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0" r:id="rId2"/>
    <p:sldId id="321" r:id="rId3"/>
    <p:sldId id="291" r:id="rId4"/>
    <p:sldId id="314" r:id="rId5"/>
    <p:sldId id="292" r:id="rId6"/>
    <p:sldId id="293" r:id="rId7"/>
    <p:sldId id="326" r:id="rId8"/>
    <p:sldId id="323" r:id="rId9"/>
    <p:sldId id="298" r:id="rId10"/>
    <p:sldId id="297" r:id="rId11"/>
    <p:sldId id="327" r:id="rId12"/>
    <p:sldId id="328" r:id="rId13"/>
    <p:sldId id="294" r:id="rId14"/>
    <p:sldId id="296" r:id="rId15"/>
    <p:sldId id="329" r:id="rId16"/>
    <p:sldId id="330" r:id="rId17"/>
    <p:sldId id="332" r:id="rId18"/>
    <p:sldId id="331" r:id="rId19"/>
    <p:sldId id="307" r:id="rId20"/>
    <p:sldId id="333" r:id="rId21"/>
    <p:sldId id="334" r:id="rId22"/>
    <p:sldId id="302" r:id="rId23"/>
    <p:sldId id="316" r:id="rId24"/>
    <p:sldId id="317" r:id="rId25"/>
    <p:sldId id="318" r:id="rId26"/>
    <p:sldId id="3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7B7B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2"/>
    <p:restoredTop sz="86045"/>
  </p:normalViewPr>
  <p:slideViewPr>
    <p:cSldViewPr snapToGrid="0" snapToObjects="1">
      <p:cViewPr varScale="1">
        <p:scale>
          <a:sx n="83" d="100"/>
          <a:sy n="83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1D1C1D"/>
                </a:solidFill>
                <a:effectLst/>
                <a:latin typeface="Slack-Lato"/>
              </a:rPr>
              <a:t>Total Embedding size 4 GB</a:t>
            </a:r>
            <a:br>
              <a:rPr lang="en-CA" dirty="0"/>
            </a:br>
            <a:r>
              <a:rPr lang="en-CA" b="0" i="0" dirty="0">
                <a:solidFill>
                  <a:srgbClr val="1D1C1D"/>
                </a:solidFill>
                <a:effectLst/>
                <a:latin typeface="Slack-Lato"/>
              </a:rPr>
              <a:t>Per DPU Embedding data: 2 MB</a:t>
            </a:r>
            <a:br>
              <a:rPr lang="en-CA" dirty="0"/>
            </a:br>
            <a:r>
              <a:rPr lang="en-CA" b="0" i="0" dirty="0">
                <a:solidFill>
                  <a:srgbClr val="1D1C1D"/>
                </a:solidFill>
                <a:effectLst/>
                <a:latin typeface="Slack-Lato"/>
              </a:rPr>
              <a:t>Per rank embedding data: 128 MB</a:t>
            </a:r>
            <a:br>
              <a:rPr lang="en-CA" dirty="0"/>
            </a:br>
            <a:r>
              <a:rPr lang="en-CA" b="0" i="0" dirty="0">
                <a:solidFill>
                  <a:srgbClr val="1D1C1D"/>
                </a:solidFill>
                <a:effectLst/>
                <a:latin typeface="Slack-Lato"/>
              </a:rPr>
              <a:t>number of DPUs used: 2048 which is 32 ranks with 64 DPUs per rank.</a:t>
            </a:r>
            <a:r>
              <a:rPr lang="en-CA" b="0" i="0" dirty="0">
                <a:effectLst/>
                <a:latin typeface="Slack-Lato"/>
              </a:rPr>
              <a:t> (edited)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2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C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Question: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How do DPUs compare to CPU for a typical column-store workload: filtration?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CA" b="0" i="0" u="none" strike="noStrike" dirty="0">
                <a:solidFill>
                  <a:srgbClr val="000000"/>
                </a:solidFill>
                <a:effectLst/>
              </a:rPr>
            </a:br>
            <a:r>
              <a:rPr lang="en-C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PIM Setup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Each DPU is assigned 30MB of data. This data is divided among </a:t>
            </a:r>
            <a:r>
              <a:rPr lang="en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tasklets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Tasklets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 a global lock to copy once a chunk (2048 bytes) of output data is ready. An optimum number of </a:t>
            </a:r>
            <a:r>
              <a:rPr lang="en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tasklets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(20) is used for this experiment. The experiment assumes that data is already resident in the PIM-enabled DRAM. In other words, the runtime consists of DPU execution time and the time it takes to copy out the result.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CA" b="0" i="0" u="none" strike="noStrike" dirty="0">
                <a:solidFill>
                  <a:srgbClr val="000000"/>
                </a:solidFill>
                <a:effectLst/>
              </a:rPr>
            </a:br>
            <a:r>
              <a:rPr lang="en-C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CPU Setup: 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experiment uses Intel Xeon Silver 4110 which has 2 CPUs, each containing 8 physical cores. There is 128 GB of memory on this server. Cache sizes are: 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L1d cache: 32KB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L2 cache:        1MB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L3 cache:        11MB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 thread for each physical core that performs the filtering for a portion of the input data. 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CA" b="0" i="0" u="none" strike="noStrike" dirty="0">
                <a:solidFill>
                  <a:srgbClr val="000000"/>
                </a:solidFill>
                <a:effectLst/>
              </a:rPr>
            </a:b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thread processes 240 MB of data. </a:t>
            </a:r>
            <a:endParaRPr lang="en-CA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CA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D4F7-4FBE-7A44-8CC0-301BD43B906D}" type="datetime1">
              <a:rPr lang="en-CA" smtClean="0"/>
              <a:t>2023-03-23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8659" y="6356350"/>
            <a:ext cx="5171941" cy="365125"/>
          </a:xfrm>
        </p:spPr>
        <p:txBody>
          <a:bodyPr/>
          <a:lstStyle/>
          <a:p>
            <a:r>
              <a:rPr lang="en-US"/>
              <a:t>SYSTOR 2021 Keynote talk: Disaggregated * Meets Near-Data Processing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B3DA-D440-6E41-B418-5A863E4EF82D}" type="datetime1">
              <a:rPr lang="en-CA" smtClean="0"/>
              <a:t>2023-03-23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75D9-715F-A84D-8039-043DFBEEC8BA}" type="datetime1">
              <a:rPr lang="en-CA" smtClean="0"/>
              <a:t>2023-03-23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699-79FB-4C40-BC43-4012BB4E5D53}" type="datetime1">
              <a:rPr lang="en-CA" smtClean="0"/>
              <a:t>2023-03-23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19D-BEC1-594E-8F32-86B52A06A3A1}" type="datetime1">
              <a:rPr lang="en-CA" smtClean="0"/>
              <a:t>2023-03-23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B59-6581-F34B-8DCB-00E5A5B60EFC}" type="datetime1">
              <a:rPr lang="en-CA" smtClean="0"/>
              <a:t>2023-03-23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B543-BA55-944B-B321-B57F4629D565}" type="datetime1">
              <a:rPr lang="en-CA" smtClean="0"/>
              <a:t>2023-03-23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E88B-F085-7143-9C2A-E160AFB50785}" type="datetime1">
              <a:rPr lang="en-CA" smtClean="0"/>
              <a:t>2023-03-23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5AC7-3CAE-524F-AC66-EDAAC082D1AD}" type="datetime1">
              <a:rPr lang="en-CA" smtClean="0"/>
              <a:t>2023-03-23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5D99-BB6F-C941-8703-41BEFF4F516C}" type="datetime1">
              <a:rPr lang="en-CA" smtClean="0"/>
              <a:t>2023-03-23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DFF2-C54A-7644-866B-F53AF1815194}" type="datetime1">
              <a:rPr lang="en-CA" smtClean="0"/>
              <a:t>2023-03-23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618A-5E98-1542-8B74-5A96CA2454B6}" type="datetime1">
              <a:rPr lang="en-CA" smtClean="0"/>
              <a:t>2023-03-23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pmem.com/wp-content/uploads/2020/05/image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dn.wccftech.com/wp-content/uploads/2020/06/DDR4_2666_UDIMM_8G_D-740x57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upmem.com/wp-content/uploads/2020/05/image2.png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mem.com/wp-content/uploads/2020/05/image2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Processing-in-Memory in the Wild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2005"/>
            <a:ext cx="9144000" cy="1655762"/>
          </a:xfrm>
        </p:spPr>
        <p:txBody>
          <a:bodyPr/>
          <a:lstStyle/>
          <a:p>
            <a:r>
              <a:rPr lang="en-US" sz="2800" dirty="0"/>
              <a:t>Sasha Fedorova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British Columbia</a:t>
            </a:r>
          </a:p>
          <a:p>
            <a:r>
              <a:rPr lang="en-US" dirty="0">
                <a:solidFill>
                  <a:srgbClr val="002060"/>
                </a:solidFill>
              </a:rPr>
              <a:t>MongoDB</a:t>
            </a:r>
          </a:p>
        </p:txBody>
      </p:sp>
    </p:spTree>
    <p:extLst>
      <p:ext uri="{BB962C8B-B14F-4D97-AF65-F5344CB8AC3E}">
        <p14:creationId xmlns:p14="http://schemas.microsoft.com/office/powerpoint/2010/main" val="10564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 performance: compression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4" y="1180605"/>
            <a:ext cx="7797800" cy="4140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601" y="6127769"/>
            <a:ext cx="1083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J. </a:t>
            </a:r>
            <a:r>
              <a:rPr lang="en-US" sz="1600" dirty="0" err="1"/>
              <a:t>Nider</a:t>
            </a:r>
            <a:r>
              <a:rPr lang="en-US" sz="1600" dirty="0"/>
              <a:t>, C. Mustard, A. Zoltan, J. Ramsden, L. Liu, J. </a:t>
            </a:r>
            <a:r>
              <a:rPr lang="en-US" sz="1600" dirty="0" err="1"/>
              <a:t>Grossbard</a:t>
            </a:r>
            <a:r>
              <a:rPr lang="en-US" sz="1600" dirty="0"/>
              <a:t>, M. </a:t>
            </a:r>
            <a:r>
              <a:rPr lang="en-US" sz="1600" dirty="0" err="1"/>
              <a:t>Dashti</a:t>
            </a:r>
            <a:r>
              <a:rPr lang="en-US" sz="1600" dirty="0"/>
              <a:t>, R. </a:t>
            </a:r>
            <a:r>
              <a:rPr lang="en-US" sz="1600" dirty="0" err="1"/>
              <a:t>Jodin</a:t>
            </a:r>
            <a:r>
              <a:rPr lang="en-US" sz="1600" dirty="0"/>
              <a:t>, A. </a:t>
            </a:r>
            <a:r>
              <a:rPr lang="en-US" sz="1600" dirty="0" err="1"/>
              <a:t>Ghiti</a:t>
            </a:r>
            <a:r>
              <a:rPr lang="en-US" sz="1600" dirty="0"/>
              <a:t>, J. </a:t>
            </a:r>
            <a:r>
              <a:rPr lang="en-US" sz="1600" dirty="0" err="1"/>
              <a:t>Chauzi</a:t>
            </a:r>
            <a:r>
              <a:rPr lang="en-US" sz="1600" dirty="0"/>
              <a:t>, A. Fedorova</a:t>
            </a:r>
          </a:p>
          <a:p>
            <a:r>
              <a:rPr lang="en-US" sz="1600" b="1" dirty="0"/>
              <a:t>A Case Study of Processing-in-Memory in off-the-Shelf Systems</a:t>
            </a:r>
            <a:r>
              <a:rPr lang="en-US" sz="1600" dirty="0"/>
              <a:t>, to appear in USENIX ATC 2021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8254" y="1968601"/>
            <a:ext cx="347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Snappy compression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Speedup over a single CPU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End-to-end measurements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4353" y="1828800"/>
            <a:ext cx="5486400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4354" y="1198535"/>
            <a:ext cx="5127812" cy="4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Number of DPUs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8282" y="3783106"/>
            <a:ext cx="380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More data </a:t>
            </a:r>
            <a:r>
              <a:rPr lang="en-US" sz="2400" b="1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sz="2400" b="1" dirty="0">
                <a:solidFill>
                  <a:srgbClr val="C00000"/>
                </a:solidFill>
              </a:rPr>
              <a:t> more DPUs </a:t>
            </a:r>
            <a:r>
              <a:rPr lang="en-US" sz="2400" b="1" dirty="0">
                <a:solidFill>
                  <a:srgbClr val="C00000"/>
                </a:solidFill>
                <a:sym typeface="Wingdings"/>
              </a:rPr>
              <a:t> more throughput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8306" y="2491726"/>
            <a:ext cx="213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Different input files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00282" y="2891931"/>
            <a:ext cx="46194" cy="496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4546476" y="2861058"/>
            <a:ext cx="312395" cy="92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46476" y="2861058"/>
            <a:ext cx="1096433" cy="92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</p:cNvCxnSpPr>
          <p:nvPr/>
        </p:nvCxnSpPr>
        <p:spPr>
          <a:xfrm>
            <a:off x="4546476" y="2861058"/>
            <a:ext cx="1710889" cy="796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5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E498-18E8-BBE1-E233-48E496AB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 on PIM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75CF2-3FDA-0F4D-5E18-CDAA4ED1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67" y="2057893"/>
            <a:ext cx="7772400" cy="45107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91019B-C0AF-8E2B-0D66-104250008E2E}"/>
              </a:ext>
            </a:extLst>
          </p:cNvPr>
          <p:cNvCxnSpPr/>
          <p:nvPr/>
        </p:nvCxnSpPr>
        <p:spPr>
          <a:xfrm>
            <a:off x="8030740" y="2249437"/>
            <a:ext cx="0" cy="367047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628074-4F33-9256-AE0D-1F81F506458A}"/>
              </a:ext>
            </a:extLst>
          </p:cNvPr>
          <p:cNvSpPr txBox="1"/>
          <p:nvPr/>
        </p:nvSpPr>
        <p:spPr>
          <a:xfrm rot="16200000">
            <a:off x="7376092" y="3900010"/>
            <a:ext cx="161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lower is better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BB250-C535-4B7D-640F-94633EF3C842}"/>
              </a:ext>
            </a:extLst>
          </p:cNvPr>
          <p:cNvSpPr txBox="1"/>
          <p:nvPr/>
        </p:nvSpPr>
        <p:spPr>
          <a:xfrm>
            <a:off x="1270860" y="1509493"/>
            <a:ext cx="609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 pre-process images for ML training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93E49A-0EB7-252B-6F1E-8AF254D3FD3C}"/>
              </a:ext>
            </a:extLst>
          </p:cNvPr>
          <p:cNvCxnSpPr/>
          <p:nvPr/>
        </p:nvCxnSpPr>
        <p:spPr>
          <a:xfrm flipH="1">
            <a:off x="1921790" y="3429000"/>
            <a:ext cx="1968285" cy="213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2F4D93-8E5D-7D2D-85AE-A9CBCD5326EA}"/>
              </a:ext>
            </a:extLst>
          </p:cNvPr>
          <p:cNvCxnSpPr>
            <a:cxnSpLocks/>
          </p:cNvCxnSpPr>
          <p:nvPr/>
        </p:nvCxnSpPr>
        <p:spPr>
          <a:xfrm flipH="1">
            <a:off x="3146156" y="3429000"/>
            <a:ext cx="898902" cy="213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30231F-E30C-58E1-E243-D03D8F586C3F}"/>
              </a:ext>
            </a:extLst>
          </p:cNvPr>
          <p:cNvCxnSpPr>
            <a:cxnSpLocks/>
          </p:cNvCxnSpPr>
          <p:nvPr/>
        </p:nvCxnSpPr>
        <p:spPr>
          <a:xfrm>
            <a:off x="4161261" y="3429000"/>
            <a:ext cx="147268" cy="1919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119E7B-CEDB-92DE-F1E6-07147FC9AC64}"/>
              </a:ext>
            </a:extLst>
          </p:cNvPr>
          <p:cNvCxnSpPr>
            <a:cxnSpLocks/>
          </p:cNvCxnSpPr>
          <p:nvPr/>
        </p:nvCxnSpPr>
        <p:spPr>
          <a:xfrm>
            <a:off x="4308529" y="3429000"/>
            <a:ext cx="1193369" cy="179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81E978-2408-176D-8D6C-EB7B20EB28EF}"/>
              </a:ext>
            </a:extLst>
          </p:cNvPr>
          <p:cNvCxnSpPr>
            <a:cxnSpLocks/>
          </p:cNvCxnSpPr>
          <p:nvPr/>
        </p:nvCxnSpPr>
        <p:spPr>
          <a:xfrm>
            <a:off x="4432515" y="3429000"/>
            <a:ext cx="2216258" cy="162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46CB01-9B42-9D18-243F-2BE3B1E3638E}"/>
              </a:ext>
            </a:extLst>
          </p:cNvPr>
          <p:cNvSpPr txBox="1"/>
          <p:nvPr/>
        </p:nvSpPr>
        <p:spPr>
          <a:xfrm>
            <a:off x="3487084" y="3016301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PIM</a:t>
            </a:r>
          </a:p>
        </p:txBody>
      </p:sp>
    </p:spTree>
    <p:extLst>
      <p:ext uri="{BB962C8B-B14F-4D97-AF65-F5344CB8AC3E}">
        <p14:creationId xmlns:p14="http://schemas.microsoft.com/office/powerpoint/2010/main" val="245481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9CC8-841A-675E-9B29-F1995BC6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 back-and-forth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D77EE-A6D8-AAE2-E211-B2347DB8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6584"/>
            <a:ext cx="8181814" cy="52822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31E6D0A-0055-AA8D-1038-A6E3B566ED11}"/>
              </a:ext>
            </a:extLst>
          </p:cNvPr>
          <p:cNvSpPr/>
          <p:nvPr/>
        </p:nvSpPr>
        <p:spPr>
          <a:xfrm>
            <a:off x="5331417" y="1689315"/>
            <a:ext cx="1022887" cy="21697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73ED1-E35C-AB79-636A-9F285B4161FC}"/>
              </a:ext>
            </a:extLst>
          </p:cNvPr>
          <p:cNvSpPr txBox="1"/>
          <p:nvPr/>
        </p:nvSpPr>
        <p:spPr>
          <a:xfrm>
            <a:off x="3673098" y="1485406"/>
            <a:ext cx="185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copy overhead</a:t>
            </a:r>
          </a:p>
        </p:txBody>
      </p:sp>
    </p:spTree>
    <p:extLst>
      <p:ext uri="{BB962C8B-B14F-4D97-AF65-F5344CB8AC3E}">
        <p14:creationId xmlns:p14="http://schemas.microsoft.com/office/powerpoint/2010/main" val="4902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 limitations</a:t>
            </a:r>
          </a:p>
        </p:txBody>
      </p:sp>
      <p:pic>
        <p:nvPicPr>
          <p:cNvPr id="7" name="Picture 2" descr="equest our technology white pap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76" y="5008803"/>
            <a:ext cx="5245100" cy="16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36802" y="4777339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UPMEM DRAM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6266" y="1270035"/>
            <a:ext cx="8008295" cy="3980781"/>
            <a:chOff x="186266" y="1270035"/>
            <a:chExt cx="8008295" cy="3980781"/>
          </a:xfrm>
        </p:grpSpPr>
        <p:sp>
          <p:nvSpPr>
            <p:cNvPr id="5" name="Rounded Rectangle 4"/>
            <p:cNvSpPr/>
            <p:nvPr/>
          </p:nvSpPr>
          <p:spPr>
            <a:xfrm>
              <a:off x="186266" y="1270035"/>
              <a:ext cx="6028267" cy="35073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933" y="1485406"/>
              <a:ext cx="5384800" cy="3098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933" y="1485406"/>
              <a:ext cx="5384800" cy="30988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43867" y="2460134"/>
              <a:ext cx="1507067" cy="1728000"/>
            </a:xfrm>
            <a:prstGeom prst="rect">
              <a:avLst/>
            </a:prstGeom>
            <a:solidFill>
              <a:srgbClr val="B7B7B7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DRAM Slice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64MB</a:t>
              </a:r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 rot="7351783">
              <a:off x="6821126" y="3877381"/>
              <a:ext cx="377771" cy="2369099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5384800" y="3081867"/>
            <a:ext cx="965279" cy="954030"/>
          </a:xfrm>
          <a:custGeom>
            <a:avLst/>
            <a:gdLst>
              <a:gd name="connsiteX0" fmla="*/ 0 w 965279"/>
              <a:gd name="connsiteY0" fmla="*/ 914400 h 954030"/>
              <a:gd name="connsiteX1" fmla="*/ 846667 w 965279"/>
              <a:gd name="connsiteY1" fmla="*/ 931333 h 954030"/>
              <a:gd name="connsiteX2" fmla="*/ 101600 w 965279"/>
              <a:gd name="connsiteY2" fmla="*/ 643466 h 954030"/>
              <a:gd name="connsiteX3" fmla="*/ 101600 w 965279"/>
              <a:gd name="connsiteY3" fmla="*/ 643466 h 954030"/>
              <a:gd name="connsiteX4" fmla="*/ 846667 w 965279"/>
              <a:gd name="connsiteY4" fmla="*/ 575733 h 954030"/>
              <a:gd name="connsiteX5" fmla="*/ 169333 w 965279"/>
              <a:gd name="connsiteY5" fmla="*/ 423333 h 954030"/>
              <a:gd name="connsiteX6" fmla="*/ 169333 w 965279"/>
              <a:gd name="connsiteY6" fmla="*/ 423333 h 954030"/>
              <a:gd name="connsiteX7" fmla="*/ 829733 w 965279"/>
              <a:gd name="connsiteY7" fmla="*/ 321733 h 954030"/>
              <a:gd name="connsiteX8" fmla="*/ 270933 w 965279"/>
              <a:gd name="connsiteY8" fmla="*/ 203200 h 954030"/>
              <a:gd name="connsiteX9" fmla="*/ 254000 w 965279"/>
              <a:gd name="connsiteY9" fmla="*/ 203200 h 954030"/>
              <a:gd name="connsiteX10" fmla="*/ 965200 w 965279"/>
              <a:gd name="connsiteY10" fmla="*/ 101600 h 954030"/>
              <a:gd name="connsiteX11" fmla="*/ 304800 w 965279"/>
              <a:gd name="connsiteY11" fmla="*/ 0 h 9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279" h="954030">
                <a:moveTo>
                  <a:pt x="0" y="914400"/>
                </a:moveTo>
                <a:cubicBezTo>
                  <a:pt x="414867" y="945444"/>
                  <a:pt x="829734" y="976489"/>
                  <a:pt x="846667" y="931333"/>
                </a:cubicBezTo>
                <a:cubicBezTo>
                  <a:pt x="863600" y="886177"/>
                  <a:pt x="101600" y="643466"/>
                  <a:pt x="101600" y="643466"/>
                </a:cubicBezTo>
                <a:lnTo>
                  <a:pt x="101600" y="643466"/>
                </a:lnTo>
                <a:cubicBezTo>
                  <a:pt x="225778" y="632177"/>
                  <a:pt x="835378" y="612422"/>
                  <a:pt x="846667" y="575733"/>
                </a:cubicBezTo>
                <a:cubicBezTo>
                  <a:pt x="857956" y="539044"/>
                  <a:pt x="169333" y="423333"/>
                  <a:pt x="169333" y="423333"/>
                </a:cubicBezTo>
                <a:lnTo>
                  <a:pt x="169333" y="423333"/>
                </a:lnTo>
                <a:cubicBezTo>
                  <a:pt x="279400" y="406400"/>
                  <a:pt x="812800" y="358422"/>
                  <a:pt x="829733" y="321733"/>
                </a:cubicBezTo>
                <a:cubicBezTo>
                  <a:pt x="846666" y="285044"/>
                  <a:pt x="366888" y="222955"/>
                  <a:pt x="270933" y="203200"/>
                </a:cubicBezTo>
                <a:cubicBezTo>
                  <a:pt x="174978" y="183445"/>
                  <a:pt x="254000" y="203200"/>
                  <a:pt x="254000" y="203200"/>
                </a:cubicBezTo>
                <a:cubicBezTo>
                  <a:pt x="369711" y="186267"/>
                  <a:pt x="956733" y="135467"/>
                  <a:pt x="965200" y="101600"/>
                </a:cubicBezTo>
                <a:cubicBezTo>
                  <a:pt x="973667" y="67733"/>
                  <a:pt x="304800" y="0"/>
                  <a:pt x="304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6432" y="4914718"/>
            <a:ext cx="306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DPUs can’t talk to each other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Each DPU sees data only in its slice</a:t>
            </a:r>
          </a:p>
        </p:txBody>
      </p:sp>
      <p:sp>
        <p:nvSpPr>
          <p:cNvPr id="22" name="Cross 21"/>
          <p:cNvSpPr/>
          <p:nvPr/>
        </p:nvSpPr>
        <p:spPr>
          <a:xfrm rot="18863800">
            <a:off x="6094643" y="3899175"/>
            <a:ext cx="188974" cy="184751"/>
          </a:xfrm>
          <a:prstGeom prst="plus">
            <a:avLst>
              <a:gd name="adj" fmla="val 398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 rot="18863800">
            <a:off x="6111655" y="3563889"/>
            <a:ext cx="188974" cy="184751"/>
          </a:xfrm>
          <a:prstGeom prst="plus">
            <a:avLst>
              <a:gd name="adj" fmla="val 398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 rot="18863800">
            <a:off x="6111655" y="3324383"/>
            <a:ext cx="188974" cy="184751"/>
          </a:xfrm>
          <a:prstGeom prst="plus">
            <a:avLst>
              <a:gd name="adj" fmla="val 398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 rot="18863800">
            <a:off x="6207379" y="3068145"/>
            <a:ext cx="188974" cy="184751"/>
          </a:xfrm>
          <a:prstGeom prst="plus">
            <a:avLst>
              <a:gd name="adj" fmla="val 398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10011" y="1248439"/>
            <a:ext cx="4657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DPUs store data in different format than the CPU expects: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Has to do with interleaving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CPU has to de-interleave the data used by DPU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186080" y="3953059"/>
          <a:ext cx="47709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3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270253" y="4292914"/>
            <a:ext cx="273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8-bytes of cache 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3776" y="3278802"/>
            <a:ext cx="487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 splits a cache line across slices </a:t>
            </a:r>
            <a:br>
              <a:rPr lang="en-US" b="1" dirty="0"/>
            </a:br>
            <a:r>
              <a:rPr lang="en-US" b="1" dirty="0"/>
              <a:t>for better performance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501467" y="4265702"/>
            <a:ext cx="440266" cy="1592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126623" y="4265702"/>
            <a:ext cx="351359" cy="1592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704647" y="4265702"/>
            <a:ext cx="310387" cy="1592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0476823" y="4292914"/>
            <a:ext cx="373160" cy="1369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1029055" y="4265702"/>
            <a:ext cx="185797" cy="15723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1599333" y="4292914"/>
            <a:ext cx="42072" cy="1545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266765" y="4292914"/>
            <a:ext cx="211667" cy="1545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911455" y="4292914"/>
            <a:ext cx="53198" cy="1545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6" grpId="0" animBg="1"/>
      <p:bldP spid="27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89" y="174599"/>
            <a:ext cx="1148361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Deep Learning Recommendation Models in PIM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4" y="1485406"/>
            <a:ext cx="5799667" cy="4609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Problem</a:t>
            </a:r>
          </a:p>
          <a:p>
            <a:r>
              <a:rPr lang="en-US" sz="2000" dirty="0"/>
              <a:t>DNN-trained models</a:t>
            </a:r>
          </a:p>
          <a:p>
            <a:r>
              <a:rPr lang="en-US" sz="2000" dirty="0"/>
              <a:t>Inference done on CPUs</a:t>
            </a:r>
          </a:p>
          <a:p>
            <a:r>
              <a:rPr lang="en-US" sz="2000" dirty="0"/>
              <a:t>Models can be very large (even terabytes</a:t>
            </a:r>
            <a:r>
              <a:rPr lang="en-US" sz="2000" baseline="30000" dirty="0"/>
              <a:t>1</a:t>
            </a:r>
            <a:r>
              <a:rPr lang="en-US" sz="2000" dirty="0"/>
              <a:t>)</a:t>
            </a:r>
          </a:p>
          <a:p>
            <a:r>
              <a:rPr lang="en-US" sz="2000" dirty="0"/>
              <a:t>Inference is bandwidth intensive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Can this be done?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Parts of DLRM inference were done in-memory</a:t>
            </a:r>
            <a:r>
              <a:rPr lang="en-US" sz="2000" baseline="30000" dirty="0"/>
              <a:t>2</a:t>
            </a:r>
            <a:r>
              <a:rPr lang="en-US" sz="2000" dirty="0"/>
              <a:t> and in-storage</a:t>
            </a:r>
            <a:r>
              <a:rPr lang="en-US" sz="2000" baseline="30000" dirty="0"/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6" y="1792475"/>
            <a:ext cx="970657" cy="970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44" y="1792474"/>
            <a:ext cx="970657" cy="970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979" y="1792473"/>
            <a:ext cx="970657" cy="970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99" y="1811862"/>
            <a:ext cx="970657" cy="97065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038746" y="1485406"/>
            <a:ext cx="5727110" cy="1297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57294" y="1511315"/>
            <a:ext cx="2506133" cy="37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CPU Nodes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134" y="6108143"/>
            <a:ext cx="848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 </a:t>
            </a:r>
            <a:r>
              <a:rPr lang="en-US" sz="1600" dirty="0" err="1"/>
              <a:t>Wilkening</a:t>
            </a:r>
            <a:r>
              <a:rPr lang="en-US" sz="1600" dirty="0"/>
              <a:t> et al. </a:t>
            </a:r>
            <a:r>
              <a:rPr lang="en-US" sz="1600" dirty="0" err="1"/>
              <a:t>RecSSD</a:t>
            </a:r>
            <a:r>
              <a:rPr lang="mr-IN" sz="1600" dirty="0"/>
              <a:t>…</a:t>
            </a:r>
            <a:r>
              <a:rPr lang="en-US" sz="1600" dirty="0"/>
              <a:t>, ASPLOS 2021</a:t>
            </a:r>
          </a:p>
          <a:p>
            <a:r>
              <a:rPr lang="en-US" sz="1600" dirty="0"/>
              <a:t>[2] </a:t>
            </a:r>
            <a:r>
              <a:rPr lang="en-US" sz="1600" dirty="0" err="1"/>
              <a:t>Ke</a:t>
            </a:r>
            <a:r>
              <a:rPr lang="en-US" sz="1600" dirty="0"/>
              <a:t> et al. </a:t>
            </a:r>
            <a:r>
              <a:rPr lang="en-US" sz="1600" dirty="0" err="1"/>
              <a:t>RecNMP</a:t>
            </a:r>
            <a:r>
              <a:rPr lang="mr-IN" sz="1600" dirty="0"/>
              <a:t>…</a:t>
            </a:r>
            <a:r>
              <a:rPr lang="en-US" sz="1600" dirty="0"/>
              <a:t>, ISCA 2020          </a:t>
            </a:r>
          </a:p>
        </p:txBody>
      </p:sp>
      <p:pic>
        <p:nvPicPr>
          <p:cNvPr id="18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189" y="2253140"/>
            <a:ext cx="711004" cy="5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409" y="2238915"/>
            <a:ext cx="711004" cy="5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83" y="2253140"/>
            <a:ext cx="711004" cy="5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0" y="2234961"/>
            <a:ext cx="711004" cy="5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6028605" y="3051901"/>
            <a:ext cx="5786350" cy="1491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21456" y="3065218"/>
            <a:ext cx="316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In-memory DLRM inference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98" y="3455104"/>
            <a:ext cx="1433618" cy="9474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18" y="3442251"/>
            <a:ext cx="1433618" cy="9474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7" y="3440976"/>
            <a:ext cx="1433618" cy="9474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71" y="3453340"/>
            <a:ext cx="1433618" cy="947465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6038747" y="4784474"/>
            <a:ext cx="6153254" cy="190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accent5"/>
                </a:solidFill>
              </a:rPr>
              <a:t>Challenges</a:t>
            </a:r>
          </a:p>
          <a:p>
            <a:r>
              <a:rPr lang="en-US" sz="2000" dirty="0"/>
              <a:t>Some DLRM inference phases are compute-intensive</a:t>
            </a:r>
          </a:p>
          <a:p>
            <a:r>
              <a:rPr lang="en-US" sz="2000" dirty="0"/>
              <a:t>Skewed workload: balanced parallelism may be difficult to achieve</a:t>
            </a:r>
          </a:p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A3AA-67BB-A8E3-BF72-A3139372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DLRM Inference in PIM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C1A3-5A8C-C9B1-0950-66E8E964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382" y="5709086"/>
            <a:ext cx="8838984" cy="924420"/>
          </a:xfrm>
        </p:spPr>
        <p:txBody>
          <a:bodyPr>
            <a:noAutofit/>
          </a:bodyPr>
          <a:lstStyle/>
          <a:p>
            <a:r>
              <a:rPr lang="en-US" sz="2000" dirty="0"/>
              <a:t>RMC2 model</a:t>
            </a:r>
          </a:p>
          <a:p>
            <a:r>
              <a:rPr lang="en-US" sz="2000" dirty="0"/>
              <a:t>Latency of a single reference cycle. Larger batch size – more work.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A416CE-3B0F-4F8D-033C-42353E85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5" y="1263650"/>
            <a:ext cx="76454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3EF129-1766-A1B5-4C23-235CDF545393}"/>
              </a:ext>
            </a:extLst>
          </p:cNvPr>
          <p:cNvCxnSpPr>
            <a:cxnSpLocks/>
          </p:cNvCxnSpPr>
          <p:nvPr/>
        </p:nvCxnSpPr>
        <p:spPr>
          <a:xfrm>
            <a:off x="8273260" y="2039334"/>
            <a:ext cx="0" cy="25060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FC3D30-1686-2A59-422D-BBA0D15328ED}"/>
              </a:ext>
            </a:extLst>
          </p:cNvPr>
          <p:cNvSpPr txBox="1"/>
          <p:nvPr/>
        </p:nvSpPr>
        <p:spPr>
          <a:xfrm rot="16200000">
            <a:off x="7652014" y="3107708"/>
            <a:ext cx="161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lower is better</a:t>
            </a:r>
          </a:p>
        </p:txBody>
      </p:sp>
    </p:spTree>
    <p:extLst>
      <p:ext uri="{BB962C8B-B14F-4D97-AF65-F5344CB8AC3E}">
        <p14:creationId xmlns:p14="http://schemas.microsoft.com/office/powerpoint/2010/main" val="379691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0F21-947E-FD4C-5C88-ADB1D78E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time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6796-9117-3326-C9C9-AA2BD0C4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1837"/>
            <a:ext cx="10515600" cy="365125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7E943-026A-FA1C-0FF1-3A95652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931781F-A982-8CFE-3DB5-051AF7BA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5100"/>
            <a:ext cx="10116688" cy="45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9648DF-D43A-F768-33C4-39B810A9F376}"/>
              </a:ext>
            </a:extLst>
          </p:cNvPr>
          <p:cNvCxnSpPr>
            <a:cxnSpLocks/>
          </p:cNvCxnSpPr>
          <p:nvPr/>
        </p:nvCxnSpPr>
        <p:spPr>
          <a:xfrm flipH="1">
            <a:off x="2944678" y="1648939"/>
            <a:ext cx="3936570" cy="567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00D181-6A15-B216-218F-8A3588F332F6}"/>
              </a:ext>
            </a:extLst>
          </p:cNvPr>
          <p:cNvCxnSpPr>
            <a:cxnSpLocks/>
          </p:cNvCxnSpPr>
          <p:nvPr/>
        </p:nvCxnSpPr>
        <p:spPr>
          <a:xfrm flipH="1">
            <a:off x="3285641" y="1648939"/>
            <a:ext cx="3750590" cy="1140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1318B3-6465-126B-06F0-A606B689B11B}"/>
              </a:ext>
            </a:extLst>
          </p:cNvPr>
          <p:cNvCxnSpPr>
            <a:cxnSpLocks/>
          </p:cNvCxnSpPr>
          <p:nvPr/>
        </p:nvCxnSpPr>
        <p:spPr>
          <a:xfrm flipH="1">
            <a:off x="3688597" y="1648939"/>
            <a:ext cx="3463837" cy="162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3CC83C-4469-C54E-1738-798BBDAA0F6F}"/>
              </a:ext>
            </a:extLst>
          </p:cNvPr>
          <p:cNvCxnSpPr>
            <a:cxnSpLocks/>
          </p:cNvCxnSpPr>
          <p:nvPr/>
        </p:nvCxnSpPr>
        <p:spPr>
          <a:xfrm flipH="1">
            <a:off x="4848948" y="1664794"/>
            <a:ext cx="2386739" cy="219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1C2AB6-37C2-54F9-7165-E7003B0C223B}"/>
              </a:ext>
            </a:extLst>
          </p:cNvPr>
          <p:cNvCxnSpPr>
            <a:cxnSpLocks/>
          </p:cNvCxnSpPr>
          <p:nvPr/>
        </p:nvCxnSpPr>
        <p:spPr>
          <a:xfrm flipH="1">
            <a:off x="6230319" y="1664794"/>
            <a:ext cx="1053885" cy="2753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0B5E0C-4BA2-202A-9CD6-00C0DDFD2B06}"/>
              </a:ext>
            </a:extLst>
          </p:cNvPr>
          <p:cNvSpPr txBox="1"/>
          <p:nvPr/>
        </p:nvSpPr>
        <p:spPr>
          <a:xfrm>
            <a:off x="6478257" y="1236240"/>
            <a:ext cx="238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Useful work on PIM</a:t>
            </a:r>
          </a:p>
        </p:txBody>
      </p:sp>
    </p:spTree>
    <p:extLst>
      <p:ext uri="{BB962C8B-B14F-4D97-AF65-F5344CB8AC3E}">
        <p14:creationId xmlns:p14="http://schemas.microsoft.com/office/powerpoint/2010/main" val="126856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B4BE-6380-B905-AA1D-B8E33796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IPC when inference done on CPU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3D018D-F40C-34A1-4AC1-F6236C61B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2" y="1642570"/>
            <a:ext cx="9698637" cy="46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726D9CD-269A-7F4B-41F8-73D73BB39EE2}"/>
              </a:ext>
            </a:extLst>
          </p:cNvPr>
          <p:cNvSpPr/>
          <p:nvPr/>
        </p:nvSpPr>
        <p:spPr>
          <a:xfrm>
            <a:off x="9387953" y="4711086"/>
            <a:ext cx="511444" cy="526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689EC9-16AE-F0AC-934A-3C75807D4136}"/>
              </a:ext>
            </a:extLst>
          </p:cNvPr>
          <p:cNvSpPr/>
          <p:nvPr/>
        </p:nvSpPr>
        <p:spPr>
          <a:xfrm>
            <a:off x="7928603" y="4738348"/>
            <a:ext cx="511444" cy="526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9D1447-0DFC-9318-1D65-0359A5D93769}"/>
              </a:ext>
            </a:extLst>
          </p:cNvPr>
          <p:cNvSpPr/>
          <p:nvPr/>
        </p:nvSpPr>
        <p:spPr>
          <a:xfrm>
            <a:off x="6356889" y="4773477"/>
            <a:ext cx="511444" cy="526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FC37AD-5F02-7465-EC59-DEEBCA5CB5C0}"/>
              </a:ext>
            </a:extLst>
          </p:cNvPr>
          <p:cNvSpPr/>
          <p:nvPr/>
        </p:nvSpPr>
        <p:spPr>
          <a:xfrm>
            <a:off x="4847096" y="4657491"/>
            <a:ext cx="511444" cy="526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430EC2-D162-4C46-C596-BB9E16EC3017}"/>
              </a:ext>
            </a:extLst>
          </p:cNvPr>
          <p:cNvSpPr/>
          <p:nvPr/>
        </p:nvSpPr>
        <p:spPr>
          <a:xfrm>
            <a:off x="3254644" y="4246536"/>
            <a:ext cx="625099" cy="10538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DA59D3-596B-B9A7-F1E6-34868574AAE5}"/>
              </a:ext>
            </a:extLst>
          </p:cNvPr>
          <p:cNvCxnSpPr/>
          <p:nvPr/>
        </p:nvCxnSpPr>
        <p:spPr>
          <a:xfrm flipH="1">
            <a:off x="3750590" y="3429000"/>
            <a:ext cx="6261315" cy="8175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456F07-ACEE-71A3-5A58-0FD71FF95244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102818" y="3603607"/>
            <a:ext cx="4754105" cy="10538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2B2E50-D99E-A405-1DE5-43E05412980A}"/>
              </a:ext>
            </a:extLst>
          </p:cNvPr>
          <p:cNvCxnSpPr>
            <a:cxnSpLocks/>
          </p:cNvCxnSpPr>
          <p:nvPr/>
        </p:nvCxnSpPr>
        <p:spPr>
          <a:xfrm flipH="1">
            <a:off x="6776635" y="3719593"/>
            <a:ext cx="3080288" cy="10538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007BBB-8E9F-1F9B-CFD1-B0B29E45794C}"/>
              </a:ext>
            </a:extLst>
          </p:cNvPr>
          <p:cNvCxnSpPr>
            <a:cxnSpLocks/>
          </p:cNvCxnSpPr>
          <p:nvPr/>
        </p:nvCxnSpPr>
        <p:spPr>
          <a:xfrm flipH="1">
            <a:off x="8235985" y="3763645"/>
            <a:ext cx="1876660" cy="10559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8DC47D-09C8-CA2B-D377-F1035FAB4BDB}"/>
              </a:ext>
            </a:extLst>
          </p:cNvPr>
          <p:cNvCxnSpPr>
            <a:cxnSpLocks/>
          </p:cNvCxnSpPr>
          <p:nvPr/>
        </p:nvCxnSpPr>
        <p:spPr>
          <a:xfrm flipH="1">
            <a:off x="9601201" y="3896603"/>
            <a:ext cx="511444" cy="8303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5FD150D-9A3A-21A1-93C4-C935F621FBD4}"/>
              </a:ext>
            </a:extLst>
          </p:cNvPr>
          <p:cNvSpPr txBox="1"/>
          <p:nvPr/>
        </p:nvSpPr>
        <p:spPr>
          <a:xfrm>
            <a:off x="10011905" y="3208149"/>
            <a:ext cx="151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Inference done on CPU</a:t>
            </a:r>
          </a:p>
        </p:txBody>
      </p:sp>
    </p:spTree>
    <p:extLst>
      <p:ext uri="{BB962C8B-B14F-4D97-AF65-F5344CB8AC3E}">
        <p14:creationId xmlns:p14="http://schemas.microsoft.com/office/powerpoint/2010/main" val="9894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EA4F-9EBB-24DC-9BE6-868D8F77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43"/>
            <a:ext cx="11049000" cy="1325563"/>
          </a:xfrm>
        </p:spPr>
        <p:txBody>
          <a:bodyPr/>
          <a:lstStyle/>
          <a:p>
            <a:r>
              <a:rPr lang="en-US" dirty="0"/>
              <a:t>CPU implementation hits the memory wall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79617-1206-5D4E-C5B2-25E756F0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4346C4-55E8-4667-5891-111C9F31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4650"/>
            <a:ext cx="7568985" cy="46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9B382-E163-3B7F-C741-E6A2A30A086F}"/>
              </a:ext>
            </a:extLst>
          </p:cNvPr>
          <p:cNvSpPr txBox="1"/>
          <p:nvPr/>
        </p:nvSpPr>
        <p:spPr>
          <a:xfrm>
            <a:off x="3538456" y="2782669"/>
            <a:ext cx="216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CPU cache hit – inference on CPU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48F29-146B-27E9-985C-DDA1DB46292B}"/>
              </a:ext>
            </a:extLst>
          </p:cNvPr>
          <p:cNvSpPr txBox="1"/>
          <p:nvPr/>
        </p:nvSpPr>
        <p:spPr>
          <a:xfrm>
            <a:off x="6504607" y="2782668"/>
            <a:ext cx="216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CPU cache hit – inference on PIM</a:t>
            </a:r>
          </a:p>
        </p:txBody>
      </p:sp>
    </p:spTree>
    <p:extLst>
      <p:ext uri="{BB962C8B-B14F-4D97-AF65-F5344CB8AC3E}">
        <p14:creationId xmlns:p14="http://schemas.microsoft.com/office/powerpoint/2010/main" val="42832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1120718" cy="1325563"/>
          </a:xfrm>
        </p:spPr>
        <p:txBody>
          <a:bodyPr/>
          <a:lstStyle/>
          <a:p>
            <a:r>
              <a:rPr lang="en-US" dirty="0"/>
              <a:t>Key-value store (in-memory cache) in PIM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0" y="1792475"/>
            <a:ext cx="970657" cy="97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48" y="1792474"/>
            <a:ext cx="970657" cy="970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83" y="1792473"/>
            <a:ext cx="970657" cy="970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03" y="1811862"/>
            <a:ext cx="970657" cy="970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7" y="3279633"/>
            <a:ext cx="970657" cy="970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15" y="3279632"/>
            <a:ext cx="970657" cy="970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50" y="3279631"/>
            <a:ext cx="970657" cy="970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70" y="3299020"/>
            <a:ext cx="970657" cy="970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0" y="4876558"/>
            <a:ext cx="970657" cy="970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48" y="4876557"/>
            <a:ext cx="970657" cy="970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83" y="4876556"/>
            <a:ext cx="970657" cy="970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03" y="4895945"/>
            <a:ext cx="970657" cy="970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5" y="5784889"/>
            <a:ext cx="887246" cy="9171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53" y="5784889"/>
            <a:ext cx="887246" cy="917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3" y="5784889"/>
            <a:ext cx="887246" cy="9171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08" y="5801822"/>
            <a:ext cx="887246" cy="917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2233" y="5883535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DB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8339" y="5883535"/>
            <a:ext cx="88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DB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3196" y="5900468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DB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2831" y="5901938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DB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117" y="4083784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memcached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7665" y="4083784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memcached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61635" y="4083784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memcached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0970" y="4103173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memcached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6050" y="1485406"/>
            <a:ext cx="5727110" cy="1297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56810" y="4641139"/>
            <a:ext cx="5786350" cy="2216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34598" y="1511315"/>
            <a:ext cx="2506133" cy="37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Application Servers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6810" y="2953059"/>
            <a:ext cx="5786350" cy="1491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35881" y="2949394"/>
            <a:ext cx="2506133" cy="37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Cache servers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1501" y="4609032"/>
            <a:ext cx="2506133" cy="37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Database servers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88003" y="1524758"/>
            <a:ext cx="48145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Benefits: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Cache servers use general-purpose CPUs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Get rid of expensive CPUs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Save money and power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chemeClr val="accent5"/>
                </a:solidFill>
              </a:rPr>
              <a:t>Can this be done?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Get/put interface to memory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/>
              <a:t>Hashtable</a:t>
            </a:r>
            <a:r>
              <a:rPr lang="en-US" sz="2000" dirty="0"/>
              <a:t> and a memory allocator inside PIM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Data already </a:t>
            </a:r>
            <a:r>
              <a:rPr lang="en-US" sz="2000" dirty="0" err="1"/>
              <a:t>sharded</a:t>
            </a:r>
            <a:r>
              <a:rPr lang="en-US" sz="2000" dirty="0"/>
              <a:t> across cache servers </a:t>
            </a:r>
            <a:r>
              <a:rPr lang="mr-IN" sz="2000" dirty="0"/>
              <a:t>–</a:t>
            </a:r>
            <a:r>
              <a:rPr lang="en-US" sz="2000" dirty="0"/>
              <a:t> no communication needed!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/>
                </a:solidFill>
              </a:rPr>
              <a:t>Challenges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Difficult to buffer get requests; executing one at a time may be inefficient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81" y="3192504"/>
            <a:ext cx="1433618" cy="9474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2" y="3245505"/>
            <a:ext cx="1433618" cy="9474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1" y="3244230"/>
            <a:ext cx="1433618" cy="9474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5" y="3256594"/>
            <a:ext cx="1433618" cy="947465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2900043" y="2671490"/>
            <a:ext cx="0" cy="627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409254" y="2669048"/>
            <a:ext cx="0" cy="627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96611" y="2652101"/>
            <a:ext cx="0" cy="627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03830" y="2678013"/>
            <a:ext cx="0" cy="627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72177" y="2707930"/>
            <a:ext cx="157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get/put API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9985" y="6344985"/>
            <a:ext cx="539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</a:t>
            </a:r>
            <a:r>
              <a:rPr lang="en-US" dirty="0" err="1"/>
              <a:t>LightStore</a:t>
            </a:r>
            <a:r>
              <a:rPr lang="en-US" dirty="0"/>
              <a:t> (ASPLOS’19) </a:t>
            </a:r>
            <a:r>
              <a:rPr lang="mr-IN" dirty="0"/>
              <a:t>–</a:t>
            </a:r>
            <a:r>
              <a:rPr lang="en-US" dirty="0"/>
              <a:t> a key value store in SSD</a:t>
            </a:r>
          </a:p>
        </p:txBody>
      </p:sp>
    </p:spTree>
    <p:extLst>
      <p:ext uri="{BB962C8B-B14F-4D97-AF65-F5344CB8AC3E}">
        <p14:creationId xmlns:p14="http://schemas.microsoft.com/office/powerpoint/2010/main" val="372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4397188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Students</a:t>
            </a:r>
          </a:p>
          <a:p>
            <a:r>
              <a:rPr lang="en-US" dirty="0" err="1"/>
              <a:t>Andrada</a:t>
            </a:r>
            <a:r>
              <a:rPr lang="en-US" dirty="0"/>
              <a:t> Zoltan</a:t>
            </a:r>
          </a:p>
          <a:p>
            <a:r>
              <a:rPr lang="en-US" dirty="0"/>
              <a:t>Craig Mustard</a:t>
            </a:r>
          </a:p>
          <a:p>
            <a:r>
              <a:rPr lang="en-US" dirty="0"/>
              <a:t>Jacob </a:t>
            </a:r>
            <a:r>
              <a:rPr lang="en-US" dirty="0" err="1"/>
              <a:t>Grossbard</a:t>
            </a:r>
            <a:endParaRPr lang="en-US" dirty="0"/>
          </a:p>
          <a:p>
            <a:r>
              <a:rPr lang="en-US" dirty="0"/>
              <a:t>Joel </a:t>
            </a:r>
            <a:r>
              <a:rPr lang="en-US" dirty="0" err="1"/>
              <a:t>Nider</a:t>
            </a:r>
            <a:endParaRPr lang="en-US" dirty="0"/>
          </a:p>
          <a:p>
            <a:r>
              <a:rPr lang="en-US" dirty="0"/>
              <a:t>John Ramsden</a:t>
            </a:r>
          </a:p>
          <a:p>
            <a:r>
              <a:rPr lang="en-US" dirty="0"/>
              <a:t>Larry Liu</a:t>
            </a:r>
          </a:p>
          <a:p>
            <a:r>
              <a:rPr lang="en-US" dirty="0"/>
              <a:t>Mohammad </a:t>
            </a:r>
            <a:r>
              <a:rPr lang="en-US" dirty="0" err="1"/>
              <a:t>Dashti</a:t>
            </a:r>
            <a:endParaRPr lang="en-US" dirty="0"/>
          </a:p>
          <a:p>
            <a:r>
              <a:rPr lang="en-US" dirty="0" err="1"/>
              <a:t>Niloo</a:t>
            </a:r>
            <a:r>
              <a:rPr lang="en-US" dirty="0"/>
              <a:t> </a:t>
            </a:r>
            <a:r>
              <a:rPr lang="en-US" dirty="0" err="1"/>
              <a:t>Zarif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8012" y="1644128"/>
            <a:ext cx="4397188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C00000"/>
                </a:solidFill>
              </a:rPr>
              <a:t>Collaborators (UPMEM)</a:t>
            </a:r>
          </a:p>
          <a:p>
            <a:r>
              <a:rPr lang="en-US" dirty="0"/>
              <a:t>Alexandre </a:t>
            </a:r>
            <a:r>
              <a:rPr lang="en-US" dirty="0" err="1"/>
              <a:t>Ghiti</a:t>
            </a:r>
            <a:endParaRPr lang="en-US" dirty="0"/>
          </a:p>
          <a:p>
            <a:r>
              <a:rPr lang="en-US" dirty="0"/>
              <a:t>Jordi </a:t>
            </a:r>
            <a:r>
              <a:rPr lang="en-US" dirty="0" err="1"/>
              <a:t>Chauzi</a:t>
            </a:r>
            <a:endParaRPr lang="en-US" dirty="0"/>
          </a:p>
          <a:p>
            <a:r>
              <a:rPr lang="en-US" dirty="0" err="1"/>
              <a:t>Rémy</a:t>
            </a:r>
            <a:r>
              <a:rPr lang="en-US" dirty="0"/>
              <a:t> </a:t>
            </a:r>
            <a:r>
              <a:rPr lang="en-US" dirty="0" err="1"/>
              <a:t>Cimadomo</a:t>
            </a:r>
            <a:endParaRPr lang="en-US" dirty="0"/>
          </a:p>
          <a:p>
            <a:r>
              <a:rPr lang="en-US" dirty="0"/>
              <a:t>Fabrice </a:t>
            </a:r>
            <a:r>
              <a:rPr lang="en-US" dirty="0" err="1"/>
              <a:t>Devaux</a:t>
            </a:r>
            <a:endParaRPr lang="en-US" dirty="0"/>
          </a:p>
          <a:p>
            <a:r>
              <a:rPr lang="en-US" dirty="0"/>
              <a:t>Romaric </a:t>
            </a:r>
            <a:r>
              <a:rPr lang="en-US" dirty="0" err="1"/>
              <a:t>Jodin</a:t>
            </a:r>
            <a:endParaRPr lang="en-US" dirty="0"/>
          </a:p>
          <a:p>
            <a:r>
              <a:rPr lang="en-US" dirty="0"/>
              <a:t>Julien </a:t>
            </a:r>
            <a:r>
              <a:rPr lang="en-US" dirty="0" err="1"/>
              <a:t>Legriel</a:t>
            </a:r>
            <a:endParaRPr lang="en-US" dirty="0"/>
          </a:p>
          <a:p>
            <a:r>
              <a:rPr lang="en-US" dirty="0"/>
              <a:t>Vincent </a:t>
            </a:r>
            <a:r>
              <a:rPr lang="en-US" dirty="0" err="1"/>
              <a:t>Palatin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07" y="1664793"/>
            <a:ext cx="1230269" cy="1882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7635" y="3547381"/>
            <a:ext cx="11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UBC</a:t>
            </a:r>
          </a:p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Systopia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D16C-9B1E-156B-1EFF-9A3570BB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Filtering-in-memory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3D47-058D-5EAF-50B4-8AB22F47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Key-value store with a column-store architecture</a:t>
            </a:r>
          </a:p>
          <a:p>
            <a:r>
              <a:rPr lang="en-US" dirty="0"/>
              <a:t>30MB of data per DPU</a:t>
            </a:r>
          </a:p>
          <a:p>
            <a:r>
              <a:rPr lang="en-US" dirty="0"/>
              <a:t>20 </a:t>
            </a:r>
            <a:r>
              <a:rPr lang="en-US" dirty="0" err="1"/>
              <a:t>tasklets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5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E47B-3317-6A3A-F408-3DDD5B25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on PIM vs on CPU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20711-2273-A810-872B-4E049CC8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1331795-128F-6146-F307-3B5C3AF7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7" y="1485406"/>
            <a:ext cx="805029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8FF6D9-24D9-7363-EF1F-87F94E1438EC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044697" y="2335535"/>
            <a:ext cx="3820331" cy="2613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D645F2-A37A-7ECD-4E64-5C44890658C1}"/>
              </a:ext>
            </a:extLst>
          </p:cNvPr>
          <p:cNvSpPr txBox="1"/>
          <p:nvPr/>
        </p:nvSpPr>
        <p:spPr>
          <a:xfrm>
            <a:off x="8865028" y="1673815"/>
            <a:ext cx="2355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As selectivity increases, we need to copy more data to back to the CPU</a:t>
            </a:r>
          </a:p>
        </p:txBody>
      </p:sp>
    </p:spTree>
    <p:extLst>
      <p:ext uri="{BB962C8B-B14F-4D97-AF65-F5344CB8AC3E}">
        <p14:creationId xmlns:p14="http://schemas.microsoft.com/office/powerpoint/2010/main" val="41086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59" y="1185918"/>
            <a:ext cx="1744205" cy="158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14" y="4498981"/>
            <a:ext cx="1570193" cy="1838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91" y="4478318"/>
            <a:ext cx="2063442" cy="206344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64647" y="4237371"/>
            <a:ext cx="6850253" cy="2461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3488" y="280498"/>
            <a:ext cx="252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Disaggregation</a:t>
            </a:r>
            <a:endParaRPr lang="en-US" sz="2800" i="1" u="sng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62" y="761071"/>
            <a:ext cx="1570193" cy="1838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1" y="1003301"/>
            <a:ext cx="2063442" cy="2063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04" y="663400"/>
            <a:ext cx="6536713" cy="2627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56" y="4561008"/>
            <a:ext cx="1999890" cy="18142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3488" y="3655480"/>
            <a:ext cx="252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Blending</a:t>
            </a:r>
            <a:endParaRPr lang="en-US" sz="2800" i="1" u="sng" dirty="0">
              <a:solidFill>
                <a:schemeClr val="accent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96" y="4337772"/>
            <a:ext cx="3547533" cy="2344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56" y="929233"/>
            <a:ext cx="1838981" cy="18389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37" y="2893729"/>
            <a:ext cx="1834916" cy="16330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4593" y="270985"/>
            <a:ext cx="726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Disaggregation Meets Near-Data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6295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Disaggregated memory meets PIM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1485409"/>
            <a:ext cx="1838981" cy="183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18" y="1485408"/>
            <a:ext cx="1838981" cy="1838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27" y="1485407"/>
            <a:ext cx="1838981" cy="1838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12" y="1485406"/>
            <a:ext cx="1838981" cy="1838981"/>
          </a:xfrm>
          <a:prstGeom prst="rect">
            <a:avLst/>
          </a:prstGeom>
        </p:spPr>
      </p:pic>
      <p:pic>
        <p:nvPicPr>
          <p:cNvPr id="1026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14" y="5083444"/>
            <a:ext cx="1942472" cy="15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92" y="5083443"/>
            <a:ext cx="1942472" cy="15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79" y="5083443"/>
            <a:ext cx="1942472" cy="15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72" y="5083443"/>
            <a:ext cx="1942472" cy="15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freeiconspng.com/uploads/ram-icon-png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65" y="5083443"/>
            <a:ext cx="1942472" cy="15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3" y="5131197"/>
            <a:ext cx="2161456" cy="14284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43" y="5131197"/>
            <a:ext cx="2161456" cy="14284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99" y="5131197"/>
            <a:ext cx="2161456" cy="14284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55" y="5128260"/>
            <a:ext cx="2161456" cy="14284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32" y="5128260"/>
            <a:ext cx="2161456" cy="1428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8" y="3218109"/>
            <a:ext cx="6536713" cy="2627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77" y="4687758"/>
            <a:ext cx="300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PIM-enabled memory blades</a:t>
            </a:r>
          </a:p>
        </p:txBody>
      </p:sp>
    </p:spTree>
    <p:extLst>
      <p:ext uri="{BB962C8B-B14F-4D97-AF65-F5344CB8AC3E}">
        <p14:creationId xmlns:p14="http://schemas.microsoft.com/office/powerpoint/2010/main" val="33691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DPU can run its own memory allocator</a:t>
            </a:r>
          </a:p>
          <a:p>
            <a:r>
              <a:rPr lang="en-US" dirty="0"/>
              <a:t>Keep a local page table</a:t>
            </a:r>
          </a:p>
          <a:p>
            <a:r>
              <a:rPr lang="en-US" dirty="0"/>
              <a:t>Can even compress pages on the fly</a:t>
            </a:r>
          </a:p>
        </p:txBody>
      </p:sp>
    </p:spTree>
    <p:extLst>
      <p:ext uri="{BB962C8B-B14F-4D97-AF65-F5344CB8AC3E}">
        <p14:creationId xmlns:p14="http://schemas.microsoft.com/office/powerpoint/2010/main" val="14706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43" y="5131197"/>
            <a:ext cx="2161456" cy="14284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99" y="5131197"/>
            <a:ext cx="2161456" cy="14284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55" y="5128260"/>
            <a:ext cx="2161456" cy="1428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Disaggregated memory meets PIM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1485409"/>
            <a:ext cx="1838981" cy="183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18" y="1485408"/>
            <a:ext cx="1838981" cy="1838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27" y="1485407"/>
            <a:ext cx="1838981" cy="1838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12" y="1485406"/>
            <a:ext cx="1838981" cy="183898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3" y="5131197"/>
            <a:ext cx="2161456" cy="14284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32" y="5128260"/>
            <a:ext cx="2161456" cy="1428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8" y="3218109"/>
            <a:ext cx="6536713" cy="2627332"/>
          </a:xfrm>
          <a:prstGeom prst="rect">
            <a:avLst/>
          </a:prstGeom>
          <a:solidFill>
            <a:srgbClr val="FFFFFF">
              <a:alpha val="28627"/>
            </a:srgbClr>
          </a:solidFill>
        </p:spPr>
      </p:pic>
      <p:cxnSp>
        <p:nvCxnSpPr>
          <p:cNvPr id="18" name="Straight Arrow Connector 17"/>
          <p:cNvCxnSpPr/>
          <p:nvPr/>
        </p:nvCxnSpPr>
        <p:spPr>
          <a:xfrm>
            <a:off x="10535538" y="2303939"/>
            <a:ext cx="0" cy="4406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35538" y="2323198"/>
            <a:ext cx="110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100s 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544519" y="3217844"/>
            <a:ext cx="7189" cy="1865334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26022" y="3965845"/>
            <a:ext cx="2016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~10s of µs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0" y="3218400"/>
            <a:ext cx="6536713" cy="2627332"/>
          </a:xfrm>
          <a:prstGeom prst="rect">
            <a:avLst/>
          </a:prstGeom>
          <a:solidFill>
            <a:srgbClr val="FFFFFF">
              <a:alpha val="28627"/>
            </a:srgbClr>
          </a:solidFill>
        </p:spPr>
      </p:pic>
      <p:sp>
        <p:nvSpPr>
          <p:cNvPr id="23" name="TextBox 22"/>
          <p:cNvSpPr txBox="1"/>
          <p:nvPr/>
        </p:nvSpPr>
        <p:spPr>
          <a:xfrm>
            <a:off x="2716462" y="4217432"/>
            <a:ext cx="6835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Let memory run applications!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6462" y="3086900"/>
            <a:ext cx="6138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CPUs use load/store interface to access memory</a:t>
            </a:r>
          </a:p>
        </p:txBody>
      </p:sp>
    </p:spTree>
    <p:extLst>
      <p:ext uri="{BB962C8B-B14F-4D97-AF65-F5344CB8AC3E}">
        <p14:creationId xmlns:p14="http://schemas.microsoft.com/office/powerpoint/2010/main" val="39287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73"/>
            <a:ext cx="10995212" cy="1325563"/>
          </a:xfrm>
        </p:spPr>
        <p:txBody>
          <a:bodyPr/>
          <a:lstStyle/>
          <a:p>
            <a:r>
              <a:rPr lang="en-US"/>
              <a:t>Disaggregated </a:t>
            </a:r>
            <a:r>
              <a:rPr lang="en-US" dirty="0"/>
              <a:t>Memory Runs Applications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r>
              <a:rPr lang="en-US" dirty="0"/>
              <a:t>Disaggregated memory consists of CPU-less</a:t>
            </a:r>
            <a:br>
              <a:rPr lang="en-US" dirty="0"/>
            </a:br>
            <a:r>
              <a:rPr lang="en-US" dirty="0"/>
              <a:t>PIM blades</a:t>
            </a:r>
          </a:p>
          <a:p>
            <a:r>
              <a:rPr lang="en-US" dirty="0"/>
              <a:t>PIM array runs an entire application</a:t>
            </a:r>
          </a:p>
          <a:p>
            <a:r>
              <a:rPr lang="en-US" dirty="0"/>
              <a:t>CPU blades access memory via a higher-level API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Similar ideas: </a:t>
            </a:r>
          </a:p>
          <a:p>
            <a:pPr lvl="1"/>
            <a:r>
              <a:rPr lang="en-US" sz="2000" dirty="0"/>
              <a:t>AIFM (OSDI 2020): Application-integrated far memory</a:t>
            </a:r>
          </a:p>
          <a:p>
            <a:pPr lvl="1"/>
            <a:r>
              <a:rPr lang="en-US" sz="2000" dirty="0"/>
              <a:t>KV-Direct (SOSP 2017): key-value API to memory via a smart NIC</a:t>
            </a:r>
            <a:br>
              <a:rPr lang="en-US" sz="2000" dirty="0"/>
            </a:br>
            <a:r>
              <a:rPr lang="en-US" sz="2000" dirty="0"/>
              <a:t>and RDMA</a:t>
            </a:r>
          </a:p>
          <a:p>
            <a:pPr lvl="1"/>
            <a:r>
              <a:rPr lang="en-US" sz="2000" dirty="0" err="1"/>
              <a:t>StRoM</a:t>
            </a:r>
            <a:r>
              <a:rPr lang="en-US" sz="2000" dirty="0"/>
              <a:t> (</a:t>
            </a:r>
            <a:r>
              <a:rPr lang="en-US" sz="2000" dirty="0" err="1"/>
              <a:t>EuroSys</a:t>
            </a:r>
            <a:r>
              <a:rPr lang="en-US" sz="2000" dirty="0"/>
              <a:t> 2020</a:t>
            </a:r>
            <a:r>
              <a:rPr lang="en-US" sz="2000"/>
              <a:t>): Smart Remote Memory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79" y="1105622"/>
            <a:ext cx="1838981" cy="1838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99" y="4830783"/>
            <a:ext cx="2161456" cy="1428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0175" y="3096326"/>
            <a:ext cx="127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load/store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2945" y="3820133"/>
            <a:ext cx="180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Higher-level interface</a:t>
            </a:r>
          </a:p>
        </p:txBody>
      </p:sp>
      <p:sp>
        <p:nvSpPr>
          <p:cNvPr id="21" name="Cross 20"/>
          <p:cNvSpPr/>
          <p:nvPr/>
        </p:nvSpPr>
        <p:spPr>
          <a:xfrm rot="18863800">
            <a:off x="10381571" y="3157768"/>
            <a:ext cx="371211" cy="365655"/>
          </a:xfrm>
          <a:prstGeom prst="plus">
            <a:avLst>
              <a:gd name="adj" fmla="val 3981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PIM: Now commercially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UPMEM PIM-capable DRAM </a:t>
            </a:r>
            <a:r>
              <a:rPr lang="en-US" u="sng" dirty="0"/>
              <a:t>commercially available today</a:t>
            </a:r>
          </a:p>
          <a:p>
            <a:pPr lvl="1"/>
            <a:r>
              <a:rPr lang="en-US" dirty="0"/>
              <a:t>DDR4-compatible DRAM with small general-purpose processors</a:t>
            </a:r>
          </a:p>
          <a:p>
            <a:pPr lvl="1"/>
            <a:r>
              <a:rPr lang="en-US" dirty="0"/>
              <a:t>Integrated into standard off-the-shelf servers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Samsung Function in Memory Architecture (FIMA) </a:t>
            </a:r>
            <a:r>
              <a:rPr lang="mr-IN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coming up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Processors near HBM memory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Execute 32-instruction snippets, total of nine instructions available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UPMEM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and can be used like regular DRAM</a:t>
            </a:r>
          </a:p>
          <a:p>
            <a:r>
              <a:rPr lang="en-US" dirty="0"/>
              <a:t>Drop-in replacement for DDR4 DRAM</a:t>
            </a:r>
          </a:p>
          <a:p>
            <a:r>
              <a:rPr lang="en-US" dirty="0"/>
              <a:t>Each chip is equipped with small processors</a:t>
            </a:r>
          </a:p>
          <a:p>
            <a:r>
              <a:rPr lang="en-US" dirty="0"/>
              <a:t>Can be used in off-the-shelf servers</a:t>
            </a:r>
          </a:p>
        </p:txBody>
      </p:sp>
      <p:pic>
        <p:nvPicPr>
          <p:cNvPr id="5124" name="Picture 4" descr="exar Enters The DRAM Market With The DDR4-2666 SODIMM Laptop Memory And DDR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1766">
            <a:off x="5710520" y="524797"/>
            <a:ext cx="7972794" cy="6162754"/>
          </a:xfrm>
          <a:prstGeom prst="rect">
            <a:avLst/>
          </a:prstGeom>
          <a:noFill/>
          <a:scene3d>
            <a:camera prst="orthographicFront">
              <a:rot lat="21594000" lon="8400000" rev="180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6917" y="3021596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regular DRAM</a:t>
            </a:r>
          </a:p>
        </p:txBody>
      </p:sp>
      <p:pic>
        <p:nvPicPr>
          <p:cNvPr id="9" name="Picture 2" descr="equest our technology white paper">
            <a:hlinkClick r:id="rId5"/>
            <a:extLst>
              <a:ext uri="{FF2B5EF4-FFF2-40B4-BE49-F238E27FC236}">
                <a16:creationId xmlns:a16="http://schemas.microsoft.com/office/drawing/2014/main" id="{47FBE5F7-7CCD-584C-A523-9C0F057E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76" y="5008803"/>
            <a:ext cx="5245100" cy="16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1AF682-D8B6-9D47-9570-3D76AA02B67B}"/>
              </a:ext>
            </a:extLst>
          </p:cNvPr>
          <p:cNvSpPr txBox="1"/>
          <p:nvPr/>
        </p:nvSpPr>
        <p:spPr>
          <a:xfrm>
            <a:off x="9536802" y="4777339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UPMEM DRAM</a:t>
            </a:r>
          </a:p>
        </p:txBody>
      </p:sp>
    </p:spTree>
    <p:extLst>
      <p:ext uri="{BB962C8B-B14F-4D97-AF65-F5344CB8AC3E}">
        <p14:creationId xmlns:p14="http://schemas.microsoft.com/office/powerpoint/2010/main" val="171970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6266" y="1270035"/>
            <a:ext cx="6028267" cy="3507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UPMEM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485406"/>
            <a:ext cx="5384800" cy="3098800"/>
          </a:xfrm>
          <a:prstGeom prst="rect">
            <a:avLst/>
          </a:prstGeom>
        </p:spPr>
      </p:pic>
      <p:pic>
        <p:nvPicPr>
          <p:cNvPr id="6" name="Picture 2" descr="equest our technology white pap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76" y="5008803"/>
            <a:ext cx="5245100" cy="16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36802" y="4777339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UPMEM DRAM</a:t>
            </a:r>
          </a:p>
        </p:txBody>
      </p:sp>
      <p:sp>
        <p:nvSpPr>
          <p:cNvPr id="10" name="Triangle 9"/>
          <p:cNvSpPr/>
          <p:nvPr/>
        </p:nvSpPr>
        <p:spPr>
          <a:xfrm rot="7351783">
            <a:off x="6821126" y="3877381"/>
            <a:ext cx="377771" cy="236909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3867" y="2460134"/>
            <a:ext cx="1507067" cy="1728000"/>
          </a:xfrm>
          <a:prstGeom prst="rect">
            <a:avLst/>
          </a:prstGeom>
          <a:solidFill>
            <a:srgbClr val="B7B7B7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DRAM Slice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64MB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465" y="4993134"/>
            <a:ext cx="5571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DRAM Processing UNIT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General-purpose processor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Simple, in-order, 267-500MHz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No cache, only scratchpad memory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70000" y="3691467"/>
            <a:ext cx="84667" cy="131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6467" y="1269714"/>
            <a:ext cx="472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One DPU per 64MB slice of DRAM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8GB DIMM: 128 DPUs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Each DPU has its own DMA engine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6772" y="2792693"/>
            <a:ext cx="434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Many DPUs can achieve very high DRAM bandwidth together </a:t>
            </a:r>
          </a:p>
        </p:txBody>
      </p:sp>
    </p:spTree>
    <p:extLst>
      <p:ext uri="{BB962C8B-B14F-4D97-AF65-F5344CB8AC3E}">
        <p14:creationId xmlns:p14="http://schemas.microsoft.com/office/powerpoint/2010/main" val="14691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241980"/>
            <a:ext cx="11717866" cy="1325563"/>
          </a:xfrm>
        </p:spPr>
        <p:txBody>
          <a:bodyPr/>
          <a:lstStyle/>
          <a:p>
            <a:r>
              <a:rPr lang="en-US" dirty="0"/>
              <a:t>PIM superpower: High DRAM bandwidth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5" y="1567543"/>
            <a:ext cx="8111065" cy="3748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1067" y="1880294"/>
            <a:ext cx="465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DPUs running at 267 MHz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Only 32GB PIM DRAM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Sequentially read every byte of </a:t>
            </a:r>
            <a:br>
              <a:rPr lang="en-US" dirty="0"/>
            </a:br>
            <a:r>
              <a:rPr lang="en-US" dirty="0"/>
              <a:t>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933" y="5059706"/>
            <a:ext cx="733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128GB DRAM, 500MHz DPUs: </a:t>
            </a:r>
            <a:r>
              <a:rPr lang="en-US" sz="2400" b="1" dirty="0">
                <a:solidFill>
                  <a:srgbClr val="C00000"/>
                </a:solidFill>
              </a:rPr>
              <a:t>2TB/sec bandwidth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933" y="6127769"/>
            <a:ext cx="1083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J. </a:t>
            </a:r>
            <a:r>
              <a:rPr lang="en-US" sz="1600" dirty="0" err="1"/>
              <a:t>Nider</a:t>
            </a:r>
            <a:r>
              <a:rPr lang="en-US" sz="1600" dirty="0"/>
              <a:t>, C. Mustard, A. Zoltan, J. Ramsden, L. Liu, J. </a:t>
            </a:r>
            <a:r>
              <a:rPr lang="en-US" sz="1600" dirty="0" err="1"/>
              <a:t>Grossbard</a:t>
            </a:r>
            <a:r>
              <a:rPr lang="en-US" sz="1600" dirty="0"/>
              <a:t>, M. </a:t>
            </a:r>
            <a:r>
              <a:rPr lang="en-US" sz="1600" dirty="0" err="1"/>
              <a:t>Dashti</a:t>
            </a:r>
            <a:r>
              <a:rPr lang="en-US" sz="1600" dirty="0"/>
              <a:t>, R. </a:t>
            </a:r>
            <a:r>
              <a:rPr lang="en-US" sz="1600" dirty="0" err="1"/>
              <a:t>Jodin</a:t>
            </a:r>
            <a:r>
              <a:rPr lang="en-US" sz="1600" dirty="0"/>
              <a:t>, A. </a:t>
            </a:r>
            <a:r>
              <a:rPr lang="en-US" sz="1600" dirty="0" err="1"/>
              <a:t>Ghiti</a:t>
            </a:r>
            <a:r>
              <a:rPr lang="en-US" sz="1600" dirty="0"/>
              <a:t>, J. </a:t>
            </a:r>
            <a:r>
              <a:rPr lang="en-US" sz="1600" dirty="0" err="1"/>
              <a:t>Chauzi</a:t>
            </a:r>
            <a:r>
              <a:rPr lang="en-US" sz="1600" dirty="0"/>
              <a:t>, A. Fedorova</a:t>
            </a:r>
          </a:p>
          <a:p>
            <a:r>
              <a:rPr lang="en-US" sz="1600" b="1" dirty="0"/>
              <a:t>A Case Study of Processing-in-Memory in off-the-Shelf Systems</a:t>
            </a:r>
            <a:r>
              <a:rPr lang="en-US" sz="1600" dirty="0"/>
              <a:t>, USENIX ATC 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8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 of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get high memory bandwidth</a:t>
            </a:r>
          </a:p>
          <a:p>
            <a:pPr lvl="1"/>
            <a:r>
              <a:rPr lang="en-US" dirty="0"/>
              <a:t>On high-end CPUs</a:t>
            </a:r>
          </a:p>
          <a:p>
            <a:pPr lvl="1"/>
            <a:r>
              <a:rPr lang="en-US" dirty="0"/>
              <a:t>HBM (high-bandwidth memory)</a:t>
            </a:r>
          </a:p>
          <a:p>
            <a:pPr lvl="1"/>
            <a:r>
              <a:rPr lang="en-US" dirty="0"/>
              <a:t>GPUs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3200" i="1" dirty="0">
                <a:solidFill>
                  <a:srgbClr val="C00000"/>
                </a:solidFill>
              </a:rPr>
              <a:t>PIM can deliver high bandwidth at a lower cost </a:t>
            </a:r>
            <a:br>
              <a:rPr lang="en-US" sz="3200" i="1" dirty="0">
                <a:solidFill>
                  <a:srgbClr val="C00000"/>
                </a:solidFill>
              </a:rPr>
            </a:br>
            <a:r>
              <a:rPr lang="en-US" sz="3200" i="1" dirty="0">
                <a:solidFill>
                  <a:srgbClr val="C00000"/>
                </a:solidFill>
              </a:rPr>
              <a:t>($$ and Watts)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2F402-CAF6-9F48-B0D9-8E53505939DB}"/>
              </a:ext>
            </a:extLst>
          </p:cNvPr>
          <p:cNvSpPr txBox="1"/>
          <p:nvPr/>
        </p:nvSpPr>
        <p:spPr>
          <a:xfrm>
            <a:off x="3492284" y="5290457"/>
            <a:ext cx="520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5"/>
                </a:solidFill>
              </a:rPr>
              <a:t>…if you are able to use it efficiently</a:t>
            </a:r>
          </a:p>
        </p:txBody>
      </p:sp>
    </p:spTree>
    <p:extLst>
      <p:ext uri="{BB962C8B-B14F-4D97-AF65-F5344CB8AC3E}">
        <p14:creationId xmlns:p14="http://schemas.microsoft.com/office/powerpoint/2010/main" val="14294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9" y="208114"/>
            <a:ext cx="10532532" cy="1325563"/>
          </a:xfrm>
        </p:spPr>
        <p:txBody>
          <a:bodyPr/>
          <a:lstStyle/>
          <a:p>
            <a:r>
              <a:rPr lang="en-US" dirty="0"/>
              <a:t>PIM superpower: Low TCO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3987" y="1432375"/>
            <a:ext cx="3602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Price: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8GB UPMEM DIMM: ~$300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More CPUs adds memory channels, but requires expensive high-end CPUs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1433" y="1449242"/>
          <a:ext cx="8128000" cy="4526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Processor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(Intel Xeon)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DRAM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Max. memory bandwidth (PIM or DRAM)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Low-bandwidth</a:t>
                      </a:r>
                      <a:r>
                        <a:rPr lang="en-US" b="1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 system</a:t>
                      </a:r>
                      <a:endParaRPr lang="en-US" b="1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115GB/s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$860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24GB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134GB/s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$1,760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Medium-bandwidth</a:t>
                      </a:r>
                      <a:r>
                        <a:rPr lang="en-US" b="1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 system</a:t>
                      </a:r>
                      <a:endParaRPr lang="en-US" b="1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144GB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806GB/s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$6,260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5318H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192GB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511GB/s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$6,532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High-bandwidth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64GB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1434GB/s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$10,580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8380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448GB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1434GB/s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charset="0"/>
                          <a:ea typeface="Helvetica" charset="0"/>
                          <a:cs typeface="Helvetica" charset="0"/>
                        </a:rPr>
                        <a:t>$83,580+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1433" y="5975522"/>
            <a:ext cx="988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*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Prices include just CPU and memory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433" y="1449242"/>
            <a:ext cx="8127999" cy="1150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1433" y="2654512"/>
            <a:ext cx="8127999" cy="1150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433" y="3844522"/>
            <a:ext cx="8127999" cy="1008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034" y="4909964"/>
            <a:ext cx="8128799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89433" y="3414947"/>
            <a:ext cx="3602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Power: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Typical server with DRAM: about 400W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 server with 128GB PIM DRAM: 700W</a:t>
            </a:r>
          </a:p>
        </p:txBody>
      </p:sp>
    </p:spTree>
    <p:extLst>
      <p:ext uri="{BB962C8B-B14F-4D97-AF65-F5344CB8AC3E}">
        <p14:creationId xmlns:p14="http://schemas.microsoft.com/office/powerpoint/2010/main" val="11402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 performance: </a:t>
            </a:r>
            <a:br>
              <a:rPr lang="en-US" dirty="0"/>
            </a:br>
            <a:r>
              <a:rPr lang="en-US" dirty="0"/>
              <a:t>hyper-dimensional computing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3" y="1659467"/>
            <a:ext cx="8866718" cy="4592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8949" y="4642187"/>
            <a:ext cx="347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Speedup over a single host CPU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End-to-end measurements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601" y="6127769"/>
            <a:ext cx="1083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J. </a:t>
            </a:r>
            <a:r>
              <a:rPr lang="en-US" sz="1600" dirty="0" err="1"/>
              <a:t>Nider</a:t>
            </a:r>
            <a:r>
              <a:rPr lang="en-US" sz="1600" dirty="0"/>
              <a:t>, C. Mustard, A. Zoltan, J. Ramsden, L. Liu, J. </a:t>
            </a:r>
            <a:r>
              <a:rPr lang="en-US" sz="1600" dirty="0" err="1"/>
              <a:t>Grossbard</a:t>
            </a:r>
            <a:r>
              <a:rPr lang="en-US" sz="1600" dirty="0"/>
              <a:t>, M. </a:t>
            </a:r>
            <a:r>
              <a:rPr lang="en-US" sz="1600" dirty="0" err="1"/>
              <a:t>Dashti</a:t>
            </a:r>
            <a:r>
              <a:rPr lang="en-US" sz="1600" dirty="0"/>
              <a:t>, R. </a:t>
            </a:r>
            <a:r>
              <a:rPr lang="en-US" sz="1600" dirty="0" err="1"/>
              <a:t>Jodin</a:t>
            </a:r>
            <a:r>
              <a:rPr lang="en-US" sz="1600" dirty="0"/>
              <a:t>, A. </a:t>
            </a:r>
            <a:r>
              <a:rPr lang="en-US" sz="1600" dirty="0" err="1"/>
              <a:t>Ghiti</a:t>
            </a:r>
            <a:r>
              <a:rPr lang="en-US" sz="1600" dirty="0"/>
              <a:t>, J. </a:t>
            </a:r>
            <a:r>
              <a:rPr lang="en-US" sz="1600" dirty="0" err="1"/>
              <a:t>Chauzi</a:t>
            </a:r>
            <a:r>
              <a:rPr lang="en-US" sz="1600" dirty="0"/>
              <a:t>, A. Fedorova</a:t>
            </a:r>
          </a:p>
          <a:p>
            <a:r>
              <a:rPr lang="en-US" sz="1600" b="1" dirty="0"/>
              <a:t>A Case Study of Processing-in-Memory in off-the-Shelf Systems</a:t>
            </a:r>
            <a:r>
              <a:rPr lang="en-US" sz="1600" dirty="0"/>
              <a:t>, to appear in USENIX ATC 2021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77788" y="2378444"/>
            <a:ext cx="6293224" cy="29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89413" y="1882331"/>
            <a:ext cx="4231340" cy="28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Number of DPUs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012" y="3478120"/>
            <a:ext cx="380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More data </a:t>
            </a:r>
            <a:r>
              <a:rPr lang="en-US" sz="2400" b="1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sz="2400" b="1" dirty="0">
                <a:solidFill>
                  <a:srgbClr val="C00000"/>
                </a:solidFill>
              </a:rPr>
              <a:t> more DPUs </a:t>
            </a:r>
            <a:r>
              <a:rPr lang="en-US" sz="2400" b="1" dirty="0">
                <a:solidFill>
                  <a:srgbClr val="C00000"/>
                </a:solidFill>
                <a:sym typeface="Wingdings"/>
              </a:rPr>
              <a:t> more throughput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1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M-new" id="{6D0BDC2B-4C56-0447-A2D2-2AB7BB1FCD08}" vid="{E74A4239-156C-9A41-9EE5-05E3D483E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89438</TotalTime>
  <Words>1321</Words>
  <Application>Microsoft Macintosh PowerPoint</Application>
  <PresentationFormat>Widescreen</PresentationFormat>
  <Paragraphs>248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Helvetica</vt:lpstr>
      <vt:lpstr>Slack-Lato</vt:lpstr>
      <vt:lpstr>Office Theme</vt:lpstr>
      <vt:lpstr>Processing-in-Memory in the Wild</vt:lpstr>
      <vt:lpstr>Acknowledgments</vt:lpstr>
      <vt:lpstr>PIM: Now commercially available</vt:lpstr>
      <vt:lpstr>UPMEM Overview</vt:lpstr>
      <vt:lpstr>UPMEM architecture</vt:lpstr>
      <vt:lpstr>PIM superpower: High DRAM bandwidth</vt:lpstr>
      <vt:lpstr>Total cost of ownership</vt:lpstr>
      <vt:lpstr>PIM superpower: Low TCO</vt:lpstr>
      <vt:lpstr>PIM performance:  hyper-dimensional computing</vt:lpstr>
      <vt:lpstr>PIM performance: compression</vt:lpstr>
      <vt:lpstr>Image Processing on PIM</vt:lpstr>
      <vt:lpstr>Moving data back-and-forth</vt:lpstr>
      <vt:lpstr>PIM limitations</vt:lpstr>
      <vt:lpstr>Deep Learning Recommendation Models in PIM</vt:lpstr>
      <vt:lpstr>DLRM Inference in PIM</vt:lpstr>
      <vt:lpstr>Where does the time go?</vt:lpstr>
      <vt:lpstr>Low IPC when inference done on CPU</vt:lpstr>
      <vt:lpstr>CPU implementation hits the memory wall </vt:lpstr>
      <vt:lpstr>Key-value store (in-memory cache) in PIM</vt:lpstr>
      <vt:lpstr>Filtering-in-memory</vt:lpstr>
      <vt:lpstr>Filtering on PIM vs on CPU</vt:lpstr>
      <vt:lpstr>PowerPoint Presentation</vt:lpstr>
      <vt:lpstr>Disaggregated memory meets PIM</vt:lpstr>
      <vt:lpstr>Memory management</vt:lpstr>
      <vt:lpstr>Disaggregated memory meets PIM</vt:lpstr>
      <vt:lpstr>Disaggregated Memory Runs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</dc:title>
  <dc:creator>Alexandra Fedorova</dc:creator>
  <cp:lastModifiedBy>Microsoft Office User</cp:lastModifiedBy>
  <cp:revision>135</cp:revision>
  <cp:lastPrinted>2021-03-11T21:25:36Z</cp:lastPrinted>
  <dcterms:created xsi:type="dcterms:W3CDTF">2020-09-21T17:47:46Z</dcterms:created>
  <dcterms:modified xsi:type="dcterms:W3CDTF">2023-03-26T19:54:30Z</dcterms:modified>
</cp:coreProperties>
</file>