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7" r:id="rId1"/>
  </p:sldMasterIdLst>
  <p:notesMasterIdLst>
    <p:notesMasterId r:id="rId34"/>
  </p:notesMasterIdLst>
  <p:handoutMasterIdLst>
    <p:handoutMasterId r:id="rId35"/>
  </p:handoutMasterIdLst>
  <p:sldIdLst>
    <p:sldId id="1939" r:id="rId2"/>
    <p:sldId id="1949" r:id="rId3"/>
    <p:sldId id="1928" r:id="rId4"/>
    <p:sldId id="1940" r:id="rId5"/>
    <p:sldId id="1955" r:id="rId6"/>
    <p:sldId id="1941" r:id="rId7"/>
    <p:sldId id="1959" r:id="rId8"/>
    <p:sldId id="1961" r:id="rId9"/>
    <p:sldId id="1957" r:id="rId10"/>
    <p:sldId id="1977" r:id="rId11"/>
    <p:sldId id="1958" r:id="rId12"/>
    <p:sldId id="1931" r:id="rId13"/>
    <p:sldId id="1964" r:id="rId14"/>
    <p:sldId id="1944" r:id="rId15"/>
    <p:sldId id="1942" r:id="rId16"/>
    <p:sldId id="1943" r:id="rId17"/>
    <p:sldId id="1919" r:id="rId18"/>
    <p:sldId id="1963" r:id="rId19"/>
    <p:sldId id="1934" r:id="rId20"/>
    <p:sldId id="1965" r:id="rId21"/>
    <p:sldId id="1966" r:id="rId22"/>
    <p:sldId id="1967" r:id="rId23"/>
    <p:sldId id="1968" r:id="rId24"/>
    <p:sldId id="1969" r:id="rId25"/>
    <p:sldId id="1970" r:id="rId26"/>
    <p:sldId id="1971" r:id="rId27"/>
    <p:sldId id="1972" r:id="rId28"/>
    <p:sldId id="1973" r:id="rId29"/>
    <p:sldId id="1974" r:id="rId30"/>
    <p:sldId id="1975" r:id="rId31"/>
    <p:sldId id="1976" r:id="rId32"/>
    <p:sldId id="1946" r:id="rId33"/>
  </p:sldIdLst>
  <p:sldSz cx="12192000" cy="6858000"/>
  <p:notesSz cx="6797675" cy="9928225"/>
  <p:defaultTextStyle>
    <a:defPPr>
      <a:defRPr lang="ko-KR"/>
    </a:defPPr>
    <a:lvl1pPr marL="0" algn="l" defTabSz="914354" rtl="0" eaLnBrk="1" latinLnBrk="1" hangingPunct="1">
      <a:defRPr sz="1800" kern="1200">
        <a:solidFill>
          <a:schemeClr val="tx1"/>
        </a:solidFill>
        <a:latin typeface="+mn-lt"/>
        <a:ea typeface="+mn-ea"/>
        <a:cs typeface="+mn-cs"/>
      </a:defRPr>
    </a:lvl1pPr>
    <a:lvl2pPr marL="457178" algn="l" defTabSz="914354" rtl="0" eaLnBrk="1" latinLnBrk="1" hangingPunct="1">
      <a:defRPr sz="1800" kern="1200">
        <a:solidFill>
          <a:schemeClr val="tx1"/>
        </a:solidFill>
        <a:latin typeface="+mn-lt"/>
        <a:ea typeface="+mn-ea"/>
        <a:cs typeface="+mn-cs"/>
      </a:defRPr>
    </a:lvl2pPr>
    <a:lvl3pPr marL="914354" algn="l" defTabSz="914354" rtl="0" eaLnBrk="1" latinLnBrk="1" hangingPunct="1">
      <a:defRPr sz="1800" kern="1200">
        <a:solidFill>
          <a:schemeClr val="tx1"/>
        </a:solidFill>
        <a:latin typeface="+mn-lt"/>
        <a:ea typeface="+mn-ea"/>
        <a:cs typeface="+mn-cs"/>
      </a:defRPr>
    </a:lvl3pPr>
    <a:lvl4pPr marL="1371532" algn="l" defTabSz="914354" rtl="0" eaLnBrk="1" latinLnBrk="1" hangingPunct="1">
      <a:defRPr sz="1800" kern="1200">
        <a:solidFill>
          <a:schemeClr val="tx1"/>
        </a:solidFill>
        <a:latin typeface="+mn-lt"/>
        <a:ea typeface="+mn-ea"/>
        <a:cs typeface="+mn-cs"/>
      </a:defRPr>
    </a:lvl4pPr>
    <a:lvl5pPr marL="1828709" algn="l" defTabSz="914354" rtl="0" eaLnBrk="1" latinLnBrk="1" hangingPunct="1">
      <a:defRPr sz="1800" kern="1200">
        <a:solidFill>
          <a:schemeClr val="tx1"/>
        </a:solidFill>
        <a:latin typeface="+mn-lt"/>
        <a:ea typeface="+mn-ea"/>
        <a:cs typeface="+mn-cs"/>
      </a:defRPr>
    </a:lvl5pPr>
    <a:lvl6pPr marL="2285886" algn="l" defTabSz="914354" rtl="0" eaLnBrk="1" latinLnBrk="1" hangingPunct="1">
      <a:defRPr sz="1800" kern="1200">
        <a:solidFill>
          <a:schemeClr val="tx1"/>
        </a:solidFill>
        <a:latin typeface="+mn-lt"/>
        <a:ea typeface="+mn-ea"/>
        <a:cs typeface="+mn-cs"/>
      </a:defRPr>
    </a:lvl6pPr>
    <a:lvl7pPr marL="2743062" algn="l" defTabSz="914354" rtl="0" eaLnBrk="1" latinLnBrk="1" hangingPunct="1">
      <a:defRPr sz="1800" kern="1200">
        <a:solidFill>
          <a:schemeClr val="tx1"/>
        </a:solidFill>
        <a:latin typeface="+mn-lt"/>
        <a:ea typeface="+mn-ea"/>
        <a:cs typeface="+mn-cs"/>
      </a:defRPr>
    </a:lvl7pPr>
    <a:lvl8pPr marL="3200240" algn="l" defTabSz="914354" rtl="0" eaLnBrk="1" latinLnBrk="1" hangingPunct="1">
      <a:defRPr sz="1800" kern="1200">
        <a:solidFill>
          <a:schemeClr val="tx1"/>
        </a:solidFill>
        <a:latin typeface="+mn-lt"/>
        <a:ea typeface="+mn-ea"/>
        <a:cs typeface="+mn-cs"/>
      </a:defRPr>
    </a:lvl8pPr>
    <a:lvl9pPr marL="3657418" algn="l" defTabSz="914354"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313AE561-E4E5-4503-AA29-7B83ED02FAA0}">
          <p14:sldIdLst>
            <p14:sldId id="1939"/>
            <p14:sldId id="1949"/>
            <p14:sldId id="1928"/>
            <p14:sldId id="1940"/>
            <p14:sldId id="1955"/>
            <p14:sldId id="1941"/>
            <p14:sldId id="1959"/>
            <p14:sldId id="1961"/>
            <p14:sldId id="1957"/>
            <p14:sldId id="1977"/>
            <p14:sldId id="1958"/>
            <p14:sldId id="1931"/>
            <p14:sldId id="1964"/>
            <p14:sldId id="1944"/>
            <p14:sldId id="1942"/>
            <p14:sldId id="1943"/>
            <p14:sldId id="1919"/>
            <p14:sldId id="1963"/>
            <p14:sldId id="1934"/>
            <p14:sldId id="1965"/>
            <p14:sldId id="1966"/>
            <p14:sldId id="1967"/>
            <p14:sldId id="1968"/>
            <p14:sldId id="1969"/>
            <p14:sldId id="1970"/>
            <p14:sldId id="1971"/>
            <p14:sldId id="1972"/>
            <p14:sldId id="1973"/>
            <p14:sldId id="1974"/>
            <p14:sldId id="1975"/>
            <p14:sldId id="1976"/>
            <p14:sldId id="1946"/>
          </p14:sldIdLst>
        </p14:section>
      </p14:sectionLst>
    </p:ext>
    <p:ext uri="{EFAFB233-063F-42B5-8137-9DF3F51BA10A}">
      <p15:sldGuideLst xmlns:p15="http://schemas.microsoft.com/office/powerpoint/2012/main">
        <p15:guide id="18" orient="horz" pos="3090" userDrawn="1">
          <p15:clr>
            <a:srgbClr val="A4A3A4"/>
          </p15:clr>
        </p15:guide>
        <p15:guide id="20" orient="horz" pos="1366" userDrawn="1">
          <p15:clr>
            <a:srgbClr val="A4A3A4"/>
          </p15:clr>
        </p15:guide>
        <p15:guide id="21" pos="438" userDrawn="1">
          <p15:clr>
            <a:srgbClr val="A4A3A4"/>
          </p15:clr>
        </p15:guide>
        <p15:guide id="22" pos="7219" userDrawn="1">
          <p15:clr>
            <a:srgbClr val="A4A3A4"/>
          </p15:clr>
        </p15:guide>
        <p15:guide id="23" orient="horz" pos="1026" userDrawn="1">
          <p15:clr>
            <a:srgbClr val="A4A3A4"/>
          </p15:clr>
        </p15:guide>
        <p15:guide id="24" orient="horz" pos="4042" userDrawn="1">
          <p15:clr>
            <a:srgbClr val="A4A3A4"/>
          </p15:clr>
        </p15:guide>
        <p15:guide id="26" pos="3817" userDrawn="1">
          <p15:clr>
            <a:srgbClr val="A4A3A4"/>
          </p15:clr>
        </p15:guide>
        <p15:guide id="27" pos="3591" userDrawn="1">
          <p15:clr>
            <a:srgbClr val="A4A3A4"/>
          </p15:clr>
        </p15:guide>
        <p15:guide id="28" pos="40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139B48"/>
    <a:srgbClr val="FF0000"/>
    <a:srgbClr val="B2B2B2"/>
    <a:srgbClr val="FFFFFF"/>
    <a:srgbClr val="0000FF"/>
    <a:srgbClr val="A2D4E1"/>
    <a:srgbClr val="8EB4E3"/>
    <a:srgbClr val="D4EAF0"/>
    <a:srgbClr val="92C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어두운 스타일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7404" autoAdjust="0"/>
  </p:normalViewPr>
  <p:slideViewPr>
    <p:cSldViewPr snapToGrid="0">
      <p:cViewPr varScale="1">
        <p:scale>
          <a:sx n="74" d="100"/>
          <a:sy n="74" d="100"/>
        </p:scale>
        <p:origin x="2034" y="60"/>
      </p:cViewPr>
      <p:guideLst>
        <p:guide orient="horz" pos="3090"/>
        <p:guide orient="horz" pos="1366"/>
        <p:guide pos="438"/>
        <p:guide pos="7219"/>
        <p:guide orient="horz" pos="1026"/>
        <p:guide orient="horz" pos="4042"/>
        <p:guide pos="3817"/>
        <p:guide pos="3591"/>
        <p:guide pos="4067"/>
      </p:guideLst>
    </p:cSldViewPr>
  </p:slideViewPr>
  <p:notesTextViewPr>
    <p:cViewPr>
      <p:scale>
        <a:sx n="1" d="1"/>
        <a:sy n="1" d="1"/>
      </p:scale>
      <p:origin x="0" y="0"/>
    </p:cViewPr>
  </p:notesTextViewPr>
  <p:sorterViewPr>
    <p:cViewPr>
      <p:scale>
        <a:sx n="80" d="100"/>
        <a:sy n="80" d="100"/>
      </p:scale>
      <p:origin x="0" y="-672"/>
    </p:cViewPr>
  </p:sorterViewPr>
  <p:notesViewPr>
    <p:cSldViewPr snapToGrid="0">
      <p:cViewPr varScale="1">
        <p:scale>
          <a:sx n="49" d="100"/>
          <a:sy n="49" d="100"/>
        </p:scale>
        <p:origin x="180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Sheet3!$B$42</c:f>
              <c:strCache>
                <c:ptCount val="1"/>
                <c:pt idx="0">
                  <c:v>AiM offloadable</c:v>
                </c:pt>
              </c:strCache>
            </c:strRef>
          </c:tx>
          <c:spPr>
            <a:solidFill>
              <a:schemeClr val="accent2"/>
            </a:solidFill>
            <a:ln>
              <a:noFill/>
            </a:ln>
            <a:effectLst/>
          </c:spPr>
          <c:invertIfNegative val="0"/>
          <c:cat>
            <c:strRef>
              <c:f>Sheet3!$C$41:$E$41</c:f>
              <c:strCache>
                <c:ptCount val="3"/>
                <c:pt idx="0">
                  <c:v>93.6GB/s</c:v>
                </c:pt>
                <c:pt idx="1">
                  <c:v>16GB/s</c:v>
                </c:pt>
                <c:pt idx="2">
                  <c:v>128GB/s</c:v>
                </c:pt>
              </c:strCache>
            </c:strRef>
          </c:cat>
          <c:val>
            <c:numRef>
              <c:f>Sheet3!$C$42:$E$42</c:f>
              <c:numCache>
                <c:formatCode>_(* #,##0_);_(* \(#,##0\);_(* "-"_);_(@_)</c:formatCode>
                <c:ptCount val="3"/>
                <c:pt idx="0">
                  <c:v>10.539</c:v>
                </c:pt>
                <c:pt idx="1">
                  <c:v>2.7869999999999999</c:v>
                </c:pt>
                <c:pt idx="2">
                  <c:v>0.85299999999999998</c:v>
                </c:pt>
              </c:numCache>
            </c:numRef>
          </c:val>
          <c:extLst>
            <c:ext xmlns:c16="http://schemas.microsoft.com/office/drawing/2014/chart" uri="{C3380CC4-5D6E-409C-BE32-E72D297353CC}">
              <c16:uniqueId val="{00000000-1468-437C-9254-62087D0464DF}"/>
            </c:ext>
          </c:extLst>
        </c:ser>
        <c:ser>
          <c:idx val="1"/>
          <c:order val="1"/>
          <c:tx>
            <c:strRef>
              <c:f>Sheet3!$B$43</c:f>
              <c:strCache>
                <c:ptCount val="1"/>
                <c:pt idx="0">
                  <c:v>Others</c:v>
                </c:pt>
              </c:strCache>
            </c:strRef>
          </c:tx>
          <c:spPr>
            <a:solidFill>
              <a:schemeClr val="accent3"/>
            </a:solidFill>
            <a:ln>
              <a:noFill/>
            </a:ln>
            <a:effectLst/>
          </c:spPr>
          <c:invertIfNegative val="0"/>
          <c:cat>
            <c:strRef>
              <c:f>Sheet3!$C$41:$E$41</c:f>
              <c:strCache>
                <c:ptCount val="3"/>
                <c:pt idx="0">
                  <c:v>93.6GB/s</c:v>
                </c:pt>
                <c:pt idx="1">
                  <c:v>16GB/s</c:v>
                </c:pt>
                <c:pt idx="2">
                  <c:v>128GB/s</c:v>
                </c:pt>
              </c:strCache>
            </c:strRef>
          </c:cat>
          <c:val>
            <c:numRef>
              <c:f>Sheet3!$C$43:$E$43</c:f>
              <c:numCache>
                <c:formatCode>_(* #,##0_);_(* \(#,##0\);_(* "-"_);_(@_)</c:formatCode>
                <c:ptCount val="3"/>
                <c:pt idx="0">
                  <c:v>3.0910000000000002</c:v>
                </c:pt>
                <c:pt idx="1">
                  <c:v>3.0859999999999999</c:v>
                </c:pt>
                <c:pt idx="2">
                  <c:v>3.0859999999999999</c:v>
                </c:pt>
              </c:numCache>
            </c:numRef>
          </c:val>
          <c:extLst>
            <c:ext xmlns:c16="http://schemas.microsoft.com/office/drawing/2014/chart" uri="{C3380CC4-5D6E-409C-BE32-E72D297353CC}">
              <c16:uniqueId val="{00000001-1468-437C-9254-62087D0464DF}"/>
            </c:ext>
          </c:extLst>
        </c:ser>
        <c:ser>
          <c:idx val="2"/>
          <c:order val="2"/>
          <c:tx>
            <c:strRef>
              <c:f>Sheet3!$B$44</c:f>
              <c:strCache>
                <c:ptCount val="1"/>
                <c:pt idx="0">
                  <c:v>Data Movement</c:v>
                </c:pt>
              </c:strCache>
            </c:strRef>
          </c:tx>
          <c:spPr>
            <a:solidFill>
              <a:schemeClr val="accent1"/>
            </a:solidFill>
            <a:ln>
              <a:noFill/>
            </a:ln>
            <a:effectLst/>
          </c:spPr>
          <c:invertIfNegative val="0"/>
          <c:cat>
            <c:strRef>
              <c:f>Sheet3!$C$41:$E$41</c:f>
              <c:strCache>
                <c:ptCount val="3"/>
                <c:pt idx="0">
                  <c:v>93.6GB/s</c:v>
                </c:pt>
                <c:pt idx="1">
                  <c:v>16GB/s</c:v>
                </c:pt>
                <c:pt idx="2">
                  <c:v>128GB/s</c:v>
                </c:pt>
              </c:strCache>
            </c:strRef>
          </c:cat>
          <c:val>
            <c:numRef>
              <c:f>Sheet3!$C$44:$E$44</c:f>
              <c:numCache>
                <c:formatCode>_(* #,##0_);_(* \(#,##0\);_(* "-"_);_(@_)</c:formatCode>
                <c:ptCount val="3"/>
                <c:pt idx="0">
                  <c:v>0</c:v>
                </c:pt>
                <c:pt idx="1">
                  <c:v>0.48</c:v>
                </c:pt>
                <c:pt idx="2">
                  <c:v>0.48</c:v>
                </c:pt>
              </c:numCache>
            </c:numRef>
          </c:val>
          <c:extLst>
            <c:ext xmlns:c16="http://schemas.microsoft.com/office/drawing/2014/chart" uri="{C3380CC4-5D6E-409C-BE32-E72D297353CC}">
              <c16:uniqueId val="{00000002-1468-437C-9254-62087D0464DF}"/>
            </c:ext>
          </c:extLst>
        </c:ser>
        <c:dLbls>
          <c:showLegendKey val="0"/>
          <c:showVal val="0"/>
          <c:showCatName val="0"/>
          <c:showSerName val="0"/>
          <c:showPercent val="0"/>
          <c:showBubbleSize val="0"/>
        </c:dLbls>
        <c:gapWidth val="150"/>
        <c:overlap val="100"/>
        <c:axId val="1210229679"/>
        <c:axId val="1210232175"/>
      </c:barChart>
      <c:catAx>
        <c:axId val="1210229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0232175"/>
        <c:crosses val="autoZero"/>
        <c:auto val="1"/>
        <c:lblAlgn val="ctr"/>
        <c:lblOffset val="100"/>
        <c:noMultiLvlLbl val="0"/>
      </c:catAx>
      <c:valAx>
        <c:axId val="121023217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ko-KR" sz="1200" b="0" i="0" baseline="0">
                    <a:effectLst/>
                  </a:rPr>
                  <a:t>Execution Time (s)</a:t>
                </a:r>
                <a:endParaRPr lang="ko-KR" altLang="ko-KR" sz="120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10229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 lastClr="FFFFFF">
          <a:lumMod val="50000"/>
        </a:sys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Sheet3!$B$57</c:f>
              <c:strCache>
                <c:ptCount val="1"/>
                <c:pt idx="0">
                  <c:v>AiM offloadable</c:v>
                </c:pt>
              </c:strCache>
            </c:strRef>
          </c:tx>
          <c:spPr>
            <a:solidFill>
              <a:schemeClr val="accent2"/>
            </a:solidFill>
            <a:ln>
              <a:noFill/>
            </a:ln>
            <a:effectLst/>
          </c:spPr>
          <c:invertIfNegative val="0"/>
          <c:cat>
            <c:strRef>
              <c:f>Sheet3!$C$56:$E$56</c:f>
              <c:strCache>
                <c:ptCount val="3"/>
                <c:pt idx="0">
                  <c:v>93.6GB/s</c:v>
                </c:pt>
                <c:pt idx="1">
                  <c:v>16GB/s</c:v>
                </c:pt>
                <c:pt idx="2">
                  <c:v>128GB/s</c:v>
                </c:pt>
              </c:strCache>
            </c:strRef>
          </c:cat>
          <c:val>
            <c:numRef>
              <c:f>Sheet3!$C$57:$E$57</c:f>
              <c:numCache>
                <c:formatCode>_(* #,##0_);_(* \(#,##0\);_(* "-"_);_(@_)</c:formatCode>
                <c:ptCount val="3"/>
                <c:pt idx="0">
                  <c:v>78.956000000000003</c:v>
                </c:pt>
                <c:pt idx="1">
                  <c:v>18.920999999999999</c:v>
                </c:pt>
                <c:pt idx="2">
                  <c:v>4.5379120000000004</c:v>
                </c:pt>
              </c:numCache>
            </c:numRef>
          </c:val>
          <c:extLst>
            <c:ext xmlns:c16="http://schemas.microsoft.com/office/drawing/2014/chart" uri="{C3380CC4-5D6E-409C-BE32-E72D297353CC}">
              <c16:uniqueId val="{00000000-4E3B-4278-9CBE-A0404152E924}"/>
            </c:ext>
          </c:extLst>
        </c:ser>
        <c:ser>
          <c:idx val="1"/>
          <c:order val="1"/>
          <c:tx>
            <c:strRef>
              <c:f>Sheet3!$B$58</c:f>
              <c:strCache>
                <c:ptCount val="1"/>
                <c:pt idx="0">
                  <c:v>Others</c:v>
                </c:pt>
              </c:strCache>
            </c:strRef>
          </c:tx>
          <c:spPr>
            <a:solidFill>
              <a:schemeClr val="accent3"/>
            </a:solidFill>
            <a:ln>
              <a:noFill/>
            </a:ln>
            <a:effectLst/>
          </c:spPr>
          <c:invertIfNegative val="0"/>
          <c:cat>
            <c:strRef>
              <c:f>Sheet3!$C$56:$E$56</c:f>
              <c:strCache>
                <c:ptCount val="3"/>
                <c:pt idx="0">
                  <c:v>93.6GB/s</c:v>
                </c:pt>
                <c:pt idx="1">
                  <c:v>16GB/s</c:v>
                </c:pt>
                <c:pt idx="2">
                  <c:v>128GB/s</c:v>
                </c:pt>
              </c:strCache>
            </c:strRef>
          </c:cat>
          <c:val>
            <c:numRef>
              <c:f>Sheet3!$C$58:$E$58</c:f>
              <c:numCache>
                <c:formatCode>_(* #,##0_);_(* \(#,##0\);_(* "-"_);_(@_)</c:formatCode>
                <c:ptCount val="3"/>
                <c:pt idx="0">
                  <c:v>3.2829999999999999</c:v>
                </c:pt>
                <c:pt idx="1">
                  <c:v>3.081</c:v>
                </c:pt>
                <c:pt idx="2">
                  <c:v>3.081</c:v>
                </c:pt>
              </c:numCache>
            </c:numRef>
          </c:val>
          <c:extLst>
            <c:ext xmlns:c16="http://schemas.microsoft.com/office/drawing/2014/chart" uri="{C3380CC4-5D6E-409C-BE32-E72D297353CC}">
              <c16:uniqueId val="{00000001-4E3B-4278-9CBE-A0404152E924}"/>
            </c:ext>
          </c:extLst>
        </c:ser>
        <c:ser>
          <c:idx val="2"/>
          <c:order val="2"/>
          <c:tx>
            <c:strRef>
              <c:f>Sheet3!$B$59</c:f>
              <c:strCache>
                <c:ptCount val="1"/>
                <c:pt idx="0">
                  <c:v>Data Movement</c:v>
                </c:pt>
              </c:strCache>
            </c:strRef>
          </c:tx>
          <c:spPr>
            <a:solidFill>
              <a:schemeClr val="accent1"/>
            </a:solidFill>
            <a:ln>
              <a:noFill/>
            </a:ln>
            <a:effectLst/>
          </c:spPr>
          <c:invertIfNegative val="0"/>
          <c:cat>
            <c:strRef>
              <c:f>Sheet3!$C$56:$E$56</c:f>
              <c:strCache>
                <c:ptCount val="3"/>
                <c:pt idx="0">
                  <c:v>93.6GB/s</c:v>
                </c:pt>
                <c:pt idx="1">
                  <c:v>16GB/s</c:v>
                </c:pt>
                <c:pt idx="2">
                  <c:v>128GB/s</c:v>
                </c:pt>
              </c:strCache>
            </c:strRef>
          </c:cat>
          <c:val>
            <c:numRef>
              <c:f>Sheet3!$C$59:$E$59</c:f>
              <c:numCache>
                <c:formatCode>_(* #,##0_);_(* \(#,##0\);_(* "-"_);_(@_)</c:formatCode>
                <c:ptCount val="3"/>
                <c:pt idx="0">
                  <c:v>0</c:v>
                </c:pt>
                <c:pt idx="1">
                  <c:v>0.54500000000000004</c:v>
                </c:pt>
                <c:pt idx="2">
                  <c:v>0.54500000000000004</c:v>
                </c:pt>
              </c:numCache>
            </c:numRef>
          </c:val>
          <c:extLst>
            <c:ext xmlns:c16="http://schemas.microsoft.com/office/drawing/2014/chart" uri="{C3380CC4-5D6E-409C-BE32-E72D297353CC}">
              <c16:uniqueId val="{00000002-4E3B-4278-9CBE-A0404152E924}"/>
            </c:ext>
          </c:extLst>
        </c:ser>
        <c:dLbls>
          <c:showLegendKey val="0"/>
          <c:showVal val="0"/>
          <c:showCatName val="0"/>
          <c:showSerName val="0"/>
          <c:showPercent val="0"/>
          <c:showBubbleSize val="0"/>
        </c:dLbls>
        <c:gapWidth val="150"/>
        <c:overlap val="100"/>
        <c:axId val="1206131727"/>
        <c:axId val="1206134223"/>
      </c:barChart>
      <c:catAx>
        <c:axId val="1206131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06134223"/>
        <c:crosses val="autoZero"/>
        <c:auto val="1"/>
        <c:lblAlgn val="ctr"/>
        <c:lblOffset val="100"/>
        <c:noMultiLvlLbl val="0"/>
      </c:catAx>
      <c:valAx>
        <c:axId val="120613422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ko-KR" sz="1200" b="0" i="0" baseline="0">
                    <a:effectLst/>
                  </a:rPr>
                  <a:t>Execution Time (s)</a:t>
                </a:r>
                <a:endParaRPr lang="ko-KR" altLang="ko-KR" sz="120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0613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 lastClr="FFFFFF">
          <a:lumMod val="50000"/>
        </a:sys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6400" cy="498009"/>
          </a:xfrm>
          <a:prstGeom prst="rect">
            <a:avLst/>
          </a:prstGeom>
        </p:spPr>
        <p:txBody>
          <a:bodyPr vert="horz" lIns="91730" tIns="45865" rIns="91730" bIns="45865" rtlCol="0"/>
          <a:lstStyle>
            <a:lvl1pPr algn="l">
              <a:defRPr sz="1200"/>
            </a:lvl1pPr>
          </a:lstStyle>
          <a:p>
            <a:endParaRPr lang="ko-KR" altLang="en-US" dirty="0"/>
          </a:p>
        </p:txBody>
      </p:sp>
      <p:sp>
        <p:nvSpPr>
          <p:cNvPr id="3" name="날짜 개체 틀 2"/>
          <p:cNvSpPr>
            <a:spLocks noGrp="1"/>
          </p:cNvSpPr>
          <p:nvPr>
            <p:ph type="dt" sz="quarter" idx="1"/>
          </p:nvPr>
        </p:nvSpPr>
        <p:spPr>
          <a:xfrm>
            <a:off x="3849689" y="0"/>
            <a:ext cx="2946400" cy="498009"/>
          </a:xfrm>
          <a:prstGeom prst="rect">
            <a:avLst/>
          </a:prstGeom>
        </p:spPr>
        <p:txBody>
          <a:bodyPr vert="horz" lIns="91730" tIns="45865" rIns="91730" bIns="45865" rtlCol="0"/>
          <a:lstStyle>
            <a:lvl1pPr algn="r">
              <a:defRPr sz="1200"/>
            </a:lvl1pPr>
          </a:lstStyle>
          <a:p>
            <a:fld id="{92506AF4-BC0B-4917-A966-C49BA64E3246}" type="datetimeFigureOut">
              <a:rPr lang="ko-KR" altLang="en-US" smtClean="0"/>
              <a:t>2023-03-26</a:t>
            </a:fld>
            <a:endParaRPr lang="ko-KR" altLang="en-US" dirty="0"/>
          </a:p>
        </p:txBody>
      </p:sp>
      <p:sp>
        <p:nvSpPr>
          <p:cNvPr id="4" name="바닥글 개체 틀 3"/>
          <p:cNvSpPr>
            <a:spLocks noGrp="1"/>
          </p:cNvSpPr>
          <p:nvPr>
            <p:ph type="ftr" sz="quarter" idx="2"/>
          </p:nvPr>
        </p:nvSpPr>
        <p:spPr>
          <a:xfrm>
            <a:off x="1" y="9430219"/>
            <a:ext cx="2946400" cy="498009"/>
          </a:xfrm>
          <a:prstGeom prst="rect">
            <a:avLst/>
          </a:prstGeom>
        </p:spPr>
        <p:txBody>
          <a:bodyPr vert="horz" lIns="91730" tIns="45865" rIns="91730" bIns="45865"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3849689" y="9430219"/>
            <a:ext cx="2946400" cy="498009"/>
          </a:xfrm>
          <a:prstGeom prst="rect">
            <a:avLst/>
          </a:prstGeom>
        </p:spPr>
        <p:txBody>
          <a:bodyPr vert="horz" lIns="91730" tIns="45865" rIns="91730" bIns="45865" rtlCol="0" anchor="b"/>
          <a:lstStyle>
            <a:lvl1pPr algn="r">
              <a:defRPr sz="1200"/>
            </a:lvl1pPr>
          </a:lstStyle>
          <a:p>
            <a:fld id="{30F92EF3-CB8B-4197-B362-C059EC906F25}" type="slidenum">
              <a:rPr lang="ko-KR" altLang="en-US" smtClean="0"/>
              <a:t>‹#›</a:t>
            </a:fld>
            <a:endParaRPr lang="ko-KR" altLang="en-US" dirty="0"/>
          </a:p>
        </p:txBody>
      </p:sp>
    </p:spTree>
    <p:extLst>
      <p:ext uri="{BB962C8B-B14F-4D97-AF65-F5344CB8AC3E}">
        <p14:creationId xmlns:p14="http://schemas.microsoft.com/office/powerpoint/2010/main" val="3470956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3" y="2"/>
            <a:ext cx="2945659" cy="498135"/>
          </a:xfrm>
          <a:prstGeom prst="rect">
            <a:avLst/>
          </a:prstGeom>
        </p:spPr>
        <p:txBody>
          <a:bodyPr vert="horz" lIns="91427" tIns="45714" rIns="91427" bIns="45714" rtlCol="0"/>
          <a:lstStyle>
            <a:lvl1pPr algn="l">
              <a:defRPr sz="1200"/>
            </a:lvl1pPr>
          </a:lstStyle>
          <a:p>
            <a:endParaRPr lang="ko-KR" altLang="en-US" dirty="0"/>
          </a:p>
        </p:txBody>
      </p:sp>
      <p:sp>
        <p:nvSpPr>
          <p:cNvPr id="3" name="날짜 개체 틀 2"/>
          <p:cNvSpPr>
            <a:spLocks noGrp="1"/>
          </p:cNvSpPr>
          <p:nvPr>
            <p:ph type="dt" idx="1"/>
          </p:nvPr>
        </p:nvSpPr>
        <p:spPr>
          <a:xfrm>
            <a:off x="3850445" y="2"/>
            <a:ext cx="2945659" cy="498135"/>
          </a:xfrm>
          <a:prstGeom prst="rect">
            <a:avLst/>
          </a:prstGeom>
        </p:spPr>
        <p:txBody>
          <a:bodyPr vert="horz" lIns="91427" tIns="45714" rIns="91427" bIns="45714" rtlCol="0"/>
          <a:lstStyle>
            <a:lvl1pPr algn="r">
              <a:defRPr sz="1200"/>
            </a:lvl1pPr>
          </a:lstStyle>
          <a:p>
            <a:fld id="{CFA09C5E-060C-4059-A34F-3390E721A767}" type="datetimeFigureOut">
              <a:rPr lang="ko-KR" altLang="en-US" smtClean="0"/>
              <a:t>2023-03-26</a:t>
            </a:fld>
            <a:endParaRPr lang="ko-KR" altLang="en-US" dirty="0"/>
          </a:p>
        </p:txBody>
      </p:sp>
      <p:sp>
        <p:nvSpPr>
          <p:cNvPr id="4" name="슬라이드 이미지 개체 틀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27" tIns="45714" rIns="91427" bIns="45714" rtlCol="0" anchor="ctr"/>
          <a:lstStyle/>
          <a:p>
            <a:endParaRPr lang="ko-KR" altLang="en-US" dirty="0"/>
          </a:p>
        </p:txBody>
      </p:sp>
      <p:sp>
        <p:nvSpPr>
          <p:cNvPr id="5" name="슬라이드 노트 개체 틀 4"/>
          <p:cNvSpPr>
            <a:spLocks noGrp="1"/>
          </p:cNvSpPr>
          <p:nvPr>
            <p:ph type="body" sz="quarter" idx="3"/>
          </p:nvPr>
        </p:nvSpPr>
        <p:spPr>
          <a:xfrm>
            <a:off x="679768" y="4777961"/>
            <a:ext cx="5438140" cy="3909240"/>
          </a:xfrm>
          <a:prstGeom prst="rect">
            <a:avLst/>
          </a:prstGeom>
        </p:spPr>
        <p:txBody>
          <a:bodyPr vert="horz" lIns="91427" tIns="45714" rIns="91427" bIns="45714"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3" y="9430093"/>
            <a:ext cx="2945659" cy="498133"/>
          </a:xfrm>
          <a:prstGeom prst="rect">
            <a:avLst/>
          </a:prstGeom>
        </p:spPr>
        <p:txBody>
          <a:bodyPr vert="horz" lIns="91427" tIns="45714" rIns="91427" bIns="45714"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50445" y="9430093"/>
            <a:ext cx="2945659" cy="498133"/>
          </a:xfrm>
          <a:prstGeom prst="rect">
            <a:avLst/>
          </a:prstGeom>
        </p:spPr>
        <p:txBody>
          <a:bodyPr vert="horz" lIns="91427" tIns="45714" rIns="91427" bIns="45714" rtlCol="0" anchor="b"/>
          <a:lstStyle>
            <a:lvl1pPr algn="r">
              <a:defRPr sz="1200"/>
            </a:lvl1pPr>
          </a:lstStyle>
          <a:p>
            <a:fld id="{3C5DE547-37B7-4218-889E-744183ABC389}" type="slidenum">
              <a:rPr lang="ko-KR" altLang="en-US" smtClean="0"/>
              <a:t>‹#›</a:t>
            </a:fld>
            <a:endParaRPr lang="ko-KR" altLang="en-US" dirty="0"/>
          </a:p>
        </p:txBody>
      </p:sp>
    </p:spTree>
    <p:extLst>
      <p:ext uri="{BB962C8B-B14F-4D97-AF65-F5344CB8AC3E}">
        <p14:creationId xmlns:p14="http://schemas.microsoft.com/office/powerpoint/2010/main" val="847262232"/>
      </p:ext>
    </p:extLst>
  </p:cSld>
  <p:clrMap bg1="lt1" tx1="dk1" bg2="lt2" tx2="dk2" accent1="accent1" accent2="accent2" accent3="accent3" accent4="accent4" accent5="accent5" accent6="accent6" hlink="hlink" folHlink="folHlink"/>
  <p:hf hdr="0" ftr="0" dt="0"/>
  <p:notesStyle>
    <a:lvl1pPr marL="0" algn="l" defTabSz="914354" rtl="0" eaLnBrk="1" latinLnBrk="1" hangingPunct="1">
      <a:defRPr sz="1200" kern="1200">
        <a:solidFill>
          <a:schemeClr val="tx1"/>
        </a:solidFill>
        <a:latin typeface="+mn-lt"/>
        <a:ea typeface="+mn-ea"/>
        <a:cs typeface="+mn-cs"/>
      </a:defRPr>
    </a:lvl1pPr>
    <a:lvl2pPr marL="457178" algn="l" defTabSz="914354" rtl="0" eaLnBrk="1" latinLnBrk="1" hangingPunct="1">
      <a:defRPr sz="1200" kern="1200">
        <a:solidFill>
          <a:schemeClr val="tx1"/>
        </a:solidFill>
        <a:latin typeface="+mn-lt"/>
        <a:ea typeface="+mn-ea"/>
        <a:cs typeface="+mn-cs"/>
      </a:defRPr>
    </a:lvl2pPr>
    <a:lvl3pPr marL="914354" algn="l" defTabSz="914354" rtl="0" eaLnBrk="1" latinLnBrk="1" hangingPunct="1">
      <a:defRPr sz="1200" kern="1200">
        <a:solidFill>
          <a:schemeClr val="tx1"/>
        </a:solidFill>
        <a:latin typeface="+mn-lt"/>
        <a:ea typeface="+mn-ea"/>
        <a:cs typeface="+mn-cs"/>
      </a:defRPr>
    </a:lvl3pPr>
    <a:lvl4pPr marL="1371532" algn="l" defTabSz="914354" rtl="0" eaLnBrk="1" latinLnBrk="1" hangingPunct="1">
      <a:defRPr sz="1200" kern="1200">
        <a:solidFill>
          <a:schemeClr val="tx1"/>
        </a:solidFill>
        <a:latin typeface="+mn-lt"/>
        <a:ea typeface="+mn-ea"/>
        <a:cs typeface="+mn-cs"/>
      </a:defRPr>
    </a:lvl4pPr>
    <a:lvl5pPr marL="1828709" algn="l" defTabSz="914354" rtl="0" eaLnBrk="1" latinLnBrk="1" hangingPunct="1">
      <a:defRPr sz="1200" kern="1200">
        <a:solidFill>
          <a:schemeClr val="tx1"/>
        </a:solidFill>
        <a:latin typeface="+mn-lt"/>
        <a:ea typeface="+mn-ea"/>
        <a:cs typeface="+mn-cs"/>
      </a:defRPr>
    </a:lvl5pPr>
    <a:lvl6pPr marL="2285886" algn="l" defTabSz="914354" rtl="0" eaLnBrk="1" latinLnBrk="1" hangingPunct="1">
      <a:defRPr sz="1200" kern="1200">
        <a:solidFill>
          <a:schemeClr val="tx1"/>
        </a:solidFill>
        <a:latin typeface="+mn-lt"/>
        <a:ea typeface="+mn-ea"/>
        <a:cs typeface="+mn-cs"/>
      </a:defRPr>
    </a:lvl6pPr>
    <a:lvl7pPr marL="2743062" algn="l" defTabSz="914354" rtl="0" eaLnBrk="1" latinLnBrk="1" hangingPunct="1">
      <a:defRPr sz="1200" kern="1200">
        <a:solidFill>
          <a:schemeClr val="tx1"/>
        </a:solidFill>
        <a:latin typeface="+mn-lt"/>
        <a:ea typeface="+mn-ea"/>
        <a:cs typeface="+mn-cs"/>
      </a:defRPr>
    </a:lvl7pPr>
    <a:lvl8pPr marL="3200240" algn="l" defTabSz="914354" rtl="0" eaLnBrk="1" latinLnBrk="1" hangingPunct="1">
      <a:defRPr sz="1200" kern="1200">
        <a:solidFill>
          <a:schemeClr val="tx1"/>
        </a:solidFill>
        <a:latin typeface="+mn-lt"/>
        <a:ea typeface="+mn-ea"/>
        <a:cs typeface="+mn-cs"/>
      </a:defRPr>
    </a:lvl8pPr>
    <a:lvl9pPr marL="3657418" algn="l" defTabSz="914354"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354" rtl="0" eaLnBrk="1" fontAlgn="auto" latinLnBrk="1" hangingPunct="1">
              <a:lnSpc>
                <a:spcPct val="100000"/>
              </a:lnSpc>
              <a:spcBef>
                <a:spcPts val="0"/>
              </a:spcBef>
              <a:spcAft>
                <a:spcPts val="0"/>
              </a:spcAft>
              <a:buClrTx/>
              <a:buSzTx/>
              <a:buFontTx/>
              <a:buNone/>
              <a:tabLst/>
              <a:defRPr/>
            </a:pPr>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0</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40698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354" rtl="0" eaLnBrk="1" fontAlgn="auto" latinLnBrk="1" hangingPunct="1">
              <a:lnSpc>
                <a:spcPct val="100000"/>
              </a:lnSpc>
              <a:spcBef>
                <a:spcPts val="0"/>
              </a:spcBef>
              <a:spcAft>
                <a:spcPts val="0"/>
              </a:spcAft>
              <a:buClrTx/>
              <a:buSzTx/>
              <a:buFontTx/>
              <a:buNone/>
              <a:tabLst/>
              <a:defRPr/>
            </a:pPr>
            <a:endParaRPr lang="en-US" altLang="ko-KR" baseline="0" dirty="0" smtClean="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5608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3C5DE547-37B7-4218-889E-744183ABC389}" type="slidenum">
              <a:rPr lang="ko-KR" altLang="en-US" smtClean="0"/>
              <a:t>10</a:t>
            </a:fld>
            <a:endParaRPr lang="ko-KR" altLang="en-US" dirty="0"/>
          </a:p>
        </p:txBody>
      </p:sp>
    </p:spTree>
    <p:extLst>
      <p:ext uri="{BB962C8B-B14F-4D97-AF65-F5344CB8AC3E}">
        <p14:creationId xmlns:p14="http://schemas.microsoft.com/office/powerpoint/2010/main" val="22521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3C5DE547-37B7-4218-889E-744183ABC389}" type="slidenum">
              <a:rPr lang="ko-KR" altLang="en-US" smtClean="0"/>
              <a:t>11</a:t>
            </a:fld>
            <a:endParaRPr lang="ko-KR" altLang="en-US" dirty="0"/>
          </a:p>
        </p:txBody>
      </p:sp>
    </p:spTree>
    <p:extLst>
      <p:ext uri="{BB962C8B-B14F-4D97-AF65-F5344CB8AC3E}">
        <p14:creationId xmlns:p14="http://schemas.microsoft.com/office/powerpoint/2010/main" val="58534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80165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13</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45463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14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58635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15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059281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B55C8BF-919B-463C-80A7-B8AB75CBA0CB}" type="slidenum">
              <a:rPr lang="ko-KR" altLang="en-US" smtClean="0"/>
              <a:pPr/>
              <a:t>16</a:t>
            </a:fld>
            <a:endParaRPr lang="ko-KR" altLang="en-US"/>
          </a:p>
        </p:txBody>
      </p:sp>
    </p:spTree>
    <p:extLst>
      <p:ext uri="{BB962C8B-B14F-4D97-AF65-F5344CB8AC3E}">
        <p14:creationId xmlns:p14="http://schemas.microsoft.com/office/powerpoint/2010/main" val="86112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17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315685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19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33142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354" rtl="0" eaLnBrk="1" fontAlgn="auto" latinLnBrk="1" hangingPunct="1">
              <a:lnSpc>
                <a:spcPct val="100000"/>
              </a:lnSpc>
              <a:spcBef>
                <a:spcPts val="0"/>
              </a:spcBef>
              <a:spcAft>
                <a:spcPts val="0"/>
              </a:spcAft>
              <a:buClrTx/>
              <a:buSzTx/>
              <a:buFontTx/>
              <a:buNone/>
              <a:tabLst/>
              <a:defRPr/>
            </a:pPr>
            <a:endParaRPr lang="en-US" baseline="0" dirty="0" smtClean="0"/>
          </a:p>
        </p:txBody>
      </p:sp>
      <p:sp>
        <p:nvSpPr>
          <p:cNvPr id="4" name="슬라이드 번호 개체 틀 3"/>
          <p:cNvSpPr>
            <a:spLocks noGrp="1"/>
          </p:cNvSpPr>
          <p:nvPr>
            <p:ph type="sldNum" sz="quarter" idx="10"/>
          </p:nvPr>
        </p:nvSpPr>
        <p:spPr/>
        <p:txBody>
          <a:bodyPr/>
          <a:lstStyle/>
          <a:p>
            <a:fld id="{3C5DE547-37B7-4218-889E-744183ABC389}" type="slidenum">
              <a:rPr lang="ko-KR" altLang="en-US" smtClean="0"/>
              <a:t>1</a:t>
            </a:fld>
            <a:endParaRPr lang="ko-KR" altLang="en-US" dirty="0"/>
          </a:p>
        </p:txBody>
      </p:sp>
    </p:spTree>
    <p:extLst>
      <p:ext uri="{BB962C8B-B14F-4D97-AF65-F5344CB8AC3E}">
        <p14:creationId xmlns:p14="http://schemas.microsoft.com/office/powerpoint/2010/main" val="3668077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20</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80010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21</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33778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394934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23</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38989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459087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246149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579723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4174998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29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9366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B55C8BF-919B-463C-80A7-B8AB75CBA0CB}" type="slidenum">
              <a:rPr lang="ko-KR" altLang="en-US" smtClean="0"/>
              <a:pPr/>
              <a:t>31</a:t>
            </a:fld>
            <a:endParaRPr lang="ko-KR" altLang="en-US"/>
          </a:p>
        </p:txBody>
      </p:sp>
    </p:spTree>
    <p:extLst>
      <p:ext uri="{BB962C8B-B14F-4D97-AF65-F5344CB8AC3E}">
        <p14:creationId xmlns:p14="http://schemas.microsoft.com/office/powerpoint/2010/main" val="288192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strike="sngStrike" dirty="0"/>
          </a:p>
        </p:txBody>
      </p:sp>
      <p:sp>
        <p:nvSpPr>
          <p:cNvPr id="4" name="슬라이드 번호 개체 틀 3"/>
          <p:cNvSpPr>
            <a:spLocks noGrp="1"/>
          </p:cNvSpPr>
          <p:nvPr>
            <p:ph type="sldNum" sz="quarter" idx="10"/>
          </p:nvPr>
        </p:nvSpPr>
        <p:spPr/>
        <p:txBody>
          <a:bodyPr/>
          <a:lstStyle/>
          <a:p>
            <a:fld id="{3C5DE547-37B7-4218-889E-744183ABC389}" type="slidenum">
              <a:rPr lang="ko-KR" altLang="en-US" smtClean="0"/>
              <a:t>2</a:t>
            </a:fld>
            <a:endParaRPr lang="ko-KR" altLang="en-US" dirty="0"/>
          </a:p>
        </p:txBody>
      </p:sp>
    </p:spTree>
    <p:extLst>
      <p:ext uri="{BB962C8B-B14F-4D97-AF65-F5344CB8AC3E}">
        <p14:creationId xmlns:p14="http://schemas.microsoft.com/office/powerpoint/2010/main" val="20735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3</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11721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90684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82973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62467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76996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pPr marL="0" marR="0" lvl="0" indent="0" algn="r" defTabSz="914354" rtl="0" eaLnBrk="1" fontAlgn="auto" latinLnBrk="1" hangingPunct="1">
              <a:lnSpc>
                <a:spcPct val="100000"/>
              </a:lnSpc>
              <a:spcBef>
                <a:spcPts val="0"/>
              </a:spcBef>
              <a:spcAft>
                <a:spcPts val="0"/>
              </a:spcAft>
              <a:buClrTx/>
              <a:buSzTx/>
              <a:buFontTx/>
              <a:buNone/>
              <a:tabLst/>
              <a:defRPr/>
            </a:pPr>
            <a:fld id="{7B55C8BF-919B-463C-80A7-B8AB75CBA0CB}"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354" rtl="0" eaLnBrk="1" fontAlgn="auto" latinLnBrk="1" hangingPunct="1">
                <a:lnSpc>
                  <a:spcPct val="100000"/>
                </a:lnSpc>
                <a:spcBef>
                  <a:spcPts val="0"/>
                </a:spcBef>
                <a:spcAft>
                  <a:spcPts val="0"/>
                </a:spcAft>
                <a:buClrTx/>
                <a:buSzTx/>
                <a:buFontTx/>
                <a:buNone/>
                <a:tabLst/>
                <a:defRPr/>
              </a:pPr>
              <a:t>8</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57663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콘텐츠 2개">
    <p:spTree>
      <p:nvGrpSpPr>
        <p:cNvPr id="1" name=""/>
        <p:cNvGrpSpPr/>
        <p:nvPr/>
      </p:nvGrpSpPr>
      <p:grpSpPr>
        <a:xfrm>
          <a:off x="0" y="0"/>
          <a:ext cx="0" cy="0"/>
          <a:chOff x="0" y="0"/>
          <a:chExt cx="0" cy="0"/>
        </a:xfrm>
      </p:grpSpPr>
      <p:sp>
        <p:nvSpPr>
          <p:cNvPr id="133" name="Title 1"/>
          <p:cNvSpPr>
            <a:spLocks noGrp="1"/>
          </p:cNvSpPr>
          <p:nvPr>
            <p:ph type="title" hasCustomPrompt="1"/>
          </p:nvPr>
        </p:nvSpPr>
        <p:spPr>
          <a:xfrm>
            <a:off x="371426" y="201917"/>
            <a:ext cx="9357059" cy="480131"/>
          </a:xfrm>
        </p:spPr>
        <p:txBody>
          <a:bodyPr anchor="b" anchorCtr="0">
            <a:spAutoFit/>
          </a:bodyPr>
          <a:lstStyle>
            <a:lvl1pPr>
              <a:defRPr sz="2800" b="1">
                <a:solidFill>
                  <a:schemeClr val="tx1">
                    <a:lumMod val="85000"/>
                    <a:lumOff val="15000"/>
                  </a:schemeClr>
                </a:solidFill>
                <a:latin typeface="+mj-lt"/>
              </a:defRPr>
            </a:lvl1pPr>
          </a:lstStyle>
          <a:p>
            <a:r>
              <a:rPr lang="en-US" altLang="ko-KR" dirty="0"/>
              <a:t>Slide title (Tahoma 28 point bold type)</a:t>
            </a:r>
            <a:endParaRPr lang="en-US" dirty="0"/>
          </a:p>
        </p:txBody>
      </p:sp>
      <p:cxnSp>
        <p:nvCxnSpPr>
          <p:cNvPr id="22" name="직선 연결선 21"/>
          <p:cNvCxnSpPr>
            <a:cxnSpLocks/>
          </p:cNvCxnSpPr>
          <p:nvPr userDrawn="1"/>
        </p:nvCxnSpPr>
        <p:spPr>
          <a:xfrm flipH="1">
            <a:off x="0" y="715502"/>
            <a:ext cx="1030622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sp>
        <p:nvSpPr>
          <p:cNvPr id="23" name="타원 22"/>
          <p:cNvSpPr/>
          <p:nvPr userDrawn="1"/>
        </p:nvSpPr>
        <p:spPr>
          <a:xfrm>
            <a:off x="10357500" y="670502"/>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4" name="Group 18"/>
          <p:cNvGrpSpPr>
            <a:grpSpLocks noChangeAspect="1"/>
          </p:cNvGrpSpPr>
          <p:nvPr userDrawn="1"/>
        </p:nvGrpSpPr>
        <p:grpSpPr bwMode="auto">
          <a:xfrm>
            <a:off x="11240517" y="243168"/>
            <a:ext cx="666122" cy="350625"/>
            <a:chOff x="315" y="2111"/>
            <a:chExt cx="2010" cy="1058"/>
          </a:xfrm>
        </p:grpSpPr>
        <p:sp>
          <p:nvSpPr>
            <p:cNvPr id="25" name="Freeform 19"/>
            <p:cNvSpPr>
              <a:spLocks/>
            </p:cNvSpPr>
            <p:nvPr/>
          </p:nvSpPr>
          <p:spPr bwMode="auto">
            <a:xfrm>
              <a:off x="315" y="2646"/>
              <a:ext cx="287" cy="419"/>
            </a:xfrm>
            <a:custGeom>
              <a:avLst/>
              <a:gdLst>
                <a:gd name="T0" fmla="*/ 75 w 121"/>
                <a:gd name="T1" fmla="*/ 69 h 176"/>
                <a:gd name="T2" fmla="*/ 49 w 121"/>
                <a:gd name="T3" fmla="*/ 46 h 176"/>
                <a:gd name="T4" fmla="*/ 69 w 121"/>
                <a:gd name="T5" fmla="*/ 32 h 176"/>
                <a:gd name="T6" fmla="*/ 82 w 121"/>
                <a:gd name="T7" fmla="*/ 33 h 176"/>
                <a:gd name="T8" fmla="*/ 88 w 121"/>
                <a:gd name="T9" fmla="*/ 34 h 176"/>
                <a:gd name="T10" fmla="*/ 110 w 121"/>
                <a:gd name="T11" fmla="*/ 14 h 176"/>
                <a:gd name="T12" fmla="*/ 112 w 121"/>
                <a:gd name="T13" fmla="*/ 9 h 176"/>
                <a:gd name="T14" fmla="*/ 67 w 121"/>
                <a:gd name="T15" fmla="*/ 0 h 176"/>
                <a:gd name="T16" fmla="*/ 8 w 121"/>
                <a:gd name="T17" fmla="*/ 51 h 176"/>
                <a:gd name="T18" fmla="*/ 18 w 121"/>
                <a:gd name="T19" fmla="*/ 81 h 176"/>
                <a:gd name="T20" fmla="*/ 49 w 121"/>
                <a:gd name="T21" fmla="*/ 102 h 176"/>
                <a:gd name="T22" fmla="*/ 80 w 121"/>
                <a:gd name="T23" fmla="*/ 127 h 176"/>
                <a:gd name="T24" fmla="*/ 55 w 121"/>
                <a:gd name="T25" fmla="*/ 143 h 176"/>
                <a:gd name="T26" fmla="*/ 16 w 121"/>
                <a:gd name="T27" fmla="*/ 131 h 176"/>
                <a:gd name="T28" fmla="*/ 0 w 121"/>
                <a:gd name="T29" fmla="*/ 161 h 176"/>
                <a:gd name="T30" fmla="*/ 57 w 121"/>
                <a:gd name="T31" fmla="*/ 176 h 176"/>
                <a:gd name="T32" fmla="*/ 121 w 121"/>
                <a:gd name="T33" fmla="*/ 123 h 176"/>
                <a:gd name="T34" fmla="*/ 75 w 121"/>
                <a:gd name="T35" fmla="*/ 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76">
                  <a:moveTo>
                    <a:pt x="75" y="69"/>
                  </a:moveTo>
                  <a:cubicBezTo>
                    <a:pt x="61" y="63"/>
                    <a:pt x="49" y="57"/>
                    <a:pt x="49" y="46"/>
                  </a:cubicBezTo>
                  <a:cubicBezTo>
                    <a:pt x="49" y="38"/>
                    <a:pt x="56" y="32"/>
                    <a:pt x="69" y="32"/>
                  </a:cubicBezTo>
                  <a:cubicBezTo>
                    <a:pt x="74" y="32"/>
                    <a:pt x="78" y="32"/>
                    <a:pt x="82" y="33"/>
                  </a:cubicBezTo>
                  <a:cubicBezTo>
                    <a:pt x="84" y="34"/>
                    <a:pt x="86" y="34"/>
                    <a:pt x="88" y="34"/>
                  </a:cubicBezTo>
                  <a:cubicBezTo>
                    <a:pt x="100" y="34"/>
                    <a:pt x="106" y="27"/>
                    <a:pt x="110" y="14"/>
                  </a:cubicBezTo>
                  <a:cubicBezTo>
                    <a:pt x="112" y="9"/>
                    <a:pt x="112" y="9"/>
                    <a:pt x="112" y="9"/>
                  </a:cubicBezTo>
                  <a:cubicBezTo>
                    <a:pt x="110" y="8"/>
                    <a:pt x="92" y="0"/>
                    <a:pt x="67" y="0"/>
                  </a:cubicBezTo>
                  <a:cubicBezTo>
                    <a:pt x="28" y="0"/>
                    <a:pt x="8" y="25"/>
                    <a:pt x="8" y="51"/>
                  </a:cubicBezTo>
                  <a:cubicBezTo>
                    <a:pt x="8" y="64"/>
                    <a:pt x="12" y="73"/>
                    <a:pt x="18" y="81"/>
                  </a:cubicBezTo>
                  <a:cubicBezTo>
                    <a:pt x="26" y="90"/>
                    <a:pt x="38" y="96"/>
                    <a:pt x="49" y="102"/>
                  </a:cubicBezTo>
                  <a:cubicBezTo>
                    <a:pt x="65" y="110"/>
                    <a:pt x="80" y="115"/>
                    <a:pt x="80" y="127"/>
                  </a:cubicBezTo>
                  <a:cubicBezTo>
                    <a:pt x="80" y="137"/>
                    <a:pt x="69" y="143"/>
                    <a:pt x="55" y="143"/>
                  </a:cubicBezTo>
                  <a:cubicBezTo>
                    <a:pt x="35" y="143"/>
                    <a:pt x="18" y="132"/>
                    <a:pt x="16" y="131"/>
                  </a:cubicBezTo>
                  <a:cubicBezTo>
                    <a:pt x="0" y="161"/>
                    <a:pt x="0" y="161"/>
                    <a:pt x="0" y="161"/>
                  </a:cubicBezTo>
                  <a:cubicBezTo>
                    <a:pt x="3" y="163"/>
                    <a:pt x="23" y="176"/>
                    <a:pt x="57" y="176"/>
                  </a:cubicBezTo>
                  <a:cubicBezTo>
                    <a:pt x="94" y="176"/>
                    <a:pt x="121" y="155"/>
                    <a:pt x="121" y="123"/>
                  </a:cubicBezTo>
                  <a:cubicBezTo>
                    <a:pt x="121" y="91"/>
                    <a:pt x="96" y="79"/>
                    <a:pt x="75" y="69"/>
                  </a:cubicBezTo>
                  <a:close/>
                </a:path>
              </a:pathLst>
            </a:custGeom>
            <a:solidFill>
              <a:srgbClr val="E31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26" name="Freeform 20"/>
            <p:cNvSpPr>
              <a:spLocks/>
            </p:cNvSpPr>
            <p:nvPr/>
          </p:nvSpPr>
          <p:spPr bwMode="auto">
            <a:xfrm>
              <a:off x="656" y="2653"/>
              <a:ext cx="337" cy="407"/>
            </a:xfrm>
            <a:custGeom>
              <a:avLst/>
              <a:gdLst>
                <a:gd name="T0" fmla="*/ 73 w 142"/>
                <a:gd name="T1" fmla="*/ 81 h 171"/>
                <a:gd name="T2" fmla="*/ 139 w 142"/>
                <a:gd name="T3" fmla="*/ 0 h 171"/>
                <a:gd name="T4" fmla="*/ 92 w 142"/>
                <a:gd name="T5" fmla="*/ 0 h 171"/>
                <a:gd name="T6" fmla="*/ 39 w 142"/>
                <a:gd name="T7" fmla="*/ 70 h 171"/>
                <a:gd name="T8" fmla="*/ 39 w 142"/>
                <a:gd name="T9" fmla="*/ 70 h 171"/>
                <a:gd name="T10" fmla="*/ 39 w 142"/>
                <a:gd name="T11" fmla="*/ 0 h 171"/>
                <a:gd name="T12" fmla="*/ 0 w 142"/>
                <a:gd name="T13" fmla="*/ 0 h 171"/>
                <a:gd name="T14" fmla="*/ 0 w 142"/>
                <a:gd name="T15" fmla="*/ 171 h 171"/>
                <a:gd name="T16" fmla="*/ 2 w 142"/>
                <a:gd name="T17" fmla="*/ 171 h 171"/>
                <a:gd name="T18" fmla="*/ 39 w 142"/>
                <a:gd name="T19" fmla="*/ 136 h 171"/>
                <a:gd name="T20" fmla="*/ 39 w 142"/>
                <a:gd name="T21" fmla="*/ 96 h 171"/>
                <a:gd name="T22" fmla="*/ 40 w 142"/>
                <a:gd name="T23" fmla="*/ 96 h 171"/>
                <a:gd name="T24" fmla="*/ 93 w 142"/>
                <a:gd name="T25" fmla="*/ 169 h 171"/>
                <a:gd name="T26" fmla="*/ 142 w 142"/>
                <a:gd name="T27" fmla="*/ 169 h 171"/>
                <a:gd name="T28" fmla="*/ 73 w 142"/>
                <a:gd name="T29"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1">
                  <a:moveTo>
                    <a:pt x="73" y="81"/>
                  </a:moveTo>
                  <a:cubicBezTo>
                    <a:pt x="139" y="0"/>
                    <a:pt x="139" y="0"/>
                    <a:pt x="139" y="0"/>
                  </a:cubicBezTo>
                  <a:cubicBezTo>
                    <a:pt x="92" y="0"/>
                    <a:pt x="92" y="0"/>
                    <a:pt x="92" y="0"/>
                  </a:cubicBezTo>
                  <a:cubicBezTo>
                    <a:pt x="39" y="70"/>
                    <a:pt x="39" y="70"/>
                    <a:pt x="39" y="70"/>
                  </a:cubicBezTo>
                  <a:cubicBezTo>
                    <a:pt x="39" y="70"/>
                    <a:pt x="39" y="70"/>
                    <a:pt x="39" y="70"/>
                  </a:cubicBezTo>
                  <a:cubicBezTo>
                    <a:pt x="39" y="0"/>
                    <a:pt x="39" y="0"/>
                    <a:pt x="39" y="0"/>
                  </a:cubicBezTo>
                  <a:cubicBezTo>
                    <a:pt x="0" y="0"/>
                    <a:pt x="0" y="0"/>
                    <a:pt x="0" y="0"/>
                  </a:cubicBezTo>
                  <a:cubicBezTo>
                    <a:pt x="0" y="171"/>
                    <a:pt x="0" y="171"/>
                    <a:pt x="0" y="171"/>
                  </a:cubicBezTo>
                  <a:cubicBezTo>
                    <a:pt x="2" y="171"/>
                    <a:pt x="2" y="171"/>
                    <a:pt x="2" y="171"/>
                  </a:cubicBezTo>
                  <a:cubicBezTo>
                    <a:pt x="19" y="171"/>
                    <a:pt x="39" y="164"/>
                    <a:pt x="39" y="136"/>
                  </a:cubicBezTo>
                  <a:cubicBezTo>
                    <a:pt x="39" y="96"/>
                    <a:pt x="39" y="96"/>
                    <a:pt x="39" y="96"/>
                  </a:cubicBezTo>
                  <a:cubicBezTo>
                    <a:pt x="40" y="96"/>
                    <a:pt x="40" y="96"/>
                    <a:pt x="40" y="96"/>
                  </a:cubicBezTo>
                  <a:cubicBezTo>
                    <a:pt x="93" y="169"/>
                    <a:pt x="93" y="169"/>
                    <a:pt x="93" y="169"/>
                  </a:cubicBezTo>
                  <a:cubicBezTo>
                    <a:pt x="142" y="169"/>
                    <a:pt x="142" y="169"/>
                    <a:pt x="142" y="169"/>
                  </a:cubicBezTo>
                  <a:lnTo>
                    <a:pt x="73" y="81"/>
                  </a:lnTo>
                  <a:close/>
                </a:path>
              </a:pathLst>
            </a:custGeom>
            <a:solidFill>
              <a:srgbClr val="E31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27" name="Freeform 21"/>
            <p:cNvSpPr>
              <a:spLocks/>
            </p:cNvSpPr>
            <p:nvPr/>
          </p:nvSpPr>
          <p:spPr bwMode="auto">
            <a:xfrm>
              <a:off x="896" y="2218"/>
              <a:ext cx="227" cy="321"/>
            </a:xfrm>
            <a:custGeom>
              <a:avLst/>
              <a:gdLst>
                <a:gd name="T0" fmla="*/ 40 w 96"/>
                <a:gd name="T1" fmla="*/ 0 h 135"/>
                <a:gd name="T2" fmla="*/ 6 w 96"/>
                <a:gd name="T3" fmla="*/ 37 h 135"/>
                <a:gd name="T4" fmla="*/ 23 w 96"/>
                <a:gd name="T5" fmla="*/ 95 h 135"/>
                <a:gd name="T6" fmla="*/ 0 w 96"/>
                <a:gd name="T7" fmla="*/ 135 h 135"/>
                <a:gd name="T8" fmla="*/ 16 w 96"/>
                <a:gd name="T9" fmla="*/ 134 h 135"/>
                <a:gd name="T10" fmla="*/ 35 w 96"/>
                <a:gd name="T11" fmla="*/ 135 h 135"/>
                <a:gd name="T12" fmla="*/ 96 w 96"/>
                <a:gd name="T13" fmla="*/ 60 h 135"/>
                <a:gd name="T14" fmla="*/ 40 w 96"/>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5">
                  <a:moveTo>
                    <a:pt x="40" y="0"/>
                  </a:moveTo>
                  <a:cubicBezTo>
                    <a:pt x="26" y="3"/>
                    <a:pt x="6" y="15"/>
                    <a:pt x="6" y="37"/>
                  </a:cubicBezTo>
                  <a:cubicBezTo>
                    <a:pt x="6" y="57"/>
                    <a:pt x="23" y="69"/>
                    <a:pt x="23" y="95"/>
                  </a:cubicBezTo>
                  <a:cubicBezTo>
                    <a:pt x="23" y="114"/>
                    <a:pt x="12" y="128"/>
                    <a:pt x="0" y="135"/>
                  </a:cubicBezTo>
                  <a:cubicBezTo>
                    <a:pt x="5" y="134"/>
                    <a:pt x="10" y="134"/>
                    <a:pt x="16" y="134"/>
                  </a:cubicBezTo>
                  <a:cubicBezTo>
                    <a:pt x="28" y="134"/>
                    <a:pt x="35" y="135"/>
                    <a:pt x="35" y="135"/>
                  </a:cubicBezTo>
                  <a:cubicBezTo>
                    <a:pt x="96" y="60"/>
                    <a:pt x="96" y="60"/>
                    <a:pt x="96" y="60"/>
                  </a:cubicBezTo>
                  <a:cubicBezTo>
                    <a:pt x="79" y="35"/>
                    <a:pt x="60" y="15"/>
                    <a:pt x="40" y="0"/>
                  </a:cubicBezTo>
                  <a:close/>
                </a:path>
              </a:pathLst>
            </a:custGeom>
            <a:solidFill>
              <a:srgbClr val="E31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28" name="Freeform 22"/>
            <p:cNvSpPr>
              <a:spLocks/>
            </p:cNvSpPr>
            <p:nvPr/>
          </p:nvSpPr>
          <p:spPr bwMode="auto">
            <a:xfrm>
              <a:off x="1047" y="2361"/>
              <a:ext cx="375" cy="340"/>
            </a:xfrm>
            <a:custGeom>
              <a:avLst/>
              <a:gdLst>
                <a:gd name="T0" fmla="*/ 27 w 158"/>
                <a:gd name="T1" fmla="*/ 143 h 143"/>
                <a:gd name="T2" fmla="*/ 37 w 158"/>
                <a:gd name="T3" fmla="*/ 92 h 143"/>
                <a:gd name="T4" fmla="*/ 65 w 158"/>
                <a:gd name="T5" fmla="*/ 60 h 143"/>
                <a:gd name="T6" fmla="*/ 85 w 158"/>
                <a:gd name="T7" fmla="*/ 61 h 143"/>
                <a:gd name="T8" fmla="*/ 158 w 158"/>
                <a:gd name="T9" fmla="*/ 41 h 143"/>
                <a:gd name="T10" fmla="*/ 32 w 158"/>
                <a:gd name="T11" fmla="*/ 0 h 143"/>
                <a:gd name="T12" fmla="*/ 0 w 158"/>
                <a:gd name="T13" fmla="*/ 91 h 143"/>
                <a:gd name="T14" fmla="*/ 11 w 158"/>
                <a:gd name="T15" fmla="*/ 107 h 143"/>
                <a:gd name="T16" fmla="*/ 27 w 158"/>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43">
                  <a:moveTo>
                    <a:pt x="27" y="143"/>
                  </a:moveTo>
                  <a:cubicBezTo>
                    <a:pt x="35" y="131"/>
                    <a:pt x="36" y="111"/>
                    <a:pt x="37" y="92"/>
                  </a:cubicBezTo>
                  <a:cubicBezTo>
                    <a:pt x="37" y="74"/>
                    <a:pt x="41" y="60"/>
                    <a:pt x="65" y="60"/>
                  </a:cubicBezTo>
                  <a:cubicBezTo>
                    <a:pt x="71" y="60"/>
                    <a:pt x="76" y="61"/>
                    <a:pt x="85" y="61"/>
                  </a:cubicBezTo>
                  <a:cubicBezTo>
                    <a:pt x="121" y="61"/>
                    <a:pt x="144" y="49"/>
                    <a:pt x="158" y="41"/>
                  </a:cubicBezTo>
                  <a:cubicBezTo>
                    <a:pt x="129" y="22"/>
                    <a:pt x="86" y="3"/>
                    <a:pt x="32" y="0"/>
                  </a:cubicBezTo>
                  <a:cubicBezTo>
                    <a:pt x="29" y="10"/>
                    <a:pt x="2" y="85"/>
                    <a:pt x="0" y="91"/>
                  </a:cubicBezTo>
                  <a:cubicBezTo>
                    <a:pt x="0" y="92"/>
                    <a:pt x="5" y="97"/>
                    <a:pt x="11" y="107"/>
                  </a:cubicBezTo>
                  <a:cubicBezTo>
                    <a:pt x="20" y="122"/>
                    <a:pt x="24" y="134"/>
                    <a:pt x="27" y="143"/>
                  </a:cubicBezTo>
                  <a:close/>
                </a:path>
              </a:pathLst>
            </a:custGeom>
            <a:solidFill>
              <a:srgbClr val="E31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29" name="Freeform 23"/>
            <p:cNvSpPr>
              <a:spLocks/>
            </p:cNvSpPr>
            <p:nvPr/>
          </p:nvSpPr>
          <p:spPr bwMode="auto">
            <a:xfrm>
              <a:off x="749" y="2111"/>
              <a:ext cx="220" cy="442"/>
            </a:xfrm>
            <a:custGeom>
              <a:avLst/>
              <a:gdLst>
                <a:gd name="T0" fmla="*/ 24 w 93"/>
                <a:gd name="T1" fmla="*/ 186 h 186"/>
                <a:gd name="T2" fmla="*/ 19 w 93"/>
                <a:gd name="T3" fmla="*/ 181 h 186"/>
                <a:gd name="T4" fmla="*/ 1 w 93"/>
                <a:gd name="T5" fmla="*/ 16 h 186"/>
                <a:gd name="T6" fmla="*/ 0 w 93"/>
                <a:gd name="T7" fmla="*/ 5 h 186"/>
                <a:gd name="T8" fmla="*/ 5 w 93"/>
                <a:gd name="T9" fmla="*/ 0 h 186"/>
                <a:gd name="T10" fmla="*/ 93 w 93"/>
                <a:gd name="T11" fmla="*/ 39 h 186"/>
                <a:gd name="T12" fmla="*/ 60 w 93"/>
                <a:gd name="T13" fmla="*/ 81 h 186"/>
                <a:gd name="T14" fmla="*/ 76 w 93"/>
                <a:gd name="T15" fmla="*/ 140 h 186"/>
                <a:gd name="T16" fmla="*/ 24 w 93"/>
                <a:gd name="T1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86">
                  <a:moveTo>
                    <a:pt x="24" y="186"/>
                  </a:moveTo>
                  <a:cubicBezTo>
                    <a:pt x="21" y="186"/>
                    <a:pt x="20" y="184"/>
                    <a:pt x="19" y="181"/>
                  </a:cubicBezTo>
                  <a:cubicBezTo>
                    <a:pt x="19" y="177"/>
                    <a:pt x="4" y="37"/>
                    <a:pt x="1" y="16"/>
                  </a:cubicBezTo>
                  <a:cubicBezTo>
                    <a:pt x="1" y="13"/>
                    <a:pt x="0" y="7"/>
                    <a:pt x="0" y="5"/>
                  </a:cubicBezTo>
                  <a:cubicBezTo>
                    <a:pt x="0" y="2"/>
                    <a:pt x="2" y="0"/>
                    <a:pt x="5" y="0"/>
                  </a:cubicBezTo>
                  <a:cubicBezTo>
                    <a:pt x="12" y="0"/>
                    <a:pt x="52" y="10"/>
                    <a:pt x="93" y="39"/>
                  </a:cubicBezTo>
                  <a:cubicBezTo>
                    <a:pt x="81" y="42"/>
                    <a:pt x="60" y="55"/>
                    <a:pt x="60" y="81"/>
                  </a:cubicBezTo>
                  <a:cubicBezTo>
                    <a:pt x="60" y="104"/>
                    <a:pt x="76" y="116"/>
                    <a:pt x="76" y="140"/>
                  </a:cubicBezTo>
                  <a:cubicBezTo>
                    <a:pt x="76" y="177"/>
                    <a:pt x="33" y="186"/>
                    <a:pt x="24" y="186"/>
                  </a:cubicBezTo>
                  <a:close/>
                </a:path>
              </a:pathLst>
            </a:cu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0" name="Freeform 24"/>
            <p:cNvSpPr>
              <a:spLocks/>
            </p:cNvSpPr>
            <p:nvPr/>
          </p:nvSpPr>
          <p:spPr bwMode="auto">
            <a:xfrm>
              <a:off x="1121" y="2470"/>
              <a:ext cx="405" cy="269"/>
            </a:xfrm>
            <a:custGeom>
              <a:avLst/>
              <a:gdLst>
                <a:gd name="T0" fmla="*/ 0 w 171"/>
                <a:gd name="T1" fmla="*/ 107 h 113"/>
                <a:gd name="T2" fmla="*/ 2 w 171"/>
                <a:gd name="T3" fmla="*/ 111 h 113"/>
                <a:gd name="T4" fmla="*/ 5 w 171"/>
                <a:gd name="T5" fmla="*/ 113 h 113"/>
                <a:gd name="T6" fmla="*/ 9 w 171"/>
                <a:gd name="T7" fmla="*/ 112 h 113"/>
                <a:gd name="T8" fmla="*/ 159 w 171"/>
                <a:gd name="T9" fmla="*/ 42 h 113"/>
                <a:gd name="T10" fmla="*/ 169 w 171"/>
                <a:gd name="T11" fmla="*/ 38 h 113"/>
                <a:gd name="T12" fmla="*/ 171 w 171"/>
                <a:gd name="T13" fmla="*/ 34 h 113"/>
                <a:gd name="T14" fmla="*/ 171 w 171"/>
                <a:gd name="T15" fmla="*/ 31 h 113"/>
                <a:gd name="T16" fmla="*/ 135 w 171"/>
                <a:gd name="T17" fmla="*/ 0 h 113"/>
                <a:gd name="T18" fmla="*/ 55 w 171"/>
                <a:gd name="T19" fmla="*/ 23 h 113"/>
                <a:gd name="T20" fmla="*/ 37 w 171"/>
                <a:gd name="T21" fmla="*/ 22 h 113"/>
                <a:gd name="T22" fmla="*/ 14 w 171"/>
                <a:gd name="T23" fmla="*/ 47 h 113"/>
                <a:gd name="T24" fmla="*/ 13 w 171"/>
                <a:gd name="T25" fmla="*/ 58 h 113"/>
                <a:gd name="T26" fmla="*/ 0 w 171"/>
                <a:gd name="T27" fmla="*/ 10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13">
                  <a:moveTo>
                    <a:pt x="0" y="107"/>
                  </a:moveTo>
                  <a:cubicBezTo>
                    <a:pt x="0" y="108"/>
                    <a:pt x="1" y="110"/>
                    <a:pt x="2" y="111"/>
                  </a:cubicBezTo>
                  <a:cubicBezTo>
                    <a:pt x="3" y="112"/>
                    <a:pt x="4" y="113"/>
                    <a:pt x="5" y="113"/>
                  </a:cubicBezTo>
                  <a:cubicBezTo>
                    <a:pt x="6" y="113"/>
                    <a:pt x="8" y="113"/>
                    <a:pt x="9" y="112"/>
                  </a:cubicBezTo>
                  <a:cubicBezTo>
                    <a:pt x="12" y="111"/>
                    <a:pt x="140" y="51"/>
                    <a:pt x="159" y="42"/>
                  </a:cubicBezTo>
                  <a:cubicBezTo>
                    <a:pt x="162" y="41"/>
                    <a:pt x="167" y="39"/>
                    <a:pt x="169" y="38"/>
                  </a:cubicBezTo>
                  <a:cubicBezTo>
                    <a:pt x="171" y="37"/>
                    <a:pt x="171" y="35"/>
                    <a:pt x="171" y="34"/>
                  </a:cubicBezTo>
                  <a:cubicBezTo>
                    <a:pt x="171" y="33"/>
                    <a:pt x="171" y="32"/>
                    <a:pt x="171" y="31"/>
                  </a:cubicBezTo>
                  <a:cubicBezTo>
                    <a:pt x="168" y="27"/>
                    <a:pt x="156" y="14"/>
                    <a:pt x="135" y="0"/>
                  </a:cubicBezTo>
                  <a:cubicBezTo>
                    <a:pt x="119" y="9"/>
                    <a:pt x="93" y="23"/>
                    <a:pt x="55" y="23"/>
                  </a:cubicBezTo>
                  <a:cubicBezTo>
                    <a:pt x="46" y="23"/>
                    <a:pt x="44" y="22"/>
                    <a:pt x="37" y="22"/>
                  </a:cubicBezTo>
                  <a:cubicBezTo>
                    <a:pt x="19" y="22"/>
                    <a:pt x="14" y="30"/>
                    <a:pt x="14" y="47"/>
                  </a:cubicBezTo>
                  <a:cubicBezTo>
                    <a:pt x="13" y="50"/>
                    <a:pt x="13" y="54"/>
                    <a:pt x="13" y="58"/>
                  </a:cubicBezTo>
                  <a:cubicBezTo>
                    <a:pt x="13" y="73"/>
                    <a:pt x="11" y="93"/>
                    <a:pt x="0" y="107"/>
                  </a:cubicBezTo>
                  <a:close/>
                </a:path>
              </a:pathLst>
            </a:cu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1" name="Freeform 25"/>
            <p:cNvSpPr>
              <a:spLocks/>
            </p:cNvSpPr>
            <p:nvPr/>
          </p:nvSpPr>
          <p:spPr bwMode="auto">
            <a:xfrm>
              <a:off x="1431" y="2832"/>
              <a:ext cx="247" cy="337"/>
            </a:xfrm>
            <a:custGeom>
              <a:avLst/>
              <a:gdLst>
                <a:gd name="T0" fmla="*/ 68 w 104"/>
                <a:gd name="T1" fmla="*/ 99 h 142"/>
                <a:gd name="T2" fmla="*/ 20 w 104"/>
                <a:gd name="T3" fmla="*/ 142 h 142"/>
                <a:gd name="T4" fmla="*/ 0 w 104"/>
                <a:gd name="T5" fmla="*/ 137 h 142"/>
                <a:gd name="T6" fmla="*/ 6 w 104"/>
                <a:gd name="T7" fmla="*/ 120 h 142"/>
                <a:gd name="T8" fmla="*/ 19 w 104"/>
                <a:gd name="T9" fmla="*/ 123 h 142"/>
                <a:gd name="T10" fmla="*/ 46 w 104"/>
                <a:gd name="T11" fmla="*/ 94 h 142"/>
                <a:gd name="T12" fmla="*/ 3 w 104"/>
                <a:gd name="T13" fmla="*/ 1 h 142"/>
                <a:gd name="T14" fmla="*/ 15 w 104"/>
                <a:gd name="T15" fmla="*/ 0 h 142"/>
                <a:gd name="T16" fmla="*/ 35 w 104"/>
                <a:gd name="T17" fmla="*/ 17 h 142"/>
                <a:gd name="T18" fmla="*/ 58 w 104"/>
                <a:gd name="T19" fmla="*/ 71 h 142"/>
                <a:gd name="T20" fmla="*/ 58 w 104"/>
                <a:gd name="T21" fmla="*/ 71 h 142"/>
                <a:gd name="T22" fmla="*/ 81 w 104"/>
                <a:gd name="T23" fmla="*/ 1 h 142"/>
                <a:gd name="T24" fmla="*/ 104 w 104"/>
                <a:gd name="T25" fmla="*/ 1 h 142"/>
                <a:gd name="T26" fmla="*/ 68 w 104"/>
                <a:gd name="T27" fmla="*/ 9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2">
                  <a:moveTo>
                    <a:pt x="68" y="99"/>
                  </a:moveTo>
                  <a:cubicBezTo>
                    <a:pt x="54" y="137"/>
                    <a:pt x="36" y="142"/>
                    <a:pt x="20" y="142"/>
                  </a:cubicBezTo>
                  <a:cubicBezTo>
                    <a:pt x="9" y="142"/>
                    <a:pt x="1" y="138"/>
                    <a:pt x="0" y="137"/>
                  </a:cubicBezTo>
                  <a:cubicBezTo>
                    <a:pt x="6" y="120"/>
                    <a:pt x="6" y="120"/>
                    <a:pt x="6" y="120"/>
                  </a:cubicBezTo>
                  <a:cubicBezTo>
                    <a:pt x="6" y="120"/>
                    <a:pt x="12" y="123"/>
                    <a:pt x="19" y="123"/>
                  </a:cubicBezTo>
                  <a:cubicBezTo>
                    <a:pt x="31" y="123"/>
                    <a:pt x="39" y="116"/>
                    <a:pt x="46" y="94"/>
                  </a:cubicBezTo>
                  <a:cubicBezTo>
                    <a:pt x="46" y="94"/>
                    <a:pt x="4" y="3"/>
                    <a:pt x="3" y="1"/>
                  </a:cubicBezTo>
                  <a:cubicBezTo>
                    <a:pt x="4" y="1"/>
                    <a:pt x="9" y="0"/>
                    <a:pt x="15" y="0"/>
                  </a:cubicBezTo>
                  <a:cubicBezTo>
                    <a:pt x="29" y="0"/>
                    <a:pt x="32" y="8"/>
                    <a:pt x="35" y="17"/>
                  </a:cubicBezTo>
                  <a:cubicBezTo>
                    <a:pt x="38" y="24"/>
                    <a:pt x="58" y="71"/>
                    <a:pt x="58" y="71"/>
                  </a:cubicBezTo>
                  <a:cubicBezTo>
                    <a:pt x="58" y="71"/>
                    <a:pt x="58" y="71"/>
                    <a:pt x="58" y="71"/>
                  </a:cubicBezTo>
                  <a:cubicBezTo>
                    <a:pt x="81" y="1"/>
                    <a:pt x="81" y="1"/>
                    <a:pt x="81" y="1"/>
                  </a:cubicBezTo>
                  <a:cubicBezTo>
                    <a:pt x="104" y="1"/>
                    <a:pt x="104" y="1"/>
                    <a:pt x="104" y="1"/>
                  </a:cubicBezTo>
                  <a:lnTo>
                    <a:pt x="68" y="99"/>
                  </a:lnTo>
                  <a:close/>
                </a:path>
              </a:pathLst>
            </a:cu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2" name="Freeform 26"/>
            <p:cNvSpPr>
              <a:spLocks/>
            </p:cNvSpPr>
            <p:nvPr/>
          </p:nvSpPr>
          <p:spPr bwMode="auto">
            <a:xfrm>
              <a:off x="2090" y="2829"/>
              <a:ext cx="235" cy="226"/>
            </a:xfrm>
            <a:custGeom>
              <a:avLst/>
              <a:gdLst>
                <a:gd name="T0" fmla="*/ 99 w 99"/>
                <a:gd name="T1" fmla="*/ 95 h 95"/>
                <a:gd name="T2" fmla="*/ 67 w 99"/>
                <a:gd name="T3" fmla="*/ 48 h 95"/>
                <a:gd name="T4" fmla="*/ 99 w 99"/>
                <a:gd name="T5" fmla="*/ 1 h 95"/>
                <a:gd name="T6" fmla="*/ 71 w 99"/>
                <a:gd name="T7" fmla="*/ 1 h 95"/>
                <a:gd name="T8" fmla="*/ 49 w 99"/>
                <a:gd name="T9" fmla="*/ 35 h 95"/>
                <a:gd name="T10" fmla="*/ 35 w 99"/>
                <a:gd name="T11" fmla="*/ 14 h 95"/>
                <a:gd name="T12" fmla="*/ 17 w 99"/>
                <a:gd name="T13" fmla="*/ 1 h 95"/>
                <a:gd name="T14" fmla="*/ 12 w 99"/>
                <a:gd name="T15" fmla="*/ 1 h 95"/>
                <a:gd name="T16" fmla="*/ 1 w 99"/>
                <a:gd name="T17" fmla="*/ 5 h 95"/>
                <a:gd name="T18" fmla="*/ 32 w 99"/>
                <a:gd name="T19" fmla="*/ 48 h 95"/>
                <a:gd name="T20" fmla="*/ 0 w 99"/>
                <a:gd name="T21" fmla="*/ 95 h 95"/>
                <a:gd name="T22" fmla="*/ 27 w 99"/>
                <a:gd name="T23" fmla="*/ 95 h 95"/>
                <a:gd name="T24" fmla="*/ 49 w 99"/>
                <a:gd name="T25" fmla="*/ 61 h 95"/>
                <a:gd name="T26" fmla="*/ 72 w 99"/>
                <a:gd name="T27" fmla="*/ 95 h 95"/>
                <a:gd name="T28" fmla="*/ 99 w 99"/>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95">
                  <a:moveTo>
                    <a:pt x="99" y="95"/>
                  </a:moveTo>
                  <a:cubicBezTo>
                    <a:pt x="67" y="48"/>
                    <a:pt x="67" y="48"/>
                    <a:pt x="67" y="48"/>
                  </a:cubicBezTo>
                  <a:cubicBezTo>
                    <a:pt x="99" y="1"/>
                    <a:pt x="99" y="1"/>
                    <a:pt x="99" y="1"/>
                  </a:cubicBezTo>
                  <a:cubicBezTo>
                    <a:pt x="71" y="1"/>
                    <a:pt x="71" y="1"/>
                    <a:pt x="71" y="1"/>
                  </a:cubicBezTo>
                  <a:cubicBezTo>
                    <a:pt x="49" y="35"/>
                    <a:pt x="49" y="35"/>
                    <a:pt x="49" y="35"/>
                  </a:cubicBezTo>
                  <a:cubicBezTo>
                    <a:pt x="43" y="26"/>
                    <a:pt x="37" y="17"/>
                    <a:pt x="35" y="14"/>
                  </a:cubicBezTo>
                  <a:cubicBezTo>
                    <a:pt x="31" y="7"/>
                    <a:pt x="27" y="0"/>
                    <a:pt x="17" y="1"/>
                  </a:cubicBezTo>
                  <a:cubicBezTo>
                    <a:pt x="15" y="1"/>
                    <a:pt x="14" y="1"/>
                    <a:pt x="12" y="1"/>
                  </a:cubicBezTo>
                  <a:cubicBezTo>
                    <a:pt x="7" y="2"/>
                    <a:pt x="2" y="4"/>
                    <a:pt x="1" y="5"/>
                  </a:cubicBezTo>
                  <a:cubicBezTo>
                    <a:pt x="2" y="5"/>
                    <a:pt x="17" y="27"/>
                    <a:pt x="32" y="48"/>
                  </a:cubicBezTo>
                  <a:cubicBezTo>
                    <a:pt x="0" y="95"/>
                    <a:pt x="0" y="95"/>
                    <a:pt x="0" y="95"/>
                  </a:cubicBezTo>
                  <a:cubicBezTo>
                    <a:pt x="27" y="95"/>
                    <a:pt x="27" y="95"/>
                    <a:pt x="27" y="95"/>
                  </a:cubicBezTo>
                  <a:cubicBezTo>
                    <a:pt x="49" y="61"/>
                    <a:pt x="49" y="61"/>
                    <a:pt x="49" y="61"/>
                  </a:cubicBezTo>
                  <a:cubicBezTo>
                    <a:pt x="72" y="95"/>
                    <a:pt x="72" y="95"/>
                    <a:pt x="72" y="95"/>
                  </a:cubicBezTo>
                  <a:lnTo>
                    <a:pt x="99" y="95"/>
                  </a:lnTo>
                  <a:close/>
                </a:path>
              </a:pathLst>
            </a:cu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3" name="Freeform 27"/>
            <p:cNvSpPr>
              <a:spLocks/>
            </p:cNvSpPr>
            <p:nvPr/>
          </p:nvSpPr>
          <p:spPr bwMode="auto">
            <a:xfrm>
              <a:off x="1718" y="2832"/>
              <a:ext cx="204" cy="223"/>
            </a:xfrm>
            <a:custGeom>
              <a:avLst/>
              <a:gdLst>
                <a:gd name="T0" fmla="*/ 2 w 86"/>
                <a:gd name="T1" fmla="*/ 32 h 94"/>
                <a:gd name="T2" fmla="*/ 2 w 86"/>
                <a:gd name="T3" fmla="*/ 94 h 94"/>
                <a:gd name="T4" fmla="*/ 26 w 86"/>
                <a:gd name="T5" fmla="*/ 94 h 94"/>
                <a:gd name="T6" fmla="*/ 26 w 86"/>
                <a:gd name="T7" fmla="*/ 29 h 94"/>
                <a:gd name="T8" fmla="*/ 44 w 86"/>
                <a:gd name="T9" fmla="*/ 20 h 94"/>
                <a:gd name="T10" fmla="*/ 63 w 86"/>
                <a:gd name="T11" fmla="*/ 40 h 94"/>
                <a:gd name="T12" fmla="*/ 63 w 86"/>
                <a:gd name="T13" fmla="*/ 94 h 94"/>
                <a:gd name="T14" fmla="*/ 86 w 86"/>
                <a:gd name="T15" fmla="*/ 94 h 94"/>
                <a:gd name="T16" fmla="*/ 86 w 86"/>
                <a:gd name="T17" fmla="*/ 35 h 94"/>
                <a:gd name="T18" fmla="*/ 52 w 86"/>
                <a:gd name="T19" fmla="*/ 0 h 94"/>
                <a:gd name="T20" fmla="*/ 24 w 86"/>
                <a:gd name="T21" fmla="*/ 12 h 94"/>
                <a:gd name="T22" fmla="*/ 8 w 86"/>
                <a:gd name="T23" fmla="*/ 2 h 94"/>
                <a:gd name="T24" fmla="*/ 0 w 86"/>
                <a:gd name="T25" fmla="*/ 3 h 94"/>
                <a:gd name="T26" fmla="*/ 2 w 86"/>
                <a:gd name="T27" fmla="*/ 3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94">
                  <a:moveTo>
                    <a:pt x="2" y="32"/>
                  </a:moveTo>
                  <a:cubicBezTo>
                    <a:pt x="2" y="94"/>
                    <a:pt x="2" y="94"/>
                    <a:pt x="2" y="94"/>
                  </a:cubicBezTo>
                  <a:cubicBezTo>
                    <a:pt x="26" y="94"/>
                    <a:pt x="26" y="94"/>
                    <a:pt x="26" y="94"/>
                  </a:cubicBezTo>
                  <a:cubicBezTo>
                    <a:pt x="26" y="29"/>
                    <a:pt x="26" y="29"/>
                    <a:pt x="26" y="29"/>
                  </a:cubicBezTo>
                  <a:cubicBezTo>
                    <a:pt x="27" y="28"/>
                    <a:pt x="35" y="20"/>
                    <a:pt x="44" y="20"/>
                  </a:cubicBezTo>
                  <a:cubicBezTo>
                    <a:pt x="56" y="20"/>
                    <a:pt x="63" y="29"/>
                    <a:pt x="63" y="40"/>
                  </a:cubicBezTo>
                  <a:cubicBezTo>
                    <a:pt x="63" y="94"/>
                    <a:pt x="63" y="94"/>
                    <a:pt x="63" y="94"/>
                  </a:cubicBezTo>
                  <a:cubicBezTo>
                    <a:pt x="86" y="94"/>
                    <a:pt x="86" y="94"/>
                    <a:pt x="86" y="94"/>
                  </a:cubicBezTo>
                  <a:cubicBezTo>
                    <a:pt x="86" y="35"/>
                    <a:pt x="86" y="35"/>
                    <a:pt x="86" y="35"/>
                  </a:cubicBezTo>
                  <a:cubicBezTo>
                    <a:pt x="86" y="6"/>
                    <a:pt x="64" y="0"/>
                    <a:pt x="52" y="0"/>
                  </a:cubicBezTo>
                  <a:cubicBezTo>
                    <a:pt x="37" y="0"/>
                    <a:pt x="27" y="9"/>
                    <a:pt x="24" y="12"/>
                  </a:cubicBezTo>
                  <a:cubicBezTo>
                    <a:pt x="23" y="8"/>
                    <a:pt x="18" y="2"/>
                    <a:pt x="8" y="2"/>
                  </a:cubicBezTo>
                  <a:cubicBezTo>
                    <a:pt x="5" y="2"/>
                    <a:pt x="0" y="3"/>
                    <a:pt x="0" y="3"/>
                  </a:cubicBezTo>
                  <a:cubicBezTo>
                    <a:pt x="0" y="7"/>
                    <a:pt x="2" y="15"/>
                    <a:pt x="2" y="32"/>
                  </a:cubicBezTo>
                  <a:close/>
                </a:path>
              </a:pathLst>
            </a:cu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4" name="Oval 28"/>
            <p:cNvSpPr>
              <a:spLocks noChangeArrowheads="1"/>
            </p:cNvSpPr>
            <p:nvPr/>
          </p:nvSpPr>
          <p:spPr bwMode="auto">
            <a:xfrm>
              <a:off x="1976" y="2734"/>
              <a:ext cx="69" cy="67"/>
            </a:xfrm>
            <a:prstGeom prst="ellipse">
              <a:avLst/>
            </a:pr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5" name="Rectangle 29"/>
            <p:cNvSpPr>
              <a:spLocks noChangeArrowheads="1"/>
            </p:cNvSpPr>
            <p:nvPr/>
          </p:nvSpPr>
          <p:spPr bwMode="auto">
            <a:xfrm>
              <a:off x="1983" y="2834"/>
              <a:ext cx="55" cy="221"/>
            </a:xfrm>
            <a:prstGeom prst="rect">
              <a:avLst/>
            </a:prstGeom>
            <a:solidFill>
              <a:srgbClr val="F58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sp>
          <p:nvSpPr>
            <p:cNvPr id="36" name="Freeform 30"/>
            <p:cNvSpPr>
              <a:spLocks/>
            </p:cNvSpPr>
            <p:nvPr/>
          </p:nvSpPr>
          <p:spPr bwMode="auto">
            <a:xfrm>
              <a:off x="1206" y="2720"/>
              <a:ext cx="202" cy="335"/>
            </a:xfrm>
            <a:custGeom>
              <a:avLst/>
              <a:gdLst>
                <a:gd name="T0" fmla="*/ 24 w 85"/>
                <a:gd name="T1" fmla="*/ 59 h 141"/>
                <a:gd name="T2" fmla="*/ 54 w 85"/>
                <a:gd name="T3" fmla="*/ 47 h 141"/>
                <a:gd name="T4" fmla="*/ 85 w 85"/>
                <a:gd name="T5" fmla="*/ 79 h 141"/>
                <a:gd name="T6" fmla="*/ 85 w 85"/>
                <a:gd name="T7" fmla="*/ 141 h 141"/>
                <a:gd name="T8" fmla="*/ 61 w 85"/>
                <a:gd name="T9" fmla="*/ 141 h 141"/>
                <a:gd name="T10" fmla="*/ 61 w 85"/>
                <a:gd name="T11" fmla="*/ 86 h 141"/>
                <a:gd name="T12" fmla="*/ 45 w 85"/>
                <a:gd name="T13" fmla="*/ 68 h 141"/>
                <a:gd name="T14" fmla="*/ 24 w 85"/>
                <a:gd name="T15" fmla="*/ 78 h 141"/>
                <a:gd name="T16" fmla="*/ 24 w 85"/>
                <a:gd name="T17" fmla="*/ 141 h 141"/>
                <a:gd name="T18" fmla="*/ 0 w 85"/>
                <a:gd name="T19" fmla="*/ 141 h 141"/>
                <a:gd name="T20" fmla="*/ 0 w 85"/>
                <a:gd name="T21" fmla="*/ 0 h 141"/>
                <a:gd name="T22" fmla="*/ 5 w 85"/>
                <a:gd name="T23" fmla="*/ 0 h 141"/>
                <a:gd name="T24" fmla="*/ 24 w 85"/>
                <a:gd name="T25" fmla="*/ 19 h 141"/>
                <a:gd name="T26" fmla="*/ 24 w 85"/>
                <a:gd name="T27"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41">
                  <a:moveTo>
                    <a:pt x="24" y="59"/>
                  </a:moveTo>
                  <a:cubicBezTo>
                    <a:pt x="25" y="58"/>
                    <a:pt x="37" y="47"/>
                    <a:pt x="54" y="47"/>
                  </a:cubicBezTo>
                  <a:cubicBezTo>
                    <a:pt x="72" y="47"/>
                    <a:pt x="85" y="56"/>
                    <a:pt x="85" y="79"/>
                  </a:cubicBezTo>
                  <a:cubicBezTo>
                    <a:pt x="85" y="141"/>
                    <a:pt x="85" y="141"/>
                    <a:pt x="85" y="141"/>
                  </a:cubicBezTo>
                  <a:cubicBezTo>
                    <a:pt x="61" y="141"/>
                    <a:pt x="61" y="141"/>
                    <a:pt x="61" y="141"/>
                  </a:cubicBezTo>
                  <a:cubicBezTo>
                    <a:pt x="61" y="86"/>
                    <a:pt x="61" y="86"/>
                    <a:pt x="61" y="86"/>
                  </a:cubicBezTo>
                  <a:cubicBezTo>
                    <a:pt x="61" y="76"/>
                    <a:pt x="56" y="68"/>
                    <a:pt x="45" y="68"/>
                  </a:cubicBezTo>
                  <a:cubicBezTo>
                    <a:pt x="35" y="68"/>
                    <a:pt x="26" y="76"/>
                    <a:pt x="24" y="78"/>
                  </a:cubicBezTo>
                  <a:cubicBezTo>
                    <a:pt x="24" y="141"/>
                    <a:pt x="24" y="141"/>
                    <a:pt x="24" y="141"/>
                  </a:cubicBezTo>
                  <a:cubicBezTo>
                    <a:pt x="0" y="141"/>
                    <a:pt x="0" y="141"/>
                    <a:pt x="0" y="141"/>
                  </a:cubicBezTo>
                  <a:cubicBezTo>
                    <a:pt x="0" y="0"/>
                    <a:pt x="0" y="0"/>
                    <a:pt x="0" y="0"/>
                  </a:cubicBezTo>
                  <a:cubicBezTo>
                    <a:pt x="0" y="0"/>
                    <a:pt x="4" y="0"/>
                    <a:pt x="5" y="0"/>
                  </a:cubicBezTo>
                  <a:cubicBezTo>
                    <a:pt x="16" y="0"/>
                    <a:pt x="24" y="8"/>
                    <a:pt x="24" y="19"/>
                  </a:cubicBezTo>
                  <a:lnTo>
                    <a:pt x="24" y="59"/>
                  </a:lnTo>
                  <a:close/>
                </a:path>
              </a:pathLst>
            </a:custGeom>
            <a:solidFill>
              <a:srgbClr val="F58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Lato" panose="020F0502020204030203" pitchFamily="34" charset="0"/>
                <a:cs typeface="Lato" panose="020F0502020204030203" pitchFamily="34" charset="0"/>
              </a:endParaRPr>
            </a:p>
          </p:txBody>
        </p:sp>
      </p:grpSp>
      <p:cxnSp>
        <p:nvCxnSpPr>
          <p:cNvPr id="37" name="직선 연결선 36"/>
          <p:cNvCxnSpPr>
            <a:cxnSpLocks/>
          </p:cNvCxnSpPr>
          <p:nvPr userDrawn="1"/>
        </p:nvCxnSpPr>
        <p:spPr>
          <a:xfrm flipH="1">
            <a:off x="10763250" y="715502"/>
            <a:ext cx="1453676"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sp>
        <p:nvSpPr>
          <p:cNvPr id="38" name="Slide Number Placeholder 5"/>
          <p:cNvSpPr>
            <a:spLocks noGrp="1"/>
          </p:cNvSpPr>
          <p:nvPr>
            <p:ph type="sldNum" sz="quarter" idx="12"/>
          </p:nvPr>
        </p:nvSpPr>
        <p:spPr>
          <a:xfrm>
            <a:off x="11335630" y="6462660"/>
            <a:ext cx="755419" cy="365125"/>
          </a:xfrm>
        </p:spPr>
        <p:txBody>
          <a:bodyPr/>
          <a:lstStyle>
            <a:lvl1pPr>
              <a:defRPr lang="ko-KR" altLang="en-US" sz="1400" b="0" kern="1200" smtClean="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lvl1pPr>
          </a:lstStyle>
          <a:p>
            <a:fld id="{2DCB18FE-46AA-4BE0-88C7-F5AF093AC2C4}" type="slidenum">
              <a:rPr lang="en-US" altLang="ko-KR" smtClean="0"/>
              <a:pPr/>
              <a:t>‹#›</a:t>
            </a:fld>
            <a:endParaRPr lang="en-US" dirty="0"/>
          </a:p>
        </p:txBody>
      </p:sp>
    </p:spTree>
    <p:extLst>
      <p:ext uri="{BB962C8B-B14F-4D97-AF65-F5344CB8AC3E}">
        <p14:creationId xmlns:p14="http://schemas.microsoft.com/office/powerpoint/2010/main" val="209301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335630" y="6462660"/>
            <a:ext cx="755419" cy="365125"/>
          </a:xfrm>
        </p:spPr>
        <p:txBody>
          <a:bodyPr/>
          <a:lstStyle>
            <a:lvl1pPr>
              <a:defRPr lang="ko-KR" altLang="en-US" sz="1400" b="0" kern="1200" smtClean="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lvl1pPr>
          </a:lstStyle>
          <a:p>
            <a:fld id="{2DCB18FE-46AA-4BE0-88C7-F5AF093AC2C4}" type="slidenum">
              <a:rPr lang="en-US" altLang="ko-KR" smtClean="0"/>
              <a:pPr/>
              <a:t>‹#›</a:t>
            </a:fld>
            <a:endParaRPr lang="en-US" dirty="0"/>
          </a:p>
        </p:txBody>
      </p:sp>
    </p:spTree>
    <p:extLst>
      <p:ext uri="{BB962C8B-B14F-4D97-AF65-F5344CB8AC3E}">
        <p14:creationId xmlns:p14="http://schemas.microsoft.com/office/powerpoint/2010/main" val="42121799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endParaRPr lang="en-US" dirty="0"/>
          </a:p>
        </p:txBody>
      </p:sp>
      <p:sp>
        <p:nvSpPr>
          <p:cNvPr id="7" name="Slide Number Placeholder 5"/>
          <p:cNvSpPr>
            <a:spLocks noGrp="1"/>
          </p:cNvSpPr>
          <p:nvPr>
            <p:ph type="sldNum" sz="quarter" idx="12"/>
          </p:nvPr>
        </p:nvSpPr>
        <p:spPr>
          <a:xfrm>
            <a:off x="11335630" y="6462660"/>
            <a:ext cx="755419" cy="365125"/>
          </a:xfrm>
        </p:spPr>
        <p:txBody>
          <a:bodyPr/>
          <a:lstStyle>
            <a:lvl1pPr>
              <a:defRPr lang="ko-KR" altLang="en-US" sz="1400" b="0" kern="1200" smtClean="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lvl1pPr>
          </a:lstStyle>
          <a:p>
            <a:fld id="{2DCB18FE-46AA-4BE0-88C7-F5AF093AC2C4}" type="slidenum">
              <a:rPr lang="en-US" altLang="ko-KR" smtClean="0"/>
              <a:pPr/>
              <a:t>‹#›</a:t>
            </a:fld>
            <a:endParaRPr lang="en-US" dirty="0"/>
          </a:p>
        </p:txBody>
      </p:sp>
      <p:sp>
        <p:nvSpPr>
          <p:cNvPr id="8" name="제목 7"/>
          <p:cNvSpPr>
            <a:spLocks noGrp="1"/>
          </p:cNvSpPr>
          <p:nvPr>
            <p:ph type="title"/>
          </p:nvPr>
        </p:nvSpPr>
        <p:spPr>
          <a:xfrm>
            <a:off x="838200" y="365125"/>
            <a:ext cx="10515600" cy="1325563"/>
          </a:xfrm>
          <a:prstGeom prst="rect">
            <a:avLst/>
          </a:prstGeom>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24263437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335630" y="6462660"/>
            <a:ext cx="755419" cy="365125"/>
          </a:xfrm>
        </p:spPr>
        <p:txBody>
          <a:bodyPr/>
          <a:lstStyle>
            <a:lvl1pPr>
              <a:defRPr lang="ko-KR" altLang="en-US" sz="1400" b="0" kern="1200" smtClean="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lvl1pPr>
          </a:lstStyle>
          <a:p>
            <a:fld id="{2DCB18FE-46AA-4BE0-88C7-F5AF093AC2C4}" type="slidenum">
              <a:rPr lang="en-US" altLang="ko-KR" smtClean="0"/>
              <a:pPr/>
              <a:t>‹#›</a:t>
            </a:fld>
            <a:endParaRPr lang="en-US" dirty="0"/>
          </a:p>
        </p:txBody>
      </p:sp>
    </p:spTree>
    <p:extLst>
      <p:ext uri="{BB962C8B-B14F-4D97-AF65-F5344CB8AC3E}">
        <p14:creationId xmlns:p14="http://schemas.microsoft.com/office/powerpoint/2010/main" val="3215283080"/>
      </p:ext>
    </p:extLst>
  </p:cSld>
  <p:clrMap bg1="lt1" tx1="dk1" bg2="lt2" tx2="dk2" accent1="accent1" accent2="accent2" accent3="accent3" accent4="accent4" accent5="accent5" accent6="accent6" hlink="hlink" folHlink="folHlink"/>
  <p:sldLayoutIdLst>
    <p:sldLayoutId id="2147483750" r:id="rId1"/>
    <p:sldLayoutId id="2147483764" r:id="rId2"/>
    <p:sldLayoutId id="2147483785" r:id="rId3"/>
  </p:sldLayoutIdLst>
  <p:timing>
    <p:tnLst>
      <p:par>
        <p:cTn id="1" dur="indefinite" restart="never" nodeType="tmRoot"/>
      </p:par>
    </p:tnLst>
  </p:timing>
  <p:hf hdr="0" ftr="0" dt="0"/>
  <p:txStyles>
    <p:titleStyle>
      <a:lvl1pPr algn="l" defTabSz="914368" rtl="0" eaLnBrk="1" latinLnBrk="0" hangingPunct="1">
        <a:spcBef>
          <a:spcPct val="0"/>
        </a:spcBef>
        <a:buNone/>
        <a:defRPr sz="2000" b="1" kern="1200">
          <a:solidFill>
            <a:schemeClr val="tx1"/>
          </a:solidFill>
          <a:latin typeface="+mj-lt"/>
          <a:ea typeface="+mj-ea"/>
          <a:cs typeface="+mj-cs"/>
        </a:defRPr>
      </a:lvl1pPr>
    </p:titleStyle>
    <p:bodyStyle>
      <a:lvl1pPr marL="342886" indent="-342886" algn="l" defTabSz="914368" rtl="0" eaLnBrk="1" latinLnBrk="0" hangingPunct="1">
        <a:spcBef>
          <a:spcPct val="20000"/>
        </a:spcBef>
        <a:buFont typeface="맑은 고딕" pitchFamily="50" charset="-127"/>
        <a:buChar char="○"/>
        <a:defRPr sz="1400" b="1" kern="1200">
          <a:solidFill>
            <a:schemeClr val="tx1"/>
          </a:solidFill>
          <a:latin typeface="+mn-lt"/>
          <a:ea typeface="+mn-ea"/>
          <a:cs typeface="+mn-cs"/>
        </a:defRPr>
      </a:lvl1pPr>
      <a:lvl2pPr marL="449251" indent="-177796" algn="l" defTabSz="914368" rtl="0" eaLnBrk="1" latinLnBrk="0" hangingPunct="1">
        <a:spcBef>
          <a:spcPct val="20000"/>
        </a:spcBef>
        <a:buFont typeface="맑은 고딕" pitchFamily="50" charset="-127"/>
        <a:buChar char="­"/>
        <a:defRPr sz="1200" kern="1200">
          <a:solidFill>
            <a:schemeClr val="tx1"/>
          </a:solidFill>
          <a:latin typeface="+mn-lt"/>
          <a:ea typeface="+mn-ea"/>
          <a:cs typeface="+mn-cs"/>
        </a:defRPr>
      </a:lvl2pPr>
      <a:lvl3pPr marL="1142958" indent="-228592" algn="l" defTabSz="914368"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41" indent="-228592" algn="l" defTabSz="914368"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23" indent="-228592" algn="l" defTabSz="914368"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08" indent="-228592" algn="l" defTabSz="914368"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92" indent="-228592" algn="l" defTabSz="914368"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76" indent="-228592" algn="l" defTabSz="914368"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59" indent="-228592" algn="l" defTabSz="914368"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68" rtl="0" eaLnBrk="1" latinLnBrk="1" hangingPunct="1">
        <a:defRPr sz="1800" kern="1200">
          <a:solidFill>
            <a:schemeClr val="tx1"/>
          </a:solidFill>
          <a:latin typeface="+mn-lt"/>
          <a:ea typeface="+mn-ea"/>
          <a:cs typeface="+mn-cs"/>
        </a:defRPr>
      </a:lvl1pPr>
      <a:lvl2pPr marL="457183" algn="l" defTabSz="914368" rtl="0" eaLnBrk="1" latinLnBrk="1" hangingPunct="1">
        <a:defRPr sz="1800" kern="1200">
          <a:solidFill>
            <a:schemeClr val="tx1"/>
          </a:solidFill>
          <a:latin typeface="+mn-lt"/>
          <a:ea typeface="+mn-ea"/>
          <a:cs typeface="+mn-cs"/>
        </a:defRPr>
      </a:lvl2pPr>
      <a:lvl3pPr marL="914368" algn="l" defTabSz="914368" rtl="0" eaLnBrk="1" latinLnBrk="1" hangingPunct="1">
        <a:defRPr sz="1800" kern="1200">
          <a:solidFill>
            <a:schemeClr val="tx1"/>
          </a:solidFill>
          <a:latin typeface="+mn-lt"/>
          <a:ea typeface="+mn-ea"/>
          <a:cs typeface="+mn-cs"/>
        </a:defRPr>
      </a:lvl3pPr>
      <a:lvl4pPr marL="1371550" algn="l" defTabSz="914368" rtl="0" eaLnBrk="1" latinLnBrk="1" hangingPunct="1">
        <a:defRPr sz="1800" kern="1200">
          <a:solidFill>
            <a:schemeClr val="tx1"/>
          </a:solidFill>
          <a:latin typeface="+mn-lt"/>
          <a:ea typeface="+mn-ea"/>
          <a:cs typeface="+mn-cs"/>
        </a:defRPr>
      </a:lvl4pPr>
      <a:lvl5pPr marL="1828733" algn="l" defTabSz="914368" rtl="0" eaLnBrk="1" latinLnBrk="1" hangingPunct="1">
        <a:defRPr sz="1800" kern="1200">
          <a:solidFill>
            <a:schemeClr val="tx1"/>
          </a:solidFill>
          <a:latin typeface="+mn-lt"/>
          <a:ea typeface="+mn-ea"/>
          <a:cs typeface="+mn-cs"/>
        </a:defRPr>
      </a:lvl5pPr>
      <a:lvl6pPr marL="2285918" algn="l" defTabSz="914368" rtl="0" eaLnBrk="1" latinLnBrk="1" hangingPunct="1">
        <a:defRPr sz="1800" kern="1200">
          <a:solidFill>
            <a:schemeClr val="tx1"/>
          </a:solidFill>
          <a:latin typeface="+mn-lt"/>
          <a:ea typeface="+mn-ea"/>
          <a:cs typeface="+mn-cs"/>
        </a:defRPr>
      </a:lvl6pPr>
      <a:lvl7pPr marL="2743098" algn="l" defTabSz="914368" rtl="0" eaLnBrk="1" latinLnBrk="1" hangingPunct="1">
        <a:defRPr sz="1800" kern="1200">
          <a:solidFill>
            <a:schemeClr val="tx1"/>
          </a:solidFill>
          <a:latin typeface="+mn-lt"/>
          <a:ea typeface="+mn-ea"/>
          <a:cs typeface="+mn-cs"/>
        </a:defRPr>
      </a:lvl7pPr>
      <a:lvl8pPr marL="3200283" algn="l" defTabSz="914368" rtl="0" eaLnBrk="1" latinLnBrk="1" hangingPunct="1">
        <a:defRPr sz="1800" kern="1200">
          <a:solidFill>
            <a:schemeClr val="tx1"/>
          </a:solidFill>
          <a:latin typeface="+mn-lt"/>
          <a:ea typeface="+mn-ea"/>
          <a:cs typeface="+mn-cs"/>
        </a:defRPr>
      </a:lvl8pPr>
      <a:lvl9pPr marL="3657467" algn="l" defTabSz="914368"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mis-prod-koce-producthomepage-cdn-01-blob-ep.azureedge.net/web/SK-20220920180334277.pdf" TargetMode="External"/><Relationship Id="rId3" Type="http://schemas.openxmlformats.org/officeDocument/2006/relationships/hyperlink" Target="https://ieeexplore.ieee.org/document/9731711" TargetMode="External"/><Relationship Id="rId7" Type="http://schemas.openxmlformats.org/officeDocument/2006/relationships/hyperlink" Target="https://mis-prod-koce-producthomepage-cdn-01-blob-ep.azureedge.net/web/SK-20220913084719765.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ieeexplore.ieee.org/document/9895629" TargetMode="External"/><Relationship Id="rId5" Type="http://schemas.openxmlformats.org/officeDocument/2006/relationships/hyperlink" Target="https://ieeexplore.ieee.org/document/9882182" TargetMode="External"/><Relationship Id="rId10" Type="http://schemas.openxmlformats.org/officeDocument/2006/relationships/hyperlink" Target="https://product.skhynix.com/" TargetMode="External"/><Relationship Id="rId4" Type="http://schemas.openxmlformats.org/officeDocument/2006/relationships/hyperlink" Target="https://www.youtube.com/watch?v=3LbvwrJFYoA" TargetMode="External"/><Relationship Id="rId9" Type="http://schemas.openxmlformats.org/officeDocument/2006/relationships/hyperlink" Target="https://mis-prod-koce-producthomepage-cdn-01-blob-ep.azureedge.net/web/SK-2022092018033373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TextBox 24"/>
          <p:cNvSpPr txBox="1"/>
          <p:nvPr/>
        </p:nvSpPr>
        <p:spPr>
          <a:xfrm>
            <a:off x="11675696" y="2217706"/>
            <a:ext cx="180944" cy="211458"/>
          </a:xfrm>
          <a:prstGeom prst="rect">
            <a:avLst/>
          </a:prstGeom>
          <a:noFill/>
        </p:spPr>
        <p:txBody>
          <a:bodyPr wrap="non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7" name="그림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603" y="2081906"/>
            <a:ext cx="4453202" cy="3046928"/>
          </a:xfrm>
          <a:prstGeom prst="rect">
            <a:avLst/>
          </a:prstGeom>
        </p:spPr>
      </p:pic>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04" y="1556792"/>
            <a:ext cx="9649072" cy="5075956"/>
          </a:xfrm>
          <a:prstGeom prst="rect">
            <a:avLst/>
          </a:prstGeom>
        </p:spPr>
      </p:pic>
      <p:sp>
        <p:nvSpPr>
          <p:cNvPr id="19" name="제목 1"/>
          <p:cNvSpPr txBox="1">
            <a:spLocks/>
          </p:cNvSpPr>
          <p:nvPr/>
        </p:nvSpPr>
        <p:spPr>
          <a:xfrm>
            <a:off x="7567" y="6449578"/>
            <a:ext cx="3457600" cy="366339"/>
          </a:xfrm>
          <a:prstGeom prst="rect">
            <a:avLst/>
          </a:prstGeom>
        </p:spPr>
        <p:txBody>
          <a:bodyPr vert="horz" lIns="91440" tIns="45720" rIns="91440" bIns="45720" rtlCol="0" anchor="b">
            <a:noAutofit/>
          </a:bodyPr>
          <a:lstStyle>
            <a:lvl1pPr algn="ctr" defTabSz="844078" rtl="0" eaLnBrk="1" latinLnBrk="0" hangingPunct="1">
              <a:spcBef>
                <a:spcPct val="0"/>
              </a:spcBef>
              <a:buNone/>
              <a:defRPr sz="6000" b="1" kern="1200">
                <a:solidFill>
                  <a:schemeClr val="tx1"/>
                </a:solidFill>
                <a:latin typeface="+mj-lt"/>
                <a:ea typeface="+mj-ea"/>
                <a:cs typeface="+mj-cs"/>
              </a:defRPr>
            </a:lvl1pPr>
          </a:lstStyle>
          <a:p>
            <a:pPr marL="0" marR="0" lvl="0" indent="0" algn="ctr" defTabSz="844078"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rPr>
              <a:t>AiM : Accelerator-in-Memory</a:t>
            </a:r>
          </a:p>
        </p:txBody>
      </p:sp>
      <p:sp>
        <p:nvSpPr>
          <p:cNvPr id="34" name="제목 1"/>
          <p:cNvSpPr txBox="1">
            <a:spLocks/>
          </p:cNvSpPr>
          <p:nvPr/>
        </p:nvSpPr>
        <p:spPr>
          <a:xfrm>
            <a:off x="776377" y="182086"/>
            <a:ext cx="10577423" cy="1508691"/>
          </a:xfrm>
          <a:prstGeom prst="rect">
            <a:avLst/>
          </a:prstGeom>
        </p:spPr>
        <p:txBody>
          <a:bodyPr vert="horz" lIns="91440" tIns="45720" rIns="91440" bIns="45720" rtlCol="0" anchor="b">
            <a:normAutofit/>
          </a:bodyPr>
          <a:lstStyle>
            <a:lvl1pPr algn="ctr" defTabSz="844078" rtl="0" eaLnBrk="1" latinLnBrk="0" hangingPunct="1">
              <a:spcBef>
                <a:spcPct val="0"/>
              </a:spcBef>
              <a:buNone/>
              <a:defRPr sz="6000" b="1" kern="1200">
                <a:solidFill>
                  <a:schemeClr val="tx1"/>
                </a:solidFill>
                <a:latin typeface="+mj-lt"/>
                <a:ea typeface="+mj-ea"/>
                <a:cs typeface="+mj-cs"/>
              </a:defRPr>
            </a:lvl1pPr>
          </a:lstStyle>
          <a:p>
            <a:r>
              <a:rPr lang="en-US" sz="4400">
                <a:solidFill>
                  <a:schemeClr val="bg1"/>
                </a:solidFill>
                <a:latin typeface="Tahoma" panose="020B0604030504040204" pitchFamily="34" charset="0"/>
                <a:ea typeface="Tahoma" panose="020B0604030504040204" pitchFamily="34" charset="0"/>
                <a:cs typeface="Tahoma" panose="020B0604030504040204" pitchFamily="34" charset="0"/>
              </a:rPr>
              <a:t>System Architecture and Software Stack for GDDR6-AiM</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제목 1"/>
          <p:cNvSpPr txBox="1">
            <a:spLocks/>
          </p:cNvSpPr>
          <p:nvPr/>
        </p:nvSpPr>
        <p:spPr>
          <a:xfrm>
            <a:off x="4168866" y="1827451"/>
            <a:ext cx="3792444" cy="601713"/>
          </a:xfrm>
          <a:prstGeom prst="rect">
            <a:avLst/>
          </a:prstGeom>
        </p:spPr>
        <p:txBody>
          <a:bodyPr vert="horz" lIns="91440" tIns="45720" rIns="91440" bIns="45720" rtlCol="0" anchor="b">
            <a:noAutofit/>
          </a:bodyPr>
          <a:lstStyle>
            <a:lvl1pPr algn="ctr" defTabSz="844078" rtl="0" eaLnBrk="1" latinLnBrk="0" hangingPunct="1">
              <a:spcBef>
                <a:spcPct val="0"/>
              </a:spcBef>
              <a:buNone/>
              <a:defRPr sz="6000" b="1" kern="1200">
                <a:solidFill>
                  <a:schemeClr val="tx1"/>
                </a:solidFill>
                <a:latin typeface="+mj-lt"/>
                <a:ea typeface="+mj-ea"/>
                <a:cs typeface="+mj-cs"/>
              </a:defRPr>
            </a:lvl1pPr>
          </a:lstStyle>
          <a:p>
            <a:pPr marL="0" marR="0" lvl="0" indent="0" algn="ctr" defTabSz="844078"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rPr>
              <a:t>Yongkee Kwon</a:t>
            </a:r>
            <a:r>
              <a:rPr kumimoji="0" lang="en-US" sz="2000" b="0" i="1" u="none" strike="noStrike" kern="1200" cap="none" spc="0" normalizeH="0" noProof="0" dirty="0">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rPr>
              <a:t> and </a:t>
            </a:r>
            <a:r>
              <a:rPr kumimoji="0" lang="en-US" sz="2000" b="0" i="1" u="none" strike="noStrike" kern="1200" cap="none" spc="0" normalizeH="0" noProof="0" dirty="0" err="1">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rPr>
              <a:t>Chanwook</a:t>
            </a:r>
            <a:r>
              <a:rPr kumimoji="0" lang="en-US" sz="2000" b="0" i="1" u="none" strike="noStrike" kern="1200" cap="none" spc="0" normalizeH="0" noProof="0" dirty="0">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rPr>
              <a:t> Park</a:t>
            </a:r>
          </a:p>
          <a:p>
            <a:pPr marL="0" marR="0" lvl="0" indent="0" algn="ctr" defTabSz="844078" rtl="0" eaLnBrk="1" fontAlgn="auto" latinLnBrk="0" hangingPunct="1">
              <a:lnSpc>
                <a:spcPct val="100000"/>
              </a:lnSpc>
              <a:spcBef>
                <a:spcPct val="0"/>
              </a:spcBef>
              <a:spcAft>
                <a:spcPts val="0"/>
              </a:spcAft>
              <a:buClrTx/>
              <a:buSzTx/>
              <a:buFontTx/>
              <a:buNone/>
              <a:tabLst/>
              <a:defRPr/>
            </a:pPr>
            <a:r>
              <a:rPr lang="en-US" sz="2000" b="0" i="1" baseline="0" dirty="0">
                <a:solidFill>
                  <a:prstClr val="white"/>
                </a:solidFill>
                <a:latin typeface="Calibri" panose="020F0502020204030204" pitchFamily="34" charset="0"/>
                <a:ea typeface="Tahoma" panose="020B0604030504040204" pitchFamily="34" charset="0"/>
                <a:cs typeface="Calibri" panose="020F0502020204030204" pitchFamily="34" charset="0"/>
              </a:rPr>
              <a:t>SK</a:t>
            </a:r>
            <a:r>
              <a:rPr lang="en-US" sz="2000" b="0" i="1" dirty="0">
                <a:solidFill>
                  <a:prstClr val="white"/>
                </a:solidFill>
                <a:latin typeface="Calibri" panose="020F0502020204030204" pitchFamily="34" charset="0"/>
                <a:ea typeface="Tahoma" panose="020B0604030504040204" pitchFamily="34" charset="0"/>
                <a:cs typeface="Calibri" panose="020F0502020204030204" pitchFamily="34" charset="0"/>
              </a:rPr>
              <a:t> </a:t>
            </a:r>
            <a:r>
              <a:rPr lang="en-US" sz="2000" b="0" i="1" dirty="0" err="1">
                <a:solidFill>
                  <a:prstClr val="white"/>
                </a:solidFill>
                <a:latin typeface="Calibri" panose="020F0502020204030204" pitchFamily="34" charset="0"/>
                <a:ea typeface="Tahoma" panose="020B0604030504040204" pitchFamily="34" charset="0"/>
                <a:cs typeface="Calibri" panose="020F0502020204030204" pitchFamily="34" charset="0"/>
              </a:rPr>
              <a:t>hynix</a:t>
            </a:r>
            <a:r>
              <a:rPr lang="en-US" sz="2000" b="0" i="1" dirty="0">
                <a:solidFill>
                  <a:prstClr val="white"/>
                </a:solidFill>
                <a:latin typeface="Calibri" panose="020F0502020204030204" pitchFamily="34" charset="0"/>
                <a:ea typeface="Tahoma" panose="020B0604030504040204" pitchFamily="34" charset="0"/>
                <a:cs typeface="Calibri" panose="020F0502020204030204" pitchFamily="34" charset="0"/>
              </a:rPr>
              <a:t> </a:t>
            </a:r>
            <a:r>
              <a:rPr lang="en-US" sz="2000" b="0" i="1" dirty="0" err="1">
                <a:solidFill>
                  <a:prstClr val="white"/>
                </a:solidFill>
                <a:latin typeface="Calibri" panose="020F0502020204030204" pitchFamily="34" charset="0"/>
                <a:ea typeface="Tahoma" panose="020B0604030504040204" pitchFamily="34" charset="0"/>
                <a:cs typeface="Calibri" panose="020F0502020204030204" pitchFamily="34" charset="0"/>
              </a:rPr>
              <a:t>inc.</a:t>
            </a:r>
            <a:endPar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9" name="Picture 2" descr="File:SK Hynix.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6823" y="5627491"/>
            <a:ext cx="1688975" cy="89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62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ko-KR"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GDDR6-AiM Feature Summary</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79" name="텍스트 개체 틀 8"/>
          <p:cNvSpPr txBox="1">
            <a:spLocks/>
          </p:cNvSpPr>
          <p:nvPr/>
        </p:nvSpPr>
        <p:spPr>
          <a:xfrm>
            <a:off x="310552" y="924251"/>
            <a:ext cx="11731038" cy="351307"/>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sz="1800" b="1" i="1" dirty="0">
                <a:solidFill>
                  <a:prstClr val="black"/>
                </a:solidFill>
                <a:latin typeface="Calibri" panose="020F0502020204030204"/>
              </a:rPr>
              <a:t>SK </a:t>
            </a:r>
            <a:r>
              <a:rPr lang="en-US" altLang="ko-KR" sz="1800" b="1" i="1" dirty="0" err="1">
                <a:solidFill>
                  <a:prstClr val="black"/>
                </a:solidFill>
                <a:latin typeface="Calibri" panose="020F0502020204030204"/>
              </a:rPr>
              <a:t>hynix’s</a:t>
            </a:r>
            <a:r>
              <a:rPr lang="en-US" altLang="ko-KR" sz="1800" b="1" i="1" dirty="0">
                <a:solidFill>
                  <a:prstClr val="black"/>
                </a:solidFill>
                <a:latin typeface="Calibri" panose="020F0502020204030204"/>
              </a:rPr>
              <a:t> very first GDDR6-based processing-in-memory (PIM) product sample, called Accelerator-in-Memory (AiM) </a:t>
            </a:r>
          </a:p>
        </p:txBody>
      </p:sp>
      <p:graphicFrame>
        <p:nvGraphicFramePr>
          <p:cNvPr id="80" name="Table 19"/>
          <p:cNvGraphicFramePr>
            <a:graphicFrameLocks noGrp="1"/>
          </p:cNvGraphicFramePr>
          <p:nvPr/>
        </p:nvGraphicFramePr>
        <p:xfrm>
          <a:off x="680601" y="1744338"/>
          <a:ext cx="5692267" cy="4206240"/>
        </p:xfrm>
        <a:graphic>
          <a:graphicData uri="http://schemas.openxmlformats.org/drawingml/2006/table">
            <a:tbl>
              <a:tblPr firstRow="1" bandRow="1"/>
              <a:tblGrid>
                <a:gridCol w="2453513">
                  <a:extLst>
                    <a:ext uri="{9D8B030D-6E8A-4147-A177-3AD203B41FA5}">
                      <a16:colId xmlns:a16="http://schemas.microsoft.com/office/drawing/2014/main" val="2659446930"/>
                    </a:ext>
                  </a:extLst>
                </a:gridCol>
                <a:gridCol w="3238754">
                  <a:extLst>
                    <a:ext uri="{9D8B030D-6E8A-4147-A177-3AD203B41FA5}">
                      <a16:colId xmlns:a16="http://schemas.microsoft.com/office/drawing/2014/main" val="2660029674"/>
                    </a:ext>
                  </a:extLst>
                </a:gridCol>
              </a:tblGrid>
              <a:tr h="196215">
                <a:tc gridSpan="2">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600" b="1" dirty="0">
                          <a:latin typeface="+mn-lt"/>
                          <a:ea typeface="Lato" panose="020F0502020204030203" pitchFamily="34" charset="0"/>
                          <a:cs typeface="Lato" panose="020F0502020204030203" pitchFamily="34" charset="0"/>
                        </a:rPr>
                        <a:t>GDDR6-AiM*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hMerge="1">
                  <a:txBody>
                    <a:bodyPr/>
                    <a:lstStyle/>
                    <a:p>
                      <a:endParaRPr lang="en-US"/>
                    </a:p>
                  </a:txBody>
                  <a:tcPr/>
                </a:tc>
                <a:extLst>
                  <a:ext uri="{0D108BD9-81ED-4DB2-BD59-A6C34878D82A}">
                    <a16:rowId xmlns:a16="http://schemas.microsoft.com/office/drawing/2014/main" val="2976923914"/>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DRAM</a:t>
                      </a:r>
                      <a:r>
                        <a:rPr lang="en-US" sz="1400" b="1" baseline="0" dirty="0">
                          <a:solidFill>
                            <a:schemeClr val="tx1"/>
                          </a:solidFill>
                          <a:latin typeface="+mn-lt"/>
                          <a:ea typeface="Lato" panose="020F0502020204030203" pitchFamily="34" charset="0"/>
                          <a:cs typeface="Lato" panose="020F0502020204030203" pitchFamily="34" charset="0"/>
                        </a:rPr>
                        <a:t> </a:t>
                      </a:r>
                      <a:r>
                        <a:rPr lang="en-US" sz="1400" b="1" dirty="0">
                          <a:solidFill>
                            <a:schemeClr val="tx1"/>
                          </a:solidFill>
                          <a:latin typeface="+mn-lt"/>
                          <a:ea typeface="Lato" panose="020F0502020204030203" pitchFamily="34" charset="0"/>
                          <a:cs typeface="Lato" panose="020F0502020204030203" pitchFamily="34" charset="0"/>
                        </a:rPr>
                        <a:t>Type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GDDR6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49523685"/>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Process Technology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68710496"/>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Memory Density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8Gb (4Gb DDP)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91150483"/>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Organization</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2CH/Chip, x16 mode only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8309456"/>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IO Data rate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16 Gb/s/pin (@1.25V)</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73550304"/>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Bandwidth</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64 GB/s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73020945"/>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Processing Unit (PU)</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16 PU/die, 32 PU/</a:t>
                      </a:r>
                      <a:r>
                        <a:rPr lang="en-US" altLang="ko-KR" sz="1400" dirty="0">
                          <a:solidFill>
                            <a:schemeClr val="tx1"/>
                          </a:solidFill>
                          <a:latin typeface="+mn-lt"/>
                          <a:ea typeface="Lato" panose="020F0502020204030203" pitchFamily="34" charset="0"/>
                          <a:cs typeface="Lato" panose="020F0502020204030203" pitchFamily="34" charset="0"/>
                        </a:rPr>
                        <a:t>Chip</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53475169"/>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Operating</a:t>
                      </a:r>
                      <a:r>
                        <a:rPr lang="en-US" sz="1400" b="1" baseline="0" dirty="0">
                          <a:solidFill>
                            <a:schemeClr val="tx1"/>
                          </a:solidFill>
                          <a:latin typeface="+mn-lt"/>
                          <a:ea typeface="Lato" panose="020F0502020204030203" pitchFamily="34" charset="0"/>
                          <a:cs typeface="Lato" panose="020F0502020204030203" pitchFamily="34" charset="0"/>
                        </a:rPr>
                        <a:t> Speed</a:t>
                      </a:r>
                      <a:endParaRPr lang="en-US" sz="1400" b="1" dirty="0">
                        <a:solidFill>
                          <a:schemeClr val="tx1"/>
                        </a:solidFill>
                        <a:latin typeface="+mn-lt"/>
                        <a:ea typeface="Lato" panose="020F0502020204030203" pitchFamily="34" charset="0"/>
                        <a:cs typeface="Lato" panose="020F0502020204030203"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a:t>
                      </a:r>
                      <a:r>
                        <a:rPr lang="en-US" sz="1400" baseline="0" dirty="0">
                          <a:solidFill>
                            <a:schemeClr val="tx1"/>
                          </a:solidFill>
                          <a:latin typeface="+mn-lt"/>
                          <a:ea typeface="Lato" panose="020F0502020204030203" pitchFamily="34" charset="0"/>
                          <a:cs typeface="Lato" panose="020F0502020204030203" pitchFamily="34" charset="0"/>
                        </a:rPr>
                        <a:t> GHz</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79599932"/>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Compute Throughput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1TFLOPS/</a:t>
                      </a:r>
                      <a:r>
                        <a:rPr lang="en-US" altLang="ko-KR" sz="1400" dirty="0">
                          <a:solidFill>
                            <a:schemeClr val="tx1"/>
                          </a:solidFill>
                          <a:latin typeface="+mn-lt"/>
                          <a:ea typeface="Lato" panose="020F0502020204030203" pitchFamily="34" charset="0"/>
                          <a:cs typeface="Lato" panose="020F0502020204030203" pitchFamily="34" charset="0"/>
                        </a:rPr>
                        <a:t>Chip</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53800965"/>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Numeric</a:t>
                      </a:r>
                      <a:r>
                        <a:rPr lang="en-US" sz="1400" b="1" baseline="0" dirty="0">
                          <a:solidFill>
                            <a:schemeClr val="tx1"/>
                          </a:solidFill>
                          <a:latin typeface="+mn-lt"/>
                          <a:ea typeface="Lato" panose="020F0502020204030203" pitchFamily="34" charset="0"/>
                          <a:cs typeface="Lato" panose="020F0502020204030203" pitchFamily="34" charset="0"/>
                        </a:rPr>
                        <a:t> </a:t>
                      </a:r>
                      <a:r>
                        <a:rPr lang="en-US" sz="1400" b="1" dirty="0">
                          <a:solidFill>
                            <a:schemeClr val="tx1"/>
                          </a:solidFill>
                          <a:latin typeface="+mn-lt"/>
                          <a:ea typeface="Lato" panose="020F0502020204030203" pitchFamily="34" charset="0"/>
                          <a:cs typeface="Lato" panose="020F0502020204030203" pitchFamily="34" charset="0"/>
                        </a:rPr>
                        <a:t>Precision</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Brain Floating Point 16 (BF16)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05422204"/>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Activation Function support**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Sigmoid, </a:t>
                      </a:r>
                      <a:r>
                        <a:rPr lang="en-US" sz="1400" dirty="0" err="1">
                          <a:solidFill>
                            <a:schemeClr val="tx1"/>
                          </a:solidFill>
                          <a:latin typeface="+mn-lt"/>
                          <a:ea typeface="Lato" panose="020F0502020204030203" pitchFamily="34" charset="0"/>
                          <a:cs typeface="Lato" panose="020F0502020204030203" pitchFamily="34" charset="0"/>
                        </a:rPr>
                        <a:t>tanh</a:t>
                      </a:r>
                      <a:r>
                        <a:rPr lang="en-US" sz="1400" dirty="0">
                          <a:solidFill>
                            <a:schemeClr val="tx1"/>
                          </a:solidFill>
                          <a:latin typeface="+mn-lt"/>
                          <a:ea typeface="Lato" panose="020F0502020204030203" pitchFamily="34" charset="0"/>
                          <a:cs typeface="Lato" panose="020F0502020204030203" pitchFamily="34" charset="0"/>
                        </a:rPr>
                        <a:t>, </a:t>
                      </a:r>
                      <a:r>
                        <a:rPr lang="en-US" sz="1400" dirty="0" err="1">
                          <a:solidFill>
                            <a:schemeClr val="tx1"/>
                          </a:solidFill>
                          <a:latin typeface="+mn-lt"/>
                          <a:ea typeface="Lato" panose="020F0502020204030203" pitchFamily="34" charset="0"/>
                          <a:cs typeface="Lato" panose="020F0502020204030203" pitchFamily="34" charset="0"/>
                        </a:rPr>
                        <a:t>GELU</a:t>
                      </a:r>
                      <a:r>
                        <a:rPr lang="en-US" sz="1400" dirty="0">
                          <a:solidFill>
                            <a:schemeClr val="tx1"/>
                          </a:solidFill>
                          <a:latin typeface="+mn-lt"/>
                          <a:ea typeface="Lato" panose="020F0502020204030203" pitchFamily="34" charset="0"/>
                          <a:cs typeface="Lato" panose="020F0502020204030203" pitchFamily="34" charset="0"/>
                        </a:rPr>
                        <a:t>, </a:t>
                      </a:r>
                      <a:r>
                        <a:rPr lang="en-US" sz="1400" dirty="0" err="1">
                          <a:solidFill>
                            <a:schemeClr val="tx1"/>
                          </a:solidFill>
                          <a:latin typeface="+mn-lt"/>
                          <a:ea typeface="Lato" panose="020F0502020204030203" pitchFamily="34" charset="0"/>
                          <a:cs typeface="Lato" panose="020F0502020204030203" pitchFamily="34" charset="0"/>
                        </a:rPr>
                        <a:t>ReLU</a:t>
                      </a:r>
                      <a:r>
                        <a:rPr lang="en-US" sz="1400" dirty="0">
                          <a:solidFill>
                            <a:schemeClr val="tx1"/>
                          </a:solidFill>
                          <a:latin typeface="+mn-lt"/>
                          <a:ea typeface="Lato" panose="020F0502020204030203" pitchFamily="34" charset="0"/>
                          <a:cs typeface="Lato" panose="020F0502020204030203" pitchFamily="34" charset="0"/>
                        </a:rPr>
                        <a:t>, Leaky</a:t>
                      </a:r>
                      <a:r>
                        <a:rPr lang="en-US" sz="1400" baseline="0" dirty="0">
                          <a:solidFill>
                            <a:schemeClr val="tx1"/>
                          </a:solidFill>
                          <a:latin typeface="+mn-lt"/>
                          <a:ea typeface="Lato" panose="020F0502020204030203" pitchFamily="34" charset="0"/>
                          <a:cs typeface="Lato" panose="020F0502020204030203" pitchFamily="34" charset="0"/>
                        </a:rPr>
                        <a:t> </a:t>
                      </a:r>
                      <a:r>
                        <a:rPr lang="en-US" sz="1400" baseline="0" dirty="0" err="1">
                          <a:solidFill>
                            <a:schemeClr val="tx1"/>
                          </a:solidFill>
                          <a:latin typeface="+mn-lt"/>
                          <a:ea typeface="Lato" panose="020F0502020204030203" pitchFamily="34" charset="0"/>
                          <a:cs typeface="Lato" panose="020F0502020204030203" pitchFamily="34" charset="0"/>
                        </a:rPr>
                        <a:t>ReLU</a:t>
                      </a:r>
                      <a:r>
                        <a:rPr lang="en-US" sz="1400" baseline="0" dirty="0">
                          <a:solidFill>
                            <a:schemeClr val="tx1"/>
                          </a:solidFill>
                          <a:latin typeface="+mn-lt"/>
                          <a:ea typeface="Lato" panose="020F0502020204030203" pitchFamily="34" charset="0"/>
                          <a:cs typeface="Lato" panose="020F0502020204030203" pitchFamily="34" charset="0"/>
                        </a:rPr>
                        <a:t>, …</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53396502"/>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Targets</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Memory</a:t>
                      </a:r>
                      <a:r>
                        <a:rPr lang="en-US" sz="1400" baseline="0" dirty="0">
                          <a:solidFill>
                            <a:schemeClr val="tx1"/>
                          </a:solidFill>
                          <a:latin typeface="+mn-lt"/>
                          <a:ea typeface="Lato" panose="020F0502020204030203" pitchFamily="34" charset="0"/>
                          <a:cs typeface="Lato" panose="020F0502020204030203" pitchFamily="34" charset="0"/>
                        </a:rPr>
                        <a:t>-bound </a:t>
                      </a:r>
                      <a:r>
                        <a:rPr lang="en-US" sz="1400" dirty="0">
                          <a:solidFill>
                            <a:schemeClr val="tx1"/>
                          </a:solidFill>
                          <a:latin typeface="+mn-lt"/>
                          <a:ea typeface="Lato" panose="020F0502020204030203" pitchFamily="34" charset="0"/>
                          <a:cs typeface="Lato" panose="020F0502020204030203" pitchFamily="34" charset="0"/>
                        </a:rPr>
                        <a:t>DNN applications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1407585"/>
                  </a:ext>
                </a:extLst>
              </a:tr>
            </a:tbl>
          </a:graphicData>
        </a:graphic>
      </p:graphicFrame>
      <p:sp>
        <p:nvSpPr>
          <p:cNvPr id="81" name="TextBox 80"/>
          <p:cNvSpPr txBox="1"/>
          <p:nvPr/>
        </p:nvSpPr>
        <p:spPr>
          <a:xfrm>
            <a:off x="476308" y="6045968"/>
            <a:ext cx="11279050" cy="338554"/>
          </a:xfrm>
          <a:prstGeom prst="rect">
            <a:avLst/>
          </a:prstGeom>
          <a:noFill/>
        </p:spPr>
        <p:txBody>
          <a:bodyPr wrap="none" rtlCol="0">
            <a:spAutoFit/>
          </a:bodyPr>
          <a:lstStyle/>
          <a:p>
            <a:pPr algn="r" defTabSz="914400" latinLnBrk="0"/>
            <a:r>
              <a:rPr lang="en-US" sz="800" dirty="0">
                <a:solidFill>
                  <a:prstClr val="black"/>
                </a:solidFill>
                <a:latin typeface="Calibri" panose="020F0502020204030204"/>
                <a:cs typeface="Calibri" panose="020F0502020204030204" pitchFamily="34" charset="0"/>
              </a:rPr>
              <a:t>* S. Lee, et al. “</a:t>
            </a:r>
            <a:r>
              <a:rPr lang="en-US" altLang="ko-KR" sz="800" dirty="0">
                <a:solidFill>
                  <a:prstClr val="black"/>
                </a:solidFill>
                <a:latin typeface="Calibri" panose="020F0502020204030204"/>
              </a:rPr>
              <a:t>A 1ynm 1.25V 8Gb, 16Gb/s/pin GDDR6-based Accelerator-in-Memory supporting 1TFLOPS MAC Operation and Various Activation Functions for Deep-Learning Applications”, 2022 INTERNATIONAL SOLID-STATE CIRCUITS CONFERENCE (ISSCC). IEEE, 2022</a:t>
            </a:r>
            <a:endParaRPr lang="en-US" sz="800" dirty="0">
              <a:solidFill>
                <a:prstClr val="black"/>
              </a:solidFill>
              <a:latin typeface="Calibri" panose="020F0502020204030204"/>
              <a:cs typeface="Calibri" panose="020F0502020204030204" pitchFamily="34" charset="0"/>
            </a:endParaRPr>
          </a:p>
          <a:p>
            <a:pPr algn="r" defTabSz="914400" latinLnBrk="0"/>
            <a:r>
              <a:rPr lang="en-US" sz="800" dirty="0">
                <a:solidFill>
                  <a:prstClr val="black"/>
                </a:solidFill>
                <a:latin typeface="Calibri" panose="020F0502020204030204"/>
                <a:cs typeface="Calibri" panose="020F0502020204030204" pitchFamily="34" charset="0"/>
              </a:rPr>
              <a:t>** With using internal lookup table and linear interpolation unit. Any customized function may apply with accuracy limitation.</a:t>
            </a:r>
          </a:p>
        </p:txBody>
      </p:sp>
      <p:sp>
        <p:nvSpPr>
          <p:cNvPr id="82" name="TextBox 81"/>
          <p:cNvSpPr txBox="1"/>
          <p:nvPr/>
        </p:nvSpPr>
        <p:spPr>
          <a:xfrm>
            <a:off x="8376010" y="5537853"/>
            <a:ext cx="1656223"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[GDDR6-AiM Floorplan]</a:t>
            </a:r>
          </a:p>
        </p:txBody>
      </p:sp>
      <p:pic>
        <p:nvPicPr>
          <p:cNvPr id="83" name="그림 82"/>
          <p:cNvPicPr>
            <a:picLocks noChangeAspect="1"/>
          </p:cNvPicPr>
          <p:nvPr/>
        </p:nvPicPr>
        <p:blipFill rotWithShape="1">
          <a:blip r:embed="rId3"/>
          <a:srcRect l="13200" t="23824" r="7812" b="16216"/>
          <a:stretch/>
        </p:blipFill>
        <p:spPr>
          <a:xfrm>
            <a:off x="9696091" y="1517008"/>
            <a:ext cx="1827914" cy="1270465"/>
          </a:xfrm>
          <a:prstGeom prst="rect">
            <a:avLst/>
          </a:prstGeom>
        </p:spPr>
      </p:pic>
      <p:pic>
        <p:nvPicPr>
          <p:cNvPr id="84" name="그림 83"/>
          <p:cNvPicPr>
            <a:picLocks noChangeAspect="1"/>
          </p:cNvPicPr>
          <p:nvPr/>
        </p:nvPicPr>
        <p:blipFill>
          <a:blip r:embed="rId4"/>
          <a:stretch>
            <a:fillRect/>
          </a:stretch>
        </p:blipFill>
        <p:spPr>
          <a:xfrm>
            <a:off x="6542921" y="2952854"/>
            <a:ext cx="5440274" cy="2584999"/>
          </a:xfrm>
          <a:prstGeom prst="rect">
            <a:avLst/>
          </a:prstGeom>
        </p:spPr>
      </p:pic>
      <p:sp>
        <p:nvSpPr>
          <p:cNvPr id="9" name="직사각형 8"/>
          <p:cNvSpPr/>
          <p:nvPr/>
        </p:nvSpPr>
        <p:spPr>
          <a:xfrm>
            <a:off x="1230111" y="522612"/>
            <a:ext cx="10285514" cy="1988791"/>
          </a:xfrm>
          <a:prstGeom prst="rect">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400" dirty="0" smtClean="0"/>
              <a:t>No compromise on </a:t>
            </a:r>
          </a:p>
          <a:p>
            <a:pPr algn="ctr"/>
            <a:r>
              <a:rPr lang="en-US" sz="6400" dirty="0" smtClean="0"/>
              <a:t>parallelism = performance</a:t>
            </a:r>
            <a:endParaRPr lang="en-US" sz="6400" dirty="0"/>
          </a:p>
        </p:txBody>
      </p:sp>
      <p:sp>
        <p:nvSpPr>
          <p:cNvPr id="14"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9</a:t>
            </a:fld>
            <a:endParaRPr lang="en-US" sz="1600" dirty="0">
              <a:solidFill>
                <a:schemeClr val="tx1"/>
              </a:solidFill>
            </a:endParaRPr>
          </a:p>
        </p:txBody>
      </p:sp>
      <p:sp>
        <p:nvSpPr>
          <p:cNvPr id="15" name="직사각형 14"/>
          <p:cNvSpPr/>
          <p:nvPr/>
        </p:nvSpPr>
        <p:spPr>
          <a:xfrm>
            <a:off x="3154217" y="3613988"/>
            <a:ext cx="3204000" cy="288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직사각형 15"/>
          <p:cNvSpPr/>
          <p:nvPr/>
        </p:nvSpPr>
        <p:spPr>
          <a:xfrm>
            <a:off x="3154217" y="4520458"/>
            <a:ext cx="3204000" cy="288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695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le 19"/>
          <p:cNvGraphicFramePr>
            <a:graphicFrameLocks noGrp="1"/>
          </p:cNvGraphicFramePr>
          <p:nvPr>
            <p:extLst>
              <p:ext uri="{D42A27DB-BD31-4B8C-83A1-F6EECF244321}">
                <p14:modId xmlns:p14="http://schemas.microsoft.com/office/powerpoint/2010/main" val="367702417"/>
              </p:ext>
            </p:extLst>
          </p:nvPr>
        </p:nvGraphicFramePr>
        <p:xfrm>
          <a:off x="1090366" y="865593"/>
          <a:ext cx="10095231" cy="5494291"/>
        </p:xfrm>
        <a:graphic>
          <a:graphicData uri="http://schemas.openxmlformats.org/drawingml/2006/table">
            <a:tbl>
              <a:tblPr firstRow="1" bandRow="1">
                <a:tableStyleId>{5940675A-B579-460E-94D1-54222C63F5DA}</a:tableStyleId>
              </a:tblPr>
              <a:tblGrid>
                <a:gridCol w="2568004">
                  <a:extLst>
                    <a:ext uri="{9D8B030D-6E8A-4147-A177-3AD203B41FA5}">
                      <a16:colId xmlns:a16="http://schemas.microsoft.com/office/drawing/2014/main" val="2659446930"/>
                    </a:ext>
                  </a:extLst>
                </a:gridCol>
                <a:gridCol w="7527227">
                  <a:extLst>
                    <a:ext uri="{9D8B030D-6E8A-4147-A177-3AD203B41FA5}">
                      <a16:colId xmlns:a16="http://schemas.microsoft.com/office/drawing/2014/main" val="2660029674"/>
                    </a:ext>
                  </a:extLst>
                </a:gridCol>
              </a:tblGrid>
              <a:tr h="196215">
                <a:tc gridSpan="2">
                  <a:txBody>
                    <a:bodyPr/>
                    <a:lstStyle/>
                    <a:p>
                      <a:pPr algn="ctr"/>
                      <a:r>
                        <a:rPr lang="en-US" sz="1800" b="1" dirty="0">
                          <a:latin typeface="Calibri" panose="020F0502020204030204" pitchFamily="34" charset="0"/>
                          <a:cs typeface="Calibri" panose="020F0502020204030204" pitchFamily="34" charset="0"/>
                        </a:rPr>
                        <a:t>Bank</a:t>
                      </a:r>
                      <a:r>
                        <a:rPr lang="en-US" sz="1800" b="1" baseline="0" dirty="0">
                          <a:latin typeface="Calibri" panose="020F0502020204030204" pitchFamily="34" charset="0"/>
                          <a:cs typeface="Calibri" panose="020F0502020204030204" pitchFamily="34" charset="0"/>
                        </a:rPr>
                        <a:t> Activation</a:t>
                      </a:r>
                      <a:endParaRPr lang="en-US" sz="1800" b="1" dirty="0">
                        <a:latin typeface="Calibri" panose="020F0502020204030204" pitchFamily="34" charset="0"/>
                        <a:cs typeface="Calibri" panose="020F0502020204030204" pitchFamily="34" charset="0"/>
                      </a:endParaRP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443134282"/>
                  </a:ext>
                </a:extLst>
              </a:tr>
              <a:tr h="196215">
                <a:tc>
                  <a:txBody>
                    <a:bodyPr/>
                    <a:lstStyle/>
                    <a:p>
                      <a:r>
                        <a:rPr lang="en-US" sz="1800" b="1" dirty="0">
                          <a:latin typeface="Calibri" panose="020F0502020204030204" pitchFamily="34" charset="0"/>
                          <a:cs typeface="Calibri" panose="020F0502020204030204" pitchFamily="34" charset="0"/>
                        </a:rPr>
                        <a:t>ACT4, ACT16</a:t>
                      </a:r>
                    </a:p>
                  </a:txBody>
                  <a:tcPr/>
                </a:tc>
                <a:tc>
                  <a:txBody>
                    <a:bodyPr/>
                    <a:lstStyle/>
                    <a:p>
                      <a:pPr latinLnBrk="0"/>
                      <a:r>
                        <a:rPr lang="en-US" sz="1800" dirty="0">
                          <a:latin typeface="Calibri" panose="020F0502020204030204" pitchFamily="34" charset="0"/>
                          <a:cs typeface="Calibri" panose="020F0502020204030204" pitchFamily="34" charset="0"/>
                        </a:rPr>
                        <a:t>Activate four/sixteen</a:t>
                      </a:r>
                      <a:r>
                        <a:rPr lang="en-US" sz="1800" baseline="0" dirty="0">
                          <a:latin typeface="Calibri" panose="020F0502020204030204" pitchFamily="34" charset="0"/>
                          <a:cs typeface="Calibri" panose="020F0502020204030204" pitchFamily="34" charset="0"/>
                        </a:rPr>
                        <a:t> banks in parallel</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31290426"/>
                  </a:ext>
                </a:extLst>
              </a:tr>
              <a:tr h="196215">
                <a:tc>
                  <a:txBody>
                    <a:bodyPr/>
                    <a:lstStyle/>
                    <a:p>
                      <a:r>
                        <a:rPr lang="en-US" sz="1800" b="1" dirty="0">
                          <a:latin typeface="Calibri" panose="020F0502020204030204" pitchFamily="34" charset="0"/>
                          <a:cs typeface="Calibri" panose="020F0502020204030204" pitchFamily="34" charset="0"/>
                        </a:rPr>
                        <a:t>ACTAF4, ACTAF16</a:t>
                      </a:r>
                    </a:p>
                  </a:txBody>
                  <a:tcPr/>
                </a:tc>
                <a:tc>
                  <a:txBody>
                    <a:bodyPr/>
                    <a:lstStyle/>
                    <a:p>
                      <a:pPr latinLnBrk="0"/>
                      <a:r>
                        <a:rPr lang="en-US" sz="1800" dirty="0">
                          <a:latin typeface="Calibri" panose="020F0502020204030204" pitchFamily="34" charset="0"/>
                          <a:cs typeface="Calibri" panose="020F0502020204030204" pitchFamily="34" charset="0"/>
                        </a:rPr>
                        <a:t>Activate rows</a:t>
                      </a:r>
                      <a:r>
                        <a:rPr lang="en-US" sz="1800" baseline="0" dirty="0">
                          <a:latin typeface="Calibri" panose="020F0502020204030204" pitchFamily="34" charset="0"/>
                          <a:cs typeface="Calibri" panose="020F0502020204030204" pitchFamily="34" charset="0"/>
                        </a:rPr>
                        <a:t> storing Activation Functions LUTs in four/sixteen banks in parallel</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32423568"/>
                  </a:ext>
                </a:extLst>
              </a:tr>
              <a:tr h="196215">
                <a:tc gridSpan="2">
                  <a:txBody>
                    <a:bodyPr/>
                    <a:lstStyle/>
                    <a:p>
                      <a:pPr algn="ctr" latinLnBrk="0"/>
                      <a:r>
                        <a:rPr lang="en-US" sz="1800" b="1" dirty="0">
                          <a:latin typeface="Calibri" panose="020F0502020204030204" pitchFamily="34" charset="0"/>
                          <a:cs typeface="Calibri" panose="020F0502020204030204" pitchFamily="34" charset="0"/>
                        </a:rPr>
                        <a:t>Compute</a:t>
                      </a:r>
                      <a:r>
                        <a:rPr lang="en-US" sz="1800" b="1" baseline="0" dirty="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Commands</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2193884156"/>
                  </a:ext>
                </a:extLst>
              </a:tr>
              <a:tr h="196215">
                <a:tc>
                  <a:txBody>
                    <a:bodyPr/>
                    <a:lstStyle/>
                    <a:p>
                      <a:r>
                        <a:rPr lang="en-US" sz="1800" b="1" dirty="0">
                          <a:latin typeface="Calibri" panose="020F0502020204030204" pitchFamily="34" charset="0"/>
                          <a:cs typeface="Calibri" panose="020F0502020204030204" pitchFamily="34" charset="0"/>
                        </a:rPr>
                        <a:t>MACSB, MAC4B,</a:t>
                      </a:r>
                      <a:r>
                        <a:rPr lang="en-US" sz="1800" b="1" baseline="0" dirty="0">
                          <a:latin typeface="Calibri" panose="020F0502020204030204" pitchFamily="34" charset="0"/>
                          <a:cs typeface="Calibri" panose="020F0502020204030204" pitchFamily="34" charset="0"/>
                        </a:rPr>
                        <a:t> MACAB</a:t>
                      </a:r>
                      <a:endParaRPr lang="en-US" sz="1800" b="1" dirty="0">
                        <a:latin typeface="Calibri" panose="020F0502020204030204" pitchFamily="34" charset="0"/>
                        <a:cs typeface="Calibri" panose="020F0502020204030204" pitchFamily="34" charset="0"/>
                      </a:endParaRPr>
                    </a:p>
                  </a:txBody>
                  <a:tcPr/>
                </a:tc>
                <a:tc>
                  <a:txBody>
                    <a:bodyPr/>
                    <a:lstStyle/>
                    <a:p>
                      <a:pPr latinLnBrk="0"/>
                      <a:r>
                        <a:rPr lang="en-US" sz="1800" dirty="0">
                          <a:latin typeface="Calibri" panose="020F0502020204030204" pitchFamily="34" charset="0"/>
                          <a:cs typeface="Calibri" panose="020F0502020204030204" pitchFamily="34" charset="0"/>
                        </a:rPr>
                        <a:t>Perform MAC in one/four/sixteen</a:t>
                      </a:r>
                      <a:r>
                        <a:rPr lang="en-US" sz="1800" baseline="0" dirty="0">
                          <a:latin typeface="Calibri" panose="020F0502020204030204" pitchFamily="34" charset="0"/>
                          <a:cs typeface="Calibri" panose="020F0502020204030204" pitchFamily="34" charset="0"/>
                        </a:rPr>
                        <a:t> banks in parallel</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2981971"/>
                  </a:ext>
                </a:extLst>
              </a:tr>
              <a:tr h="196215">
                <a:tc>
                  <a:txBody>
                    <a:bodyPr/>
                    <a:lstStyle/>
                    <a:p>
                      <a:r>
                        <a:rPr lang="en-US" sz="1800" b="1" dirty="0">
                          <a:latin typeface="Calibri" panose="020F0502020204030204" pitchFamily="34" charset="0"/>
                          <a:cs typeface="Calibri" panose="020F0502020204030204" pitchFamily="34" charset="0"/>
                        </a:rPr>
                        <a:t>AF</a:t>
                      </a:r>
                    </a:p>
                  </a:txBody>
                  <a:tcPr/>
                </a:tc>
                <a:tc>
                  <a:txBody>
                    <a:bodyPr/>
                    <a:lstStyle/>
                    <a:p>
                      <a:pPr latinLnBrk="0"/>
                      <a:r>
                        <a:rPr lang="en-US" sz="1800" dirty="0">
                          <a:latin typeface="Calibri" panose="020F0502020204030204" pitchFamily="34" charset="0"/>
                          <a:cs typeface="Calibri" panose="020F0502020204030204" pitchFamily="34" charset="0"/>
                        </a:rPr>
                        <a:t>Compute</a:t>
                      </a:r>
                      <a:r>
                        <a:rPr lang="en-US" sz="1800" baseline="0" dirty="0">
                          <a:latin typeface="Calibri" panose="020F0502020204030204" pitchFamily="34" charset="0"/>
                          <a:cs typeface="Calibri" panose="020F0502020204030204" pitchFamily="34" charset="0"/>
                        </a:rPr>
                        <a:t> Activation Function in all banks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8941081"/>
                  </a:ext>
                </a:extLst>
              </a:tr>
              <a:tr h="196215">
                <a:tc>
                  <a:txBody>
                    <a:bodyPr/>
                    <a:lstStyle/>
                    <a:p>
                      <a:r>
                        <a:rPr lang="en-US" sz="1800" b="1" dirty="0">
                          <a:latin typeface="Calibri" panose="020F0502020204030204" pitchFamily="34" charset="0"/>
                          <a:cs typeface="Calibri" panose="020F0502020204030204" pitchFamily="34" charset="0"/>
                        </a:rPr>
                        <a:t>EWMUL</a:t>
                      </a:r>
                    </a:p>
                  </a:txBody>
                  <a:tcPr/>
                </a:tc>
                <a:tc>
                  <a:txBody>
                    <a:bodyPr/>
                    <a:lstStyle/>
                    <a:p>
                      <a:pPr latinLnBrk="0"/>
                      <a:r>
                        <a:rPr lang="en-US" sz="1800" dirty="0">
                          <a:latin typeface="Calibri" panose="020F0502020204030204" pitchFamily="34" charset="0"/>
                          <a:cs typeface="Calibri" panose="020F0502020204030204" pitchFamily="34" charset="0"/>
                        </a:rPr>
                        <a:t>Perform element-wise multiplication</a:t>
                      </a:r>
                    </a:p>
                  </a:txBody>
                  <a:tcPr/>
                </a:tc>
                <a:extLst>
                  <a:ext uri="{0D108BD9-81ED-4DB2-BD59-A6C34878D82A}">
                    <a16:rowId xmlns:a16="http://schemas.microsoft.com/office/drawing/2014/main" val="266872973"/>
                  </a:ext>
                </a:extLst>
              </a:tr>
              <a:tr h="196215">
                <a:tc gridSpan="2">
                  <a:txBody>
                    <a:bodyPr/>
                    <a:lstStyle/>
                    <a:p>
                      <a:pPr algn="ctr"/>
                      <a:r>
                        <a:rPr lang="en-US" sz="1800" b="1" dirty="0">
                          <a:latin typeface="Calibri" panose="020F0502020204030204" pitchFamily="34" charset="0"/>
                          <a:cs typeface="Calibri" panose="020F0502020204030204" pitchFamily="34" charset="0"/>
                        </a:rPr>
                        <a:t>Data Commands</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2976923914"/>
                  </a:ext>
                </a:extLst>
              </a:tr>
              <a:tr h="196215">
                <a:tc>
                  <a:txBody>
                    <a:bodyPr/>
                    <a:lstStyle/>
                    <a:p>
                      <a:r>
                        <a:rPr lang="en-US" sz="1800" b="1" dirty="0">
                          <a:latin typeface="Calibri" panose="020F0502020204030204" pitchFamily="34" charset="0"/>
                          <a:cs typeface="Calibri" panose="020F0502020204030204" pitchFamily="34" charset="0"/>
                        </a:rPr>
                        <a:t>RDCP</a:t>
                      </a:r>
                    </a:p>
                  </a:txBody>
                  <a:tcPr/>
                </a:tc>
                <a:tc>
                  <a:txBody>
                    <a:bodyPr/>
                    <a:lstStyle/>
                    <a:p>
                      <a:pPr latinLnBrk="0"/>
                      <a:r>
                        <a:rPr lang="en-US" sz="1800" dirty="0">
                          <a:latin typeface="Calibri" panose="020F0502020204030204" pitchFamily="34" charset="0"/>
                          <a:cs typeface="Calibri" panose="020F0502020204030204" pitchFamily="34" charset="0"/>
                        </a:rPr>
                        <a:t>Copy</a:t>
                      </a:r>
                      <a:r>
                        <a:rPr lang="en-US" sz="1800" baseline="0" dirty="0">
                          <a:latin typeface="Calibri" panose="020F0502020204030204" pitchFamily="34" charset="0"/>
                          <a:cs typeface="Calibri" panose="020F0502020204030204" pitchFamily="34" charset="0"/>
                        </a:rPr>
                        <a:t> data from a bank to the Global Buffer</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9523685"/>
                  </a:ext>
                </a:extLst>
              </a:tr>
              <a:tr h="373651">
                <a:tc>
                  <a:txBody>
                    <a:bodyPr/>
                    <a:lstStyle/>
                    <a:p>
                      <a:r>
                        <a:rPr lang="en-US" sz="1800" b="1" dirty="0">
                          <a:latin typeface="Calibri" panose="020F0502020204030204" pitchFamily="34" charset="0"/>
                          <a:cs typeface="Calibri" panose="020F0502020204030204" pitchFamily="34" charset="0"/>
                        </a:rPr>
                        <a:t>WRCP</a:t>
                      </a:r>
                    </a:p>
                  </a:txBody>
                  <a:tcPr/>
                </a:tc>
                <a:tc>
                  <a:txBody>
                    <a:bodyPr/>
                    <a:lstStyle/>
                    <a:p>
                      <a:pPr latinLnBrk="0"/>
                      <a:r>
                        <a:rPr lang="en-US" sz="1800" dirty="0">
                          <a:latin typeface="Calibri" panose="020F0502020204030204" pitchFamily="34" charset="0"/>
                          <a:cs typeface="Calibri" panose="020F0502020204030204" pitchFamily="34" charset="0"/>
                        </a:rPr>
                        <a:t>Copy</a:t>
                      </a:r>
                      <a:r>
                        <a:rPr lang="en-US" sz="1800" baseline="0" dirty="0">
                          <a:latin typeface="Calibri" panose="020F0502020204030204" pitchFamily="34" charset="0"/>
                          <a:cs typeface="Calibri" panose="020F0502020204030204" pitchFamily="34" charset="0"/>
                        </a:rPr>
                        <a:t> data from the Global Buffer to a bank</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68710496"/>
                  </a:ext>
                </a:extLst>
              </a:tr>
              <a:tr h="196215">
                <a:tc>
                  <a:txBody>
                    <a:bodyPr/>
                    <a:lstStyle/>
                    <a:p>
                      <a:r>
                        <a:rPr lang="en-US" sz="1800" b="1" dirty="0">
                          <a:solidFill>
                            <a:schemeClr val="tx1"/>
                          </a:solidFill>
                          <a:latin typeface="Calibri" panose="020F0502020204030204" pitchFamily="34" charset="0"/>
                          <a:cs typeface="Calibri" panose="020F0502020204030204" pitchFamily="34" charset="0"/>
                        </a:rPr>
                        <a:t>WRGB*</a:t>
                      </a:r>
                    </a:p>
                  </a:txBody>
                  <a:tcPr/>
                </a:tc>
                <a:tc>
                  <a:txBody>
                    <a:bodyPr/>
                    <a:lstStyle/>
                    <a:p>
                      <a:pPr latinLnBrk="0"/>
                      <a:r>
                        <a:rPr lang="en-US" sz="1800" dirty="0">
                          <a:latin typeface="Calibri" panose="020F0502020204030204" pitchFamily="34" charset="0"/>
                          <a:cs typeface="Calibri" panose="020F0502020204030204" pitchFamily="34" charset="0"/>
                        </a:rPr>
                        <a:t>Write to Global Buffer </a:t>
                      </a:r>
                      <a:r>
                        <a:rPr lang="en-US" sz="1800" i="1" dirty="0">
                          <a:latin typeface="Calibri" panose="020F0502020204030204" pitchFamily="34" charset="0"/>
                          <a:cs typeface="Calibri" panose="020F0502020204030204" pitchFamily="34" charset="0"/>
                        </a:rPr>
                        <a:t>(often Activation</a:t>
                      </a:r>
                      <a:r>
                        <a:rPr lang="en-US" sz="1800" i="1" baseline="0" dirty="0">
                          <a:latin typeface="Calibri" panose="020F0502020204030204" pitchFamily="34" charset="0"/>
                          <a:cs typeface="Calibri" panose="020F0502020204030204" pitchFamily="34" charset="0"/>
                        </a:rPr>
                        <a:t> vector</a:t>
                      </a:r>
                      <a:r>
                        <a:rPr lang="en-US" sz="1800" i="1" dirty="0">
                          <a:latin typeface="Calibri" panose="020F0502020204030204" pitchFamily="34" charset="0"/>
                          <a:cs typeface="Calibri" panose="020F0502020204030204" pitchFamily="34" charset="0"/>
                        </a:rPr>
                        <a:t> data)</a:t>
                      </a:r>
                    </a:p>
                  </a:txBody>
                  <a:tcPr/>
                </a:tc>
                <a:extLst>
                  <a:ext uri="{0D108BD9-81ED-4DB2-BD59-A6C34878D82A}">
                    <a16:rowId xmlns:a16="http://schemas.microsoft.com/office/drawing/2014/main" val="3591150483"/>
                  </a:ext>
                </a:extLst>
              </a:tr>
              <a:tr h="196215">
                <a:tc>
                  <a:txBody>
                    <a:bodyPr/>
                    <a:lstStyle/>
                    <a:p>
                      <a:r>
                        <a:rPr lang="en-US" sz="1800" b="1" dirty="0">
                          <a:solidFill>
                            <a:schemeClr val="tx1"/>
                          </a:solidFill>
                          <a:latin typeface="Calibri" panose="020F0502020204030204" pitchFamily="34" charset="0"/>
                          <a:cs typeface="Calibri" panose="020F0502020204030204" pitchFamily="34" charset="0"/>
                        </a:rPr>
                        <a:t>RDMAC*</a:t>
                      </a:r>
                    </a:p>
                  </a:txBody>
                  <a:tcPr/>
                </a:tc>
                <a:tc>
                  <a:txBody>
                    <a:bodyPr/>
                    <a:lstStyle/>
                    <a:p>
                      <a:pPr latinLnBrk="0"/>
                      <a:r>
                        <a:rPr lang="en-US" sz="1800" dirty="0">
                          <a:latin typeface="Calibri" panose="020F0502020204030204" pitchFamily="34" charset="0"/>
                          <a:cs typeface="Calibri" panose="020F0502020204030204" pitchFamily="34" charset="0"/>
                        </a:rPr>
                        <a:t>Read from MAC result register</a:t>
                      </a:r>
                    </a:p>
                  </a:txBody>
                  <a:tcPr/>
                </a:tc>
                <a:extLst>
                  <a:ext uri="{0D108BD9-81ED-4DB2-BD59-A6C34878D82A}">
                    <a16:rowId xmlns:a16="http://schemas.microsoft.com/office/drawing/2014/main" val="268309456"/>
                  </a:ext>
                </a:extLst>
              </a:tr>
              <a:tr h="196215">
                <a:tc>
                  <a:txBody>
                    <a:bodyPr/>
                    <a:lstStyle/>
                    <a:p>
                      <a:r>
                        <a:rPr lang="en-US" sz="1800" b="1" dirty="0">
                          <a:solidFill>
                            <a:schemeClr val="tx1"/>
                          </a:solidFill>
                          <a:latin typeface="Calibri" panose="020F0502020204030204" pitchFamily="34" charset="0"/>
                          <a:cs typeface="Calibri" panose="020F0502020204030204" pitchFamily="34" charset="0"/>
                        </a:rPr>
                        <a:t>RDAF*</a:t>
                      </a:r>
                    </a:p>
                  </a:txBody>
                  <a:tcPr/>
                </a:tc>
                <a:tc>
                  <a:txBody>
                    <a:bodyPr/>
                    <a:lstStyle/>
                    <a:p>
                      <a:pPr latinLnBrk="0"/>
                      <a:r>
                        <a:rPr lang="en-US" sz="1800" dirty="0">
                          <a:latin typeface="Calibri" panose="020F0502020204030204" pitchFamily="34" charset="0"/>
                          <a:cs typeface="Calibri" panose="020F0502020204030204" pitchFamily="34" charset="0"/>
                        </a:rPr>
                        <a:t>Read from Activation Function</a:t>
                      </a:r>
                      <a:r>
                        <a:rPr lang="en-US" sz="1800" baseline="0" dirty="0">
                          <a:latin typeface="Calibri" panose="020F0502020204030204" pitchFamily="34" charset="0"/>
                          <a:cs typeface="Calibri" panose="020F0502020204030204" pitchFamily="34" charset="0"/>
                        </a:rPr>
                        <a:t> result register</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73550304"/>
                  </a:ext>
                </a:extLst>
              </a:tr>
              <a:tr h="196215">
                <a:tc>
                  <a:txBody>
                    <a:bodyPr/>
                    <a:lstStyle/>
                    <a:p>
                      <a:r>
                        <a:rPr lang="en-US" sz="1800" b="1" dirty="0" err="1">
                          <a:solidFill>
                            <a:schemeClr val="tx1"/>
                          </a:solidFill>
                          <a:latin typeface="Calibri" panose="020F0502020204030204" pitchFamily="34" charset="0"/>
                          <a:cs typeface="Calibri" panose="020F0502020204030204" pitchFamily="34" charset="0"/>
                        </a:rPr>
                        <a:t>WRMAC</a:t>
                      </a:r>
                      <a:r>
                        <a:rPr lang="en-US" sz="1800" b="1" dirty="0">
                          <a:solidFill>
                            <a:schemeClr val="tx1"/>
                          </a:solidFill>
                          <a:latin typeface="Calibri" panose="020F0502020204030204" pitchFamily="34" charset="0"/>
                          <a:cs typeface="Calibri" panose="020F0502020204030204" pitchFamily="34" charset="0"/>
                        </a:rPr>
                        <a:t>*</a:t>
                      </a:r>
                    </a:p>
                  </a:txBody>
                  <a:tcPr/>
                </a:tc>
                <a:tc>
                  <a:txBody>
                    <a:bodyPr/>
                    <a:lstStyle/>
                    <a:p>
                      <a:pPr latinLnBrk="0"/>
                      <a:r>
                        <a:rPr lang="en-US" sz="1800" dirty="0">
                          <a:latin typeface="Calibri" panose="020F0502020204030204" pitchFamily="34" charset="0"/>
                          <a:cs typeface="Calibri" panose="020F0502020204030204" pitchFamily="34" charset="0"/>
                        </a:rPr>
                        <a:t>Write to MAC result register </a:t>
                      </a:r>
                      <a:r>
                        <a:rPr lang="en-US" sz="1800" i="1" dirty="0">
                          <a:latin typeface="Calibri" panose="020F0502020204030204" pitchFamily="34" charset="0"/>
                          <a:cs typeface="Calibri" panose="020F0502020204030204" pitchFamily="34" charset="0"/>
                        </a:rPr>
                        <a:t>(or </a:t>
                      </a:r>
                      <a:r>
                        <a:rPr lang="en-US" sz="1800" i="1" dirty="0" err="1">
                          <a:latin typeface="Calibri" panose="020F0502020204030204" pitchFamily="34" charset="0"/>
                          <a:cs typeface="Calibri" panose="020F0502020204030204" pitchFamily="34" charset="0"/>
                        </a:rPr>
                        <a:t>WRBIAS</a:t>
                      </a:r>
                      <a:r>
                        <a:rPr lang="en-US" sz="1800" i="1" baseline="0" dirty="0">
                          <a:latin typeface="Calibri" panose="020F0502020204030204" pitchFamily="34" charset="0"/>
                          <a:cs typeface="Calibri" panose="020F0502020204030204" pitchFamily="34" charset="0"/>
                        </a:rPr>
                        <a:t> as </a:t>
                      </a:r>
                      <a:r>
                        <a:rPr lang="en-US" sz="1800" i="1" dirty="0">
                          <a:latin typeface="Calibri" panose="020F0502020204030204" pitchFamily="34" charset="0"/>
                          <a:cs typeface="Calibri" panose="020F0502020204030204" pitchFamily="34" charset="0"/>
                        </a:rPr>
                        <a:t>often BIAS data is written)</a:t>
                      </a:r>
                    </a:p>
                  </a:txBody>
                  <a:tcPr/>
                </a:tc>
                <a:extLst>
                  <a:ext uri="{0D108BD9-81ED-4DB2-BD59-A6C34878D82A}">
                    <a16:rowId xmlns:a16="http://schemas.microsoft.com/office/drawing/2014/main" val="3373020945"/>
                  </a:ext>
                </a:extLst>
              </a:tr>
              <a:tr h="196215">
                <a:tc>
                  <a:txBody>
                    <a:bodyPr/>
                    <a:lstStyle/>
                    <a:p>
                      <a:r>
                        <a:rPr lang="en-US" sz="1800" b="1" dirty="0">
                          <a:latin typeface="Calibri" panose="020F0502020204030204" pitchFamily="34" charset="0"/>
                          <a:cs typeface="Calibri" panose="020F0502020204030204" pitchFamily="34" charset="0"/>
                        </a:rPr>
                        <a:t>WRBK</a:t>
                      </a:r>
                    </a:p>
                  </a:txBody>
                  <a:tcPr/>
                </a:tc>
                <a:tc>
                  <a:txBody>
                    <a:bodyPr/>
                    <a:lstStyle/>
                    <a:p>
                      <a:pPr latinLnBrk="0"/>
                      <a:r>
                        <a:rPr lang="en-US" sz="1800" dirty="0">
                          <a:latin typeface="Calibri" panose="020F0502020204030204" pitchFamily="34" charset="0"/>
                          <a:cs typeface="Calibri" panose="020F0502020204030204" pitchFamily="34" charset="0"/>
                        </a:rPr>
                        <a:t>Write to all activated banks in parallel</a:t>
                      </a:r>
                    </a:p>
                  </a:txBody>
                  <a:tcPr/>
                </a:tc>
                <a:extLst>
                  <a:ext uri="{0D108BD9-81ED-4DB2-BD59-A6C34878D82A}">
                    <a16:rowId xmlns:a16="http://schemas.microsoft.com/office/drawing/2014/main" val="1453475169"/>
                  </a:ext>
                </a:extLst>
              </a:tr>
            </a:tbl>
          </a:graphicData>
        </a:graphic>
      </p:graphicFrame>
      <p:sp>
        <p:nvSpPr>
          <p:cNvPr id="56" name="TextBox 55"/>
          <p:cNvSpPr txBox="1"/>
          <p:nvPr/>
        </p:nvSpPr>
        <p:spPr>
          <a:xfrm>
            <a:off x="5998797" y="6506722"/>
            <a:ext cx="5522730" cy="276999"/>
          </a:xfrm>
          <a:prstGeom prst="rect">
            <a:avLst/>
          </a:prstGeom>
          <a:noFill/>
        </p:spPr>
        <p:txBody>
          <a:bodyPr wrap="none" rtlCol="0">
            <a:sp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Commands marked as </a:t>
            </a:r>
            <a:r>
              <a:rPr lang="en-US" sz="1200" b="1" dirty="0">
                <a:latin typeface="Calibri" panose="020F0502020204030204" pitchFamily="34" charset="0"/>
                <a:cs typeface="Calibri" panose="020F0502020204030204" pitchFamily="34" charset="0"/>
              </a:rPr>
              <a:t>CMD* </a:t>
            </a:r>
            <a:r>
              <a:rPr lang="en-US" sz="1200" dirty="0">
                <a:latin typeface="Calibri" panose="020F0502020204030204" pitchFamily="34" charset="0"/>
                <a:cs typeface="Calibri" panose="020F0502020204030204" pitchFamily="34" charset="0"/>
              </a:rPr>
              <a:t>require a special </a:t>
            </a:r>
            <a:r>
              <a:rPr lang="en-US" sz="1200" b="1" dirty="0">
                <a:latin typeface="Calibri" panose="020F0502020204030204" pitchFamily="34" charset="0"/>
                <a:cs typeface="Calibri" panose="020F0502020204030204" pitchFamily="34" charset="0"/>
              </a:rPr>
              <a:t>Mode Register </a:t>
            </a:r>
            <a:r>
              <a:rPr lang="en-US" sz="1200" dirty="0">
                <a:latin typeface="Calibri" panose="020F0502020204030204" pitchFamily="34" charset="0"/>
                <a:cs typeface="Calibri" panose="020F0502020204030204" pitchFamily="34" charset="0"/>
              </a:rPr>
              <a:t>set to be recognized.</a:t>
            </a:r>
          </a:p>
        </p:txBody>
      </p:sp>
      <p:sp>
        <p:nvSpPr>
          <p:cNvPr id="9"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defRPr/>
            </a:pPr>
            <a:r>
              <a:rPr lang="en-US" dirty="0"/>
              <a:t>New Commands introduced in AiM</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7" name="직사각형 6"/>
          <p:cNvSpPr/>
          <p:nvPr/>
        </p:nvSpPr>
        <p:spPr>
          <a:xfrm>
            <a:off x="4988689" y="1238491"/>
            <a:ext cx="2280212" cy="35881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직사각형 7"/>
          <p:cNvSpPr/>
          <p:nvPr/>
        </p:nvSpPr>
        <p:spPr>
          <a:xfrm>
            <a:off x="6169306" y="2330691"/>
            <a:ext cx="2280214" cy="35463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10</a:t>
            </a:fld>
            <a:endParaRPr lang="en-US" sz="1600" dirty="0">
              <a:solidFill>
                <a:schemeClr val="tx1"/>
              </a:solidFill>
            </a:endParaRPr>
          </a:p>
        </p:txBody>
      </p:sp>
      <p:sp>
        <p:nvSpPr>
          <p:cNvPr id="11" name="직사각형 10"/>
          <p:cNvSpPr/>
          <p:nvPr/>
        </p:nvSpPr>
        <p:spPr>
          <a:xfrm>
            <a:off x="1728959" y="1238491"/>
            <a:ext cx="655426" cy="35881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직사각형 11"/>
          <p:cNvSpPr/>
          <p:nvPr/>
        </p:nvSpPr>
        <p:spPr>
          <a:xfrm>
            <a:off x="2770681" y="2330691"/>
            <a:ext cx="914400" cy="35463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704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직선 연결선 19"/>
          <p:cNvCxnSpPr/>
          <p:nvPr/>
        </p:nvCxnSpPr>
        <p:spPr>
          <a:xfrm>
            <a:off x="6547734" y="1902260"/>
            <a:ext cx="0" cy="339364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그림 27"/>
          <p:cNvPicPr>
            <a:picLocks noChangeAspect="1"/>
          </p:cNvPicPr>
          <p:nvPr/>
        </p:nvPicPr>
        <p:blipFill rotWithShape="1">
          <a:blip r:embed="rId3" cstate="print">
            <a:extLst>
              <a:ext uri="{28A0092B-C50C-407E-A947-70E740481C1C}">
                <a14:useLocalDpi xmlns:a14="http://schemas.microsoft.com/office/drawing/2010/main" val="0"/>
              </a:ext>
            </a:extLst>
          </a:blip>
          <a:srcRect l="7569" r="65198"/>
          <a:stretch/>
        </p:blipFill>
        <p:spPr>
          <a:xfrm flipH="1">
            <a:off x="0" y="0"/>
            <a:ext cx="3666225" cy="6858000"/>
          </a:xfrm>
          <a:custGeom>
            <a:avLst/>
            <a:gdLst>
              <a:gd name="connsiteX0" fmla="*/ 3320255 w 3320255"/>
              <a:gd name="connsiteY0" fmla="*/ 0 h 6858000"/>
              <a:gd name="connsiteX1" fmla="*/ 805653 w 3320255"/>
              <a:gd name="connsiteY1" fmla="*/ 0 h 6858000"/>
              <a:gd name="connsiteX2" fmla="*/ 0 w 3320255"/>
              <a:gd name="connsiteY2" fmla="*/ 0 h 6858000"/>
              <a:gd name="connsiteX3" fmla="*/ 0 w 3320255"/>
              <a:gd name="connsiteY3" fmla="*/ 935743 h 6858000"/>
              <a:gd name="connsiteX4" fmla="*/ 1 w 3320255"/>
              <a:gd name="connsiteY4" fmla="*/ 935743 h 6858000"/>
              <a:gd name="connsiteX5" fmla="*/ 1 w 3320255"/>
              <a:gd name="connsiteY5" fmla="*/ 955005 h 6858000"/>
              <a:gd name="connsiteX6" fmla="*/ 1 w 3320255"/>
              <a:gd name="connsiteY6" fmla="*/ 1076525 h 6858000"/>
              <a:gd name="connsiteX7" fmla="*/ 91071 w 3320255"/>
              <a:gd name="connsiteY7" fmla="*/ 1211986 h 6858000"/>
              <a:gd name="connsiteX8" fmla="*/ 159375 w 3320255"/>
              <a:gd name="connsiteY8" fmla="*/ 1247019 h 6858000"/>
              <a:gd name="connsiteX9" fmla="*/ 250445 w 3320255"/>
              <a:gd name="connsiteY9" fmla="*/ 1382480 h 6858000"/>
              <a:gd name="connsiteX10" fmla="*/ 250445 w 3320255"/>
              <a:gd name="connsiteY10" fmla="*/ 2120510 h 6858000"/>
              <a:gd name="connsiteX11" fmla="*/ 250445 w 3320255"/>
              <a:gd name="connsiteY11" fmla="*/ 2298010 h 6858000"/>
              <a:gd name="connsiteX12" fmla="*/ 250445 w 3320255"/>
              <a:gd name="connsiteY12" fmla="*/ 2440478 h 6858000"/>
              <a:gd name="connsiteX13" fmla="*/ 159375 w 3320255"/>
              <a:gd name="connsiteY13" fmla="*/ 2575939 h 6858000"/>
              <a:gd name="connsiteX14" fmla="*/ 91071 w 3320255"/>
              <a:gd name="connsiteY14" fmla="*/ 2610972 h 6858000"/>
              <a:gd name="connsiteX15" fmla="*/ 1 w 3320255"/>
              <a:gd name="connsiteY15" fmla="*/ 2746433 h 6858000"/>
              <a:gd name="connsiteX16" fmla="*/ 1 w 3320255"/>
              <a:gd name="connsiteY16" fmla="*/ 2823287 h 6858000"/>
              <a:gd name="connsiteX17" fmla="*/ 1 w 3320255"/>
              <a:gd name="connsiteY17" fmla="*/ 2921299 h 6858000"/>
              <a:gd name="connsiteX18" fmla="*/ 0 w 3320255"/>
              <a:gd name="connsiteY18" fmla="*/ 2921299 h 6858000"/>
              <a:gd name="connsiteX19" fmla="*/ 0 w 3320255"/>
              <a:gd name="connsiteY19" fmla="*/ 6858000 h 6858000"/>
              <a:gd name="connsiteX20" fmla="*/ 3320255 w 332025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255" h="6858000">
                <a:moveTo>
                  <a:pt x="3320255" y="0"/>
                </a:moveTo>
                <a:lnTo>
                  <a:pt x="805653" y="0"/>
                </a:lnTo>
                <a:lnTo>
                  <a:pt x="0" y="0"/>
                </a:lnTo>
                <a:lnTo>
                  <a:pt x="0" y="935743"/>
                </a:lnTo>
                <a:lnTo>
                  <a:pt x="1" y="935743"/>
                </a:lnTo>
                <a:lnTo>
                  <a:pt x="1" y="955005"/>
                </a:lnTo>
                <a:cubicBezTo>
                  <a:pt x="1" y="984564"/>
                  <a:pt x="1" y="1023976"/>
                  <a:pt x="1" y="1076525"/>
                </a:cubicBezTo>
                <a:cubicBezTo>
                  <a:pt x="1" y="1123236"/>
                  <a:pt x="42691" y="1186295"/>
                  <a:pt x="91071" y="1211986"/>
                </a:cubicBezTo>
                <a:cubicBezTo>
                  <a:pt x="91071" y="1211986"/>
                  <a:pt x="91071" y="1211986"/>
                  <a:pt x="159375" y="1247019"/>
                </a:cubicBezTo>
                <a:cubicBezTo>
                  <a:pt x="210602" y="1272710"/>
                  <a:pt x="250445" y="1333434"/>
                  <a:pt x="250445" y="1382480"/>
                </a:cubicBezTo>
                <a:cubicBezTo>
                  <a:pt x="250445" y="1382480"/>
                  <a:pt x="250445" y="1382480"/>
                  <a:pt x="250445" y="2120510"/>
                </a:cubicBezTo>
                <a:cubicBezTo>
                  <a:pt x="250445" y="2169556"/>
                  <a:pt x="250445" y="2248964"/>
                  <a:pt x="250445" y="2298010"/>
                </a:cubicBezTo>
                <a:cubicBezTo>
                  <a:pt x="250445" y="2298010"/>
                  <a:pt x="250445" y="2298010"/>
                  <a:pt x="250445" y="2440478"/>
                </a:cubicBezTo>
                <a:cubicBezTo>
                  <a:pt x="250445" y="2489524"/>
                  <a:pt x="210602" y="2550248"/>
                  <a:pt x="159375" y="2575939"/>
                </a:cubicBezTo>
                <a:cubicBezTo>
                  <a:pt x="159375" y="2575939"/>
                  <a:pt x="159375" y="2575939"/>
                  <a:pt x="91071" y="2610972"/>
                </a:cubicBezTo>
                <a:cubicBezTo>
                  <a:pt x="42691" y="2636663"/>
                  <a:pt x="1" y="2697387"/>
                  <a:pt x="1" y="2746433"/>
                </a:cubicBezTo>
                <a:cubicBezTo>
                  <a:pt x="1" y="2746433"/>
                  <a:pt x="1" y="2746433"/>
                  <a:pt x="1" y="2823287"/>
                </a:cubicBezTo>
                <a:lnTo>
                  <a:pt x="1" y="2921299"/>
                </a:lnTo>
                <a:lnTo>
                  <a:pt x="0" y="2921299"/>
                </a:lnTo>
                <a:lnTo>
                  <a:pt x="0" y="6858000"/>
                </a:lnTo>
                <a:lnTo>
                  <a:pt x="3320255" y="6858000"/>
                </a:lnTo>
                <a:close/>
              </a:path>
            </a:pathLst>
          </a:custGeom>
          <a:noFill/>
          <a:ln>
            <a:noFill/>
          </a:ln>
        </p:spPr>
      </p:pic>
      <p:cxnSp>
        <p:nvCxnSpPr>
          <p:cNvPr id="12" name="직선 연결선 11"/>
          <p:cNvCxnSpPr/>
          <p:nvPr/>
        </p:nvCxnSpPr>
        <p:spPr>
          <a:xfrm>
            <a:off x="6590864" y="1902257"/>
            <a:ext cx="5601136" cy="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a:off x="3492521" y="1902257"/>
            <a:ext cx="2984479" cy="0"/>
          </a:xfrm>
          <a:prstGeom prst="line">
            <a:avLst/>
          </a:prstGeom>
          <a:ln w="12700" cap="rnd">
            <a:solidFill>
              <a:srgbClr val="E31837"/>
            </a:solidFill>
          </a:ln>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a:off x="5867943" y="1825890"/>
            <a:ext cx="5268261" cy="3539430"/>
            <a:chOff x="4521743" y="2403852"/>
            <a:chExt cx="5268261" cy="3539430"/>
          </a:xfrm>
        </p:grpSpPr>
        <p:sp>
          <p:nvSpPr>
            <p:cNvPr id="83" name="TextBox 82"/>
            <p:cNvSpPr txBox="1"/>
            <p:nvPr/>
          </p:nvSpPr>
          <p:spPr>
            <a:xfrm>
              <a:off x="5285245" y="2403852"/>
              <a:ext cx="4504759"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GDDR6-AiM Overview</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AiM Subsystem</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AiM Software Stack</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Performance Evaluation</a:t>
              </a:r>
            </a:p>
          </p:txBody>
        </p:sp>
        <p:sp>
          <p:nvSpPr>
            <p:cNvPr id="18" name="타원 17"/>
            <p:cNvSpPr/>
            <p:nvPr/>
          </p:nvSpPr>
          <p:spPr>
            <a:xfrm>
              <a:off x="5156534" y="2925239"/>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4" name="타원 83"/>
            <p:cNvSpPr/>
            <p:nvPr/>
          </p:nvSpPr>
          <p:spPr>
            <a:xfrm>
              <a:off x="5156534" y="3774118"/>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5" name="타원 84"/>
            <p:cNvSpPr/>
            <p:nvPr/>
          </p:nvSpPr>
          <p:spPr>
            <a:xfrm>
              <a:off x="5156534" y="4622997"/>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7" name="TextBox 86"/>
            <p:cNvSpPr txBox="1"/>
            <p:nvPr/>
          </p:nvSpPr>
          <p:spPr>
            <a:xfrm>
              <a:off x="4521743" y="2403852"/>
              <a:ext cx="675185"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Ⅰ</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Ⅱ</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Ⅲ</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IV</a:t>
              </a:r>
              <a:endPar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타원 30"/>
            <p:cNvSpPr/>
            <p:nvPr/>
          </p:nvSpPr>
          <p:spPr>
            <a:xfrm>
              <a:off x="5156534" y="5479686"/>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grpSp>
      <p:sp>
        <p:nvSpPr>
          <p:cNvPr id="24" name="TextBox 23"/>
          <p:cNvSpPr txBox="1"/>
          <p:nvPr/>
        </p:nvSpPr>
        <p:spPr>
          <a:xfrm>
            <a:off x="3425195" y="1317481"/>
            <a:ext cx="24224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rPr>
              <a:t>CONTENTS</a:t>
            </a:r>
            <a:endParaRPr kumimoji="0" lang="ko-KR" altLang="en-US"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pic>
        <p:nvPicPr>
          <p:cNvPr id="4" name="그림 3"/>
          <p:cNvPicPr>
            <a:picLocks noChangeAspect="1"/>
          </p:cNvPicPr>
          <p:nvPr/>
        </p:nvPicPr>
        <p:blipFill>
          <a:blip r:embed="rId4"/>
          <a:stretch>
            <a:fillRect/>
          </a:stretch>
        </p:blipFill>
        <p:spPr>
          <a:xfrm>
            <a:off x="936000" y="2448000"/>
            <a:ext cx="4036045" cy="3960000"/>
          </a:xfrm>
          <a:prstGeom prst="rect">
            <a:avLst/>
          </a:prstGeom>
        </p:spPr>
      </p:pic>
    </p:spTree>
    <p:extLst>
      <p:ext uri="{BB962C8B-B14F-4D97-AF65-F5344CB8AC3E}">
        <p14:creationId xmlns:p14="http://schemas.microsoft.com/office/powerpoint/2010/main" val="728069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그림 38"/>
          <p:cNvPicPr>
            <a:picLocks noChangeAspect="1"/>
          </p:cNvPicPr>
          <p:nvPr/>
        </p:nvPicPr>
        <p:blipFill>
          <a:blip r:embed="rId3"/>
          <a:stretch>
            <a:fillRect/>
          </a:stretch>
        </p:blipFill>
        <p:spPr>
          <a:xfrm>
            <a:off x="5043256" y="1610967"/>
            <a:ext cx="4608463" cy="2930470"/>
          </a:xfrm>
          <a:prstGeom prst="rect">
            <a:avLst/>
          </a:prstGeom>
        </p:spPr>
      </p:pic>
      <p:sp>
        <p:nvSpPr>
          <p:cNvPr id="41" name="제목 1"/>
          <p:cNvSpPr txBox="1">
            <a:spLocks/>
          </p:cNvSpPr>
          <p:nvPr/>
        </p:nvSpPr>
        <p:spPr>
          <a:xfrm>
            <a:off x="270439" y="118206"/>
            <a:ext cx="11635811"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Subsystem: High-Performance </a:t>
            </a:r>
            <a:r>
              <a:rPr kumimoji="0" lang="en-US" sz="2800" b="1" i="0" u="none" strike="noStrike" kern="1200" cap="none" spc="0" normalizeH="0" baseline="0" noProof="0" dirty="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Scalable Reference </a:t>
            </a: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Design</a:t>
            </a:r>
          </a:p>
        </p:txBody>
      </p:sp>
      <p:sp>
        <p:nvSpPr>
          <p:cNvPr id="45" name="직사각형 44"/>
          <p:cNvSpPr/>
          <p:nvPr/>
        </p:nvSpPr>
        <p:spPr>
          <a:xfrm>
            <a:off x="3950387" y="1626027"/>
            <a:ext cx="628650" cy="1238250"/>
          </a:xfrm>
          <a:prstGeom prst="rect">
            <a:avLst/>
          </a:prstGeom>
          <a:solidFill>
            <a:srgbClr val="A5A5A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PCIe</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직사각형 45"/>
          <p:cNvSpPr/>
          <p:nvPr/>
        </p:nvSpPr>
        <p:spPr>
          <a:xfrm>
            <a:off x="2635936" y="1626027"/>
            <a:ext cx="1238251" cy="12382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x86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CPU</a:t>
            </a:r>
          </a:p>
        </p:txBody>
      </p:sp>
      <p:sp>
        <p:nvSpPr>
          <p:cNvPr id="47" name="직사각형 46"/>
          <p:cNvSpPr/>
          <p:nvPr/>
        </p:nvSpPr>
        <p:spPr>
          <a:xfrm>
            <a:off x="3034328" y="2940658"/>
            <a:ext cx="1553655" cy="12382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ARM,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RISC-V,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48" name="직사각형 47"/>
          <p:cNvSpPr/>
          <p:nvPr/>
        </p:nvSpPr>
        <p:spPr>
          <a:xfrm>
            <a:off x="3034655" y="4272219"/>
            <a:ext cx="1551424" cy="12382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Accelerator</a:t>
            </a:r>
          </a:p>
        </p:txBody>
      </p:sp>
      <p:sp>
        <p:nvSpPr>
          <p:cNvPr id="49" name="직사각형 48"/>
          <p:cNvSpPr/>
          <p:nvPr/>
        </p:nvSpPr>
        <p:spPr>
          <a:xfrm>
            <a:off x="4322318" y="1786913"/>
            <a:ext cx="197176" cy="937749"/>
          </a:xfrm>
          <a:prstGeom prst="rect">
            <a:avLst/>
          </a:prstGeom>
          <a:solidFill>
            <a:srgbClr val="5B9BD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AXI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직사각형 49"/>
          <p:cNvSpPr/>
          <p:nvPr/>
        </p:nvSpPr>
        <p:spPr>
          <a:xfrm>
            <a:off x="4329359" y="3075652"/>
            <a:ext cx="197176" cy="937749"/>
          </a:xfrm>
          <a:prstGeom prst="rect">
            <a:avLst/>
          </a:prstGeom>
          <a:solidFill>
            <a:srgbClr val="5B9BD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AXI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1" name="직사각형 50"/>
          <p:cNvSpPr/>
          <p:nvPr/>
        </p:nvSpPr>
        <p:spPr>
          <a:xfrm>
            <a:off x="4329359" y="4432566"/>
            <a:ext cx="197176" cy="937749"/>
          </a:xfrm>
          <a:prstGeom prst="rect">
            <a:avLst/>
          </a:prstGeom>
          <a:solidFill>
            <a:srgbClr val="5B9BD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AXI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1" name="Straight Arrow Connector 6"/>
          <p:cNvCxnSpPr/>
          <p:nvPr/>
        </p:nvCxnSpPr>
        <p:spPr>
          <a:xfrm flipH="1">
            <a:off x="4556204" y="2255854"/>
            <a:ext cx="323927" cy="0"/>
          </a:xfrm>
          <a:prstGeom prst="straightConnector1">
            <a:avLst/>
          </a:prstGeom>
          <a:noFill/>
          <a:ln w="15875" cap="rnd" cmpd="sng" algn="ctr">
            <a:solidFill>
              <a:sysClr val="windowText" lastClr="000000"/>
            </a:solidFill>
            <a:prstDash val="solid"/>
            <a:round/>
            <a:headEnd w="lg" len="lg"/>
            <a:tailEnd type="triangle" w="lg" len="lg"/>
          </a:ln>
          <a:effectLst/>
        </p:spPr>
      </p:cxnSp>
      <p:cxnSp>
        <p:nvCxnSpPr>
          <p:cNvPr id="62" name="Straight Arrow Connector 12"/>
          <p:cNvCxnSpPr/>
          <p:nvPr/>
        </p:nvCxnSpPr>
        <p:spPr>
          <a:xfrm>
            <a:off x="4880131" y="2622466"/>
            <a:ext cx="390525" cy="0"/>
          </a:xfrm>
          <a:prstGeom prst="straightConnector1">
            <a:avLst/>
          </a:prstGeom>
          <a:noFill/>
          <a:ln w="15875" cap="rnd" cmpd="sng" algn="ctr">
            <a:solidFill>
              <a:sysClr val="windowText" lastClr="000000"/>
            </a:solidFill>
            <a:prstDash val="solid"/>
            <a:round/>
            <a:headEnd w="lg" len="lg"/>
            <a:tailEnd type="triangle" w="lg" len="lg"/>
          </a:ln>
          <a:effectLst/>
        </p:spPr>
      </p:cxnSp>
      <p:cxnSp>
        <p:nvCxnSpPr>
          <p:cNvPr id="63" name="Straight Connector 24"/>
          <p:cNvCxnSpPr/>
          <p:nvPr/>
        </p:nvCxnSpPr>
        <p:spPr>
          <a:xfrm flipV="1">
            <a:off x="4882196" y="3086708"/>
            <a:ext cx="0" cy="439103"/>
          </a:xfrm>
          <a:prstGeom prst="line">
            <a:avLst/>
          </a:prstGeom>
          <a:noFill/>
          <a:ln w="15875" cap="rnd" cmpd="sng" algn="ctr">
            <a:solidFill>
              <a:sysClr val="windowText" lastClr="000000"/>
            </a:solidFill>
            <a:prstDash val="sysDash"/>
            <a:round/>
          </a:ln>
          <a:effectLst/>
        </p:spPr>
      </p:cxnSp>
      <p:cxnSp>
        <p:nvCxnSpPr>
          <p:cNvPr id="64" name="Straight Arrow Connector 38"/>
          <p:cNvCxnSpPr/>
          <p:nvPr/>
        </p:nvCxnSpPr>
        <p:spPr>
          <a:xfrm>
            <a:off x="4889656" y="3086708"/>
            <a:ext cx="388792"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5" name="Straight Arrow Connector 41"/>
          <p:cNvCxnSpPr/>
          <p:nvPr/>
        </p:nvCxnSpPr>
        <p:spPr>
          <a:xfrm>
            <a:off x="4887275" y="3712183"/>
            <a:ext cx="385763"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6" name="Straight Arrow Connector 42"/>
          <p:cNvCxnSpPr/>
          <p:nvPr/>
        </p:nvCxnSpPr>
        <p:spPr>
          <a:xfrm flipH="1">
            <a:off x="4549369" y="3525810"/>
            <a:ext cx="360637"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7" name="Straight Arrow Connector 43"/>
          <p:cNvCxnSpPr/>
          <p:nvPr/>
        </p:nvCxnSpPr>
        <p:spPr>
          <a:xfrm flipH="1">
            <a:off x="4515831" y="4897410"/>
            <a:ext cx="396240"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8" name="Straight Connector 46"/>
          <p:cNvCxnSpPr/>
          <p:nvPr/>
        </p:nvCxnSpPr>
        <p:spPr>
          <a:xfrm>
            <a:off x="4880131" y="2275123"/>
            <a:ext cx="0" cy="347343"/>
          </a:xfrm>
          <a:prstGeom prst="line">
            <a:avLst/>
          </a:prstGeom>
          <a:noFill/>
          <a:ln w="15875" cap="rnd" cmpd="sng" algn="ctr">
            <a:solidFill>
              <a:sysClr val="windowText" lastClr="000000"/>
            </a:solidFill>
            <a:prstDash val="solid"/>
            <a:round/>
          </a:ln>
          <a:effectLst/>
        </p:spPr>
      </p:cxnSp>
      <p:cxnSp>
        <p:nvCxnSpPr>
          <p:cNvPr id="69" name="Straight Connector 52"/>
          <p:cNvCxnSpPr/>
          <p:nvPr/>
        </p:nvCxnSpPr>
        <p:spPr>
          <a:xfrm flipV="1">
            <a:off x="4910006" y="3712183"/>
            <a:ext cx="0" cy="1185228"/>
          </a:xfrm>
          <a:prstGeom prst="line">
            <a:avLst/>
          </a:prstGeom>
          <a:noFill/>
          <a:ln w="15875" cap="rnd" cmpd="sng" algn="ctr">
            <a:solidFill>
              <a:sysClr val="windowText" lastClr="000000"/>
            </a:solidFill>
            <a:prstDash val="sysDash"/>
            <a:round/>
          </a:ln>
          <a:effectLst/>
        </p:spPr>
      </p:cxnSp>
      <p:sp>
        <p:nvSpPr>
          <p:cNvPr id="70" name="TextBox 69"/>
          <p:cNvSpPr txBox="1"/>
          <p:nvPr/>
        </p:nvSpPr>
        <p:spPr>
          <a:xfrm>
            <a:off x="92075" y="747628"/>
            <a:ext cx="11945025" cy="646331"/>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AiM Subsystem </a:t>
            </a:r>
            <a:r>
              <a:rPr lang="en-US" dirty="0">
                <a:solidFill>
                  <a:prstClr val="black"/>
                </a:solidFill>
                <a:latin typeface="Calibri" panose="020F0502020204030204"/>
                <a:ea typeface="Lato" panose="020F0502020204030203" pitchFamily="34" charset="0"/>
                <a:cs typeface="Lato" panose="020F0502020204030203" pitchFamily="34" charset="0"/>
              </a:rPr>
              <a:t>is a hardware bridge between the host and the AiM devices. It is designed to 1) </a:t>
            </a:r>
            <a:r>
              <a:rPr lang="en-US" dirty="0">
                <a:solidFill>
                  <a:srgbClr val="0070C0"/>
                </a:solidFill>
                <a:latin typeface="Calibri" panose="020F0502020204030204"/>
                <a:ea typeface="Lato" panose="020F0502020204030203" pitchFamily="34" charset="0"/>
                <a:cs typeface="Lato" panose="020F0502020204030203" pitchFamily="34" charset="0"/>
              </a:rPr>
              <a:t>maximize compute throughput </a:t>
            </a:r>
            <a:r>
              <a:rPr lang="en-US" dirty="0">
                <a:solidFill>
                  <a:prstClr val="black"/>
                </a:solidFill>
                <a:latin typeface="Calibri" panose="020F0502020204030204"/>
                <a:ea typeface="Lato" panose="020F0502020204030203" pitchFamily="34" charset="0"/>
                <a:cs typeface="Lato" panose="020F0502020204030203" pitchFamily="34" charset="0"/>
              </a:rPr>
              <a:t>for </a:t>
            </a:r>
            <a:r>
              <a:rPr lang="en-US" u="sng" dirty="0">
                <a:solidFill>
                  <a:prstClr val="black"/>
                </a:solidFill>
                <a:latin typeface="Calibri" panose="020F0502020204030204"/>
                <a:ea typeface="Lato" panose="020F0502020204030203" pitchFamily="34" charset="0"/>
                <a:cs typeface="Lato" panose="020F0502020204030203" pitchFamily="34" charset="0"/>
              </a:rPr>
              <a:t>a set of AiM devices</a:t>
            </a:r>
            <a:r>
              <a:rPr lang="en-US" dirty="0">
                <a:solidFill>
                  <a:prstClr val="black"/>
                </a:solidFill>
                <a:latin typeface="Calibri" panose="020F0502020204030204"/>
                <a:ea typeface="Lato" panose="020F0502020204030203" pitchFamily="34" charset="0"/>
                <a:cs typeface="Lato" panose="020F0502020204030203" pitchFamily="34" charset="0"/>
              </a:rPr>
              <a:t> and to 2) </a:t>
            </a:r>
            <a:r>
              <a:rPr lang="en-US" dirty="0">
                <a:solidFill>
                  <a:srgbClr val="0070C0"/>
                </a:solidFill>
                <a:latin typeface="Calibri" panose="020F0502020204030204"/>
                <a:ea typeface="Lato" panose="020F0502020204030203" pitchFamily="34" charset="0"/>
                <a:cs typeface="Lato" panose="020F0502020204030203" pitchFamily="34" charset="0"/>
              </a:rPr>
              <a:t>minimize software stack overhead</a:t>
            </a:r>
            <a:r>
              <a:rPr lang="en-US" dirty="0">
                <a:solidFill>
                  <a:prstClr val="black"/>
                </a:solidFill>
                <a:latin typeface="Calibri" panose="020F0502020204030204"/>
                <a:ea typeface="Lato" panose="020F0502020204030203" pitchFamily="34" charset="0"/>
                <a:cs typeface="Lato" panose="020F0502020204030203" pitchFamily="34" charset="0"/>
              </a:rPr>
              <a:t>. </a:t>
            </a:r>
          </a:p>
        </p:txBody>
      </p:sp>
      <p:sp>
        <p:nvSpPr>
          <p:cNvPr id="71" name="타원 70"/>
          <p:cNvSpPr/>
          <p:nvPr/>
        </p:nvSpPr>
        <p:spPr>
          <a:xfrm>
            <a:off x="5664154" y="1861526"/>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72" name="타원 71"/>
          <p:cNvSpPr/>
          <p:nvPr/>
        </p:nvSpPr>
        <p:spPr>
          <a:xfrm>
            <a:off x="6403535" y="1861526"/>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73" name="타원 72"/>
          <p:cNvSpPr/>
          <p:nvPr/>
        </p:nvSpPr>
        <p:spPr>
          <a:xfrm>
            <a:off x="7123182" y="1861526"/>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pic>
        <p:nvPicPr>
          <p:cNvPr id="35" name="그림 3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65106" y="4767350"/>
            <a:ext cx="2267437" cy="2035076"/>
          </a:xfrm>
          <a:prstGeom prst="rect">
            <a:avLst/>
          </a:prstGeom>
        </p:spPr>
      </p:pic>
      <p:sp>
        <p:nvSpPr>
          <p:cNvPr id="37" name="사다리꼴 36"/>
          <p:cNvSpPr/>
          <p:nvPr/>
        </p:nvSpPr>
        <p:spPr>
          <a:xfrm rot="10800000">
            <a:off x="5150027" y="4545881"/>
            <a:ext cx="2773585" cy="246115"/>
          </a:xfrm>
          <a:prstGeom prst="trapezoid">
            <a:avLst>
              <a:gd name="adj" fmla="val 205101"/>
            </a:avLst>
          </a:prstGeom>
          <a:solidFill>
            <a:srgbClr val="DBEEF3">
              <a:alpha val="7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8" name="직선 화살표 연결선 37"/>
          <p:cNvCxnSpPr/>
          <p:nvPr/>
        </p:nvCxnSpPr>
        <p:spPr>
          <a:xfrm flipH="1">
            <a:off x="7397502" y="3910199"/>
            <a:ext cx="1154806" cy="1561687"/>
          </a:xfrm>
          <a:prstGeom prst="straightConnector1">
            <a:avLst/>
          </a:prstGeom>
          <a:noFill/>
          <a:ln w="19050" cap="flat" cmpd="sng" algn="ctr">
            <a:solidFill>
              <a:sysClr val="windowText" lastClr="000000"/>
            </a:solidFill>
            <a:prstDash val="solid"/>
            <a:miter lim="800000"/>
            <a:tailEnd type="triangle"/>
          </a:ln>
          <a:effectLst/>
        </p:spPr>
      </p:cxnSp>
      <p:sp>
        <p:nvSpPr>
          <p:cNvPr id="55" name="TextBox 54"/>
          <p:cNvSpPr txBox="1"/>
          <p:nvPr/>
        </p:nvSpPr>
        <p:spPr>
          <a:xfrm>
            <a:off x="7720413" y="5510469"/>
            <a:ext cx="2742997" cy="646331"/>
          </a:xfrm>
          <a:prstGeom prst="rect">
            <a:avLst/>
          </a:prstGeom>
          <a:noFill/>
        </p:spPr>
        <p:txBody>
          <a:bodyPr wrap="square" rtlCol="0">
            <a:spAutoFit/>
          </a:bodyPr>
          <a:lstStyle/>
          <a:p>
            <a:pPr algn="ctr" defTabSz="914400" latinLnBrk="0"/>
            <a:r>
              <a:rPr lang="en-US" dirty="0">
                <a:solidFill>
                  <a:prstClr val="black"/>
                </a:solidFill>
                <a:latin typeface="Calibri" panose="020F0502020204030204"/>
                <a:ea typeface="Lato" panose="020F0502020204030203" pitchFamily="34" charset="0"/>
                <a:cs typeface="Lato" panose="020F0502020204030203" pitchFamily="34" charset="0"/>
              </a:rPr>
              <a:t>GDDR6-AiM </a:t>
            </a:r>
          </a:p>
          <a:p>
            <a:pPr algn="ctr" defTabSz="914400" latinLnBrk="0"/>
            <a:r>
              <a:rPr lang="en-US" dirty="0">
                <a:solidFill>
                  <a:prstClr val="black"/>
                </a:solidFill>
                <a:latin typeface="Calibri" panose="020F0502020204030204"/>
                <a:ea typeface="Lato" panose="020F0502020204030203" pitchFamily="34" charset="0"/>
                <a:cs typeface="Lato" panose="020F0502020204030203" pitchFamily="34" charset="0"/>
              </a:rPr>
              <a:t>FMC Extension Card</a:t>
            </a:r>
          </a:p>
        </p:txBody>
      </p:sp>
      <p:sp>
        <p:nvSpPr>
          <p:cNvPr id="56" name="TextBox 55"/>
          <p:cNvSpPr txBox="1"/>
          <p:nvPr/>
        </p:nvSpPr>
        <p:spPr>
          <a:xfrm>
            <a:off x="4264712" y="6433094"/>
            <a:ext cx="1535005" cy="369332"/>
          </a:xfrm>
          <a:prstGeom prst="rect">
            <a:avLst/>
          </a:prstGeom>
          <a:noFill/>
        </p:spPr>
        <p:txBody>
          <a:bodyPr wrap="square" rtlCol="0">
            <a:spAutoFit/>
          </a:bodyPr>
          <a:lstStyle/>
          <a:p>
            <a:pPr defTabSz="914400" latinLnBrk="0"/>
            <a:r>
              <a:rPr lang="en-US" dirty="0" smtClean="0">
                <a:solidFill>
                  <a:prstClr val="black"/>
                </a:solidFill>
                <a:latin typeface="Calibri" panose="020F0502020204030204"/>
                <a:ea typeface="Lato" panose="020F0502020204030203" pitchFamily="34" charset="0"/>
                <a:cs typeface="Lato" panose="020F0502020204030203" pitchFamily="34" charset="0"/>
              </a:rPr>
              <a:t>Xilinx VCU118</a:t>
            </a:r>
            <a:endParaRPr lang="en-US" dirty="0">
              <a:solidFill>
                <a:prstClr val="black"/>
              </a:solidFill>
              <a:latin typeface="Calibri" panose="020F0502020204030204"/>
              <a:ea typeface="Lato" panose="020F0502020204030203" pitchFamily="34" charset="0"/>
              <a:cs typeface="Lato" panose="020F0502020204030203" pitchFamily="34" charset="0"/>
            </a:endParaRPr>
          </a:p>
        </p:txBody>
      </p:sp>
      <p:sp>
        <p:nvSpPr>
          <p:cNvPr id="29"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12</a:t>
            </a:fld>
            <a:endParaRPr lang="en-US" sz="1600" dirty="0">
              <a:solidFill>
                <a:schemeClr val="tx1"/>
              </a:solidFill>
            </a:endParaRPr>
          </a:p>
        </p:txBody>
      </p:sp>
    </p:spTree>
    <p:extLst>
      <p:ext uri="{BB962C8B-B14F-4D97-AF65-F5344CB8AC3E}">
        <p14:creationId xmlns:p14="http://schemas.microsoft.com/office/powerpoint/2010/main" val="1649656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그림 38"/>
          <p:cNvPicPr>
            <a:picLocks noChangeAspect="1"/>
          </p:cNvPicPr>
          <p:nvPr/>
        </p:nvPicPr>
        <p:blipFill>
          <a:blip r:embed="rId3"/>
          <a:stretch>
            <a:fillRect/>
          </a:stretch>
        </p:blipFill>
        <p:spPr>
          <a:xfrm>
            <a:off x="2584856" y="2688646"/>
            <a:ext cx="4608463" cy="2930470"/>
          </a:xfrm>
          <a:prstGeom prst="rect">
            <a:avLst/>
          </a:prstGeom>
        </p:spPr>
      </p:pic>
      <p:sp>
        <p:nvSpPr>
          <p:cNvPr id="40" name="Rounded Rectangle 69"/>
          <p:cNvSpPr/>
          <p:nvPr/>
        </p:nvSpPr>
        <p:spPr>
          <a:xfrm>
            <a:off x="7351295" y="842211"/>
            <a:ext cx="4728409" cy="5582652"/>
          </a:xfrm>
          <a:prstGeom prst="roundRect">
            <a:avLst>
              <a:gd name="adj" fmla="val 2457"/>
            </a:avLst>
          </a:prstGeom>
          <a:solidFill>
            <a:sysClr val="window" lastClr="FFFFFF">
              <a:lumMod val="95000"/>
            </a:sys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제목 1"/>
          <p:cNvSpPr txBox="1">
            <a:spLocks/>
          </p:cNvSpPr>
          <p:nvPr/>
        </p:nvSpPr>
        <p:spPr>
          <a:xfrm>
            <a:off x="270439" y="118206"/>
            <a:ext cx="11635811"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Subsystem: High-Performance </a:t>
            </a:r>
            <a:r>
              <a:rPr kumimoji="0" lang="en-US" sz="2800" b="1" i="0" u="none" strike="noStrike" kern="1200" cap="none" spc="0" normalizeH="0" baseline="0" noProof="0" dirty="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Scalable Reference </a:t>
            </a: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Design</a:t>
            </a:r>
          </a:p>
        </p:txBody>
      </p:sp>
      <p:sp>
        <p:nvSpPr>
          <p:cNvPr id="42" name="TextBox 41"/>
          <p:cNvSpPr txBox="1"/>
          <p:nvPr/>
        </p:nvSpPr>
        <p:spPr>
          <a:xfrm>
            <a:off x="7815697" y="915438"/>
            <a:ext cx="4022144" cy="369332"/>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AiM Command/Data </a:t>
            </a:r>
            <a:r>
              <a:rPr lang="en-US" b="1" dirty="0" smtClean="0">
                <a:solidFill>
                  <a:prstClr val="black"/>
                </a:solidFill>
                <a:latin typeface="Calibri" panose="020F0502020204030204"/>
                <a:ea typeface="Lato" panose="020F0502020204030203" pitchFamily="34" charset="0"/>
                <a:cs typeface="Lato" panose="020F0502020204030203" pitchFamily="34" charset="0"/>
              </a:rPr>
              <a:t>DMA engine</a:t>
            </a:r>
            <a:endParaRPr lang="en-US" b="1" dirty="0">
              <a:solidFill>
                <a:prstClr val="black"/>
              </a:solidFill>
              <a:latin typeface="Calibri" panose="020F0502020204030204"/>
              <a:ea typeface="Lato" panose="020F0502020204030203" pitchFamily="34" charset="0"/>
              <a:cs typeface="Lato" panose="020F0502020204030203" pitchFamily="34" charset="0"/>
            </a:endParaRPr>
          </a:p>
        </p:txBody>
      </p:sp>
      <p:sp>
        <p:nvSpPr>
          <p:cNvPr id="43" name="TextBox 42"/>
          <p:cNvSpPr txBox="1"/>
          <p:nvPr/>
        </p:nvSpPr>
        <p:spPr>
          <a:xfrm>
            <a:off x="7815697" y="1778973"/>
            <a:ext cx="3562350" cy="369332"/>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AiM Multicasting Interconnect</a:t>
            </a:r>
          </a:p>
        </p:txBody>
      </p:sp>
      <p:sp>
        <p:nvSpPr>
          <p:cNvPr id="44" name="TextBox 43"/>
          <p:cNvSpPr txBox="1"/>
          <p:nvPr/>
        </p:nvSpPr>
        <p:spPr>
          <a:xfrm>
            <a:off x="7815697" y="5535246"/>
            <a:ext cx="1597695" cy="369332"/>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AiM Controller</a:t>
            </a:r>
          </a:p>
        </p:txBody>
      </p:sp>
      <p:sp>
        <p:nvSpPr>
          <p:cNvPr id="45" name="직사각형 44"/>
          <p:cNvSpPr/>
          <p:nvPr/>
        </p:nvSpPr>
        <p:spPr>
          <a:xfrm>
            <a:off x="1491987" y="2137651"/>
            <a:ext cx="628650" cy="1238250"/>
          </a:xfrm>
          <a:prstGeom prst="rect">
            <a:avLst/>
          </a:prstGeom>
          <a:solidFill>
            <a:srgbClr val="A5A5A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PCIe</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/DMA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직사각형 45"/>
          <p:cNvSpPr/>
          <p:nvPr/>
        </p:nvSpPr>
        <p:spPr>
          <a:xfrm>
            <a:off x="177536" y="2137651"/>
            <a:ext cx="1238251" cy="12382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x86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CPU</a:t>
            </a:r>
          </a:p>
        </p:txBody>
      </p:sp>
      <p:sp>
        <p:nvSpPr>
          <p:cNvPr id="47" name="직사각형 46"/>
          <p:cNvSpPr/>
          <p:nvPr/>
        </p:nvSpPr>
        <p:spPr>
          <a:xfrm>
            <a:off x="546053" y="3802698"/>
            <a:ext cx="1553655" cy="12382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ARM,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RISC-V,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48" name="직사각형 47"/>
          <p:cNvSpPr/>
          <p:nvPr/>
        </p:nvSpPr>
        <p:spPr>
          <a:xfrm>
            <a:off x="546380" y="5134259"/>
            <a:ext cx="1551424" cy="12382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Accelerator</a:t>
            </a:r>
          </a:p>
        </p:txBody>
      </p:sp>
      <p:sp>
        <p:nvSpPr>
          <p:cNvPr id="49" name="직사각형 48"/>
          <p:cNvSpPr/>
          <p:nvPr/>
        </p:nvSpPr>
        <p:spPr>
          <a:xfrm>
            <a:off x="1863918" y="2298537"/>
            <a:ext cx="197176" cy="937749"/>
          </a:xfrm>
          <a:prstGeom prst="rect">
            <a:avLst/>
          </a:prstGeom>
          <a:solidFill>
            <a:srgbClr val="5B9BD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AXI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직사각형 49"/>
          <p:cNvSpPr/>
          <p:nvPr/>
        </p:nvSpPr>
        <p:spPr>
          <a:xfrm>
            <a:off x="1841084" y="3937692"/>
            <a:ext cx="197176" cy="937749"/>
          </a:xfrm>
          <a:prstGeom prst="rect">
            <a:avLst/>
          </a:prstGeom>
          <a:solidFill>
            <a:srgbClr val="5B9BD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AXI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1" name="직사각형 50"/>
          <p:cNvSpPr/>
          <p:nvPr/>
        </p:nvSpPr>
        <p:spPr>
          <a:xfrm>
            <a:off x="1841084" y="5294606"/>
            <a:ext cx="197176" cy="937749"/>
          </a:xfrm>
          <a:prstGeom prst="rect">
            <a:avLst/>
          </a:prstGeom>
          <a:solidFill>
            <a:srgbClr val="5B9BD5">
              <a:alpha val="50000"/>
            </a:srgbClr>
          </a:solidFill>
          <a:ln>
            <a:noFill/>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AXI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타원 51"/>
          <p:cNvSpPr/>
          <p:nvPr/>
        </p:nvSpPr>
        <p:spPr>
          <a:xfrm>
            <a:off x="7495096" y="971852"/>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53" name="타원 52"/>
          <p:cNvSpPr/>
          <p:nvPr/>
        </p:nvSpPr>
        <p:spPr>
          <a:xfrm>
            <a:off x="7495096" y="1844089"/>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54" name="타원 53"/>
          <p:cNvSpPr/>
          <p:nvPr/>
        </p:nvSpPr>
        <p:spPr>
          <a:xfrm>
            <a:off x="7495096" y="5585776"/>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
        <p:nvSpPr>
          <p:cNvPr id="58" name="직사각형 57"/>
          <p:cNvSpPr/>
          <p:nvPr/>
        </p:nvSpPr>
        <p:spPr>
          <a:xfrm>
            <a:off x="7769416" y="2091182"/>
            <a:ext cx="4285611" cy="830997"/>
          </a:xfrm>
          <a:prstGeom prst="rect">
            <a:avLst/>
          </a:prstGeom>
        </p:spPr>
        <p:txBody>
          <a:bodyPr wrap="square">
            <a:spAutoFit/>
          </a:bodyPr>
          <a:lstStyle/>
          <a:p>
            <a:pPr defTabSz="914400" latinLnBrk="0"/>
            <a:r>
              <a:rPr lang="en-US" sz="1600" dirty="0">
                <a:solidFill>
                  <a:prstClr val="black"/>
                </a:solidFill>
                <a:latin typeface="Calibri" panose="020F0502020204030204"/>
                <a:ea typeface="Lato" panose="020F0502020204030203" pitchFamily="34" charset="0"/>
                <a:cs typeface="Lato" panose="020F0502020204030203" pitchFamily="34" charset="0"/>
              </a:rPr>
              <a:t>Enables efficient workload distribution through flexible instruction parallelism. Supports unicast, multicast, and broadcast modes.</a:t>
            </a:r>
          </a:p>
        </p:txBody>
      </p:sp>
      <p:sp>
        <p:nvSpPr>
          <p:cNvPr id="59" name="직사각형 7"/>
          <p:cNvSpPr/>
          <p:nvPr/>
        </p:nvSpPr>
        <p:spPr>
          <a:xfrm>
            <a:off x="7794094" y="1234914"/>
            <a:ext cx="4043748" cy="584775"/>
          </a:xfrm>
          <a:prstGeom prst="rect">
            <a:avLst/>
          </a:prstGeom>
        </p:spPr>
        <p:txBody>
          <a:bodyPr wrap="square">
            <a:spAutoFit/>
          </a:bodyPr>
          <a:lstStyle/>
          <a:p>
            <a:pPr defTabSz="914400" latinLnBrk="0"/>
            <a:r>
              <a:rPr lang="en-US" sz="1600" dirty="0">
                <a:solidFill>
                  <a:prstClr val="black"/>
                </a:solidFill>
                <a:latin typeface="Calibri" panose="020F0502020204030204"/>
                <a:ea typeface="Lato" panose="020F0502020204030203" pitchFamily="34" charset="0"/>
                <a:cs typeface="Lato" panose="020F0502020204030203" pitchFamily="34" charset="0"/>
              </a:rPr>
              <a:t>Decodes AiM instructions from software and provides direct memory access for the host.</a:t>
            </a:r>
          </a:p>
        </p:txBody>
      </p:sp>
      <p:sp>
        <p:nvSpPr>
          <p:cNvPr id="60" name="직사각형 7"/>
          <p:cNvSpPr/>
          <p:nvPr/>
        </p:nvSpPr>
        <p:spPr>
          <a:xfrm>
            <a:off x="7760986" y="5813177"/>
            <a:ext cx="4076855" cy="584775"/>
          </a:xfrm>
          <a:prstGeom prst="rect">
            <a:avLst/>
          </a:prstGeom>
        </p:spPr>
        <p:txBody>
          <a:bodyPr wrap="square">
            <a:spAutoFit/>
          </a:bodyPr>
          <a:lstStyle/>
          <a:p>
            <a:pPr defTabSz="914400" latinLnBrk="0"/>
            <a:r>
              <a:rPr lang="en-US" sz="1600" dirty="0">
                <a:solidFill>
                  <a:prstClr val="black"/>
                </a:solidFill>
                <a:latin typeface="Calibri" panose="020F0502020204030204"/>
                <a:ea typeface="Lato" panose="020F0502020204030203" pitchFamily="34" charset="0"/>
                <a:cs typeface="Lato" panose="020F0502020204030203" pitchFamily="34" charset="0"/>
              </a:rPr>
              <a:t>Generates and schedules low-level AiM and typical DRAM commands.</a:t>
            </a:r>
          </a:p>
        </p:txBody>
      </p:sp>
      <p:cxnSp>
        <p:nvCxnSpPr>
          <p:cNvPr id="61" name="Straight Arrow Connector 6"/>
          <p:cNvCxnSpPr/>
          <p:nvPr/>
        </p:nvCxnSpPr>
        <p:spPr>
          <a:xfrm flipH="1">
            <a:off x="2097804" y="2767478"/>
            <a:ext cx="323927" cy="0"/>
          </a:xfrm>
          <a:prstGeom prst="straightConnector1">
            <a:avLst/>
          </a:prstGeom>
          <a:noFill/>
          <a:ln w="15875" cap="rnd" cmpd="sng" algn="ctr">
            <a:solidFill>
              <a:sysClr val="windowText" lastClr="000000"/>
            </a:solidFill>
            <a:prstDash val="solid"/>
            <a:round/>
            <a:headEnd w="lg" len="lg"/>
            <a:tailEnd type="triangle" w="lg" len="lg"/>
          </a:ln>
          <a:effectLst/>
        </p:spPr>
      </p:cxnSp>
      <p:cxnSp>
        <p:nvCxnSpPr>
          <p:cNvPr id="62" name="Straight Arrow Connector 12"/>
          <p:cNvCxnSpPr/>
          <p:nvPr/>
        </p:nvCxnSpPr>
        <p:spPr>
          <a:xfrm>
            <a:off x="2421731" y="3357245"/>
            <a:ext cx="390525" cy="0"/>
          </a:xfrm>
          <a:prstGeom prst="straightConnector1">
            <a:avLst/>
          </a:prstGeom>
          <a:noFill/>
          <a:ln w="15875" cap="rnd" cmpd="sng" algn="ctr">
            <a:solidFill>
              <a:sysClr val="windowText" lastClr="000000"/>
            </a:solidFill>
            <a:prstDash val="solid"/>
            <a:round/>
            <a:headEnd w="lg" len="lg"/>
            <a:tailEnd type="triangle" w="lg" len="lg"/>
          </a:ln>
          <a:effectLst/>
        </p:spPr>
      </p:cxnSp>
      <p:cxnSp>
        <p:nvCxnSpPr>
          <p:cNvPr id="63" name="Straight Connector 24"/>
          <p:cNvCxnSpPr/>
          <p:nvPr/>
        </p:nvCxnSpPr>
        <p:spPr>
          <a:xfrm flipV="1">
            <a:off x="2423796" y="3926262"/>
            <a:ext cx="0" cy="455238"/>
          </a:xfrm>
          <a:prstGeom prst="line">
            <a:avLst/>
          </a:prstGeom>
          <a:noFill/>
          <a:ln w="15875" cap="rnd" cmpd="sng" algn="ctr">
            <a:solidFill>
              <a:sysClr val="windowText" lastClr="000000"/>
            </a:solidFill>
            <a:prstDash val="sysDash"/>
            <a:round/>
          </a:ln>
          <a:effectLst/>
        </p:spPr>
      </p:cxnSp>
      <p:cxnSp>
        <p:nvCxnSpPr>
          <p:cNvPr id="64" name="Straight Arrow Connector 38"/>
          <p:cNvCxnSpPr/>
          <p:nvPr/>
        </p:nvCxnSpPr>
        <p:spPr>
          <a:xfrm>
            <a:off x="2431256" y="3926262"/>
            <a:ext cx="388792"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5" name="Straight Arrow Connector 41"/>
          <p:cNvCxnSpPr/>
          <p:nvPr/>
        </p:nvCxnSpPr>
        <p:spPr>
          <a:xfrm>
            <a:off x="2428875" y="4637462"/>
            <a:ext cx="385763"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6" name="Straight Arrow Connector 42"/>
          <p:cNvCxnSpPr/>
          <p:nvPr/>
        </p:nvCxnSpPr>
        <p:spPr>
          <a:xfrm flipH="1">
            <a:off x="2061094" y="4387850"/>
            <a:ext cx="360637"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7" name="Straight Arrow Connector 43"/>
          <p:cNvCxnSpPr/>
          <p:nvPr/>
        </p:nvCxnSpPr>
        <p:spPr>
          <a:xfrm flipH="1">
            <a:off x="2027556" y="5759450"/>
            <a:ext cx="396240" cy="0"/>
          </a:xfrm>
          <a:prstGeom prst="straightConnector1">
            <a:avLst/>
          </a:prstGeom>
          <a:noFill/>
          <a:ln w="15875" cap="rnd" cmpd="sng" algn="ctr">
            <a:solidFill>
              <a:sysClr val="windowText" lastClr="000000"/>
            </a:solidFill>
            <a:prstDash val="sysDash"/>
            <a:round/>
            <a:headEnd w="lg" len="lg"/>
            <a:tailEnd type="triangle" w="lg" len="lg"/>
          </a:ln>
          <a:effectLst/>
        </p:spPr>
      </p:cxnSp>
      <p:cxnSp>
        <p:nvCxnSpPr>
          <p:cNvPr id="68" name="Straight Connector 46"/>
          <p:cNvCxnSpPr/>
          <p:nvPr/>
        </p:nvCxnSpPr>
        <p:spPr>
          <a:xfrm flipV="1">
            <a:off x="2421731" y="2781300"/>
            <a:ext cx="0" cy="571501"/>
          </a:xfrm>
          <a:prstGeom prst="line">
            <a:avLst/>
          </a:prstGeom>
          <a:noFill/>
          <a:ln w="15875" cap="rnd" cmpd="sng" algn="ctr">
            <a:solidFill>
              <a:sysClr val="windowText" lastClr="000000"/>
            </a:solidFill>
            <a:prstDash val="solid"/>
            <a:round/>
          </a:ln>
          <a:effectLst/>
        </p:spPr>
      </p:cxnSp>
      <p:cxnSp>
        <p:nvCxnSpPr>
          <p:cNvPr id="69" name="Straight Connector 52"/>
          <p:cNvCxnSpPr/>
          <p:nvPr/>
        </p:nvCxnSpPr>
        <p:spPr>
          <a:xfrm flipV="1">
            <a:off x="2424112" y="4643438"/>
            <a:ext cx="0" cy="1109663"/>
          </a:xfrm>
          <a:prstGeom prst="line">
            <a:avLst/>
          </a:prstGeom>
          <a:noFill/>
          <a:ln w="15875" cap="rnd" cmpd="sng" algn="ctr">
            <a:solidFill>
              <a:sysClr val="windowText" lastClr="000000"/>
            </a:solidFill>
            <a:prstDash val="sysDash"/>
            <a:round/>
          </a:ln>
          <a:effectLst/>
        </p:spPr>
      </p:cxnSp>
      <p:sp>
        <p:nvSpPr>
          <p:cNvPr id="70" name="TextBox 69"/>
          <p:cNvSpPr txBox="1"/>
          <p:nvPr/>
        </p:nvSpPr>
        <p:spPr>
          <a:xfrm>
            <a:off x="92076" y="849226"/>
            <a:ext cx="7309670" cy="923330"/>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AiM Subsystem </a:t>
            </a:r>
            <a:r>
              <a:rPr lang="en-US" dirty="0">
                <a:solidFill>
                  <a:prstClr val="black"/>
                </a:solidFill>
                <a:latin typeface="Calibri" panose="020F0502020204030204"/>
                <a:ea typeface="Lato" panose="020F0502020204030203" pitchFamily="34" charset="0"/>
                <a:cs typeface="Lato" panose="020F0502020204030203" pitchFamily="34" charset="0"/>
              </a:rPr>
              <a:t>is a hardware bridge between the host and the AiM devices. It is designed to 1) </a:t>
            </a:r>
            <a:r>
              <a:rPr lang="en-US" dirty="0">
                <a:solidFill>
                  <a:srgbClr val="0070C0"/>
                </a:solidFill>
                <a:latin typeface="Calibri" panose="020F0502020204030204"/>
                <a:ea typeface="Lato" panose="020F0502020204030203" pitchFamily="34" charset="0"/>
                <a:cs typeface="Lato" panose="020F0502020204030203" pitchFamily="34" charset="0"/>
              </a:rPr>
              <a:t>maximize compute throughput </a:t>
            </a:r>
            <a:r>
              <a:rPr lang="en-US" dirty="0">
                <a:solidFill>
                  <a:prstClr val="black"/>
                </a:solidFill>
                <a:latin typeface="Calibri" panose="020F0502020204030204"/>
                <a:ea typeface="Lato" panose="020F0502020204030203" pitchFamily="34" charset="0"/>
                <a:cs typeface="Lato" panose="020F0502020204030203" pitchFamily="34" charset="0"/>
              </a:rPr>
              <a:t>for </a:t>
            </a:r>
            <a:r>
              <a:rPr lang="en-US" u="sng" dirty="0">
                <a:solidFill>
                  <a:prstClr val="black"/>
                </a:solidFill>
                <a:latin typeface="Calibri" panose="020F0502020204030204"/>
                <a:ea typeface="Lato" panose="020F0502020204030203" pitchFamily="34" charset="0"/>
                <a:cs typeface="Lato" panose="020F0502020204030203" pitchFamily="34" charset="0"/>
              </a:rPr>
              <a:t>a set of AiM devices</a:t>
            </a:r>
            <a:r>
              <a:rPr lang="en-US" dirty="0">
                <a:solidFill>
                  <a:prstClr val="black"/>
                </a:solidFill>
                <a:latin typeface="Calibri" panose="020F0502020204030204"/>
                <a:ea typeface="Lato" panose="020F0502020204030203" pitchFamily="34" charset="0"/>
                <a:cs typeface="Lato" panose="020F0502020204030203" pitchFamily="34" charset="0"/>
              </a:rPr>
              <a:t> and to 2) </a:t>
            </a:r>
            <a:r>
              <a:rPr lang="en-US" dirty="0">
                <a:solidFill>
                  <a:srgbClr val="0070C0"/>
                </a:solidFill>
                <a:latin typeface="Calibri" panose="020F0502020204030204"/>
                <a:ea typeface="Lato" panose="020F0502020204030203" pitchFamily="34" charset="0"/>
                <a:cs typeface="Lato" panose="020F0502020204030203" pitchFamily="34" charset="0"/>
              </a:rPr>
              <a:t>minimize software stack overhead</a:t>
            </a:r>
            <a:r>
              <a:rPr lang="en-US" dirty="0">
                <a:solidFill>
                  <a:prstClr val="black"/>
                </a:solidFill>
                <a:latin typeface="Calibri" panose="020F0502020204030204"/>
                <a:ea typeface="Lato" panose="020F0502020204030203" pitchFamily="34" charset="0"/>
                <a:cs typeface="Lato" panose="020F0502020204030203" pitchFamily="34" charset="0"/>
              </a:rPr>
              <a:t>. </a:t>
            </a:r>
          </a:p>
        </p:txBody>
      </p:sp>
      <p:sp>
        <p:nvSpPr>
          <p:cNvPr id="71" name="타원 70"/>
          <p:cNvSpPr/>
          <p:nvPr/>
        </p:nvSpPr>
        <p:spPr>
          <a:xfrm>
            <a:off x="3205754" y="2939205"/>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72" name="타원 71"/>
          <p:cNvSpPr/>
          <p:nvPr/>
        </p:nvSpPr>
        <p:spPr>
          <a:xfrm>
            <a:off x="3945135" y="2939205"/>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73" name="타원 72"/>
          <p:cNvSpPr/>
          <p:nvPr/>
        </p:nvSpPr>
        <p:spPr>
          <a:xfrm>
            <a:off x="4664782" y="2939205"/>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pic>
        <p:nvPicPr>
          <p:cNvPr id="74" name="그림 73"/>
          <p:cNvPicPr>
            <a:picLocks noChangeAspect="1"/>
          </p:cNvPicPr>
          <p:nvPr/>
        </p:nvPicPr>
        <p:blipFill>
          <a:blip r:embed="rId4"/>
          <a:stretch>
            <a:fillRect/>
          </a:stretch>
        </p:blipFill>
        <p:spPr>
          <a:xfrm>
            <a:off x="7618429" y="2903670"/>
            <a:ext cx="4278622" cy="2671888"/>
          </a:xfrm>
          <a:prstGeom prst="rect">
            <a:avLst/>
          </a:prstGeom>
        </p:spPr>
      </p:pic>
      <p:sp>
        <p:nvSpPr>
          <p:cNvPr id="35"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13</a:t>
            </a:fld>
            <a:endParaRPr lang="en-US" sz="1600" dirty="0">
              <a:solidFill>
                <a:schemeClr val="tx1"/>
              </a:solidFill>
            </a:endParaRPr>
          </a:p>
        </p:txBody>
      </p:sp>
    </p:spTree>
    <p:extLst>
      <p:ext uri="{BB962C8B-B14F-4D97-AF65-F5344CB8AC3E}">
        <p14:creationId xmlns:p14="http://schemas.microsoft.com/office/powerpoint/2010/main" val="11472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그림 10"/>
          <p:cNvPicPr>
            <a:picLocks noChangeAspect="1"/>
          </p:cNvPicPr>
          <p:nvPr/>
        </p:nvPicPr>
        <p:blipFill>
          <a:blip r:embed="rId3"/>
          <a:stretch>
            <a:fillRect/>
          </a:stretch>
        </p:blipFill>
        <p:spPr>
          <a:xfrm>
            <a:off x="189038" y="928414"/>
            <a:ext cx="6798301" cy="5258934"/>
          </a:xfrm>
          <a:prstGeom prst="rect">
            <a:avLst/>
          </a:prstGeom>
        </p:spPr>
      </p:pic>
      <p:sp>
        <p:nvSpPr>
          <p:cNvPr id="12" name="Rounded Rectangle 15"/>
          <p:cNvSpPr/>
          <p:nvPr/>
        </p:nvSpPr>
        <p:spPr>
          <a:xfrm>
            <a:off x="7110156" y="829678"/>
            <a:ext cx="4963428" cy="5630779"/>
          </a:xfrm>
          <a:prstGeom prst="roundRect">
            <a:avLst>
              <a:gd name="adj" fmla="val 2457"/>
            </a:avLst>
          </a:prstGeom>
          <a:solidFill>
            <a:sysClr val="window" lastClr="FFFFFF">
              <a:lumMod val="95000"/>
            </a:sys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 AiM </a:t>
            </a: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Command/Data </a:t>
            </a:r>
            <a:r>
              <a:rPr kumimoji="0" lang="en-US" sz="2800" b="1" i="0" u="none" strike="noStrike" kern="1200" cap="none" spc="0" normalizeH="0" baseline="0" noProof="0" dirty="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DMA engine</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직사각형 13"/>
          <p:cNvSpPr/>
          <p:nvPr/>
        </p:nvSpPr>
        <p:spPr>
          <a:xfrm>
            <a:off x="7134220" y="928414"/>
            <a:ext cx="4963428" cy="5570756"/>
          </a:xfrm>
          <a:prstGeom prst="rect">
            <a:avLst/>
          </a:prstGeom>
        </p:spPr>
        <p:txBody>
          <a:bodyPr wrap="square">
            <a:spAutoFit/>
          </a:bodyPr>
          <a:lstStyle/>
          <a:p>
            <a:pPr defTabSz="914400" latinLnBrk="0"/>
            <a:r>
              <a:rPr lang="en-US" b="1" dirty="0">
                <a:solidFill>
                  <a:prstClr val="black"/>
                </a:solidFill>
                <a:latin typeface="Calibri" panose="020F0502020204030204"/>
              </a:rPr>
              <a:t>       Operations Engine</a:t>
            </a:r>
          </a:p>
          <a:p>
            <a:pPr defTabSz="914400" latinLnBrk="0"/>
            <a:r>
              <a:rPr lang="en-US" sz="1600" dirty="0">
                <a:solidFill>
                  <a:prstClr val="black"/>
                </a:solidFill>
                <a:latin typeface="Calibri" panose="020F0502020204030204"/>
              </a:rPr>
              <a:t>Interprets AXI operations from the host and accordingly generates either memory access or AiM compute requests. Memory requests are passed to the memory directly, while AiM requests are additionally processed by the dedicated FSM called ISR.</a:t>
            </a:r>
          </a:p>
          <a:p>
            <a:pPr marL="285750" indent="-285750" defTabSz="914400" latinLnBrk="0">
              <a:buFont typeface="Arial" panose="020B0604020202020204" pitchFamily="34" charset="0"/>
              <a:buChar char="•"/>
            </a:pPr>
            <a:r>
              <a:rPr lang="en-US" sz="1600" b="1" dirty="0">
                <a:solidFill>
                  <a:prstClr val="black"/>
                </a:solidFill>
                <a:latin typeface="Calibri" panose="020F0502020204030204"/>
              </a:rPr>
              <a:t>AXI Packet Decoder</a:t>
            </a:r>
            <a:r>
              <a:rPr lang="en-US" sz="1600" dirty="0">
                <a:solidFill>
                  <a:prstClr val="black"/>
                </a:solidFill>
                <a:latin typeface="Calibri" panose="020F0502020204030204"/>
              </a:rPr>
              <a:t> performs host (software) packet interpretation.</a:t>
            </a:r>
          </a:p>
          <a:p>
            <a:pPr marL="285750" indent="-285750" defTabSz="914400" latinLnBrk="0">
              <a:buFont typeface="Arial" panose="020B0604020202020204" pitchFamily="34" charset="0"/>
              <a:buChar char="•"/>
            </a:pPr>
            <a:r>
              <a:rPr lang="en-US" sz="1600" b="1" dirty="0">
                <a:solidFill>
                  <a:prstClr val="black"/>
                </a:solidFill>
                <a:latin typeface="Calibri" panose="020F0502020204030204"/>
              </a:rPr>
              <a:t>General Purpose Register (GPR)</a:t>
            </a:r>
            <a:r>
              <a:rPr lang="en-US" sz="1600" dirty="0">
                <a:solidFill>
                  <a:prstClr val="black"/>
                </a:solidFill>
                <a:latin typeface="Calibri" panose="020F0502020204030204"/>
              </a:rPr>
              <a:t> is an SRAM used for 1) holding bias data to be rewritten multiple times during GEMV computation, 2) holding activation results to be used as vectors for the following layers, 3) holding diagnostic and debugging data, e.g. temperature.</a:t>
            </a:r>
            <a:endParaRPr lang="en-US" sz="1600" b="1" dirty="0">
              <a:solidFill>
                <a:prstClr val="black"/>
              </a:solidFill>
              <a:latin typeface="Calibri" panose="020F0502020204030204"/>
            </a:endParaRPr>
          </a:p>
          <a:p>
            <a:pPr marL="285750" indent="-285750" defTabSz="914400" latinLnBrk="0">
              <a:buFont typeface="Arial" panose="020B0604020202020204" pitchFamily="34" charset="0"/>
              <a:buChar char="•"/>
            </a:pPr>
            <a:r>
              <a:rPr lang="en-US" sz="1600" b="1" dirty="0">
                <a:solidFill>
                  <a:prstClr val="black"/>
                </a:solidFill>
                <a:latin typeface="Calibri" panose="020F0502020204030204"/>
              </a:rPr>
              <a:t>Instruction Set Register (ISR) FSM</a:t>
            </a:r>
            <a:r>
              <a:rPr lang="en-US" sz="1600" dirty="0">
                <a:solidFill>
                  <a:prstClr val="black"/>
                </a:solidFill>
                <a:latin typeface="Calibri" panose="020F0502020204030204"/>
              </a:rPr>
              <a:t> generates streams of low-level AiM requests based on the higher-level software commands. See next slide for an example.</a:t>
            </a:r>
          </a:p>
          <a:p>
            <a:pPr defTabSz="914400" latinLnBrk="0"/>
            <a:endParaRPr lang="en-US" sz="1600" b="1" dirty="0">
              <a:solidFill>
                <a:prstClr val="black"/>
              </a:solidFill>
              <a:latin typeface="Calibri" panose="020F0502020204030204"/>
            </a:endParaRPr>
          </a:p>
          <a:p>
            <a:pPr defTabSz="914400" latinLnBrk="0"/>
            <a:r>
              <a:rPr lang="en-US" b="1" dirty="0">
                <a:solidFill>
                  <a:prstClr val="black"/>
                </a:solidFill>
                <a:latin typeface="Calibri" panose="020F0502020204030204"/>
              </a:rPr>
              <a:t>       Response Ordering Engine</a:t>
            </a:r>
            <a:endParaRPr lang="en-US" dirty="0">
              <a:solidFill>
                <a:prstClr val="black"/>
              </a:solidFill>
              <a:latin typeface="Calibri" panose="020F0502020204030204"/>
            </a:endParaRPr>
          </a:p>
          <a:p>
            <a:pPr defTabSz="914400" latinLnBrk="0"/>
            <a:r>
              <a:rPr lang="en-US" sz="1600" dirty="0">
                <a:solidFill>
                  <a:prstClr val="black"/>
                </a:solidFill>
                <a:latin typeface="Calibri" panose="020F0502020204030204"/>
              </a:rPr>
              <a:t>An optional block used for restoring the order of DRAM read transactions, which can be reordered by the AiM controllers.</a:t>
            </a:r>
          </a:p>
        </p:txBody>
      </p:sp>
      <p:sp>
        <p:nvSpPr>
          <p:cNvPr id="15" name="타원 5"/>
          <p:cNvSpPr/>
          <p:nvPr/>
        </p:nvSpPr>
        <p:spPr>
          <a:xfrm>
            <a:off x="1707675" y="2067350"/>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16" name="타원 5"/>
          <p:cNvSpPr/>
          <p:nvPr/>
        </p:nvSpPr>
        <p:spPr>
          <a:xfrm>
            <a:off x="1707675" y="4536230"/>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17" name="타원 5"/>
          <p:cNvSpPr/>
          <p:nvPr/>
        </p:nvSpPr>
        <p:spPr>
          <a:xfrm>
            <a:off x="7223120" y="962889"/>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18" name="타원 5"/>
          <p:cNvSpPr/>
          <p:nvPr/>
        </p:nvSpPr>
        <p:spPr>
          <a:xfrm>
            <a:off x="7223120" y="5386351"/>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10"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14</a:t>
            </a:fld>
            <a:endParaRPr lang="en-US" sz="1600" dirty="0">
              <a:solidFill>
                <a:schemeClr val="tx1"/>
              </a:solidFill>
            </a:endParaRPr>
          </a:p>
        </p:txBody>
      </p:sp>
    </p:spTree>
    <p:extLst>
      <p:ext uri="{BB962C8B-B14F-4D97-AF65-F5344CB8AC3E}">
        <p14:creationId xmlns:p14="http://schemas.microsoft.com/office/powerpoint/2010/main" val="424594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그림 13"/>
          <p:cNvPicPr>
            <a:picLocks noChangeAspect="1"/>
          </p:cNvPicPr>
          <p:nvPr/>
        </p:nvPicPr>
        <p:blipFill>
          <a:blip r:embed="rId3"/>
          <a:stretch>
            <a:fillRect/>
          </a:stretch>
        </p:blipFill>
        <p:spPr>
          <a:xfrm>
            <a:off x="294508" y="1966288"/>
            <a:ext cx="6128771" cy="3993012"/>
          </a:xfrm>
          <a:prstGeom prst="rect">
            <a:avLst/>
          </a:prstGeom>
        </p:spPr>
      </p:pic>
      <p:sp>
        <p:nvSpPr>
          <p:cNvPr id="15" name="Rounded Rectangle 16"/>
          <p:cNvSpPr/>
          <p:nvPr/>
        </p:nvSpPr>
        <p:spPr>
          <a:xfrm>
            <a:off x="6659312" y="1966705"/>
            <a:ext cx="5208838" cy="4243595"/>
          </a:xfrm>
          <a:prstGeom prst="roundRect">
            <a:avLst>
              <a:gd name="adj" fmla="val 2457"/>
            </a:avLst>
          </a:prstGeom>
          <a:solidFill>
            <a:sysClr val="window" lastClr="FFFFFF">
              <a:lumMod val="95000"/>
            </a:sys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7"/>
          <p:cNvSpPr/>
          <p:nvPr/>
        </p:nvSpPr>
        <p:spPr>
          <a:xfrm>
            <a:off x="2553418" y="1028069"/>
            <a:ext cx="7066850" cy="624556"/>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solidFill>
                  <a:sysClr val="windowText" lastClr="000000"/>
                </a:solidFill>
              </a:rPr>
              <a:t>3) </a:t>
            </a:r>
            <a:r>
              <a:rPr kumimoji="0" lang="en-US" sz="2800" b="1" i="0" u="none" strike="noStrike" kern="1200" cap="none" spc="0" normalizeH="0" baseline="0" noProof="0" dirty="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a:t>
            </a: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Controller</a:t>
            </a:r>
          </a:p>
        </p:txBody>
      </p:sp>
      <p:sp>
        <p:nvSpPr>
          <p:cNvPr id="18" name="TextBox 17"/>
          <p:cNvSpPr txBox="1"/>
          <p:nvPr/>
        </p:nvSpPr>
        <p:spPr>
          <a:xfrm>
            <a:off x="2570670" y="1144957"/>
            <a:ext cx="7049598" cy="369332"/>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GDDR6-AiM Controller = GDDR6 Controller + AiM Command Scheduling</a:t>
            </a:r>
          </a:p>
        </p:txBody>
      </p:sp>
      <p:sp>
        <p:nvSpPr>
          <p:cNvPr id="19" name="TextBox 18"/>
          <p:cNvSpPr txBox="1"/>
          <p:nvPr/>
        </p:nvSpPr>
        <p:spPr>
          <a:xfrm>
            <a:off x="6827530" y="2154738"/>
            <a:ext cx="4969041" cy="2831544"/>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     Scheduler</a:t>
            </a:r>
          </a:p>
          <a:p>
            <a:pPr marL="285750" indent="-285750" defTabSz="914400" latinLnBrk="0">
              <a:buFont typeface="Arial" panose="020B0604020202020204" pitchFamily="34" charset="0"/>
              <a:buChar char="•"/>
            </a:pPr>
            <a:r>
              <a:rPr lang="en-US" sz="1600" b="1" dirty="0">
                <a:solidFill>
                  <a:prstClr val="black"/>
                </a:solidFill>
                <a:latin typeface="Calibri" panose="020F0502020204030204"/>
                <a:ea typeface="Lato" panose="020F0502020204030203" pitchFamily="34" charset="0"/>
                <a:cs typeface="Lato" panose="020F0502020204030203" pitchFamily="34" charset="0"/>
              </a:rPr>
              <a:t>FR-FCFS Arbiter </a:t>
            </a:r>
            <a:r>
              <a:rPr lang="en-US" sz="1600" dirty="0">
                <a:solidFill>
                  <a:prstClr val="black"/>
                </a:solidFill>
                <a:latin typeface="Calibri" panose="020F0502020204030204"/>
                <a:ea typeface="Lato" panose="020F0502020204030203" pitchFamily="34" charset="0"/>
                <a:cs typeface="Lato" panose="020F0502020204030203" pitchFamily="34" charset="0"/>
              </a:rPr>
              <a:t>rearranges memory requests to reduce the number of row activations. AiM requests are always scheduled in-order.</a:t>
            </a:r>
          </a:p>
          <a:p>
            <a:pPr marL="285750" indent="-285750" defTabSz="914400" latinLnBrk="0">
              <a:buFont typeface="Arial" panose="020B0604020202020204" pitchFamily="34" charset="0"/>
              <a:buChar char="•"/>
            </a:pPr>
            <a:r>
              <a:rPr lang="en-US" sz="1600" b="1" dirty="0">
                <a:solidFill>
                  <a:prstClr val="black"/>
                </a:solidFill>
                <a:latin typeface="Calibri" panose="020F0502020204030204"/>
                <a:ea typeface="Lato" panose="020F0502020204030203" pitchFamily="34" charset="0"/>
                <a:cs typeface="Lato" panose="020F0502020204030203" pitchFamily="34" charset="0"/>
              </a:rPr>
              <a:t>Bank Engines </a:t>
            </a:r>
            <a:r>
              <a:rPr lang="en-US" sz="1600" dirty="0">
                <a:solidFill>
                  <a:prstClr val="black"/>
                </a:solidFill>
                <a:latin typeface="Calibri" panose="020F0502020204030204"/>
                <a:ea typeface="Lato" panose="020F0502020204030203" pitchFamily="34" charset="0"/>
                <a:cs typeface="Lato" panose="020F0502020204030203" pitchFamily="34" charset="0"/>
              </a:rPr>
              <a:t>and </a:t>
            </a:r>
            <a:r>
              <a:rPr lang="en-US" sz="1600" b="1" dirty="0">
                <a:solidFill>
                  <a:prstClr val="black"/>
                </a:solidFill>
                <a:latin typeface="Calibri" panose="020F0502020204030204"/>
                <a:ea typeface="Lato" panose="020F0502020204030203" pitchFamily="34" charset="0"/>
                <a:cs typeface="Lato" panose="020F0502020204030203" pitchFamily="34" charset="0"/>
              </a:rPr>
              <a:t>AiM Engine </a:t>
            </a:r>
            <a:r>
              <a:rPr lang="en-US" sz="1600" dirty="0">
                <a:solidFill>
                  <a:prstClr val="black"/>
                </a:solidFill>
                <a:latin typeface="Calibri" panose="020F0502020204030204"/>
                <a:ea typeface="Lato" panose="020F0502020204030203" pitchFamily="34" charset="0"/>
                <a:cs typeface="Lato" panose="020F0502020204030203" pitchFamily="34" charset="0"/>
              </a:rPr>
              <a:t>generate and schedule DRAM commands (ACT, PREPB, MAC, …) from the memory requests.</a:t>
            </a:r>
          </a:p>
          <a:p>
            <a:pPr marL="285750" indent="-285750" defTabSz="914400" latinLnBrk="0">
              <a:buFont typeface="Arial" panose="020B0604020202020204" pitchFamily="34" charset="0"/>
              <a:buChar char="•"/>
            </a:pPr>
            <a:r>
              <a:rPr lang="en-US" sz="1600" b="1" dirty="0">
                <a:solidFill>
                  <a:prstClr val="black"/>
                </a:solidFill>
                <a:latin typeface="Calibri" panose="020F0502020204030204"/>
                <a:ea typeface="Lato" panose="020F0502020204030203" pitchFamily="34" charset="0"/>
                <a:cs typeface="Lato" panose="020F0502020204030203" pitchFamily="34" charset="0"/>
              </a:rPr>
              <a:t>Refresh Engine </a:t>
            </a:r>
            <a:r>
              <a:rPr lang="en-US" sz="1600" dirty="0">
                <a:solidFill>
                  <a:prstClr val="black"/>
                </a:solidFill>
                <a:latin typeface="Calibri" panose="020F0502020204030204"/>
                <a:ea typeface="Lato" panose="020F0502020204030203" pitchFamily="34" charset="0"/>
                <a:cs typeface="Lato" panose="020F0502020204030203" pitchFamily="34" charset="0"/>
              </a:rPr>
              <a:t>periodically generates and schedules refresh commands.</a:t>
            </a:r>
          </a:p>
          <a:p>
            <a:pPr marL="285750" indent="-285750" defTabSz="914400" latinLnBrk="0">
              <a:buFont typeface="Arial" panose="020B0604020202020204" pitchFamily="34" charset="0"/>
              <a:buChar char="•"/>
            </a:pPr>
            <a:r>
              <a:rPr lang="en-US" sz="1600" b="1" dirty="0">
                <a:solidFill>
                  <a:prstClr val="black"/>
                </a:solidFill>
                <a:latin typeface="Calibri" panose="020F0502020204030204"/>
                <a:ea typeface="Lato" panose="020F0502020204030203" pitchFamily="34" charset="0"/>
                <a:cs typeface="Lato" panose="020F0502020204030203" pitchFamily="34" charset="0"/>
              </a:rPr>
              <a:t>Engine Arbiter </a:t>
            </a:r>
            <a:r>
              <a:rPr lang="en-US" sz="1600" dirty="0">
                <a:solidFill>
                  <a:prstClr val="black"/>
                </a:solidFill>
                <a:latin typeface="Calibri" panose="020F0502020204030204"/>
                <a:ea typeface="Lato" panose="020F0502020204030203" pitchFamily="34" charset="0"/>
                <a:cs typeface="Lato" panose="020F0502020204030203" pitchFamily="34" charset="0"/>
              </a:rPr>
              <a:t>multiplexes between the engines and issues prioritized DRAM commands to PHY.</a:t>
            </a:r>
          </a:p>
        </p:txBody>
      </p:sp>
      <p:sp>
        <p:nvSpPr>
          <p:cNvPr id="20" name="타원 5"/>
          <p:cNvSpPr/>
          <p:nvPr/>
        </p:nvSpPr>
        <p:spPr>
          <a:xfrm>
            <a:off x="2416258" y="2329998"/>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21" name="타원 5"/>
          <p:cNvSpPr/>
          <p:nvPr/>
        </p:nvSpPr>
        <p:spPr>
          <a:xfrm>
            <a:off x="5528066" y="2329998"/>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22" name="TextBox 21"/>
          <p:cNvSpPr txBox="1"/>
          <p:nvPr/>
        </p:nvSpPr>
        <p:spPr>
          <a:xfrm>
            <a:off x="6827530" y="5195264"/>
            <a:ext cx="4969041" cy="861774"/>
          </a:xfrm>
          <a:prstGeom prst="rect">
            <a:avLst/>
          </a:prstGeom>
          <a:noFill/>
        </p:spPr>
        <p:txBody>
          <a:bodyPr wrap="square" rtlCol="0">
            <a:spAutoFit/>
          </a:bodyPr>
          <a:lstStyle/>
          <a:p>
            <a:pP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     PHY</a:t>
            </a:r>
          </a:p>
          <a:p>
            <a:pPr defTabSz="914400" latinLnBrk="0"/>
            <a:r>
              <a:rPr lang="en-US" sz="1600" dirty="0">
                <a:solidFill>
                  <a:prstClr val="black"/>
                </a:solidFill>
                <a:latin typeface="Calibri" panose="020F0502020204030204"/>
                <a:ea typeface="Lato" panose="020F0502020204030203" pitchFamily="34" charset="0"/>
                <a:cs typeface="Lato" panose="020F0502020204030203" pitchFamily="34" charset="0"/>
              </a:rPr>
              <a:t>A standard GDDR6 DRAM PHY block. Details depend on the selected implementation technology (e.g. FPGA).</a:t>
            </a:r>
          </a:p>
        </p:txBody>
      </p:sp>
      <p:sp>
        <p:nvSpPr>
          <p:cNvPr id="23" name="타원 5"/>
          <p:cNvSpPr/>
          <p:nvPr/>
        </p:nvSpPr>
        <p:spPr>
          <a:xfrm>
            <a:off x="6827530" y="2192838"/>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24" name="타원 5"/>
          <p:cNvSpPr/>
          <p:nvPr/>
        </p:nvSpPr>
        <p:spPr>
          <a:xfrm>
            <a:off x="6827530" y="5223839"/>
            <a:ext cx="274320" cy="274320"/>
          </a:xfrm>
          <a:prstGeom prst="ellipse">
            <a:avLst/>
          </a:prstGeom>
          <a:solidFill>
            <a:sysClr val="window" lastClr="FFFFFF"/>
          </a:solidFill>
          <a:ln w="254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13"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15</a:t>
            </a:fld>
            <a:endParaRPr lang="en-US" sz="1600" dirty="0">
              <a:solidFill>
                <a:schemeClr val="tx1"/>
              </a:solidFill>
            </a:endParaRPr>
          </a:p>
        </p:txBody>
      </p:sp>
    </p:spTree>
    <p:extLst>
      <p:ext uri="{BB962C8B-B14F-4D97-AF65-F5344CB8AC3E}">
        <p14:creationId xmlns:p14="http://schemas.microsoft.com/office/powerpoint/2010/main" val="53991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a:extLst>
              <a:ext uri="{FF2B5EF4-FFF2-40B4-BE49-F238E27FC236}">
                <a16:creationId xmlns:a16="http://schemas.microsoft.com/office/drawing/2014/main" id="{9040C259-00FF-4C20-9E61-09543B340B1A}"/>
              </a:ext>
            </a:extLst>
          </p:cNvPr>
          <p:cNvSpPr/>
          <p:nvPr/>
        </p:nvSpPr>
        <p:spPr>
          <a:xfrm>
            <a:off x="551384" y="5006379"/>
            <a:ext cx="11391899" cy="1744205"/>
          </a:xfrm>
          <a:prstGeom prst="roundRect">
            <a:avLst>
              <a:gd name="adj" fmla="val 7959"/>
            </a:avLst>
          </a:prstGeom>
          <a:solidFill>
            <a:schemeClr val="bg1">
              <a:lumMod val="95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47">
            <a:extLst>
              <a:ext uri="{FF2B5EF4-FFF2-40B4-BE49-F238E27FC236}">
                <a16:creationId xmlns:a16="http://schemas.microsoft.com/office/drawing/2014/main" id="{BFA8C549-0C1A-49E6-89B5-A388D10949BA}"/>
              </a:ext>
            </a:extLst>
          </p:cNvPr>
          <p:cNvSpPr/>
          <p:nvPr/>
        </p:nvSpPr>
        <p:spPr>
          <a:xfrm>
            <a:off x="911424" y="5418363"/>
            <a:ext cx="1383907" cy="1038065"/>
          </a:xfrm>
          <a:prstGeom prst="rect">
            <a:avLst/>
          </a:prstGeom>
          <a:solidFill>
            <a:srgbClr val="EBF1DE"/>
          </a:solidFill>
          <a:ln w="9525" cap="flat" cmpd="sng" algn="ctr">
            <a:solidFill>
              <a:sysClr val="windowText" lastClr="00000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600"/>
              </a:spcAft>
              <a:buClr>
                <a:srgbClr val="E7E6E6"/>
              </a:buClr>
              <a:buSzTx/>
              <a:buFontTx/>
              <a:buNone/>
              <a:tabLst/>
              <a:defRPr/>
            </a:pPr>
            <a:endParaRPr kumimoji="0" lang="en-US" altLang="ko-KR"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4" name="Rectangle 12"/>
          <p:cNvSpPr/>
          <p:nvPr/>
        </p:nvSpPr>
        <p:spPr>
          <a:xfrm>
            <a:off x="5033160" y="5418364"/>
            <a:ext cx="2881221" cy="1034972"/>
          </a:xfrm>
          <a:prstGeom prst="rect">
            <a:avLst/>
          </a:prstGeom>
          <a:solidFill>
            <a:schemeClr val="accent5">
              <a:lumMod val="20000"/>
              <a:lumOff val="80000"/>
              <a:alpha val="80000"/>
            </a:scheme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cs typeface="+mn-cs"/>
            </a:endParaRPr>
          </a:p>
        </p:txBody>
      </p:sp>
      <p:sp>
        <p:nvSpPr>
          <p:cNvPr id="5" name="직사각형 4">
            <a:extLst>
              <a:ext uri="{FF2B5EF4-FFF2-40B4-BE49-F238E27FC236}">
                <a16:creationId xmlns:a16="http://schemas.microsoft.com/office/drawing/2014/main" id="{B51A4BCF-1E3F-49BE-84E8-2E024EAE8D86}"/>
              </a:ext>
            </a:extLst>
          </p:cNvPr>
          <p:cNvSpPr/>
          <p:nvPr/>
        </p:nvSpPr>
        <p:spPr>
          <a:xfrm>
            <a:off x="2332647" y="5550922"/>
            <a:ext cx="266564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AiM Host (</a:t>
            </a:r>
            <a:r>
              <a:rPr kumimoji="0" lang="en-US" altLang="ko-KR" sz="1600" b="1" i="0" u="none" strike="noStrike" kern="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Macro</a:t>
            </a:r>
            <a:r>
              <a:rPr kumimoji="0" lang="en-US" altLang="ko-KR"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Instruction</a:t>
            </a:r>
            <a:endParaRPr kumimoji="0" lang="ko-KR" altLang="en-US"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직사각형 5">
            <a:extLst>
              <a:ext uri="{FF2B5EF4-FFF2-40B4-BE49-F238E27FC236}">
                <a16:creationId xmlns:a16="http://schemas.microsoft.com/office/drawing/2014/main" id="{B51A4BCF-1E3F-49BE-84E8-2E024EAE8D86}"/>
              </a:ext>
            </a:extLst>
          </p:cNvPr>
          <p:cNvSpPr/>
          <p:nvPr/>
        </p:nvSpPr>
        <p:spPr>
          <a:xfrm>
            <a:off x="10913965" y="6210723"/>
            <a:ext cx="65570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AiM</a:t>
            </a:r>
            <a:endParaRPr kumimoji="0" lang="ko-KR" altLang="en-US"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B51A4BCF-1E3F-49BE-84E8-2E024EAE8D86}"/>
              </a:ext>
            </a:extLst>
          </p:cNvPr>
          <p:cNvSpPr/>
          <p:nvPr/>
        </p:nvSpPr>
        <p:spPr>
          <a:xfrm>
            <a:off x="8131618" y="5561065"/>
            <a:ext cx="248691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AiM (</a:t>
            </a:r>
            <a:r>
              <a:rPr kumimoji="0" lang="en-US" altLang="ko-KR" sz="16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Micro</a:t>
            </a:r>
            <a:r>
              <a:rPr kumimoji="0" lang="en-US" altLang="ko-KR"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Command</a:t>
            </a:r>
            <a:endParaRPr kumimoji="0" lang="ko-KR" altLang="en-US"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그림 7"/>
          <p:cNvPicPr>
            <a:picLocks noChangeAspect="1"/>
          </p:cNvPicPr>
          <p:nvPr/>
        </p:nvPicPr>
        <p:blipFill>
          <a:blip r:embed="rId3"/>
          <a:stretch>
            <a:fillRect/>
          </a:stretch>
        </p:blipFill>
        <p:spPr>
          <a:xfrm>
            <a:off x="10824677" y="5557588"/>
            <a:ext cx="872907" cy="741971"/>
          </a:xfrm>
          <a:prstGeom prst="rect">
            <a:avLst/>
          </a:prstGeom>
        </p:spPr>
      </p:pic>
      <p:sp>
        <p:nvSpPr>
          <p:cNvPr id="9" name="직사각형 8">
            <a:extLst>
              <a:ext uri="{FF2B5EF4-FFF2-40B4-BE49-F238E27FC236}">
                <a16:creationId xmlns:a16="http://schemas.microsoft.com/office/drawing/2014/main" id="{B51A4BCF-1E3F-49BE-84E8-2E024EAE8D86}"/>
              </a:ext>
            </a:extLst>
          </p:cNvPr>
          <p:cNvSpPr/>
          <p:nvPr/>
        </p:nvSpPr>
        <p:spPr>
          <a:xfrm>
            <a:off x="2410867" y="5938327"/>
            <a:ext cx="246099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(PCIe Protocol)</a:t>
            </a:r>
            <a:endParaRPr kumimoji="0" lang="ko-KR" altLang="en-US"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Rectangle 12"/>
          <p:cNvSpPr/>
          <p:nvPr/>
        </p:nvSpPr>
        <p:spPr>
          <a:xfrm>
            <a:off x="6699405" y="5549717"/>
            <a:ext cx="1052779" cy="778361"/>
          </a:xfrm>
          <a:prstGeom prst="rect">
            <a:avLst/>
          </a:prstGeom>
          <a:solidFill>
            <a:srgbClr val="4BACC6">
              <a:lumMod val="60000"/>
              <a:lumOff val="40000"/>
              <a:alpha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cs typeface="+mn-cs"/>
              </a:rPr>
              <a:t>AiM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cs typeface="+mn-cs"/>
              </a:rPr>
              <a:t>Controller</a:t>
            </a:r>
          </a:p>
        </p:txBody>
      </p:sp>
      <p:sp>
        <p:nvSpPr>
          <p:cNvPr id="11" name="Rectangle 12"/>
          <p:cNvSpPr/>
          <p:nvPr/>
        </p:nvSpPr>
        <p:spPr>
          <a:xfrm>
            <a:off x="5193727" y="5549717"/>
            <a:ext cx="1118297" cy="778361"/>
          </a:xfrm>
          <a:prstGeom prst="rect">
            <a:avLst/>
          </a:prstGeom>
          <a:solidFill>
            <a:srgbClr val="4BACC6">
              <a:lumMod val="60000"/>
              <a:lumOff val="40000"/>
              <a:alpha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cs typeface="+mn-cs"/>
              </a:rPr>
              <a:t>Micro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cs typeface="+mn-cs"/>
              </a:rPr>
              <a:t>Command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cs typeface="+mn-cs"/>
              </a:rPr>
              <a:t>Generator</a:t>
            </a:r>
          </a:p>
        </p:txBody>
      </p:sp>
      <p:sp>
        <p:nvSpPr>
          <p:cNvPr id="12" name="Rounded Rectangle 47">
            <a:extLst>
              <a:ext uri="{FF2B5EF4-FFF2-40B4-BE49-F238E27FC236}">
                <a16:creationId xmlns:a16="http://schemas.microsoft.com/office/drawing/2014/main" id="{BFA8C549-0C1A-49E6-89B5-A388D10949BA}"/>
              </a:ext>
            </a:extLst>
          </p:cNvPr>
          <p:cNvSpPr/>
          <p:nvPr/>
        </p:nvSpPr>
        <p:spPr>
          <a:xfrm>
            <a:off x="1053439" y="5549717"/>
            <a:ext cx="1093166" cy="778360"/>
          </a:xfrm>
          <a:prstGeom prst="rect">
            <a:avLst/>
          </a:prstGeom>
          <a:solidFill>
            <a:srgbClr val="C3D69B"/>
          </a:solidFill>
          <a:ln w="9525" cap="flat" cmpd="sng" algn="ctr">
            <a:solidFill>
              <a:sysClr val="windowText" lastClr="00000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600"/>
              </a:spcAft>
              <a:buClr>
                <a:srgbClr val="E7E6E6"/>
              </a:buClr>
              <a:buSzTx/>
              <a:buFontTx/>
              <a:buNone/>
              <a:tabLst/>
              <a:defRPr/>
            </a:pPr>
            <a:endParaRPr kumimoji="0" lang="en-US" altLang="ko-KR"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3" name="직선 화살표 연결선 12"/>
          <p:cNvCxnSpPr>
            <a:stCxn id="12" idx="3"/>
          </p:cNvCxnSpPr>
          <p:nvPr/>
        </p:nvCxnSpPr>
        <p:spPr>
          <a:xfrm flipV="1">
            <a:off x="2146605" y="5929471"/>
            <a:ext cx="3047122" cy="9426"/>
          </a:xfrm>
          <a:prstGeom prst="straightConnector1">
            <a:avLst/>
          </a:prstGeom>
          <a:ln w="69850">
            <a:gradFill>
              <a:gsLst>
                <a:gs pos="0">
                  <a:schemeClr val="bg1">
                    <a:lumMod val="85000"/>
                  </a:schemeClr>
                </a:gs>
                <a:gs pos="53000">
                  <a:schemeClr val="tx1">
                    <a:lumMod val="65000"/>
                    <a:lumOff val="35000"/>
                  </a:schemeClr>
                </a:gs>
                <a:gs pos="100000">
                  <a:schemeClr val="tx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a:stCxn id="10" idx="3"/>
            <a:endCxn id="8" idx="1"/>
          </p:cNvCxnSpPr>
          <p:nvPr/>
        </p:nvCxnSpPr>
        <p:spPr>
          <a:xfrm flipV="1">
            <a:off x="7752184" y="5928574"/>
            <a:ext cx="3072493" cy="10324"/>
          </a:xfrm>
          <a:prstGeom prst="straightConnector1">
            <a:avLst/>
          </a:prstGeom>
          <a:ln w="69850">
            <a:gradFill>
              <a:gsLst>
                <a:gs pos="0">
                  <a:schemeClr val="bg1">
                    <a:lumMod val="85000"/>
                  </a:schemeClr>
                </a:gs>
                <a:gs pos="53000">
                  <a:schemeClr val="tx1">
                    <a:lumMod val="65000"/>
                    <a:lumOff val="35000"/>
                  </a:schemeClr>
                </a:gs>
                <a:gs pos="100000">
                  <a:schemeClr val="tx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11" idx="3"/>
            <a:endCxn id="10" idx="1"/>
          </p:cNvCxnSpPr>
          <p:nvPr/>
        </p:nvCxnSpPr>
        <p:spPr>
          <a:xfrm>
            <a:off x="6312024" y="5938898"/>
            <a:ext cx="387381" cy="0"/>
          </a:xfrm>
          <a:prstGeom prst="straightConnector1">
            <a:avLst/>
          </a:prstGeom>
          <a:ln w="53975">
            <a:gradFill>
              <a:gsLst>
                <a:gs pos="0">
                  <a:schemeClr val="bg1">
                    <a:lumMod val="85000"/>
                  </a:schemeClr>
                </a:gs>
                <a:gs pos="53000">
                  <a:schemeClr val="tx1">
                    <a:lumMod val="65000"/>
                    <a:lumOff val="35000"/>
                  </a:schemeClr>
                </a:gs>
                <a:gs pos="100000">
                  <a:schemeClr val="tx1"/>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53439" y="5615731"/>
            <a:ext cx="1096262" cy="646331"/>
          </a:xfrm>
          <a:prstGeom prst="rect">
            <a:avLst/>
          </a:prstGeom>
          <a:noFill/>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Host</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Processor</a:t>
            </a:r>
            <a:endParaRPr kumimoji="0" lang="ko-KR" alt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직사각형 16">
            <a:extLst>
              <a:ext uri="{FF2B5EF4-FFF2-40B4-BE49-F238E27FC236}">
                <a16:creationId xmlns:a16="http://schemas.microsoft.com/office/drawing/2014/main" id="{B51A4BCF-1E3F-49BE-84E8-2E024EAE8D86}"/>
              </a:ext>
            </a:extLst>
          </p:cNvPr>
          <p:cNvSpPr/>
          <p:nvPr/>
        </p:nvSpPr>
        <p:spPr>
          <a:xfrm>
            <a:off x="2199477" y="2039028"/>
            <a:ext cx="28837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err="1">
                <a:ln>
                  <a:noFill/>
                </a:ln>
                <a:solidFill>
                  <a:prstClr val="black"/>
                </a:solidFill>
                <a:effectLst/>
                <a:uLnTx/>
                <a:uFillTx/>
                <a:latin typeface="Calibri"/>
                <a:cs typeface="+mn-cs"/>
              </a:rPr>
              <a:t>ISR</a:t>
            </a:r>
            <a:r>
              <a:rPr kumimoji="0" lang="en-US" altLang="ko-KR" sz="1800" b="1" i="0" u="none" strike="noStrike" kern="0" cap="none" spc="0" normalizeH="0" baseline="0" noProof="0" dirty="0">
                <a:ln>
                  <a:noFill/>
                </a:ln>
                <a:solidFill>
                  <a:prstClr val="black"/>
                </a:solidFill>
                <a:effectLst/>
                <a:uLnTx/>
                <a:uFillTx/>
                <a:latin typeface="Calibri"/>
                <a:cs typeface="+mn-cs"/>
              </a:rPr>
              <a:t> </a:t>
            </a:r>
            <a:r>
              <a:rPr kumimoji="0" lang="en-US" altLang="ko-KR" sz="1800" b="1" i="0" u="none" strike="noStrike" kern="0" cap="none" spc="0" normalizeH="0" baseline="0" noProof="0" dirty="0" smtClean="0">
                <a:ln>
                  <a:noFill/>
                </a:ln>
                <a:solidFill>
                  <a:prstClr val="black"/>
                </a:solidFill>
                <a:effectLst/>
                <a:uLnTx/>
                <a:uFillTx/>
                <a:latin typeface="Calibri"/>
                <a:cs typeface="+mn-cs"/>
              </a:rPr>
              <a:t>Instructions</a:t>
            </a:r>
            <a:endParaRPr kumimoji="0" lang="ko-KR" altLang="en-US" sz="1800" b="1" i="0" u="none" strike="noStrike" kern="0" cap="none" spc="0" normalizeH="0" baseline="0" noProof="0" dirty="0">
              <a:ln>
                <a:noFill/>
              </a:ln>
              <a:solidFill>
                <a:prstClr val="black"/>
              </a:solidFill>
              <a:effectLst/>
              <a:uLnTx/>
              <a:uFillTx/>
              <a:latin typeface="Calibri"/>
              <a:cs typeface="+mn-cs"/>
            </a:endParaRPr>
          </a:p>
        </p:txBody>
      </p:sp>
      <p:sp>
        <p:nvSpPr>
          <p:cNvPr id="18" name="직사각형 17">
            <a:extLst>
              <a:ext uri="{FF2B5EF4-FFF2-40B4-BE49-F238E27FC236}">
                <a16:creationId xmlns:a16="http://schemas.microsoft.com/office/drawing/2014/main" id="{B51A4BCF-1E3F-49BE-84E8-2E024EAE8D86}"/>
              </a:ext>
            </a:extLst>
          </p:cNvPr>
          <p:cNvSpPr/>
          <p:nvPr/>
        </p:nvSpPr>
        <p:spPr>
          <a:xfrm>
            <a:off x="8238638" y="1684117"/>
            <a:ext cx="28803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black"/>
                </a:solidFill>
                <a:effectLst/>
                <a:uLnTx/>
                <a:uFillTx/>
                <a:latin typeface="Calibri"/>
                <a:cs typeface="+mn-cs"/>
              </a:rPr>
              <a:t>AiM Command</a:t>
            </a:r>
            <a:endParaRPr kumimoji="0" lang="ko-KR" altLang="en-US" sz="1800" b="1" i="0" u="none" strike="noStrike" kern="0" cap="none" spc="0" normalizeH="0" baseline="0" noProof="0" dirty="0">
              <a:ln>
                <a:noFill/>
              </a:ln>
              <a:solidFill>
                <a:prstClr val="black"/>
              </a:solidFill>
              <a:effectLst/>
              <a:uLnTx/>
              <a:uFillTx/>
              <a:latin typeface="Calibri"/>
              <a:cs typeface="+mn-cs"/>
            </a:endParaRPr>
          </a:p>
        </p:txBody>
      </p:sp>
      <p:sp>
        <p:nvSpPr>
          <p:cNvPr id="19" name="텍스트 개체 틀 9"/>
          <p:cNvSpPr txBox="1">
            <a:spLocks/>
          </p:cNvSpPr>
          <p:nvPr/>
        </p:nvSpPr>
        <p:spPr>
          <a:xfrm>
            <a:off x="266028" y="705448"/>
            <a:ext cx="11590611" cy="1147487"/>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cs typeface="+mn-cs"/>
              </a:rPr>
              <a:t>New commands named </a:t>
            </a:r>
            <a:r>
              <a:rPr kumimoji="0" lang="en-US" altLang="ko-KR" sz="2000" b="1" i="1" u="none" strike="noStrike" kern="1200" cap="none" spc="0" normalizeH="0" baseline="0" noProof="0" dirty="0">
                <a:ln>
                  <a:noFill/>
                </a:ln>
                <a:solidFill>
                  <a:prstClr val="black"/>
                </a:solidFill>
                <a:effectLst/>
                <a:uLnTx/>
                <a:uFillTx/>
                <a:latin typeface="Calibri"/>
                <a:cs typeface="+mn-cs"/>
              </a:rPr>
              <a:t>AiM commands </a:t>
            </a:r>
            <a:r>
              <a:rPr kumimoji="0" lang="en-US" altLang="ko-KR" sz="2000" b="0" i="1" u="none" strike="noStrike" kern="1200" cap="none" spc="0" normalizeH="0" baseline="0" noProof="0" dirty="0">
                <a:ln>
                  <a:noFill/>
                </a:ln>
                <a:solidFill>
                  <a:prstClr val="black"/>
                </a:solidFill>
                <a:effectLst/>
                <a:uLnTx/>
                <a:uFillTx/>
                <a:latin typeface="Calibri"/>
                <a:cs typeface="+mn-cs"/>
              </a:rPr>
              <a:t>are introduced to control computing operations in AiM</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cs typeface="+mn-cs"/>
              </a:rPr>
              <a:t>AiM software stack generates </a:t>
            </a:r>
            <a:r>
              <a:rPr kumimoji="0" lang="en-US" altLang="ko-KR" sz="2000" b="1" i="1" u="none" strike="noStrike" kern="1200" cap="none" spc="0" normalizeH="0" baseline="0" noProof="0" dirty="0">
                <a:ln>
                  <a:noFill/>
                </a:ln>
                <a:solidFill>
                  <a:prstClr val="black"/>
                </a:solidFill>
                <a:effectLst/>
                <a:uLnTx/>
                <a:uFillTx/>
                <a:latin typeface="Calibri"/>
                <a:cs typeface="+mn-cs"/>
              </a:rPr>
              <a:t>AiM Host (</a:t>
            </a:r>
            <a:r>
              <a:rPr kumimoji="0" lang="en-US" altLang="ko-KR" sz="2000" b="1" i="1" u="none" strike="noStrike" kern="1200" cap="none" spc="0" normalizeH="0" baseline="0" noProof="0" dirty="0">
                <a:ln>
                  <a:noFill/>
                </a:ln>
                <a:solidFill>
                  <a:srgbClr val="5B9BD5">
                    <a:lumMod val="75000"/>
                  </a:srgbClr>
                </a:solidFill>
                <a:effectLst/>
                <a:uLnTx/>
                <a:uFillTx/>
                <a:latin typeface="Calibri"/>
                <a:cs typeface="+mn-cs"/>
              </a:rPr>
              <a:t>Macro</a:t>
            </a:r>
            <a:r>
              <a:rPr kumimoji="0" lang="en-US" altLang="ko-KR" sz="2000" b="1" i="1" u="none" strike="noStrike" kern="1200" cap="none" spc="0" normalizeH="0" baseline="0" noProof="0" dirty="0">
                <a:ln>
                  <a:noFill/>
                </a:ln>
                <a:solidFill>
                  <a:prstClr val="black"/>
                </a:solidFill>
                <a:effectLst/>
                <a:uLnTx/>
                <a:uFillTx/>
                <a:latin typeface="Calibri"/>
                <a:cs typeface="+mn-cs"/>
              </a:rPr>
              <a:t>) Instructions </a:t>
            </a:r>
            <a:r>
              <a:rPr kumimoji="0" lang="en-US" altLang="ko-KR" sz="2000" b="0" i="1" u="none" strike="noStrike" kern="1200" cap="none" spc="0" normalizeH="0" baseline="0" noProof="0" dirty="0">
                <a:ln>
                  <a:noFill/>
                </a:ln>
                <a:solidFill>
                  <a:prstClr val="black"/>
                </a:solidFill>
                <a:effectLst/>
                <a:uLnTx/>
                <a:uFillTx/>
                <a:latin typeface="Calibri"/>
                <a:cs typeface="+mn-cs"/>
              </a:rPr>
              <a:t>and each </a:t>
            </a:r>
            <a:r>
              <a:rPr kumimoji="0" lang="en-US" altLang="ko-KR" sz="2000" b="1" i="1" u="none" strike="noStrike" kern="1200" cap="none" spc="0" normalizeH="0" baseline="0" noProof="0" dirty="0">
                <a:ln>
                  <a:noFill/>
                </a:ln>
                <a:solidFill>
                  <a:srgbClr val="5B9BD5">
                    <a:lumMod val="75000"/>
                  </a:srgbClr>
                </a:solidFill>
                <a:effectLst/>
                <a:uLnTx/>
                <a:uFillTx/>
                <a:latin typeface="Calibri"/>
                <a:cs typeface="+mn-cs"/>
              </a:rPr>
              <a:t>Macro</a:t>
            </a:r>
            <a:r>
              <a:rPr kumimoji="0" lang="en-US" altLang="ko-KR" sz="2000" b="1" i="1" u="none" strike="noStrike" kern="1200" cap="none" spc="0" normalizeH="0" baseline="0" noProof="0" dirty="0">
                <a:ln>
                  <a:noFill/>
                </a:ln>
                <a:solidFill>
                  <a:prstClr val="black"/>
                </a:solidFill>
                <a:effectLst/>
                <a:uLnTx/>
                <a:uFillTx/>
                <a:latin typeface="Calibri"/>
                <a:cs typeface="+mn-cs"/>
              </a:rPr>
              <a:t> Instruction </a:t>
            </a:r>
            <a:r>
              <a:rPr kumimoji="0" lang="en-US" altLang="ko-KR" sz="2000" b="0" i="1" u="none" strike="noStrike" kern="1200" cap="none" spc="0" normalizeH="0" baseline="0" noProof="0" dirty="0">
                <a:ln>
                  <a:noFill/>
                </a:ln>
                <a:solidFill>
                  <a:prstClr val="black"/>
                </a:solidFill>
                <a:effectLst/>
                <a:uLnTx/>
                <a:uFillTx/>
                <a:latin typeface="Calibri"/>
                <a:cs typeface="+mn-cs"/>
              </a:rPr>
              <a:t>is converted into the corresponding </a:t>
            </a:r>
            <a:r>
              <a:rPr kumimoji="0" lang="en-US" altLang="ko-KR" sz="2000" b="1" i="1" u="none" strike="noStrike" kern="1200" cap="none" spc="0" normalizeH="0" baseline="0" noProof="0" dirty="0">
                <a:ln>
                  <a:noFill/>
                </a:ln>
                <a:solidFill>
                  <a:prstClr val="black"/>
                </a:solidFill>
                <a:effectLst/>
                <a:uLnTx/>
                <a:uFillTx/>
                <a:latin typeface="Calibri"/>
                <a:cs typeface="+mn-cs"/>
              </a:rPr>
              <a:t>multiple AiM (</a:t>
            </a:r>
            <a:r>
              <a:rPr kumimoji="0" lang="en-US" altLang="ko-KR" sz="2000" b="1" i="1" u="none" strike="noStrike" kern="1200" cap="none" spc="0" normalizeH="0" baseline="0" noProof="0" dirty="0">
                <a:ln>
                  <a:noFill/>
                </a:ln>
                <a:solidFill>
                  <a:srgbClr val="C00000"/>
                </a:solidFill>
                <a:effectLst/>
                <a:uLnTx/>
                <a:uFillTx/>
                <a:latin typeface="Calibri"/>
                <a:cs typeface="+mn-cs"/>
              </a:rPr>
              <a:t>Micro</a:t>
            </a:r>
            <a:r>
              <a:rPr kumimoji="0" lang="en-US" altLang="ko-KR" sz="2000" b="1" i="1" u="none" strike="noStrike" kern="1200" cap="none" spc="0" normalizeH="0" baseline="0" noProof="0" dirty="0">
                <a:ln>
                  <a:noFill/>
                </a:ln>
                <a:solidFill>
                  <a:prstClr val="black"/>
                </a:solidFill>
                <a:effectLst/>
                <a:uLnTx/>
                <a:uFillTx/>
                <a:latin typeface="Calibri"/>
                <a:cs typeface="+mn-cs"/>
              </a:rPr>
              <a:t>) commands </a:t>
            </a:r>
            <a:r>
              <a:rPr kumimoji="0" lang="en-US" altLang="ko-KR" sz="2000" b="0" i="1" u="none" strike="noStrike" kern="1200" cap="none" spc="0" normalizeH="0" baseline="0" noProof="0" dirty="0">
                <a:ln>
                  <a:noFill/>
                </a:ln>
                <a:solidFill>
                  <a:prstClr val="black"/>
                </a:solidFill>
                <a:effectLst/>
                <a:uLnTx/>
                <a:uFillTx/>
                <a:latin typeface="Calibri"/>
                <a:cs typeface="+mn-cs"/>
              </a:rPr>
              <a:t>by the Command Generator and AiM Controller</a:t>
            </a:r>
          </a:p>
        </p:txBody>
      </p:sp>
      <p:sp>
        <p:nvSpPr>
          <p:cNvPr id="20" name="TextBox 19"/>
          <p:cNvSpPr txBox="1"/>
          <p:nvPr/>
        </p:nvSpPr>
        <p:spPr>
          <a:xfrm>
            <a:off x="7600923" y="6464369"/>
            <a:ext cx="4342360" cy="276999"/>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Lato" panose="020F0502020204030203" pitchFamily="34" charset="0"/>
                <a:cs typeface="Lato" panose="020F0502020204030203" pitchFamily="34" charset="0"/>
              </a:rPr>
              <a:t>* AiM Controller = GDDR6 Controller + AiM Command Scheduling</a:t>
            </a:r>
          </a:p>
        </p:txBody>
      </p:sp>
      <p:graphicFrame>
        <p:nvGraphicFramePr>
          <p:cNvPr id="21" name="Table 19"/>
          <p:cNvGraphicFramePr>
            <a:graphicFrameLocks noGrp="1"/>
          </p:cNvGraphicFramePr>
          <p:nvPr>
            <p:extLst>
              <p:ext uri="{D42A27DB-BD31-4B8C-83A1-F6EECF244321}">
                <p14:modId xmlns:p14="http://schemas.microsoft.com/office/powerpoint/2010/main" val="3628371594"/>
              </p:ext>
            </p:extLst>
          </p:nvPr>
        </p:nvGraphicFramePr>
        <p:xfrm>
          <a:off x="7600923" y="2035860"/>
          <a:ext cx="4155802" cy="2868469"/>
        </p:xfrm>
        <a:graphic>
          <a:graphicData uri="http://schemas.openxmlformats.org/drawingml/2006/table">
            <a:tbl>
              <a:tblPr firstRow="1" bandRow="1">
                <a:tableStyleId>{5940675A-B579-460E-94D1-54222C63F5DA}</a:tableStyleId>
              </a:tblPr>
              <a:tblGrid>
                <a:gridCol w="1260441">
                  <a:extLst>
                    <a:ext uri="{9D8B030D-6E8A-4147-A177-3AD203B41FA5}">
                      <a16:colId xmlns:a16="http://schemas.microsoft.com/office/drawing/2014/main" val="2659446930"/>
                    </a:ext>
                  </a:extLst>
                </a:gridCol>
                <a:gridCol w="2895361">
                  <a:extLst>
                    <a:ext uri="{9D8B030D-6E8A-4147-A177-3AD203B41FA5}">
                      <a16:colId xmlns:a16="http://schemas.microsoft.com/office/drawing/2014/main" val="2660029674"/>
                    </a:ext>
                  </a:extLst>
                </a:gridCol>
              </a:tblGrid>
              <a:tr h="174341">
                <a:tc gridSpan="2">
                  <a:txBody>
                    <a:bodyPr/>
                    <a:lstStyle/>
                    <a:p>
                      <a:pPr algn="ctr"/>
                      <a:r>
                        <a:rPr lang="en-US" sz="700" b="1" dirty="0">
                          <a:latin typeface="Calibri" panose="020F0502020204030204" pitchFamily="34" charset="0"/>
                          <a:cs typeface="Calibri" panose="020F0502020204030204" pitchFamily="34" charset="0"/>
                        </a:rPr>
                        <a:t>Bank</a:t>
                      </a:r>
                      <a:r>
                        <a:rPr lang="en-US" sz="700" b="1" baseline="0" dirty="0">
                          <a:latin typeface="Calibri" panose="020F0502020204030204" pitchFamily="34" charset="0"/>
                          <a:cs typeface="Calibri" panose="020F0502020204030204" pitchFamily="34" charset="0"/>
                        </a:rPr>
                        <a:t> Activation</a:t>
                      </a:r>
                      <a:endParaRPr lang="en-US" sz="700" b="1" dirty="0">
                        <a:latin typeface="Calibri" panose="020F0502020204030204" pitchFamily="34" charset="0"/>
                        <a:cs typeface="Calibri" panose="020F0502020204030204" pitchFamily="34" charset="0"/>
                      </a:endParaRPr>
                    </a:p>
                  </a:txBody>
                  <a:tcPr marL="43584" marR="43584" marT="21793" marB="21793">
                    <a:solidFill>
                      <a:schemeClr val="bg1">
                        <a:lumMod val="85000"/>
                      </a:schemeClr>
                    </a:solidFill>
                  </a:tcPr>
                </a:tc>
                <a:tc hMerge="1">
                  <a:txBody>
                    <a:bodyPr/>
                    <a:lstStyle/>
                    <a:p>
                      <a:endParaRPr lang="en-US"/>
                    </a:p>
                  </a:txBody>
                  <a:tcPr/>
                </a:tc>
                <a:extLst>
                  <a:ext uri="{0D108BD9-81ED-4DB2-BD59-A6C34878D82A}">
                    <a16:rowId xmlns:a16="http://schemas.microsoft.com/office/drawing/2014/main" val="1443134282"/>
                  </a:ext>
                </a:extLst>
              </a:tr>
              <a:tr h="174341">
                <a:tc>
                  <a:txBody>
                    <a:bodyPr/>
                    <a:lstStyle/>
                    <a:p>
                      <a:r>
                        <a:rPr lang="en-US" sz="700" b="1" dirty="0">
                          <a:latin typeface="Calibri" panose="020F0502020204030204" pitchFamily="34" charset="0"/>
                          <a:cs typeface="Calibri" panose="020F0502020204030204" pitchFamily="34" charset="0"/>
                        </a:rPr>
                        <a:t>ACT4, ACT16</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Activate four/sixteen</a:t>
                      </a:r>
                      <a:r>
                        <a:rPr lang="en-US" sz="700" baseline="0" dirty="0">
                          <a:latin typeface="Calibri" panose="020F0502020204030204" pitchFamily="34" charset="0"/>
                          <a:cs typeface="Calibri" panose="020F0502020204030204" pitchFamily="34" charset="0"/>
                        </a:rPr>
                        <a:t> banks in parallel</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4131290426"/>
                  </a:ext>
                </a:extLst>
              </a:tr>
              <a:tr h="299224">
                <a:tc>
                  <a:txBody>
                    <a:bodyPr/>
                    <a:lstStyle/>
                    <a:p>
                      <a:r>
                        <a:rPr lang="en-US" sz="700" b="1" dirty="0">
                          <a:latin typeface="Calibri" panose="020F0502020204030204" pitchFamily="34" charset="0"/>
                          <a:cs typeface="Calibri" panose="020F0502020204030204" pitchFamily="34" charset="0"/>
                        </a:rPr>
                        <a:t>ACTAF4, ACTAF16</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Activate rows</a:t>
                      </a:r>
                      <a:r>
                        <a:rPr lang="en-US" sz="700" baseline="0" dirty="0">
                          <a:latin typeface="Calibri" panose="020F0502020204030204" pitchFamily="34" charset="0"/>
                          <a:cs typeface="Calibri" panose="020F0502020204030204" pitchFamily="34" charset="0"/>
                        </a:rPr>
                        <a:t> storing Activation Functions LUTs in four/sixteen banks in parallel</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1732423568"/>
                  </a:ext>
                </a:extLst>
              </a:tr>
              <a:tr h="174341">
                <a:tc gridSpan="2">
                  <a:txBody>
                    <a:bodyPr/>
                    <a:lstStyle/>
                    <a:p>
                      <a:pPr algn="ctr" latinLnBrk="0"/>
                      <a:r>
                        <a:rPr lang="en-US" sz="700" b="1" dirty="0">
                          <a:latin typeface="Calibri" panose="020F0502020204030204" pitchFamily="34" charset="0"/>
                          <a:cs typeface="Calibri" panose="020F0502020204030204" pitchFamily="34" charset="0"/>
                        </a:rPr>
                        <a:t>Compute</a:t>
                      </a:r>
                      <a:r>
                        <a:rPr lang="en-US" sz="700" b="1" baseline="0" dirty="0">
                          <a:latin typeface="Calibri" panose="020F0502020204030204" pitchFamily="34" charset="0"/>
                          <a:cs typeface="Calibri" panose="020F0502020204030204" pitchFamily="34" charset="0"/>
                        </a:rPr>
                        <a:t> </a:t>
                      </a:r>
                      <a:r>
                        <a:rPr lang="en-US" sz="700" b="1" dirty="0">
                          <a:latin typeface="Calibri" panose="020F0502020204030204" pitchFamily="34" charset="0"/>
                          <a:cs typeface="Calibri" panose="020F0502020204030204" pitchFamily="34" charset="0"/>
                        </a:rPr>
                        <a:t>Commands</a:t>
                      </a:r>
                    </a:p>
                  </a:txBody>
                  <a:tcPr marL="43584" marR="43584" marT="21793" marB="21793">
                    <a:solidFill>
                      <a:schemeClr val="bg1">
                        <a:lumMod val="85000"/>
                      </a:schemeClr>
                    </a:solidFill>
                  </a:tcPr>
                </a:tc>
                <a:tc hMerge="1">
                  <a:txBody>
                    <a:bodyPr/>
                    <a:lstStyle/>
                    <a:p>
                      <a:endParaRPr lang="en-US"/>
                    </a:p>
                  </a:txBody>
                  <a:tcPr/>
                </a:tc>
                <a:extLst>
                  <a:ext uri="{0D108BD9-81ED-4DB2-BD59-A6C34878D82A}">
                    <a16:rowId xmlns:a16="http://schemas.microsoft.com/office/drawing/2014/main" val="2193884156"/>
                  </a:ext>
                </a:extLst>
              </a:tr>
              <a:tr h="174341">
                <a:tc>
                  <a:txBody>
                    <a:bodyPr/>
                    <a:lstStyle/>
                    <a:p>
                      <a:r>
                        <a:rPr lang="en-US" sz="700" b="1" dirty="0">
                          <a:latin typeface="Calibri" panose="020F0502020204030204" pitchFamily="34" charset="0"/>
                          <a:cs typeface="Calibri" panose="020F0502020204030204" pitchFamily="34" charset="0"/>
                        </a:rPr>
                        <a:t>MACSB, MAC4B,</a:t>
                      </a:r>
                      <a:r>
                        <a:rPr lang="en-US" sz="700" b="1" baseline="0" dirty="0">
                          <a:latin typeface="Calibri" panose="020F0502020204030204" pitchFamily="34" charset="0"/>
                          <a:cs typeface="Calibri" panose="020F0502020204030204" pitchFamily="34" charset="0"/>
                        </a:rPr>
                        <a:t> MACAB</a:t>
                      </a:r>
                      <a:endParaRPr lang="en-US" sz="700" b="1" dirty="0">
                        <a:latin typeface="Calibri" panose="020F0502020204030204" pitchFamily="34" charset="0"/>
                        <a:cs typeface="Calibri" panose="020F0502020204030204" pitchFamily="34" charset="0"/>
                      </a:endParaRP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Perform MAC in one/four/sixteen</a:t>
                      </a:r>
                      <a:r>
                        <a:rPr lang="en-US" sz="700" baseline="0" dirty="0">
                          <a:latin typeface="Calibri" panose="020F0502020204030204" pitchFamily="34" charset="0"/>
                          <a:cs typeface="Calibri" panose="020F0502020204030204" pitchFamily="34" charset="0"/>
                        </a:rPr>
                        <a:t> banks in parallel</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2232981971"/>
                  </a:ext>
                </a:extLst>
              </a:tr>
              <a:tr h="174341">
                <a:tc>
                  <a:txBody>
                    <a:bodyPr/>
                    <a:lstStyle/>
                    <a:p>
                      <a:r>
                        <a:rPr lang="en-US" sz="700" b="1" dirty="0">
                          <a:latin typeface="Calibri" panose="020F0502020204030204" pitchFamily="34" charset="0"/>
                          <a:cs typeface="Calibri" panose="020F0502020204030204" pitchFamily="34" charset="0"/>
                        </a:rPr>
                        <a:t>AF</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Compute</a:t>
                      </a:r>
                      <a:r>
                        <a:rPr lang="en-US" sz="700" baseline="0" dirty="0">
                          <a:latin typeface="Calibri" panose="020F0502020204030204" pitchFamily="34" charset="0"/>
                          <a:cs typeface="Calibri" panose="020F0502020204030204" pitchFamily="34" charset="0"/>
                        </a:rPr>
                        <a:t> Activation Function in all banks</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68941081"/>
                  </a:ext>
                </a:extLst>
              </a:tr>
              <a:tr h="174341">
                <a:tc>
                  <a:txBody>
                    <a:bodyPr/>
                    <a:lstStyle/>
                    <a:p>
                      <a:r>
                        <a:rPr lang="en-US" sz="700" b="1" dirty="0">
                          <a:latin typeface="Calibri" panose="020F0502020204030204" pitchFamily="34" charset="0"/>
                          <a:cs typeface="Calibri" panose="020F0502020204030204" pitchFamily="34" charset="0"/>
                        </a:rPr>
                        <a:t>EWMUL</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Perform element-wise multiplication</a:t>
                      </a:r>
                    </a:p>
                  </a:txBody>
                  <a:tcPr marL="43584" marR="43584" marT="21793" marB="21793"/>
                </a:tc>
                <a:extLst>
                  <a:ext uri="{0D108BD9-81ED-4DB2-BD59-A6C34878D82A}">
                    <a16:rowId xmlns:a16="http://schemas.microsoft.com/office/drawing/2014/main" val="266872973"/>
                  </a:ext>
                </a:extLst>
              </a:tr>
              <a:tr h="174341">
                <a:tc gridSpan="2">
                  <a:txBody>
                    <a:bodyPr/>
                    <a:lstStyle/>
                    <a:p>
                      <a:pPr algn="ctr"/>
                      <a:r>
                        <a:rPr lang="en-US" sz="700" b="1" dirty="0">
                          <a:latin typeface="Calibri" panose="020F0502020204030204" pitchFamily="34" charset="0"/>
                          <a:cs typeface="Calibri" panose="020F0502020204030204" pitchFamily="34" charset="0"/>
                        </a:rPr>
                        <a:t>Data Commands</a:t>
                      </a:r>
                    </a:p>
                  </a:txBody>
                  <a:tcPr marL="43584" marR="43584" marT="21793" marB="21793">
                    <a:solidFill>
                      <a:schemeClr val="bg1">
                        <a:lumMod val="85000"/>
                      </a:schemeClr>
                    </a:solidFill>
                  </a:tcPr>
                </a:tc>
                <a:tc hMerge="1">
                  <a:txBody>
                    <a:bodyPr/>
                    <a:lstStyle/>
                    <a:p>
                      <a:endParaRPr lang="en-US"/>
                    </a:p>
                  </a:txBody>
                  <a:tcPr/>
                </a:tc>
                <a:extLst>
                  <a:ext uri="{0D108BD9-81ED-4DB2-BD59-A6C34878D82A}">
                    <a16:rowId xmlns:a16="http://schemas.microsoft.com/office/drawing/2014/main" val="2976923914"/>
                  </a:ext>
                </a:extLst>
              </a:tr>
              <a:tr h="174341">
                <a:tc>
                  <a:txBody>
                    <a:bodyPr/>
                    <a:lstStyle/>
                    <a:p>
                      <a:r>
                        <a:rPr lang="en-US" sz="700" b="1" dirty="0">
                          <a:latin typeface="Calibri" panose="020F0502020204030204" pitchFamily="34" charset="0"/>
                          <a:cs typeface="Calibri" panose="020F0502020204030204" pitchFamily="34" charset="0"/>
                        </a:rPr>
                        <a:t>RDCP</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Copy</a:t>
                      </a:r>
                      <a:r>
                        <a:rPr lang="en-US" sz="700" baseline="0" dirty="0">
                          <a:latin typeface="Calibri" panose="020F0502020204030204" pitchFamily="34" charset="0"/>
                          <a:cs typeface="Calibri" panose="020F0502020204030204" pitchFamily="34" charset="0"/>
                        </a:rPr>
                        <a:t> data from a bank to the Global Buffer</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1649523685"/>
                  </a:ext>
                </a:extLst>
              </a:tr>
              <a:tr h="178101">
                <a:tc>
                  <a:txBody>
                    <a:bodyPr/>
                    <a:lstStyle/>
                    <a:p>
                      <a:r>
                        <a:rPr lang="en-US" sz="700" b="1" dirty="0">
                          <a:latin typeface="Calibri" panose="020F0502020204030204" pitchFamily="34" charset="0"/>
                          <a:cs typeface="Calibri" panose="020F0502020204030204" pitchFamily="34" charset="0"/>
                        </a:rPr>
                        <a:t>WRCP</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Copy</a:t>
                      </a:r>
                      <a:r>
                        <a:rPr lang="en-US" sz="700" baseline="0" dirty="0">
                          <a:latin typeface="Calibri" panose="020F0502020204030204" pitchFamily="34" charset="0"/>
                          <a:cs typeface="Calibri" panose="020F0502020204030204" pitchFamily="34" charset="0"/>
                        </a:rPr>
                        <a:t> data from the Global Buffer to a bank</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3368710496"/>
                  </a:ext>
                </a:extLst>
              </a:tr>
              <a:tr h="174341">
                <a:tc>
                  <a:txBody>
                    <a:bodyPr/>
                    <a:lstStyle/>
                    <a:p>
                      <a:r>
                        <a:rPr lang="en-US" sz="700" b="1" dirty="0">
                          <a:solidFill>
                            <a:srgbClr val="FF0000"/>
                          </a:solidFill>
                          <a:latin typeface="Calibri" panose="020F0502020204030204" pitchFamily="34" charset="0"/>
                          <a:cs typeface="Calibri" panose="020F0502020204030204" pitchFamily="34" charset="0"/>
                        </a:rPr>
                        <a:t>WRGB*</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Write to Global Buffer </a:t>
                      </a:r>
                      <a:r>
                        <a:rPr lang="en-US" sz="700" i="1" dirty="0">
                          <a:latin typeface="Calibri" panose="020F0502020204030204" pitchFamily="34" charset="0"/>
                          <a:cs typeface="Calibri" panose="020F0502020204030204" pitchFamily="34" charset="0"/>
                        </a:rPr>
                        <a:t>(often Activation</a:t>
                      </a:r>
                      <a:r>
                        <a:rPr lang="en-US" sz="700" i="1" baseline="0" dirty="0">
                          <a:latin typeface="Calibri" panose="020F0502020204030204" pitchFamily="34" charset="0"/>
                          <a:cs typeface="Calibri" panose="020F0502020204030204" pitchFamily="34" charset="0"/>
                        </a:rPr>
                        <a:t> vector</a:t>
                      </a:r>
                      <a:r>
                        <a:rPr lang="en-US" sz="700" i="1" dirty="0">
                          <a:latin typeface="Calibri" panose="020F0502020204030204" pitchFamily="34" charset="0"/>
                          <a:cs typeface="Calibri" panose="020F0502020204030204" pitchFamily="34" charset="0"/>
                        </a:rPr>
                        <a:t> data)</a:t>
                      </a:r>
                    </a:p>
                  </a:txBody>
                  <a:tcPr marL="43584" marR="43584" marT="21793" marB="21793"/>
                </a:tc>
                <a:extLst>
                  <a:ext uri="{0D108BD9-81ED-4DB2-BD59-A6C34878D82A}">
                    <a16:rowId xmlns:a16="http://schemas.microsoft.com/office/drawing/2014/main" val="3591150483"/>
                  </a:ext>
                </a:extLst>
              </a:tr>
              <a:tr h="174341">
                <a:tc>
                  <a:txBody>
                    <a:bodyPr/>
                    <a:lstStyle/>
                    <a:p>
                      <a:r>
                        <a:rPr lang="en-US" sz="700" b="1" dirty="0">
                          <a:solidFill>
                            <a:srgbClr val="FF0000"/>
                          </a:solidFill>
                          <a:latin typeface="Calibri" panose="020F0502020204030204" pitchFamily="34" charset="0"/>
                          <a:cs typeface="Calibri" panose="020F0502020204030204" pitchFamily="34" charset="0"/>
                        </a:rPr>
                        <a:t>RDMAC*</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Read from MAC result register</a:t>
                      </a:r>
                    </a:p>
                  </a:txBody>
                  <a:tcPr marL="43584" marR="43584" marT="21793" marB="21793"/>
                </a:tc>
                <a:extLst>
                  <a:ext uri="{0D108BD9-81ED-4DB2-BD59-A6C34878D82A}">
                    <a16:rowId xmlns:a16="http://schemas.microsoft.com/office/drawing/2014/main" val="268309456"/>
                  </a:ext>
                </a:extLst>
              </a:tr>
              <a:tr h="174341">
                <a:tc>
                  <a:txBody>
                    <a:bodyPr/>
                    <a:lstStyle/>
                    <a:p>
                      <a:r>
                        <a:rPr lang="en-US" sz="700" b="1" dirty="0">
                          <a:solidFill>
                            <a:srgbClr val="FF0000"/>
                          </a:solidFill>
                          <a:latin typeface="Calibri" panose="020F0502020204030204" pitchFamily="34" charset="0"/>
                          <a:cs typeface="Calibri" panose="020F0502020204030204" pitchFamily="34" charset="0"/>
                        </a:rPr>
                        <a:t>RDAF*</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Read from Activation Function</a:t>
                      </a:r>
                      <a:r>
                        <a:rPr lang="en-US" sz="700" baseline="0" dirty="0">
                          <a:latin typeface="Calibri" panose="020F0502020204030204" pitchFamily="34" charset="0"/>
                          <a:cs typeface="Calibri" panose="020F0502020204030204" pitchFamily="34" charset="0"/>
                        </a:rPr>
                        <a:t> result register</a:t>
                      </a:r>
                      <a:endParaRPr lang="en-US" sz="700" dirty="0">
                        <a:latin typeface="Calibri" panose="020F0502020204030204" pitchFamily="34" charset="0"/>
                        <a:cs typeface="Calibri" panose="020F0502020204030204" pitchFamily="34" charset="0"/>
                      </a:endParaRPr>
                    </a:p>
                  </a:txBody>
                  <a:tcPr marL="43584" marR="43584" marT="21793" marB="21793"/>
                </a:tc>
                <a:extLst>
                  <a:ext uri="{0D108BD9-81ED-4DB2-BD59-A6C34878D82A}">
                    <a16:rowId xmlns:a16="http://schemas.microsoft.com/office/drawing/2014/main" val="473550304"/>
                  </a:ext>
                </a:extLst>
              </a:tr>
              <a:tr h="299052">
                <a:tc>
                  <a:txBody>
                    <a:bodyPr/>
                    <a:lstStyle/>
                    <a:p>
                      <a:r>
                        <a:rPr lang="en-US" sz="700" b="1" dirty="0" err="1">
                          <a:solidFill>
                            <a:srgbClr val="FF0000"/>
                          </a:solidFill>
                          <a:latin typeface="Calibri" panose="020F0502020204030204" pitchFamily="34" charset="0"/>
                          <a:cs typeface="Calibri" panose="020F0502020204030204" pitchFamily="34" charset="0"/>
                        </a:rPr>
                        <a:t>WRMAC</a:t>
                      </a:r>
                      <a:r>
                        <a:rPr lang="en-US" sz="700" b="1" dirty="0">
                          <a:solidFill>
                            <a:srgbClr val="FF0000"/>
                          </a:solidFill>
                          <a:latin typeface="Calibri" panose="020F0502020204030204" pitchFamily="34" charset="0"/>
                          <a:cs typeface="Calibri" panose="020F0502020204030204" pitchFamily="34" charset="0"/>
                        </a:rPr>
                        <a:t>*</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Write to MAC result register </a:t>
                      </a:r>
                      <a:r>
                        <a:rPr lang="en-US" sz="700" i="1" dirty="0">
                          <a:latin typeface="Calibri" panose="020F0502020204030204" pitchFamily="34" charset="0"/>
                          <a:cs typeface="Calibri" panose="020F0502020204030204" pitchFamily="34" charset="0"/>
                        </a:rPr>
                        <a:t>(or </a:t>
                      </a:r>
                      <a:r>
                        <a:rPr lang="en-US" sz="700" i="1" dirty="0" err="1">
                          <a:latin typeface="Calibri" panose="020F0502020204030204" pitchFamily="34" charset="0"/>
                          <a:cs typeface="Calibri" panose="020F0502020204030204" pitchFamily="34" charset="0"/>
                        </a:rPr>
                        <a:t>WRBIAS</a:t>
                      </a:r>
                      <a:r>
                        <a:rPr lang="en-US" sz="700" i="1" baseline="0" dirty="0">
                          <a:latin typeface="Calibri" panose="020F0502020204030204" pitchFamily="34" charset="0"/>
                          <a:cs typeface="Calibri" panose="020F0502020204030204" pitchFamily="34" charset="0"/>
                        </a:rPr>
                        <a:t> as </a:t>
                      </a:r>
                      <a:r>
                        <a:rPr lang="en-US" sz="700" i="1" dirty="0">
                          <a:latin typeface="Calibri" panose="020F0502020204030204" pitchFamily="34" charset="0"/>
                          <a:cs typeface="Calibri" panose="020F0502020204030204" pitchFamily="34" charset="0"/>
                        </a:rPr>
                        <a:t>often BIAS data is written)</a:t>
                      </a:r>
                    </a:p>
                  </a:txBody>
                  <a:tcPr marL="43584" marR="43584" marT="21793" marB="21793"/>
                </a:tc>
                <a:extLst>
                  <a:ext uri="{0D108BD9-81ED-4DB2-BD59-A6C34878D82A}">
                    <a16:rowId xmlns:a16="http://schemas.microsoft.com/office/drawing/2014/main" val="3373020945"/>
                  </a:ext>
                </a:extLst>
              </a:tr>
              <a:tr h="174341">
                <a:tc>
                  <a:txBody>
                    <a:bodyPr/>
                    <a:lstStyle/>
                    <a:p>
                      <a:r>
                        <a:rPr lang="en-US" sz="700" b="1" dirty="0">
                          <a:latin typeface="Calibri" panose="020F0502020204030204" pitchFamily="34" charset="0"/>
                          <a:cs typeface="Calibri" panose="020F0502020204030204" pitchFamily="34" charset="0"/>
                        </a:rPr>
                        <a:t>WRBK</a:t>
                      </a:r>
                    </a:p>
                  </a:txBody>
                  <a:tcPr marL="43584" marR="43584" marT="21793" marB="21793"/>
                </a:tc>
                <a:tc>
                  <a:txBody>
                    <a:bodyPr/>
                    <a:lstStyle/>
                    <a:p>
                      <a:pPr latinLnBrk="0"/>
                      <a:r>
                        <a:rPr lang="en-US" sz="700" dirty="0">
                          <a:latin typeface="Calibri" panose="020F0502020204030204" pitchFamily="34" charset="0"/>
                          <a:cs typeface="Calibri" panose="020F0502020204030204" pitchFamily="34" charset="0"/>
                        </a:rPr>
                        <a:t>Write to all activated banks in parallel</a:t>
                      </a:r>
                    </a:p>
                  </a:txBody>
                  <a:tcPr marL="43584" marR="43584" marT="21793" marB="21793"/>
                </a:tc>
                <a:extLst>
                  <a:ext uri="{0D108BD9-81ED-4DB2-BD59-A6C34878D82A}">
                    <a16:rowId xmlns:a16="http://schemas.microsoft.com/office/drawing/2014/main" val="1453475169"/>
                  </a:ext>
                </a:extLst>
              </a:tr>
            </a:tbl>
          </a:graphicData>
        </a:graphic>
      </p:graphicFrame>
      <p:pic>
        <p:nvPicPr>
          <p:cNvPr id="22" name="그림 21"/>
          <p:cNvPicPr>
            <a:picLocks noChangeAspect="1"/>
          </p:cNvPicPr>
          <p:nvPr/>
        </p:nvPicPr>
        <p:blipFill>
          <a:blip r:embed="rId4"/>
          <a:stretch>
            <a:fillRect/>
          </a:stretch>
        </p:blipFill>
        <p:spPr>
          <a:xfrm>
            <a:off x="236593" y="2437024"/>
            <a:ext cx="6894937" cy="1693113"/>
          </a:xfrm>
          <a:prstGeom prst="rect">
            <a:avLst/>
          </a:prstGeom>
        </p:spPr>
      </p:pic>
      <p:sp>
        <p:nvSpPr>
          <p:cNvPr id="23" name="TextBox 22"/>
          <p:cNvSpPr txBox="1"/>
          <p:nvPr/>
        </p:nvSpPr>
        <p:spPr>
          <a:xfrm>
            <a:off x="3447031" y="4095874"/>
            <a:ext cx="738664" cy="411331"/>
          </a:xfrm>
          <a:prstGeom prst="rect">
            <a:avLst/>
          </a:prstGeom>
          <a:noFill/>
        </p:spPr>
        <p:txBody>
          <a:bodyPr vert="eaVert"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p>
        </p:txBody>
      </p:sp>
      <p:sp>
        <p:nvSpPr>
          <p:cNvPr id="24" name="직사각형 23"/>
          <p:cNvSpPr/>
          <p:nvPr/>
        </p:nvSpPr>
        <p:spPr>
          <a:xfrm>
            <a:off x="140677" y="2380564"/>
            <a:ext cx="7060837" cy="2126642"/>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cs typeface="+mn-cs"/>
            </a:endParaRPr>
          </a:p>
        </p:txBody>
      </p:sp>
      <p:cxnSp>
        <p:nvCxnSpPr>
          <p:cNvPr id="25" name="직선 화살표 연결선 24"/>
          <p:cNvCxnSpPr>
            <a:stCxn id="24" idx="2"/>
            <a:endCxn id="5" idx="0"/>
          </p:cNvCxnSpPr>
          <p:nvPr/>
        </p:nvCxnSpPr>
        <p:spPr>
          <a:xfrm flipH="1">
            <a:off x="3665471" y="4507206"/>
            <a:ext cx="5625" cy="1043716"/>
          </a:xfrm>
          <a:prstGeom prst="straightConnector1">
            <a:avLst/>
          </a:prstGeom>
          <a:ln w="47625">
            <a:gradFill>
              <a:gsLst>
                <a:gs pos="0">
                  <a:schemeClr val="bg1">
                    <a:lumMod val="85000"/>
                  </a:schemeClr>
                </a:gs>
                <a:gs pos="50000">
                  <a:schemeClr val="tx1">
                    <a:lumMod val="65000"/>
                    <a:lumOff val="35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a:stCxn id="21" idx="2"/>
            <a:endCxn id="7" idx="0"/>
          </p:cNvCxnSpPr>
          <p:nvPr/>
        </p:nvCxnSpPr>
        <p:spPr>
          <a:xfrm flipH="1">
            <a:off x="9375075" y="4904329"/>
            <a:ext cx="303749" cy="656736"/>
          </a:xfrm>
          <a:prstGeom prst="straightConnector1">
            <a:avLst/>
          </a:prstGeom>
          <a:ln w="47625">
            <a:gradFill>
              <a:gsLst>
                <a:gs pos="0">
                  <a:schemeClr val="bg1">
                    <a:lumMod val="85000"/>
                  </a:schemeClr>
                </a:gs>
                <a:gs pos="50000">
                  <a:schemeClr val="tx1">
                    <a:lumMod val="65000"/>
                    <a:lumOff val="35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27" name="직사각형 26">
            <a:extLst>
              <a:ext uri="{FF2B5EF4-FFF2-40B4-BE49-F238E27FC236}">
                <a16:creationId xmlns:a16="http://schemas.microsoft.com/office/drawing/2014/main" id="{B51A4BCF-1E3F-49BE-84E8-2E024EAE8D86}"/>
              </a:ext>
            </a:extLst>
          </p:cNvPr>
          <p:cNvSpPr/>
          <p:nvPr/>
        </p:nvSpPr>
        <p:spPr>
          <a:xfrm>
            <a:off x="8003670" y="5939177"/>
            <a:ext cx="274809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(DRAM Command Protocol)</a:t>
            </a:r>
            <a:endParaRPr kumimoji="0" lang="ko-KR" altLang="en-US" sz="1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직사각형 27">
            <a:extLst>
              <a:ext uri="{FF2B5EF4-FFF2-40B4-BE49-F238E27FC236}">
                <a16:creationId xmlns:a16="http://schemas.microsoft.com/office/drawing/2014/main" id="{B51A4BCF-1E3F-49BE-84E8-2E024EAE8D86}"/>
              </a:ext>
            </a:extLst>
          </p:cNvPr>
          <p:cNvSpPr/>
          <p:nvPr/>
        </p:nvSpPr>
        <p:spPr>
          <a:xfrm>
            <a:off x="5243271" y="6381252"/>
            <a:ext cx="246099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FPGA</a:t>
            </a:r>
            <a:endParaRPr kumimoji="0" lang="ko-KR" altLang="en-US" sz="1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9" name="직선 화살표 연결선 28"/>
          <p:cNvCxnSpPr>
            <a:endCxn id="30" idx="2"/>
          </p:cNvCxnSpPr>
          <p:nvPr/>
        </p:nvCxnSpPr>
        <p:spPr>
          <a:xfrm flipV="1">
            <a:off x="3933789" y="5314157"/>
            <a:ext cx="494480" cy="304128"/>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직사각형 29">
            <a:extLst>
              <a:ext uri="{FF2B5EF4-FFF2-40B4-BE49-F238E27FC236}">
                <a16:creationId xmlns:a16="http://schemas.microsoft.com/office/drawing/2014/main" id="{B51A4BCF-1E3F-49BE-84E8-2E024EAE8D86}"/>
              </a:ext>
            </a:extLst>
          </p:cNvPr>
          <p:cNvSpPr/>
          <p:nvPr/>
        </p:nvSpPr>
        <p:spPr>
          <a:xfrm>
            <a:off x="3613266" y="5006380"/>
            <a:ext cx="163000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Single Instruction</a:t>
            </a:r>
            <a:endParaRPr kumimoji="0" lang="ko-KR" altLang="en-US" sz="1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직사각형 30">
            <a:extLst>
              <a:ext uri="{FF2B5EF4-FFF2-40B4-BE49-F238E27FC236}">
                <a16:creationId xmlns:a16="http://schemas.microsoft.com/office/drawing/2014/main" id="{B51A4BCF-1E3F-49BE-84E8-2E024EAE8D86}"/>
              </a:ext>
            </a:extLst>
          </p:cNvPr>
          <p:cNvSpPr/>
          <p:nvPr/>
        </p:nvSpPr>
        <p:spPr>
          <a:xfrm>
            <a:off x="5510963" y="5006380"/>
            <a:ext cx="2403418"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Multiple Commands (Max 64)</a:t>
            </a:r>
            <a:endParaRPr kumimoji="0" lang="ko-KR" altLang="en-US" sz="1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32" name="직선 화살표 연결선 31"/>
          <p:cNvCxnSpPr>
            <a:stCxn id="35" idx="0"/>
            <a:endCxn id="31" idx="2"/>
          </p:cNvCxnSpPr>
          <p:nvPr/>
        </p:nvCxnSpPr>
        <p:spPr>
          <a:xfrm flipV="1">
            <a:off x="6502263" y="5314157"/>
            <a:ext cx="210409" cy="491107"/>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a:off x="5156118" y="5157192"/>
            <a:ext cx="391809" cy="0"/>
          </a:xfrm>
          <a:prstGeom prst="straightConnector1">
            <a:avLst/>
          </a:prstGeom>
          <a:ln w="53975">
            <a:gradFill>
              <a:gsLst>
                <a:gs pos="0">
                  <a:schemeClr val="bg1">
                    <a:lumMod val="85000"/>
                  </a:schemeClr>
                </a:gs>
                <a:gs pos="53000">
                  <a:schemeClr val="tx1">
                    <a:lumMod val="65000"/>
                    <a:lumOff val="35000"/>
                  </a:schemeClr>
                </a:gs>
                <a:gs pos="100000">
                  <a:schemeClr val="tx1"/>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a:extLst>
              <a:ext uri="{FF2B5EF4-FFF2-40B4-BE49-F238E27FC236}">
                <a16:creationId xmlns:a16="http://schemas.microsoft.com/office/drawing/2014/main" id="{B51A4BCF-1E3F-49BE-84E8-2E024EAE8D86}"/>
              </a:ext>
            </a:extLst>
          </p:cNvPr>
          <p:cNvSpPr/>
          <p:nvPr/>
        </p:nvSpPr>
        <p:spPr>
          <a:xfrm>
            <a:off x="391923" y="6381252"/>
            <a:ext cx="246099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x86 Server</a:t>
            </a:r>
            <a:endParaRPr kumimoji="0" lang="ko-KR" altLang="en-US" sz="1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5" name="그림 34"/>
          <p:cNvPicPr>
            <a:picLocks noChangeAspect="1"/>
          </p:cNvPicPr>
          <p:nvPr/>
        </p:nvPicPr>
        <p:blipFill>
          <a:blip r:embed="rId5">
            <a:clrChange>
              <a:clrFrom>
                <a:srgbClr val="E3FDFD"/>
              </a:clrFrom>
              <a:clrTo>
                <a:srgbClr val="E3FDFD">
                  <a:alpha val="0"/>
                </a:srgbClr>
              </a:clrTo>
            </a:clrChange>
          </a:blip>
          <a:stretch>
            <a:fillRect/>
          </a:stretch>
        </p:blipFill>
        <p:spPr>
          <a:xfrm>
            <a:off x="6374701" y="5805264"/>
            <a:ext cx="255124" cy="247835"/>
          </a:xfrm>
          <a:prstGeom prst="rect">
            <a:avLst/>
          </a:prstGeom>
        </p:spPr>
      </p:pic>
      <p:sp>
        <p:nvSpPr>
          <p:cNvPr id="36" name="TextBox 35"/>
          <p:cNvSpPr txBox="1"/>
          <p:nvPr/>
        </p:nvSpPr>
        <p:spPr>
          <a:xfrm>
            <a:off x="6247908" y="5974089"/>
            <a:ext cx="481222"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a:ln>
                  <a:noFill/>
                </a:ln>
                <a:solidFill>
                  <a:prstClr val="black"/>
                </a:solidFill>
                <a:effectLst/>
                <a:uLnTx/>
                <a:uFillTx/>
                <a:latin typeface="Calibri"/>
                <a:cs typeface="+mn-cs"/>
              </a:rPr>
              <a:t>x64</a:t>
            </a:r>
            <a:endParaRPr kumimoji="0" lang="ko-KR" altLang="en-US" sz="1600" b="0" i="0" u="none" strike="noStrike" kern="1200" cap="none" spc="0" normalizeH="0" baseline="0" noProof="0">
              <a:ln>
                <a:noFill/>
              </a:ln>
              <a:solidFill>
                <a:prstClr val="black"/>
              </a:solidFill>
              <a:effectLst/>
              <a:uLnTx/>
              <a:uFillTx/>
              <a:latin typeface="Calibri"/>
              <a:cs typeface="+mn-cs"/>
            </a:endParaRPr>
          </a:p>
        </p:txBody>
      </p:sp>
      <p:sp>
        <p:nvSpPr>
          <p:cNvPr id="38"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a:t>
            </a:r>
            <a:r>
              <a:rPr kumimoji="0" lang="en-US" sz="2800" b="1" i="0" u="none" strike="noStrike" kern="1200" cap="none" spc="0" normalizeH="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Control Flow from Host Processor</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직사각형 38"/>
          <p:cNvSpPr/>
          <p:nvPr/>
        </p:nvSpPr>
        <p:spPr>
          <a:xfrm>
            <a:off x="263347" y="3670300"/>
            <a:ext cx="720903" cy="2018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0" name="직사각형 39"/>
          <p:cNvSpPr/>
          <p:nvPr/>
        </p:nvSpPr>
        <p:spPr>
          <a:xfrm>
            <a:off x="8238639" y="2874695"/>
            <a:ext cx="379582" cy="14411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1"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16</a:t>
            </a:fld>
            <a:endParaRPr lang="en-US" sz="1600" dirty="0">
              <a:solidFill>
                <a:schemeClr val="tx1"/>
              </a:solidFill>
            </a:endParaRPr>
          </a:p>
        </p:txBody>
      </p:sp>
    </p:spTree>
    <p:extLst>
      <p:ext uri="{BB962C8B-B14F-4D97-AF65-F5344CB8AC3E}">
        <p14:creationId xmlns:p14="http://schemas.microsoft.com/office/powerpoint/2010/main" val="26202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8255" y="3433120"/>
            <a:ext cx="3455590" cy="3101470"/>
          </a:xfrm>
          <a:prstGeom prst="rect">
            <a:avLst/>
          </a:prstGeom>
        </p:spPr>
      </p:pic>
      <p:pic>
        <p:nvPicPr>
          <p:cNvPr id="3" name="그림 2"/>
          <p:cNvPicPr>
            <a:picLocks noChangeAspect="1"/>
          </p:cNvPicPr>
          <p:nvPr/>
        </p:nvPicPr>
        <p:blipFill>
          <a:blip r:embed="rId4"/>
          <a:stretch>
            <a:fillRect/>
          </a:stretch>
        </p:blipFill>
        <p:spPr>
          <a:xfrm>
            <a:off x="366011" y="936579"/>
            <a:ext cx="5246944" cy="2841600"/>
          </a:xfrm>
          <a:prstGeom prst="rect">
            <a:avLst/>
          </a:prstGeom>
        </p:spPr>
      </p:pic>
      <p:sp>
        <p:nvSpPr>
          <p:cNvPr id="4" name="제목 1"/>
          <p:cNvSpPr txBox="1">
            <a:spLocks/>
          </p:cNvSpPr>
          <p:nvPr/>
        </p:nvSpPr>
        <p:spPr>
          <a:xfrm>
            <a:off x="270438" y="118206"/>
            <a:ext cx="11635811"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a:t>
            </a:r>
            <a:r>
              <a:rPr kumimoji="0" lang="en-US" sz="2800" b="1" i="0" u="none" strike="noStrike" kern="1200" cap="none" spc="0" normalizeH="0" baseline="0" noProof="0" dirty="0" err="1">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FPGA</a:t>
            </a:r>
            <a:r>
              <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Platform: AiM Subsystem Prototyped in Xilinx </a:t>
            </a:r>
            <a:r>
              <a:rPr kumimoji="0" lang="en-US" sz="2800" b="1" i="0" u="none" strike="noStrike" kern="1200" cap="none" spc="0" normalizeH="0" baseline="0" noProof="0" dirty="0" err="1">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FPGA</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사다리꼴 4"/>
          <p:cNvSpPr/>
          <p:nvPr/>
        </p:nvSpPr>
        <p:spPr>
          <a:xfrm rot="10800000">
            <a:off x="502918" y="3751603"/>
            <a:ext cx="3726179" cy="662282"/>
          </a:xfrm>
          <a:prstGeom prst="trapezoid">
            <a:avLst>
              <a:gd name="adj" fmla="val 205101"/>
            </a:avLst>
          </a:prstGeom>
          <a:solidFill>
            <a:srgbClr val="DBEEF3">
              <a:alpha val="7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직선 화살표 연결선 5"/>
          <p:cNvCxnSpPr/>
          <p:nvPr/>
        </p:nvCxnSpPr>
        <p:spPr>
          <a:xfrm flipH="1">
            <a:off x="3913239" y="3323928"/>
            <a:ext cx="632384" cy="1137116"/>
          </a:xfrm>
          <a:prstGeom prst="straightConnector1">
            <a:avLst/>
          </a:prstGeom>
          <a:noFill/>
          <a:ln w="19050" cap="flat" cmpd="sng" algn="ctr">
            <a:solidFill>
              <a:sysClr val="windowText" lastClr="000000"/>
            </a:solidFill>
            <a:prstDash val="solid"/>
            <a:miter lim="800000"/>
            <a:tailEnd type="triangle"/>
          </a:ln>
          <a:effectLst/>
        </p:spPr>
      </p:cxnSp>
      <p:sp>
        <p:nvSpPr>
          <p:cNvPr id="7" name="TextBox 6"/>
          <p:cNvSpPr txBox="1"/>
          <p:nvPr/>
        </p:nvSpPr>
        <p:spPr>
          <a:xfrm>
            <a:off x="3876676" y="5918351"/>
            <a:ext cx="2162578" cy="646331"/>
          </a:xfrm>
          <a:prstGeom prst="rect">
            <a:avLst/>
          </a:prstGeom>
          <a:noFill/>
        </p:spPr>
        <p:txBody>
          <a:bodyPr wrap="square" rtlCol="0">
            <a:spAutoFit/>
          </a:bodyPr>
          <a:lstStyle/>
          <a:p>
            <a:pPr algn="ct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GDDR6-AiM </a:t>
            </a:r>
          </a:p>
          <a:p>
            <a:pPr algn="ctr" defTabSz="914400" latinLnBrk="0"/>
            <a:r>
              <a:rPr lang="en-US" b="1" dirty="0">
                <a:solidFill>
                  <a:prstClr val="black"/>
                </a:solidFill>
                <a:latin typeface="Calibri" panose="020F0502020204030204"/>
                <a:ea typeface="Lato" panose="020F0502020204030203" pitchFamily="34" charset="0"/>
                <a:cs typeface="Lato" panose="020F0502020204030203" pitchFamily="34" charset="0"/>
              </a:rPr>
              <a:t>FMC Extension Card</a:t>
            </a:r>
          </a:p>
        </p:txBody>
      </p:sp>
      <p:sp>
        <p:nvSpPr>
          <p:cNvPr id="8" name="TextBox 7"/>
          <p:cNvSpPr txBox="1"/>
          <p:nvPr/>
        </p:nvSpPr>
        <p:spPr>
          <a:xfrm>
            <a:off x="366011" y="6220379"/>
            <a:ext cx="1494031" cy="369332"/>
          </a:xfrm>
          <a:prstGeom prst="rect">
            <a:avLst/>
          </a:prstGeom>
          <a:noFill/>
        </p:spPr>
        <p:txBody>
          <a:bodyPr wrap="square" rtlCol="0">
            <a:spAutoFit/>
          </a:bodyPr>
          <a:lstStyle/>
          <a:p>
            <a:pPr defTabSz="914400" latinLnBrk="0"/>
            <a:r>
              <a:rPr lang="en-US" dirty="0">
                <a:solidFill>
                  <a:prstClr val="black"/>
                </a:solidFill>
                <a:latin typeface="Calibri" panose="020F0502020204030204"/>
                <a:ea typeface="Lato" panose="020F0502020204030203" pitchFamily="34" charset="0"/>
                <a:cs typeface="Lato" panose="020F0502020204030203" pitchFamily="34" charset="0"/>
              </a:rPr>
              <a:t>Xilinx VCU118</a:t>
            </a:r>
          </a:p>
        </p:txBody>
      </p:sp>
      <p:pic>
        <p:nvPicPr>
          <p:cNvPr id="9" name="Picture 7"/>
          <p:cNvPicPr>
            <a:picLocks noChangeAspect="1"/>
          </p:cNvPicPr>
          <p:nvPr/>
        </p:nvPicPr>
        <p:blipFill rotWithShape="1">
          <a:blip r:embed="rId5"/>
          <a:srcRect r="49842" b="49855"/>
          <a:stretch/>
        </p:blipFill>
        <p:spPr>
          <a:xfrm>
            <a:off x="6998637" y="1115200"/>
            <a:ext cx="4265744" cy="3482232"/>
          </a:xfrm>
          <a:prstGeom prst="rect">
            <a:avLst/>
          </a:prstGeom>
        </p:spPr>
      </p:pic>
      <p:sp>
        <p:nvSpPr>
          <p:cNvPr id="10" name="TextBox 9"/>
          <p:cNvSpPr txBox="1"/>
          <p:nvPr/>
        </p:nvSpPr>
        <p:spPr>
          <a:xfrm>
            <a:off x="6414044" y="4723693"/>
            <a:ext cx="5434930" cy="1754326"/>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dirty="0">
                <a:solidFill>
                  <a:prstClr val="black"/>
                </a:solidFill>
                <a:latin typeface="Calibri" panose="020F0502020204030204"/>
                <a:ea typeface="Lato" panose="020F0502020204030203" pitchFamily="34" charset="0"/>
                <a:cs typeface="Lato" panose="020F0502020204030203" pitchFamily="34" charset="0"/>
              </a:rPr>
              <a:t>PHY is implemented by using configurable source-synchronous interface technology (</a:t>
            </a:r>
            <a:r>
              <a:rPr lang="en-US" i="1" dirty="0" err="1">
                <a:solidFill>
                  <a:prstClr val="black"/>
                </a:solidFill>
                <a:latin typeface="Calibri" panose="020F0502020204030204"/>
                <a:ea typeface="Lato" panose="020F0502020204030203" pitchFamily="34" charset="0"/>
                <a:cs typeface="Lato" panose="020F0502020204030203" pitchFamily="34" charset="0"/>
              </a:rPr>
              <a:t>SelectIO</a:t>
            </a:r>
            <a:r>
              <a:rPr lang="en-US" dirty="0">
                <a:solidFill>
                  <a:prstClr val="black"/>
                </a:solidFill>
                <a:latin typeface="Calibri" panose="020F0502020204030204"/>
                <a:ea typeface="Lato" panose="020F0502020204030203" pitchFamily="34" charset="0"/>
                <a:cs typeface="Lato" panose="020F0502020204030203" pitchFamily="34" charset="0"/>
              </a:rPr>
              <a:t>) available in Xilinx FPGAs.</a:t>
            </a:r>
          </a:p>
          <a:p>
            <a:pPr marL="285750" indent="-285750" defTabSz="914400" latinLnBrk="0">
              <a:buFont typeface="Arial" panose="020B0604020202020204" pitchFamily="34" charset="0"/>
              <a:buChar char="•"/>
            </a:pPr>
            <a:r>
              <a:rPr lang="en-US" dirty="0">
                <a:solidFill>
                  <a:prstClr val="black"/>
                </a:solidFill>
                <a:latin typeface="Calibri" panose="020F0502020204030204"/>
                <a:ea typeface="Lato" panose="020F0502020204030203" pitchFamily="34" charset="0"/>
                <a:cs typeface="Lato" panose="020F0502020204030203" pitchFamily="34" charset="0"/>
              </a:rPr>
              <a:t>Interface calibration is performed by a specialized RTL FSM (Calibration Handler) controlled by an MCS microcontroller.</a:t>
            </a:r>
          </a:p>
        </p:txBody>
      </p:sp>
      <p:sp>
        <p:nvSpPr>
          <p:cNvPr id="11" name="사다리꼴 10"/>
          <p:cNvSpPr/>
          <p:nvPr/>
        </p:nvSpPr>
        <p:spPr>
          <a:xfrm rot="16200000">
            <a:off x="3770364" y="1256016"/>
            <a:ext cx="3374424" cy="3161797"/>
          </a:xfrm>
          <a:prstGeom prst="trapezoid">
            <a:avLst>
              <a:gd name="adj" fmla="val 45212"/>
            </a:avLst>
          </a:prstGeom>
          <a:solidFill>
            <a:srgbClr val="DBEEF3">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17</a:t>
            </a:fld>
            <a:endParaRPr lang="en-US" sz="1600" dirty="0">
              <a:solidFill>
                <a:schemeClr val="tx1"/>
              </a:solidFill>
            </a:endParaRPr>
          </a:p>
        </p:txBody>
      </p:sp>
    </p:spTree>
    <p:extLst>
      <p:ext uri="{BB962C8B-B14F-4D97-AF65-F5344CB8AC3E}">
        <p14:creationId xmlns:p14="http://schemas.microsoft.com/office/powerpoint/2010/main" val="155186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직선 연결선 19"/>
          <p:cNvCxnSpPr/>
          <p:nvPr/>
        </p:nvCxnSpPr>
        <p:spPr>
          <a:xfrm>
            <a:off x="6547734" y="1902260"/>
            <a:ext cx="0" cy="339364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그림 26"/>
          <p:cNvPicPr>
            <a:picLocks noChangeAspect="1"/>
          </p:cNvPicPr>
          <p:nvPr/>
        </p:nvPicPr>
        <p:blipFill rotWithShape="1">
          <a:blip r:embed="rId2" cstate="print">
            <a:extLst>
              <a:ext uri="{28A0092B-C50C-407E-A947-70E740481C1C}">
                <a14:useLocalDpi xmlns:a14="http://schemas.microsoft.com/office/drawing/2010/main" val="0"/>
              </a:ext>
            </a:extLst>
          </a:blip>
          <a:srcRect l="7569" r="65198"/>
          <a:stretch/>
        </p:blipFill>
        <p:spPr>
          <a:xfrm flipH="1">
            <a:off x="0" y="0"/>
            <a:ext cx="3666225" cy="6858000"/>
          </a:xfrm>
          <a:custGeom>
            <a:avLst/>
            <a:gdLst>
              <a:gd name="connsiteX0" fmla="*/ 3320255 w 3320255"/>
              <a:gd name="connsiteY0" fmla="*/ 0 h 6858000"/>
              <a:gd name="connsiteX1" fmla="*/ 805653 w 3320255"/>
              <a:gd name="connsiteY1" fmla="*/ 0 h 6858000"/>
              <a:gd name="connsiteX2" fmla="*/ 0 w 3320255"/>
              <a:gd name="connsiteY2" fmla="*/ 0 h 6858000"/>
              <a:gd name="connsiteX3" fmla="*/ 0 w 3320255"/>
              <a:gd name="connsiteY3" fmla="*/ 935743 h 6858000"/>
              <a:gd name="connsiteX4" fmla="*/ 1 w 3320255"/>
              <a:gd name="connsiteY4" fmla="*/ 935743 h 6858000"/>
              <a:gd name="connsiteX5" fmla="*/ 1 w 3320255"/>
              <a:gd name="connsiteY5" fmla="*/ 955005 h 6858000"/>
              <a:gd name="connsiteX6" fmla="*/ 1 w 3320255"/>
              <a:gd name="connsiteY6" fmla="*/ 1076525 h 6858000"/>
              <a:gd name="connsiteX7" fmla="*/ 91071 w 3320255"/>
              <a:gd name="connsiteY7" fmla="*/ 1211986 h 6858000"/>
              <a:gd name="connsiteX8" fmla="*/ 159375 w 3320255"/>
              <a:gd name="connsiteY8" fmla="*/ 1247019 h 6858000"/>
              <a:gd name="connsiteX9" fmla="*/ 250445 w 3320255"/>
              <a:gd name="connsiteY9" fmla="*/ 1382480 h 6858000"/>
              <a:gd name="connsiteX10" fmla="*/ 250445 w 3320255"/>
              <a:gd name="connsiteY10" fmla="*/ 2120510 h 6858000"/>
              <a:gd name="connsiteX11" fmla="*/ 250445 w 3320255"/>
              <a:gd name="connsiteY11" fmla="*/ 2298010 h 6858000"/>
              <a:gd name="connsiteX12" fmla="*/ 250445 w 3320255"/>
              <a:gd name="connsiteY12" fmla="*/ 2440478 h 6858000"/>
              <a:gd name="connsiteX13" fmla="*/ 159375 w 3320255"/>
              <a:gd name="connsiteY13" fmla="*/ 2575939 h 6858000"/>
              <a:gd name="connsiteX14" fmla="*/ 91071 w 3320255"/>
              <a:gd name="connsiteY14" fmla="*/ 2610972 h 6858000"/>
              <a:gd name="connsiteX15" fmla="*/ 1 w 3320255"/>
              <a:gd name="connsiteY15" fmla="*/ 2746433 h 6858000"/>
              <a:gd name="connsiteX16" fmla="*/ 1 w 3320255"/>
              <a:gd name="connsiteY16" fmla="*/ 2823287 h 6858000"/>
              <a:gd name="connsiteX17" fmla="*/ 1 w 3320255"/>
              <a:gd name="connsiteY17" fmla="*/ 2921299 h 6858000"/>
              <a:gd name="connsiteX18" fmla="*/ 0 w 3320255"/>
              <a:gd name="connsiteY18" fmla="*/ 2921299 h 6858000"/>
              <a:gd name="connsiteX19" fmla="*/ 0 w 3320255"/>
              <a:gd name="connsiteY19" fmla="*/ 6858000 h 6858000"/>
              <a:gd name="connsiteX20" fmla="*/ 3320255 w 332025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255" h="6858000">
                <a:moveTo>
                  <a:pt x="3320255" y="0"/>
                </a:moveTo>
                <a:lnTo>
                  <a:pt x="805653" y="0"/>
                </a:lnTo>
                <a:lnTo>
                  <a:pt x="0" y="0"/>
                </a:lnTo>
                <a:lnTo>
                  <a:pt x="0" y="935743"/>
                </a:lnTo>
                <a:lnTo>
                  <a:pt x="1" y="935743"/>
                </a:lnTo>
                <a:lnTo>
                  <a:pt x="1" y="955005"/>
                </a:lnTo>
                <a:cubicBezTo>
                  <a:pt x="1" y="984564"/>
                  <a:pt x="1" y="1023976"/>
                  <a:pt x="1" y="1076525"/>
                </a:cubicBezTo>
                <a:cubicBezTo>
                  <a:pt x="1" y="1123236"/>
                  <a:pt x="42691" y="1186295"/>
                  <a:pt x="91071" y="1211986"/>
                </a:cubicBezTo>
                <a:cubicBezTo>
                  <a:pt x="91071" y="1211986"/>
                  <a:pt x="91071" y="1211986"/>
                  <a:pt x="159375" y="1247019"/>
                </a:cubicBezTo>
                <a:cubicBezTo>
                  <a:pt x="210602" y="1272710"/>
                  <a:pt x="250445" y="1333434"/>
                  <a:pt x="250445" y="1382480"/>
                </a:cubicBezTo>
                <a:cubicBezTo>
                  <a:pt x="250445" y="1382480"/>
                  <a:pt x="250445" y="1382480"/>
                  <a:pt x="250445" y="2120510"/>
                </a:cubicBezTo>
                <a:cubicBezTo>
                  <a:pt x="250445" y="2169556"/>
                  <a:pt x="250445" y="2248964"/>
                  <a:pt x="250445" y="2298010"/>
                </a:cubicBezTo>
                <a:cubicBezTo>
                  <a:pt x="250445" y="2298010"/>
                  <a:pt x="250445" y="2298010"/>
                  <a:pt x="250445" y="2440478"/>
                </a:cubicBezTo>
                <a:cubicBezTo>
                  <a:pt x="250445" y="2489524"/>
                  <a:pt x="210602" y="2550248"/>
                  <a:pt x="159375" y="2575939"/>
                </a:cubicBezTo>
                <a:cubicBezTo>
                  <a:pt x="159375" y="2575939"/>
                  <a:pt x="159375" y="2575939"/>
                  <a:pt x="91071" y="2610972"/>
                </a:cubicBezTo>
                <a:cubicBezTo>
                  <a:pt x="42691" y="2636663"/>
                  <a:pt x="1" y="2697387"/>
                  <a:pt x="1" y="2746433"/>
                </a:cubicBezTo>
                <a:cubicBezTo>
                  <a:pt x="1" y="2746433"/>
                  <a:pt x="1" y="2746433"/>
                  <a:pt x="1" y="2823287"/>
                </a:cubicBezTo>
                <a:lnTo>
                  <a:pt x="1" y="2921299"/>
                </a:lnTo>
                <a:lnTo>
                  <a:pt x="0" y="2921299"/>
                </a:lnTo>
                <a:lnTo>
                  <a:pt x="0" y="6858000"/>
                </a:lnTo>
                <a:lnTo>
                  <a:pt x="3320255" y="6858000"/>
                </a:lnTo>
                <a:close/>
              </a:path>
            </a:pathLst>
          </a:custGeom>
          <a:noFill/>
          <a:ln>
            <a:noFill/>
          </a:ln>
        </p:spPr>
      </p:pic>
      <p:cxnSp>
        <p:nvCxnSpPr>
          <p:cNvPr id="12" name="직선 연결선 11"/>
          <p:cNvCxnSpPr/>
          <p:nvPr/>
        </p:nvCxnSpPr>
        <p:spPr>
          <a:xfrm>
            <a:off x="6590864" y="1902257"/>
            <a:ext cx="5601136" cy="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a:off x="3492521" y="1902257"/>
            <a:ext cx="2984479" cy="0"/>
          </a:xfrm>
          <a:prstGeom prst="line">
            <a:avLst/>
          </a:prstGeom>
          <a:ln w="12700" cap="rnd">
            <a:solidFill>
              <a:srgbClr val="E31837"/>
            </a:solidFill>
          </a:ln>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a:off x="5867943" y="1825890"/>
            <a:ext cx="5268261" cy="3539430"/>
            <a:chOff x="4521743" y="2403852"/>
            <a:chExt cx="5268261" cy="3539430"/>
          </a:xfrm>
        </p:grpSpPr>
        <p:sp>
          <p:nvSpPr>
            <p:cNvPr id="83" name="TextBox 82"/>
            <p:cNvSpPr txBox="1"/>
            <p:nvPr/>
          </p:nvSpPr>
          <p:spPr>
            <a:xfrm>
              <a:off x="5285245" y="2403852"/>
              <a:ext cx="4504759"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GDDR6-AiM Overview</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AiM Subsystem</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AiM Software Stack</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Performance Evaluation</a:t>
              </a:r>
            </a:p>
          </p:txBody>
        </p:sp>
        <p:sp>
          <p:nvSpPr>
            <p:cNvPr id="18" name="타원 17"/>
            <p:cNvSpPr/>
            <p:nvPr/>
          </p:nvSpPr>
          <p:spPr>
            <a:xfrm>
              <a:off x="5156534" y="2925239"/>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4" name="타원 83"/>
            <p:cNvSpPr/>
            <p:nvPr/>
          </p:nvSpPr>
          <p:spPr>
            <a:xfrm>
              <a:off x="5156534" y="3774118"/>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5" name="타원 84"/>
            <p:cNvSpPr/>
            <p:nvPr/>
          </p:nvSpPr>
          <p:spPr>
            <a:xfrm>
              <a:off x="5156534" y="4622997"/>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7" name="TextBox 86"/>
            <p:cNvSpPr txBox="1"/>
            <p:nvPr/>
          </p:nvSpPr>
          <p:spPr>
            <a:xfrm>
              <a:off x="4521743" y="2403852"/>
              <a:ext cx="675185"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Ⅰ</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Ⅱ</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Ⅲ</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IV</a:t>
              </a:r>
              <a:endPar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타원 30"/>
            <p:cNvSpPr/>
            <p:nvPr/>
          </p:nvSpPr>
          <p:spPr>
            <a:xfrm>
              <a:off x="5156534" y="5479686"/>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grpSp>
      <p:sp>
        <p:nvSpPr>
          <p:cNvPr id="26" name="TextBox 25"/>
          <p:cNvSpPr txBox="1"/>
          <p:nvPr/>
        </p:nvSpPr>
        <p:spPr>
          <a:xfrm>
            <a:off x="3425195" y="1317481"/>
            <a:ext cx="24224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rPr>
              <a:t>CONTENTS</a:t>
            </a:r>
            <a:endParaRPr kumimoji="0" lang="ko-KR" altLang="en-US"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pic>
        <p:nvPicPr>
          <p:cNvPr id="3" name="그림 2"/>
          <p:cNvPicPr>
            <a:picLocks noChangeAspect="1"/>
          </p:cNvPicPr>
          <p:nvPr/>
        </p:nvPicPr>
        <p:blipFill>
          <a:blip r:embed="rId3"/>
          <a:stretch>
            <a:fillRect/>
          </a:stretch>
        </p:blipFill>
        <p:spPr>
          <a:xfrm>
            <a:off x="936000" y="2448000"/>
            <a:ext cx="4036045" cy="3960000"/>
          </a:xfrm>
          <a:prstGeom prst="rect">
            <a:avLst/>
          </a:prstGeom>
        </p:spPr>
      </p:pic>
    </p:spTree>
    <p:extLst>
      <p:ext uri="{BB962C8B-B14F-4D97-AF65-F5344CB8AC3E}">
        <p14:creationId xmlns:p14="http://schemas.microsoft.com/office/powerpoint/2010/main" val="1094441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288279"/>
              </a:gs>
              <a:gs pos="89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893916" y="2982307"/>
            <a:ext cx="4648397" cy="461665"/>
          </a:xfrm>
          <a:prstGeom prst="rect">
            <a:avLst/>
          </a:prstGeom>
          <a:noFill/>
          <a:effectLst>
            <a:glow rad="127000">
              <a:schemeClr val="tx1">
                <a:alpha val="2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5FE0B"/>
                </a:solidFill>
                <a:effectLst>
                  <a:glow rad="127000">
                    <a:prstClr val="black">
                      <a:alpha val="20000"/>
                    </a:prstClr>
                  </a:glow>
                </a:effectLst>
                <a:uLnTx/>
                <a:uFillTx/>
                <a:latin typeface="Calibri" panose="020F0502020204030204"/>
                <a:ea typeface="Tahoma" panose="020B0604030504040204" pitchFamily="34" charset="0"/>
                <a:cs typeface="Tahoma" panose="020B0604030504040204" pitchFamily="34" charset="0"/>
              </a:rPr>
              <a:t>AiM FPGA Platform (w/ CPU Host)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1602" t="28588" r="11283" b="40896"/>
          <a:stretch/>
        </p:blipFill>
        <p:spPr>
          <a:xfrm>
            <a:off x="7061200" y="3478950"/>
            <a:ext cx="4969980" cy="2414278"/>
          </a:xfrm>
          <a:custGeom>
            <a:avLst/>
            <a:gdLst>
              <a:gd name="connsiteX0" fmla="*/ 157163 w 5470620"/>
              <a:gd name="connsiteY0" fmla="*/ 0 h 2657475"/>
              <a:gd name="connsiteX1" fmla="*/ 5327562 w 5470620"/>
              <a:gd name="connsiteY1" fmla="*/ 0 h 2657475"/>
              <a:gd name="connsiteX2" fmla="*/ 5438693 w 5470620"/>
              <a:gd name="connsiteY2" fmla="*/ 46032 h 2657475"/>
              <a:gd name="connsiteX3" fmla="*/ 5470620 w 5470620"/>
              <a:gd name="connsiteY3" fmla="*/ 93386 h 2657475"/>
              <a:gd name="connsiteX4" fmla="*/ 5470620 w 5470620"/>
              <a:gd name="connsiteY4" fmla="*/ 2564089 h 2657475"/>
              <a:gd name="connsiteX5" fmla="*/ 5438693 w 5470620"/>
              <a:gd name="connsiteY5" fmla="*/ 2611443 h 2657475"/>
              <a:gd name="connsiteX6" fmla="*/ 5327562 w 5470620"/>
              <a:gd name="connsiteY6" fmla="*/ 2657475 h 2657475"/>
              <a:gd name="connsiteX7" fmla="*/ 157163 w 5470620"/>
              <a:gd name="connsiteY7" fmla="*/ 2657475 h 2657475"/>
              <a:gd name="connsiteX8" fmla="*/ 0 w 5470620"/>
              <a:gd name="connsiteY8" fmla="*/ 2500312 h 2657475"/>
              <a:gd name="connsiteX9" fmla="*/ 0 w 5470620"/>
              <a:gd name="connsiteY9" fmla="*/ 157163 h 2657475"/>
              <a:gd name="connsiteX10" fmla="*/ 157163 w 5470620"/>
              <a:gd name="connsiteY10"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0620" h="2657475">
                <a:moveTo>
                  <a:pt x="157163" y="0"/>
                </a:moveTo>
                <a:lnTo>
                  <a:pt x="5327562" y="0"/>
                </a:lnTo>
                <a:cubicBezTo>
                  <a:pt x="5370961" y="0"/>
                  <a:pt x="5410252" y="17591"/>
                  <a:pt x="5438693" y="46032"/>
                </a:cubicBezTo>
                <a:lnTo>
                  <a:pt x="5470620" y="93386"/>
                </a:lnTo>
                <a:lnTo>
                  <a:pt x="5470620" y="2564089"/>
                </a:lnTo>
                <a:lnTo>
                  <a:pt x="5438693" y="2611443"/>
                </a:lnTo>
                <a:cubicBezTo>
                  <a:pt x="5410252" y="2639884"/>
                  <a:pt x="5370961" y="2657475"/>
                  <a:pt x="5327562" y="2657475"/>
                </a:cubicBezTo>
                <a:lnTo>
                  <a:pt x="157163" y="2657475"/>
                </a:lnTo>
                <a:cubicBezTo>
                  <a:pt x="70364" y="2657475"/>
                  <a:pt x="0" y="2587111"/>
                  <a:pt x="0" y="2500312"/>
                </a:cubicBezTo>
                <a:lnTo>
                  <a:pt x="0" y="157163"/>
                </a:lnTo>
                <a:cubicBezTo>
                  <a:pt x="0" y="70364"/>
                  <a:pt x="70364" y="0"/>
                  <a:pt x="157163" y="0"/>
                </a:cubicBezTo>
                <a:close/>
              </a:path>
            </a:pathLst>
          </a:custGeom>
          <a:effectLst>
            <a:reflection blurRad="6350" stA="52000" endA="300" endPos="35000" dir="5400000" sy="-100000" algn="bl" rotWithShape="0"/>
          </a:effectLst>
        </p:spPr>
      </p:pic>
      <p:cxnSp>
        <p:nvCxnSpPr>
          <p:cNvPr id="7" name="Straight Connector 6"/>
          <p:cNvCxnSpPr/>
          <p:nvPr/>
        </p:nvCxnSpPr>
        <p:spPr>
          <a:xfrm>
            <a:off x="11364686" y="3298691"/>
            <a:ext cx="541564" cy="0"/>
          </a:xfrm>
          <a:prstGeom prst="line">
            <a:avLst/>
          </a:prstGeom>
          <a:ln w="6350" cap="rnd">
            <a:solidFill>
              <a:srgbClr val="C5FE0B"/>
            </a:solidFill>
            <a:round/>
          </a:ln>
          <a:effectLst>
            <a:glow rad="50800">
              <a:schemeClr val="tx1">
                <a:alpha val="20000"/>
              </a:schemeClr>
            </a:glo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909248" y="3251734"/>
            <a:ext cx="93913" cy="93913"/>
          </a:xfrm>
          <a:prstGeom prst="ellipse">
            <a:avLst/>
          </a:prstGeom>
          <a:solidFill>
            <a:srgbClr val="C5FE0B"/>
          </a:solidFill>
          <a:ln>
            <a:noFill/>
          </a:ln>
          <a:effectLst>
            <a:glow rad="50800">
              <a:schemeClr val="tx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893916" y="154021"/>
            <a:ext cx="4648397" cy="461665"/>
          </a:xfrm>
          <a:prstGeom prst="rect">
            <a:avLst/>
          </a:prstGeom>
          <a:noFill/>
          <a:effectLst>
            <a:glow rad="127000">
              <a:schemeClr val="tx1">
                <a:alpha val="2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5FE0B"/>
                </a:solidFill>
                <a:effectLst>
                  <a:glow rad="127000">
                    <a:prstClr val="black">
                      <a:alpha val="20000"/>
                    </a:prstClr>
                  </a:glow>
                </a:effectLst>
                <a:uLnTx/>
                <a:uFillTx/>
                <a:latin typeface="Calibri" panose="020F0502020204030204"/>
                <a:ea typeface="Tahoma" panose="020B0604030504040204" pitchFamily="34" charset="0"/>
                <a:cs typeface="Tahoma" panose="020B0604030504040204" pitchFamily="34" charset="0"/>
              </a:rPr>
              <a:t>AiM Subsystem and Software Stack</a:t>
            </a:r>
          </a:p>
        </p:txBody>
      </p:sp>
      <p:cxnSp>
        <p:nvCxnSpPr>
          <p:cNvPr id="23" name="Straight Connector 22"/>
          <p:cNvCxnSpPr/>
          <p:nvPr/>
        </p:nvCxnSpPr>
        <p:spPr>
          <a:xfrm>
            <a:off x="11553371" y="492928"/>
            <a:ext cx="352879" cy="0"/>
          </a:xfrm>
          <a:prstGeom prst="line">
            <a:avLst/>
          </a:prstGeom>
          <a:ln w="6350" cap="rnd">
            <a:solidFill>
              <a:srgbClr val="C5FE0B"/>
            </a:solidFill>
            <a:round/>
          </a:ln>
          <a:effectLst>
            <a:glow rad="50800">
              <a:schemeClr val="tx1">
                <a:alpha val="20000"/>
              </a:schemeClr>
            </a:glow>
          </a:effectLst>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1909248" y="448352"/>
            <a:ext cx="93913" cy="93913"/>
          </a:xfrm>
          <a:prstGeom prst="ellipse">
            <a:avLst/>
          </a:prstGeom>
          <a:solidFill>
            <a:srgbClr val="C5FE0B"/>
          </a:solidFill>
          <a:ln>
            <a:noFill/>
          </a:ln>
          <a:effectLst>
            <a:glow rad="50800">
              <a:schemeClr val="tx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152360" y="154021"/>
            <a:ext cx="1891886" cy="461665"/>
          </a:xfrm>
          <a:prstGeom prst="rect">
            <a:avLst/>
          </a:prstGeom>
          <a:noFill/>
          <a:effectLst>
            <a:glow rad="127000">
              <a:schemeClr val="tx1">
                <a:alpha val="2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5FE0B"/>
                </a:solidFill>
                <a:effectLst>
                  <a:glow rad="127000">
                    <a:prstClr val="black">
                      <a:alpha val="20000"/>
                    </a:prstClr>
                  </a:glow>
                </a:effectLst>
                <a:uLnTx/>
                <a:uFillTx/>
                <a:latin typeface="Calibri" panose="020F0502020204030204"/>
                <a:ea typeface="Tahoma" panose="020B0604030504040204" pitchFamily="34" charset="0"/>
                <a:cs typeface="Tahoma" panose="020B0604030504040204" pitchFamily="34" charset="0"/>
              </a:rPr>
              <a:t>AiM Concept</a:t>
            </a:r>
          </a:p>
        </p:txBody>
      </p:sp>
      <p:sp>
        <p:nvSpPr>
          <p:cNvPr id="27" name="TextBox 26"/>
          <p:cNvSpPr txBox="1"/>
          <p:nvPr/>
        </p:nvSpPr>
        <p:spPr>
          <a:xfrm>
            <a:off x="239044" y="660262"/>
            <a:ext cx="63967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Lato" panose="020F0502020204030203" pitchFamily="34" charset="0"/>
                <a:cs typeface="Lato" panose="020F0502020204030203" pitchFamily="34" charset="0"/>
              </a:rPr>
              <a:t>The Accelerator-in-Memory (AiM) is a GDDR6-based Processing-in-Memory device designed to accelerate memory-intensive Machine Learning applications in memory.</a:t>
            </a:r>
          </a:p>
        </p:txBody>
      </p:sp>
      <p:cxnSp>
        <p:nvCxnSpPr>
          <p:cNvPr id="28" name="Straight Connector 27"/>
          <p:cNvCxnSpPr/>
          <p:nvPr/>
        </p:nvCxnSpPr>
        <p:spPr>
          <a:xfrm>
            <a:off x="1988457" y="490743"/>
            <a:ext cx="4647293" cy="0"/>
          </a:xfrm>
          <a:prstGeom prst="line">
            <a:avLst/>
          </a:prstGeom>
          <a:ln w="6350" cap="rnd">
            <a:solidFill>
              <a:srgbClr val="C5FE0B"/>
            </a:solidFill>
            <a:round/>
          </a:ln>
          <a:effectLst>
            <a:glow rad="50800">
              <a:schemeClr val="tx1">
                <a:alpha val="20000"/>
              </a:schemeClr>
            </a:glow>
          </a:effectLst>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589350" y="446167"/>
            <a:ext cx="93913" cy="93913"/>
          </a:xfrm>
          <a:prstGeom prst="ellipse">
            <a:avLst/>
          </a:prstGeom>
          <a:solidFill>
            <a:srgbClr val="C5FE0B"/>
          </a:solidFill>
          <a:ln>
            <a:noFill/>
          </a:ln>
          <a:effectLst>
            <a:glow rad="50800">
              <a:schemeClr val="tx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ile:SK Hynix.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6823" y="5627491"/>
            <a:ext cx="1688975" cy="89199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52360" y="1859662"/>
            <a:ext cx="5114723" cy="461665"/>
          </a:xfrm>
          <a:prstGeom prst="rect">
            <a:avLst/>
          </a:prstGeom>
          <a:noFill/>
          <a:effectLst>
            <a:glow rad="127000">
              <a:schemeClr val="tx1">
                <a:alpha val="2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5FE0B"/>
                </a:solidFill>
                <a:effectLst>
                  <a:glow rad="127000">
                    <a:prstClr val="black">
                      <a:alpha val="20000"/>
                    </a:prstClr>
                  </a:glow>
                </a:effectLst>
                <a:uLnTx/>
                <a:uFillTx/>
                <a:latin typeface="Calibri" panose="020F0502020204030204"/>
                <a:ea typeface="Tahoma" panose="020B0604030504040204" pitchFamily="34" charset="0"/>
                <a:cs typeface="Tahoma" panose="020B0604030504040204" pitchFamily="34" charset="0"/>
              </a:rPr>
              <a:t>Conventional System vs. AiM System</a:t>
            </a:r>
          </a:p>
        </p:txBody>
      </p:sp>
      <p:sp>
        <p:nvSpPr>
          <p:cNvPr id="37" name="Oval 36"/>
          <p:cNvSpPr/>
          <p:nvPr/>
        </p:nvSpPr>
        <p:spPr>
          <a:xfrm>
            <a:off x="6589350" y="2151808"/>
            <a:ext cx="93913" cy="93913"/>
          </a:xfrm>
          <a:prstGeom prst="ellipse">
            <a:avLst/>
          </a:prstGeom>
          <a:solidFill>
            <a:srgbClr val="C5FE0B"/>
          </a:solidFill>
          <a:ln>
            <a:noFill/>
          </a:ln>
          <a:effectLst>
            <a:glow rad="50800">
              <a:schemeClr val="tx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6" name="Straight Connector 315"/>
          <p:cNvCxnSpPr/>
          <p:nvPr/>
        </p:nvCxnSpPr>
        <p:spPr>
          <a:xfrm>
            <a:off x="4999512" y="2196384"/>
            <a:ext cx="1617188" cy="0"/>
          </a:xfrm>
          <a:prstGeom prst="line">
            <a:avLst/>
          </a:prstGeom>
          <a:ln w="6350" cap="rnd">
            <a:solidFill>
              <a:srgbClr val="C5FE0B"/>
            </a:solidFill>
            <a:round/>
          </a:ln>
          <a:effectLst>
            <a:glow rad="50800">
              <a:schemeClr val="tx1">
                <a:alpha val="20000"/>
              </a:schemeClr>
            </a:glow>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5"/>
          <a:srcRect r="49878" b="49629"/>
          <a:stretch/>
        </p:blipFill>
        <p:spPr>
          <a:xfrm>
            <a:off x="152361" y="2359427"/>
            <a:ext cx="6667539" cy="4394420"/>
          </a:xfrm>
          <a:prstGeom prst="rect">
            <a:avLst/>
          </a:prstGeom>
        </p:spPr>
      </p:pic>
      <p:pic>
        <p:nvPicPr>
          <p:cNvPr id="12" name="그림 11"/>
          <p:cNvPicPr>
            <a:picLocks noChangeAspect="1"/>
          </p:cNvPicPr>
          <p:nvPr/>
        </p:nvPicPr>
        <p:blipFill>
          <a:blip r:embed="rId6"/>
          <a:stretch>
            <a:fillRect/>
          </a:stretch>
        </p:blipFill>
        <p:spPr>
          <a:xfrm>
            <a:off x="6874793" y="613178"/>
            <a:ext cx="5246767" cy="2143237"/>
          </a:xfrm>
          <a:prstGeom prst="rect">
            <a:avLst/>
          </a:prstGeom>
        </p:spPr>
      </p:pic>
    </p:spTree>
    <p:extLst>
      <p:ext uri="{BB962C8B-B14F-4D97-AF65-F5344CB8AC3E}">
        <p14:creationId xmlns:p14="http://schemas.microsoft.com/office/powerpoint/2010/main" val="1742475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Motivation</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8" name="텍스트 개체 틀 9"/>
          <p:cNvSpPr txBox="1">
            <a:spLocks/>
          </p:cNvSpPr>
          <p:nvPr/>
        </p:nvSpPr>
        <p:spPr>
          <a:xfrm>
            <a:off x="266028" y="707500"/>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In order to increase the value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of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new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memory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solutions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such as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a:t>
            </a:r>
            <a:r>
              <a:rPr kumimoji="0" lang="en-US" altLang="ko-KR" sz="2000" b="0" i="1" u="none" strike="noStrike" kern="1200" cap="none" spc="0" normalizeH="0" baseline="0" noProof="0" dirty="0">
                <a:ln>
                  <a:noFill/>
                </a:ln>
                <a:solidFill>
                  <a:srgbClr val="0070C0"/>
                </a:solidFill>
                <a:effectLst/>
                <a:uLnTx/>
                <a:uFillTx/>
                <a:latin typeface="Calibri"/>
                <a:ea typeface="맑은 고딕" panose="020B0503020000020004" pitchFamily="50" charset="-127"/>
                <a:cs typeface="+mn-cs"/>
              </a:rPr>
              <a:t>expanding the ecosystem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is of paramount importance.</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To achieve this goal, we have developed an SDK to allow any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DNN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models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to be </a:t>
            </a:r>
            <a:r>
              <a:rPr kumimoji="0" lang="en-US" altLang="ko-KR" sz="2000" b="0" i="1" u="none" strike="noStrike" kern="1200" cap="none" spc="0" normalizeH="0" baseline="0" noProof="0" dirty="0">
                <a:ln>
                  <a:noFill/>
                </a:ln>
                <a:solidFill>
                  <a:srgbClr val="0070C0"/>
                </a:solidFill>
                <a:effectLst/>
                <a:uLnTx/>
                <a:uFillTx/>
                <a:latin typeface="Calibri"/>
                <a:ea typeface="맑은 고딕" panose="020B0503020000020004" pitchFamily="50" charset="-127"/>
                <a:cs typeface="+mn-cs"/>
              </a:rPr>
              <a:t>easily adapted by operator-level APIs</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proposed API abstracts the functionality of PIM operations and provides </a:t>
            </a:r>
            <a:r>
              <a:rPr kumimoji="0" lang="en-US" altLang="ko-KR" sz="2000" b="0" i="1" u="none" strike="noStrike" kern="1200" cap="none" spc="0" normalizeH="0" baseline="0" noProof="0" dirty="0">
                <a:ln>
                  <a:noFill/>
                </a:ln>
                <a:solidFill>
                  <a:srgbClr val="0070C0"/>
                </a:solidFill>
                <a:effectLst/>
                <a:uLnTx/>
                <a:uFillTx/>
                <a:latin typeface="Calibri"/>
                <a:ea typeface="맑은 고딕" panose="020B0503020000020004" pitchFamily="50" charset="-127"/>
                <a:cs typeface="+mn-cs"/>
              </a:rPr>
              <a:t>ease of programmability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to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users</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a:t>
            </a:r>
            <a:endPar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p:txBody>
      </p:sp>
      <p:pic>
        <p:nvPicPr>
          <p:cNvPr id="139" name="그림 138"/>
          <p:cNvPicPr>
            <a:picLocks noChangeAspect="1"/>
          </p:cNvPicPr>
          <p:nvPr/>
        </p:nvPicPr>
        <p:blipFill>
          <a:blip r:embed="rId3"/>
          <a:stretch>
            <a:fillRect/>
          </a:stretch>
        </p:blipFill>
        <p:spPr>
          <a:xfrm>
            <a:off x="6840402" y="5335745"/>
            <a:ext cx="800513" cy="754484"/>
          </a:xfrm>
          <a:prstGeom prst="rect">
            <a:avLst/>
          </a:prstGeom>
        </p:spPr>
      </p:pic>
      <p:pic>
        <p:nvPicPr>
          <p:cNvPr id="140" name="그림 139"/>
          <p:cNvPicPr>
            <a:picLocks noChangeAspect="1"/>
          </p:cNvPicPr>
          <p:nvPr/>
        </p:nvPicPr>
        <p:blipFill>
          <a:blip r:embed="rId4"/>
          <a:stretch>
            <a:fillRect/>
          </a:stretch>
        </p:blipFill>
        <p:spPr>
          <a:xfrm>
            <a:off x="6840402" y="3796376"/>
            <a:ext cx="839774" cy="603130"/>
          </a:xfrm>
          <a:prstGeom prst="rect">
            <a:avLst/>
          </a:prstGeom>
        </p:spPr>
      </p:pic>
      <p:pic>
        <p:nvPicPr>
          <p:cNvPr id="141" name="그림 140"/>
          <p:cNvPicPr>
            <a:picLocks noChangeAspect="1"/>
          </p:cNvPicPr>
          <p:nvPr/>
        </p:nvPicPr>
        <p:blipFill>
          <a:blip r:embed="rId5"/>
          <a:stretch>
            <a:fillRect/>
          </a:stretch>
        </p:blipFill>
        <p:spPr>
          <a:xfrm>
            <a:off x="6840402" y="4516572"/>
            <a:ext cx="822498" cy="747853"/>
          </a:xfrm>
          <a:prstGeom prst="rect">
            <a:avLst/>
          </a:prstGeom>
        </p:spPr>
      </p:pic>
      <p:sp>
        <p:nvSpPr>
          <p:cNvPr id="142" name="TextBox 141"/>
          <p:cNvSpPr txBox="1"/>
          <p:nvPr/>
        </p:nvSpPr>
        <p:spPr bwMode="auto">
          <a:xfrm>
            <a:off x="129165" y="4052994"/>
            <a:ext cx="4138955" cy="1754326"/>
          </a:xfrm>
          <a:prstGeom prst="rect">
            <a:avLst/>
          </a:prstGeom>
          <a:noFill/>
          <a:ln w="3175" algn="ctr">
            <a:noFill/>
            <a:prstDash val="dash"/>
            <a:miter lim="800000"/>
            <a:headEnd/>
            <a:tailEnd/>
          </a:ln>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1" u="none" strike="noStrike" kern="1200" cap="none" spc="0" normalizeH="0" baseline="0" noProof="0" dirty="0" err="1"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AiM</a:t>
            </a:r>
            <a:r>
              <a:rPr kumimoji="0" lang="en-US" altLang="ko-KR"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SDK</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t>
            </a:r>
            <a:endParaRPr kumimoji="0" lang="en-US" altLang="ko-KR"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t>
            </a:r>
            <a:r>
              <a:rPr kumimoji="0" lang="en-US" altLang="ko-KR" sz="3600" b="1" i="1" u="none" strike="noStrike" kern="1200" cap="none" spc="0" normalizeH="0" baseline="0" noProof="0" dirty="0" err="1"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AiM</a:t>
            </a:r>
            <a:r>
              <a:rPr kumimoji="0" lang="en-US" altLang="ko-KR"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HW Platform) </a:t>
            </a:r>
            <a:endParaRPr kumimoji="0" lang="ko-KR" altLang="en-US"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43" name="아래쪽 화살표 142"/>
          <p:cNvSpPr/>
          <p:nvPr/>
        </p:nvSpPr>
        <p:spPr bwMode="auto">
          <a:xfrm rot="16200000">
            <a:off x="4727848" y="3631711"/>
            <a:ext cx="1080120" cy="2520280"/>
          </a:xfrm>
          <a:prstGeom prst="downArrow">
            <a:avLst/>
          </a:prstGeom>
          <a:gradFill>
            <a:gsLst>
              <a:gs pos="0">
                <a:sysClr val="window" lastClr="FFFFFF">
                  <a:lumMod val="95000"/>
                </a:sysClr>
              </a:gs>
              <a:gs pos="89000">
                <a:sysClr val="windowText" lastClr="000000">
                  <a:lumMod val="50000"/>
                  <a:lumOff val="50000"/>
                </a:sysClr>
              </a:gs>
            </a:gsLst>
            <a:lin ang="5400000" scaled="1"/>
          </a:gradFill>
          <a:ln w="317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2400" b="1" i="0" u="none" strike="noStrike" kern="0" cap="none" spc="0" normalizeH="0" baseline="0" noProof="0" smtClean="0">
              <a:ln>
                <a:noFill/>
              </a:ln>
              <a:solidFill>
                <a:prstClr val="black">
                  <a:lumMod val="75000"/>
                  <a:lumOff val="25000"/>
                </a:prstClr>
              </a:solidFill>
              <a:effectLst/>
              <a:uLnTx/>
              <a:uFillTx/>
              <a:latin typeface="Calibri"/>
              <a:ea typeface="맑은 고딕" panose="020B0503020000020004" pitchFamily="50" charset="-127"/>
              <a:cs typeface="+mn-cs"/>
            </a:endParaRPr>
          </a:p>
        </p:txBody>
      </p:sp>
      <p:sp>
        <p:nvSpPr>
          <p:cNvPr id="144" name="아래쪽 화살표 143"/>
          <p:cNvSpPr/>
          <p:nvPr/>
        </p:nvSpPr>
        <p:spPr bwMode="auto">
          <a:xfrm rot="16200000">
            <a:off x="8148228" y="4243779"/>
            <a:ext cx="1080120" cy="1296144"/>
          </a:xfrm>
          <a:prstGeom prst="downArrow">
            <a:avLst/>
          </a:prstGeom>
          <a:gradFill>
            <a:gsLst>
              <a:gs pos="0">
                <a:sysClr val="window" lastClr="FFFFFF">
                  <a:lumMod val="95000"/>
                </a:sysClr>
              </a:gs>
              <a:gs pos="89000">
                <a:sysClr val="windowText" lastClr="000000">
                  <a:lumMod val="50000"/>
                  <a:lumOff val="50000"/>
                </a:sysClr>
              </a:gs>
            </a:gsLst>
            <a:lin ang="5400000" scaled="1"/>
          </a:gradFill>
          <a:ln w="317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2400" b="1" i="0" u="none" strike="noStrike" kern="0" cap="none" spc="0" normalizeH="0" baseline="0" noProof="0" smtClean="0">
              <a:ln>
                <a:noFill/>
              </a:ln>
              <a:solidFill>
                <a:prstClr val="black">
                  <a:lumMod val="75000"/>
                  <a:lumOff val="25000"/>
                </a:prstClr>
              </a:solidFill>
              <a:effectLst/>
              <a:uLnTx/>
              <a:uFillTx/>
              <a:latin typeface="Calibri"/>
              <a:ea typeface="맑은 고딕" panose="020B0503020000020004" pitchFamily="50" charset="-127"/>
              <a:cs typeface="+mn-cs"/>
            </a:endParaRPr>
          </a:p>
        </p:txBody>
      </p:sp>
      <p:sp>
        <p:nvSpPr>
          <p:cNvPr id="145" name="TextBox 144"/>
          <p:cNvSpPr txBox="1"/>
          <p:nvPr/>
        </p:nvSpPr>
        <p:spPr bwMode="auto">
          <a:xfrm>
            <a:off x="9618411" y="4797128"/>
            <a:ext cx="2300630" cy="1200329"/>
          </a:xfrm>
          <a:prstGeom prst="rect">
            <a:avLst/>
          </a:prstGeom>
          <a:noFill/>
          <a:ln w="3175" algn="ctr">
            <a:noFill/>
            <a:prstDash val="dash"/>
            <a:miter lim="800000"/>
            <a:headEnd/>
            <a:tailEnd/>
          </a:ln>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Expanding</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1" u="none" strike="noStrike" kern="1200" cap="none" spc="0" normalizeH="0" baseline="0" noProof="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Ecosystem </a:t>
            </a:r>
            <a:endParaRPr kumimoji="0" lang="ko-KR" altLang="en-US"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46" name="TextBox 145"/>
          <p:cNvSpPr txBox="1"/>
          <p:nvPr/>
        </p:nvSpPr>
        <p:spPr bwMode="auto">
          <a:xfrm>
            <a:off x="4095836" y="4567332"/>
            <a:ext cx="1980030" cy="646331"/>
          </a:xfrm>
          <a:prstGeom prst="rect">
            <a:avLst/>
          </a:prstGeom>
          <a:noFill/>
          <a:ln w="3175" algn="ctr">
            <a:noFill/>
            <a:prstDash val="dash"/>
            <a:miter lim="800000"/>
            <a:headEnd/>
            <a:tailEnd/>
          </a:ln>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distribute</a:t>
            </a:r>
            <a:endParaRPr kumimoji="0" lang="ko-KR" altLang="en-US" sz="3600" b="1" i="1"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pic>
        <p:nvPicPr>
          <p:cNvPr id="147" name="그림 146"/>
          <p:cNvPicPr>
            <a:picLocks noChangeAspect="1"/>
          </p:cNvPicPr>
          <p:nvPr/>
        </p:nvPicPr>
        <p:blipFill rotWithShape="1">
          <a:blip r:embed="rId6"/>
          <a:srcRect l="13200" t="23824" r="7812" b="16216"/>
          <a:stretch/>
        </p:blipFill>
        <p:spPr>
          <a:xfrm>
            <a:off x="9863561" y="3637620"/>
            <a:ext cx="1827914" cy="1270465"/>
          </a:xfrm>
          <a:prstGeom prst="rect">
            <a:avLst/>
          </a:prstGeom>
          <a:effectLst>
            <a:softEdge rad="63500"/>
          </a:effectLst>
        </p:spPr>
      </p:pic>
      <p:sp>
        <p:nvSpPr>
          <p:cNvPr id="13"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19</a:t>
            </a:fld>
            <a:endParaRPr lang="en-US" sz="1600" dirty="0">
              <a:solidFill>
                <a:schemeClr val="tx1"/>
              </a:solidFill>
            </a:endParaRPr>
          </a:p>
        </p:txBody>
      </p:sp>
    </p:spTree>
    <p:extLst>
      <p:ext uri="{BB962C8B-B14F-4D97-AF65-F5344CB8AC3E}">
        <p14:creationId xmlns:p14="http://schemas.microsoft.com/office/powerpoint/2010/main" val="241491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4016139" y="845248"/>
            <a:ext cx="1667290" cy="1489199"/>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Weight</a:t>
            </a:r>
            <a:endParaRPr kumimoji="0" lang="en-US" altLang="ko-KR"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Matrix</a:t>
            </a:r>
            <a:endParaRPr kumimoji="0" lang="ko-KR" altLang="en-US"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4" name="직사각형 3"/>
          <p:cNvSpPr/>
          <p:nvPr/>
        </p:nvSpPr>
        <p:spPr>
          <a:xfrm>
            <a:off x="6464411" y="845248"/>
            <a:ext cx="235727" cy="1485081"/>
          </a:xfrm>
          <a:prstGeom prst="rect">
            <a:avLst/>
          </a:prstGeom>
          <a:solidFill>
            <a:sysClr val="window" lastClr="FFFFFF">
              <a:lumMod val="50000"/>
            </a:sysClr>
          </a:solidFill>
          <a:ln w="12700" cap="flat" cmpd="sng" algn="ctr">
            <a:no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V</a:t>
            </a:r>
            <a:r>
              <a:rPr kumimoji="0" lang="en-US" altLang="ko-KR" sz="1800" b="0" i="1"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ector</a:t>
            </a:r>
            <a:endParaRPr kumimoji="0" lang="ko-KR" altLang="en-US"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5" name="직사각형 4"/>
          <p:cNvSpPr/>
          <p:nvPr/>
        </p:nvSpPr>
        <p:spPr>
          <a:xfrm>
            <a:off x="8964988" y="845248"/>
            <a:ext cx="235727" cy="1485081"/>
          </a:xfrm>
          <a:prstGeom prst="rect">
            <a:avLst/>
          </a:prstGeom>
          <a:solidFill>
            <a:sysClr val="window" lastClr="FFFFFF">
              <a:lumMod val="50000"/>
            </a:sysClr>
          </a:solidFill>
          <a:ln w="12700" cap="flat" cmpd="sng" algn="ctr">
            <a:no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Result</a:t>
            </a:r>
            <a:endParaRPr kumimoji="0" lang="ko-KR" altLang="en-US"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6" name="직사각형 5"/>
          <p:cNvSpPr/>
          <p:nvPr/>
        </p:nvSpPr>
        <p:spPr>
          <a:xfrm>
            <a:off x="7431736" y="845248"/>
            <a:ext cx="235727" cy="1485081"/>
          </a:xfrm>
          <a:prstGeom prst="rect">
            <a:avLst/>
          </a:prstGeom>
          <a:solidFill>
            <a:sysClr val="window" lastClr="FFFFFF">
              <a:lumMod val="50000"/>
            </a:sysClr>
          </a:solidFill>
          <a:ln w="12700" cap="flat" cmpd="sng" algn="ctr">
            <a:no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Bias</a:t>
            </a:r>
            <a:endParaRPr kumimoji="0" lang="ko-KR" altLang="en-US" sz="18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cxnSp>
        <p:nvCxnSpPr>
          <p:cNvPr id="7" name="직선 화살표 연결선 6"/>
          <p:cNvCxnSpPr>
            <a:stCxn id="80" idx="3"/>
            <a:endCxn id="83" idx="1"/>
          </p:cNvCxnSpPr>
          <p:nvPr/>
        </p:nvCxnSpPr>
        <p:spPr>
          <a:xfrm>
            <a:off x="3771809" y="4641669"/>
            <a:ext cx="2537789" cy="599920"/>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8" name="직선 화살표 연결선 7"/>
          <p:cNvCxnSpPr>
            <a:stCxn id="79" idx="3"/>
            <a:endCxn id="85" idx="1"/>
          </p:cNvCxnSpPr>
          <p:nvPr/>
        </p:nvCxnSpPr>
        <p:spPr>
          <a:xfrm>
            <a:off x="4061472" y="4069580"/>
            <a:ext cx="1862130" cy="13091"/>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sp>
        <p:nvSpPr>
          <p:cNvPr id="9" name="TextBox 8"/>
          <p:cNvSpPr txBox="1"/>
          <p:nvPr/>
        </p:nvSpPr>
        <p:spPr>
          <a:xfrm>
            <a:off x="5882520" y="3801371"/>
            <a:ext cx="1260923" cy="276999"/>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GLOBAL_BUFFER</a:t>
            </a:r>
          </a:p>
        </p:txBody>
      </p:sp>
      <p:sp>
        <p:nvSpPr>
          <p:cNvPr id="10" name="TextBox 9"/>
          <p:cNvSpPr txBox="1"/>
          <p:nvPr/>
        </p:nvSpPr>
        <p:spPr>
          <a:xfrm>
            <a:off x="7389759" y="2846969"/>
            <a:ext cx="580608" cy="26161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BANK0</a:t>
            </a:r>
          </a:p>
        </p:txBody>
      </p:sp>
      <p:sp>
        <p:nvSpPr>
          <p:cNvPr id="11" name="Rectangle 38"/>
          <p:cNvSpPr/>
          <p:nvPr/>
        </p:nvSpPr>
        <p:spPr>
          <a:xfrm>
            <a:off x="7263572" y="3103595"/>
            <a:ext cx="850541" cy="883766"/>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Rectangle 40"/>
          <p:cNvSpPr/>
          <p:nvPr/>
        </p:nvSpPr>
        <p:spPr>
          <a:xfrm>
            <a:off x="6114387" y="4066976"/>
            <a:ext cx="846717" cy="236192"/>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Rectangle 41"/>
          <p:cNvSpPr/>
          <p:nvPr/>
        </p:nvSpPr>
        <p:spPr>
          <a:xfrm>
            <a:off x="7267396" y="3397223"/>
            <a:ext cx="846717" cy="23619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4" name="Straight Connector 108"/>
          <p:cNvCxnSpPr>
            <a:endCxn id="12" idx="3"/>
          </p:cNvCxnSpPr>
          <p:nvPr/>
        </p:nvCxnSpPr>
        <p:spPr>
          <a:xfrm flipH="1">
            <a:off x="6961104" y="4185072"/>
            <a:ext cx="3332194" cy="0"/>
          </a:xfrm>
          <a:prstGeom prst="line">
            <a:avLst/>
          </a:prstGeom>
          <a:noFill/>
          <a:ln w="15875" cap="rnd" cmpd="sng" algn="ctr">
            <a:solidFill>
              <a:schemeClr val="bg1">
                <a:lumMod val="50000"/>
              </a:schemeClr>
            </a:solidFill>
            <a:prstDash val="sysDot"/>
            <a:miter lim="800000"/>
          </a:ln>
          <a:effectLst/>
        </p:spPr>
      </p:cxnSp>
      <p:sp>
        <p:nvSpPr>
          <p:cNvPr id="15" name="TextBox 14"/>
          <p:cNvSpPr txBox="1"/>
          <p:nvPr/>
        </p:nvSpPr>
        <p:spPr>
          <a:xfrm>
            <a:off x="8280906" y="2846969"/>
            <a:ext cx="580608" cy="26161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BANK1</a:t>
            </a:r>
          </a:p>
        </p:txBody>
      </p:sp>
      <p:sp>
        <p:nvSpPr>
          <p:cNvPr id="16" name="Rectangle 111"/>
          <p:cNvSpPr/>
          <p:nvPr/>
        </p:nvSpPr>
        <p:spPr>
          <a:xfrm>
            <a:off x="8154719" y="3103595"/>
            <a:ext cx="850541" cy="883766"/>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Rectangle 112"/>
          <p:cNvSpPr/>
          <p:nvPr/>
        </p:nvSpPr>
        <p:spPr>
          <a:xfrm>
            <a:off x="8158543" y="3397223"/>
            <a:ext cx="846717" cy="23619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TextBox 17"/>
          <p:cNvSpPr txBox="1"/>
          <p:nvPr/>
        </p:nvSpPr>
        <p:spPr>
          <a:xfrm>
            <a:off x="10118981" y="2846969"/>
            <a:ext cx="652743" cy="26161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BANK15</a:t>
            </a:r>
          </a:p>
        </p:txBody>
      </p:sp>
      <p:sp>
        <p:nvSpPr>
          <p:cNvPr id="19" name="Rectangle 124"/>
          <p:cNvSpPr/>
          <p:nvPr/>
        </p:nvSpPr>
        <p:spPr>
          <a:xfrm>
            <a:off x="9992794" y="3104843"/>
            <a:ext cx="850541" cy="8825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Rectangle 125"/>
          <p:cNvSpPr/>
          <p:nvPr/>
        </p:nvSpPr>
        <p:spPr>
          <a:xfrm>
            <a:off x="9996618" y="3397223"/>
            <a:ext cx="846717" cy="23619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21" name="Straight Arrow Connector 69"/>
          <p:cNvCxnSpPr/>
          <p:nvPr/>
        </p:nvCxnSpPr>
        <p:spPr>
          <a:xfrm>
            <a:off x="7868750" y="3487837"/>
            <a:ext cx="0" cy="1060365"/>
          </a:xfrm>
          <a:prstGeom prst="straightConnector1">
            <a:avLst/>
          </a:prstGeom>
          <a:noFill/>
          <a:ln w="19050" cap="rnd" cmpd="sng" algn="ctr">
            <a:solidFill>
              <a:schemeClr val="bg1">
                <a:lumMod val="50000"/>
              </a:schemeClr>
            </a:solidFill>
            <a:prstDash val="solid"/>
            <a:miter lim="800000"/>
            <a:tailEnd type="triangle"/>
          </a:ln>
          <a:effectLst/>
        </p:spPr>
      </p:cxnSp>
      <p:cxnSp>
        <p:nvCxnSpPr>
          <p:cNvPr id="22" name="Straight Arrow Connector 114"/>
          <p:cNvCxnSpPr/>
          <p:nvPr/>
        </p:nvCxnSpPr>
        <p:spPr>
          <a:xfrm>
            <a:off x="8759897" y="3487837"/>
            <a:ext cx="0" cy="1060365"/>
          </a:xfrm>
          <a:prstGeom prst="straightConnector1">
            <a:avLst/>
          </a:prstGeom>
          <a:noFill/>
          <a:ln w="19050" cap="rnd" cmpd="sng" algn="ctr">
            <a:solidFill>
              <a:schemeClr val="bg1">
                <a:lumMod val="50000"/>
              </a:schemeClr>
            </a:solidFill>
            <a:prstDash val="solid"/>
            <a:miter lim="800000"/>
            <a:tailEnd type="triangle"/>
          </a:ln>
          <a:effectLst/>
        </p:spPr>
      </p:cxnSp>
      <p:cxnSp>
        <p:nvCxnSpPr>
          <p:cNvPr id="23" name="Straight Arrow Connector 127"/>
          <p:cNvCxnSpPr/>
          <p:nvPr/>
        </p:nvCxnSpPr>
        <p:spPr>
          <a:xfrm>
            <a:off x="10597972" y="3487837"/>
            <a:ext cx="0" cy="1060365"/>
          </a:xfrm>
          <a:prstGeom prst="straightConnector1">
            <a:avLst/>
          </a:prstGeom>
          <a:noFill/>
          <a:ln w="19050" cap="rnd" cmpd="sng" algn="ctr">
            <a:solidFill>
              <a:schemeClr val="bg1">
                <a:lumMod val="50000"/>
              </a:schemeClr>
            </a:solidFill>
            <a:prstDash val="solid"/>
            <a:miter lim="800000"/>
            <a:tailEnd type="triangle"/>
          </a:ln>
          <a:effectLst/>
        </p:spPr>
      </p:cxnSp>
      <p:sp>
        <p:nvSpPr>
          <p:cNvPr id="24" name="Rectangle 128"/>
          <p:cNvSpPr/>
          <p:nvPr/>
        </p:nvSpPr>
        <p:spPr>
          <a:xfrm>
            <a:off x="10509076" y="3397223"/>
            <a:ext cx="191893" cy="236192"/>
          </a:xfrm>
          <a:prstGeom prst="rect">
            <a:avLst/>
          </a:prstGeom>
          <a:solidFill>
            <a:srgbClr val="404040"/>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25" name="Straight Arrow Connector 105"/>
          <p:cNvCxnSpPr/>
          <p:nvPr/>
        </p:nvCxnSpPr>
        <p:spPr>
          <a:xfrm>
            <a:off x="7564076" y="4185072"/>
            <a:ext cx="0" cy="363130"/>
          </a:xfrm>
          <a:prstGeom prst="straightConnector1">
            <a:avLst/>
          </a:prstGeom>
          <a:noFill/>
          <a:ln w="19050" cap="rnd" cmpd="sng" algn="ctr">
            <a:solidFill>
              <a:schemeClr val="bg1">
                <a:lumMod val="50000"/>
              </a:schemeClr>
            </a:solidFill>
            <a:prstDash val="sysDot"/>
            <a:miter lim="800000"/>
            <a:tailEnd type="triangle"/>
          </a:ln>
          <a:effectLst/>
        </p:spPr>
      </p:cxnSp>
      <p:cxnSp>
        <p:nvCxnSpPr>
          <p:cNvPr id="26" name="Straight Arrow Connector 122"/>
          <p:cNvCxnSpPr/>
          <p:nvPr/>
        </p:nvCxnSpPr>
        <p:spPr>
          <a:xfrm>
            <a:off x="8455223" y="4185072"/>
            <a:ext cx="0" cy="363130"/>
          </a:xfrm>
          <a:prstGeom prst="straightConnector1">
            <a:avLst/>
          </a:prstGeom>
          <a:noFill/>
          <a:ln w="19050" cap="rnd" cmpd="sng" algn="ctr">
            <a:solidFill>
              <a:schemeClr val="bg1">
                <a:lumMod val="50000"/>
              </a:schemeClr>
            </a:solidFill>
            <a:prstDash val="sysDot"/>
            <a:miter lim="800000"/>
            <a:tailEnd type="triangle"/>
          </a:ln>
          <a:effectLst/>
        </p:spPr>
      </p:cxnSp>
      <p:cxnSp>
        <p:nvCxnSpPr>
          <p:cNvPr id="27" name="Straight Arrow Connector 135"/>
          <p:cNvCxnSpPr/>
          <p:nvPr/>
        </p:nvCxnSpPr>
        <p:spPr>
          <a:xfrm>
            <a:off x="10293298" y="4185072"/>
            <a:ext cx="0" cy="363130"/>
          </a:xfrm>
          <a:prstGeom prst="straightConnector1">
            <a:avLst/>
          </a:prstGeom>
          <a:noFill/>
          <a:ln w="19050" cap="rnd" cmpd="sng" algn="ctr">
            <a:solidFill>
              <a:schemeClr val="bg1">
                <a:lumMod val="50000"/>
              </a:schemeClr>
            </a:solidFill>
            <a:prstDash val="sysDot"/>
            <a:miter lim="800000"/>
            <a:tailEnd type="triangle"/>
          </a:ln>
          <a:effectLst/>
        </p:spPr>
      </p:cxnSp>
      <p:sp>
        <p:nvSpPr>
          <p:cNvPr id="28" name="TextBox 27"/>
          <p:cNvSpPr txBox="1"/>
          <p:nvPr/>
        </p:nvSpPr>
        <p:spPr>
          <a:xfrm>
            <a:off x="10583373" y="4056567"/>
            <a:ext cx="652743" cy="261610"/>
          </a:xfrm>
          <a:prstGeom prst="rect">
            <a:avLst/>
          </a:prstGeom>
          <a:noFill/>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Weights</a:t>
            </a:r>
          </a:p>
        </p:txBody>
      </p:sp>
      <p:sp>
        <p:nvSpPr>
          <p:cNvPr id="29" name="TextBox 28"/>
          <p:cNvSpPr txBox="1"/>
          <p:nvPr/>
        </p:nvSpPr>
        <p:spPr>
          <a:xfrm>
            <a:off x="9189286" y="3934969"/>
            <a:ext cx="564578" cy="261610"/>
          </a:xfrm>
          <a:prstGeom prst="rect">
            <a:avLst/>
          </a:prstGeom>
          <a:noFill/>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Vector</a:t>
            </a:r>
          </a:p>
        </p:txBody>
      </p:sp>
      <p:grpSp>
        <p:nvGrpSpPr>
          <p:cNvPr id="30" name="Group 142"/>
          <p:cNvGrpSpPr/>
          <p:nvPr/>
        </p:nvGrpSpPr>
        <p:grpSpPr>
          <a:xfrm>
            <a:off x="9413065" y="3598210"/>
            <a:ext cx="171923" cy="27433"/>
            <a:chOff x="9837685" y="4029740"/>
            <a:chExt cx="171923" cy="27433"/>
          </a:xfrm>
        </p:grpSpPr>
        <p:sp>
          <p:nvSpPr>
            <p:cNvPr id="31" name="Oval 139"/>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2" name="Oval 140"/>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 name="Oval 141"/>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34" name="Rectangle 46"/>
          <p:cNvSpPr/>
          <p:nvPr/>
        </p:nvSpPr>
        <p:spPr>
          <a:xfrm>
            <a:off x="6322469" y="4066976"/>
            <a:ext cx="191893" cy="236192"/>
          </a:xfrm>
          <a:prstGeom prst="rect">
            <a:avLst/>
          </a:prstGeom>
          <a:solidFill>
            <a:srgbClr val="FF0000"/>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5" name="Rounded Rectangle 152"/>
          <p:cNvSpPr/>
          <p:nvPr/>
        </p:nvSpPr>
        <p:spPr>
          <a:xfrm>
            <a:off x="7263571" y="5063194"/>
            <a:ext cx="3587878" cy="376615"/>
          </a:xfrm>
          <a:prstGeom prst="roundRect">
            <a:avLst>
              <a:gd name="adj" fmla="val 50000"/>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6" name="Rectangle 62"/>
          <p:cNvSpPr/>
          <p:nvPr/>
        </p:nvSpPr>
        <p:spPr>
          <a:xfrm>
            <a:off x="7263571" y="4548202"/>
            <a:ext cx="850541" cy="290735"/>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MAC</a:t>
            </a:r>
            <a:endParaRPr kumimoji="0" lang="en-US" sz="11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7" name="Straight Arrow Connector 77"/>
          <p:cNvCxnSpPr>
            <a:endCxn id="123" idx="0"/>
          </p:cNvCxnSpPr>
          <p:nvPr/>
        </p:nvCxnSpPr>
        <p:spPr>
          <a:xfrm>
            <a:off x="7694576" y="4838937"/>
            <a:ext cx="2382" cy="299275"/>
          </a:xfrm>
          <a:prstGeom prst="straightConnector1">
            <a:avLst/>
          </a:prstGeom>
          <a:noFill/>
          <a:ln w="19050" cap="rnd" cmpd="sng" algn="ctr">
            <a:solidFill>
              <a:schemeClr val="bg1">
                <a:lumMod val="50000"/>
              </a:schemeClr>
            </a:solidFill>
            <a:prstDash val="solid"/>
            <a:miter lim="800000"/>
            <a:tailEnd type="triangle"/>
          </a:ln>
          <a:effectLst/>
        </p:spPr>
      </p:cxnSp>
      <p:sp>
        <p:nvSpPr>
          <p:cNvPr id="38" name="Rectangle 113"/>
          <p:cNvSpPr/>
          <p:nvPr/>
        </p:nvSpPr>
        <p:spPr>
          <a:xfrm>
            <a:off x="8154718" y="4548202"/>
            <a:ext cx="850541" cy="290735"/>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MAC</a:t>
            </a:r>
            <a:endParaRPr kumimoji="0" lang="en-US" sz="11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9" name="Straight Arrow Connector 119"/>
          <p:cNvCxnSpPr>
            <a:endCxn id="124" idx="0"/>
          </p:cNvCxnSpPr>
          <p:nvPr/>
        </p:nvCxnSpPr>
        <p:spPr>
          <a:xfrm>
            <a:off x="8585723" y="4838937"/>
            <a:ext cx="2382" cy="299275"/>
          </a:xfrm>
          <a:prstGeom prst="straightConnector1">
            <a:avLst/>
          </a:prstGeom>
          <a:noFill/>
          <a:ln w="19050" cap="rnd" cmpd="sng" algn="ctr">
            <a:solidFill>
              <a:schemeClr val="bg1">
                <a:lumMod val="50000"/>
              </a:schemeClr>
            </a:solidFill>
            <a:prstDash val="solid"/>
            <a:miter lim="800000"/>
            <a:tailEnd type="triangle"/>
          </a:ln>
          <a:effectLst/>
        </p:spPr>
      </p:cxnSp>
      <p:sp>
        <p:nvSpPr>
          <p:cNvPr id="40" name="Rectangle 126"/>
          <p:cNvSpPr/>
          <p:nvPr/>
        </p:nvSpPr>
        <p:spPr>
          <a:xfrm>
            <a:off x="9992793" y="4550471"/>
            <a:ext cx="850541" cy="288466"/>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MAC</a:t>
            </a:r>
            <a:endParaRPr kumimoji="0" lang="en-US" sz="11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41" name="Straight Arrow Connector 132"/>
          <p:cNvCxnSpPr>
            <a:endCxn id="125" idx="0"/>
          </p:cNvCxnSpPr>
          <p:nvPr/>
        </p:nvCxnSpPr>
        <p:spPr>
          <a:xfrm>
            <a:off x="10423798" y="4838937"/>
            <a:ext cx="2382" cy="299275"/>
          </a:xfrm>
          <a:prstGeom prst="straightConnector1">
            <a:avLst/>
          </a:prstGeom>
          <a:noFill/>
          <a:ln w="19050" cap="rnd" cmpd="sng" algn="ctr">
            <a:solidFill>
              <a:schemeClr val="bg1">
                <a:lumMod val="50000"/>
              </a:schemeClr>
            </a:solidFill>
            <a:prstDash val="solid"/>
            <a:miter lim="800000"/>
            <a:tailEnd type="triangle"/>
          </a:ln>
          <a:effectLst/>
        </p:spPr>
      </p:cxnSp>
      <p:cxnSp>
        <p:nvCxnSpPr>
          <p:cNvPr id="42" name="Straight Arrow Connector 79"/>
          <p:cNvCxnSpPr>
            <a:endCxn id="55" idx="0"/>
          </p:cNvCxnSpPr>
          <p:nvPr/>
        </p:nvCxnSpPr>
        <p:spPr>
          <a:xfrm>
            <a:off x="7696957" y="5263645"/>
            <a:ext cx="0" cy="432096"/>
          </a:xfrm>
          <a:prstGeom prst="straightConnector1">
            <a:avLst/>
          </a:prstGeom>
          <a:noFill/>
          <a:ln w="19050" cap="rnd" cmpd="sng" algn="ctr">
            <a:solidFill>
              <a:schemeClr val="bg1">
                <a:lumMod val="50000"/>
              </a:schemeClr>
            </a:solidFill>
            <a:prstDash val="solid"/>
            <a:miter lim="800000"/>
            <a:tailEnd type="triangle"/>
          </a:ln>
          <a:effectLst/>
        </p:spPr>
      </p:cxnSp>
      <p:cxnSp>
        <p:nvCxnSpPr>
          <p:cNvPr id="43" name="Straight Arrow Connector 120"/>
          <p:cNvCxnSpPr>
            <a:endCxn id="58" idx="0"/>
          </p:cNvCxnSpPr>
          <p:nvPr/>
        </p:nvCxnSpPr>
        <p:spPr>
          <a:xfrm>
            <a:off x="8588104" y="5272975"/>
            <a:ext cx="0" cy="422766"/>
          </a:xfrm>
          <a:prstGeom prst="straightConnector1">
            <a:avLst/>
          </a:prstGeom>
          <a:noFill/>
          <a:ln w="19050" cap="rnd" cmpd="sng" algn="ctr">
            <a:solidFill>
              <a:schemeClr val="bg1">
                <a:lumMod val="50000"/>
              </a:schemeClr>
            </a:solidFill>
            <a:prstDash val="solid"/>
            <a:miter lim="800000"/>
            <a:tailEnd type="triangle"/>
          </a:ln>
          <a:effectLst/>
        </p:spPr>
      </p:cxnSp>
      <p:cxnSp>
        <p:nvCxnSpPr>
          <p:cNvPr id="44" name="Straight Arrow Connector 133"/>
          <p:cNvCxnSpPr>
            <a:endCxn id="61" idx="0"/>
          </p:cNvCxnSpPr>
          <p:nvPr/>
        </p:nvCxnSpPr>
        <p:spPr>
          <a:xfrm>
            <a:off x="10426179" y="5254314"/>
            <a:ext cx="0" cy="445511"/>
          </a:xfrm>
          <a:prstGeom prst="straightConnector1">
            <a:avLst/>
          </a:prstGeom>
          <a:noFill/>
          <a:ln w="19050" cap="rnd" cmpd="sng" algn="ctr">
            <a:solidFill>
              <a:schemeClr val="bg1">
                <a:lumMod val="50000"/>
              </a:schemeClr>
            </a:solidFill>
            <a:prstDash val="solid"/>
            <a:miter lim="800000"/>
            <a:tailEnd type="triangle"/>
          </a:ln>
          <a:effectLst/>
        </p:spPr>
      </p:cxnSp>
      <p:grpSp>
        <p:nvGrpSpPr>
          <p:cNvPr id="45" name="Group 143"/>
          <p:cNvGrpSpPr/>
          <p:nvPr/>
        </p:nvGrpSpPr>
        <p:grpSpPr>
          <a:xfrm>
            <a:off x="9413065" y="4658424"/>
            <a:ext cx="171923" cy="27433"/>
            <a:chOff x="9837685" y="4029740"/>
            <a:chExt cx="171923" cy="27433"/>
          </a:xfrm>
        </p:grpSpPr>
        <p:sp>
          <p:nvSpPr>
            <p:cNvPr id="46" name="Oval 144"/>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7" name="Oval 145"/>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8" name="Oval 146"/>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49" name="TextBox 48"/>
          <p:cNvSpPr txBox="1"/>
          <p:nvPr/>
        </p:nvSpPr>
        <p:spPr>
          <a:xfrm>
            <a:off x="6309598" y="5117712"/>
            <a:ext cx="773738" cy="276999"/>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ACC_REG</a:t>
            </a:r>
            <a:endPar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0" name="Group 155"/>
          <p:cNvGrpSpPr/>
          <p:nvPr/>
        </p:nvGrpSpPr>
        <p:grpSpPr>
          <a:xfrm>
            <a:off x="9416052" y="5238794"/>
            <a:ext cx="171923" cy="27433"/>
            <a:chOff x="9837685" y="4029740"/>
            <a:chExt cx="171923" cy="27433"/>
          </a:xfrm>
        </p:grpSpPr>
        <p:sp>
          <p:nvSpPr>
            <p:cNvPr id="51" name="Oval 156"/>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2" name="Oval 157"/>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3" name="Oval 158"/>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54" name="Rounded Rectangle 153"/>
          <p:cNvSpPr/>
          <p:nvPr/>
        </p:nvSpPr>
        <p:spPr>
          <a:xfrm>
            <a:off x="7271686" y="6176301"/>
            <a:ext cx="3587878" cy="363894"/>
          </a:xfrm>
          <a:prstGeom prst="roundRect">
            <a:avLst>
              <a:gd name="adj" fmla="val 50000"/>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5" name="Rectangle 75"/>
          <p:cNvSpPr/>
          <p:nvPr/>
        </p:nvSpPr>
        <p:spPr>
          <a:xfrm>
            <a:off x="7271686" y="5695741"/>
            <a:ext cx="850541" cy="29255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AF</a:t>
            </a:r>
            <a:endParaRPr kumimoji="0" lang="en-US" sz="11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Rectangle 76"/>
          <p:cNvSpPr/>
          <p:nvPr/>
        </p:nvSpPr>
        <p:spPr>
          <a:xfrm>
            <a:off x="7601011" y="6240227"/>
            <a:ext cx="191893" cy="23619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57" name="Straight Arrow Connector 80"/>
          <p:cNvCxnSpPr/>
          <p:nvPr/>
        </p:nvCxnSpPr>
        <p:spPr>
          <a:xfrm>
            <a:off x="7694576" y="5996345"/>
            <a:ext cx="0" cy="234941"/>
          </a:xfrm>
          <a:prstGeom prst="straightConnector1">
            <a:avLst/>
          </a:prstGeom>
          <a:noFill/>
          <a:ln w="19050" cap="rnd" cmpd="sng" algn="ctr">
            <a:solidFill>
              <a:schemeClr val="bg1">
                <a:lumMod val="50000"/>
              </a:schemeClr>
            </a:solidFill>
            <a:prstDash val="solid"/>
            <a:miter lim="800000"/>
            <a:tailEnd type="triangle"/>
          </a:ln>
          <a:effectLst/>
        </p:spPr>
      </p:cxnSp>
      <p:sp>
        <p:nvSpPr>
          <p:cNvPr id="58" name="Rectangle 117"/>
          <p:cNvSpPr/>
          <p:nvPr/>
        </p:nvSpPr>
        <p:spPr>
          <a:xfrm>
            <a:off x="8162833" y="5695741"/>
            <a:ext cx="850541" cy="29255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AF</a:t>
            </a:r>
            <a:endParaRPr kumimoji="0" lang="en-US" sz="11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9" name="Rectangle 118"/>
          <p:cNvSpPr/>
          <p:nvPr/>
        </p:nvSpPr>
        <p:spPr>
          <a:xfrm>
            <a:off x="8492158" y="6240227"/>
            <a:ext cx="191893" cy="23619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0" name="Straight Arrow Connector 121"/>
          <p:cNvCxnSpPr/>
          <p:nvPr/>
        </p:nvCxnSpPr>
        <p:spPr>
          <a:xfrm>
            <a:off x="8585723" y="5996345"/>
            <a:ext cx="0" cy="234941"/>
          </a:xfrm>
          <a:prstGeom prst="straightConnector1">
            <a:avLst/>
          </a:prstGeom>
          <a:noFill/>
          <a:ln w="19050" cap="rnd" cmpd="sng" algn="ctr">
            <a:solidFill>
              <a:schemeClr val="bg1">
                <a:lumMod val="50000"/>
              </a:schemeClr>
            </a:solidFill>
            <a:prstDash val="solid"/>
            <a:miter lim="800000"/>
            <a:tailEnd type="triangle"/>
          </a:ln>
          <a:effectLst/>
        </p:spPr>
      </p:cxnSp>
      <p:sp>
        <p:nvSpPr>
          <p:cNvPr id="61" name="Rectangle 130"/>
          <p:cNvSpPr/>
          <p:nvPr/>
        </p:nvSpPr>
        <p:spPr>
          <a:xfrm>
            <a:off x="10000908" y="5699825"/>
            <a:ext cx="850541" cy="288466"/>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AF</a:t>
            </a:r>
            <a:endParaRPr kumimoji="0" lang="en-US" sz="11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2" name="Rectangle 131"/>
          <p:cNvSpPr/>
          <p:nvPr/>
        </p:nvSpPr>
        <p:spPr>
          <a:xfrm>
            <a:off x="10330233" y="6240227"/>
            <a:ext cx="191893" cy="23619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3" name="Straight Arrow Connector 134"/>
          <p:cNvCxnSpPr/>
          <p:nvPr/>
        </p:nvCxnSpPr>
        <p:spPr>
          <a:xfrm>
            <a:off x="10423798" y="5996345"/>
            <a:ext cx="0" cy="234941"/>
          </a:xfrm>
          <a:prstGeom prst="straightConnector1">
            <a:avLst/>
          </a:prstGeom>
          <a:noFill/>
          <a:ln w="19050" cap="rnd" cmpd="sng" algn="ctr">
            <a:solidFill>
              <a:schemeClr val="bg1">
                <a:lumMod val="50000"/>
              </a:schemeClr>
            </a:solidFill>
            <a:prstDash val="solid"/>
            <a:miter lim="800000"/>
            <a:tailEnd type="triangle"/>
          </a:ln>
          <a:effectLst/>
        </p:spPr>
      </p:cxnSp>
      <p:grpSp>
        <p:nvGrpSpPr>
          <p:cNvPr id="64" name="Group 147"/>
          <p:cNvGrpSpPr/>
          <p:nvPr/>
        </p:nvGrpSpPr>
        <p:grpSpPr>
          <a:xfrm>
            <a:off x="9413065" y="5794061"/>
            <a:ext cx="171923" cy="27433"/>
            <a:chOff x="9837685" y="4029740"/>
            <a:chExt cx="171923" cy="27433"/>
          </a:xfrm>
        </p:grpSpPr>
        <p:sp>
          <p:nvSpPr>
            <p:cNvPr id="65" name="Oval 148"/>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6" name="Oval 149"/>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7" name="Oval 150"/>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68" name="Group 159"/>
          <p:cNvGrpSpPr/>
          <p:nvPr/>
        </p:nvGrpSpPr>
        <p:grpSpPr>
          <a:xfrm>
            <a:off x="9416052" y="6356744"/>
            <a:ext cx="171923" cy="27433"/>
            <a:chOff x="9837685" y="4029740"/>
            <a:chExt cx="171923" cy="27433"/>
          </a:xfrm>
        </p:grpSpPr>
        <p:sp>
          <p:nvSpPr>
            <p:cNvPr id="69" name="Oval 160"/>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0" name="Oval 161"/>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1" name="Oval 162"/>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2" name="TextBox 71"/>
          <p:cNvSpPr txBox="1"/>
          <p:nvPr/>
        </p:nvSpPr>
        <p:spPr>
          <a:xfrm>
            <a:off x="6312909" y="6218244"/>
            <a:ext cx="983987" cy="276999"/>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RESULT_REG</a:t>
            </a:r>
            <a:endPar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직사각형 72"/>
          <p:cNvSpPr/>
          <p:nvPr/>
        </p:nvSpPr>
        <p:spPr>
          <a:xfrm>
            <a:off x="6322469" y="6137473"/>
            <a:ext cx="4640995" cy="438539"/>
          </a:xfrm>
          <a:prstGeom prst="rect">
            <a:avLst/>
          </a:prstGeom>
          <a:solidFill>
            <a:srgbClr val="BF9000">
              <a:alpha val="10000"/>
            </a:srgbClr>
          </a:solidFill>
          <a:ln w="25400" cap="flat" cmpd="sng" algn="ctr">
            <a:solidFill>
              <a:srgbClr val="BF9000">
                <a:alpha val="7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74" name="TextBox 73">
            <a:extLst>
              <a:ext uri="{FF2B5EF4-FFF2-40B4-BE49-F238E27FC236}">
                <a16:creationId xmlns:a16="http://schemas.microsoft.com/office/drawing/2014/main" id="{33391C7A-03D7-F96D-6EB9-AE5820894F87}"/>
              </a:ext>
            </a:extLst>
          </p:cNvPr>
          <p:cNvSpPr txBox="1"/>
          <p:nvPr/>
        </p:nvSpPr>
        <p:spPr>
          <a:xfrm>
            <a:off x="405342" y="3363743"/>
            <a:ext cx="730200"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dirty="0">
                <a:ln>
                  <a:noFill/>
                </a:ln>
                <a:solidFill>
                  <a:srgbClr val="5B9BD5"/>
                </a:solidFill>
                <a:effectLst/>
                <a:uLnTx/>
                <a:uFillTx/>
                <a:latin typeface="Calibri" panose="020F0502020204030204" pitchFamily="34" charset="0"/>
                <a:ea typeface="+mn-ea"/>
                <a:cs typeface="Calibri" panose="020F0502020204030204" pitchFamily="34" charset="0"/>
              </a:rPr>
              <a:t>STORE</a:t>
            </a:r>
          </a:p>
        </p:txBody>
      </p:sp>
      <p:sp>
        <p:nvSpPr>
          <p:cNvPr id="75" name="TextBox 74">
            <a:extLst>
              <a:ext uri="{FF2B5EF4-FFF2-40B4-BE49-F238E27FC236}">
                <a16:creationId xmlns:a16="http://schemas.microsoft.com/office/drawing/2014/main" id="{FD61B06D-B65D-F649-E9A3-3E45B7C87A7F}"/>
              </a:ext>
            </a:extLst>
          </p:cNvPr>
          <p:cNvSpPr txBox="1"/>
          <p:nvPr/>
        </p:nvSpPr>
        <p:spPr>
          <a:xfrm>
            <a:off x="405342" y="3860885"/>
            <a:ext cx="1326710" cy="425758"/>
          </a:xfrm>
          <a:prstGeom prst="rect">
            <a:avLst/>
          </a:prstGeom>
          <a:noFill/>
        </p:spPr>
        <p:txBody>
          <a:bodyPr wrap="none" rtlCol="0">
            <a:spAutoFit/>
          </a:bodyPr>
          <a:lstStyle/>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C55A11"/>
                </a:solidFill>
                <a:effectLst/>
                <a:uLnTx/>
                <a:uFillTx/>
                <a:latin typeface="Calibri" panose="020F0502020204030204" pitchFamily="34" charset="0"/>
                <a:ea typeface="+mn-ea"/>
                <a:cs typeface="Calibri" panose="020F0502020204030204" pitchFamily="34" charset="0"/>
              </a:rPr>
              <a:t>ISR_WR_GB</a:t>
            </a:r>
          </a:p>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C55A11"/>
                </a:solidFill>
                <a:effectLst/>
                <a:uLnTx/>
                <a:uFillTx/>
                <a:latin typeface="Calibri" panose="020F0502020204030204" pitchFamily="34" charset="0"/>
                <a:ea typeface="+mn-ea"/>
                <a:cs typeface="Calibri" panose="020F0502020204030204" pitchFamily="34" charset="0"/>
              </a:rPr>
              <a:t>(Macro CMD)</a:t>
            </a:r>
            <a:endParaRPr kumimoji="0" lang="en-US" sz="1600" b="1" i="0" u="none" strike="noStrike" kern="1200" cap="none" spc="0" normalizeH="0" baseline="0" noProof="0" dirty="0">
              <a:ln>
                <a:noFill/>
              </a:ln>
              <a:solidFill>
                <a:srgbClr val="C55A11"/>
              </a:solidFill>
              <a:effectLst/>
              <a:uLnTx/>
              <a:uFillTx/>
              <a:latin typeface="Calibri" panose="020F0502020204030204" pitchFamily="34" charset="0"/>
              <a:ea typeface="+mn-ea"/>
              <a:cs typeface="Calibri" panose="020F0502020204030204" pitchFamily="34" charset="0"/>
            </a:endParaRPr>
          </a:p>
        </p:txBody>
      </p:sp>
      <p:sp>
        <p:nvSpPr>
          <p:cNvPr id="76" name="TextBox 75">
            <a:extLst>
              <a:ext uri="{FF2B5EF4-FFF2-40B4-BE49-F238E27FC236}">
                <a16:creationId xmlns:a16="http://schemas.microsoft.com/office/drawing/2014/main" id="{AE4E8AC1-9885-E699-1F48-05E10CF9DD95}"/>
              </a:ext>
            </a:extLst>
          </p:cNvPr>
          <p:cNvSpPr txBox="1"/>
          <p:nvPr/>
        </p:nvSpPr>
        <p:spPr>
          <a:xfrm>
            <a:off x="419097" y="4471809"/>
            <a:ext cx="1351652"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548235"/>
                </a:solidFill>
                <a:effectLst/>
                <a:uLnTx/>
                <a:uFillTx/>
                <a:latin typeface="Calibri" panose="020F0502020204030204" pitchFamily="34" charset="0"/>
                <a:ea typeface="+mn-ea"/>
                <a:cs typeface="Calibri" panose="020F0502020204030204" pitchFamily="34" charset="0"/>
              </a:rPr>
              <a:t>ISR_WR_BIAS</a:t>
            </a:r>
            <a:endParaRPr kumimoji="0" lang="en-US" sz="1600" b="1" i="0" u="none" strike="noStrike" kern="1200" cap="none" spc="0" normalizeH="0" baseline="0" noProof="0" dirty="0">
              <a:ln>
                <a:noFill/>
              </a:ln>
              <a:solidFill>
                <a:srgbClr val="548235"/>
              </a:solidFill>
              <a:effectLst/>
              <a:uLnTx/>
              <a:uFillTx/>
              <a:latin typeface="Calibri" panose="020F0502020204030204" pitchFamily="34" charset="0"/>
              <a:ea typeface="+mn-ea"/>
              <a:cs typeface="Calibri" panose="020F0502020204030204" pitchFamily="34" charset="0"/>
            </a:endParaRPr>
          </a:p>
        </p:txBody>
      </p:sp>
      <p:sp>
        <p:nvSpPr>
          <p:cNvPr id="77" name="TextBox 76">
            <a:extLst>
              <a:ext uri="{FF2B5EF4-FFF2-40B4-BE49-F238E27FC236}">
                <a16:creationId xmlns:a16="http://schemas.microsoft.com/office/drawing/2014/main" id="{154B323B-064A-31F3-EF08-DF954EEF4A11}"/>
              </a:ext>
            </a:extLst>
          </p:cNvPr>
          <p:cNvSpPr txBox="1"/>
          <p:nvPr/>
        </p:nvSpPr>
        <p:spPr>
          <a:xfrm>
            <a:off x="427432" y="6194513"/>
            <a:ext cx="1122423"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BF9000"/>
                </a:solidFill>
                <a:effectLst/>
                <a:uLnTx/>
                <a:uFillTx/>
                <a:latin typeface="Calibri" panose="020F0502020204030204" pitchFamily="34" charset="0"/>
                <a:ea typeface="+mn-ea"/>
                <a:cs typeface="Calibri" panose="020F0502020204030204" pitchFamily="34" charset="0"/>
              </a:rPr>
              <a:t>ISR_RD_AF</a:t>
            </a:r>
            <a:endParaRPr kumimoji="0" lang="en-US" sz="1600" b="1" i="0" u="none" strike="noStrike" kern="1200" cap="none" spc="0" normalizeH="0" baseline="0" noProof="0" dirty="0">
              <a:ln>
                <a:noFill/>
              </a:ln>
              <a:solidFill>
                <a:srgbClr val="BF9000"/>
              </a:solidFill>
              <a:effectLst/>
              <a:uLnTx/>
              <a:uFillTx/>
              <a:latin typeface="Calibri" panose="020F0502020204030204" pitchFamily="34" charset="0"/>
              <a:ea typeface="+mn-ea"/>
              <a:cs typeface="Calibri" panose="020F0502020204030204" pitchFamily="34" charset="0"/>
            </a:endParaRPr>
          </a:p>
        </p:txBody>
      </p:sp>
      <p:sp>
        <p:nvSpPr>
          <p:cNvPr id="78" name="TextBox 77">
            <a:extLst>
              <a:ext uri="{FF2B5EF4-FFF2-40B4-BE49-F238E27FC236}">
                <a16:creationId xmlns:a16="http://schemas.microsoft.com/office/drawing/2014/main" id="{33391C7A-03D7-F96D-6EB9-AE5820894F87}"/>
              </a:ext>
            </a:extLst>
          </p:cNvPr>
          <p:cNvSpPr txBox="1"/>
          <p:nvPr/>
        </p:nvSpPr>
        <p:spPr>
          <a:xfrm>
            <a:off x="2791505" y="3363743"/>
            <a:ext cx="486030"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5B9BD5"/>
                </a:solidFill>
                <a:effectLst/>
                <a:uLnTx/>
                <a:uFillTx/>
                <a:latin typeface="Calibri" panose="020F0502020204030204" pitchFamily="34" charset="0"/>
                <a:ea typeface="+mn-ea"/>
                <a:cs typeface="Calibri" panose="020F0502020204030204" pitchFamily="34" charset="0"/>
              </a:rPr>
              <a:t>WR</a:t>
            </a:r>
            <a:endParaRPr kumimoji="0" lang="en-US" sz="1600" b="1" i="0" u="none" strike="noStrike" kern="1200" cap="none" spc="0" normalizeH="0" baseline="0" noProof="0" dirty="0">
              <a:ln>
                <a:noFill/>
              </a:ln>
              <a:solidFill>
                <a:srgbClr val="5B9BD5"/>
              </a:solidFill>
              <a:effectLst/>
              <a:uLnTx/>
              <a:uFillTx/>
              <a:latin typeface="Calibri" panose="020F0502020204030204" pitchFamily="34" charset="0"/>
              <a:ea typeface="+mn-ea"/>
              <a:cs typeface="Calibri" panose="020F0502020204030204" pitchFamily="34" charset="0"/>
            </a:endParaRPr>
          </a:p>
        </p:txBody>
      </p:sp>
      <p:sp>
        <p:nvSpPr>
          <p:cNvPr id="79" name="TextBox 78">
            <a:extLst>
              <a:ext uri="{FF2B5EF4-FFF2-40B4-BE49-F238E27FC236}">
                <a16:creationId xmlns:a16="http://schemas.microsoft.com/office/drawing/2014/main" id="{FD61B06D-B65D-F649-E9A3-3E45B7C87A7F}"/>
              </a:ext>
            </a:extLst>
          </p:cNvPr>
          <p:cNvSpPr txBox="1"/>
          <p:nvPr/>
        </p:nvSpPr>
        <p:spPr>
          <a:xfrm>
            <a:off x="2794266" y="3856701"/>
            <a:ext cx="1267206" cy="425758"/>
          </a:xfrm>
          <a:prstGeom prst="rect">
            <a:avLst/>
          </a:prstGeom>
          <a:noFill/>
        </p:spPr>
        <p:txBody>
          <a:bodyPr wrap="none" rtlCol="0">
            <a:spAutoFit/>
          </a:bodyPr>
          <a:lstStyle/>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C55A11"/>
                </a:solidFill>
                <a:effectLst/>
                <a:uLnTx/>
                <a:uFillTx/>
                <a:latin typeface="Calibri" panose="020F0502020204030204" pitchFamily="34" charset="0"/>
                <a:ea typeface="+mn-ea"/>
                <a:cs typeface="Calibri" panose="020F0502020204030204" pitchFamily="34" charset="0"/>
              </a:rPr>
              <a:t>WR_VECTOR</a:t>
            </a:r>
          </a:p>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C55A11"/>
                </a:solidFill>
                <a:effectLst/>
                <a:uLnTx/>
                <a:uFillTx/>
                <a:latin typeface="Calibri" panose="020F0502020204030204" pitchFamily="34" charset="0"/>
                <a:ea typeface="+mn-ea"/>
                <a:cs typeface="Calibri" panose="020F0502020204030204" pitchFamily="34" charset="0"/>
              </a:rPr>
              <a:t>(Micro CMD)</a:t>
            </a:r>
            <a:endParaRPr kumimoji="0" lang="en-US" sz="1600" b="1" i="0" u="none" strike="noStrike" kern="1200" cap="none" spc="0" normalizeH="0" baseline="0" noProof="0" dirty="0">
              <a:ln>
                <a:noFill/>
              </a:ln>
              <a:solidFill>
                <a:srgbClr val="C55A11"/>
              </a:solidFill>
              <a:effectLst/>
              <a:uLnTx/>
              <a:uFillTx/>
              <a:latin typeface="Calibri" panose="020F0502020204030204" pitchFamily="34" charset="0"/>
              <a:ea typeface="+mn-ea"/>
              <a:cs typeface="Calibri" panose="020F0502020204030204" pitchFamily="34" charset="0"/>
            </a:endParaRPr>
          </a:p>
        </p:txBody>
      </p:sp>
      <p:sp>
        <p:nvSpPr>
          <p:cNvPr id="80" name="TextBox 79">
            <a:extLst>
              <a:ext uri="{FF2B5EF4-FFF2-40B4-BE49-F238E27FC236}">
                <a16:creationId xmlns:a16="http://schemas.microsoft.com/office/drawing/2014/main" id="{AE4E8AC1-9885-E699-1F48-05E10CF9DD95}"/>
              </a:ext>
            </a:extLst>
          </p:cNvPr>
          <p:cNvSpPr txBox="1"/>
          <p:nvPr/>
        </p:nvSpPr>
        <p:spPr>
          <a:xfrm>
            <a:off x="2790450" y="4472392"/>
            <a:ext cx="981359"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548235"/>
                </a:solidFill>
                <a:effectLst/>
                <a:uLnTx/>
                <a:uFillTx/>
                <a:latin typeface="Calibri" panose="020F0502020204030204" pitchFamily="34" charset="0"/>
                <a:ea typeface="+mn-ea"/>
                <a:cs typeface="Calibri" panose="020F0502020204030204" pitchFamily="34" charset="0"/>
              </a:rPr>
              <a:t>WR_BIAS</a:t>
            </a:r>
            <a:endParaRPr kumimoji="0" lang="en-US" sz="1600" b="1" i="0" u="none" strike="noStrike" kern="1200" cap="none" spc="0" normalizeH="0" baseline="0" noProof="0" dirty="0">
              <a:ln>
                <a:noFill/>
              </a:ln>
              <a:solidFill>
                <a:srgbClr val="548235"/>
              </a:solidFill>
              <a:effectLst/>
              <a:uLnTx/>
              <a:uFillTx/>
              <a:latin typeface="Calibri" panose="020F0502020204030204" pitchFamily="34" charset="0"/>
              <a:ea typeface="+mn-ea"/>
              <a:cs typeface="Calibri" panose="020F0502020204030204" pitchFamily="34" charset="0"/>
            </a:endParaRPr>
          </a:p>
        </p:txBody>
      </p:sp>
      <p:sp>
        <p:nvSpPr>
          <p:cNvPr id="81" name="TextBox 80">
            <a:extLst>
              <a:ext uri="{FF2B5EF4-FFF2-40B4-BE49-F238E27FC236}">
                <a16:creationId xmlns:a16="http://schemas.microsoft.com/office/drawing/2014/main" id="{154B323B-064A-31F3-EF08-DF954EEF4A11}"/>
              </a:ext>
            </a:extLst>
          </p:cNvPr>
          <p:cNvSpPr txBox="1"/>
          <p:nvPr/>
        </p:nvSpPr>
        <p:spPr>
          <a:xfrm>
            <a:off x="2790450" y="6194513"/>
            <a:ext cx="752129"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BF9000"/>
                </a:solidFill>
                <a:effectLst/>
                <a:uLnTx/>
                <a:uFillTx/>
                <a:latin typeface="Calibri" panose="020F0502020204030204" pitchFamily="34" charset="0"/>
                <a:ea typeface="+mn-ea"/>
                <a:cs typeface="Calibri" panose="020F0502020204030204" pitchFamily="34" charset="0"/>
              </a:rPr>
              <a:t>RD_AF</a:t>
            </a:r>
            <a:endParaRPr kumimoji="0" lang="en-US" sz="1600" b="1" i="0" u="none" strike="noStrike" kern="1200" cap="none" spc="0" normalizeH="0" baseline="0" noProof="0" dirty="0">
              <a:ln>
                <a:noFill/>
              </a:ln>
              <a:solidFill>
                <a:srgbClr val="BF9000"/>
              </a:solidFill>
              <a:effectLst/>
              <a:uLnTx/>
              <a:uFillTx/>
              <a:latin typeface="Calibri" panose="020F0502020204030204" pitchFamily="34" charset="0"/>
              <a:ea typeface="+mn-ea"/>
              <a:cs typeface="Calibri" panose="020F0502020204030204" pitchFamily="34" charset="0"/>
            </a:endParaRPr>
          </a:p>
        </p:txBody>
      </p:sp>
      <p:sp>
        <p:nvSpPr>
          <p:cNvPr id="82" name="직사각형 81"/>
          <p:cNvSpPr/>
          <p:nvPr/>
        </p:nvSpPr>
        <p:spPr>
          <a:xfrm>
            <a:off x="6322469" y="5605116"/>
            <a:ext cx="4640995" cy="438539"/>
          </a:xfrm>
          <a:prstGeom prst="rect">
            <a:avLst/>
          </a:prstGeom>
          <a:solidFill>
            <a:srgbClr val="C00000">
              <a:alpha val="10000"/>
            </a:srgbClr>
          </a:solidFill>
          <a:ln w="25400" cap="flat" cmpd="sng" algn="ctr">
            <a:solidFill>
              <a:srgbClr val="C00000">
                <a:alpha val="7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3" name="직사각형 82"/>
          <p:cNvSpPr/>
          <p:nvPr/>
        </p:nvSpPr>
        <p:spPr>
          <a:xfrm>
            <a:off x="6309598" y="5022319"/>
            <a:ext cx="4653866" cy="438539"/>
          </a:xfrm>
          <a:prstGeom prst="rect">
            <a:avLst/>
          </a:prstGeom>
          <a:noFill/>
          <a:ln w="25400" cap="flat" cmpd="sng" algn="ctr">
            <a:solidFill>
              <a:srgbClr val="548235">
                <a:alpha val="7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4" name="직사각형 83"/>
          <p:cNvSpPr/>
          <p:nvPr/>
        </p:nvSpPr>
        <p:spPr>
          <a:xfrm>
            <a:off x="6309598" y="4462457"/>
            <a:ext cx="4653866" cy="438539"/>
          </a:xfrm>
          <a:prstGeom prst="rect">
            <a:avLst/>
          </a:prstGeom>
          <a:solidFill>
            <a:srgbClr val="800080">
              <a:alpha val="10000"/>
            </a:srgbClr>
          </a:solidFill>
          <a:ln w="25400" cap="flat" cmpd="sng" algn="ctr">
            <a:solidFill>
              <a:srgbClr val="800080">
                <a:alpha val="7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5" name="직사각형 84"/>
          <p:cNvSpPr/>
          <p:nvPr/>
        </p:nvSpPr>
        <p:spPr>
          <a:xfrm>
            <a:off x="5923602" y="3821913"/>
            <a:ext cx="1182419" cy="521516"/>
          </a:xfrm>
          <a:prstGeom prst="rect">
            <a:avLst/>
          </a:prstGeom>
          <a:solidFill>
            <a:srgbClr val="C55A11">
              <a:alpha val="10000"/>
            </a:srgbClr>
          </a:solidFill>
          <a:ln w="25400" cap="flat" cmpd="sng" algn="ctr">
            <a:solidFill>
              <a:srgbClr val="C55A11">
                <a:alpha val="7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6" name="직사각형 85"/>
          <p:cNvSpPr/>
          <p:nvPr/>
        </p:nvSpPr>
        <p:spPr>
          <a:xfrm>
            <a:off x="6309598" y="3315816"/>
            <a:ext cx="4653866" cy="401216"/>
          </a:xfrm>
          <a:prstGeom prst="rect">
            <a:avLst/>
          </a:prstGeom>
          <a:solidFill>
            <a:srgbClr val="5B9BD5">
              <a:alpha val="10000"/>
            </a:srgbClr>
          </a:solidFill>
          <a:ln w="25400" cap="flat" cmpd="sng" algn="ctr">
            <a:solidFill>
              <a:srgbClr val="5B9BD5">
                <a:alpha val="7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7" name="TextBox 86">
            <a:extLst>
              <a:ext uri="{FF2B5EF4-FFF2-40B4-BE49-F238E27FC236}">
                <a16:creationId xmlns:a16="http://schemas.microsoft.com/office/drawing/2014/main" id="{AE4E8AC1-9885-E699-1F48-05E10CF9DD95}"/>
              </a:ext>
            </a:extLst>
          </p:cNvPr>
          <p:cNvSpPr txBox="1"/>
          <p:nvPr/>
        </p:nvSpPr>
        <p:spPr>
          <a:xfrm>
            <a:off x="403222" y="5074607"/>
            <a:ext cx="1421351" cy="425758"/>
          </a:xfrm>
          <a:prstGeom prst="rect">
            <a:avLst/>
          </a:prstGeom>
          <a:noFill/>
        </p:spPr>
        <p:txBody>
          <a:bodyPr wrap="none" rtlCol="0">
            <a:spAutoFit/>
          </a:bodyPr>
          <a:lstStyle/>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7030A0"/>
                </a:solidFill>
                <a:effectLst/>
                <a:uLnTx/>
                <a:uFillTx/>
                <a:latin typeface="Calibri" panose="020F0502020204030204" pitchFamily="34" charset="0"/>
                <a:ea typeface="+mn-ea"/>
                <a:cs typeface="Calibri" panose="020F0502020204030204" pitchFamily="34" charset="0"/>
              </a:rPr>
              <a:t>ISR_MAC_ABK</a:t>
            </a:r>
          </a:p>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7030A0"/>
                </a:solidFill>
                <a:effectLst/>
                <a:uLnTx/>
                <a:uFillTx/>
                <a:latin typeface="Calibri" panose="020F0502020204030204" pitchFamily="34" charset="0"/>
                <a:ea typeface="+mn-ea"/>
                <a:cs typeface="Calibri" panose="020F0502020204030204" pitchFamily="34" charset="0"/>
              </a:rPr>
              <a:t>(Macro CMD)</a:t>
            </a:r>
            <a:endParaRPr kumimoji="0" lang="en-US"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88" name="TextBox 87">
            <a:extLst>
              <a:ext uri="{FF2B5EF4-FFF2-40B4-BE49-F238E27FC236}">
                <a16:creationId xmlns:a16="http://schemas.microsoft.com/office/drawing/2014/main" id="{AE4E8AC1-9885-E699-1F48-05E10CF9DD95}"/>
              </a:ext>
            </a:extLst>
          </p:cNvPr>
          <p:cNvSpPr txBox="1"/>
          <p:nvPr/>
        </p:nvSpPr>
        <p:spPr>
          <a:xfrm>
            <a:off x="2791505" y="5074607"/>
            <a:ext cx="1275414" cy="425758"/>
          </a:xfrm>
          <a:prstGeom prst="rect">
            <a:avLst/>
          </a:prstGeom>
          <a:noFill/>
        </p:spPr>
        <p:txBody>
          <a:bodyPr wrap="none" rtlCol="0">
            <a:spAutoFit/>
          </a:bodyPr>
          <a:lstStyle/>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7030A0"/>
                </a:solidFill>
                <a:effectLst/>
                <a:uLnTx/>
                <a:uFillTx/>
                <a:latin typeface="Calibri" panose="020F0502020204030204" pitchFamily="34" charset="0"/>
                <a:ea typeface="+mn-ea"/>
                <a:cs typeface="Calibri" panose="020F0502020204030204" pitchFamily="34" charset="0"/>
              </a:rPr>
              <a:t>RUN_MAC</a:t>
            </a:r>
          </a:p>
          <a:p>
            <a:pPr marL="0" marR="0" lvl="0" indent="0" algn="l" defTabSz="914400" rtl="0" eaLnBrk="1" fontAlgn="auto" latinLnBrk="1" hangingPunct="1">
              <a:lnSpc>
                <a:spcPts val="1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7030A0"/>
                </a:solidFill>
                <a:effectLst/>
                <a:uLnTx/>
                <a:uFillTx/>
                <a:latin typeface="Calibri" panose="020F0502020204030204" pitchFamily="34" charset="0"/>
                <a:ea typeface="+mn-ea"/>
                <a:cs typeface="Calibri" panose="020F0502020204030204" pitchFamily="34" charset="0"/>
              </a:rPr>
              <a:t>(Micro CMD)</a:t>
            </a:r>
            <a:endParaRPr kumimoji="0" lang="en-US"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89" name="TextBox 88">
            <a:extLst>
              <a:ext uri="{FF2B5EF4-FFF2-40B4-BE49-F238E27FC236}">
                <a16:creationId xmlns:a16="http://schemas.microsoft.com/office/drawing/2014/main" id="{AE4E8AC1-9885-E699-1F48-05E10CF9DD95}"/>
              </a:ext>
            </a:extLst>
          </p:cNvPr>
          <p:cNvSpPr txBox="1"/>
          <p:nvPr/>
        </p:nvSpPr>
        <p:spPr>
          <a:xfrm>
            <a:off x="419097" y="5660665"/>
            <a:ext cx="774571"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C00000"/>
                </a:solidFill>
                <a:effectLst/>
                <a:uLnTx/>
                <a:uFillTx/>
                <a:latin typeface="Calibri" panose="020F0502020204030204" pitchFamily="34" charset="0"/>
                <a:ea typeface="+mn-ea"/>
                <a:cs typeface="Calibri" panose="020F0502020204030204" pitchFamily="34" charset="0"/>
              </a:rPr>
              <a:t>ISR_AF</a:t>
            </a:r>
            <a:endPar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90" name="TextBox 89">
            <a:extLst>
              <a:ext uri="{FF2B5EF4-FFF2-40B4-BE49-F238E27FC236}">
                <a16:creationId xmlns:a16="http://schemas.microsoft.com/office/drawing/2014/main" id="{AE4E8AC1-9885-E699-1F48-05E10CF9DD95}"/>
              </a:ext>
            </a:extLst>
          </p:cNvPr>
          <p:cNvSpPr txBox="1"/>
          <p:nvPr/>
        </p:nvSpPr>
        <p:spPr>
          <a:xfrm>
            <a:off x="2801369" y="5660665"/>
            <a:ext cx="891591"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600" b="1" i="0" u="none" strike="noStrike" kern="1200" cap="none" spc="0" normalizeH="0" baseline="0" noProof="0" smtClean="0">
                <a:ln>
                  <a:noFill/>
                </a:ln>
                <a:solidFill>
                  <a:srgbClr val="C00000"/>
                </a:solidFill>
                <a:effectLst/>
                <a:uLnTx/>
                <a:uFillTx/>
                <a:latin typeface="Calibri" panose="020F0502020204030204" pitchFamily="34" charset="0"/>
                <a:ea typeface="+mn-ea"/>
                <a:cs typeface="Calibri" panose="020F0502020204030204" pitchFamily="34" charset="0"/>
              </a:rPr>
              <a:t>RUN_AF</a:t>
            </a:r>
            <a:endPar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91" name="TextBox 90">
            <a:extLst>
              <a:ext uri="{FF2B5EF4-FFF2-40B4-BE49-F238E27FC236}">
                <a16:creationId xmlns:a16="http://schemas.microsoft.com/office/drawing/2014/main" id="{D8196233-B27B-41D3-94F1-5FA4CF638F1D}"/>
              </a:ext>
            </a:extLst>
          </p:cNvPr>
          <p:cNvSpPr txBox="1"/>
          <p:nvPr/>
        </p:nvSpPr>
        <p:spPr>
          <a:xfrm>
            <a:off x="10963464" y="3305362"/>
            <a:ext cx="868443"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800" b="1" i="0" u="none" strike="noStrike" kern="1200" cap="none" spc="0" normalizeH="0" baseline="0" noProof="0" dirty="0">
                <a:ln>
                  <a:noFill/>
                </a:ln>
                <a:solidFill>
                  <a:srgbClr val="5B9BD5"/>
                </a:solidFill>
                <a:effectLst/>
                <a:uLnTx/>
                <a:uFillTx/>
                <a:latin typeface="Calibri" panose="020F0502020204030204" pitchFamily="34" charset="0"/>
                <a:ea typeface="+mn-ea"/>
                <a:cs typeface="Calibri" panose="020F0502020204030204" pitchFamily="34" charset="0"/>
              </a:rPr>
              <a:t>Weight</a:t>
            </a:r>
          </a:p>
        </p:txBody>
      </p:sp>
      <p:sp>
        <p:nvSpPr>
          <p:cNvPr id="92" name="TextBox 91">
            <a:extLst>
              <a:ext uri="{FF2B5EF4-FFF2-40B4-BE49-F238E27FC236}">
                <a16:creationId xmlns:a16="http://schemas.microsoft.com/office/drawing/2014/main" id="{D8196233-B27B-41D3-94F1-5FA4CF638F1D}"/>
              </a:ext>
            </a:extLst>
          </p:cNvPr>
          <p:cNvSpPr txBox="1"/>
          <p:nvPr/>
        </p:nvSpPr>
        <p:spPr>
          <a:xfrm>
            <a:off x="7078695" y="3965615"/>
            <a:ext cx="875945" cy="40011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2000" b="1" i="0" u="none" strike="noStrike" kern="1200" cap="none" spc="0" normalizeH="0" baseline="0" noProof="0" dirty="0">
                <a:ln>
                  <a:noFill/>
                </a:ln>
                <a:solidFill>
                  <a:srgbClr val="C55A11"/>
                </a:solidFill>
                <a:effectLst/>
                <a:uLnTx/>
                <a:uFillTx/>
                <a:latin typeface="Calibri" panose="020F0502020204030204" pitchFamily="34" charset="0"/>
                <a:ea typeface="+mn-ea"/>
                <a:cs typeface="Calibri" panose="020F0502020204030204" pitchFamily="34" charset="0"/>
              </a:rPr>
              <a:t>Vector</a:t>
            </a:r>
          </a:p>
        </p:txBody>
      </p:sp>
      <p:sp>
        <p:nvSpPr>
          <p:cNvPr id="93" name="TextBox 92">
            <a:extLst>
              <a:ext uri="{FF2B5EF4-FFF2-40B4-BE49-F238E27FC236}">
                <a16:creationId xmlns:a16="http://schemas.microsoft.com/office/drawing/2014/main" id="{D8196233-B27B-41D3-94F1-5FA4CF638F1D}"/>
              </a:ext>
            </a:extLst>
          </p:cNvPr>
          <p:cNvSpPr txBox="1"/>
          <p:nvPr/>
        </p:nvSpPr>
        <p:spPr>
          <a:xfrm>
            <a:off x="10984512" y="5060295"/>
            <a:ext cx="575799"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800" b="1" i="0" u="none" strike="noStrike" kern="1200" cap="none" spc="0" normalizeH="0" baseline="0" noProof="0" dirty="0">
                <a:ln>
                  <a:noFill/>
                </a:ln>
                <a:solidFill>
                  <a:srgbClr val="548235"/>
                </a:solidFill>
                <a:effectLst/>
                <a:uLnTx/>
                <a:uFillTx/>
                <a:latin typeface="Calibri" panose="020F0502020204030204" pitchFamily="34" charset="0"/>
                <a:ea typeface="+mn-ea"/>
                <a:cs typeface="Calibri" panose="020F0502020204030204" pitchFamily="34" charset="0"/>
              </a:rPr>
              <a:t>Bias</a:t>
            </a:r>
          </a:p>
        </p:txBody>
      </p:sp>
      <p:sp>
        <p:nvSpPr>
          <p:cNvPr id="94" name="TextBox 93">
            <a:extLst>
              <a:ext uri="{FF2B5EF4-FFF2-40B4-BE49-F238E27FC236}">
                <a16:creationId xmlns:a16="http://schemas.microsoft.com/office/drawing/2014/main" id="{D8196233-B27B-41D3-94F1-5FA4CF638F1D}"/>
              </a:ext>
            </a:extLst>
          </p:cNvPr>
          <p:cNvSpPr txBox="1"/>
          <p:nvPr/>
        </p:nvSpPr>
        <p:spPr>
          <a:xfrm>
            <a:off x="10984172" y="6160992"/>
            <a:ext cx="777585"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800" b="1" i="0" u="none" strike="noStrike" kern="1200" cap="none" spc="0" normalizeH="0" baseline="0" noProof="0" dirty="0">
                <a:ln>
                  <a:noFill/>
                </a:ln>
                <a:solidFill>
                  <a:srgbClr val="BF9000"/>
                </a:solidFill>
                <a:effectLst/>
                <a:uLnTx/>
                <a:uFillTx/>
                <a:latin typeface="Calibri" panose="020F0502020204030204" pitchFamily="34" charset="0"/>
                <a:ea typeface="+mn-ea"/>
                <a:cs typeface="Calibri" panose="020F0502020204030204" pitchFamily="34" charset="0"/>
              </a:rPr>
              <a:t>Result</a:t>
            </a:r>
          </a:p>
        </p:txBody>
      </p:sp>
      <p:sp>
        <p:nvSpPr>
          <p:cNvPr id="95" name="직사각형 94">
            <a:extLst>
              <a:ext uri="{FF2B5EF4-FFF2-40B4-BE49-F238E27FC236}">
                <a16:creationId xmlns:a16="http://schemas.microsoft.com/office/drawing/2014/main" id="{B51A4BCF-1E3F-49BE-84E8-2E024EAE8D86}"/>
              </a:ext>
            </a:extLst>
          </p:cNvPr>
          <p:cNvSpPr/>
          <p:nvPr/>
        </p:nvSpPr>
        <p:spPr>
          <a:xfrm>
            <a:off x="283152" y="6525032"/>
            <a:ext cx="209748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smtClean="0">
                <a:ln>
                  <a:noFill/>
                </a:ln>
                <a:solidFill>
                  <a:prstClr val="black">
                    <a:lumMod val="85000"/>
                    <a:lumOff val="1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AiM Host Instructions</a:t>
            </a:r>
            <a:endParaRPr kumimoji="0" lang="ko-KR" altLang="en-US" sz="1400" b="1"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96" name="직사각형 95">
            <a:extLst>
              <a:ext uri="{FF2B5EF4-FFF2-40B4-BE49-F238E27FC236}">
                <a16:creationId xmlns:a16="http://schemas.microsoft.com/office/drawing/2014/main" id="{B51A4BCF-1E3F-49BE-84E8-2E024EAE8D86}"/>
              </a:ext>
            </a:extLst>
          </p:cNvPr>
          <p:cNvSpPr/>
          <p:nvPr/>
        </p:nvSpPr>
        <p:spPr>
          <a:xfrm>
            <a:off x="2672555" y="6533583"/>
            <a:ext cx="169189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smtClean="0">
                <a:ln>
                  <a:noFill/>
                </a:ln>
                <a:solidFill>
                  <a:prstClr val="black">
                    <a:lumMod val="85000"/>
                    <a:lumOff val="1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AiM Commands</a:t>
            </a:r>
            <a:endParaRPr kumimoji="0" lang="ko-KR" altLang="en-US" sz="1400" b="1"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97" name="직사각형 96"/>
          <p:cNvSpPr/>
          <p:nvPr/>
        </p:nvSpPr>
        <p:spPr>
          <a:xfrm>
            <a:off x="4016139" y="846981"/>
            <a:ext cx="1667290" cy="1489199"/>
          </a:xfrm>
          <a:prstGeom prst="rect">
            <a:avLst/>
          </a:prstGeom>
          <a:solidFill>
            <a:srgbClr val="5B9BD5"/>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1"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Weight</a:t>
            </a:r>
            <a:endParaRPr kumimoji="0" lang="en-US" altLang="ko-KR"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Matrix</a:t>
            </a:r>
            <a:endParaRPr kumimoji="0" lang="ko-KR" altLang="en-US"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98" name="직사각형 97"/>
          <p:cNvSpPr/>
          <p:nvPr/>
        </p:nvSpPr>
        <p:spPr>
          <a:xfrm>
            <a:off x="6464411" y="846981"/>
            <a:ext cx="235727" cy="1485081"/>
          </a:xfrm>
          <a:prstGeom prst="rect">
            <a:avLst/>
          </a:prstGeom>
          <a:solidFill>
            <a:srgbClr val="ED7D31">
              <a:lumMod val="75000"/>
            </a:srgbClr>
          </a:solidFill>
          <a:ln w="12700" cap="flat" cmpd="sng" algn="ctr">
            <a:solidFill>
              <a:sysClr val="windowText" lastClr="000000">
                <a:lumMod val="50000"/>
                <a:lumOff val="50000"/>
              </a:sys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V</a:t>
            </a:r>
            <a:r>
              <a:rPr kumimoji="0" lang="en-US" altLang="ko-KR" sz="2000" b="0" i="1"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ector</a:t>
            </a:r>
            <a:endParaRPr kumimoji="0" lang="ko-KR" altLang="en-US"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99" name="TextBox 98"/>
          <p:cNvSpPr txBox="1"/>
          <p:nvPr/>
        </p:nvSpPr>
        <p:spPr>
          <a:xfrm>
            <a:off x="5826743" y="1116266"/>
            <a:ext cx="54373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X</a:t>
            </a:r>
            <a:endParaRPr kumimoji="0" lang="ko-KR" altLang="en-US" sz="5400" b="0" i="0" u="none" strike="noStrike" kern="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0" name="직사각형 99"/>
          <p:cNvSpPr/>
          <p:nvPr/>
        </p:nvSpPr>
        <p:spPr>
          <a:xfrm>
            <a:off x="8964988" y="846981"/>
            <a:ext cx="235727" cy="1485081"/>
          </a:xfrm>
          <a:prstGeom prst="rect">
            <a:avLst/>
          </a:prstGeom>
          <a:solidFill>
            <a:srgbClr val="FFC000">
              <a:lumMod val="75000"/>
            </a:srgbClr>
          </a:solidFill>
          <a:ln w="12700" cap="flat" cmpd="sng" algn="ctr">
            <a:solidFill>
              <a:sysClr val="windowText" lastClr="000000">
                <a:lumMod val="50000"/>
                <a:lumOff val="50000"/>
              </a:sys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Result</a:t>
            </a:r>
            <a:endParaRPr kumimoji="0" lang="ko-KR" altLang="en-US"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1" name="TextBox 100"/>
          <p:cNvSpPr txBox="1"/>
          <p:nvPr/>
        </p:nvSpPr>
        <p:spPr>
          <a:xfrm>
            <a:off x="8304837" y="974335"/>
            <a:ext cx="64472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7200" b="0" i="0" u="none" strike="noStrike" kern="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t>
            </a:r>
            <a:endParaRPr kumimoji="0" lang="ko-KR" altLang="en-US" sz="7200" b="0" i="0" u="none" strike="noStrike" kern="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2" name="직사각형 101"/>
          <p:cNvSpPr/>
          <p:nvPr/>
        </p:nvSpPr>
        <p:spPr>
          <a:xfrm>
            <a:off x="7431736" y="846981"/>
            <a:ext cx="235727" cy="1485081"/>
          </a:xfrm>
          <a:prstGeom prst="rect">
            <a:avLst/>
          </a:prstGeom>
          <a:solidFill>
            <a:srgbClr val="70AD47">
              <a:lumMod val="75000"/>
            </a:srgbClr>
          </a:solidFill>
          <a:ln w="12700" cap="flat" cmpd="sng" algn="ctr">
            <a:solidFill>
              <a:sysClr val="windowText" lastClr="000000">
                <a:lumMod val="50000"/>
                <a:lumOff val="50000"/>
              </a:sys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Bias</a:t>
            </a:r>
            <a:endParaRPr kumimoji="0" lang="ko-KR" altLang="en-US" sz="2000" b="0" i="1"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3" name="TextBox 102"/>
          <p:cNvSpPr txBox="1"/>
          <p:nvPr/>
        </p:nvSpPr>
        <p:spPr>
          <a:xfrm>
            <a:off x="6721572" y="865092"/>
            <a:ext cx="69602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8000" b="0" i="0" u="none" strike="noStrike" kern="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t>
            </a:r>
            <a:endParaRPr kumimoji="0" lang="ko-KR" altLang="en-US" sz="8000" b="0" i="0" u="none" strike="noStrike" kern="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4" name="TextBox 103"/>
          <p:cNvSpPr txBox="1"/>
          <p:nvPr/>
        </p:nvSpPr>
        <p:spPr>
          <a:xfrm>
            <a:off x="3537124" y="964395"/>
            <a:ext cx="441146" cy="1107996"/>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6600" b="0" i="0" u="none" strike="noStrike" kern="1200" cap="none" spc="0" normalizeH="0" baseline="0" noProof="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t>
            </a:r>
            <a:endParaRPr kumimoji="0" lang="ko-KR" altLang="en-US" sz="66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5" name="TextBox 104"/>
          <p:cNvSpPr txBox="1"/>
          <p:nvPr/>
        </p:nvSpPr>
        <p:spPr>
          <a:xfrm>
            <a:off x="7738622" y="964395"/>
            <a:ext cx="441146" cy="1107996"/>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66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t>
            </a:r>
            <a:endParaRPr kumimoji="0" lang="ko-KR" altLang="en-US" sz="66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6" name="직사각형 105">
            <a:extLst>
              <a:ext uri="{FF2B5EF4-FFF2-40B4-BE49-F238E27FC236}">
                <a16:creationId xmlns:a16="http://schemas.microsoft.com/office/drawing/2014/main" id="{B51A4BCF-1E3F-49BE-84E8-2E024EAE8D86}"/>
              </a:ext>
            </a:extLst>
          </p:cNvPr>
          <p:cNvSpPr/>
          <p:nvPr/>
        </p:nvSpPr>
        <p:spPr>
          <a:xfrm>
            <a:off x="8242371" y="6546830"/>
            <a:ext cx="169189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smtClean="0">
                <a:ln>
                  <a:noFill/>
                </a:ln>
                <a:solidFill>
                  <a:prstClr val="black">
                    <a:lumMod val="85000"/>
                    <a:lumOff val="1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GDDR6-AiM</a:t>
            </a:r>
            <a:endParaRPr kumimoji="0" lang="ko-KR" altLang="en-US" sz="1400" b="1"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cxnSp>
        <p:nvCxnSpPr>
          <p:cNvPr id="107" name="직선 화살표 연결선 106"/>
          <p:cNvCxnSpPr>
            <a:stCxn id="74" idx="3"/>
            <a:endCxn id="78" idx="1"/>
          </p:cNvCxnSpPr>
          <p:nvPr/>
        </p:nvCxnSpPr>
        <p:spPr>
          <a:xfrm>
            <a:off x="1135542" y="3533020"/>
            <a:ext cx="1655963" cy="0"/>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08" name="직선 화살표 연결선 107"/>
          <p:cNvCxnSpPr>
            <a:stCxn id="78" idx="3"/>
            <a:endCxn id="86" idx="1"/>
          </p:cNvCxnSpPr>
          <p:nvPr/>
        </p:nvCxnSpPr>
        <p:spPr>
          <a:xfrm flipV="1">
            <a:off x="3277535" y="3516424"/>
            <a:ext cx="3032063" cy="16596"/>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09" name="직선 화살표 연결선 108"/>
          <p:cNvCxnSpPr>
            <a:stCxn id="75" idx="3"/>
            <a:endCxn id="79" idx="1"/>
          </p:cNvCxnSpPr>
          <p:nvPr/>
        </p:nvCxnSpPr>
        <p:spPr>
          <a:xfrm flipV="1">
            <a:off x="1732052" y="4069580"/>
            <a:ext cx="1062214" cy="4184"/>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0" name="직선 화살표 연결선 109"/>
          <p:cNvCxnSpPr>
            <a:stCxn id="76" idx="3"/>
            <a:endCxn id="80" idx="1"/>
          </p:cNvCxnSpPr>
          <p:nvPr/>
        </p:nvCxnSpPr>
        <p:spPr>
          <a:xfrm>
            <a:off x="1770749" y="4641086"/>
            <a:ext cx="1019701" cy="583"/>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1" name="직선 화살표 연결선 110"/>
          <p:cNvCxnSpPr>
            <a:stCxn id="87" idx="3"/>
            <a:endCxn id="88" idx="1"/>
          </p:cNvCxnSpPr>
          <p:nvPr/>
        </p:nvCxnSpPr>
        <p:spPr>
          <a:xfrm>
            <a:off x="1824573" y="5287486"/>
            <a:ext cx="966932" cy="0"/>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2" name="직선 화살표 연결선 111"/>
          <p:cNvCxnSpPr>
            <a:stCxn id="88" idx="3"/>
            <a:endCxn id="84" idx="1"/>
          </p:cNvCxnSpPr>
          <p:nvPr/>
        </p:nvCxnSpPr>
        <p:spPr>
          <a:xfrm flipV="1">
            <a:off x="4066919" y="4681727"/>
            <a:ext cx="2242679" cy="605759"/>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3" name="직선 화살표 연결선 112"/>
          <p:cNvCxnSpPr>
            <a:stCxn id="89" idx="3"/>
            <a:endCxn id="90" idx="1"/>
          </p:cNvCxnSpPr>
          <p:nvPr/>
        </p:nvCxnSpPr>
        <p:spPr>
          <a:xfrm>
            <a:off x="1193668" y="5829942"/>
            <a:ext cx="1607701" cy="0"/>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4" name="직선 화살표 연결선 113"/>
          <p:cNvCxnSpPr>
            <a:stCxn id="90" idx="3"/>
            <a:endCxn id="82" idx="1"/>
          </p:cNvCxnSpPr>
          <p:nvPr/>
        </p:nvCxnSpPr>
        <p:spPr>
          <a:xfrm flipV="1">
            <a:off x="3692960" y="5824386"/>
            <a:ext cx="2629509" cy="5556"/>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5" name="직선 화살표 연결선 114"/>
          <p:cNvCxnSpPr>
            <a:stCxn id="81" idx="3"/>
            <a:endCxn id="73" idx="1"/>
          </p:cNvCxnSpPr>
          <p:nvPr/>
        </p:nvCxnSpPr>
        <p:spPr>
          <a:xfrm flipV="1">
            <a:off x="3542579" y="6356743"/>
            <a:ext cx="2779890" cy="7047"/>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116" name="직선 화살표 연결선 115"/>
          <p:cNvCxnSpPr>
            <a:stCxn id="77" idx="3"/>
            <a:endCxn id="81" idx="1"/>
          </p:cNvCxnSpPr>
          <p:nvPr/>
        </p:nvCxnSpPr>
        <p:spPr>
          <a:xfrm>
            <a:off x="1549855" y="6363790"/>
            <a:ext cx="1240595" cy="0"/>
          </a:xfrm>
          <a:prstGeom prst="straightConnector1">
            <a:avLst/>
          </a:prstGeom>
          <a:noFill/>
          <a:ln w="69850" cap="flat" cmpd="sng" algn="ctr">
            <a:gradFill>
              <a:gsLst>
                <a:gs pos="0">
                  <a:sysClr val="window" lastClr="FFFFFF"/>
                </a:gs>
                <a:gs pos="82000">
                  <a:sysClr val="windowText" lastClr="000000">
                    <a:lumMod val="65000"/>
                    <a:lumOff val="35000"/>
                  </a:sysClr>
                </a:gs>
                <a:gs pos="100000">
                  <a:sysClr val="windowText" lastClr="000000"/>
                </a:gs>
              </a:gsLst>
              <a:lin ang="0" scaled="0"/>
            </a:gradFill>
            <a:prstDash val="solid"/>
            <a:miter lim="800000"/>
            <a:tailEnd type="triangle"/>
          </a:ln>
          <a:effectLst/>
        </p:spPr>
      </p:cxnSp>
      <p:sp>
        <p:nvSpPr>
          <p:cNvPr id="117" name="TextBox 116"/>
          <p:cNvSpPr txBox="1"/>
          <p:nvPr/>
        </p:nvSpPr>
        <p:spPr>
          <a:xfrm>
            <a:off x="2864011" y="993956"/>
            <a:ext cx="418704" cy="1015663"/>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6000" b="0" i="1" u="none" strike="noStrike" kern="1200" cap="none" spc="0" normalizeH="0" baseline="0" noProof="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f</a:t>
            </a:r>
            <a:endParaRPr kumimoji="0" lang="ko-KR" altLang="en-US" sz="60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18" name="직사각형 117"/>
          <p:cNvSpPr/>
          <p:nvPr/>
        </p:nvSpPr>
        <p:spPr>
          <a:xfrm>
            <a:off x="3549069" y="764704"/>
            <a:ext cx="4691614" cy="1658302"/>
          </a:xfrm>
          <a:prstGeom prst="rect">
            <a:avLst/>
          </a:prstGeom>
          <a:noFill/>
          <a:ln w="25400" cap="flat" cmpd="sng" algn="ctr">
            <a:solidFill>
              <a:srgbClr val="80008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19" name="직사각형 118">
            <a:extLst>
              <a:ext uri="{FF2B5EF4-FFF2-40B4-BE49-F238E27FC236}">
                <a16:creationId xmlns:a16="http://schemas.microsoft.com/office/drawing/2014/main" id="{B51A4BCF-1E3F-49BE-84E8-2E024EAE8D86}"/>
              </a:ext>
            </a:extLst>
          </p:cNvPr>
          <p:cNvSpPr/>
          <p:nvPr/>
        </p:nvSpPr>
        <p:spPr>
          <a:xfrm>
            <a:off x="4874942" y="2358673"/>
            <a:ext cx="204274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smtClean="0">
                <a:ln>
                  <a:noFill/>
                </a:ln>
                <a:solidFill>
                  <a:srgbClr val="800080"/>
                </a:solidFill>
                <a:effectLst/>
                <a:uLnTx/>
                <a:uFillTx/>
                <a:latin typeface="Calibri" panose="020F0502020204030204" pitchFamily="34" charset="0"/>
                <a:ea typeface="맑은 고딕" panose="020B0503020000020004" pitchFamily="50" charset="-127"/>
                <a:cs typeface="Calibri" panose="020F0502020204030204" pitchFamily="34" charset="0"/>
              </a:rPr>
              <a:t>MAC</a:t>
            </a:r>
            <a:endParaRPr kumimoji="0" lang="ko-KR" altLang="en-US" sz="2000" b="1" i="0" u="none" strike="noStrike" kern="0" cap="none" spc="0" normalizeH="0" baseline="0" noProof="0" dirty="0">
              <a:ln>
                <a:noFill/>
              </a:ln>
              <a:solidFill>
                <a:srgbClr val="800080"/>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0" name="직사각형 119"/>
          <p:cNvSpPr/>
          <p:nvPr/>
        </p:nvSpPr>
        <p:spPr>
          <a:xfrm>
            <a:off x="2713207" y="764704"/>
            <a:ext cx="717260" cy="1658302"/>
          </a:xfrm>
          <a:prstGeom prst="rect">
            <a:avLst/>
          </a:prstGeom>
          <a:noFill/>
          <a:ln w="254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srgbClr val="990000"/>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1" name="직사각형 120">
            <a:extLst>
              <a:ext uri="{FF2B5EF4-FFF2-40B4-BE49-F238E27FC236}">
                <a16:creationId xmlns:a16="http://schemas.microsoft.com/office/drawing/2014/main" id="{B51A4BCF-1E3F-49BE-84E8-2E024EAE8D86}"/>
              </a:ext>
            </a:extLst>
          </p:cNvPr>
          <p:cNvSpPr/>
          <p:nvPr/>
        </p:nvSpPr>
        <p:spPr>
          <a:xfrm>
            <a:off x="2063552" y="2348880"/>
            <a:ext cx="204274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smtClean="0">
                <a:ln>
                  <a:noFill/>
                </a:ln>
                <a:solidFill>
                  <a:srgbClr val="C00000"/>
                </a:solidFill>
                <a:effectLst/>
                <a:uLnTx/>
                <a:uFillTx/>
                <a:latin typeface="Calibri" panose="020F0502020204030204" pitchFamily="34" charset="0"/>
                <a:ea typeface="맑은 고딕" panose="020B0503020000020004" pitchFamily="50" charset="-127"/>
                <a:cs typeface="Calibri" panose="020F0502020204030204" pitchFamily="34" charset="0"/>
              </a:rPr>
              <a:t>AF</a:t>
            </a:r>
            <a:endParaRPr kumimoji="0" lang="ko-KR" altLang="en-US" sz="2000" b="1" i="0" u="none" strike="noStrike" kern="0" cap="none" spc="0" normalizeH="0" baseline="0" noProof="0" dirty="0">
              <a:ln>
                <a:noFill/>
              </a:ln>
              <a:solidFill>
                <a:srgbClr val="C00000"/>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cxnSp>
        <p:nvCxnSpPr>
          <p:cNvPr id="122" name="직선 연결선 121"/>
          <p:cNvCxnSpPr/>
          <p:nvPr/>
        </p:nvCxnSpPr>
        <p:spPr>
          <a:xfrm>
            <a:off x="191344" y="2780928"/>
            <a:ext cx="11809312" cy="0"/>
          </a:xfrm>
          <a:prstGeom prst="line">
            <a:avLst/>
          </a:prstGeom>
          <a:noFill/>
          <a:ln w="28575" cap="flat" cmpd="sng" algn="ctr">
            <a:solidFill>
              <a:sysClr val="windowText" lastClr="000000">
                <a:lumMod val="50000"/>
                <a:lumOff val="50000"/>
              </a:sysClr>
            </a:solidFill>
            <a:prstDash val="sysDash"/>
            <a:miter lim="800000"/>
          </a:ln>
          <a:effectLst/>
        </p:spPr>
      </p:cxnSp>
      <p:sp>
        <p:nvSpPr>
          <p:cNvPr id="123" name="Rectangle 74"/>
          <p:cNvSpPr/>
          <p:nvPr/>
        </p:nvSpPr>
        <p:spPr>
          <a:xfrm>
            <a:off x="7601011" y="5138212"/>
            <a:ext cx="191893" cy="23619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4" name="Rectangle 116"/>
          <p:cNvSpPr/>
          <p:nvPr/>
        </p:nvSpPr>
        <p:spPr>
          <a:xfrm>
            <a:off x="8492158" y="5138212"/>
            <a:ext cx="191893" cy="23619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5" name="Rectangle 129"/>
          <p:cNvSpPr/>
          <p:nvPr/>
        </p:nvSpPr>
        <p:spPr>
          <a:xfrm>
            <a:off x="10330233" y="5138212"/>
            <a:ext cx="191893" cy="23619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6" name="Rectangle 47"/>
          <p:cNvSpPr/>
          <p:nvPr/>
        </p:nvSpPr>
        <p:spPr>
          <a:xfrm>
            <a:off x="7779854" y="3397223"/>
            <a:ext cx="191893" cy="236192"/>
          </a:xfrm>
          <a:prstGeom prst="rect">
            <a:avLst/>
          </a:prstGeom>
          <a:solidFill>
            <a:srgbClr val="404040"/>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7" name="Rectangle 115"/>
          <p:cNvSpPr/>
          <p:nvPr/>
        </p:nvSpPr>
        <p:spPr>
          <a:xfrm>
            <a:off x="8671001" y="3397223"/>
            <a:ext cx="191893" cy="236192"/>
          </a:xfrm>
          <a:prstGeom prst="rect">
            <a:avLst/>
          </a:prstGeom>
          <a:solidFill>
            <a:srgbClr val="404040"/>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8" name="모서리가 둥근 직사각형 127"/>
          <p:cNvSpPr/>
          <p:nvPr/>
        </p:nvSpPr>
        <p:spPr>
          <a:xfrm>
            <a:off x="384261" y="3768496"/>
            <a:ext cx="1895035" cy="2799690"/>
          </a:xfrm>
          <a:prstGeom prst="roundRect">
            <a:avLst>
              <a:gd name="adj" fmla="val 0"/>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9" name="모서리가 둥근 직사각형 128"/>
          <p:cNvSpPr/>
          <p:nvPr/>
        </p:nvSpPr>
        <p:spPr>
          <a:xfrm>
            <a:off x="2752397" y="3768496"/>
            <a:ext cx="1532216" cy="2799690"/>
          </a:xfrm>
          <a:prstGeom prst="roundRect">
            <a:avLst>
              <a:gd name="adj" fmla="val 0"/>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0" name="TextBox 129"/>
          <p:cNvSpPr txBox="1"/>
          <p:nvPr/>
        </p:nvSpPr>
        <p:spPr>
          <a:xfrm>
            <a:off x="4437729" y="3898662"/>
            <a:ext cx="487634"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x</a:t>
            </a:r>
            <a:r>
              <a:rPr kumimoji="0" lang="en-US" altLang="ko-KR" sz="1600" b="1" i="0" u="none" strike="noStrike" kern="1200" cap="none" spc="0" normalizeH="0" baseline="0" noProof="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64</a:t>
            </a:r>
            <a:endParaRPr kumimoji="0" lang="ko-KR" altLang="en-US" sz="1600" b="1"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pic>
        <p:nvPicPr>
          <p:cNvPr id="131" name="그림 130"/>
          <p:cNvPicPr>
            <a:picLocks noChangeAspect="1"/>
          </p:cNvPicPr>
          <p:nvPr/>
        </p:nvPicPr>
        <p:blipFill>
          <a:blip r:embed="rId3">
            <a:clrChange>
              <a:clrFrom>
                <a:srgbClr val="E3FDFD"/>
              </a:clrFrom>
              <a:clrTo>
                <a:srgbClr val="E3FDFD">
                  <a:alpha val="0"/>
                </a:srgbClr>
              </a:clrTo>
            </a:clrChange>
          </a:blip>
          <a:stretch>
            <a:fillRect/>
          </a:stretch>
        </p:blipFill>
        <p:spPr>
          <a:xfrm rot="20950784">
            <a:off x="4166051" y="5021810"/>
            <a:ext cx="322586" cy="313369"/>
          </a:xfrm>
          <a:prstGeom prst="rect">
            <a:avLst/>
          </a:prstGeom>
        </p:spPr>
      </p:pic>
      <p:sp>
        <p:nvSpPr>
          <p:cNvPr id="132" name="TextBox 131"/>
          <p:cNvSpPr txBox="1"/>
          <p:nvPr/>
        </p:nvSpPr>
        <p:spPr>
          <a:xfrm rot="20803823">
            <a:off x="4453396" y="4918231"/>
            <a:ext cx="487634"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x</a:t>
            </a:r>
            <a:r>
              <a:rPr kumimoji="0" lang="en-US" altLang="ko-KR" sz="1600" b="1" i="0" u="none" strike="noStrike" kern="1200" cap="none" spc="0" normalizeH="0" baseline="0" noProof="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64</a:t>
            </a:r>
            <a:endParaRPr kumimoji="0" lang="ko-KR" altLang="en-US" sz="1600" b="1"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pic>
        <p:nvPicPr>
          <p:cNvPr id="133" name="그림 132"/>
          <p:cNvPicPr>
            <a:picLocks noChangeAspect="1"/>
          </p:cNvPicPr>
          <p:nvPr/>
        </p:nvPicPr>
        <p:blipFill>
          <a:blip r:embed="rId3">
            <a:clrChange>
              <a:clrFrom>
                <a:srgbClr val="E3FDFD"/>
              </a:clrFrom>
              <a:clrTo>
                <a:srgbClr val="E3FDFD">
                  <a:alpha val="0"/>
                </a:srgbClr>
              </a:clrTo>
            </a:clrChange>
          </a:blip>
          <a:stretch>
            <a:fillRect/>
          </a:stretch>
        </p:blipFill>
        <p:spPr>
          <a:xfrm rot="20950784">
            <a:off x="4166986" y="3909432"/>
            <a:ext cx="322586" cy="313369"/>
          </a:xfrm>
          <a:prstGeom prst="rect">
            <a:avLst/>
          </a:prstGeom>
        </p:spPr>
      </p:pic>
      <p:sp>
        <p:nvSpPr>
          <p:cNvPr id="134" name="TextBox 133"/>
          <p:cNvSpPr txBox="1"/>
          <p:nvPr/>
        </p:nvSpPr>
        <p:spPr>
          <a:xfrm>
            <a:off x="9924369" y="2462852"/>
            <a:ext cx="2085427" cy="307777"/>
          </a:xfrm>
          <a:prstGeom prst="rect">
            <a:avLst/>
          </a:prstGeom>
          <a:noFill/>
        </p:spPr>
        <p:txBody>
          <a:bodyPr wrap="square" rtlCol="0">
            <a:spAutoFit/>
          </a:body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Lato" panose="020F0502020204030203" pitchFamily="34" charset="0"/>
                <a:cs typeface="Calibri" panose="020F0502020204030204" pitchFamily="34" charset="0"/>
              </a:rPr>
              <a:t>* </a:t>
            </a:r>
            <a:r>
              <a:rPr kumimoji="0" lang="en-US" sz="1400" b="0" i="0" u="none" strike="noStrike" kern="1200" cap="none" spc="0" normalizeH="0" baseline="0" noProof="0" smtClean="0">
                <a:ln>
                  <a:noFill/>
                </a:ln>
                <a:solidFill>
                  <a:prstClr val="black"/>
                </a:solidFill>
                <a:effectLst/>
                <a:uLnTx/>
                <a:uFillTx/>
                <a:latin typeface="Calibri" panose="020F0502020204030204" pitchFamily="34" charset="0"/>
                <a:ea typeface="Lato" panose="020F0502020204030203" pitchFamily="34" charset="0"/>
                <a:cs typeface="Calibri" panose="020F0502020204030204" pitchFamily="34" charset="0"/>
              </a:rPr>
              <a:t>AF : Activation Function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135"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Execution Sequence for Fully Connected Layer</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6"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20</a:t>
            </a:fld>
            <a:endParaRPr lang="en-US" sz="1600" dirty="0">
              <a:solidFill>
                <a:schemeClr val="tx1"/>
              </a:solidFill>
            </a:endParaRPr>
          </a:p>
        </p:txBody>
      </p:sp>
    </p:spTree>
    <p:extLst>
      <p:ext uri="{BB962C8B-B14F-4D97-AF65-F5344CB8AC3E}">
        <p14:creationId xmlns:p14="http://schemas.microsoft.com/office/powerpoint/2010/main" val="30848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p:bldP spid="76" grpId="0"/>
      <p:bldP spid="77" grpId="0"/>
      <p:bldP spid="78" grpId="0"/>
      <p:bldP spid="79" grpId="0"/>
      <p:bldP spid="80" grpId="0"/>
      <p:bldP spid="81" grpId="0"/>
      <p:bldP spid="82" grpId="0" animBg="1"/>
      <p:bldP spid="83" grpId="0" animBg="1"/>
      <p:bldP spid="84" grpId="0" animBg="1"/>
      <p:bldP spid="85" grpId="0" animBg="1"/>
      <p:bldP spid="86" grpId="0" animBg="1"/>
      <p:bldP spid="87" grpId="0"/>
      <p:bldP spid="88" grpId="0"/>
      <p:bldP spid="89" grpId="0"/>
      <p:bldP spid="90" grpId="0"/>
      <p:bldP spid="91" grpId="0"/>
      <p:bldP spid="92" grpId="0"/>
      <p:bldP spid="93" grpId="0"/>
      <p:bldP spid="94" grpId="0"/>
      <p:bldP spid="97" grpId="0" animBg="1"/>
      <p:bldP spid="98" grpId="0" animBg="1"/>
      <p:bldP spid="100" grpId="0" animBg="1"/>
      <p:bldP spid="102" grpId="0" animBg="1"/>
      <p:bldP spid="118" grpId="0" animBg="1"/>
      <p:bldP spid="119" grpId="0"/>
      <p:bldP spid="120" grpId="0" animBg="1"/>
      <p:bldP spid="121" grpId="0"/>
      <p:bldP spid="130" grpId="0"/>
      <p:bldP spid="1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텍스트 개체 틀 9"/>
          <p:cNvSpPr txBox="1">
            <a:spLocks/>
          </p:cNvSpPr>
          <p:nvPr/>
        </p:nvSpPr>
        <p:spPr>
          <a:xfrm>
            <a:off x="266028" y="704564"/>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SK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hynix</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has implemented full software stack (device drivers, runtime library, frameworks and applications)</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Supports an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software emulator that allows users to develop AI applications without evaluation board</a:t>
            </a:r>
          </a:p>
        </p:txBody>
      </p:sp>
      <p:sp>
        <p:nvSpPr>
          <p:cNvPr id="69"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Software Stack</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0" name="그림 69"/>
          <p:cNvPicPr>
            <a:picLocks noChangeAspect="1"/>
          </p:cNvPicPr>
          <p:nvPr/>
        </p:nvPicPr>
        <p:blipFill>
          <a:blip r:embed="rId3"/>
          <a:stretch>
            <a:fillRect/>
          </a:stretch>
        </p:blipFill>
        <p:spPr>
          <a:xfrm>
            <a:off x="7088899" y="5080617"/>
            <a:ext cx="1893630" cy="1430212"/>
          </a:xfrm>
          <a:prstGeom prst="rect">
            <a:avLst/>
          </a:prstGeom>
        </p:spPr>
      </p:pic>
      <p:cxnSp>
        <p:nvCxnSpPr>
          <p:cNvPr id="71" name="직선 연결선 70"/>
          <p:cNvCxnSpPr/>
          <p:nvPr/>
        </p:nvCxnSpPr>
        <p:spPr>
          <a:xfrm>
            <a:off x="2994285" y="4947989"/>
            <a:ext cx="6334812" cy="0"/>
          </a:xfrm>
          <a:prstGeom prst="line">
            <a:avLst/>
          </a:prstGeom>
          <a:noFill/>
          <a:ln w="38100" cap="flat" cmpd="sng" algn="ctr">
            <a:solidFill>
              <a:sysClr val="window" lastClr="FFFFFF">
                <a:lumMod val="65000"/>
              </a:sysClr>
            </a:solidFill>
            <a:prstDash val="solid"/>
            <a:miter lim="800000"/>
          </a:ln>
          <a:effectLst/>
        </p:spPr>
      </p:cxnSp>
      <p:sp>
        <p:nvSpPr>
          <p:cNvPr id="72" name="Rectangle 44"/>
          <p:cNvSpPr/>
          <p:nvPr/>
        </p:nvSpPr>
        <p:spPr>
          <a:xfrm>
            <a:off x="3369056" y="1598469"/>
            <a:ext cx="5645887" cy="310125"/>
          </a:xfrm>
          <a:prstGeom prst="rect">
            <a:avLst/>
          </a:prstGeom>
          <a:solidFill>
            <a:srgbClr val="9BBB59">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Application (GPT-2, LSTM, …)</a:t>
            </a:r>
          </a:p>
        </p:txBody>
      </p:sp>
      <p:sp>
        <p:nvSpPr>
          <p:cNvPr id="73" name="Rectangle 44"/>
          <p:cNvSpPr/>
          <p:nvPr/>
        </p:nvSpPr>
        <p:spPr>
          <a:xfrm>
            <a:off x="3369056" y="2014135"/>
            <a:ext cx="5645887" cy="986209"/>
          </a:xfrm>
          <a:prstGeom prst="rect">
            <a:avLst/>
          </a:prstGeom>
          <a:solidFill>
            <a:srgbClr val="9BBB59">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Deep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Learning Frameworks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44"/>
          <p:cNvSpPr/>
          <p:nvPr/>
        </p:nvSpPr>
        <p:spPr>
          <a:xfrm>
            <a:off x="3369056" y="3110908"/>
            <a:ext cx="5645888" cy="791817"/>
          </a:xfrm>
          <a:prstGeom prst="rect">
            <a:avLst/>
          </a:prstGeom>
          <a:solidFill>
            <a:srgbClr val="9BBB59">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AiM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Runtime Library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44"/>
          <p:cNvSpPr/>
          <p:nvPr/>
        </p:nvSpPr>
        <p:spPr>
          <a:xfrm>
            <a:off x="3542145" y="3440726"/>
            <a:ext cx="1610125" cy="392421"/>
          </a:xfrm>
          <a:prstGeom prst="rect">
            <a:avLst/>
          </a:prstGeom>
          <a:solidFill>
            <a:srgbClr val="9BBB59">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Management</a:t>
            </a:r>
          </a:p>
        </p:txBody>
      </p:sp>
      <p:sp>
        <p:nvSpPr>
          <p:cNvPr id="76" name="Rectangle 44"/>
          <p:cNvSpPr/>
          <p:nvPr/>
        </p:nvSpPr>
        <p:spPr>
          <a:xfrm>
            <a:off x="5402338" y="3452577"/>
            <a:ext cx="1607854" cy="392421"/>
          </a:xfrm>
          <a:prstGeom prst="rect">
            <a:avLst/>
          </a:prstGeom>
          <a:solidFill>
            <a:srgbClr val="9BBB59">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black"/>
                </a:solidFill>
                <a:effectLst/>
                <a:uLnTx/>
                <a:uFillTx/>
                <a:latin typeface="Calibri" panose="020F0502020204030204"/>
                <a:ea typeface="+mn-ea"/>
                <a:cs typeface="+mn-cs"/>
              </a:rPr>
              <a:t>AiM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Kernel</a:t>
            </a:r>
          </a:p>
        </p:txBody>
      </p:sp>
      <p:sp>
        <p:nvSpPr>
          <p:cNvPr id="77" name="Rectangle 44"/>
          <p:cNvSpPr/>
          <p:nvPr/>
        </p:nvSpPr>
        <p:spPr>
          <a:xfrm>
            <a:off x="7257207" y="3453792"/>
            <a:ext cx="1607854" cy="392421"/>
          </a:xfrm>
          <a:prstGeom prst="rect">
            <a:avLst/>
          </a:prstGeom>
          <a:solidFill>
            <a:srgbClr val="9BBB59">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ISR Instruction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Generator</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78" name="그룹 77"/>
          <p:cNvGrpSpPr/>
          <p:nvPr/>
        </p:nvGrpSpPr>
        <p:grpSpPr>
          <a:xfrm rot="16200000">
            <a:off x="7058929" y="3446951"/>
            <a:ext cx="139370" cy="380939"/>
            <a:chOff x="3344619" y="1511438"/>
            <a:chExt cx="105126" cy="252000"/>
          </a:xfrm>
        </p:grpSpPr>
        <p:cxnSp>
          <p:nvCxnSpPr>
            <p:cNvPr id="79" name="직선 화살표 연결선 78"/>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80" name="직선 화살표 연결선 79"/>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81" name="Rounded Rectangle 47">
            <a:extLst>
              <a:ext uri="{FF2B5EF4-FFF2-40B4-BE49-F238E27FC236}">
                <a16:creationId xmlns:a16="http://schemas.microsoft.com/office/drawing/2014/main" id="{BFA8C549-0C1A-49E6-89B5-A388D10949BA}"/>
              </a:ext>
            </a:extLst>
          </p:cNvPr>
          <p:cNvSpPr/>
          <p:nvPr/>
        </p:nvSpPr>
        <p:spPr>
          <a:xfrm>
            <a:off x="3369056" y="4105630"/>
            <a:ext cx="4004042" cy="743156"/>
          </a:xfrm>
          <a:prstGeom prst="rect">
            <a:avLst/>
          </a:prstGeom>
          <a:solidFill>
            <a:srgbClr val="C3D69B"/>
          </a:solidFill>
          <a:ln w="9525" cap="flat" cmpd="sng" algn="ctr">
            <a:solidFill>
              <a:sysClr val="windowText" lastClr="00000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600"/>
              </a:spcAft>
              <a:buClr>
                <a:srgbClr val="E7E6E6"/>
              </a:buClr>
              <a:buSzTx/>
              <a:buFontTx/>
              <a:buNone/>
              <a:tabLst/>
              <a:defRPr/>
            </a:pPr>
            <a:r>
              <a:rPr kumimoji="0" lang="en-US" altLang="ko-KR" sz="1600" b="0" i="0" u="none" strike="noStrike" kern="0" cap="none" spc="0" normalizeH="0" baseline="0" noProof="0" dirty="0" err="1">
                <a:ln>
                  <a:noFill/>
                </a:ln>
                <a:solidFill>
                  <a:prstClr val="black">
                    <a:lumMod val="85000"/>
                    <a:lumOff val="15000"/>
                  </a:prstClr>
                </a:solidFill>
                <a:effectLst/>
                <a:uLnTx/>
                <a:uFillTx/>
                <a:latin typeface="Calibri"/>
                <a:ea typeface="Tahoma" panose="020B0604030504040204" pitchFamily="34" charset="0"/>
                <a:cs typeface="Calibri" panose="020F0502020204030204" pitchFamily="34" charset="0"/>
              </a:rPr>
              <a:t>AiM</a:t>
            </a:r>
            <a:r>
              <a:rPr kumimoji="0" lang="en-US" altLang="ko-KR" sz="1600" b="0" i="0" u="none" strike="noStrike" kern="0" cap="none" spc="0" normalizeH="0" baseline="0" noProof="0" dirty="0">
                <a:ln>
                  <a:noFill/>
                </a:ln>
                <a:solidFill>
                  <a:prstClr val="black">
                    <a:lumMod val="85000"/>
                    <a:lumOff val="15000"/>
                  </a:prstClr>
                </a:solidFill>
                <a:effectLst/>
                <a:uLnTx/>
                <a:uFillTx/>
                <a:latin typeface="Calibri"/>
                <a:ea typeface="Tahoma" panose="020B0604030504040204" pitchFamily="34" charset="0"/>
                <a:cs typeface="Calibri" panose="020F0502020204030204" pitchFamily="34" charset="0"/>
              </a:rPr>
              <a:t> Device Driver</a:t>
            </a:r>
          </a:p>
        </p:txBody>
      </p:sp>
      <p:sp>
        <p:nvSpPr>
          <p:cNvPr id="82" name="Rounded Rectangle 50">
            <a:extLst>
              <a:ext uri="{FF2B5EF4-FFF2-40B4-BE49-F238E27FC236}">
                <a16:creationId xmlns:a16="http://schemas.microsoft.com/office/drawing/2014/main" id="{06C1E3C1-95C9-4458-A765-5FBDF674728D}"/>
              </a:ext>
            </a:extLst>
          </p:cNvPr>
          <p:cNvSpPr/>
          <p:nvPr/>
        </p:nvSpPr>
        <p:spPr>
          <a:xfrm>
            <a:off x="3534502" y="4392737"/>
            <a:ext cx="1716409" cy="394461"/>
          </a:xfrm>
          <a:prstGeom prst="rect">
            <a:avLst/>
          </a:prstGeom>
          <a:solidFill>
            <a:sysClr val="window" lastClr="FFFFFF">
              <a:lumMod val="95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Allocator</a:t>
            </a:r>
          </a:p>
        </p:txBody>
      </p:sp>
      <p:sp>
        <p:nvSpPr>
          <p:cNvPr id="83" name="Rounded Rectangle 50">
            <a:extLst>
              <a:ext uri="{FF2B5EF4-FFF2-40B4-BE49-F238E27FC236}">
                <a16:creationId xmlns:a16="http://schemas.microsoft.com/office/drawing/2014/main" id="{06C1E3C1-95C9-4458-A765-5FBDF674728D}"/>
              </a:ext>
            </a:extLst>
          </p:cNvPr>
          <p:cNvSpPr/>
          <p:nvPr/>
        </p:nvSpPr>
        <p:spPr>
          <a:xfrm>
            <a:off x="5503797" y="4392737"/>
            <a:ext cx="1714670" cy="394461"/>
          </a:xfrm>
          <a:prstGeom prst="rect">
            <a:avLst/>
          </a:prstGeom>
          <a:solidFill>
            <a:sysClr val="window" lastClr="FFFFFF">
              <a:lumMod val="95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Instruction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Dispatcher</a:t>
            </a:r>
          </a:p>
        </p:txBody>
      </p:sp>
      <p:sp>
        <p:nvSpPr>
          <p:cNvPr id="84" name="Rounded Rectangle 47">
            <a:extLst>
              <a:ext uri="{FF2B5EF4-FFF2-40B4-BE49-F238E27FC236}">
                <a16:creationId xmlns:a16="http://schemas.microsoft.com/office/drawing/2014/main" id="{BFA8C549-0C1A-49E6-89B5-A388D10949BA}"/>
              </a:ext>
            </a:extLst>
          </p:cNvPr>
          <p:cNvSpPr/>
          <p:nvPr/>
        </p:nvSpPr>
        <p:spPr>
          <a:xfrm>
            <a:off x="7566599" y="4105630"/>
            <a:ext cx="1453245" cy="743156"/>
          </a:xfrm>
          <a:prstGeom prst="rect">
            <a:avLst/>
          </a:prstGeom>
          <a:solidFill>
            <a:srgbClr val="E6B9B8"/>
          </a:solidFill>
          <a:ln w="9525" cap="flat" cmpd="sng" algn="ctr">
            <a:solidFill>
              <a:sysClr val="windowText" lastClr="00000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600"/>
              </a:spcAft>
              <a:buClr>
                <a:srgbClr val="E7E6E6"/>
              </a:buClr>
              <a:buSzTx/>
              <a:buFontTx/>
              <a:buNone/>
              <a:tabLst/>
              <a:defRPr/>
            </a:pPr>
            <a:r>
              <a:rPr kumimoji="0" lang="en-US" altLang="ko-KR" sz="1600" b="0" i="0" u="none" strike="noStrike" kern="0" cap="none" spc="0" normalizeH="0" baseline="0" noProof="0" smtClean="0">
                <a:ln>
                  <a:noFill/>
                </a:ln>
                <a:solidFill>
                  <a:prstClr val="black">
                    <a:lumMod val="85000"/>
                    <a:lumOff val="15000"/>
                  </a:prstClr>
                </a:solidFill>
                <a:effectLst/>
                <a:uLnTx/>
                <a:uFillTx/>
                <a:latin typeface="Calibri"/>
                <a:ea typeface="Tahoma" panose="020B0604030504040204" pitchFamily="34" charset="0"/>
                <a:cs typeface="Calibri" panose="020F0502020204030204" pitchFamily="34" charset="0"/>
              </a:rPr>
              <a:t>DMA</a:t>
            </a:r>
            <a:endParaRPr kumimoji="0" lang="en-US" altLang="ko-KR" sz="1600" b="0" i="0" u="none" strike="noStrike" kern="0" cap="none" spc="0" normalizeH="0" baseline="0" noProof="0" dirty="0">
              <a:ln>
                <a:noFill/>
              </a:ln>
              <a:solidFill>
                <a:prstClr val="black">
                  <a:lumMod val="85000"/>
                  <a:lumOff val="15000"/>
                </a:prstClr>
              </a:solidFill>
              <a:effectLst/>
              <a:uLnTx/>
              <a:uFillTx/>
              <a:latin typeface="Calibr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600"/>
              </a:spcAft>
              <a:buClr>
                <a:srgbClr val="E7E6E6"/>
              </a:buClr>
              <a:buSzTx/>
              <a:buFontTx/>
              <a:buNone/>
              <a:tabLst/>
              <a:defRPr/>
            </a:pPr>
            <a:r>
              <a:rPr kumimoji="0" lang="en-US" altLang="ko-KR" sz="1600" b="0" i="0" u="none" strike="noStrike" kern="0" cap="none" spc="0" normalizeH="0" baseline="0" noProof="0" dirty="0">
                <a:ln>
                  <a:noFill/>
                </a:ln>
                <a:solidFill>
                  <a:prstClr val="black">
                    <a:lumMod val="85000"/>
                    <a:lumOff val="15000"/>
                  </a:prstClr>
                </a:solidFill>
                <a:effectLst/>
                <a:uLnTx/>
                <a:uFillTx/>
                <a:latin typeface="Calibri"/>
                <a:ea typeface="Tahoma" panose="020B0604030504040204" pitchFamily="34" charset="0"/>
                <a:cs typeface="Calibri" panose="020F0502020204030204" pitchFamily="34" charset="0"/>
              </a:rPr>
              <a:t>Device Driver</a:t>
            </a:r>
          </a:p>
        </p:txBody>
      </p:sp>
      <p:sp>
        <p:nvSpPr>
          <p:cNvPr id="85" name="Rectangle 44"/>
          <p:cNvSpPr/>
          <p:nvPr/>
        </p:nvSpPr>
        <p:spPr>
          <a:xfrm>
            <a:off x="3706993" y="2598109"/>
            <a:ext cx="2251349" cy="321040"/>
          </a:xfrm>
          <a:prstGeom prst="rect">
            <a:avLst/>
          </a:prstGeom>
          <a:solidFill>
            <a:srgbClr val="9BBB59">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AiM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Extension</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86" name="그룹 85"/>
          <p:cNvGrpSpPr/>
          <p:nvPr/>
        </p:nvGrpSpPr>
        <p:grpSpPr>
          <a:xfrm rot="16200000">
            <a:off x="5201110" y="3446951"/>
            <a:ext cx="139370" cy="380939"/>
            <a:chOff x="3344619" y="1511438"/>
            <a:chExt cx="105126" cy="252000"/>
          </a:xfrm>
        </p:grpSpPr>
        <p:cxnSp>
          <p:nvCxnSpPr>
            <p:cNvPr id="87" name="직선 화살표 연결선 86"/>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88" name="직선 화살표 연결선 87"/>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101" name="Rectangle 44"/>
          <p:cNvSpPr/>
          <p:nvPr/>
        </p:nvSpPr>
        <p:spPr>
          <a:xfrm>
            <a:off x="6360030" y="2598109"/>
            <a:ext cx="2253225" cy="329479"/>
          </a:xfrm>
          <a:prstGeom prst="rect">
            <a:avLst/>
          </a:prstGeom>
          <a:solidFill>
            <a:srgbClr val="9BBB59">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AiM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Execution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Provider</a:t>
            </a:r>
          </a:p>
        </p:txBody>
      </p:sp>
      <p:sp>
        <p:nvSpPr>
          <p:cNvPr id="105" name="Rounded Rectangle 48">
            <a:extLst>
              <a:ext uri="{FF2B5EF4-FFF2-40B4-BE49-F238E27FC236}">
                <a16:creationId xmlns:a16="http://schemas.microsoft.com/office/drawing/2014/main" id="{9040C259-00FF-4C20-9E61-09543B340B1A}"/>
              </a:ext>
            </a:extLst>
          </p:cNvPr>
          <p:cNvSpPr/>
          <p:nvPr/>
        </p:nvSpPr>
        <p:spPr>
          <a:xfrm>
            <a:off x="3369056" y="5106049"/>
            <a:ext cx="3251175" cy="1410450"/>
          </a:xfrm>
          <a:custGeom>
            <a:avLst/>
            <a:gdLst>
              <a:gd name="connsiteX0" fmla="*/ 0 w 3251175"/>
              <a:gd name="connsiteY0" fmla="*/ 0 h 1914525"/>
              <a:gd name="connsiteX1" fmla="*/ 3251175 w 3251175"/>
              <a:gd name="connsiteY1" fmla="*/ 0 h 1914525"/>
              <a:gd name="connsiteX2" fmla="*/ 3251175 w 3251175"/>
              <a:gd name="connsiteY2" fmla="*/ 1914525 h 1914525"/>
              <a:gd name="connsiteX3" fmla="*/ 0 w 3251175"/>
              <a:gd name="connsiteY3" fmla="*/ 1914525 h 1914525"/>
              <a:gd name="connsiteX4" fmla="*/ 0 w 3251175"/>
              <a:gd name="connsiteY4" fmla="*/ 0 h 1914525"/>
              <a:gd name="connsiteX0" fmla="*/ 0 w 3251175"/>
              <a:gd name="connsiteY0" fmla="*/ 0 h 1914525"/>
              <a:gd name="connsiteX1" fmla="*/ 3251175 w 3251175"/>
              <a:gd name="connsiteY1" fmla="*/ 0 h 1914525"/>
              <a:gd name="connsiteX2" fmla="*/ 3251175 w 3251175"/>
              <a:gd name="connsiteY2" fmla="*/ 1914525 h 1914525"/>
              <a:gd name="connsiteX3" fmla="*/ 0 w 3251175"/>
              <a:gd name="connsiteY3" fmla="*/ 1914525 h 1914525"/>
              <a:gd name="connsiteX4" fmla="*/ 0 w 3251175"/>
              <a:gd name="connsiteY4" fmla="*/ 0 h 1914525"/>
              <a:gd name="connsiteX0" fmla="*/ 0 w 3251175"/>
              <a:gd name="connsiteY0" fmla="*/ 0 h 1914525"/>
              <a:gd name="connsiteX1" fmla="*/ 3251175 w 3251175"/>
              <a:gd name="connsiteY1" fmla="*/ 0 h 1914525"/>
              <a:gd name="connsiteX2" fmla="*/ 3251175 w 3251175"/>
              <a:gd name="connsiteY2" fmla="*/ 1914525 h 1914525"/>
              <a:gd name="connsiteX3" fmla="*/ 0 w 3251175"/>
              <a:gd name="connsiteY3" fmla="*/ 1914525 h 1914525"/>
              <a:gd name="connsiteX4" fmla="*/ 0 w 32511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175" h="1914525">
                <a:moveTo>
                  <a:pt x="0" y="0"/>
                </a:moveTo>
                <a:lnTo>
                  <a:pt x="3251175" y="0"/>
                </a:lnTo>
                <a:lnTo>
                  <a:pt x="3251175" y="1914525"/>
                </a:lnTo>
                <a:lnTo>
                  <a:pt x="0" y="1914525"/>
                </a:lnTo>
                <a:cubicBezTo>
                  <a:pt x="7620" y="1360170"/>
                  <a:pt x="0" y="638175"/>
                  <a:pt x="0" y="0"/>
                </a:cubicBezTo>
                <a:close/>
              </a:path>
            </a:pathLst>
          </a:custGeom>
          <a:solidFill>
            <a:srgbClr val="4F81BD">
              <a:lumMod val="20000"/>
              <a:lumOff val="80000"/>
            </a:srgbClr>
          </a:solidFill>
          <a:ln w="9525" cap="flat" cmpd="sng" algn="ctr">
            <a:solidFill>
              <a:sysClr val="windowText" lastClr="00000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 AiM Software Emulator</a:t>
            </a:r>
          </a:p>
        </p:txBody>
      </p:sp>
      <p:sp>
        <p:nvSpPr>
          <p:cNvPr id="106" name="Rounded Rectangle 50">
            <a:extLst>
              <a:ext uri="{FF2B5EF4-FFF2-40B4-BE49-F238E27FC236}">
                <a16:creationId xmlns:a16="http://schemas.microsoft.com/office/drawing/2014/main" id="{06C1E3C1-95C9-4458-A765-5FBDF674728D}"/>
              </a:ext>
            </a:extLst>
          </p:cNvPr>
          <p:cNvSpPr/>
          <p:nvPr/>
        </p:nvSpPr>
        <p:spPr>
          <a:xfrm>
            <a:off x="3608983" y="5404349"/>
            <a:ext cx="2822420" cy="422148"/>
          </a:xfrm>
          <a:prstGeom prst="rect">
            <a:avLst/>
          </a:prstGeom>
          <a:solidFill>
            <a:sysClr val="window" lastClr="FFFFFF">
              <a:lumMod val="95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AiM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Function Simulator</a:t>
            </a:r>
          </a:p>
        </p:txBody>
      </p:sp>
      <p:sp>
        <p:nvSpPr>
          <p:cNvPr id="107" name="Rounded Rectangle 50">
            <a:extLst>
              <a:ext uri="{FF2B5EF4-FFF2-40B4-BE49-F238E27FC236}">
                <a16:creationId xmlns:a16="http://schemas.microsoft.com/office/drawing/2014/main" id="{06C1E3C1-95C9-4458-A765-5FBDF674728D}"/>
              </a:ext>
            </a:extLst>
          </p:cNvPr>
          <p:cNvSpPr/>
          <p:nvPr/>
        </p:nvSpPr>
        <p:spPr>
          <a:xfrm>
            <a:off x="3608983" y="5998837"/>
            <a:ext cx="2822420" cy="427764"/>
          </a:xfrm>
          <a:prstGeom prst="rect">
            <a:avLst/>
          </a:prstGeom>
          <a:solidFill>
            <a:sysClr val="window" lastClr="FFFFFF">
              <a:lumMod val="95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AiM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Performance Model</a:t>
            </a:r>
          </a:p>
        </p:txBody>
      </p:sp>
      <p:grpSp>
        <p:nvGrpSpPr>
          <p:cNvPr id="108" name="그룹 107"/>
          <p:cNvGrpSpPr/>
          <p:nvPr/>
        </p:nvGrpSpPr>
        <p:grpSpPr>
          <a:xfrm>
            <a:off x="4976717" y="5774933"/>
            <a:ext cx="125228" cy="257953"/>
            <a:chOff x="3344619" y="1511438"/>
            <a:chExt cx="105126" cy="252000"/>
          </a:xfrm>
        </p:grpSpPr>
        <p:cxnSp>
          <p:nvCxnSpPr>
            <p:cNvPr id="109" name="직선 화살표 연결선 108"/>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10" name="직선 화살표 연결선 109"/>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pic>
        <p:nvPicPr>
          <p:cNvPr id="114" name="그림 113"/>
          <p:cNvPicPr>
            <a:picLocks noChangeAspect="1"/>
          </p:cNvPicPr>
          <p:nvPr/>
        </p:nvPicPr>
        <p:blipFill>
          <a:blip r:embed="rId4"/>
          <a:stretch>
            <a:fillRect/>
          </a:stretch>
        </p:blipFill>
        <p:spPr>
          <a:xfrm>
            <a:off x="4232312" y="2355871"/>
            <a:ext cx="1200709" cy="294054"/>
          </a:xfrm>
          <a:prstGeom prst="rect">
            <a:avLst/>
          </a:prstGeom>
          <a:ln>
            <a:solidFill>
              <a:sysClr val="windowText" lastClr="000000">
                <a:lumMod val="50000"/>
                <a:lumOff val="50000"/>
              </a:sysClr>
            </a:solidFill>
          </a:ln>
        </p:spPr>
      </p:pic>
      <p:pic>
        <p:nvPicPr>
          <p:cNvPr id="115" name="그림 114"/>
          <p:cNvPicPr>
            <a:picLocks noChangeAspect="1"/>
          </p:cNvPicPr>
          <p:nvPr/>
        </p:nvPicPr>
        <p:blipFill>
          <a:blip r:embed="rId5"/>
          <a:stretch>
            <a:fillRect/>
          </a:stretch>
        </p:blipFill>
        <p:spPr>
          <a:xfrm>
            <a:off x="6860678" y="2357988"/>
            <a:ext cx="1107821" cy="296824"/>
          </a:xfrm>
          <a:prstGeom prst="rect">
            <a:avLst/>
          </a:prstGeom>
          <a:ln>
            <a:solidFill>
              <a:sysClr val="windowText" lastClr="000000">
                <a:lumMod val="50000"/>
                <a:lumOff val="50000"/>
              </a:sysClr>
            </a:solidFill>
          </a:ln>
        </p:spPr>
      </p:pic>
      <p:cxnSp>
        <p:nvCxnSpPr>
          <p:cNvPr id="119" name="직선 연결선 118"/>
          <p:cNvCxnSpPr/>
          <p:nvPr/>
        </p:nvCxnSpPr>
        <p:spPr>
          <a:xfrm>
            <a:off x="2999656" y="4001579"/>
            <a:ext cx="6334812" cy="0"/>
          </a:xfrm>
          <a:prstGeom prst="line">
            <a:avLst/>
          </a:prstGeom>
          <a:noFill/>
          <a:ln w="38100" cap="flat" cmpd="sng" algn="ctr">
            <a:solidFill>
              <a:sysClr val="window" lastClr="FFFFFF">
                <a:lumMod val="65000"/>
              </a:sysClr>
            </a:solidFill>
            <a:prstDash val="solid"/>
            <a:miter lim="800000"/>
          </a:ln>
          <a:effectLst/>
        </p:spPr>
      </p:cxnSp>
      <p:cxnSp>
        <p:nvCxnSpPr>
          <p:cNvPr id="120" name="직선 연결선 119"/>
          <p:cNvCxnSpPr/>
          <p:nvPr/>
        </p:nvCxnSpPr>
        <p:spPr>
          <a:xfrm>
            <a:off x="6847746" y="4953650"/>
            <a:ext cx="0" cy="1723831"/>
          </a:xfrm>
          <a:prstGeom prst="line">
            <a:avLst/>
          </a:prstGeom>
          <a:noFill/>
          <a:ln w="38100" cap="flat" cmpd="sng" algn="ctr">
            <a:solidFill>
              <a:sysClr val="window" lastClr="FFFFFF">
                <a:lumMod val="65000"/>
              </a:sysClr>
            </a:solidFill>
            <a:prstDash val="solid"/>
            <a:miter lim="800000"/>
          </a:ln>
          <a:effectLst/>
        </p:spPr>
      </p:cxnSp>
      <p:sp>
        <p:nvSpPr>
          <p:cNvPr id="121" name="TextBox 120"/>
          <p:cNvSpPr txBox="1"/>
          <p:nvPr/>
        </p:nvSpPr>
        <p:spPr>
          <a:xfrm>
            <a:off x="4527303" y="6451580"/>
            <a:ext cx="934679"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Software</a:t>
            </a:r>
            <a:endParaRPr kumimoji="0" lang="ko-KR" altLang="en-US" sz="16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2" name="TextBox 121"/>
          <p:cNvSpPr txBox="1"/>
          <p:nvPr/>
        </p:nvSpPr>
        <p:spPr>
          <a:xfrm>
            <a:off x="7593794" y="6448144"/>
            <a:ext cx="1002390"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Hardware</a:t>
            </a:r>
            <a:endParaRPr kumimoji="0" lang="ko-KR" altLang="en-US" sz="16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3" name="직사각형 122">
            <a:extLst>
              <a:ext uri="{FF2B5EF4-FFF2-40B4-BE49-F238E27FC236}">
                <a16:creationId xmlns:a16="http://schemas.microsoft.com/office/drawing/2014/main" id="{170F1DEF-8569-6883-FB38-BCCA72121757}"/>
              </a:ext>
            </a:extLst>
          </p:cNvPr>
          <p:cNvSpPr/>
          <p:nvPr/>
        </p:nvSpPr>
        <p:spPr>
          <a:xfrm>
            <a:off x="7007591" y="5020573"/>
            <a:ext cx="2064774" cy="1719001"/>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124" name="직사각형 123">
            <a:extLst>
              <a:ext uri="{FF2B5EF4-FFF2-40B4-BE49-F238E27FC236}">
                <a16:creationId xmlns:a16="http://schemas.microsoft.com/office/drawing/2014/main" id="{4C0BFB58-E0CE-6945-5AD7-624B90DC521C}"/>
              </a:ext>
            </a:extLst>
          </p:cNvPr>
          <p:cNvSpPr/>
          <p:nvPr/>
        </p:nvSpPr>
        <p:spPr>
          <a:xfrm>
            <a:off x="3301979" y="1958658"/>
            <a:ext cx="5770386" cy="1095542"/>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125" name="직사각형 124">
            <a:extLst>
              <a:ext uri="{FF2B5EF4-FFF2-40B4-BE49-F238E27FC236}">
                <a16:creationId xmlns:a16="http://schemas.microsoft.com/office/drawing/2014/main" id="{2AF765E0-9F63-1AB3-A8D8-9048254145AD}"/>
              </a:ext>
            </a:extLst>
          </p:cNvPr>
          <p:cNvSpPr/>
          <p:nvPr/>
        </p:nvSpPr>
        <p:spPr>
          <a:xfrm>
            <a:off x="3301979" y="3054200"/>
            <a:ext cx="5770386" cy="883180"/>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126" name="직사각형 125">
            <a:extLst>
              <a:ext uri="{FF2B5EF4-FFF2-40B4-BE49-F238E27FC236}">
                <a16:creationId xmlns:a16="http://schemas.microsoft.com/office/drawing/2014/main" id="{F3F2BD57-4409-E698-42C5-067B48D17792}"/>
              </a:ext>
            </a:extLst>
          </p:cNvPr>
          <p:cNvSpPr/>
          <p:nvPr/>
        </p:nvSpPr>
        <p:spPr>
          <a:xfrm>
            <a:off x="3301979" y="4062297"/>
            <a:ext cx="5770386" cy="827408"/>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127" name="직사각형 126">
            <a:extLst>
              <a:ext uri="{FF2B5EF4-FFF2-40B4-BE49-F238E27FC236}">
                <a16:creationId xmlns:a16="http://schemas.microsoft.com/office/drawing/2014/main" id="{B5E9629D-5092-CC03-6B1B-2BCDE3AA24FD}"/>
              </a:ext>
            </a:extLst>
          </p:cNvPr>
          <p:cNvSpPr/>
          <p:nvPr/>
        </p:nvSpPr>
        <p:spPr>
          <a:xfrm>
            <a:off x="3301979" y="1546192"/>
            <a:ext cx="5770386" cy="409426"/>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128" name="직사각형 127">
            <a:extLst>
              <a:ext uri="{FF2B5EF4-FFF2-40B4-BE49-F238E27FC236}">
                <a16:creationId xmlns:a16="http://schemas.microsoft.com/office/drawing/2014/main" id="{44015EC0-1F5B-64AC-9AF7-5CC16A521909}"/>
              </a:ext>
            </a:extLst>
          </p:cNvPr>
          <p:cNvSpPr/>
          <p:nvPr/>
        </p:nvSpPr>
        <p:spPr>
          <a:xfrm>
            <a:off x="3299996" y="5020573"/>
            <a:ext cx="3395771" cy="1719001"/>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grpSp>
        <p:nvGrpSpPr>
          <p:cNvPr id="102" name="그룹 101"/>
          <p:cNvGrpSpPr/>
          <p:nvPr/>
        </p:nvGrpSpPr>
        <p:grpSpPr>
          <a:xfrm>
            <a:off x="6121157" y="1853360"/>
            <a:ext cx="119123" cy="245232"/>
            <a:chOff x="3344619" y="1511438"/>
            <a:chExt cx="105126" cy="252000"/>
          </a:xfrm>
        </p:grpSpPr>
        <p:cxnSp>
          <p:nvCxnSpPr>
            <p:cNvPr id="103" name="직선 화살표 연결선 102"/>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04" name="직선 화살표 연결선 103"/>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89" name="그룹 88"/>
          <p:cNvGrpSpPr/>
          <p:nvPr/>
        </p:nvGrpSpPr>
        <p:grpSpPr>
          <a:xfrm>
            <a:off x="6092582" y="2902982"/>
            <a:ext cx="131758" cy="284397"/>
            <a:chOff x="3344619" y="1511438"/>
            <a:chExt cx="105126" cy="252000"/>
          </a:xfrm>
        </p:grpSpPr>
        <p:cxnSp>
          <p:nvCxnSpPr>
            <p:cNvPr id="90" name="직선 화살표 연결선 89"/>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91" name="직선 화살표 연결선 90"/>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92" name="그룹 91"/>
          <p:cNvGrpSpPr/>
          <p:nvPr/>
        </p:nvGrpSpPr>
        <p:grpSpPr>
          <a:xfrm>
            <a:off x="4303111" y="3800473"/>
            <a:ext cx="122839" cy="671800"/>
            <a:chOff x="3344619" y="1511438"/>
            <a:chExt cx="105126" cy="252000"/>
          </a:xfrm>
        </p:grpSpPr>
        <p:cxnSp>
          <p:nvCxnSpPr>
            <p:cNvPr id="93" name="직선 화살표 연결선 92"/>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94" name="직선 화살표 연결선 93"/>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95" name="그룹 94"/>
          <p:cNvGrpSpPr/>
          <p:nvPr/>
        </p:nvGrpSpPr>
        <p:grpSpPr>
          <a:xfrm rot="1818784">
            <a:off x="7196003" y="3702775"/>
            <a:ext cx="117224" cy="834406"/>
            <a:chOff x="3344619" y="1511438"/>
            <a:chExt cx="105126" cy="252000"/>
          </a:xfrm>
        </p:grpSpPr>
        <p:cxnSp>
          <p:nvCxnSpPr>
            <p:cNvPr id="96" name="직선 화살표 연결선 95"/>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97" name="직선 화살표 연결선 96"/>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98" name="그룹 97"/>
          <p:cNvGrpSpPr/>
          <p:nvPr/>
        </p:nvGrpSpPr>
        <p:grpSpPr>
          <a:xfrm>
            <a:off x="8045644" y="3800473"/>
            <a:ext cx="127259" cy="366922"/>
            <a:chOff x="3344619" y="1511438"/>
            <a:chExt cx="105126" cy="252000"/>
          </a:xfrm>
        </p:grpSpPr>
        <p:cxnSp>
          <p:nvCxnSpPr>
            <p:cNvPr id="99" name="직선 화살표 연결선 98"/>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00" name="직선 화살표 연결선 99"/>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111" name="그룹 110"/>
          <p:cNvGrpSpPr/>
          <p:nvPr/>
        </p:nvGrpSpPr>
        <p:grpSpPr>
          <a:xfrm>
            <a:off x="5644315" y="4724400"/>
            <a:ext cx="137814" cy="466014"/>
            <a:chOff x="3344619" y="1511438"/>
            <a:chExt cx="105126" cy="252000"/>
          </a:xfrm>
        </p:grpSpPr>
        <p:cxnSp>
          <p:nvCxnSpPr>
            <p:cNvPr id="112" name="직선 화살표 연결선 111"/>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13" name="직선 화살표 연결선 112"/>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116" name="그룹 115"/>
          <p:cNvGrpSpPr/>
          <p:nvPr/>
        </p:nvGrpSpPr>
        <p:grpSpPr>
          <a:xfrm>
            <a:off x="7682463" y="4791176"/>
            <a:ext cx="118433" cy="371474"/>
            <a:chOff x="3344619" y="1511438"/>
            <a:chExt cx="105126" cy="252000"/>
          </a:xfrm>
        </p:grpSpPr>
        <p:cxnSp>
          <p:nvCxnSpPr>
            <p:cNvPr id="117" name="직선 화살표 연결선 116"/>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18" name="직선 화살표 연결선 117"/>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3" name="왼쪽 중괄호 2"/>
          <p:cNvSpPr/>
          <p:nvPr/>
        </p:nvSpPr>
        <p:spPr>
          <a:xfrm>
            <a:off x="2478390" y="1598469"/>
            <a:ext cx="325316" cy="2304256"/>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
        <p:nvSpPr>
          <p:cNvPr id="65" name="왼쪽 중괄호 64"/>
          <p:cNvSpPr/>
          <p:nvPr/>
        </p:nvSpPr>
        <p:spPr>
          <a:xfrm>
            <a:off x="2478390" y="4038286"/>
            <a:ext cx="325316" cy="851419"/>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
        <p:nvSpPr>
          <p:cNvPr id="4" name="TextBox 3"/>
          <p:cNvSpPr txBox="1"/>
          <p:nvPr/>
        </p:nvSpPr>
        <p:spPr>
          <a:xfrm>
            <a:off x="1188458" y="2568818"/>
            <a:ext cx="1221809" cy="369332"/>
          </a:xfrm>
          <a:prstGeom prst="rect">
            <a:avLst/>
          </a:prstGeom>
          <a:noFill/>
        </p:spPr>
        <p:txBody>
          <a:bodyPr wrap="none" rtlCol="0">
            <a:spAutoFit/>
          </a:body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rPr>
              <a:t>User Space</a:t>
            </a:r>
            <a:endParaRPr kumimoji="0" lang="ko-KR" altLang="en-US" sz="1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67" name="TextBox 66"/>
          <p:cNvSpPr txBox="1"/>
          <p:nvPr/>
        </p:nvSpPr>
        <p:spPr>
          <a:xfrm>
            <a:off x="1047064" y="4283804"/>
            <a:ext cx="1390765" cy="369332"/>
          </a:xfrm>
          <a:prstGeom prst="rect">
            <a:avLst/>
          </a:prstGeom>
          <a:noFill/>
        </p:spPr>
        <p:txBody>
          <a:bodyPr wrap="none" rtlCol="0">
            <a:spAutoFit/>
          </a:body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rPr>
              <a:t>Kernel Space</a:t>
            </a:r>
            <a:endParaRPr kumimoji="0" lang="ko-KR" altLang="en-US" sz="1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68" name="왼쪽 중괄호 67"/>
          <p:cNvSpPr/>
          <p:nvPr/>
        </p:nvSpPr>
        <p:spPr>
          <a:xfrm>
            <a:off x="2478390" y="5028032"/>
            <a:ext cx="325316" cy="1649449"/>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
        <p:nvSpPr>
          <p:cNvPr id="129" name="TextBox 128"/>
          <p:cNvSpPr txBox="1"/>
          <p:nvPr/>
        </p:nvSpPr>
        <p:spPr>
          <a:xfrm>
            <a:off x="1188458" y="5673065"/>
            <a:ext cx="1221809" cy="369332"/>
          </a:xfrm>
          <a:prstGeom prst="rect">
            <a:avLst/>
          </a:prstGeom>
          <a:noFill/>
        </p:spPr>
        <p:txBody>
          <a:bodyPr wrap="none" rtlCol="0">
            <a:spAutoFit/>
          </a:body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rPr>
              <a:t>User Space</a:t>
            </a:r>
            <a:endParaRPr kumimoji="0" lang="ko-KR" altLang="en-US" sz="1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0" name="왼쪽 중괄호 129"/>
          <p:cNvSpPr/>
          <p:nvPr/>
        </p:nvSpPr>
        <p:spPr>
          <a:xfrm rot="10800000">
            <a:off x="9485238" y="5028032"/>
            <a:ext cx="325316" cy="1649449"/>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
        <p:nvSpPr>
          <p:cNvPr id="131" name="TextBox 130"/>
          <p:cNvSpPr txBox="1"/>
          <p:nvPr/>
        </p:nvSpPr>
        <p:spPr>
          <a:xfrm>
            <a:off x="9857679" y="5664273"/>
            <a:ext cx="1104085" cy="369332"/>
          </a:xfrm>
          <a:prstGeom prst="rect">
            <a:avLst/>
          </a:prstGeom>
          <a:noFill/>
        </p:spPr>
        <p:txBody>
          <a:bodyPr wrap="none" rtlCol="0">
            <a:spAutoFit/>
          </a:body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rPr>
              <a:t>Hardware</a:t>
            </a:r>
            <a:endParaRPr kumimoji="0" lang="ko-KR" altLang="en-US" sz="1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2"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21</a:t>
            </a:fld>
            <a:endParaRPr lang="en-US" sz="1600" dirty="0">
              <a:solidFill>
                <a:schemeClr val="tx1"/>
              </a:solidFill>
            </a:endParaRPr>
          </a:p>
        </p:txBody>
      </p:sp>
    </p:spTree>
    <p:extLst>
      <p:ext uri="{BB962C8B-B14F-4D97-AF65-F5344CB8AC3E}">
        <p14:creationId xmlns:p14="http://schemas.microsoft.com/office/powerpoint/2010/main" val="13927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4078634" y="3207737"/>
            <a:ext cx="3927139" cy="1306622"/>
          </a:xfrm>
          <a:prstGeom prst="rect">
            <a:avLst/>
          </a:prstGeom>
        </p:spPr>
      </p:pic>
      <p:sp>
        <p:nvSpPr>
          <p:cNvPr id="5" name="직사각형 4"/>
          <p:cNvSpPr/>
          <p:nvPr/>
        </p:nvSpPr>
        <p:spPr>
          <a:xfrm>
            <a:off x="2855640" y="5033202"/>
            <a:ext cx="864096" cy="340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6" name="직사각형 5"/>
          <p:cNvSpPr/>
          <p:nvPr/>
        </p:nvSpPr>
        <p:spPr>
          <a:xfrm>
            <a:off x="4977947" y="4753964"/>
            <a:ext cx="864096" cy="340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7" name="직사각형 6"/>
          <p:cNvSpPr/>
          <p:nvPr/>
        </p:nvSpPr>
        <p:spPr>
          <a:xfrm>
            <a:off x="7172262" y="4753964"/>
            <a:ext cx="864096" cy="340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pic>
        <p:nvPicPr>
          <p:cNvPr id="8" name="그림 7"/>
          <p:cNvPicPr>
            <a:picLocks noChangeAspect="1"/>
          </p:cNvPicPr>
          <p:nvPr/>
        </p:nvPicPr>
        <p:blipFill>
          <a:blip r:embed="rId4"/>
          <a:stretch>
            <a:fillRect/>
          </a:stretch>
        </p:blipFill>
        <p:spPr>
          <a:xfrm>
            <a:off x="3287688" y="4731775"/>
            <a:ext cx="5544616" cy="1411162"/>
          </a:xfrm>
          <a:prstGeom prst="rect">
            <a:avLst/>
          </a:prstGeom>
        </p:spPr>
      </p:pic>
      <p:cxnSp>
        <p:nvCxnSpPr>
          <p:cNvPr id="9" name="직선 연결선 8"/>
          <p:cNvCxnSpPr/>
          <p:nvPr/>
        </p:nvCxnSpPr>
        <p:spPr>
          <a:xfrm>
            <a:off x="263352" y="3140968"/>
            <a:ext cx="8827864"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263352" y="4568002"/>
            <a:ext cx="8827864"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360" y="2206605"/>
            <a:ext cx="2315762" cy="646331"/>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CreateAiM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Linear</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Linear</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2" name="TextBox 11"/>
          <p:cNvSpPr txBox="1"/>
          <p:nvPr/>
        </p:nvSpPr>
        <p:spPr>
          <a:xfrm>
            <a:off x="335360" y="3495316"/>
            <a:ext cx="2072106" cy="646331"/>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CreateAiM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Seq</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Seq</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3" name="TextBox 12"/>
          <p:cNvSpPr txBox="1"/>
          <p:nvPr/>
        </p:nvSpPr>
        <p:spPr>
          <a:xfrm>
            <a:off x="335360" y="4582869"/>
            <a:ext cx="2161874" cy="646331"/>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CreateAiM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RNN</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RNN</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4" name="TextBox 13"/>
          <p:cNvSpPr txBox="1"/>
          <p:nvPr/>
        </p:nvSpPr>
        <p:spPr>
          <a:xfrm>
            <a:off x="335360" y="5259512"/>
            <a:ext cx="2248436" cy="646331"/>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CreateAiM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LSTM</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LSTM</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5" name="TextBox 14"/>
          <p:cNvSpPr txBox="1"/>
          <p:nvPr/>
        </p:nvSpPr>
        <p:spPr>
          <a:xfrm>
            <a:off x="335360" y="5951021"/>
            <a:ext cx="2157065" cy="646331"/>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CreateAiM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GRU</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GRU</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6" name="TextBox 15"/>
          <p:cNvSpPr txBox="1"/>
          <p:nvPr/>
        </p:nvSpPr>
        <p:spPr>
          <a:xfrm>
            <a:off x="3575720" y="6156012"/>
            <a:ext cx="1143262"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Basic RNN</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7" name="TextBox 16"/>
          <p:cNvSpPr txBox="1"/>
          <p:nvPr/>
        </p:nvSpPr>
        <p:spPr>
          <a:xfrm>
            <a:off x="5622986" y="6156012"/>
            <a:ext cx="694421"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LSTM</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8" name="TextBox 17"/>
          <p:cNvSpPr txBox="1"/>
          <p:nvPr/>
        </p:nvSpPr>
        <p:spPr>
          <a:xfrm>
            <a:off x="7604310" y="6156012"/>
            <a:ext cx="603050"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GRU</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19" name="TextBox 18"/>
          <p:cNvSpPr txBox="1"/>
          <p:nvPr/>
        </p:nvSpPr>
        <p:spPr>
          <a:xfrm>
            <a:off x="9336360" y="4797152"/>
            <a:ext cx="2440220" cy="646331"/>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CreateAiM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Custom</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Custom</a:t>
            </a: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a:t>
            </a:r>
            <a:endParaRPr kumimoji="0" lang="ko-KR" altLang="en-US"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cxnSp>
        <p:nvCxnSpPr>
          <p:cNvPr id="20" name="직선 연결선 19"/>
          <p:cNvCxnSpPr/>
          <p:nvPr/>
        </p:nvCxnSpPr>
        <p:spPr>
          <a:xfrm>
            <a:off x="263352" y="6597352"/>
            <a:ext cx="8827864"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263352" y="1916832"/>
            <a:ext cx="8827864"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355676" y="5498595"/>
            <a:ext cx="615553" cy="340799"/>
          </a:xfrm>
          <a:prstGeom prst="rect">
            <a:avLst/>
          </a:prstGeom>
          <a:noFill/>
        </p:spPr>
        <p:txBody>
          <a:bodyPr vert="eaVert"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t>
            </a:r>
            <a:endParaRPr kumimoji="0" lang="ko-KR" altLang="en-US" sz="2800" b="0" i="0"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cxnSp>
        <p:nvCxnSpPr>
          <p:cNvPr id="23" name="직선 연결선 22"/>
          <p:cNvCxnSpPr/>
          <p:nvPr/>
        </p:nvCxnSpPr>
        <p:spPr>
          <a:xfrm>
            <a:off x="9091216" y="1916832"/>
            <a:ext cx="0" cy="468052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267718" y="1916832"/>
            <a:ext cx="0" cy="468052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a:off x="9264352" y="4560520"/>
            <a:ext cx="0" cy="203050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a:off x="9264352" y="4560520"/>
            <a:ext cx="2592288"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9264352" y="6591020"/>
            <a:ext cx="2592288"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a:off x="11856640" y="4568002"/>
            <a:ext cx="0" cy="202301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a:off x="2855640" y="1916832"/>
            <a:ext cx="0" cy="468052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모서리가 둥근 직사각형 29"/>
          <p:cNvSpPr/>
          <p:nvPr/>
        </p:nvSpPr>
        <p:spPr>
          <a:xfrm>
            <a:off x="335359" y="1774194"/>
            <a:ext cx="2448273" cy="276006"/>
          </a:xfrm>
          <a:prstGeom prst="roundRect">
            <a:avLst/>
          </a:prstGeom>
          <a:solidFill>
            <a:schemeClr val="bg1">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rPr>
              <a:t>AiM OP </a:t>
            </a:r>
            <a:r>
              <a:rPr kumimoji="0" lang="en-US" altLang="ko-KR" sz="1800" b="1" i="1"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rPr>
              <a:t>Kernel API</a:t>
            </a:r>
            <a:endParaRPr kumimoji="0" lang="ko-KR" altLang="en-US" sz="1800" b="1" i="1"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sp>
        <p:nvSpPr>
          <p:cNvPr id="31" name="모서리가 둥근 직사각형 30"/>
          <p:cNvSpPr/>
          <p:nvPr/>
        </p:nvSpPr>
        <p:spPr>
          <a:xfrm>
            <a:off x="9336360" y="4437112"/>
            <a:ext cx="2440220" cy="276006"/>
          </a:xfrm>
          <a:prstGeom prst="roundRect">
            <a:avLst/>
          </a:prstGeom>
          <a:solidFill>
            <a:schemeClr val="bg1">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rPr>
              <a:t>AiM OP </a:t>
            </a:r>
            <a:r>
              <a:rPr kumimoji="0" lang="en-US" altLang="ko-KR" sz="1800" b="1" i="1"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rPr>
              <a:t>Kernel API</a:t>
            </a:r>
            <a:endParaRPr kumimoji="0" lang="ko-KR" altLang="en-US" sz="1800" b="1" i="1"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pic>
        <p:nvPicPr>
          <p:cNvPr id="32" name="그림 31"/>
          <p:cNvPicPr>
            <a:picLocks noChangeAspect="1"/>
          </p:cNvPicPr>
          <p:nvPr/>
        </p:nvPicPr>
        <p:blipFill>
          <a:blip r:embed="rId5"/>
          <a:stretch>
            <a:fillRect/>
          </a:stretch>
        </p:blipFill>
        <p:spPr>
          <a:xfrm>
            <a:off x="3458169" y="2122964"/>
            <a:ext cx="4808152" cy="783351"/>
          </a:xfrm>
          <a:prstGeom prst="rect">
            <a:avLst/>
          </a:prstGeom>
        </p:spPr>
      </p:pic>
      <p:sp>
        <p:nvSpPr>
          <p:cNvPr id="33" name="텍스트 개체 틀 9"/>
          <p:cNvSpPr txBox="1">
            <a:spLocks/>
          </p:cNvSpPr>
          <p:nvPr/>
        </p:nvSpPr>
        <p:spPr>
          <a:xfrm>
            <a:off x="266028" y="704564"/>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Runtime Library provides a number of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OP kernels for Deep Learning </a:t>
            </a: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
            </a:r>
            <a:b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Frameworks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and AI Applications by exposing operator-level APIs.</a:t>
            </a:r>
          </a:p>
        </p:txBody>
      </p:sp>
      <p:sp>
        <p:nvSpPr>
          <p:cNvPr id="35"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Operation Kernels</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6" name="그림 35"/>
          <p:cNvPicPr>
            <a:picLocks noChangeAspect="1"/>
          </p:cNvPicPr>
          <p:nvPr/>
        </p:nvPicPr>
        <p:blipFill>
          <a:blip r:embed="rId6"/>
          <a:stretch>
            <a:fillRect/>
          </a:stretch>
        </p:blipFill>
        <p:spPr>
          <a:xfrm>
            <a:off x="9728485" y="856964"/>
            <a:ext cx="2335269" cy="1949532"/>
          </a:xfrm>
          <a:prstGeom prst="rect">
            <a:avLst/>
          </a:prstGeom>
          <a:ln>
            <a:solidFill>
              <a:srgbClr val="44546A"/>
            </a:solidFill>
          </a:ln>
        </p:spPr>
      </p:pic>
      <p:sp>
        <p:nvSpPr>
          <p:cNvPr id="37" name="직사각형 36"/>
          <p:cNvSpPr/>
          <p:nvPr/>
        </p:nvSpPr>
        <p:spPr>
          <a:xfrm>
            <a:off x="10622007" y="1540004"/>
            <a:ext cx="665053" cy="207802"/>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38"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22</a:t>
            </a:fld>
            <a:endParaRPr lang="en-US" sz="1600" dirty="0">
              <a:solidFill>
                <a:schemeClr val="tx1"/>
              </a:solidFill>
            </a:endParaRPr>
          </a:p>
        </p:txBody>
      </p:sp>
    </p:spTree>
    <p:extLst>
      <p:ext uri="{BB962C8B-B14F-4D97-AF65-F5344CB8AC3E}">
        <p14:creationId xmlns:p14="http://schemas.microsoft.com/office/powerpoint/2010/main" val="291732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1980618" y="2223685"/>
            <a:ext cx="5339518" cy="1637363"/>
          </a:xfrm>
          <a:prstGeom prst="rect">
            <a:avLst/>
          </a:prstGeom>
          <a:ln>
            <a:solidFill>
              <a:schemeClr val="tx1">
                <a:lumMod val="65000"/>
                <a:lumOff val="35000"/>
              </a:schemeClr>
            </a:solidFill>
          </a:ln>
        </p:spPr>
      </p:pic>
      <p:sp>
        <p:nvSpPr>
          <p:cNvPr id="4" name="모서리가 둥근 직사각형 3"/>
          <p:cNvSpPr/>
          <p:nvPr/>
        </p:nvSpPr>
        <p:spPr>
          <a:xfrm>
            <a:off x="2525204" y="4052249"/>
            <a:ext cx="2404828" cy="2114768"/>
          </a:xfrm>
          <a:prstGeom prst="roundRect">
            <a:avLst>
              <a:gd name="adj" fmla="val 3791"/>
            </a:avLst>
          </a:prstGeom>
          <a:solidFill>
            <a:srgbClr val="DBEEF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Calibri"/>
              <a:ea typeface="맑은 고딕" panose="020B0503020000020004" pitchFamily="50" charset="-127"/>
              <a:cs typeface="Calibri" panose="020F0502020204030204" pitchFamily="34" charset="0"/>
            </a:endParaRPr>
          </a:p>
        </p:txBody>
      </p:sp>
      <p:sp>
        <p:nvSpPr>
          <p:cNvPr id="5" name="제목 1"/>
          <p:cNvSpPr txBox="1">
            <a:spLocks/>
          </p:cNvSpPr>
          <p:nvPr/>
        </p:nvSpPr>
        <p:spPr bwMode="auto">
          <a:xfrm>
            <a:off x="2626641" y="4332689"/>
            <a:ext cx="2168065" cy="286082"/>
          </a:xfrm>
          <a:prstGeom prst="rect">
            <a:avLst/>
          </a:prstGeom>
          <a:solidFill>
            <a:schemeClr val="accent5">
              <a:lumMod val="60000"/>
              <a:lumOff val="40000"/>
            </a:schemeClr>
          </a:solidFill>
          <a:ln w="9525">
            <a:solidFill>
              <a:sysClr val="windowText" lastClr="000000"/>
            </a:solidFill>
          </a:ln>
          <a:effectLst/>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ko-KR" sz="1400" b="0" i="0" u="none" strike="noStrike" kern="0" cap="none" spc="0" normalizeH="0" baseline="0" noProof="0" dirty="0" err="1">
                <a:ln>
                  <a:noFill/>
                </a:ln>
                <a:solidFill>
                  <a:prstClr val="black"/>
                </a:solidFill>
                <a:effectLst/>
                <a:uLnTx/>
                <a:uFillTx/>
                <a:latin typeface="Calibri"/>
                <a:ea typeface="맑은 고딕" panose="020B0503020000020004" pitchFamily="50" charset="-127"/>
                <a:cs typeface="Calibri" panose="020F0502020204030204" pitchFamily="34" charset="0"/>
              </a:rPr>
              <a:t>DNN</a:t>
            </a:r>
            <a:r>
              <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 Application</a:t>
            </a:r>
          </a:p>
        </p:txBody>
      </p:sp>
      <p:sp>
        <p:nvSpPr>
          <p:cNvPr id="6" name="직사각형 5"/>
          <p:cNvSpPr/>
          <p:nvPr/>
        </p:nvSpPr>
        <p:spPr>
          <a:xfrm>
            <a:off x="2705331" y="3167975"/>
            <a:ext cx="1633809" cy="195942"/>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7" name="제목 1"/>
          <p:cNvSpPr txBox="1">
            <a:spLocks/>
          </p:cNvSpPr>
          <p:nvPr/>
        </p:nvSpPr>
        <p:spPr bwMode="auto">
          <a:xfrm>
            <a:off x="2626641" y="4757597"/>
            <a:ext cx="2168065" cy="286082"/>
          </a:xfrm>
          <a:prstGeom prst="rect">
            <a:avLst/>
          </a:prstGeom>
          <a:solidFill>
            <a:srgbClr val="B7DEE8"/>
          </a:solidFill>
          <a:ln w="9525">
            <a:solidFill>
              <a:sysClr val="windowText" lastClr="000000"/>
            </a:solidFill>
          </a:ln>
          <a:effectLst/>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Conversion API (to_aim())</a:t>
            </a:r>
            <a:endPar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8" name="제목 1"/>
          <p:cNvSpPr txBox="1">
            <a:spLocks/>
          </p:cNvSpPr>
          <p:nvPr/>
        </p:nvSpPr>
        <p:spPr bwMode="auto">
          <a:xfrm>
            <a:off x="2626641" y="5301208"/>
            <a:ext cx="2168065" cy="286082"/>
          </a:xfrm>
          <a:prstGeom prst="rect">
            <a:avLst/>
          </a:prstGeom>
          <a:solidFill>
            <a:srgbClr val="B7DEE8"/>
          </a:solidFill>
          <a:ln w="9525">
            <a:solidFill>
              <a:sysClr val="windowText" lastClr="000000"/>
            </a:solidFill>
          </a:ln>
          <a:effectLst/>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PyTorch Custom Ops</a:t>
            </a:r>
            <a:endPar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9" name="제목 1"/>
          <p:cNvSpPr txBox="1">
            <a:spLocks/>
          </p:cNvSpPr>
          <p:nvPr/>
        </p:nvSpPr>
        <p:spPr bwMode="auto">
          <a:xfrm>
            <a:off x="2626641" y="5778989"/>
            <a:ext cx="2168065" cy="286082"/>
          </a:xfrm>
          <a:prstGeom prst="rect">
            <a:avLst/>
          </a:prstGeom>
          <a:solidFill>
            <a:schemeClr val="accent5">
              <a:lumMod val="60000"/>
              <a:lumOff val="40000"/>
            </a:schemeClr>
          </a:solidFill>
          <a:ln w="9525">
            <a:solidFill>
              <a:sysClr val="windowText" lastClr="000000"/>
            </a:solidFill>
          </a:ln>
          <a:effectLst/>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ko-KR" sz="1400" b="0" i="0" u="none" strike="noStrike" kern="0" cap="none" spc="0" normalizeH="0" baseline="0" noProof="0" err="1">
                <a:ln>
                  <a:noFill/>
                </a:ln>
                <a:solidFill>
                  <a:prstClr val="black"/>
                </a:solidFill>
                <a:effectLst/>
                <a:uLnTx/>
                <a:uFillTx/>
                <a:latin typeface="Calibri"/>
                <a:ea typeface="맑은 고딕" panose="020B0503020000020004" pitchFamily="50" charset="-127"/>
                <a:cs typeface="Calibri" panose="020F0502020204030204" pitchFamily="34" charset="0"/>
              </a:rPr>
              <a:t>AiM</a:t>
            </a: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 </a:t>
            </a:r>
            <a:r>
              <a:rPr kumimoji="0" lang="en-US" altLang="ko-KR" sz="1400" b="0" i="0" u="none" strike="noStrike" kern="0" cap="none" spc="0" normalizeH="0" baseline="0" noProof="0" smtClean="0">
                <a:ln>
                  <a:noFill/>
                </a:ln>
                <a:solidFill>
                  <a:prstClr val="black"/>
                </a:solidFill>
                <a:effectLst/>
                <a:uLnTx/>
                <a:uFillTx/>
                <a:latin typeface="Calibri"/>
                <a:ea typeface="맑은 고딕" panose="020B0503020000020004" pitchFamily="50" charset="-127"/>
                <a:cs typeface="Calibri" panose="020F0502020204030204" pitchFamily="34" charset="0"/>
              </a:rPr>
              <a:t>Extension </a:t>
            </a:r>
            <a:r>
              <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(C++)</a:t>
            </a:r>
          </a:p>
        </p:txBody>
      </p:sp>
      <p:sp>
        <p:nvSpPr>
          <p:cNvPr id="10" name="제목 1"/>
          <p:cNvSpPr txBox="1">
            <a:spLocks/>
          </p:cNvSpPr>
          <p:nvPr/>
        </p:nvSpPr>
        <p:spPr bwMode="auto">
          <a:xfrm>
            <a:off x="2626642" y="6413661"/>
            <a:ext cx="2168064" cy="286082"/>
          </a:xfrm>
          <a:prstGeom prst="rect">
            <a:avLst/>
          </a:prstGeom>
          <a:solidFill>
            <a:srgbClr val="E2F0D9"/>
          </a:solidFill>
          <a:ln w="9525">
            <a:solidFill>
              <a:sysClr val="windowText" lastClr="000000"/>
            </a:solidFill>
          </a:ln>
          <a:effectLst/>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AiM Runtime Library</a:t>
            </a:r>
            <a:endPar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grpSp>
        <p:nvGrpSpPr>
          <p:cNvPr id="11" name="그룹 10"/>
          <p:cNvGrpSpPr/>
          <p:nvPr/>
        </p:nvGrpSpPr>
        <p:grpSpPr>
          <a:xfrm>
            <a:off x="3664320" y="6016749"/>
            <a:ext cx="128035" cy="436350"/>
            <a:chOff x="3344619" y="1511438"/>
            <a:chExt cx="105126" cy="252000"/>
          </a:xfrm>
        </p:grpSpPr>
        <p:cxnSp>
          <p:nvCxnSpPr>
            <p:cNvPr id="12" name="직선 화살표 연결선 11"/>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3" name="직선 화살표 연결선 12"/>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14" name="그룹 13"/>
          <p:cNvGrpSpPr/>
          <p:nvPr/>
        </p:nvGrpSpPr>
        <p:grpSpPr>
          <a:xfrm>
            <a:off x="3664319" y="5532345"/>
            <a:ext cx="128035" cy="299042"/>
            <a:chOff x="3344619" y="1511438"/>
            <a:chExt cx="105126" cy="252000"/>
          </a:xfrm>
        </p:grpSpPr>
        <p:cxnSp>
          <p:nvCxnSpPr>
            <p:cNvPr id="15" name="직선 화살표 연결선 14"/>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6" name="직선 화살표 연결선 15"/>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cxnSp>
        <p:nvCxnSpPr>
          <p:cNvPr id="17" name="직선 화살표 연결선 16"/>
          <p:cNvCxnSpPr/>
          <p:nvPr/>
        </p:nvCxnSpPr>
        <p:spPr>
          <a:xfrm>
            <a:off x="3727877" y="4565065"/>
            <a:ext cx="0" cy="226243"/>
          </a:xfrm>
          <a:prstGeom prst="straightConnector1">
            <a:avLst/>
          </a:prstGeom>
          <a:noFill/>
          <a:ln w="19050" cap="flat" cmpd="sng" algn="ctr">
            <a:gradFill>
              <a:gsLst>
                <a:gs pos="0">
                  <a:sysClr val="window" lastClr="FFFFFF">
                    <a:lumMod val="85000"/>
                  </a:sysClr>
                </a:gs>
                <a:gs pos="50000">
                  <a:sysClr val="windowText" lastClr="000000">
                    <a:lumMod val="65000"/>
                    <a:lumOff val="35000"/>
                  </a:sysClr>
                </a:gs>
                <a:gs pos="100000">
                  <a:sysClr val="windowText" lastClr="000000"/>
                </a:gs>
              </a:gsLst>
              <a:lin ang="5400000" scaled="1"/>
            </a:gradFill>
            <a:prstDash val="solid"/>
            <a:miter lim="800000"/>
            <a:tailEnd type="triangle"/>
          </a:ln>
          <a:effectLst/>
        </p:spPr>
      </p:cxnSp>
      <p:sp>
        <p:nvSpPr>
          <p:cNvPr id="18" name="모서리가 둥근 직사각형 17"/>
          <p:cNvSpPr/>
          <p:nvPr/>
        </p:nvSpPr>
        <p:spPr>
          <a:xfrm>
            <a:off x="2588691" y="4717578"/>
            <a:ext cx="2243580" cy="358218"/>
          </a:xfrm>
          <a:prstGeom prst="roundRect">
            <a:avLst>
              <a:gd name="adj" fmla="val 0"/>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panose="020B0503020000020004" pitchFamily="50" charset="-127"/>
              <a:cs typeface="Calibri" panose="020F0502020204030204" pitchFamily="34" charset="0"/>
            </a:endParaRPr>
          </a:p>
        </p:txBody>
      </p:sp>
      <p:sp>
        <p:nvSpPr>
          <p:cNvPr id="19" name="제목 1"/>
          <p:cNvSpPr txBox="1">
            <a:spLocks/>
          </p:cNvSpPr>
          <p:nvPr/>
        </p:nvSpPr>
        <p:spPr bwMode="auto">
          <a:xfrm>
            <a:off x="3368558" y="4101629"/>
            <a:ext cx="718120" cy="164945"/>
          </a:xfrm>
          <a:prstGeom prst="rect">
            <a:avLst/>
          </a:prstGeom>
          <a:noFill/>
          <a:ln w="19050">
            <a:noFill/>
          </a:ln>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l" defTabSz="895350" rtl="0" eaLnBrk="0" fontAlgn="auto" latinLnBrk="0" hangingPunct="0">
              <a:lnSpc>
                <a:spcPct val="100000"/>
              </a:lnSpc>
              <a:spcBef>
                <a:spcPts val="0"/>
              </a:spcBef>
              <a:spcAft>
                <a:spcPts val="0"/>
              </a:spcAft>
              <a:buClrTx/>
              <a:buSzTx/>
              <a:buFontTx/>
              <a:buNone/>
              <a:tabLst/>
              <a:defRPr/>
            </a:pPr>
            <a:r>
              <a:rPr kumimoji="0" lang="en-US" altLang="ko-KR" sz="16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PyTorch</a:t>
            </a:r>
            <a:endParaRPr kumimoji="0" lang="en-US" altLang="ko-KR" sz="16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21" name="TextBox 20"/>
          <p:cNvSpPr txBox="1"/>
          <p:nvPr/>
        </p:nvSpPr>
        <p:spPr>
          <a:xfrm>
            <a:off x="5452922" y="4266574"/>
            <a:ext cx="1533177"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torch.nn.LSTM</a:t>
            </a:r>
          </a:p>
        </p:txBody>
      </p:sp>
      <p:sp>
        <p:nvSpPr>
          <p:cNvPr id="22" name="TextBox 21"/>
          <p:cNvSpPr txBox="1"/>
          <p:nvPr/>
        </p:nvSpPr>
        <p:spPr>
          <a:xfrm>
            <a:off x="5680741" y="5291916"/>
            <a:ext cx="1077539"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AiMLSTM</a:t>
            </a:r>
          </a:p>
        </p:txBody>
      </p:sp>
      <p:sp>
        <p:nvSpPr>
          <p:cNvPr id="23" name="TextBox 22"/>
          <p:cNvSpPr txBox="1"/>
          <p:nvPr/>
        </p:nvSpPr>
        <p:spPr>
          <a:xfrm>
            <a:off x="5364950" y="5797685"/>
            <a:ext cx="1709122"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RunAiMLSTMOp</a:t>
            </a:r>
          </a:p>
        </p:txBody>
      </p:sp>
      <p:cxnSp>
        <p:nvCxnSpPr>
          <p:cNvPr id="24" name="직선 화살표 연결선 23"/>
          <p:cNvCxnSpPr>
            <a:stCxn id="21" idx="2"/>
            <a:endCxn id="22" idx="0"/>
          </p:cNvCxnSpPr>
          <p:nvPr/>
        </p:nvCxnSpPr>
        <p:spPr>
          <a:xfrm>
            <a:off x="6219511" y="4635906"/>
            <a:ext cx="0" cy="65601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a:stCxn id="22" idx="2"/>
            <a:endCxn id="23" idx="0"/>
          </p:cNvCxnSpPr>
          <p:nvPr/>
        </p:nvCxnSpPr>
        <p:spPr>
          <a:xfrm>
            <a:off x="6219511" y="5661248"/>
            <a:ext cx="0" cy="136437"/>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자유형 25"/>
          <p:cNvSpPr/>
          <p:nvPr/>
        </p:nvSpPr>
        <p:spPr>
          <a:xfrm>
            <a:off x="2191917" y="3284984"/>
            <a:ext cx="513414" cy="1656184"/>
          </a:xfrm>
          <a:custGeom>
            <a:avLst/>
            <a:gdLst>
              <a:gd name="connsiteX0" fmla="*/ 505036 w 505036"/>
              <a:gd name="connsiteY0" fmla="*/ 0 h 1567543"/>
              <a:gd name="connsiteX1" fmla="*/ 1183 w 505036"/>
              <a:gd name="connsiteY1" fmla="*/ 877077 h 1567543"/>
              <a:gd name="connsiteX2" fmla="*/ 393068 w 505036"/>
              <a:gd name="connsiteY2" fmla="*/ 1567543 h 1567543"/>
            </a:gdLst>
            <a:ahLst/>
            <a:cxnLst>
              <a:cxn ang="0">
                <a:pos x="connsiteX0" y="connsiteY0"/>
              </a:cxn>
              <a:cxn ang="0">
                <a:pos x="connsiteX1" y="connsiteY1"/>
              </a:cxn>
              <a:cxn ang="0">
                <a:pos x="connsiteX2" y="connsiteY2"/>
              </a:cxn>
            </a:cxnLst>
            <a:rect l="l" t="t" r="r" b="b"/>
            <a:pathLst>
              <a:path w="505036" h="1567543">
                <a:moveTo>
                  <a:pt x="505036" y="0"/>
                </a:moveTo>
                <a:cubicBezTo>
                  <a:pt x="262440" y="307910"/>
                  <a:pt x="19844" y="615820"/>
                  <a:pt x="1183" y="877077"/>
                </a:cubicBezTo>
                <a:cubicBezTo>
                  <a:pt x="-17478" y="1138334"/>
                  <a:pt x="187795" y="1352938"/>
                  <a:pt x="393068" y="1567543"/>
                </a:cubicBezTo>
              </a:path>
            </a:pathLst>
          </a:custGeom>
          <a:noFill/>
          <a:ln w="190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27" name="TextBox 26"/>
          <p:cNvSpPr txBox="1"/>
          <p:nvPr/>
        </p:nvSpPr>
        <p:spPr>
          <a:xfrm>
            <a:off x="5294417" y="6372036"/>
            <a:ext cx="1850186"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RunAiMLSTMOp()</a:t>
            </a:r>
          </a:p>
        </p:txBody>
      </p:sp>
      <p:cxnSp>
        <p:nvCxnSpPr>
          <p:cNvPr id="28" name="직선 화살표 연결선 27"/>
          <p:cNvCxnSpPr>
            <a:stCxn id="23" idx="2"/>
            <a:endCxn id="27" idx="0"/>
          </p:cNvCxnSpPr>
          <p:nvPr/>
        </p:nvCxnSpPr>
        <p:spPr>
          <a:xfrm flipH="1">
            <a:off x="6219510" y="6167017"/>
            <a:ext cx="1" cy="205019"/>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오른쪽 중괄호 28"/>
          <p:cNvSpPr/>
          <p:nvPr/>
        </p:nvSpPr>
        <p:spPr>
          <a:xfrm>
            <a:off x="7189440" y="4332688"/>
            <a:ext cx="319549" cy="132855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30" name="오른쪽 중괄호 29"/>
          <p:cNvSpPr/>
          <p:nvPr/>
        </p:nvSpPr>
        <p:spPr>
          <a:xfrm>
            <a:off x="7189440" y="5820776"/>
            <a:ext cx="319549" cy="9205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p:txBody>
      </p:sp>
      <p:sp>
        <p:nvSpPr>
          <p:cNvPr id="31" name="TextBox 30"/>
          <p:cNvSpPr txBox="1"/>
          <p:nvPr/>
        </p:nvSpPr>
        <p:spPr>
          <a:xfrm>
            <a:off x="7533600" y="4818489"/>
            <a:ext cx="841321"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Python</a:t>
            </a:r>
          </a:p>
        </p:txBody>
      </p:sp>
      <p:sp>
        <p:nvSpPr>
          <p:cNvPr id="32" name="TextBox 31"/>
          <p:cNvSpPr txBox="1"/>
          <p:nvPr/>
        </p:nvSpPr>
        <p:spPr>
          <a:xfrm>
            <a:off x="7533600" y="6091817"/>
            <a:ext cx="537391"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C++</a:t>
            </a:r>
          </a:p>
        </p:txBody>
      </p:sp>
      <p:sp>
        <p:nvSpPr>
          <p:cNvPr id="33" name="텍스트 개체 틀 9"/>
          <p:cNvSpPr txBox="1">
            <a:spLocks/>
          </p:cNvSpPr>
          <p:nvPr/>
        </p:nvSpPr>
        <p:spPr>
          <a:xfrm>
            <a:off x="266028" y="704564"/>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framework provides abstraction functions for various PIM operations and easy </a:t>
            </a: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
            </a:r>
            <a:b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programmability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for developers.</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If users simply apply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to_aim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API to any </a:t>
            </a:r>
            <a:r>
              <a:rPr kumimoji="0" lang="en-US" altLang="ko-KR" sz="2000" b="0" i="1" u="none" strike="noStrike" kern="1200" cap="none" spc="0" normalizeH="0" baseline="0" noProof="0" err="1">
                <a:ln>
                  <a:noFill/>
                </a:ln>
                <a:solidFill>
                  <a:prstClr val="black"/>
                </a:solidFill>
                <a:effectLst/>
                <a:uLnTx/>
                <a:uFillTx/>
                <a:latin typeface="Calibri"/>
                <a:ea typeface="맑은 고딕" panose="020B0503020000020004" pitchFamily="50" charset="-127"/>
                <a:cs typeface="+mn-cs"/>
              </a:rPr>
              <a:t>PyTorch</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operations,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runtime library will </a:t>
            </a: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
            </a:r>
            <a:b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convert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them to the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operator-level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AiM APIs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defined in the runtime library.</a:t>
            </a:r>
          </a:p>
        </p:txBody>
      </p:sp>
      <p:sp>
        <p:nvSpPr>
          <p:cNvPr id="35"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Integration on PyTorch</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6" name="그림 35"/>
          <p:cNvPicPr>
            <a:picLocks noChangeAspect="1"/>
          </p:cNvPicPr>
          <p:nvPr/>
        </p:nvPicPr>
        <p:blipFill>
          <a:blip r:embed="rId4"/>
          <a:stretch>
            <a:fillRect/>
          </a:stretch>
        </p:blipFill>
        <p:spPr>
          <a:xfrm>
            <a:off x="9728485" y="856964"/>
            <a:ext cx="2335269" cy="1949532"/>
          </a:xfrm>
          <a:prstGeom prst="rect">
            <a:avLst/>
          </a:prstGeom>
          <a:ln>
            <a:solidFill>
              <a:srgbClr val="44546A"/>
            </a:solidFill>
          </a:ln>
        </p:spPr>
      </p:pic>
      <p:sp>
        <p:nvSpPr>
          <p:cNvPr id="37" name="직사각형 36"/>
          <p:cNvSpPr/>
          <p:nvPr/>
        </p:nvSpPr>
        <p:spPr>
          <a:xfrm>
            <a:off x="9983832" y="1120904"/>
            <a:ext cx="922293" cy="288796"/>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38" name="직사각형 37"/>
          <p:cNvSpPr/>
          <p:nvPr/>
        </p:nvSpPr>
        <p:spPr>
          <a:xfrm>
            <a:off x="2039815" y="2250020"/>
            <a:ext cx="5231423" cy="414050"/>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34" name="자유형 33"/>
          <p:cNvSpPr/>
          <p:nvPr/>
        </p:nvSpPr>
        <p:spPr>
          <a:xfrm>
            <a:off x="4237892" y="2664069"/>
            <a:ext cx="1294079" cy="606669"/>
          </a:xfrm>
          <a:custGeom>
            <a:avLst/>
            <a:gdLst>
              <a:gd name="connsiteX0" fmla="*/ 1081454 w 1294079"/>
              <a:gd name="connsiteY0" fmla="*/ 0 h 606669"/>
              <a:gd name="connsiteX1" fmla="*/ 1213339 w 1294079"/>
              <a:gd name="connsiteY1" fmla="*/ 378069 h 606669"/>
              <a:gd name="connsiteX2" fmla="*/ 0 w 1294079"/>
              <a:gd name="connsiteY2" fmla="*/ 606669 h 606669"/>
            </a:gdLst>
            <a:ahLst/>
            <a:cxnLst>
              <a:cxn ang="0">
                <a:pos x="connsiteX0" y="connsiteY0"/>
              </a:cxn>
              <a:cxn ang="0">
                <a:pos x="connsiteX1" y="connsiteY1"/>
              </a:cxn>
              <a:cxn ang="0">
                <a:pos x="connsiteX2" y="connsiteY2"/>
              </a:cxn>
            </a:cxnLst>
            <a:rect l="l" t="t" r="r" b="b"/>
            <a:pathLst>
              <a:path w="1294079" h="606669">
                <a:moveTo>
                  <a:pt x="1081454" y="0"/>
                </a:moveTo>
                <a:cubicBezTo>
                  <a:pt x="1237517" y="138479"/>
                  <a:pt x="1393581" y="276958"/>
                  <a:pt x="1213339" y="378069"/>
                </a:cubicBezTo>
                <a:cubicBezTo>
                  <a:pt x="1033097" y="479180"/>
                  <a:pt x="516548" y="542924"/>
                  <a:pt x="0" y="606669"/>
                </a:cubicBezTo>
              </a:path>
            </a:pathLst>
          </a:custGeom>
          <a:noFill/>
          <a:ln w="190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a:ea typeface="맑은 고딕" panose="020B0503020000020004" pitchFamily="50" charset="-127"/>
              <a:cs typeface="+mn-cs"/>
            </a:endParaRPr>
          </a:p>
        </p:txBody>
      </p:sp>
      <p:sp>
        <p:nvSpPr>
          <p:cNvPr id="39" name="모서리가 둥근 직사각형 38"/>
          <p:cNvSpPr/>
          <p:nvPr/>
        </p:nvSpPr>
        <p:spPr>
          <a:xfrm>
            <a:off x="2588691" y="5737325"/>
            <a:ext cx="2243580" cy="358218"/>
          </a:xfrm>
          <a:prstGeom prst="roundRect">
            <a:avLst>
              <a:gd name="adj" fmla="val 0"/>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panose="020B0503020000020004" pitchFamily="50" charset="-127"/>
              <a:cs typeface="Calibri" panose="020F0502020204030204" pitchFamily="34" charset="0"/>
            </a:endParaRPr>
          </a:p>
        </p:txBody>
      </p:sp>
      <p:sp>
        <p:nvSpPr>
          <p:cNvPr id="40"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23</a:t>
            </a:fld>
            <a:endParaRPr lang="en-US" sz="1600" dirty="0">
              <a:solidFill>
                <a:schemeClr val="tx1"/>
              </a:solidFill>
            </a:endParaRPr>
          </a:p>
        </p:txBody>
      </p:sp>
    </p:spTree>
    <p:extLst>
      <p:ext uri="{BB962C8B-B14F-4D97-AF65-F5344CB8AC3E}">
        <p14:creationId xmlns:p14="http://schemas.microsoft.com/office/powerpoint/2010/main" val="9687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6" grpId="0" animBg="1"/>
      <p:bldP spid="38" grpId="0" animBg="1"/>
      <p:bldP spid="34"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766791" y="2188515"/>
            <a:ext cx="6070968" cy="1231814"/>
          </a:xfrm>
          <a:prstGeom prst="rect">
            <a:avLst/>
          </a:prstGeom>
          <a:ln>
            <a:solidFill>
              <a:schemeClr val="tx1">
                <a:lumMod val="65000"/>
                <a:lumOff val="35000"/>
              </a:schemeClr>
            </a:solidFill>
          </a:ln>
        </p:spPr>
      </p:pic>
      <p:sp>
        <p:nvSpPr>
          <p:cNvPr id="4" name="모서리가 둥근 직사각형 3"/>
          <p:cNvSpPr/>
          <p:nvPr/>
        </p:nvSpPr>
        <p:spPr>
          <a:xfrm>
            <a:off x="209170" y="3824954"/>
            <a:ext cx="1520160" cy="63755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5" name="모서리가 둥근 직사각형 4"/>
          <p:cNvSpPr/>
          <p:nvPr/>
        </p:nvSpPr>
        <p:spPr>
          <a:xfrm>
            <a:off x="1935971" y="3642600"/>
            <a:ext cx="4144819" cy="2446698"/>
          </a:xfrm>
          <a:prstGeom prst="roundRect">
            <a:avLst>
              <a:gd name="adj" fmla="val 4502"/>
            </a:avLst>
          </a:prstGeom>
          <a:solidFill>
            <a:srgbClr val="DBEEF4"/>
          </a:solid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6" name="모서리가 둥근 직사각형 5"/>
          <p:cNvSpPr/>
          <p:nvPr/>
        </p:nvSpPr>
        <p:spPr>
          <a:xfrm>
            <a:off x="2072936" y="5138749"/>
            <a:ext cx="3897003" cy="851523"/>
          </a:xfrm>
          <a:prstGeom prst="roundRect">
            <a:avLst>
              <a:gd name="adj" fmla="val 0"/>
            </a:avLst>
          </a:prstGeom>
          <a:solidFill>
            <a:srgbClr val="4472C4">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7" name="직사각형 6"/>
          <p:cNvSpPr/>
          <p:nvPr/>
        </p:nvSpPr>
        <p:spPr>
          <a:xfrm>
            <a:off x="3416977" y="3947400"/>
            <a:ext cx="1208921" cy="431324"/>
          </a:xfrm>
          <a:prstGeom prst="rect">
            <a:avLst/>
          </a:prstGeom>
          <a:solidFill>
            <a:srgbClr val="B7DEE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Graph </a:t>
            </a:r>
            <a:r>
              <a:rPr kumimoji="0" lang="en-US" altLang="ko-KR" sz="1400" b="0" i="0" u="none" strike="noStrike" kern="0" cap="none" spc="0" normalizeH="0" baseline="0" noProof="0" dirty="0" err="1">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Partitioner</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 name="직사각형 7"/>
          <p:cNvSpPr/>
          <p:nvPr/>
        </p:nvSpPr>
        <p:spPr>
          <a:xfrm>
            <a:off x="3416977" y="4572152"/>
            <a:ext cx="1220488" cy="441315"/>
          </a:xfrm>
          <a:prstGeom prst="rect">
            <a:avLst/>
          </a:prstGeom>
          <a:solidFill>
            <a:srgbClr val="B7DEE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Distributed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Graph Runner</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9" name="직사각형 8"/>
          <p:cNvSpPr/>
          <p:nvPr/>
        </p:nvSpPr>
        <p:spPr>
          <a:xfrm>
            <a:off x="2285710" y="5507788"/>
            <a:ext cx="1588899" cy="410008"/>
          </a:xfrm>
          <a:prstGeom prst="rect">
            <a:avLst/>
          </a:prstGeom>
          <a:solidFill>
            <a:srgbClr val="4472C4">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Execution Provider</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0" name="직사각형 9"/>
          <p:cNvSpPr/>
          <p:nvPr/>
        </p:nvSpPr>
        <p:spPr>
          <a:xfrm>
            <a:off x="4065252" y="5507788"/>
            <a:ext cx="1549249" cy="401543"/>
          </a:xfrm>
          <a:prstGeom prst="rect">
            <a:avLst/>
          </a:prstGeom>
          <a:solidFill>
            <a:srgbClr val="4472C4">
              <a:lumMod val="40000"/>
              <a:lumOff val="6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CPU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Execution Provider</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1" name="TextBox 10"/>
          <p:cNvSpPr txBox="1"/>
          <p:nvPr/>
        </p:nvSpPr>
        <p:spPr>
          <a:xfrm>
            <a:off x="5618497" y="5464665"/>
            <a:ext cx="276894"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a:t>
            </a:r>
            <a:endParaRPr kumimoji="0" lang="ko-KR" altLang="en-US" sz="1800" b="0"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2" name="TextBox 11"/>
          <p:cNvSpPr txBox="1"/>
          <p:nvPr/>
        </p:nvSpPr>
        <p:spPr>
          <a:xfrm>
            <a:off x="2125042" y="5128016"/>
            <a:ext cx="1793891" cy="30777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Execution Providers</a:t>
            </a:r>
            <a:endParaRPr kumimoji="0" lang="ko-KR" altLang="en-US" sz="14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pic>
        <p:nvPicPr>
          <p:cNvPr id="13" name="그림 12"/>
          <p:cNvPicPr>
            <a:picLocks noChangeAspect="1"/>
          </p:cNvPicPr>
          <p:nvPr/>
        </p:nvPicPr>
        <p:blipFill>
          <a:blip r:embed="rId4"/>
          <a:stretch>
            <a:fillRect/>
          </a:stretch>
        </p:blipFill>
        <p:spPr>
          <a:xfrm>
            <a:off x="769549" y="3855422"/>
            <a:ext cx="399402" cy="383344"/>
          </a:xfrm>
          <a:prstGeom prst="rect">
            <a:avLst/>
          </a:prstGeom>
        </p:spPr>
      </p:pic>
      <p:sp>
        <p:nvSpPr>
          <p:cNvPr id="14" name="직사각형 13"/>
          <p:cNvSpPr/>
          <p:nvPr/>
        </p:nvSpPr>
        <p:spPr>
          <a:xfrm>
            <a:off x="1603022" y="2368909"/>
            <a:ext cx="1961271" cy="189480"/>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5" name="TextBox 14"/>
          <p:cNvSpPr txBox="1"/>
          <p:nvPr/>
        </p:nvSpPr>
        <p:spPr>
          <a:xfrm>
            <a:off x="209170" y="4187032"/>
            <a:ext cx="1520160" cy="276999"/>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ONNX Model (.</a:t>
            </a:r>
            <a:r>
              <a:rPr kumimoji="0" lang="en-US" altLang="ko-KR" sz="1200" b="1" i="0"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Calibri" panose="020F0502020204030204" pitchFamily="34" charset="0"/>
              </a:rPr>
              <a:t>onnx</a:t>
            </a:r>
            <a:r>
              <a:rPr kumimoji="0" lang="en-US" altLang="ko-KR" sz="12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a:t>
            </a:r>
            <a:endParaRPr kumimoji="0" lang="ko-KR" altLang="en-US" sz="12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6" name="직사각형 15"/>
          <p:cNvSpPr/>
          <p:nvPr/>
        </p:nvSpPr>
        <p:spPr>
          <a:xfrm>
            <a:off x="4761018" y="3947400"/>
            <a:ext cx="1208921" cy="431324"/>
          </a:xfrm>
          <a:prstGeom prst="rect">
            <a:avLst/>
          </a:prstGeom>
          <a:solidFill>
            <a:srgbClr val="B7DEE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Registry</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7" name="직사각형 16"/>
          <p:cNvSpPr/>
          <p:nvPr/>
        </p:nvSpPr>
        <p:spPr>
          <a:xfrm>
            <a:off x="2072936" y="3947400"/>
            <a:ext cx="1208921" cy="431324"/>
          </a:xfrm>
          <a:prstGeom prst="rect">
            <a:avLst/>
          </a:prstGeom>
          <a:solidFill>
            <a:srgbClr val="B7DEE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In-Memory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Graph</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8" name="직사각형 17"/>
          <p:cNvSpPr/>
          <p:nvPr/>
        </p:nvSpPr>
        <p:spPr>
          <a:xfrm>
            <a:off x="2285710" y="6259352"/>
            <a:ext cx="1588899" cy="410008"/>
          </a:xfrm>
          <a:prstGeom prst="rect">
            <a:avLst/>
          </a:pr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Runtime Library</a:t>
            </a:r>
            <a:endParaRPr kumimoji="0" lang="ko-KR" altLang="en-US" sz="1400" b="0" i="0" u="none" strike="noStrike" kern="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cxnSp>
        <p:nvCxnSpPr>
          <p:cNvPr id="19" name="직선 화살표 연결선 18"/>
          <p:cNvCxnSpPr/>
          <p:nvPr/>
        </p:nvCxnSpPr>
        <p:spPr>
          <a:xfrm>
            <a:off x="1618224" y="4151210"/>
            <a:ext cx="514350" cy="1"/>
          </a:xfrm>
          <a:prstGeom prst="straightConnector1">
            <a:avLst/>
          </a:prstGeom>
          <a:noFill/>
          <a:ln w="19050" cap="flat" cmpd="sng" algn="ctr">
            <a:gradFill>
              <a:gsLst>
                <a:gs pos="0">
                  <a:sysClr val="window" lastClr="FFFFFF">
                    <a:lumMod val="85000"/>
                  </a:sysClr>
                </a:gs>
                <a:gs pos="53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20" name="직선 화살표 연결선 19"/>
          <p:cNvCxnSpPr/>
          <p:nvPr/>
        </p:nvCxnSpPr>
        <p:spPr>
          <a:xfrm>
            <a:off x="3159802" y="4151210"/>
            <a:ext cx="306272" cy="0"/>
          </a:xfrm>
          <a:prstGeom prst="straightConnector1">
            <a:avLst/>
          </a:prstGeom>
          <a:noFill/>
          <a:ln w="19050" cap="flat" cmpd="sng" algn="ctr">
            <a:gradFill>
              <a:gsLst>
                <a:gs pos="0">
                  <a:sysClr val="window" lastClr="FFFFFF">
                    <a:lumMod val="85000"/>
                  </a:sysClr>
                </a:gs>
                <a:gs pos="53000">
                  <a:sysClr val="windowText" lastClr="000000">
                    <a:lumMod val="65000"/>
                    <a:lumOff val="35000"/>
                  </a:sysClr>
                </a:gs>
                <a:gs pos="100000">
                  <a:sysClr val="windowText" lastClr="000000"/>
                </a:gs>
              </a:gsLst>
              <a:lin ang="0" scaled="0"/>
            </a:gradFill>
            <a:prstDash val="solid"/>
            <a:miter lim="800000"/>
            <a:tailEnd type="triangle"/>
          </a:ln>
          <a:effectLst/>
        </p:spPr>
      </p:cxnSp>
      <p:cxnSp>
        <p:nvCxnSpPr>
          <p:cNvPr id="21" name="직선 화살표 연결선 20"/>
          <p:cNvCxnSpPr/>
          <p:nvPr/>
        </p:nvCxnSpPr>
        <p:spPr>
          <a:xfrm>
            <a:off x="4512352" y="4151210"/>
            <a:ext cx="306272" cy="0"/>
          </a:xfrm>
          <a:prstGeom prst="straightConnector1">
            <a:avLst/>
          </a:prstGeom>
          <a:noFill/>
          <a:ln w="19050" cap="flat" cmpd="sng" algn="ctr">
            <a:gradFill>
              <a:gsLst>
                <a:gs pos="0">
                  <a:sysClr val="window" lastClr="FFFFFF">
                    <a:lumMod val="85000"/>
                  </a:sysClr>
                </a:gs>
                <a:gs pos="53000">
                  <a:sysClr val="windowText" lastClr="000000">
                    <a:lumMod val="65000"/>
                    <a:lumOff val="35000"/>
                  </a:sysClr>
                </a:gs>
                <a:gs pos="100000">
                  <a:sysClr val="windowText" lastClr="000000"/>
                </a:gs>
              </a:gsLst>
              <a:lin ang="0" scaled="0"/>
            </a:gradFill>
            <a:prstDash val="solid"/>
            <a:miter lim="800000"/>
            <a:tailEnd type="triangle"/>
          </a:ln>
          <a:effectLst/>
        </p:spPr>
      </p:cxnSp>
      <p:grpSp>
        <p:nvGrpSpPr>
          <p:cNvPr id="22" name="그룹 21"/>
          <p:cNvGrpSpPr/>
          <p:nvPr/>
        </p:nvGrpSpPr>
        <p:grpSpPr>
          <a:xfrm>
            <a:off x="3939931" y="4959912"/>
            <a:ext cx="113223" cy="272893"/>
            <a:chOff x="3344619" y="1511438"/>
            <a:chExt cx="105126" cy="252000"/>
          </a:xfrm>
        </p:grpSpPr>
        <p:cxnSp>
          <p:nvCxnSpPr>
            <p:cNvPr id="23" name="직선 화살표 연결선 22"/>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24" name="직선 화살표 연결선 23"/>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25" name="그룹 24"/>
          <p:cNvGrpSpPr/>
          <p:nvPr/>
        </p:nvGrpSpPr>
        <p:grpSpPr>
          <a:xfrm>
            <a:off x="3939931" y="4349262"/>
            <a:ext cx="113223" cy="272893"/>
            <a:chOff x="3344619" y="1511438"/>
            <a:chExt cx="105126" cy="252000"/>
          </a:xfrm>
        </p:grpSpPr>
        <p:cxnSp>
          <p:nvCxnSpPr>
            <p:cNvPr id="26" name="직선 화살표 연결선 25"/>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27" name="직선 화살표 연결선 26"/>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28" name="그룹 27"/>
          <p:cNvGrpSpPr/>
          <p:nvPr/>
        </p:nvGrpSpPr>
        <p:grpSpPr>
          <a:xfrm>
            <a:off x="3023546" y="5851541"/>
            <a:ext cx="118907" cy="453407"/>
            <a:chOff x="3344619" y="1511438"/>
            <a:chExt cx="105126" cy="252000"/>
          </a:xfrm>
        </p:grpSpPr>
        <p:cxnSp>
          <p:nvCxnSpPr>
            <p:cNvPr id="29" name="직선 화살표 연결선 28"/>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30" name="직선 화살표 연결선 29"/>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31" name="모서리가 둥근 직사각형 30"/>
          <p:cNvSpPr/>
          <p:nvPr/>
        </p:nvSpPr>
        <p:spPr>
          <a:xfrm>
            <a:off x="2233777" y="5464148"/>
            <a:ext cx="1677975" cy="490194"/>
          </a:xfrm>
          <a:prstGeom prst="roundRect">
            <a:avLst>
              <a:gd name="adj" fmla="val 0"/>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32" name="제목 1"/>
          <p:cNvSpPr txBox="1">
            <a:spLocks/>
          </p:cNvSpPr>
          <p:nvPr/>
        </p:nvSpPr>
        <p:spPr bwMode="auto">
          <a:xfrm>
            <a:off x="3336433" y="3671020"/>
            <a:ext cx="1343893" cy="224670"/>
          </a:xfrm>
          <a:prstGeom prst="rect">
            <a:avLst/>
          </a:prstGeom>
          <a:noFill/>
          <a:ln w="19050">
            <a:noFill/>
          </a:ln>
        </p:spPr>
        <p:txBody>
          <a:bodyPr lIns="0" rIns="0" anchor="ctr" anchorCtr="0"/>
          <a:lstStyle>
            <a:defPPr>
              <a:defRPr lang="ko-KR"/>
            </a:defPPr>
            <a:lvl1pPr defTabSz="895350" eaLnBrk="0" latinLnBrk="0" hangingPunct="0">
              <a:defRPr sz="1800" b="1" i="0">
                <a:solidFill>
                  <a:schemeClr val="tx2"/>
                </a:solidFill>
                <a:latin typeface="+mj-lt"/>
                <a:ea typeface="+mj-ea"/>
                <a:cs typeface="+mj-cs"/>
              </a:defRPr>
            </a:lvl1pPr>
            <a:lvl2pPr eaLnBrk="0" hangingPunct="0">
              <a:defRPr sz="1600" b="1" i="1">
                <a:solidFill>
                  <a:schemeClr val="tx2"/>
                </a:solidFill>
                <a:latin typeface="Trebuchet MS" pitchFamily="34" charset="0"/>
                <a:ea typeface="굴림" pitchFamily="50" charset="-127"/>
              </a:defRPr>
            </a:lvl2pPr>
            <a:lvl3pPr eaLnBrk="0" hangingPunct="0">
              <a:defRPr sz="1600" b="1" i="1">
                <a:solidFill>
                  <a:schemeClr val="tx2"/>
                </a:solidFill>
                <a:latin typeface="Trebuchet MS" pitchFamily="34" charset="0"/>
                <a:ea typeface="굴림" pitchFamily="50" charset="-127"/>
              </a:defRPr>
            </a:lvl3pPr>
            <a:lvl4pPr eaLnBrk="0" hangingPunct="0">
              <a:defRPr sz="1600" b="1" i="1">
                <a:solidFill>
                  <a:schemeClr val="tx2"/>
                </a:solidFill>
                <a:latin typeface="Trebuchet MS" pitchFamily="34" charset="0"/>
                <a:ea typeface="굴림" pitchFamily="50" charset="-127"/>
              </a:defRPr>
            </a:lvl4pPr>
            <a:lvl5pPr eaLnBrk="0" hangingPunct="0">
              <a:defRPr sz="1600" b="1" i="1">
                <a:solidFill>
                  <a:schemeClr val="tx2"/>
                </a:solidFill>
                <a:latin typeface="Trebuchet MS" pitchFamily="34" charset="0"/>
                <a:ea typeface="굴림" pitchFamily="50" charset="-127"/>
              </a:defRPr>
            </a:lvl5pPr>
            <a:lvl6pPr marL="457200" fontAlgn="base">
              <a:spcBef>
                <a:spcPct val="0"/>
              </a:spcBef>
              <a:spcAft>
                <a:spcPct val="0"/>
              </a:spcAft>
              <a:defRPr sz="1600" b="1" i="1">
                <a:solidFill>
                  <a:schemeClr val="tx2"/>
                </a:solidFill>
                <a:latin typeface="Trebuchet MS" pitchFamily="34" charset="0"/>
                <a:ea typeface="굴림" pitchFamily="50" charset="-127"/>
              </a:defRPr>
            </a:lvl6pPr>
            <a:lvl7pPr marL="914400" fontAlgn="base">
              <a:spcBef>
                <a:spcPct val="0"/>
              </a:spcBef>
              <a:spcAft>
                <a:spcPct val="0"/>
              </a:spcAft>
              <a:defRPr sz="1600" b="1" i="1">
                <a:solidFill>
                  <a:schemeClr val="tx2"/>
                </a:solidFill>
                <a:latin typeface="Trebuchet MS" pitchFamily="34" charset="0"/>
                <a:ea typeface="굴림" pitchFamily="50" charset="-127"/>
              </a:defRPr>
            </a:lvl7pPr>
            <a:lvl8pPr marL="1371600" fontAlgn="base">
              <a:spcBef>
                <a:spcPct val="0"/>
              </a:spcBef>
              <a:spcAft>
                <a:spcPct val="0"/>
              </a:spcAft>
              <a:defRPr sz="1600" b="1" i="1">
                <a:solidFill>
                  <a:schemeClr val="tx2"/>
                </a:solidFill>
                <a:latin typeface="Trebuchet MS" pitchFamily="34" charset="0"/>
                <a:ea typeface="굴림" pitchFamily="50" charset="-127"/>
              </a:defRPr>
            </a:lvl8pPr>
            <a:lvl9pPr marL="1828800" fontAlgn="base">
              <a:spcBef>
                <a:spcPct val="0"/>
              </a:spcBef>
              <a:spcAft>
                <a:spcPct val="0"/>
              </a:spcAft>
              <a:defRPr sz="1600" b="1" i="1">
                <a:solidFill>
                  <a:schemeClr val="tx2"/>
                </a:solidFill>
                <a:latin typeface="Trebuchet MS" pitchFamily="34" charset="0"/>
                <a:ea typeface="굴림" pitchFamily="50" charset="-127"/>
              </a:defRPr>
            </a:lvl9pPr>
          </a:lstStyle>
          <a:p>
            <a:pPr marL="0" marR="0" lvl="0" indent="0" algn="l" defTabSz="895350" rtl="0" eaLnBrk="0" fontAlgn="auto" latinLnBrk="0" hangingPunct="0">
              <a:lnSpc>
                <a:spcPct val="100000"/>
              </a:lnSpc>
              <a:spcBef>
                <a:spcPts val="0"/>
              </a:spcBef>
              <a:spcAft>
                <a:spcPts val="0"/>
              </a:spcAft>
              <a:buClrTx/>
              <a:buSzTx/>
              <a:buFontTx/>
              <a:buNone/>
              <a:tabLst/>
              <a:defRPr/>
            </a:pPr>
            <a:r>
              <a:rPr kumimoji="0" lang="en-US" altLang="ko-KR" sz="16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ONNX Runtime</a:t>
            </a:r>
            <a:endParaRPr kumimoji="0" lang="en-US" altLang="ko-KR" sz="16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34" name="자유형 33"/>
          <p:cNvSpPr/>
          <p:nvPr/>
        </p:nvSpPr>
        <p:spPr>
          <a:xfrm>
            <a:off x="1674118" y="2565918"/>
            <a:ext cx="555898" cy="3023119"/>
          </a:xfrm>
          <a:custGeom>
            <a:avLst/>
            <a:gdLst>
              <a:gd name="connsiteX0" fmla="*/ 322633 w 555898"/>
              <a:gd name="connsiteY0" fmla="*/ 0 h 3023119"/>
              <a:gd name="connsiteX1" fmla="*/ 5392 w 555898"/>
              <a:gd name="connsiteY1" fmla="*/ 2491274 h 3023119"/>
              <a:gd name="connsiteX2" fmla="*/ 555898 w 555898"/>
              <a:gd name="connsiteY2" fmla="*/ 3023119 h 3023119"/>
            </a:gdLst>
            <a:ahLst/>
            <a:cxnLst>
              <a:cxn ang="0">
                <a:pos x="connsiteX0" y="connsiteY0"/>
              </a:cxn>
              <a:cxn ang="0">
                <a:pos x="connsiteX1" y="connsiteY1"/>
              </a:cxn>
              <a:cxn ang="0">
                <a:pos x="connsiteX2" y="connsiteY2"/>
              </a:cxn>
            </a:cxnLst>
            <a:rect l="l" t="t" r="r" b="b"/>
            <a:pathLst>
              <a:path w="555898" h="3023119">
                <a:moveTo>
                  <a:pt x="322633" y="0"/>
                </a:moveTo>
                <a:cubicBezTo>
                  <a:pt x="144574" y="993710"/>
                  <a:pt x="-33485" y="1987421"/>
                  <a:pt x="5392" y="2491274"/>
                </a:cubicBezTo>
                <a:cubicBezTo>
                  <a:pt x="44269" y="2995127"/>
                  <a:pt x="300083" y="3009123"/>
                  <a:pt x="555898" y="3023119"/>
                </a:cubicBezTo>
              </a:path>
            </a:pathLst>
          </a:custGeom>
          <a:noFill/>
          <a:ln w="19050">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35" name="모서리가 둥근 직사각형 34"/>
          <p:cNvSpPr/>
          <p:nvPr/>
        </p:nvSpPr>
        <p:spPr>
          <a:xfrm>
            <a:off x="6818626" y="3688812"/>
            <a:ext cx="5245128" cy="3047100"/>
          </a:xfrm>
          <a:prstGeom prst="roundRect">
            <a:avLst>
              <a:gd name="adj" fmla="val 3381"/>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36" name="모서리가 둥근 직사각형 35"/>
          <p:cNvSpPr/>
          <p:nvPr/>
        </p:nvSpPr>
        <p:spPr>
          <a:xfrm>
            <a:off x="8089448" y="3368455"/>
            <a:ext cx="2703483" cy="276006"/>
          </a:xfrm>
          <a:prstGeom prst="roundRect">
            <a:avLst/>
          </a:prstGeom>
          <a:solidFill>
            <a:schemeClr val="bg1">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rPr>
              <a:t>ONNX Graph Partitioning</a:t>
            </a:r>
            <a:endParaRPr kumimoji="0" lang="ko-KR" altLang="en-US" sz="1800" b="1" i="1"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pic>
        <p:nvPicPr>
          <p:cNvPr id="37" name="그림 36"/>
          <p:cNvPicPr>
            <a:picLocks noChangeAspect="1"/>
          </p:cNvPicPr>
          <p:nvPr/>
        </p:nvPicPr>
        <p:blipFill>
          <a:blip r:embed="rId5"/>
          <a:stretch>
            <a:fillRect/>
          </a:stretch>
        </p:blipFill>
        <p:spPr>
          <a:xfrm>
            <a:off x="6970437" y="3717032"/>
            <a:ext cx="709739" cy="2955748"/>
          </a:xfrm>
          <a:prstGeom prst="rect">
            <a:avLst/>
          </a:prstGeom>
        </p:spPr>
      </p:pic>
      <p:pic>
        <p:nvPicPr>
          <p:cNvPr id="38" name="그림 37"/>
          <p:cNvPicPr>
            <a:picLocks noChangeAspect="1"/>
          </p:cNvPicPr>
          <p:nvPr/>
        </p:nvPicPr>
        <p:blipFill>
          <a:blip r:embed="rId6"/>
          <a:stretch>
            <a:fillRect/>
          </a:stretch>
        </p:blipFill>
        <p:spPr>
          <a:xfrm>
            <a:off x="7793387" y="3717032"/>
            <a:ext cx="4110405" cy="2955747"/>
          </a:xfrm>
          <a:prstGeom prst="rect">
            <a:avLst/>
          </a:prstGeom>
        </p:spPr>
      </p:pic>
      <p:sp>
        <p:nvSpPr>
          <p:cNvPr id="39" name="모서리가 둥근 직사각형 38"/>
          <p:cNvSpPr/>
          <p:nvPr/>
        </p:nvSpPr>
        <p:spPr>
          <a:xfrm>
            <a:off x="10846298" y="5447276"/>
            <a:ext cx="1054358" cy="1184761"/>
          </a:xfrm>
          <a:prstGeom prst="roundRect">
            <a:avLst>
              <a:gd name="adj" fmla="val 0"/>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40" name="텍스트 개체 틀 9"/>
          <p:cNvSpPr txBox="1">
            <a:spLocks/>
          </p:cNvSpPr>
          <p:nvPr/>
        </p:nvSpPr>
        <p:spPr>
          <a:xfrm>
            <a:off x="266028" y="704564"/>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In order to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run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ONNX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Runtime applications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on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developers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simply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add </a:t>
            </a: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
            </a:r>
            <a:b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AiMExecutionProvider</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to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EP_List</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which will make the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execution provider </a:t>
            </a: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
            </a:r>
            <a:b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the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default provider, and some nodes in the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ONNX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graph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will be offloaded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to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t>
            </a:r>
            <a:endPar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p:txBody>
      </p:sp>
      <p:sp>
        <p:nvSpPr>
          <p:cNvPr id="42"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Integration on ONNX Runtime</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3" name="그림 42"/>
          <p:cNvPicPr>
            <a:picLocks noChangeAspect="1"/>
          </p:cNvPicPr>
          <p:nvPr/>
        </p:nvPicPr>
        <p:blipFill>
          <a:blip r:embed="rId7"/>
          <a:stretch>
            <a:fillRect/>
          </a:stretch>
        </p:blipFill>
        <p:spPr>
          <a:xfrm>
            <a:off x="9728485" y="856964"/>
            <a:ext cx="2335269" cy="1949532"/>
          </a:xfrm>
          <a:prstGeom prst="rect">
            <a:avLst/>
          </a:prstGeom>
          <a:ln>
            <a:solidFill>
              <a:srgbClr val="44546A"/>
            </a:solidFill>
          </a:ln>
        </p:spPr>
      </p:pic>
      <p:sp>
        <p:nvSpPr>
          <p:cNvPr id="44" name="직사각형 43"/>
          <p:cNvSpPr/>
          <p:nvPr/>
        </p:nvSpPr>
        <p:spPr>
          <a:xfrm>
            <a:off x="10974432" y="1120904"/>
            <a:ext cx="922293" cy="288796"/>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45"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24</a:t>
            </a:fld>
            <a:endParaRPr lang="en-US" sz="1600" dirty="0">
              <a:solidFill>
                <a:schemeClr val="tx1"/>
              </a:solidFill>
            </a:endParaRPr>
          </a:p>
        </p:txBody>
      </p:sp>
    </p:spTree>
    <p:extLst>
      <p:ext uri="{BB962C8B-B14F-4D97-AF65-F5344CB8AC3E}">
        <p14:creationId xmlns:p14="http://schemas.microsoft.com/office/powerpoint/2010/main" val="11134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4"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0">
            <a:extLst>
              <a:ext uri="{FF2B5EF4-FFF2-40B4-BE49-F238E27FC236}">
                <a16:creationId xmlns:a16="http://schemas.microsoft.com/office/drawing/2014/main" id="{06C1E3C1-95C9-4458-A765-5FBDF674728D}"/>
              </a:ext>
            </a:extLst>
          </p:cNvPr>
          <p:cNvSpPr/>
          <p:nvPr/>
        </p:nvSpPr>
        <p:spPr>
          <a:xfrm>
            <a:off x="1889565" y="6035939"/>
            <a:ext cx="2951618" cy="491077"/>
          </a:xfrm>
          <a:prstGeom prst="roundRect">
            <a:avLst>
              <a:gd name="adj" fmla="val 6212"/>
            </a:avLst>
          </a:prstGeom>
          <a:solidFill>
            <a:sysClr val="window" lastClr="FFFFFF">
              <a:lumMod val="9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4" name="Rounded Rectangle 50">
            <a:extLst>
              <a:ext uri="{FF2B5EF4-FFF2-40B4-BE49-F238E27FC236}">
                <a16:creationId xmlns:a16="http://schemas.microsoft.com/office/drawing/2014/main" id="{06C1E3C1-95C9-4458-A765-5FBDF674728D}"/>
              </a:ext>
            </a:extLst>
          </p:cNvPr>
          <p:cNvSpPr/>
          <p:nvPr/>
        </p:nvSpPr>
        <p:spPr>
          <a:xfrm>
            <a:off x="1371332" y="1783824"/>
            <a:ext cx="6541962" cy="1567582"/>
          </a:xfrm>
          <a:prstGeom prst="roundRect">
            <a:avLst>
              <a:gd name="adj" fmla="val 7868"/>
            </a:avLst>
          </a:prstGeom>
          <a:solidFill>
            <a:srgbClr val="F3F7EB"/>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5" name="Rounded Rectangle 50">
            <a:extLst>
              <a:ext uri="{FF2B5EF4-FFF2-40B4-BE49-F238E27FC236}">
                <a16:creationId xmlns:a16="http://schemas.microsoft.com/office/drawing/2014/main" id="{06C1E3C1-95C9-4458-A765-5FBDF674728D}"/>
              </a:ext>
            </a:extLst>
          </p:cNvPr>
          <p:cNvSpPr/>
          <p:nvPr/>
        </p:nvSpPr>
        <p:spPr>
          <a:xfrm>
            <a:off x="1371332" y="3622846"/>
            <a:ext cx="6541960" cy="1417275"/>
          </a:xfrm>
          <a:prstGeom prst="roundRect">
            <a:avLst>
              <a:gd name="adj" fmla="val 7868"/>
            </a:avLst>
          </a:prstGeom>
          <a:solidFill>
            <a:srgbClr val="E9F5F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6" name="Rounded Rectangle 50">
            <a:extLst>
              <a:ext uri="{FF2B5EF4-FFF2-40B4-BE49-F238E27FC236}">
                <a16:creationId xmlns:a16="http://schemas.microsoft.com/office/drawing/2014/main" id="{06C1E3C1-95C9-4458-A765-5FBDF674728D}"/>
              </a:ext>
            </a:extLst>
          </p:cNvPr>
          <p:cNvSpPr/>
          <p:nvPr/>
        </p:nvSpPr>
        <p:spPr>
          <a:xfrm>
            <a:off x="1371331" y="5109618"/>
            <a:ext cx="3473367" cy="673598"/>
          </a:xfrm>
          <a:prstGeom prst="roundRect">
            <a:avLst>
              <a:gd name="adj" fmla="val 7868"/>
            </a:avLst>
          </a:prstGeom>
          <a:solidFill>
            <a:srgbClr val="E9F5F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 </a:t>
            </a:r>
            <a:endParaRPr kumimoji="0" lang="en-US" sz="12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cxnSp>
        <p:nvCxnSpPr>
          <p:cNvPr id="7" name="직선 연결선 6"/>
          <p:cNvCxnSpPr/>
          <p:nvPr/>
        </p:nvCxnSpPr>
        <p:spPr>
          <a:xfrm>
            <a:off x="892469" y="3470954"/>
            <a:ext cx="7143373" cy="0"/>
          </a:xfrm>
          <a:prstGeom prst="line">
            <a:avLst/>
          </a:prstGeom>
          <a:noFill/>
          <a:ln w="38100" cap="flat" cmpd="sng" algn="ctr">
            <a:solidFill>
              <a:sysClr val="window" lastClr="FFFFFF">
                <a:lumMod val="65000"/>
              </a:sysClr>
            </a:solidFill>
            <a:prstDash val="solid"/>
          </a:ln>
          <a:effectLst/>
        </p:spPr>
      </p:cxnSp>
      <p:sp>
        <p:nvSpPr>
          <p:cNvPr id="8" name="Rounded Rectangle 50">
            <a:extLst>
              <a:ext uri="{FF2B5EF4-FFF2-40B4-BE49-F238E27FC236}">
                <a16:creationId xmlns:a16="http://schemas.microsoft.com/office/drawing/2014/main" id="{06C1E3C1-95C9-4458-A765-5FBDF674728D}"/>
              </a:ext>
            </a:extLst>
          </p:cNvPr>
          <p:cNvSpPr/>
          <p:nvPr/>
        </p:nvSpPr>
        <p:spPr>
          <a:xfrm>
            <a:off x="2001829" y="3730073"/>
            <a:ext cx="5793076" cy="271092"/>
          </a:xfrm>
          <a:prstGeom prst="roundRect">
            <a:avLst>
              <a:gd name="adj" fmla="val 0"/>
            </a:avLst>
          </a:prstGeom>
          <a:solidFill>
            <a:srgbClr val="44546A">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black"/>
                </a:solidFill>
                <a:effectLst/>
                <a:uLnTx/>
                <a:uFillTx/>
                <a:latin typeface="Calibri"/>
                <a:ea typeface="Tahoma" panose="020B0604030504040204" pitchFamily="34" charset="0"/>
                <a:cs typeface="Calibri" panose="020F0502020204030204" pitchFamily="34" charset="0"/>
              </a:rPr>
              <a:t>AiM</a:t>
            </a: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 Memory Allocator</a:t>
            </a:r>
          </a:p>
        </p:txBody>
      </p:sp>
      <p:sp>
        <p:nvSpPr>
          <p:cNvPr id="9" name="Rounded Rectangle 50">
            <a:extLst>
              <a:ext uri="{FF2B5EF4-FFF2-40B4-BE49-F238E27FC236}">
                <a16:creationId xmlns:a16="http://schemas.microsoft.com/office/drawing/2014/main" id="{06C1E3C1-95C9-4458-A765-5FBDF674728D}"/>
              </a:ext>
            </a:extLst>
          </p:cNvPr>
          <p:cNvSpPr/>
          <p:nvPr/>
        </p:nvSpPr>
        <p:spPr>
          <a:xfrm>
            <a:off x="2001829" y="2949954"/>
            <a:ext cx="2754743" cy="267085"/>
          </a:xfrm>
          <a:prstGeom prst="roundRect">
            <a:avLst>
              <a:gd name="adj" fmla="val 0"/>
            </a:avLst>
          </a:prstGeom>
          <a:solidFill>
            <a:srgbClr val="EBF1DE"/>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Back-End Allocator</a:t>
            </a:r>
          </a:p>
        </p:txBody>
      </p:sp>
      <p:sp>
        <p:nvSpPr>
          <p:cNvPr id="10" name="Rounded Rectangle 50">
            <a:extLst>
              <a:ext uri="{FF2B5EF4-FFF2-40B4-BE49-F238E27FC236}">
                <a16:creationId xmlns:a16="http://schemas.microsoft.com/office/drawing/2014/main" id="{06C1E3C1-95C9-4458-A765-5FBDF674728D}"/>
              </a:ext>
            </a:extLst>
          </p:cNvPr>
          <p:cNvSpPr/>
          <p:nvPr/>
        </p:nvSpPr>
        <p:spPr>
          <a:xfrm>
            <a:off x="2001829" y="4184070"/>
            <a:ext cx="2754744" cy="271562"/>
          </a:xfrm>
          <a:prstGeom prst="roundRect">
            <a:avLst>
              <a:gd name="adj" fmla="val 0"/>
            </a:avLst>
          </a:prstGeom>
          <a:solidFill>
            <a:srgbClr val="44546A">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Host Memory Allocator</a:t>
            </a:r>
          </a:p>
        </p:txBody>
      </p:sp>
      <p:sp>
        <p:nvSpPr>
          <p:cNvPr id="11" name="Rounded Rectangle 50">
            <a:extLst>
              <a:ext uri="{FF2B5EF4-FFF2-40B4-BE49-F238E27FC236}">
                <a16:creationId xmlns:a16="http://schemas.microsoft.com/office/drawing/2014/main" id="{06C1E3C1-95C9-4458-A765-5FBDF674728D}"/>
              </a:ext>
            </a:extLst>
          </p:cNvPr>
          <p:cNvSpPr/>
          <p:nvPr/>
        </p:nvSpPr>
        <p:spPr>
          <a:xfrm>
            <a:off x="2001828" y="4638436"/>
            <a:ext cx="2754743" cy="271562"/>
          </a:xfrm>
          <a:prstGeom prst="roundRect">
            <a:avLst>
              <a:gd name="adj" fmla="val 0"/>
            </a:avLst>
          </a:prstGeom>
          <a:solidFill>
            <a:srgbClr val="44546A">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Chunk Pool</a:t>
            </a:r>
          </a:p>
        </p:txBody>
      </p:sp>
      <p:sp>
        <p:nvSpPr>
          <p:cNvPr id="12" name="Rounded Rectangle 50">
            <a:extLst>
              <a:ext uri="{FF2B5EF4-FFF2-40B4-BE49-F238E27FC236}">
                <a16:creationId xmlns:a16="http://schemas.microsoft.com/office/drawing/2014/main" id="{06C1E3C1-95C9-4458-A765-5FBDF674728D}"/>
              </a:ext>
            </a:extLst>
          </p:cNvPr>
          <p:cNvSpPr/>
          <p:nvPr/>
        </p:nvSpPr>
        <p:spPr>
          <a:xfrm>
            <a:off x="2001828" y="5283945"/>
            <a:ext cx="2754743" cy="271562"/>
          </a:xfrm>
          <a:prstGeom prst="roundRect">
            <a:avLst>
              <a:gd name="adj" fmla="val 0"/>
            </a:avLst>
          </a:prstGeom>
          <a:solidFill>
            <a:srgbClr val="44546A">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Buddy Allocator</a:t>
            </a:r>
          </a:p>
        </p:txBody>
      </p:sp>
      <p:sp>
        <p:nvSpPr>
          <p:cNvPr id="13" name="직사각형 12"/>
          <p:cNvSpPr/>
          <p:nvPr/>
        </p:nvSpPr>
        <p:spPr>
          <a:xfrm>
            <a:off x="2001829" y="1896183"/>
            <a:ext cx="2754743" cy="473825"/>
          </a:xfrm>
          <a:prstGeom prst="rect">
            <a:avLst/>
          </a:prstGeom>
          <a:solidFill>
            <a:srgbClr val="D7E4B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Shared Buffer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Between Kernel and User</a:t>
            </a:r>
            <a:endParaRPr kumimoji="0" lang="ko-KR" altLang="en-US"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4" name="직사각형 13"/>
          <p:cNvSpPr/>
          <p:nvPr/>
        </p:nvSpPr>
        <p:spPr>
          <a:xfrm>
            <a:off x="6433915" y="1896181"/>
            <a:ext cx="1360990" cy="473825"/>
          </a:xfrm>
          <a:prstGeom prst="rect">
            <a:avLst/>
          </a:prstGeom>
          <a:solidFill>
            <a:srgbClr val="D7E4B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Data Buffer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Vector, Bias, Etc.</a:t>
            </a:r>
            <a:endPar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5" name="Rounded Rectangle 50">
            <a:extLst>
              <a:ext uri="{FF2B5EF4-FFF2-40B4-BE49-F238E27FC236}">
                <a16:creationId xmlns:a16="http://schemas.microsoft.com/office/drawing/2014/main" id="{06C1E3C1-95C9-4458-A765-5FBDF674728D}"/>
              </a:ext>
            </a:extLst>
          </p:cNvPr>
          <p:cNvSpPr/>
          <p:nvPr/>
        </p:nvSpPr>
        <p:spPr>
          <a:xfrm>
            <a:off x="5040161" y="4638436"/>
            <a:ext cx="1309598" cy="271562"/>
          </a:xfrm>
          <a:prstGeom prst="roundRect">
            <a:avLst>
              <a:gd name="adj" fmla="val 0"/>
            </a:avLst>
          </a:prstGeom>
          <a:solidFill>
            <a:srgbClr val="44546A">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SLAB Allocator</a:t>
            </a:r>
          </a:p>
        </p:txBody>
      </p:sp>
      <p:sp>
        <p:nvSpPr>
          <p:cNvPr id="16" name="TextBox 15">
            <a:extLst>
              <a:ext uri="{FF2B5EF4-FFF2-40B4-BE49-F238E27FC236}">
                <a16:creationId xmlns:a16="http://schemas.microsoft.com/office/drawing/2014/main" id="{D8196233-B27B-41D3-94F1-5FA4CF638F1D}"/>
              </a:ext>
            </a:extLst>
          </p:cNvPr>
          <p:cNvSpPr txBox="1"/>
          <p:nvPr/>
        </p:nvSpPr>
        <p:spPr>
          <a:xfrm rot="16200000">
            <a:off x="910341" y="2337148"/>
            <a:ext cx="1583701" cy="477054"/>
          </a:xfrm>
          <a:prstGeom prst="rect">
            <a:avLst/>
          </a:prstGeom>
          <a:noFill/>
        </p:spPr>
        <p:txBody>
          <a:bodyPr wrap="square" rtlCol="0">
            <a:spAutoFit/>
          </a:bodyPr>
          <a:lstStyle/>
          <a:p>
            <a:pPr marL="0" marR="0" lvl="0" indent="0" algn="ctr" defTabSz="914400" rtl="0" eaLnBrk="1" fontAlgn="auto" latinLnBrk="1" hangingPunct="1">
              <a:lnSpc>
                <a:spcPts val="1220"/>
              </a:lnSpc>
              <a:spcBef>
                <a:spcPts val="0"/>
              </a:spcBef>
              <a:spcAft>
                <a:spcPts val="600"/>
              </a:spcAft>
              <a:buClr>
                <a:srgbClr val="EEECE1"/>
              </a:buClr>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AiM</a:t>
            </a:r>
            <a:endParaRPr kumimoji="0" lang="en-US" sz="1600" b="0"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a:p>
            <a:pPr marL="0" marR="0" lvl="0" indent="0" algn="ctr" defTabSz="914400" rtl="0" eaLnBrk="1" fontAlgn="auto" latinLnBrk="1" hangingPunct="1">
              <a:lnSpc>
                <a:spcPts val="1220"/>
              </a:lnSpc>
              <a:spcBef>
                <a:spcPts val="0"/>
              </a:spcBef>
              <a:spcAft>
                <a:spcPts val="600"/>
              </a:spcAft>
              <a:buClr>
                <a:srgbClr val="EEECE1"/>
              </a:buClr>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Runtime </a:t>
            </a:r>
            <a:r>
              <a:rPr kumimoji="0" lang="en-US" sz="1600" b="0"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Lib</a:t>
            </a:r>
          </a:p>
        </p:txBody>
      </p:sp>
      <p:sp>
        <p:nvSpPr>
          <p:cNvPr id="17" name="Rounded Rectangle 50">
            <a:extLst>
              <a:ext uri="{FF2B5EF4-FFF2-40B4-BE49-F238E27FC236}">
                <a16:creationId xmlns:a16="http://schemas.microsoft.com/office/drawing/2014/main" id="{06C1E3C1-95C9-4458-A765-5FBDF674728D}"/>
              </a:ext>
            </a:extLst>
          </p:cNvPr>
          <p:cNvSpPr/>
          <p:nvPr/>
        </p:nvSpPr>
        <p:spPr>
          <a:xfrm>
            <a:off x="4976730" y="6024956"/>
            <a:ext cx="2936562" cy="491077"/>
          </a:xfrm>
          <a:prstGeom prst="roundRect">
            <a:avLst>
              <a:gd name="adj" fmla="val 6212"/>
            </a:avLst>
          </a:prstGeom>
          <a:solidFill>
            <a:sysClr val="window" lastClr="FFFFFF">
              <a:lumMod val="9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18" name="Rounded Rectangle 50">
            <a:extLst>
              <a:ext uri="{FF2B5EF4-FFF2-40B4-BE49-F238E27FC236}">
                <a16:creationId xmlns:a16="http://schemas.microsoft.com/office/drawing/2014/main" id="{06C1E3C1-95C9-4458-A765-5FBDF674728D}"/>
              </a:ext>
            </a:extLst>
          </p:cNvPr>
          <p:cNvSpPr/>
          <p:nvPr/>
        </p:nvSpPr>
        <p:spPr>
          <a:xfrm>
            <a:off x="5040162" y="6121728"/>
            <a:ext cx="1309598" cy="288204"/>
          </a:xfrm>
          <a:prstGeom prst="roundRect">
            <a:avLst>
              <a:gd name="adj" fmla="val 0"/>
            </a:avLst>
          </a:prstGeom>
          <a:solidFill>
            <a:sysClr val="window" lastClr="FFFFFF">
              <a:lumMod val="75000"/>
            </a:sys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black"/>
                </a:solidFill>
                <a:effectLst/>
                <a:uLnTx/>
                <a:uFillTx/>
                <a:latin typeface="Calibri"/>
                <a:ea typeface="Tahoma" panose="020B0604030504040204" pitchFamily="34" charset="0"/>
                <a:cs typeface="Calibri" panose="020F0502020204030204" pitchFamily="34" charset="0"/>
              </a:rPr>
              <a:t>AiM</a:t>
            </a:r>
            <a:endPar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19" name="Rounded Rectangle 50">
            <a:extLst>
              <a:ext uri="{FF2B5EF4-FFF2-40B4-BE49-F238E27FC236}">
                <a16:creationId xmlns:a16="http://schemas.microsoft.com/office/drawing/2014/main" id="{06C1E3C1-95C9-4458-A765-5FBDF674728D}"/>
              </a:ext>
            </a:extLst>
          </p:cNvPr>
          <p:cNvSpPr/>
          <p:nvPr/>
        </p:nvSpPr>
        <p:spPr>
          <a:xfrm>
            <a:off x="6485307" y="6121728"/>
            <a:ext cx="1309598" cy="288204"/>
          </a:xfrm>
          <a:prstGeom prst="roundRect">
            <a:avLst>
              <a:gd name="adj" fmla="val 0"/>
            </a:avLst>
          </a:prstGeom>
          <a:solidFill>
            <a:sysClr val="window" lastClr="FFFFFF">
              <a:lumMod val="75000"/>
            </a:sys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GPR in FPGA</a:t>
            </a:r>
            <a:endPar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20" name="Rounded Rectangle 50">
            <a:extLst>
              <a:ext uri="{FF2B5EF4-FFF2-40B4-BE49-F238E27FC236}">
                <a16:creationId xmlns:a16="http://schemas.microsoft.com/office/drawing/2014/main" id="{06C1E3C1-95C9-4458-A765-5FBDF674728D}"/>
              </a:ext>
            </a:extLst>
          </p:cNvPr>
          <p:cNvSpPr/>
          <p:nvPr/>
        </p:nvSpPr>
        <p:spPr>
          <a:xfrm>
            <a:off x="2001828" y="6132711"/>
            <a:ext cx="2754744" cy="288204"/>
          </a:xfrm>
          <a:prstGeom prst="roundRect">
            <a:avLst>
              <a:gd name="adj" fmla="val 0"/>
            </a:avLst>
          </a:prstGeom>
          <a:solidFill>
            <a:sysClr val="window" lastClr="FFFFFF">
              <a:lumMod val="85000"/>
            </a:sys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Host DRAM</a:t>
            </a:r>
            <a:endPar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D8196233-B27B-41D3-94F1-5FA4CF638F1D}"/>
              </a:ext>
            </a:extLst>
          </p:cNvPr>
          <p:cNvSpPr txBox="1"/>
          <p:nvPr/>
        </p:nvSpPr>
        <p:spPr>
          <a:xfrm rot="16200000">
            <a:off x="371799" y="4436544"/>
            <a:ext cx="1480404" cy="33855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600"/>
              </a:spcAft>
              <a:buClr>
                <a:srgbClr val="EEECE1"/>
              </a:buClr>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Kernel Space</a:t>
            </a:r>
            <a:endParaRPr kumimoji="0" lang="en-US" sz="1600" b="1"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8196233-B27B-41D3-94F1-5FA4CF638F1D}"/>
              </a:ext>
            </a:extLst>
          </p:cNvPr>
          <p:cNvSpPr txBox="1"/>
          <p:nvPr/>
        </p:nvSpPr>
        <p:spPr>
          <a:xfrm rot="16200000">
            <a:off x="547600" y="2348462"/>
            <a:ext cx="1133859" cy="33855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600"/>
              </a:spcAft>
              <a:buClr>
                <a:srgbClr val="EEECE1"/>
              </a:buClr>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User Space</a:t>
            </a:r>
            <a:endParaRPr kumimoji="0" lang="en-US" sz="1600" b="1"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8196233-B27B-41D3-94F1-5FA4CF638F1D}"/>
              </a:ext>
            </a:extLst>
          </p:cNvPr>
          <p:cNvSpPr txBox="1"/>
          <p:nvPr/>
        </p:nvSpPr>
        <p:spPr>
          <a:xfrm rot="16200000">
            <a:off x="859973" y="6063263"/>
            <a:ext cx="504056" cy="33855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600"/>
              </a:spcAft>
              <a:buClr>
                <a:srgbClr val="EEECE1"/>
              </a:buClr>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HW</a:t>
            </a:r>
            <a:endParaRPr kumimoji="0" lang="en-US" sz="1600" b="1"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24" name="Rounded Rectangle 50">
            <a:extLst>
              <a:ext uri="{FF2B5EF4-FFF2-40B4-BE49-F238E27FC236}">
                <a16:creationId xmlns:a16="http://schemas.microsoft.com/office/drawing/2014/main" id="{06C1E3C1-95C9-4458-A765-5FBDF674728D}"/>
              </a:ext>
            </a:extLst>
          </p:cNvPr>
          <p:cNvSpPr/>
          <p:nvPr/>
        </p:nvSpPr>
        <p:spPr>
          <a:xfrm>
            <a:off x="3425425" y="2538292"/>
            <a:ext cx="1331147" cy="271562"/>
          </a:xfrm>
          <a:prstGeom prst="roundRect">
            <a:avLst>
              <a:gd name="adj" fmla="val 0"/>
            </a:avLst>
          </a:prstGeom>
          <a:solidFill>
            <a:srgbClr val="EBF1DE"/>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Heap </a:t>
            </a: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Allocator</a:t>
            </a:r>
          </a:p>
        </p:txBody>
      </p:sp>
      <p:sp>
        <p:nvSpPr>
          <p:cNvPr id="25" name="직사각형 24"/>
          <p:cNvSpPr/>
          <p:nvPr/>
        </p:nvSpPr>
        <p:spPr>
          <a:xfrm>
            <a:off x="5040161" y="1896182"/>
            <a:ext cx="1309598" cy="473825"/>
          </a:xfrm>
          <a:prstGeom prst="rect">
            <a:avLst/>
          </a:prstGeom>
          <a:solidFill>
            <a:srgbClr val="D7E4B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Weight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Matrix</a:t>
            </a:r>
            <a:endParaRPr kumimoji="0" lang="en-US" altLang="ko-KR"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26" name="Rounded Rectangle 50">
            <a:extLst>
              <a:ext uri="{FF2B5EF4-FFF2-40B4-BE49-F238E27FC236}">
                <a16:creationId xmlns:a16="http://schemas.microsoft.com/office/drawing/2014/main" id="{06C1E3C1-95C9-4458-A765-5FBDF674728D}"/>
              </a:ext>
            </a:extLst>
          </p:cNvPr>
          <p:cNvSpPr/>
          <p:nvPr/>
        </p:nvSpPr>
        <p:spPr>
          <a:xfrm>
            <a:off x="2001829" y="2538292"/>
            <a:ext cx="1331147" cy="271562"/>
          </a:xfrm>
          <a:prstGeom prst="roundRect">
            <a:avLst>
              <a:gd name="adj" fmla="val 0"/>
            </a:avLst>
          </a:prstGeom>
          <a:solidFill>
            <a:srgbClr val="EBF1DE"/>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SLAB </a:t>
            </a: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Allocator</a:t>
            </a:r>
          </a:p>
        </p:txBody>
      </p:sp>
      <p:sp>
        <p:nvSpPr>
          <p:cNvPr id="27" name="Rounded Rectangle 50">
            <a:extLst>
              <a:ext uri="{FF2B5EF4-FFF2-40B4-BE49-F238E27FC236}">
                <a16:creationId xmlns:a16="http://schemas.microsoft.com/office/drawing/2014/main" id="{06C1E3C1-95C9-4458-A765-5FBDF674728D}"/>
              </a:ext>
            </a:extLst>
          </p:cNvPr>
          <p:cNvSpPr/>
          <p:nvPr/>
        </p:nvSpPr>
        <p:spPr>
          <a:xfrm>
            <a:off x="5040161" y="4184070"/>
            <a:ext cx="2754744" cy="271562"/>
          </a:xfrm>
          <a:prstGeom prst="roundRect">
            <a:avLst>
              <a:gd name="adj" fmla="val 0"/>
            </a:avLst>
          </a:prstGeom>
          <a:solidFill>
            <a:srgbClr val="44546A">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Device </a:t>
            </a: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Memory Allocator</a:t>
            </a:r>
          </a:p>
        </p:txBody>
      </p:sp>
      <p:sp>
        <p:nvSpPr>
          <p:cNvPr id="28" name="Rounded Rectangle 50">
            <a:extLst>
              <a:ext uri="{FF2B5EF4-FFF2-40B4-BE49-F238E27FC236}">
                <a16:creationId xmlns:a16="http://schemas.microsoft.com/office/drawing/2014/main" id="{06C1E3C1-95C9-4458-A765-5FBDF674728D}"/>
              </a:ext>
            </a:extLst>
          </p:cNvPr>
          <p:cNvSpPr/>
          <p:nvPr/>
        </p:nvSpPr>
        <p:spPr>
          <a:xfrm>
            <a:off x="6485307" y="4638436"/>
            <a:ext cx="1309598" cy="271562"/>
          </a:xfrm>
          <a:prstGeom prst="roundRect">
            <a:avLst>
              <a:gd name="adj" fmla="val 0"/>
            </a:avLst>
          </a:prstGeom>
          <a:solidFill>
            <a:srgbClr val="44546A">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Heap </a:t>
            </a:r>
            <a:r>
              <a:rPr kumimoji="0" lang="en-US" sz="1400" b="0" i="0" u="none" strike="noStrike" kern="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Allocator</a:t>
            </a:r>
          </a:p>
        </p:txBody>
      </p:sp>
      <p:sp>
        <p:nvSpPr>
          <p:cNvPr id="29" name="TextBox 28">
            <a:extLst>
              <a:ext uri="{FF2B5EF4-FFF2-40B4-BE49-F238E27FC236}">
                <a16:creationId xmlns:a16="http://schemas.microsoft.com/office/drawing/2014/main" id="{D8196233-B27B-41D3-94F1-5FA4CF638F1D}"/>
              </a:ext>
            </a:extLst>
          </p:cNvPr>
          <p:cNvSpPr txBox="1"/>
          <p:nvPr/>
        </p:nvSpPr>
        <p:spPr>
          <a:xfrm rot="16200000">
            <a:off x="910341" y="4106674"/>
            <a:ext cx="1583701" cy="477054"/>
          </a:xfrm>
          <a:prstGeom prst="rect">
            <a:avLst/>
          </a:prstGeom>
          <a:noFill/>
        </p:spPr>
        <p:txBody>
          <a:bodyPr wrap="square" rtlCol="0">
            <a:spAutoFit/>
          </a:bodyPr>
          <a:lstStyle/>
          <a:p>
            <a:pPr marL="0" marR="0" lvl="0" indent="0" algn="ctr" defTabSz="914400" rtl="0" eaLnBrk="1" fontAlgn="auto" latinLnBrk="1" hangingPunct="1">
              <a:lnSpc>
                <a:spcPts val="1220"/>
              </a:lnSpc>
              <a:spcBef>
                <a:spcPts val="0"/>
              </a:spcBef>
              <a:spcAft>
                <a:spcPts val="600"/>
              </a:spcAft>
              <a:buClr>
                <a:srgbClr val="EEECE1"/>
              </a:buClr>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AiM</a:t>
            </a:r>
          </a:p>
          <a:p>
            <a:pPr marL="0" marR="0" lvl="0" indent="0" algn="ctr" defTabSz="914400" rtl="0" eaLnBrk="1" fontAlgn="auto" latinLnBrk="1" hangingPunct="1">
              <a:lnSpc>
                <a:spcPts val="1220"/>
              </a:lnSpc>
              <a:spcBef>
                <a:spcPts val="0"/>
              </a:spcBef>
              <a:spcAft>
                <a:spcPts val="600"/>
              </a:spcAft>
              <a:buClr>
                <a:srgbClr val="EEECE1"/>
              </a:buClr>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Device Driver</a:t>
            </a:r>
            <a:endParaRPr kumimoji="0" lang="en-US" sz="1600" b="0"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8196233-B27B-41D3-94F1-5FA4CF638F1D}"/>
              </a:ext>
            </a:extLst>
          </p:cNvPr>
          <p:cNvSpPr txBox="1"/>
          <p:nvPr/>
        </p:nvSpPr>
        <p:spPr>
          <a:xfrm rot="16200000">
            <a:off x="1297415" y="5204467"/>
            <a:ext cx="809554" cy="477054"/>
          </a:xfrm>
          <a:prstGeom prst="rect">
            <a:avLst/>
          </a:prstGeom>
          <a:noFill/>
        </p:spPr>
        <p:txBody>
          <a:bodyPr wrap="square" rtlCol="0">
            <a:spAutoFit/>
          </a:bodyPr>
          <a:lstStyle/>
          <a:p>
            <a:pPr marL="0" marR="0" lvl="0" indent="0" algn="ctr" defTabSz="914400" rtl="0" eaLnBrk="1" fontAlgn="auto" latinLnBrk="1" hangingPunct="1">
              <a:lnSpc>
                <a:spcPts val="1220"/>
              </a:lnSpc>
              <a:spcBef>
                <a:spcPts val="0"/>
              </a:spcBef>
              <a:spcAft>
                <a:spcPts val="600"/>
              </a:spcAft>
              <a:buClr>
                <a:srgbClr val="EEECE1"/>
              </a:buClr>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Linux</a:t>
            </a:r>
          </a:p>
          <a:p>
            <a:pPr marL="0" marR="0" lvl="0" indent="0" algn="ctr" defTabSz="914400" rtl="0" eaLnBrk="1" fontAlgn="auto" latinLnBrk="1" hangingPunct="1">
              <a:lnSpc>
                <a:spcPts val="1220"/>
              </a:lnSpc>
              <a:spcBef>
                <a:spcPts val="0"/>
              </a:spcBef>
              <a:spcAft>
                <a:spcPts val="600"/>
              </a:spcAft>
              <a:buClr>
                <a:srgbClr val="EEECE1"/>
              </a:buClr>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Tahoma" panose="020B0604030504040204" pitchFamily="34" charset="0"/>
                <a:cs typeface="Calibri" panose="020F0502020204030204" pitchFamily="34" charset="0"/>
              </a:rPr>
              <a:t>Kernel</a:t>
            </a:r>
            <a:endParaRPr kumimoji="0" lang="en-US" sz="1600" b="0"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endParaRPr>
          </a:p>
        </p:txBody>
      </p:sp>
      <p:grpSp>
        <p:nvGrpSpPr>
          <p:cNvPr id="34" name="그룹 33"/>
          <p:cNvGrpSpPr/>
          <p:nvPr/>
        </p:nvGrpSpPr>
        <p:grpSpPr>
          <a:xfrm>
            <a:off x="4025562" y="2331588"/>
            <a:ext cx="127298" cy="252302"/>
            <a:chOff x="3344619" y="1511438"/>
            <a:chExt cx="105126" cy="252000"/>
          </a:xfrm>
        </p:grpSpPr>
        <p:cxnSp>
          <p:nvCxnSpPr>
            <p:cNvPr id="35" name="직선 화살표 연결선 34"/>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36" name="직선 화살표 연결선 35"/>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37" name="그룹 36"/>
          <p:cNvGrpSpPr/>
          <p:nvPr/>
        </p:nvGrpSpPr>
        <p:grpSpPr>
          <a:xfrm>
            <a:off x="2669190" y="2331588"/>
            <a:ext cx="127298" cy="252302"/>
            <a:chOff x="3344619" y="1511438"/>
            <a:chExt cx="105126" cy="252000"/>
          </a:xfrm>
        </p:grpSpPr>
        <p:cxnSp>
          <p:nvCxnSpPr>
            <p:cNvPr id="38" name="직선 화살표 연결선 37"/>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39" name="직선 화살표 연결선 38"/>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40" name="그룹 39"/>
          <p:cNvGrpSpPr/>
          <p:nvPr/>
        </p:nvGrpSpPr>
        <p:grpSpPr>
          <a:xfrm>
            <a:off x="2669190" y="2773866"/>
            <a:ext cx="127298" cy="252302"/>
            <a:chOff x="3344619" y="1511438"/>
            <a:chExt cx="105126" cy="252000"/>
          </a:xfrm>
        </p:grpSpPr>
        <p:cxnSp>
          <p:nvCxnSpPr>
            <p:cNvPr id="41" name="직선 화살표 연결선 40"/>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42" name="직선 화살표 연결선 41"/>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43" name="그룹 42"/>
          <p:cNvGrpSpPr/>
          <p:nvPr/>
        </p:nvGrpSpPr>
        <p:grpSpPr>
          <a:xfrm>
            <a:off x="4025562" y="2773866"/>
            <a:ext cx="127298" cy="252302"/>
            <a:chOff x="3344619" y="1511438"/>
            <a:chExt cx="105126" cy="252000"/>
          </a:xfrm>
        </p:grpSpPr>
        <p:cxnSp>
          <p:nvCxnSpPr>
            <p:cNvPr id="44" name="직선 화살표 연결선 43"/>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45" name="직선 화살표 연결선 44"/>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49" name="그룹 48"/>
          <p:cNvGrpSpPr/>
          <p:nvPr/>
        </p:nvGrpSpPr>
        <p:grpSpPr>
          <a:xfrm>
            <a:off x="3310213" y="3951929"/>
            <a:ext cx="144202" cy="280700"/>
            <a:chOff x="3344619" y="1511438"/>
            <a:chExt cx="105126" cy="252000"/>
          </a:xfrm>
        </p:grpSpPr>
        <p:cxnSp>
          <p:nvCxnSpPr>
            <p:cNvPr id="50" name="직선 화살표 연결선 49"/>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51" name="직선 화살표 연결선 50"/>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52" name="그룹 51"/>
          <p:cNvGrpSpPr/>
          <p:nvPr/>
        </p:nvGrpSpPr>
        <p:grpSpPr>
          <a:xfrm>
            <a:off x="3310213" y="4405971"/>
            <a:ext cx="144202" cy="280700"/>
            <a:chOff x="3344619" y="1511438"/>
            <a:chExt cx="105126" cy="252000"/>
          </a:xfrm>
        </p:grpSpPr>
        <p:cxnSp>
          <p:nvCxnSpPr>
            <p:cNvPr id="53" name="직선 화살표 연결선 52"/>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54" name="직선 화살표 연결선 53"/>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55" name="그룹 54"/>
          <p:cNvGrpSpPr/>
          <p:nvPr/>
        </p:nvGrpSpPr>
        <p:grpSpPr>
          <a:xfrm>
            <a:off x="5695400" y="4405971"/>
            <a:ext cx="125143" cy="280700"/>
            <a:chOff x="3344619" y="1511438"/>
            <a:chExt cx="105126" cy="252000"/>
          </a:xfrm>
        </p:grpSpPr>
        <p:cxnSp>
          <p:nvCxnSpPr>
            <p:cNvPr id="56" name="직선 화살표 연결선 55"/>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57" name="직선 화살표 연결선 56"/>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58" name="그룹 57"/>
          <p:cNvGrpSpPr/>
          <p:nvPr/>
        </p:nvGrpSpPr>
        <p:grpSpPr>
          <a:xfrm>
            <a:off x="7051838" y="4405971"/>
            <a:ext cx="125143" cy="280700"/>
            <a:chOff x="3344619" y="1511438"/>
            <a:chExt cx="105126" cy="252000"/>
          </a:xfrm>
        </p:grpSpPr>
        <p:cxnSp>
          <p:nvCxnSpPr>
            <p:cNvPr id="59" name="직선 화살표 연결선 58"/>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60" name="직선 화살표 연결선 59"/>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61" name="그룹 60"/>
          <p:cNvGrpSpPr/>
          <p:nvPr/>
        </p:nvGrpSpPr>
        <p:grpSpPr>
          <a:xfrm>
            <a:off x="3318183" y="4876059"/>
            <a:ext cx="136231" cy="452183"/>
            <a:chOff x="3344619" y="1511438"/>
            <a:chExt cx="105126" cy="252000"/>
          </a:xfrm>
        </p:grpSpPr>
        <p:cxnSp>
          <p:nvCxnSpPr>
            <p:cNvPr id="62" name="직선 화살표 연결선 61"/>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63" name="직선 화살표 연결선 62"/>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73" name="그룹 72"/>
          <p:cNvGrpSpPr/>
          <p:nvPr/>
        </p:nvGrpSpPr>
        <p:grpSpPr>
          <a:xfrm>
            <a:off x="6372910" y="3951929"/>
            <a:ext cx="144202" cy="280700"/>
            <a:chOff x="3344619" y="1511438"/>
            <a:chExt cx="105126" cy="252000"/>
          </a:xfrm>
        </p:grpSpPr>
        <p:cxnSp>
          <p:nvCxnSpPr>
            <p:cNvPr id="74" name="직선 화살표 연결선 73"/>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75" name="직선 화살표 연결선 74"/>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cxnSp>
        <p:nvCxnSpPr>
          <p:cNvPr id="76" name="직선 연결선 75"/>
          <p:cNvCxnSpPr/>
          <p:nvPr/>
        </p:nvCxnSpPr>
        <p:spPr>
          <a:xfrm>
            <a:off x="882022" y="3470954"/>
            <a:ext cx="7143373" cy="0"/>
          </a:xfrm>
          <a:prstGeom prst="line">
            <a:avLst/>
          </a:prstGeom>
          <a:noFill/>
          <a:ln w="38100" cap="flat" cmpd="sng" algn="ctr">
            <a:solidFill>
              <a:sysClr val="window" lastClr="FFFFFF">
                <a:lumMod val="65000"/>
              </a:sysClr>
            </a:solidFill>
            <a:prstDash val="solid"/>
          </a:ln>
          <a:effectLst/>
        </p:spPr>
      </p:cxnSp>
      <p:cxnSp>
        <p:nvCxnSpPr>
          <p:cNvPr id="77" name="직선 연결선 76"/>
          <p:cNvCxnSpPr/>
          <p:nvPr/>
        </p:nvCxnSpPr>
        <p:spPr>
          <a:xfrm>
            <a:off x="882022" y="5909230"/>
            <a:ext cx="7143373" cy="0"/>
          </a:xfrm>
          <a:prstGeom prst="line">
            <a:avLst/>
          </a:prstGeom>
          <a:noFill/>
          <a:ln w="38100" cap="flat" cmpd="sng" algn="ctr">
            <a:solidFill>
              <a:sysClr val="window" lastClr="FFFFFF">
                <a:lumMod val="65000"/>
              </a:sysClr>
            </a:solidFill>
            <a:prstDash val="solid"/>
          </a:ln>
          <a:effectLst/>
        </p:spPr>
      </p:cxnSp>
      <p:grpSp>
        <p:nvGrpSpPr>
          <p:cNvPr id="78" name="그룹 77"/>
          <p:cNvGrpSpPr/>
          <p:nvPr/>
        </p:nvGrpSpPr>
        <p:grpSpPr>
          <a:xfrm>
            <a:off x="5682198" y="2312736"/>
            <a:ext cx="123403" cy="1488365"/>
            <a:chOff x="3352128" y="1508205"/>
            <a:chExt cx="97617" cy="255233"/>
          </a:xfrm>
        </p:grpSpPr>
        <p:cxnSp>
          <p:nvCxnSpPr>
            <p:cNvPr id="79" name="직선 화살표 연결선 78"/>
            <p:cNvCxnSpPr/>
            <p:nvPr/>
          </p:nvCxnSpPr>
          <p:spPr>
            <a:xfrm>
              <a:off x="3352128" y="1508205"/>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80" name="직선 화살표 연결선 79"/>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81" name="모서리가 둥근 직사각형 80"/>
          <p:cNvSpPr/>
          <p:nvPr/>
        </p:nvSpPr>
        <p:spPr>
          <a:xfrm>
            <a:off x="1938582" y="1835508"/>
            <a:ext cx="2902601" cy="4691508"/>
          </a:xfrm>
          <a:prstGeom prst="roundRect">
            <a:avLst>
              <a:gd name="adj" fmla="val 0"/>
            </a:avLst>
          </a:prstGeom>
          <a:noFill/>
          <a:ln w="28575" cap="flat" cmpd="sng" algn="ctr">
            <a:solidFill>
              <a:srgbClr val="5B9BD5">
                <a:lumMod val="75000"/>
                <a:alpha val="7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panose="020B0503020000020004" pitchFamily="50" charset="-127"/>
              <a:cs typeface="Calibri" panose="020F0502020204030204" pitchFamily="34" charset="0"/>
            </a:endParaRPr>
          </a:p>
        </p:txBody>
      </p:sp>
      <p:sp>
        <p:nvSpPr>
          <p:cNvPr id="82" name="모서리가 둥근 직사각형 81"/>
          <p:cNvSpPr/>
          <p:nvPr/>
        </p:nvSpPr>
        <p:spPr>
          <a:xfrm>
            <a:off x="4963375" y="1835508"/>
            <a:ext cx="2902601" cy="4691508"/>
          </a:xfrm>
          <a:prstGeom prst="roundRect">
            <a:avLst>
              <a:gd name="adj" fmla="val 0"/>
            </a:avLst>
          </a:prstGeom>
          <a:noFill/>
          <a:ln w="28575" cap="flat" cmpd="sng" algn="ctr">
            <a:solidFill>
              <a:srgbClr val="336600">
                <a:alpha val="69804"/>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panose="020B0503020000020004" pitchFamily="50" charset="-127"/>
              <a:cs typeface="Calibri" panose="020F0502020204030204" pitchFamily="34" charset="0"/>
            </a:endParaRPr>
          </a:p>
        </p:txBody>
      </p:sp>
      <p:sp>
        <p:nvSpPr>
          <p:cNvPr id="83" name="TextBox 82">
            <a:extLst>
              <a:ext uri="{FF2B5EF4-FFF2-40B4-BE49-F238E27FC236}">
                <a16:creationId xmlns:a16="http://schemas.microsoft.com/office/drawing/2014/main" id="{D8196233-B27B-41D3-94F1-5FA4CF638F1D}"/>
              </a:ext>
            </a:extLst>
          </p:cNvPr>
          <p:cNvSpPr txBox="1"/>
          <p:nvPr/>
        </p:nvSpPr>
        <p:spPr>
          <a:xfrm>
            <a:off x="2580274" y="6497354"/>
            <a:ext cx="1690302" cy="33855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600"/>
              </a:spcAft>
              <a:buClr>
                <a:srgbClr val="EEECE1"/>
              </a:buClr>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For Host Memory</a:t>
            </a:r>
          </a:p>
        </p:txBody>
      </p:sp>
      <p:sp>
        <p:nvSpPr>
          <p:cNvPr id="84" name="TextBox 83">
            <a:extLst>
              <a:ext uri="{FF2B5EF4-FFF2-40B4-BE49-F238E27FC236}">
                <a16:creationId xmlns:a16="http://schemas.microsoft.com/office/drawing/2014/main" id="{D8196233-B27B-41D3-94F1-5FA4CF638F1D}"/>
              </a:ext>
            </a:extLst>
          </p:cNvPr>
          <p:cNvSpPr txBox="1"/>
          <p:nvPr/>
        </p:nvSpPr>
        <p:spPr>
          <a:xfrm>
            <a:off x="5517843" y="6473464"/>
            <a:ext cx="1854335" cy="33855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600"/>
              </a:spcAft>
              <a:buClr>
                <a:srgbClr val="EEECE1"/>
              </a:buClr>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Tahoma" panose="020B0604030504040204" pitchFamily="34" charset="0"/>
                <a:cs typeface="Calibri" panose="020F0502020204030204" pitchFamily="34" charset="0"/>
              </a:rPr>
              <a:t>For Device Memory</a:t>
            </a:r>
          </a:p>
        </p:txBody>
      </p:sp>
      <p:sp>
        <p:nvSpPr>
          <p:cNvPr id="86" name="TextBox 85"/>
          <p:cNvSpPr txBox="1"/>
          <p:nvPr/>
        </p:nvSpPr>
        <p:spPr>
          <a:xfrm>
            <a:off x="8669276" y="5221380"/>
            <a:ext cx="2116285" cy="1200329"/>
          </a:xfrm>
          <a:prstGeom prst="rect">
            <a:avLst/>
          </a:prstGeom>
          <a:noFill/>
        </p:spPr>
        <p:txBody>
          <a:bodyPr wrap="non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Malloc</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MatrixMalloc</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Memcpy</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8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AiM</a:t>
            </a:r>
            <a:r>
              <a:rPr kumimoji="0" lang="en-US" altLang="ko-KR"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rPr>
              <a:t>Free</a:t>
            </a:r>
            <a:endParaRPr kumimoji="0" lang="ko-KR" altLang="en-US" sz="1800" b="0"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mn-cs"/>
            </a:endParaRPr>
          </a:p>
        </p:txBody>
      </p:sp>
      <p:cxnSp>
        <p:nvCxnSpPr>
          <p:cNvPr id="87" name="직선 연결선 86"/>
          <p:cNvCxnSpPr/>
          <p:nvPr/>
        </p:nvCxnSpPr>
        <p:spPr>
          <a:xfrm>
            <a:off x="8544272" y="4922044"/>
            <a:ext cx="0" cy="1614487"/>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직선 연결선 87"/>
          <p:cNvCxnSpPr/>
          <p:nvPr/>
        </p:nvCxnSpPr>
        <p:spPr>
          <a:xfrm>
            <a:off x="8544272" y="4932180"/>
            <a:ext cx="32403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직선 연결선 88"/>
          <p:cNvCxnSpPr/>
          <p:nvPr/>
        </p:nvCxnSpPr>
        <p:spPr>
          <a:xfrm>
            <a:off x="8544272" y="6525344"/>
            <a:ext cx="32403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직선 연결선 89"/>
          <p:cNvCxnSpPr/>
          <p:nvPr/>
        </p:nvCxnSpPr>
        <p:spPr>
          <a:xfrm>
            <a:off x="11784632" y="4924425"/>
            <a:ext cx="0" cy="161210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1" name="모서리가 둥근 직사각형 90"/>
          <p:cNvSpPr/>
          <p:nvPr/>
        </p:nvSpPr>
        <p:spPr>
          <a:xfrm>
            <a:off x="8669276" y="4808772"/>
            <a:ext cx="2850096" cy="276006"/>
          </a:xfrm>
          <a:prstGeom prst="roundRect">
            <a:avLst/>
          </a:prstGeom>
          <a:solidFill>
            <a:schemeClr val="bg1">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rPr>
              <a:t>AiM Memory Allocator API</a:t>
            </a:r>
            <a:endParaRPr kumimoji="0" lang="ko-KR" altLang="en-US" sz="1800" b="1" i="1"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sp>
        <p:nvSpPr>
          <p:cNvPr id="92" name="텍스트 개체 틀 9"/>
          <p:cNvSpPr txBox="1">
            <a:spLocks/>
          </p:cNvSpPr>
          <p:nvPr/>
        </p:nvSpPr>
        <p:spPr>
          <a:xfrm>
            <a:off x="266028" y="704564"/>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memory allocator allocates buffers from the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and host DRAM, and manages </a:t>
            </a:r>
            <a:b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virtual address of each buffer for each process. This allocator manages three types </a:t>
            </a:r>
            <a:b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of memory (Host DRAM,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and FPGA GPR) and has a hierarchical structure.</a:t>
            </a:r>
          </a:p>
        </p:txBody>
      </p:sp>
      <p:sp>
        <p:nvSpPr>
          <p:cNvPr id="100"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Memory Allocator</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1" name="그림 100"/>
          <p:cNvPicPr>
            <a:picLocks noChangeAspect="1"/>
          </p:cNvPicPr>
          <p:nvPr/>
        </p:nvPicPr>
        <p:blipFill>
          <a:blip r:embed="rId3"/>
          <a:stretch>
            <a:fillRect/>
          </a:stretch>
        </p:blipFill>
        <p:spPr>
          <a:xfrm>
            <a:off x="9728485" y="856964"/>
            <a:ext cx="2335269" cy="1949532"/>
          </a:xfrm>
          <a:prstGeom prst="rect">
            <a:avLst/>
          </a:prstGeom>
          <a:ln>
            <a:solidFill>
              <a:srgbClr val="44546A"/>
            </a:solidFill>
          </a:ln>
        </p:spPr>
      </p:pic>
      <p:sp>
        <p:nvSpPr>
          <p:cNvPr id="102" name="직사각형 101"/>
          <p:cNvSpPr/>
          <p:nvPr/>
        </p:nvSpPr>
        <p:spPr>
          <a:xfrm>
            <a:off x="9917157" y="1520954"/>
            <a:ext cx="731793" cy="593596"/>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grpSp>
        <p:nvGrpSpPr>
          <p:cNvPr id="31" name="그룹 30"/>
          <p:cNvGrpSpPr/>
          <p:nvPr/>
        </p:nvGrpSpPr>
        <p:grpSpPr>
          <a:xfrm>
            <a:off x="7051824" y="2312736"/>
            <a:ext cx="123403" cy="1488365"/>
            <a:chOff x="3352128" y="1508205"/>
            <a:chExt cx="97617" cy="255233"/>
          </a:xfrm>
        </p:grpSpPr>
        <p:cxnSp>
          <p:nvCxnSpPr>
            <p:cNvPr id="32" name="직선 화살표 연결선 31"/>
            <p:cNvCxnSpPr/>
            <p:nvPr/>
          </p:nvCxnSpPr>
          <p:spPr>
            <a:xfrm>
              <a:off x="3352128" y="1508205"/>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33" name="직선 화살표 연결선 32"/>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46" name="그룹 45"/>
          <p:cNvGrpSpPr/>
          <p:nvPr/>
        </p:nvGrpSpPr>
        <p:grpSpPr>
          <a:xfrm>
            <a:off x="3318184" y="3188782"/>
            <a:ext cx="126804" cy="593464"/>
            <a:chOff x="3344619" y="1511438"/>
            <a:chExt cx="105126" cy="252000"/>
          </a:xfrm>
        </p:grpSpPr>
        <p:cxnSp>
          <p:nvCxnSpPr>
            <p:cNvPr id="47" name="직선 화살표 연결선 46"/>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48" name="직선 화살표 연결선 47"/>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64" name="그룹 63"/>
          <p:cNvGrpSpPr/>
          <p:nvPr/>
        </p:nvGrpSpPr>
        <p:grpSpPr>
          <a:xfrm>
            <a:off x="3318183" y="5510247"/>
            <a:ext cx="134144" cy="667649"/>
            <a:chOff x="3344619" y="1511438"/>
            <a:chExt cx="105126" cy="252000"/>
          </a:xfrm>
        </p:grpSpPr>
        <p:cxnSp>
          <p:nvCxnSpPr>
            <p:cNvPr id="65" name="직선 화살표 연결선 64"/>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66" name="직선 화살표 연결선 65"/>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67" name="그룹 66"/>
          <p:cNvGrpSpPr/>
          <p:nvPr/>
        </p:nvGrpSpPr>
        <p:grpSpPr>
          <a:xfrm>
            <a:off x="5692619" y="4856903"/>
            <a:ext cx="120352" cy="1311664"/>
            <a:chOff x="3344619" y="1511438"/>
            <a:chExt cx="105126" cy="252000"/>
          </a:xfrm>
        </p:grpSpPr>
        <p:cxnSp>
          <p:nvCxnSpPr>
            <p:cNvPr id="68" name="직선 화살표 연결선 67"/>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69" name="직선 화살표 연결선 68"/>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70" name="그룹 69"/>
          <p:cNvGrpSpPr/>
          <p:nvPr/>
        </p:nvGrpSpPr>
        <p:grpSpPr>
          <a:xfrm>
            <a:off x="7050448" y="4856902"/>
            <a:ext cx="124793" cy="1330325"/>
            <a:chOff x="3344619" y="1511438"/>
            <a:chExt cx="105126" cy="252000"/>
          </a:xfrm>
        </p:grpSpPr>
        <p:cxnSp>
          <p:nvCxnSpPr>
            <p:cNvPr id="71" name="직선 화살표 연결선 70"/>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72" name="직선 화살표 연결선 71"/>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94"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25</a:t>
            </a:fld>
            <a:endParaRPr lang="en-US" sz="1600" dirty="0">
              <a:solidFill>
                <a:schemeClr val="tx1"/>
              </a:solidFill>
            </a:endParaRPr>
          </a:p>
        </p:txBody>
      </p:sp>
    </p:spTree>
    <p:extLst>
      <p:ext uri="{BB962C8B-B14F-4D97-AF65-F5344CB8AC3E}">
        <p14:creationId xmlns:p14="http://schemas.microsoft.com/office/powerpoint/2010/main" val="32926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p:bldP spid="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437298" y="2006154"/>
            <a:ext cx="1383136"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Weight Matrix</a:t>
            </a:r>
            <a:endParaRPr kumimoji="0" lang="ko-KR" altLang="en-US"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48" name="TextBox 47"/>
          <p:cNvSpPr txBox="1"/>
          <p:nvPr/>
        </p:nvSpPr>
        <p:spPr>
          <a:xfrm>
            <a:off x="6974510" y="2006154"/>
            <a:ext cx="716991"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Vector</a:t>
            </a:r>
            <a:endParaRPr kumimoji="0" lang="ko-KR" altLang="en-US"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49" name="TextBox 48"/>
          <p:cNvSpPr txBox="1"/>
          <p:nvPr/>
        </p:nvSpPr>
        <p:spPr>
          <a:xfrm>
            <a:off x="7586547" y="2006154"/>
            <a:ext cx="529312"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Bias</a:t>
            </a:r>
            <a:endParaRPr kumimoji="0" lang="ko-KR" altLang="en-US"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50" name="TextBox 49"/>
          <p:cNvSpPr txBox="1"/>
          <p:nvPr/>
        </p:nvSpPr>
        <p:spPr>
          <a:xfrm>
            <a:off x="8239774" y="2006154"/>
            <a:ext cx="692434" cy="338554"/>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Result</a:t>
            </a:r>
            <a:endParaRPr kumimoji="0" lang="ko-KR" altLang="en-US" sz="16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51" name="모서리가 둥근 직사각형 50"/>
          <p:cNvSpPr/>
          <p:nvPr/>
        </p:nvSpPr>
        <p:spPr>
          <a:xfrm>
            <a:off x="4674836" y="4692994"/>
            <a:ext cx="4770169" cy="1858525"/>
          </a:xfrm>
          <a:prstGeom prst="roundRect">
            <a:avLst>
              <a:gd name="adj" fmla="val 4061"/>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52" name="직사각형 51"/>
          <p:cNvSpPr/>
          <p:nvPr/>
        </p:nvSpPr>
        <p:spPr>
          <a:xfrm>
            <a:off x="581691" y="2299841"/>
            <a:ext cx="1667290" cy="1489199"/>
          </a:xfrm>
          <a:prstGeom prst="rect">
            <a:avLst/>
          </a:prstGeom>
          <a:solidFill>
            <a:srgbClr val="5B9BD5"/>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Weight</a:t>
            </a:r>
            <a:endPar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Matrix</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53" name="직사각형 52"/>
          <p:cNvSpPr/>
          <p:nvPr/>
        </p:nvSpPr>
        <p:spPr>
          <a:xfrm>
            <a:off x="2514452" y="2299841"/>
            <a:ext cx="235727" cy="1485081"/>
          </a:xfrm>
          <a:prstGeom prst="rect">
            <a:avLst/>
          </a:prstGeom>
          <a:solidFill>
            <a:srgbClr val="ED7D31">
              <a:lumMod val="75000"/>
            </a:srgbClr>
          </a:solidFill>
          <a:ln w="12700" cap="flat" cmpd="sng" algn="ctr">
            <a:solidFill>
              <a:srgbClr val="4472C4"/>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vector</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54" name="TextBox 53"/>
          <p:cNvSpPr txBox="1"/>
          <p:nvPr/>
        </p:nvSpPr>
        <p:spPr>
          <a:xfrm>
            <a:off x="2196845" y="2857328"/>
            <a:ext cx="335348"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X</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55" name="직사각형 54"/>
          <p:cNvSpPr/>
          <p:nvPr/>
        </p:nvSpPr>
        <p:spPr>
          <a:xfrm>
            <a:off x="3772041" y="2299841"/>
            <a:ext cx="235727" cy="1485081"/>
          </a:xfrm>
          <a:prstGeom prst="rect">
            <a:avLst/>
          </a:prstGeom>
          <a:solidFill>
            <a:srgbClr val="FFC000">
              <a:lumMod val="75000"/>
            </a:srgbClr>
          </a:solidFill>
          <a:ln w="12700" cap="flat" cmpd="sng" algn="ctr">
            <a:solidFill>
              <a:srgbClr val="4472C4"/>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Result</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56" name="TextBox 55"/>
          <p:cNvSpPr txBox="1"/>
          <p:nvPr/>
        </p:nvSpPr>
        <p:spPr>
          <a:xfrm>
            <a:off x="3388868" y="2746096"/>
            <a:ext cx="442750"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endParaRPr kumimoji="0" lang="ko-KR" altLang="en-US"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57" name="직사각형 56">
            <a:extLst>
              <a:ext uri="{FF2B5EF4-FFF2-40B4-BE49-F238E27FC236}">
                <a16:creationId xmlns:a16="http://schemas.microsoft.com/office/drawing/2014/main" id="{B51A4BCF-1E3F-49BE-84E8-2E024EAE8D86}"/>
              </a:ext>
            </a:extLst>
          </p:cNvPr>
          <p:cNvSpPr/>
          <p:nvPr/>
        </p:nvSpPr>
        <p:spPr>
          <a:xfrm>
            <a:off x="5647418" y="4690548"/>
            <a:ext cx="2806467"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smtClean="0">
                <a:ln>
                  <a:noFill/>
                </a:ln>
                <a:solidFill>
                  <a:prstClr val="black"/>
                </a:solidFill>
                <a:effectLst/>
                <a:uLnTx/>
                <a:uFillTx/>
                <a:latin typeface="맑은 고딕" panose="020B0503020000020004" pitchFamily="50" charset="-127"/>
                <a:ea typeface="맑은 고딕" panose="020B0503020000020004" pitchFamily="50" charset="-127"/>
                <a:cs typeface="+mn-cs"/>
              </a:rPr>
              <a:t>Host (Macro) Instructions</a:t>
            </a:r>
            <a:endParaRPr kumimoji="0" lang="ko-KR" altLang="en-US" sz="14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endParaRPr>
          </a:p>
        </p:txBody>
      </p:sp>
      <p:cxnSp>
        <p:nvCxnSpPr>
          <p:cNvPr id="58" name="직선 연결선 57"/>
          <p:cNvCxnSpPr/>
          <p:nvPr/>
        </p:nvCxnSpPr>
        <p:spPr>
          <a:xfrm>
            <a:off x="4367808" y="1653094"/>
            <a:ext cx="0" cy="5085745"/>
          </a:xfrm>
          <a:prstGeom prst="line">
            <a:avLst/>
          </a:prstGeom>
          <a:noFill/>
          <a:ln w="60325" cap="flat" cmpd="sng" algn="ctr">
            <a:solidFill>
              <a:sysClr val="window" lastClr="FFFFFF">
                <a:lumMod val="85000"/>
              </a:sysClr>
            </a:solidFill>
            <a:prstDash val="solid"/>
            <a:miter lim="800000"/>
          </a:ln>
          <a:effectLst/>
        </p:spPr>
      </p:cxnSp>
      <p:sp>
        <p:nvSpPr>
          <p:cNvPr id="59" name="TextBox 58">
            <a:extLst>
              <a:ext uri="{FF2B5EF4-FFF2-40B4-BE49-F238E27FC236}">
                <a16:creationId xmlns:a16="http://schemas.microsoft.com/office/drawing/2014/main" id="{D8196233-B27B-41D3-94F1-5FA4CF638F1D}"/>
              </a:ext>
            </a:extLst>
          </p:cNvPr>
          <p:cNvSpPr txBox="1"/>
          <p:nvPr/>
        </p:nvSpPr>
        <p:spPr>
          <a:xfrm>
            <a:off x="1313127" y="1593351"/>
            <a:ext cx="1821396" cy="528350"/>
          </a:xfrm>
          <a:prstGeom prst="rect">
            <a:avLst/>
          </a:prstGeom>
          <a:noFill/>
        </p:spPr>
        <p:txBody>
          <a:bodyPr wrap="none" rtlCol="0">
            <a:spAutoFit/>
          </a:bodyPr>
          <a:lstStyle/>
          <a:p>
            <a:pPr marL="0" marR="0" lvl="0" indent="0" algn="ctr" defTabSz="914400" rtl="0" eaLnBrk="1" fontAlgn="auto" latinLnBrk="1" hangingPunct="1">
              <a:lnSpc>
                <a:spcPts val="1400"/>
              </a:lnSpc>
              <a:spcBef>
                <a:spcPts val="0"/>
              </a:spcBef>
              <a:spcAft>
                <a:spcPts val="600"/>
              </a:spcAft>
              <a:buClr>
                <a:srgbClr val="E7E6E6"/>
              </a:buClr>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a:ea typeface="Tahoma" panose="020B0604030504040204" pitchFamily="34" charset="0"/>
                <a:cs typeface="Calibri" panose="020F0502020204030204" pitchFamily="34" charset="0"/>
              </a:rPr>
              <a:t>DL Frameworks</a:t>
            </a:r>
          </a:p>
          <a:p>
            <a:pPr marL="0" marR="0" lvl="0" indent="0" algn="ctr" defTabSz="914400" rtl="0" eaLnBrk="1" fontAlgn="auto" latinLnBrk="1" hangingPunct="1">
              <a:lnSpc>
                <a:spcPts val="1400"/>
              </a:lnSpc>
              <a:spcBef>
                <a:spcPts val="0"/>
              </a:spcBef>
              <a:spcAft>
                <a:spcPts val="600"/>
              </a:spcAft>
              <a:buClr>
                <a:srgbClr val="E7E6E6"/>
              </a:buClr>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a:ea typeface="Tahoma" panose="020B0604030504040204" pitchFamily="34" charset="0"/>
                <a:cs typeface="Calibri" panose="020F0502020204030204" pitchFamily="34" charset="0"/>
              </a:rPr>
              <a:t>(e.g.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a:ea typeface="Tahoma" panose="020B0604030504040204" pitchFamily="34" charset="0"/>
                <a:cs typeface="Calibri" panose="020F0502020204030204" pitchFamily="34" charset="0"/>
              </a:rPr>
              <a:t>PyTorch</a:t>
            </a:r>
            <a:r>
              <a:rPr kumimoji="0" lang="en-US" sz="2000" b="1" i="0" u="none" strike="noStrike" kern="1200" cap="none" spc="0" normalizeH="0" baseline="0" noProof="0" dirty="0">
                <a:ln>
                  <a:noFill/>
                </a:ln>
                <a:solidFill>
                  <a:prstClr val="black">
                    <a:lumMod val="75000"/>
                    <a:lumOff val="25000"/>
                  </a:prstClr>
                </a:solidFill>
                <a:effectLst/>
                <a:uLnTx/>
                <a:uFillTx/>
                <a:latin typeface="Calibri"/>
                <a:ea typeface="Tahoma" panose="020B0604030504040204" pitchFamily="34" charset="0"/>
                <a:cs typeface="Calibri" panose="020F0502020204030204" pitchFamily="34" charset="0"/>
              </a:rPr>
              <a:t>)</a:t>
            </a:r>
          </a:p>
        </p:txBody>
      </p:sp>
      <p:sp>
        <p:nvSpPr>
          <p:cNvPr id="60" name="TextBox 59">
            <a:extLst>
              <a:ext uri="{FF2B5EF4-FFF2-40B4-BE49-F238E27FC236}">
                <a16:creationId xmlns:a16="http://schemas.microsoft.com/office/drawing/2014/main" id="{D8196233-B27B-41D3-94F1-5FA4CF638F1D}"/>
              </a:ext>
            </a:extLst>
          </p:cNvPr>
          <p:cNvSpPr txBox="1"/>
          <p:nvPr/>
        </p:nvSpPr>
        <p:spPr>
          <a:xfrm>
            <a:off x="6087188" y="1662093"/>
            <a:ext cx="1458284" cy="400110"/>
          </a:xfrm>
          <a:prstGeom prst="rect">
            <a:avLst/>
          </a:prstGeom>
          <a:noFill/>
        </p:spPr>
        <p:txBody>
          <a:bodyPr wrap="none" rtlCol="0">
            <a:spAutoFit/>
          </a:bodyPr>
          <a:lstStyle/>
          <a:p>
            <a:pPr marL="0" marR="0" lvl="0" indent="0" algn="ctr" defTabSz="914400" rtl="0" eaLnBrk="1" fontAlgn="auto" latinLnBrk="1" hangingPunct="1">
              <a:lnSpc>
                <a:spcPct val="100000"/>
              </a:lnSpc>
              <a:spcBef>
                <a:spcPts val="0"/>
              </a:spcBef>
              <a:spcAft>
                <a:spcPts val="600"/>
              </a:spcAft>
              <a:buClr>
                <a:srgbClr val="E7E6E6"/>
              </a:buClr>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a:ea typeface="Tahoma" panose="020B0604030504040204" pitchFamily="34" charset="0"/>
                <a:cs typeface="Calibri" panose="020F0502020204030204" pitchFamily="34" charset="0"/>
              </a:rPr>
              <a:t>Runtime Lib</a:t>
            </a:r>
          </a:p>
        </p:txBody>
      </p:sp>
      <p:sp>
        <p:nvSpPr>
          <p:cNvPr id="61" name="Right Arrow 30"/>
          <p:cNvSpPr/>
          <p:nvPr/>
        </p:nvSpPr>
        <p:spPr>
          <a:xfrm>
            <a:off x="3558859" y="5430800"/>
            <a:ext cx="1101409" cy="392292"/>
          </a:xfrm>
          <a:prstGeom prst="rightArrow">
            <a:avLst>
              <a:gd name="adj1" fmla="val 50000"/>
              <a:gd name="adj2" fmla="val 63182"/>
            </a:avLst>
          </a:prstGeom>
          <a:gradFill>
            <a:gsLst>
              <a:gs pos="0">
                <a:sysClr val="window" lastClr="FFFFFF">
                  <a:alpha val="30000"/>
                </a:sysClr>
              </a:gs>
              <a:gs pos="96000">
                <a:sysClr val="windowText" lastClr="000000">
                  <a:lumMod val="65000"/>
                  <a:lumOff val="35000"/>
                  <a:alpha val="20000"/>
                </a:sys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맑은 고딕" panose="020F0502020204030204"/>
              <a:ea typeface="+mn-ea"/>
              <a:cs typeface="+mn-cs"/>
            </a:endParaRPr>
          </a:p>
        </p:txBody>
      </p:sp>
      <p:sp>
        <p:nvSpPr>
          <p:cNvPr id="62" name="Right Arrow 30"/>
          <p:cNvSpPr/>
          <p:nvPr/>
        </p:nvSpPr>
        <p:spPr>
          <a:xfrm>
            <a:off x="4010431" y="2845848"/>
            <a:ext cx="789425" cy="392292"/>
          </a:xfrm>
          <a:prstGeom prst="rightArrow">
            <a:avLst>
              <a:gd name="adj1" fmla="val 50000"/>
              <a:gd name="adj2" fmla="val 63182"/>
            </a:avLst>
          </a:prstGeom>
          <a:gradFill>
            <a:gsLst>
              <a:gs pos="0">
                <a:sysClr val="window" lastClr="FFFFFF">
                  <a:alpha val="0"/>
                </a:sysClr>
              </a:gs>
              <a:gs pos="96000">
                <a:sysClr val="windowText" lastClr="000000">
                  <a:lumMod val="65000"/>
                  <a:lumOff val="35000"/>
                </a:sys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맑은 고딕" panose="020F0502020204030204"/>
              <a:ea typeface="+mn-ea"/>
              <a:cs typeface="+mn-cs"/>
            </a:endParaRPr>
          </a:p>
        </p:txBody>
      </p:sp>
      <p:sp>
        <p:nvSpPr>
          <p:cNvPr id="63" name="Right Arrow 30"/>
          <p:cNvSpPr/>
          <p:nvPr/>
        </p:nvSpPr>
        <p:spPr>
          <a:xfrm rot="5400000">
            <a:off x="6424103" y="4086806"/>
            <a:ext cx="523004" cy="392292"/>
          </a:xfrm>
          <a:prstGeom prst="rightArrow">
            <a:avLst>
              <a:gd name="adj1" fmla="val 50000"/>
              <a:gd name="adj2" fmla="val 63182"/>
            </a:avLst>
          </a:prstGeom>
          <a:gradFill>
            <a:gsLst>
              <a:gs pos="0">
                <a:sysClr val="window" lastClr="FFFFFF">
                  <a:alpha val="0"/>
                </a:sysClr>
              </a:gs>
              <a:gs pos="96000">
                <a:sysClr val="windowText" lastClr="000000">
                  <a:lumMod val="65000"/>
                  <a:lumOff val="35000"/>
                </a:sys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맑은 고딕" panose="020F0502020204030204"/>
              <a:ea typeface="+mn-ea"/>
              <a:cs typeface="+mn-cs"/>
            </a:endParaRPr>
          </a:p>
        </p:txBody>
      </p:sp>
      <p:sp>
        <p:nvSpPr>
          <p:cNvPr id="64" name="직사각형 63">
            <a:extLst>
              <a:ext uri="{FF2B5EF4-FFF2-40B4-BE49-F238E27FC236}">
                <a16:creationId xmlns:a16="http://schemas.microsoft.com/office/drawing/2014/main" id="{B51A4BCF-1E3F-49BE-84E8-2E024EAE8D86}"/>
              </a:ext>
            </a:extLst>
          </p:cNvPr>
          <p:cNvSpPr/>
          <p:nvPr/>
        </p:nvSpPr>
        <p:spPr>
          <a:xfrm>
            <a:off x="5389221" y="4021450"/>
            <a:ext cx="2994753"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a:ln>
                  <a:noFill/>
                </a:ln>
                <a:solidFill>
                  <a:prstClr val="black"/>
                </a:solidFill>
                <a:effectLst/>
                <a:uLnTx/>
                <a:uFillTx/>
                <a:latin typeface="Calibri"/>
                <a:ea typeface="맑은 고딕" panose="020B0503020000020004" pitchFamily="50" charset="-127"/>
                <a:cs typeface="Calibri" panose="020F0502020204030204" pitchFamily="34" charset="0"/>
              </a:rPr>
              <a:t>Generate </a:t>
            </a:r>
            <a:r>
              <a:rPr kumimoji="0" lang="en-US" altLang="ko-KR" sz="1400" b="1"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Calibri" panose="020F0502020204030204" pitchFamily="34" charset="0"/>
              </a:rPr>
              <a:t>ISR Instruction Stream</a:t>
            </a:r>
            <a:endParaRPr kumimoji="0" lang="ko-KR" altLang="en-US"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65" name="Right Arrow 30"/>
          <p:cNvSpPr/>
          <p:nvPr/>
        </p:nvSpPr>
        <p:spPr>
          <a:xfrm>
            <a:off x="9445054" y="5131973"/>
            <a:ext cx="755402" cy="392292"/>
          </a:xfrm>
          <a:prstGeom prst="rightArrow">
            <a:avLst>
              <a:gd name="adj1" fmla="val 50000"/>
              <a:gd name="adj2" fmla="val 63182"/>
            </a:avLst>
          </a:prstGeom>
          <a:gradFill>
            <a:gsLst>
              <a:gs pos="0">
                <a:sysClr val="window" lastClr="FFFFFF">
                  <a:alpha val="0"/>
                </a:sysClr>
              </a:gs>
              <a:gs pos="96000">
                <a:sysClr val="windowText" lastClr="000000">
                  <a:lumMod val="65000"/>
                  <a:lumOff val="35000"/>
                </a:sys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맑은 고딕" panose="020F0502020204030204"/>
              <a:ea typeface="+mn-ea"/>
              <a:cs typeface="+mn-cs"/>
            </a:endParaRPr>
          </a:p>
        </p:txBody>
      </p:sp>
      <p:sp>
        <p:nvSpPr>
          <p:cNvPr id="66" name="직사각형 65">
            <a:extLst>
              <a:ext uri="{FF2B5EF4-FFF2-40B4-BE49-F238E27FC236}">
                <a16:creationId xmlns:a16="http://schemas.microsoft.com/office/drawing/2014/main" id="{B51A4BCF-1E3F-49BE-84E8-2E024EAE8D86}"/>
              </a:ext>
            </a:extLst>
          </p:cNvPr>
          <p:cNvSpPr/>
          <p:nvPr/>
        </p:nvSpPr>
        <p:spPr>
          <a:xfrm>
            <a:off x="9410318" y="5172456"/>
            <a:ext cx="709237"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Calibri" panose="020F0502020204030204" pitchFamily="34" charset="0"/>
              </a:rPr>
              <a:t>DMA</a:t>
            </a:r>
            <a:endParaRPr kumimoji="0" lang="ko-KR" altLang="en-US"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67" name="팔각형 66"/>
          <p:cNvSpPr/>
          <p:nvPr/>
        </p:nvSpPr>
        <p:spPr>
          <a:xfrm>
            <a:off x="4444245" y="1672865"/>
            <a:ext cx="216024" cy="236273"/>
          </a:xfrm>
          <a:prstGeom prst="octagon">
            <a:avLst/>
          </a:prstGeom>
          <a:solidFill>
            <a:srgbClr val="C00000">
              <a:alpha val="70000"/>
            </a:srgbClr>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1</a:t>
            </a:r>
            <a:endParaRPr kumimoji="0" lang="ko-KR" altLang="en-US"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8" name="팔각형 67"/>
          <p:cNvSpPr/>
          <p:nvPr/>
        </p:nvSpPr>
        <p:spPr>
          <a:xfrm>
            <a:off x="5303912" y="4062627"/>
            <a:ext cx="216024" cy="236273"/>
          </a:xfrm>
          <a:prstGeom prst="octagon">
            <a:avLst/>
          </a:prstGeom>
          <a:solidFill>
            <a:srgbClr val="C00000">
              <a:alpha val="70000"/>
            </a:srgbClr>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2</a:t>
            </a:r>
            <a:endParaRPr kumimoji="0" lang="ko-KR" altLang="en-US"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9" name="팔각형 68"/>
          <p:cNvSpPr/>
          <p:nvPr/>
        </p:nvSpPr>
        <p:spPr>
          <a:xfrm>
            <a:off x="2754498" y="5232744"/>
            <a:ext cx="216024" cy="236273"/>
          </a:xfrm>
          <a:prstGeom prst="octagon">
            <a:avLst/>
          </a:prstGeom>
          <a:solidFill>
            <a:srgbClr val="C00000">
              <a:alpha val="70000"/>
            </a:srgbClr>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3</a:t>
            </a:r>
            <a:endParaRPr kumimoji="0" lang="ko-KR" altLang="en-US"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0" name="직사각형 69">
            <a:extLst>
              <a:ext uri="{FF2B5EF4-FFF2-40B4-BE49-F238E27FC236}">
                <a16:creationId xmlns:a16="http://schemas.microsoft.com/office/drawing/2014/main" id="{B51A4BCF-1E3F-49BE-84E8-2E024EAE8D86}"/>
              </a:ext>
            </a:extLst>
          </p:cNvPr>
          <p:cNvSpPr/>
          <p:nvPr/>
        </p:nvSpPr>
        <p:spPr>
          <a:xfrm>
            <a:off x="2102884" y="5448768"/>
            <a:ext cx="1515710"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Calibri" panose="020F0502020204030204" pitchFamily="34" charset="0"/>
              </a:rPr>
              <a:t>RunAiMLinearOp</a:t>
            </a:r>
            <a:endParaRPr kumimoji="0" lang="ko-KR" altLang="en-US" sz="1400" b="1" i="1" u="none" strike="noStrike" kern="1200" cap="none" spc="0" normalizeH="0" baseline="0" noProof="0" dirty="0">
              <a:ln>
                <a:noFill/>
              </a:ln>
              <a:solidFill>
                <a:srgbClr val="F03141">
                  <a:lumMod val="75000"/>
                </a:srgbClr>
              </a:solidFill>
              <a:effectLst/>
              <a:uLnTx/>
              <a:uFillTx/>
              <a:latin typeface="Calibri"/>
              <a:ea typeface="맑은 고딕" panose="020B0503020000020004" pitchFamily="50" charset="-127"/>
              <a:cs typeface="Calibri" panose="020F0502020204030204" pitchFamily="34" charset="0"/>
            </a:endParaRPr>
          </a:p>
        </p:txBody>
      </p:sp>
      <p:sp>
        <p:nvSpPr>
          <p:cNvPr id="115" name="팔각형 114"/>
          <p:cNvSpPr/>
          <p:nvPr/>
        </p:nvSpPr>
        <p:spPr>
          <a:xfrm>
            <a:off x="9652288" y="4941168"/>
            <a:ext cx="216024" cy="236273"/>
          </a:xfrm>
          <a:prstGeom prst="octagon">
            <a:avLst/>
          </a:prstGeom>
          <a:solidFill>
            <a:srgbClr val="C00000">
              <a:alpha val="70000"/>
            </a:srgbClr>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4</a:t>
            </a:r>
            <a:endParaRPr kumimoji="0" lang="ko-KR" altLang="en-US" sz="1050" b="1"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6" name="직사각형 115"/>
          <p:cNvSpPr/>
          <p:nvPr/>
        </p:nvSpPr>
        <p:spPr>
          <a:xfrm>
            <a:off x="3030877" y="2299841"/>
            <a:ext cx="235727" cy="1485081"/>
          </a:xfrm>
          <a:prstGeom prst="rect">
            <a:avLst/>
          </a:prstGeom>
          <a:solidFill>
            <a:srgbClr val="70AD47">
              <a:lumMod val="75000"/>
            </a:srgbClr>
          </a:solidFill>
          <a:ln w="12700" cap="flat" cmpd="sng" algn="ctr">
            <a:solidFill>
              <a:srgbClr val="4472C4"/>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Bias</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17" name="TextBox 116"/>
          <p:cNvSpPr txBox="1"/>
          <p:nvPr/>
        </p:nvSpPr>
        <p:spPr>
          <a:xfrm>
            <a:off x="2677172" y="2751539"/>
            <a:ext cx="442750"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endParaRPr kumimoji="0" lang="ko-KR" altLang="en-US"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18" name="직사각형 117">
            <a:extLst>
              <a:ext uri="{FF2B5EF4-FFF2-40B4-BE49-F238E27FC236}">
                <a16:creationId xmlns:a16="http://schemas.microsoft.com/office/drawing/2014/main" id="{B51A4BCF-1E3F-49BE-84E8-2E024EAE8D86}"/>
              </a:ext>
            </a:extLst>
          </p:cNvPr>
          <p:cNvSpPr/>
          <p:nvPr/>
        </p:nvSpPr>
        <p:spPr>
          <a:xfrm>
            <a:off x="6444698" y="6525344"/>
            <a:ext cx="1258314"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Host DRAM</a:t>
            </a:r>
            <a:endParaRPr kumimoji="0" lang="ko-KR" altLang="en-US" sz="16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19" name="직사각형 118"/>
          <p:cNvSpPr/>
          <p:nvPr/>
        </p:nvSpPr>
        <p:spPr>
          <a:xfrm>
            <a:off x="5286155" y="2299184"/>
            <a:ext cx="833645" cy="744599"/>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black">
                    <a:lumMod val="85000"/>
                    <a:lumOff val="15000"/>
                  </a:prstClr>
                </a:solidFill>
                <a:effectLst/>
                <a:uLnTx/>
                <a:uFillTx/>
                <a:latin typeface="맑은 고딕" panose="020F0502020204030204"/>
                <a:ea typeface="맑은 고딕" panose="020B0503020000020004" pitchFamily="50" charset="-127"/>
                <a:cs typeface="+mn-cs"/>
              </a:rPr>
              <a:t>Tile0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black">
                    <a:lumMod val="85000"/>
                    <a:lumOff val="15000"/>
                  </a:prstClr>
                </a:solidFill>
                <a:effectLst/>
                <a:uLnTx/>
                <a:uFillTx/>
                <a:latin typeface="맑은 고딕" panose="020F0502020204030204"/>
                <a:ea typeface="맑은 고딕" panose="020B0503020000020004" pitchFamily="50" charset="-127"/>
                <a:cs typeface="+mn-cs"/>
              </a:rPr>
              <a:t>(Job0)</a:t>
            </a:r>
            <a:endParaRPr kumimoji="0" lang="ko-KR" altLang="en-US" sz="1800" b="0" i="1" u="none" strike="noStrike" kern="0" cap="none" spc="0" normalizeH="0" baseline="0" noProof="0" dirty="0">
              <a:ln>
                <a:noFill/>
              </a:ln>
              <a:solidFill>
                <a:prstClr val="black">
                  <a:lumMod val="85000"/>
                  <a:lumOff val="15000"/>
                </a:prstClr>
              </a:solidFill>
              <a:effectLst/>
              <a:uLnTx/>
              <a:uFillTx/>
              <a:latin typeface="맑은 고딕" panose="020F0502020204030204"/>
              <a:ea typeface="맑은 고딕" panose="020B0503020000020004" pitchFamily="50" charset="-127"/>
              <a:cs typeface="+mn-cs"/>
            </a:endParaRPr>
          </a:p>
        </p:txBody>
      </p:sp>
      <p:sp>
        <p:nvSpPr>
          <p:cNvPr id="120" name="직사각형 119"/>
          <p:cNvSpPr/>
          <p:nvPr/>
        </p:nvSpPr>
        <p:spPr>
          <a:xfrm>
            <a:off x="6119800" y="2299184"/>
            <a:ext cx="833645" cy="744599"/>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Tile2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(Job2)</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1" name="직사각형 120"/>
          <p:cNvSpPr/>
          <p:nvPr/>
        </p:nvSpPr>
        <p:spPr>
          <a:xfrm>
            <a:off x="6119800" y="3041994"/>
            <a:ext cx="833645" cy="744599"/>
          </a:xfrm>
          <a:prstGeom prst="rect">
            <a:avLst/>
          </a:prstGeom>
          <a:solidFill>
            <a:srgbClr val="5B9BD5">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Tile3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(Job3)</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2" name="직사각형 121"/>
          <p:cNvSpPr/>
          <p:nvPr/>
        </p:nvSpPr>
        <p:spPr>
          <a:xfrm>
            <a:off x="5286637" y="3041994"/>
            <a:ext cx="833645" cy="744599"/>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black">
                    <a:lumMod val="85000"/>
                    <a:lumOff val="15000"/>
                  </a:prstClr>
                </a:solidFill>
                <a:effectLst/>
                <a:uLnTx/>
                <a:uFillTx/>
                <a:latin typeface="맑은 고딕" panose="020F0502020204030204"/>
                <a:ea typeface="맑은 고딕" panose="020B0503020000020004" pitchFamily="50" charset="-127"/>
                <a:cs typeface="+mn-cs"/>
              </a:rPr>
              <a:t>Tile1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black">
                    <a:lumMod val="85000"/>
                    <a:lumOff val="15000"/>
                  </a:prstClr>
                </a:solidFill>
                <a:effectLst/>
                <a:uLnTx/>
                <a:uFillTx/>
                <a:latin typeface="맑은 고딕" panose="020F0502020204030204"/>
                <a:ea typeface="맑은 고딕" panose="020B0503020000020004" pitchFamily="50" charset="-127"/>
                <a:cs typeface="+mn-cs"/>
              </a:rPr>
              <a:t>(Job1)</a:t>
            </a:r>
            <a:endParaRPr kumimoji="0" lang="ko-KR" altLang="en-US" sz="1800" b="0" i="1" u="none" strike="noStrike" kern="0" cap="none" spc="0" normalizeH="0" baseline="0" noProof="0" dirty="0">
              <a:ln>
                <a:noFill/>
              </a:ln>
              <a:solidFill>
                <a:prstClr val="black">
                  <a:lumMod val="85000"/>
                  <a:lumOff val="15000"/>
                </a:prstClr>
              </a:solidFill>
              <a:effectLst/>
              <a:uLnTx/>
              <a:uFillTx/>
              <a:latin typeface="맑은 고딕" panose="020F0502020204030204"/>
              <a:ea typeface="맑은 고딕" panose="020B0503020000020004" pitchFamily="50" charset="-127"/>
              <a:cs typeface="+mn-cs"/>
            </a:endParaRPr>
          </a:p>
        </p:txBody>
      </p:sp>
      <p:sp>
        <p:nvSpPr>
          <p:cNvPr id="123" name="TextBox 122"/>
          <p:cNvSpPr txBox="1"/>
          <p:nvPr/>
        </p:nvSpPr>
        <p:spPr>
          <a:xfrm>
            <a:off x="135245" y="2764064"/>
            <a:ext cx="524503"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1"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rPr>
              <a:t>f </a:t>
            </a:r>
            <a:r>
              <a:rPr kumimoji="0" lang="en-US" altLang="ko-KR"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rPr>
              <a:t>(</a:t>
            </a:r>
            <a:endParaRPr kumimoji="0" lang="ko-KR" altLang="en-US"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endParaRPr>
          </a:p>
        </p:txBody>
      </p:sp>
      <p:sp>
        <p:nvSpPr>
          <p:cNvPr id="124" name="TextBox 123"/>
          <p:cNvSpPr txBox="1"/>
          <p:nvPr/>
        </p:nvSpPr>
        <p:spPr>
          <a:xfrm>
            <a:off x="3209690" y="2764064"/>
            <a:ext cx="319318"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rPr>
              <a:t>)</a:t>
            </a:r>
            <a:endParaRPr kumimoji="0" lang="ko-KR" altLang="en-US"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endParaRPr>
          </a:p>
        </p:txBody>
      </p:sp>
      <p:sp>
        <p:nvSpPr>
          <p:cNvPr id="125" name="직사각형 124"/>
          <p:cNvSpPr/>
          <p:nvPr/>
        </p:nvSpPr>
        <p:spPr>
          <a:xfrm>
            <a:off x="7215143" y="2299841"/>
            <a:ext cx="235727" cy="74215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V0</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26" name="TextBox 125"/>
          <p:cNvSpPr txBox="1"/>
          <p:nvPr/>
        </p:nvSpPr>
        <p:spPr>
          <a:xfrm>
            <a:off x="6897536" y="2857328"/>
            <a:ext cx="335348"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X</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27" name="직사각형 126"/>
          <p:cNvSpPr/>
          <p:nvPr/>
        </p:nvSpPr>
        <p:spPr>
          <a:xfrm>
            <a:off x="8472732" y="2299841"/>
            <a:ext cx="235727" cy="742153"/>
          </a:xfrm>
          <a:prstGeom prst="rect">
            <a:avLst/>
          </a:prstGeom>
          <a:solidFill>
            <a:srgbClr val="FFC000">
              <a:lumMod val="75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R0</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28" name="TextBox 127"/>
          <p:cNvSpPr txBox="1"/>
          <p:nvPr/>
        </p:nvSpPr>
        <p:spPr>
          <a:xfrm>
            <a:off x="8089559" y="2746096"/>
            <a:ext cx="442750"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endParaRPr kumimoji="0" lang="ko-KR" altLang="en-US"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29" name="직사각형 128"/>
          <p:cNvSpPr/>
          <p:nvPr/>
        </p:nvSpPr>
        <p:spPr>
          <a:xfrm>
            <a:off x="7731568" y="2299841"/>
            <a:ext cx="235727" cy="743942"/>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B0</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30" name="TextBox 129"/>
          <p:cNvSpPr txBox="1"/>
          <p:nvPr/>
        </p:nvSpPr>
        <p:spPr>
          <a:xfrm>
            <a:off x="7377863" y="2751539"/>
            <a:ext cx="442750"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endParaRPr kumimoji="0" lang="ko-KR" altLang="en-US" sz="2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31" name="TextBox 130"/>
          <p:cNvSpPr txBox="1"/>
          <p:nvPr/>
        </p:nvSpPr>
        <p:spPr>
          <a:xfrm>
            <a:off x="4835936" y="2764064"/>
            <a:ext cx="524503"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1"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rPr>
              <a:t>f </a:t>
            </a:r>
            <a:r>
              <a:rPr kumimoji="0" lang="en-US" altLang="ko-KR"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rPr>
              <a:t>(</a:t>
            </a:r>
            <a:endParaRPr kumimoji="0" lang="ko-KR" altLang="en-US"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endParaRPr>
          </a:p>
        </p:txBody>
      </p:sp>
      <p:sp>
        <p:nvSpPr>
          <p:cNvPr id="132" name="TextBox 131"/>
          <p:cNvSpPr txBox="1"/>
          <p:nvPr/>
        </p:nvSpPr>
        <p:spPr>
          <a:xfrm>
            <a:off x="7910381" y="2764064"/>
            <a:ext cx="319318"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rPr>
              <a:t>)</a:t>
            </a:r>
            <a:endParaRPr kumimoji="0" lang="ko-KR" altLang="en-US" sz="2800" b="0" i="0" u="none" strike="noStrike" kern="1200" cap="none" spc="0" normalizeH="0" baseline="0" noProof="0" dirty="0">
              <a:ln>
                <a:noFill/>
              </a:ln>
              <a:solidFill>
                <a:prstClr val="black"/>
              </a:solidFill>
              <a:effectLst/>
              <a:uLnTx/>
              <a:uFillTx/>
              <a:latin typeface="Georgia" panose="02040502050405020303" pitchFamily="18" charset="0"/>
              <a:ea typeface="맑은 고딕" panose="020B0503020000020004" pitchFamily="50" charset="-127"/>
              <a:cs typeface="+mn-cs"/>
            </a:endParaRPr>
          </a:p>
        </p:txBody>
      </p:sp>
      <p:sp>
        <p:nvSpPr>
          <p:cNvPr id="133" name="직사각형 132">
            <a:extLst>
              <a:ext uri="{FF2B5EF4-FFF2-40B4-BE49-F238E27FC236}">
                <a16:creationId xmlns:a16="http://schemas.microsoft.com/office/drawing/2014/main" id="{B51A4BCF-1E3F-49BE-84E8-2E024EAE8D86}"/>
              </a:ext>
            </a:extLst>
          </p:cNvPr>
          <p:cNvSpPr/>
          <p:nvPr/>
        </p:nvSpPr>
        <p:spPr>
          <a:xfrm>
            <a:off x="3729682" y="1905983"/>
            <a:ext cx="1646238"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a:ln>
                  <a:noFill/>
                </a:ln>
                <a:solidFill>
                  <a:srgbClr val="F03141">
                    <a:lumMod val="75000"/>
                  </a:srgbClr>
                </a:solidFill>
                <a:effectLst/>
                <a:uLnTx/>
                <a:uFillTx/>
                <a:latin typeface="Calibri"/>
                <a:ea typeface="맑은 고딕" panose="020B0503020000020004" pitchFamily="50" charset="-127"/>
                <a:cs typeface="Calibri" panose="020F0502020204030204" pitchFamily="34" charset="0"/>
              </a:rPr>
              <a:t>CreateAiMLinearOp</a:t>
            </a:r>
            <a:endParaRPr kumimoji="0" lang="ko-KR" altLang="en-US" sz="1400" b="1" i="1" u="none" strike="noStrike" kern="1200" cap="none" spc="0" normalizeH="0" baseline="0" noProof="0" dirty="0">
              <a:ln>
                <a:noFill/>
              </a:ln>
              <a:solidFill>
                <a:srgbClr val="F03141">
                  <a:lumMod val="75000"/>
                </a:srgbClr>
              </a:solidFill>
              <a:effectLst/>
              <a:uLnTx/>
              <a:uFillTx/>
              <a:latin typeface="Calibri"/>
              <a:ea typeface="맑은 고딕" panose="020B0503020000020004" pitchFamily="50" charset="-127"/>
              <a:cs typeface="Calibri" panose="020F0502020204030204" pitchFamily="34" charset="0"/>
            </a:endParaRPr>
          </a:p>
        </p:txBody>
      </p:sp>
      <p:sp>
        <p:nvSpPr>
          <p:cNvPr id="134" name="직사각형 133"/>
          <p:cNvSpPr/>
          <p:nvPr/>
        </p:nvSpPr>
        <p:spPr>
          <a:xfrm>
            <a:off x="7215143" y="3041994"/>
            <a:ext cx="235727" cy="74215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V1</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35" name="직사각형 134"/>
          <p:cNvSpPr/>
          <p:nvPr/>
        </p:nvSpPr>
        <p:spPr>
          <a:xfrm>
            <a:off x="7731568" y="3041994"/>
            <a:ext cx="235727" cy="74215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B1</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36" name="직사각형 135"/>
          <p:cNvSpPr/>
          <p:nvPr/>
        </p:nvSpPr>
        <p:spPr>
          <a:xfrm>
            <a:off x="8472732" y="3041994"/>
            <a:ext cx="235727" cy="742153"/>
          </a:xfrm>
          <a:prstGeom prst="rect">
            <a:avLst/>
          </a:prstGeom>
          <a:solidFill>
            <a:srgbClr val="FFC000">
              <a:lumMod val="75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rPr>
              <a:t>R1</a:t>
            </a:r>
            <a:endParaRPr kumimoji="0" lang="ko-KR" altLang="en-US" sz="1800" b="0" i="1"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37" name="직사각형 136"/>
          <p:cNvSpPr/>
          <p:nvPr/>
        </p:nvSpPr>
        <p:spPr>
          <a:xfrm>
            <a:off x="4757319" y="5307555"/>
            <a:ext cx="1143025" cy="229653"/>
          </a:xfrm>
          <a:prstGeom prst="rect">
            <a:avLst/>
          </a:prstGeom>
          <a:solidFill>
            <a:srgbClr val="BDD7EE"/>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ISR_WR_BIAS (B0)</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38" name="직사각형 137"/>
          <p:cNvSpPr/>
          <p:nvPr/>
        </p:nvSpPr>
        <p:spPr>
          <a:xfrm>
            <a:off x="4757319" y="5537207"/>
            <a:ext cx="1143025" cy="229653"/>
          </a:xfrm>
          <a:prstGeom prst="rect">
            <a:avLst/>
          </a:prstGeom>
          <a:solidFill>
            <a:srgbClr val="BDD7EE"/>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ISR_WR_GB (V0)</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39" name="직사각형 138"/>
          <p:cNvSpPr/>
          <p:nvPr/>
        </p:nvSpPr>
        <p:spPr>
          <a:xfrm>
            <a:off x="4757319" y="5766860"/>
            <a:ext cx="1143025" cy="229653"/>
          </a:xfrm>
          <a:prstGeom prst="rect">
            <a:avLst/>
          </a:prstGeom>
          <a:solidFill>
            <a:srgbClr val="BDD7EE"/>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ISR_MAC_ABK</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0" name="직사각형 139"/>
          <p:cNvSpPr/>
          <p:nvPr/>
        </p:nvSpPr>
        <p:spPr>
          <a:xfrm>
            <a:off x="4757319" y="5995913"/>
            <a:ext cx="1143025" cy="229653"/>
          </a:xfrm>
          <a:prstGeom prst="rect">
            <a:avLst/>
          </a:prstGeom>
          <a:solidFill>
            <a:srgbClr val="BDD7EE"/>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ISR_RD_MAC (B0’)</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1" name="직사각형 140"/>
          <p:cNvSpPr/>
          <p:nvPr/>
        </p:nvSpPr>
        <p:spPr>
          <a:xfrm>
            <a:off x="5900344" y="5307555"/>
            <a:ext cx="1143024" cy="229653"/>
          </a:xfrm>
          <a:prstGeom prst="rect">
            <a:avLst/>
          </a:prstGeom>
          <a:solidFill>
            <a:srgbClr val="9DC3E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ISR_WR_BIAS (B1)</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2" name="직사각형 141"/>
          <p:cNvSpPr/>
          <p:nvPr/>
        </p:nvSpPr>
        <p:spPr>
          <a:xfrm>
            <a:off x="5900344" y="5537206"/>
            <a:ext cx="1143024" cy="229653"/>
          </a:xfrm>
          <a:prstGeom prst="rect">
            <a:avLst/>
          </a:prstGeom>
          <a:solidFill>
            <a:srgbClr val="9DC3E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ISR_MAC_ABK</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3" name="직사각형 142"/>
          <p:cNvSpPr/>
          <p:nvPr/>
        </p:nvSpPr>
        <p:spPr>
          <a:xfrm>
            <a:off x="5900344" y="5766260"/>
            <a:ext cx="1143024" cy="229653"/>
          </a:xfrm>
          <a:prstGeom prst="rect">
            <a:avLst/>
          </a:prstGeom>
          <a:solidFill>
            <a:srgbClr val="9DC3E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ISR_RD_MAC </a:t>
            </a: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(B1’)</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4" name="직사각형 143"/>
          <p:cNvSpPr/>
          <p:nvPr/>
        </p:nvSpPr>
        <p:spPr>
          <a:xfrm>
            <a:off x="7043359" y="5307553"/>
            <a:ext cx="1143034" cy="229653"/>
          </a:xfrm>
          <a:prstGeom prst="rect">
            <a:avLst/>
          </a:prstGeom>
          <a:solidFill>
            <a:srgbClr val="2E75B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ISR_WR_BIAS (B0’)</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5" name="직사각형 144"/>
          <p:cNvSpPr/>
          <p:nvPr/>
        </p:nvSpPr>
        <p:spPr>
          <a:xfrm>
            <a:off x="7043359" y="5536605"/>
            <a:ext cx="1143034" cy="229653"/>
          </a:xfrm>
          <a:prstGeom prst="rect">
            <a:avLst/>
          </a:prstGeom>
          <a:solidFill>
            <a:srgbClr val="2E75B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ISR_WR_GB (V1)</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6" name="직사각형 145"/>
          <p:cNvSpPr/>
          <p:nvPr/>
        </p:nvSpPr>
        <p:spPr>
          <a:xfrm>
            <a:off x="7043359" y="5765657"/>
            <a:ext cx="1143034" cy="229653"/>
          </a:xfrm>
          <a:prstGeom prst="rect">
            <a:avLst/>
          </a:prstGeom>
          <a:solidFill>
            <a:srgbClr val="2E75B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ISR_MAC_ABK</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7" name="직사각형 146"/>
          <p:cNvSpPr/>
          <p:nvPr/>
        </p:nvSpPr>
        <p:spPr>
          <a:xfrm>
            <a:off x="7043359" y="5993808"/>
            <a:ext cx="1143034" cy="229653"/>
          </a:xfrm>
          <a:prstGeom prst="rect">
            <a:avLst/>
          </a:prstGeom>
          <a:solidFill>
            <a:srgbClr val="2E75B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ISR_AF</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8" name="직사각형 147"/>
          <p:cNvSpPr/>
          <p:nvPr/>
        </p:nvSpPr>
        <p:spPr>
          <a:xfrm>
            <a:off x="7043359" y="6222860"/>
            <a:ext cx="1143034" cy="229653"/>
          </a:xfrm>
          <a:prstGeom prst="rect">
            <a:avLst/>
          </a:prstGeom>
          <a:solidFill>
            <a:srgbClr val="2E75B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rPr>
              <a:t>ISR_RD_AF (R0)</a:t>
            </a:r>
            <a:endParaRPr kumimoji="0" lang="ko-KR" altLang="en-US" sz="80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49" name="직사각형 148"/>
          <p:cNvSpPr/>
          <p:nvPr/>
        </p:nvSpPr>
        <p:spPr>
          <a:xfrm>
            <a:off x="8186383" y="5308154"/>
            <a:ext cx="1143034" cy="229653"/>
          </a:xfrm>
          <a:prstGeom prst="rect">
            <a:avLst/>
          </a:prstGeom>
          <a:solidFill>
            <a:srgbClr val="1F4E79"/>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rPr>
              <a:t>ISR_WR_BIAS (B1’)</a:t>
            </a:r>
            <a:endParaRPr kumimoji="0" lang="ko-KR" altLang="en-US"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50" name="직사각형 149"/>
          <p:cNvSpPr/>
          <p:nvPr/>
        </p:nvSpPr>
        <p:spPr>
          <a:xfrm>
            <a:off x="8186383" y="5536605"/>
            <a:ext cx="1143034" cy="229653"/>
          </a:xfrm>
          <a:prstGeom prst="rect">
            <a:avLst/>
          </a:prstGeom>
          <a:solidFill>
            <a:srgbClr val="1F4E79"/>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rPr>
              <a:t>ISR_MAC_ABK</a:t>
            </a:r>
            <a:endParaRPr kumimoji="0" lang="ko-KR" altLang="en-US"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51" name="직사각형 150"/>
          <p:cNvSpPr/>
          <p:nvPr/>
        </p:nvSpPr>
        <p:spPr>
          <a:xfrm>
            <a:off x="8186383" y="5764756"/>
            <a:ext cx="1143034" cy="229653"/>
          </a:xfrm>
          <a:prstGeom prst="rect">
            <a:avLst/>
          </a:prstGeom>
          <a:solidFill>
            <a:srgbClr val="1F4E79"/>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smtClean="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rPr>
              <a:t>ISR_AF</a:t>
            </a:r>
            <a:endParaRPr kumimoji="0" lang="ko-KR" altLang="en-US"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52" name="직사각형 151"/>
          <p:cNvSpPr/>
          <p:nvPr/>
        </p:nvSpPr>
        <p:spPr>
          <a:xfrm>
            <a:off x="8186383" y="5993207"/>
            <a:ext cx="1143034" cy="229653"/>
          </a:xfrm>
          <a:prstGeom prst="rect">
            <a:avLst/>
          </a:prstGeom>
          <a:solidFill>
            <a:srgbClr val="1F4E79"/>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rPr>
              <a:t>ISR_RD_AF (R1)</a:t>
            </a:r>
            <a:endParaRPr kumimoji="0" lang="ko-KR" altLang="en-US" sz="800" b="1" i="0" u="none" strike="noStrike" kern="0" cap="none" spc="0" normalizeH="0" baseline="0" noProof="0" dirty="0">
              <a:ln>
                <a:noFill/>
              </a:ln>
              <a:solidFill>
                <a:prstClr val="white">
                  <a:lumMod val="85000"/>
                </a:prstClr>
              </a:solidFill>
              <a:effectLst/>
              <a:uLnTx/>
              <a:uFillTx/>
              <a:latin typeface="맑은 고딕" panose="020F0502020204030204"/>
              <a:ea typeface="맑은 고딕" panose="020B0503020000020004" pitchFamily="50" charset="-127"/>
              <a:cs typeface="Calibri" panose="020F0502020204030204" pitchFamily="34" charset="0"/>
            </a:endParaRPr>
          </a:p>
        </p:txBody>
      </p:sp>
      <p:sp>
        <p:nvSpPr>
          <p:cNvPr id="153" name="직사각형 152">
            <a:extLst>
              <a:ext uri="{FF2B5EF4-FFF2-40B4-BE49-F238E27FC236}">
                <a16:creationId xmlns:a16="http://schemas.microsoft.com/office/drawing/2014/main" id="{B51A4BCF-1E3F-49BE-84E8-2E024EAE8D86}"/>
              </a:ext>
            </a:extLst>
          </p:cNvPr>
          <p:cNvSpPr/>
          <p:nvPr/>
        </p:nvSpPr>
        <p:spPr>
          <a:xfrm>
            <a:off x="5015776" y="5023879"/>
            <a:ext cx="620935"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Tile0</a:t>
            </a:r>
            <a:endParaRPr kumimoji="0" lang="ko-KR" altLang="en-US"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54" name="직사각형 153">
            <a:extLst>
              <a:ext uri="{FF2B5EF4-FFF2-40B4-BE49-F238E27FC236}">
                <a16:creationId xmlns:a16="http://schemas.microsoft.com/office/drawing/2014/main" id="{B51A4BCF-1E3F-49BE-84E8-2E024EAE8D86}"/>
              </a:ext>
            </a:extLst>
          </p:cNvPr>
          <p:cNvSpPr/>
          <p:nvPr/>
        </p:nvSpPr>
        <p:spPr>
          <a:xfrm>
            <a:off x="6191931" y="5023879"/>
            <a:ext cx="620935"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Tile1</a:t>
            </a:r>
            <a:endParaRPr kumimoji="0" lang="ko-KR" altLang="en-US"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55" name="직사각형 154">
            <a:extLst>
              <a:ext uri="{FF2B5EF4-FFF2-40B4-BE49-F238E27FC236}">
                <a16:creationId xmlns:a16="http://schemas.microsoft.com/office/drawing/2014/main" id="{B51A4BCF-1E3F-49BE-84E8-2E024EAE8D86}"/>
              </a:ext>
            </a:extLst>
          </p:cNvPr>
          <p:cNvSpPr/>
          <p:nvPr/>
        </p:nvSpPr>
        <p:spPr>
          <a:xfrm>
            <a:off x="7341695" y="5023879"/>
            <a:ext cx="620935"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Tile2</a:t>
            </a:r>
            <a:endParaRPr kumimoji="0" lang="ko-KR" altLang="en-US"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56" name="직사각형 155">
            <a:extLst>
              <a:ext uri="{FF2B5EF4-FFF2-40B4-BE49-F238E27FC236}">
                <a16:creationId xmlns:a16="http://schemas.microsoft.com/office/drawing/2014/main" id="{B51A4BCF-1E3F-49BE-84E8-2E024EAE8D86}"/>
              </a:ext>
            </a:extLst>
          </p:cNvPr>
          <p:cNvSpPr/>
          <p:nvPr/>
        </p:nvSpPr>
        <p:spPr>
          <a:xfrm>
            <a:off x="8444983" y="5023879"/>
            <a:ext cx="620935" cy="307777"/>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rPr>
              <a:t>Tile3</a:t>
            </a:r>
            <a:endParaRPr kumimoji="0" lang="ko-KR" altLang="en-US" sz="1400" b="1"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cxnSp>
        <p:nvCxnSpPr>
          <p:cNvPr id="157" name="직선 화살표 연결선 156"/>
          <p:cNvCxnSpPr/>
          <p:nvPr/>
        </p:nvCxnSpPr>
        <p:spPr>
          <a:xfrm>
            <a:off x="5673275" y="5187003"/>
            <a:ext cx="443242" cy="0"/>
          </a:xfrm>
          <a:prstGeom prst="straightConnector1">
            <a:avLst/>
          </a:prstGeom>
          <a:noFill/>
          <a:ln w="19050" cap="flat" cmpd="sng" algn="ctr">
            <a:solidFill>
              <a:sysClr val="windowText" lastClr="000000"/>
            </a:solidFill>
            <a:prstDash val="solid"/>
            <a:miter lim="800000"/>
            <a:tailEnd type="triangle"/>
          </a:ln>
          <a:effectLst/>
        </p:spPr>
      </p:cxnSp>
      <p:cxnSp>
        <p:nvCxnSpPr>
          <p:cNvPr id="158" name="직선 화살표 연결선 157"/>
          <p:cNvCxnSpPr/>
          <p:nvPr/>
        </p:nvCxnSpPr>
        <p:spPr>
          <a:xfrm>
            <a:off x="6829030" y="5187003"/>
            <a:ext cx="443242" cy="0"/>
          </a:xfrm>
          <a:prstGeom prst="straightConnector1">
            <a:avLst/>
          </a:prstGeom>
          <a:noFill/>
          <a:ln w="19050" cap="flat" cmpd="sng" algn="ctr">
            <a:solidFill>
              <a:sysClr val="windowText" lastClr="000000"/>
            </a:solidFill>
            <a:prstDash val="solid"/>
            <a:miter lim="800000"/>
            <a:tailEnd type="triangle"/>
          </a:ln>
          <a:effectLst/>
        </p:spPr>
      </p:cxnSp>
      <p:cxnSp>
        <p:nvCxnSpPr>
          <p:cNvPr id="159" name="직선 화살표 연결선 158"/>
          <p:cNvCxnSpPr/>
          <p:nvPr/>
        </p:nvCxnSpPr>
        <p:spPr>
          <a:xfrm>
            <a:off x="7962630" y="5187003"/>
            <a:ext cx="443242" cy="0"/>
          </a:xfrm>
          <a:prstGeom prst="straightConnector1">
            <a:avLst/>
          </a:prstGeom>
          <a:noFill/>
          <a:ln w="19050" cap="flat" cmpd="sng" algn="ctr">
            <a:solidFill>
              <a:sysClr val="windowText" lastClr="000000"/>
            </a:solidFill>
            <a:prstDash val="solid"/>
            <a:miter lim="800000"/>
            <a:tailEnd type="triangle"/>
          </a:ln>
          <a:effectLst/>
        </p:spPr>
      </p:cxnSp>
      <p:pic>
        <p:nvPicPr>
          <p:cNvPr id="161" name="그림 160"/>
          <p:cNvPicPr>
            <a:picLocks noChangeAspect="1"/>
          </p:cNvPicPr>
          <p:nvPr/>
        </p:nvPicPr>
        <p:blipFill>
          <a:blip r:embed="rId3"/>
          <a:stretch>
            <a:fillRect/>
          </a:stretch>
        </p:blipFill>
        <p:spPr>
          <a:xfrm>
            <a:off x="10200456" y="5049650"/>
            <a:ext cx="1893630" cy="1430212"/>
          </a:xfrm>
          <a:prstGeom prst="rect">
            <a:avLst/>
          </a:prstGeom>
        </p:spPr>
      </p:pic>
      <p:sp>
        <p:nvSpPr>
          <p:cNvPr id="162" name="직사각형 161">
            <a:extLst>
              <a:ext uri="{FF2B5EF4-FFF2-40B4-BE49-F238E27FC236}">
                <a16:creationId xmlns:a16="http://schemas.microsoft.com/office/drawing/2014/main" id="{B51A4BCF-1E3F-49BE-84E8-2E024EAE8D86}"/>
              </a:ext>
            </a:extLst>
          </p:cNvPr>
          <p:cNvSpPr/>
          <p:nvPr/>
        </p:nvSpPr>
        <p:spPr>
          <a:xfrm>
            <a:off x="10518114" y="6525344"/>
            <a:ext cx="1258314"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Calibri" panose="020F0502020204030204" pitchFamily="34" charset="0"/>
              </a:rPr>
              <a:t>Hardware</a:t>
            </a:r>
            <a:endParaRPr kumimoji="0" lang="ko-KR" altLang="en-US" sz="1600" b="1" i="0" u="none" strike="noStrike" kern="1200" cap="none" spc="0" normalizeH="0" baseline="0" noProof="0" dirty="0">
              <a:ln>
                <a:noFill/>
              </a:ln>
              <a:solidFill>
                <a:prstClr val="black"/>
              </a:solidFill>
              <a:effectLst/>
              <a:uLnTx/>
              <a:uFillTx/>
              <a:latin typeface="Calibri"/>
              <a:ea typeface="맑은 고딕" panose="020B0503020000020004" pitchFamily="50" charset="-127"/>
              <a:cs typeface="Calibri" panose="020F0502020204030204" pitchFamily="34" charset="0"/>
            </a:endParaRPr>
          </a:p>
        </p:txBody>
      </p:sp>
      <p:sp>
        <p:nvSpPr>
          <p:cNvPr id="163" name="자유형 162"/>
          <p:cNvSpPr/>
          <p:nvPr/>
        </p:nvSpPr>
        <p:spPr>
          <a:xfrm>
            <a:off x="46653" y="1523863"/>
            <a:ext cx="9526555" cy="5280674"/>
          </a:xfrm>
          <a:custGeom>
            <a:avLst/>
            <a:gdLst>
              <a:gd name="connsiteX0" fmla="*/ 166293 w 9526555"/>
              <a:gd name="connsiteY0" fmla="*/ 0 h 5280674"/>
              <a:gd name="connsiteX1" fmla="*/ 9360262 w 9526555"/>
              <a:gd name="connsiteY1" fmla="*/ 0 h 5280674"/>
              <a:gd name="connsiteX2" fmla="*/ 9526555 w 9526555"/>
              <a:gd name="connsiteY2" fmla="*/ 166293 h 5280674"/>
              <a:gd name="connsiteX3" fmla="*/ 9526555 w 9526555"/>
              <a:gd name="connsiteY3" fmla="*/ 2622930 h 5280674"/>
              <a:gd name="connsiteX4" fmla="*/ 9524734 w 9526555"/>
              <a:gd name="connsiteY4" fmla="*/ 2631949 h 5280674"/>
              <a:gd name="connsiteX5" fmla="*/ 9524734 w 9526555"/>
              <a:gd name="connsiteY5" fmla="*/ 5117968 h 5280674"/>
              <a:gd name="connsiteX6" fmla="*/ 9362028 w 9526555"/>
              <a:gd name="connsiteY6" fmla="*/ 5280674 h 5280674"/>
              <a:gd name="connsiteX7" fmla="*/ 4585797 w 9526555"/>
              <a:gd name="connsiteY7" fmla="*/ 5280674 h 5280674"/>
              <a:gd name="connsiteX8" fmla="*/ 4423091 w 9526555"/>
              <a:gd name="connsiteY8" fmla="*/ 5117968 h 5280674"/>
              <a:gd name="connsiteX9" fmla="*/ 4423091 w 9526555"/>
              <a:gd name="connsiteY9" fmla="*/ 2954529 h 5280674"/>
              <a:gd name="connsiteX10" fmla="*/ 4422255 w 9526555"/>
              <a:gd name="connsiteY10" fmla="*/ 2954529 h 5280674"/>
              <a:gd name="connsiteX11" fmla="*/ 4422255 w 9526555"/>
              <a:gd name="connsiteY11" fmla="*/ 2920522 h 5280674"/>
              <a:gd name="connsiteX12" fmla="*/ 4288296 w 9526555"/>
              <a:gd name="connsiteY12" fmla="*/ 2786563 h 5280674"/>
              <a:gd name="connsiteX13" fmla="*/ 3709076 w 9526555"/>
              <a:gd name="connsiteY13" fmla="*/ 2786563 h 5280674"/>
              <a:gd name="connsiteX14" fmla="*/ 3695900 w 9526555"/>
              <a:gd name="connsiteY14" fmla="*/ 2789223 h 5280674"/>
              <a:gd name="connsiteX15" fmla="*/ 166293 w 9526555"/>
              <a:gd name="connsiteY15" fmla="*/ 2789223 h 5280674"/>
              <a:gd name="connsiteX16" fmla="*/ 0 w 9526555"/>
              <a:gd name="connsiteY16" fmla="*/ 2622930 h 5280674"/>
              <a:gd name="connsiteX17" fmla="*/ 0 w 9526555"/>
              <a:gd name="connsiteY17" fmla="*/ 166293 h 5280674"/>
              <a:gd name="connsiteX18" fmla="*/ 166293 w 9526555"/>
              <a:gd name="connsiteY18" fmla="*/ 0 h 52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6555" h="5280674">
                <a:moveTo>
                  <a:pt x="166293" y="0"/>
                </a:moveTo>
                <a:lnTo>
                  <a:pt x="9360262" y="0"/>
                </a:lnTo>
                <a:cubicBezTo>
                  <a:pt x="9452103" y="0"/>
                  <a:pt x="9526555" y="74452"/>
                  <a:pt x="9526555" y="166293"/>
                </a:cubicBezTo>
                <a:lnTo>
                  <a:pt x="9526555" y="2622930"/>
                </a:lnTo>
                <a:lnTo>
                  <a:pt x="9524734" y="2631949"/>
                </a:lnTo>
                <a:lnTo>
                  <a:pt x="9524734" y="5117968"/>
                </a:lnTo>
                <a:cubicBezTo>
                  <a:pt x="9524734" y="5207828"/>
                  <a:pt x="9451888" y="5280674"/>
                  <a:pt x="9362028" y="5280674"/>
                </a:cubicBezTo>
                <a:lnTo>
                  <a:pt x="4585797" y="5280674"/>
                </a:lnTo>
                <a:cubicBezTo>
                  <a:pt x="4495937" y="5280674"/>
                  <a:pt x="4423091" y="5207828"/>
                  <a:pt x="4423091" y="5117968"/>
                </a:cubicBezTo>
                <a:lnTo>
                  <a:pt x="4423091" y="2954529"/>
                </a:lnTo>
                <a:lnTo>
                  <a:pt x="4422255" y="2954529"/>
                </a:lnTo>
                <a:lnTo>
                  <a:pt x="4422255" y="2920522"/>
                </a:lnTo>
                <a:cubicBezTo>
                  <a:pt x="4422255" y="2846538"/>
                  <a:pt x="4362280" y="2786563"/>
                  <a:pt x="4288296" y="2786563"/>
                </a:cubicBezTo>
                <a:lnTo>
                  <a:pt x="3709076" y="2786563"/>
                </a:lnTo>
                <a:lnTo>
                  <a:pt x="3695900" y="2789223"/>
                </a:lnTo>
                <a:lnTo>
                  <a:pt x="166293" y="2789223"/>
                </a:lnTo>
                <a:cubicBezTo>
                  <a:pt x="74452" y="2789223"/>
                  <a:pt x="0" y="2714771"/>
                  <a:pt x="0" y="2622930"/>
                </a:cubicBezTo>
                <a:lnTo>
                  <a:pt x="0" y="166293"/>
                </a:lnTo>
                <a:cubicBezTo>
                  <a:pt x="0" y="74452"/>
                  <a:pt x="74452" y="0"/>
                  <a:pt x="166293" y="0"/>
                </a:cubicBezTo>
                <a:close/>
              </a:path>
            </a:pathLst>
          </a:custGeom>
          <a:solidFill>
            <a:srgbClr val="C00000">
              <a:alpha val="5000"/>
            </a:srgbClr>
          </a:solidFill>
          <a:ln w="31750">
            <a:solidFill>
              <a:schemeClr val="accent1">
                <a:shade val="50000"/>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164" name="모서리가 둥근 직사각형 163"/>
          <p:cNvSpPr/>
          <p:nvPr/>
        </p:nvSpPr>
        <p:spPr>
          <a:xfrm>
            <a:off x="2102884" y="4517945"/>
            <a:ext cx="10045573" cy="2285554"/>
          </a:xfrm>
          <a:prstGeom prst="roundRect">
            <a:avLst>
              <a:gd name="adj" fmla="val 7686"/>
            </a:avLst>
          </a:prstGeom>
          <a:solidFill>
            <a:srgbClr val="0000FF">
              <a:alpha val="5000"/>
            </a:srgbClr>
          </a:solidFill>
          <a:ln w="31750">
            <a:solidFill>
              <a:srgbClr val="0000FF">
                <a:alpha val="5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50" charset="-127"/>
              <a:cs typeface="+mn-cs"/>
            </a:endParaRPr>
          </a:p>
        </p:txBody>
      </p:sp>
      <p:sp>
        <p:nvSpPr>
          <p:cNvPr id="165" name="TextBox 164">
            <a:extLst>
              <a:ext uri="{FF2B5EF4-FFF2-40B4-BE49-F238E27FC236}">
                <a16:creationId xmlns:a16="http://schemas.microsoft.com/office/drawing/2014/main" id="{FD61B06D-B65D-F649-E9A3-3E45B7C87A7F}"/>
              </a:ext>
            </a:extLst>
          </p:cNvPr>
          <p:cNvSpPr txBox="1"/>
          <p:nvPr/>
        </p:nvSpPr>
        <p:spPr>
          <a:xfrm>
            <a:off x="5284913" y="1188450"/>
            <a:ext cx="4290534"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800" b="1" i="0" u="none" strike="noStrike" kern="1200" cap="none" spc="0" normalizeH="0" baseline="0" noProof="0" smtClean="0">
                <a:ln>
                  <a:noFill/>
                </a:ln>
                <a:solidFill>
                  <a:srgbClr val="C00000"/>
                </a:solidFill>
                <a:effectLst/>
                <a:uLnTx/>
                <a:uFillTx/>
                <a:latin typeface="Calibri"/>
                <a:ea typeface="Tahoma" panose="020B0604030504040204" pitchFamily="34" charset="0"/>
                <a:cs typeface="Calibri" panose="020F0502020204030204" pitchFamily="34" charset="0"/>
              </a:rPr>
              <a:t>Only once at Application Initialization Time</a:t>
            </a:r>
            <a:endParaRPr kumimoji="0" lang="en-US" sz="1800" b="1" i="0" u="none" strike="noStrike" kern="1200" cap="none" spc="0" normalizeH="0" baseline="0" noProof="0" dirty="0">
              <a:ln>
                <a:noFill/>
              </a:ln>
              <a:solidFill>
                <a:srgbClr val="C00000"/>
              </a:solidFill>
              <a:effectLst/>
              <a:uLnTx/>
              <a:uFillTx/>
              <a:latin typeface="Calibri"/>
              <a:ea typeface="Tahoma" panose="020B0604030504040204" pitchFamily="34" charset="0"/>
              <a:cs typeface="Calibri" panose="020F0502020204030204" pitchFamily="34" charset="0"/>
            </a:endParaRPr>
          </a:p>
        </p:txBody>
      </p:sp>
      <p:sp>
        <p:nvSpPr>
          <p:cNvPr id="166" name="TextBox 165">
            <a:extLst>
              <a:ext uri="{FF2B5EF4-FFF2-40B4-BE49-F238E27FC236}">
                <a16:creationId xmlns:a16="http://schemas.microsoft.com/office/drawing/2014/main" id="{FD61B06D-B65D-F649-E9A3-3E45B7C87A7F}"/>
              </a:ext>
            </a:extLst>
          </p:cNvPr>
          <p:cNvSpPr txBox="1"/>
          <p:nvPr/>
        </p:nvSpPr>
        <p:spPr>
          <a:xfrm>
            <a:off x="9713566" y="4190792"/>
            <a:ext cx="2426305" cy="369332"/>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600"/>
              </a:spcAft>
              <a:buClr>
                <a:srgbClr val="E7E6E6"/>
              </a:buClr>
              <a:buSzTx/>
              <a:buFontTx/>
              <a:buNone/>
              <a:tabLst/>
              <a:defRPr/>
            </a:pPr>
            <a:r>
              <a:rPr kumimoji="0" lang="en-US" sz="1800" b="1" i="0" u="none" strike="noStrike" kern="1200" cap="none" spc="0" normalizeH="0" baseline="0" noProof="0" smtClean="0">
                <a:ln>
                  <a:noFill/>
                </a:ln>
                <a:solidFill>
                  <a:srgbClr val="0000FF"/>
                </a:solidFill>
                <a:effectLst/>
                <a:uLnTx/>
                <a:uFillTx/>
                <a:latin typeface="Calibri"/>
                <a:ea typeface="Tahoma" panose="020B0604030504040204" pitchFamily="34" charset="0"/>
                <a:cs typeface="Calibri" panose="020F0502020204030204" pitchFamily="34" charset="0"/>
              </a:rPr>
              <a:t>at Every Inference Time</a:t>
            </a:r>
            <a:endParaRPr kumimoji="0" lang="en-US" sz="1800" b="1" i="0" u="none" strike="noStrike" kern="1200" cap="none" spc="0" normalizeH="0" baseline="0" noProof="0" dirty="0">
              <a:ln>
                <a:noFill/>
              </a:ln>
              <a:solidFill>
                <a:srgbClr val="0000FF"/>
              </a:solidFill>
              <a:effectLst/>
              <a:uLnTx/>
              <a:uFillTx/>
              <a:latin typeface="Calibri"/>
              <a:ea typeface="Tahoma" panose="020B0604030504040204" pitchFamily="34" charset="0"/>
              <a:cs typeface="Calibri" panose="020F0502020204030204" pitchFamily="34" charset="0"/>
            </a:endParaRPr>
          </a:p>
        </p:txBody>
      </p:sp>
      <p:sp>
        <p:nvSpPr>
          <p:cNvPr id="167" name="텍스트 개체 틀 9"/>
          <p:cNvSpPr txBox="1">
            <a:spLocks/>
          </p:cNvSpPr>
          <p:nvPr/>
        </p:nvSpPr>
        <p:spPr>
          <a:xfrm>
            <a:off x="266028" y="704564"/>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The process of generating the host instructions and dispatching them to the hardware.</a:t>
            </a:r>
            <a:endPar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p:txBody>
      </p:sp>
      <p:sp>
        <p:nvSpPr>
          <p:cNvPr id="169"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Host (ISR) Instruction Generator</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70" name="그림 169"/>
          <p:cNvPicPr>
            <a:picLocks noChangeAspect="1"/>
          </p:cNvPicPr>
          <p:nvPr/>
        </p:nvPicPr>
        <p:blipFill>
          <a:blip r:embed="rId4"/>
          <a:stretch>
            <a:fillRect/>
          </a:stretch>
        </p:blipFill>
        <p:spPr>
          <a:xfrm>
            <a:off x="9728485" y="856964"/>
            <a:ext cx="2335269" cy="1949532"/>
          </a:xfrm>
          <a:prstGeom prst="rect">
            <a:avLst/>
          </a:prstGeom>
          <a:ln>
            <a:solidFill>
              <a:srgbClr val="44546A"/>
            </a:solidFill>
          </a:ln>
        </p:spPr>
      </p:pic>
      <p:sp>
        <p:nvSpPr>
          <p:cNvPr id="171" name="직사각형 170"/>
          <p:cNvSpPr/>
          <p:nvPr/>
        </p:nvSpPr>
        <p:spPr>
          <a:xfrm>
            <a:off x="11312815" y="1540004"/>
            <a:ext cx="665053" cy="207802"/>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81"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26</a:t>
            </a:fld>
            <a:endParaRPr lang="en-US" sz="1600" dirty="0">
              <a:solidFill>
                <a:schemeClr val="tx1"/>
              </a:solidFill>
            </a:endParaRPr>
          </a:p>
        </p:txBody>
      </p:sp>
    </p:spTree>
    <p:extLst>
      <p:ext uri="{BB962C8B-B14F-4D97-AF65-F5344CB8AC3E}">
        <p14:creationId xmlns:p14="http://schemas.microsoft.com/office/powerpoint/2010/main" val="31620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5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6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6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7" grpId="0"/>
      <p:bldP spid="61" grpId="0" animBg="1"/>
      <p:bldP spid="62" grpId="0" animBg="1"/>
      <p:bldP spid="63" grpId="0" animBg="1"/>
      <p:bldP spid="64" grpId="0"/>
      <p:bldP spid="65" grpId="0" animBg="1"/>
      <p:bldP spid="66" grpId="0"/>
      <p:bldP spid="67" grpId="0" animBg="1"/>
      <p:bldP spid="68" grpId="0" animBg="1"/>
      <p:bldP spid="69" grpId="0" animBg="1"/>
      <p:bldP spid="70" grpId="0"/>
      <p:bldP spid="115" grpId="0" animBg="1"/>
      <p:bldP spid="119" grpId="0" animBg="1"/>
      <p:bldP spid="120" grpId="0" animBg="1"/>
      <p:bldP spid="121" grpId="0" animBg="1"/>
      <p:bldP spid="122" grpId="0" animBg="1"/>
      <p:bldP spid="125" grpId="0" animBg="1"/>
      <p:bldP spid="126" grpId="0"/>
      <p:bldP spid="127" grpId="0" animBg="1"/>
      <p:bldP spid="128" grpId="0"/>
      <p:bldP spid="129" grpId="0" animBg="1"/>
      <p:bldP spid="130" grpId="0"/>
      <p:bldP spid="131" grpId="0"/>
      <p:bldP spid="132" grpId="0"/>
      <p:bldP spid="133" grpId="0"/>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p:bldP spid="154" grpId="0"/>
      <p:bldP spid="155" grpId="0"/>
      <p:bldP spid="156" grpId="0"/>
      <p:bldP spid="163" grpId="0" animBg="1"/>
      <p:bldP spid="164" grpId="0" animBg="1"/>
      <p:bldP spid="165" grpId="0"/>
      <p:bldP spid="1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텍스트 개체 틀 9"/>
          <p:cNvSpPr txBox="1">
            <a:spLocks/>
          </p:cNvSpPr>
          <p:nvPr/>
        </p:nvSpPr>
        <p:spPr>
          <a:xfrm>
            <a:off x="266028" y="704564"/>
            <a:ext cx="927387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With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the </a:t>
            </a:r>
            <a:r>
              <a:rPr kumimoji="0" lang="en-US" altLang="ko-KR" sz="2000" b="0" i="1" u="none" strike="noStrike" kern="1200" cap="none" spc="0" normalizeH="0" baseline="0" noProof="0" dirty="0" err="1">
                <a:ln>
                  <a:noFill/>
                </a:ln>
                <a:solidFill>
                  <a:prstClr val="black"/>
                </a:solidFill>
                <a:effectLst/>
                <a:uLnTx/>
                <a:uFillTx/>
                <a:latin typeface="Calibri"/>
                <a:ea typeface="맑은 고딕" panose="020B0503020000020004" pitchFamily="50" charset="-127"/>
                <a:cs typeface="+mn-cs"/>
              </a:rPr>
              <a:t>AiM</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 performance model, users can estimate not only the total execution </a:t>
            </a: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
            </a:r>
            <a:b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br>
            <a:r>
              <a:rPr kumimoji="0" lang="en-US" altLang="ko-KR" sz="2000" b="0" i="1" u="none" strike="noStrike" kern="1200" cap="none" spc="0" normalizeH="0" baseline="0" noProof="0" dirty="0" smtClean="0">
                <a:ln>
                  <a:noFill/>
                </a:ln>
                <a:solidFill>
                  <a:prstClr val="black"/>
                </a:solidFill>
                <a:effectLst/>
                <a:uLnTx/>
                <a:uFillTx/>
                <a:latin typeface="Calibri"/>
                <a:ea typeface="맑은 고딕" panose="020B0503020000020004" pitchFamily="50" charset="-127"/>
                <a:cs typeface="+mn-cs"/>
              </a:rPr>
              <a:t>time </a:t>
            </a:r>
            <a:r>
              <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rPr>
              <a:t>of AI applications but also the execution time of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each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individual host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instruction</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The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other benefit </a:t>
            </a:r>
            <a:r>
              <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rPr>
              <a:t>of using the software emulator is the flexibility of the </a:t>
            </a:r>
            <a:r>
              <a:rPr kumimoji="0" lang="en-US" altLang="ko-KR" sz="2000" b="0" i="1" u="none" strike="noStrike" kern="1200" cap="none" spc="0" normalizeH="0" baseline="0" noProof="0" smtClean="0">
                <a:ln>
                  <a:noFill/>
                </a:ln>
                <a:solidFill>
                  <a:prstClr val="black"/>
                </a:solidFill>
                <a:effectLst/>
                <a:uLnTx/>
                <a:uFillTx/>
                <a:latin typeface="Calibri"/>
                <a:ea typeface="맑은 고딕" panose="020B0503020000020004" pitchFamily="50" charset="-127"/>
                <a:cs typeface="+mn-cs"/>
              </a:rPr>
              <a:t>hardware.</a:t>
            </a:r>
            <a:endParaRPr kumimoji="0" lang="en-US" altLang="ko-KR" sz="2000" b="0" i="1" u="none" strike="noStrike" kern="1200" cap="none" spc="0" normalizeH="0" baseline="0" noProof="0">
              <a:ln>
                <a:noFill/>
              </a:ln>
              <a:solidFill>
                <a:prstClr val="black"/>
              </a:solidFill>
              <a:effectLst/>
              <a:uLnTx/>
              <a:uFillTx/>
              <a:latin typeface="Calibri"/>
              <a:ea typeface="맑은 고딕" panose="020B0503020000020004" pitchFamily="50" charset="-127"/>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0" lang="en-US" altLang="ko-KR" sz="2000" b="0" i="1" u="none" strike="noStrike" kern="1200" cap="none" spc="0" normalizeH="0" baseline="0" noProof="0" dirty="0">
              <a:ln>
                <a:noFill/>
              </a:ln>
              <a:solidFill>
                <a:prstClr val="black"/>
              </a:solidFill>
              <a:effectLst/>
              <a:uLnTx/>
              <a:uFillTx/>
              <a:latin typeface="Calibri"/>
              <a:ea typeface="맑은 고딕" panose="020B0503020000020004" pitchFamily="50" charset="-127"/>
              <a:cs typeface="+mn-cs"/>
            </a:endParaRPr>
          </a:p>
        </p:txBody>
      </p:sp>
      <p:sp>
        <p:nvSpPr>
          <p:cNvPr id="116"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AiM Software Emulator</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7" name="TextBox 116"/>
          <p:cNvSpPr txBox="1"/>
          <p:nvPr/>
        </p:nvSpPr>
        <p:spPr>
          <a:xfrm>
            <a:off x="422149" y="6195644"/>
            <a:ext cx="1500539" cy="307777"/>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rPr>
              <a:t>Configuration File</a:t>
            </a:r>
            <a:endParaRPr kumimoji="0" lang="ko-KR" altLang="en-US" sz="1400" b="1" i="0" u="none" strike="noStrike" kern="1200" cap="none" spc="0" normalizeH="0" baseline="0" noProof="0" dirty="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endParaRPr>
          </a:p>
        </p:txBody>
      </p:sp>
      <p:sp>
        <p:nvSpPr>
          <p:cNvPr id="118" name="TextBox 117"/>
          <p:cNvSpPr txBox="1"/>
          <p:nvPr/>
        </p:nvSpPr>
        <p:spPr>
          <a:xfrm>
            <a:off x="6241571" y="6506321"/>
            <a:ext cx="3608808" cy="307777"/>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rPr>
              <a:t>Estimated Performance from Analytical </a:t>
            </a:r>
            <a:r>
              <a:rPr kumimoji="0" lang="en-US" altLang="ko-KR" sz="1400" b="1" i="0" u="none" strike="noStrike" kern="1200" cap="none" spc="0" normalizeH="0" baseline="0" noProof="0" dirty="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rPr>
              <a:t>Model</a:t>
            </a:r>
            <a:endParaRPr kumimoji="0" lang="ko-KR" altLang="en-US" sz="1400" b="1" i="0" u="none" strike="noStrike" kern="1200" cap="none" spc="0" normalizeH="0" baseline="0" noProof="0" dirty="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endParaRPr>
          </a:p>
        </p:txBody>
      </p:sp>
      <p:sp>
        <p:nvSpPr>
          <p:cNvPr id="119" name="TextBox 118"/>
          <p:cNvSpPr txBox="1"/>
          <p:nvPr/>
        </p:nvSpPr>
        <p:spPr>
          <a:xfrm>
            <a:off x="3457577" y="5533261"/>
            <a:ext cx="1929439" cy="307777"/>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rPr>
              <a:t>AiM Software Emulator</a:t>
            </a:r>
            <a:endParaRPr kumimoji="0" lang="ko-KR" altLang="en-US" sz="1400" b="1" i="0" u="none" strike="noStrike" kern="1200" cap="none" spc="0" normalizeH="0" baseline="0" noProof="0" dirty="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endParaRPr>
          </a:p>
        </p:txBody>
      </p:sp>
      <p:sp>
        <p:nvSpPr>
          <p:cNvPr id="143" name="모서리가 둥근 직사각형 142"/>
          <p:cNvSpPr/>
          <p:nvPr/>
        </p:nvSpPr>
        <p:spPr>
          <a:xfrm>
            <a:off x="2455646" y="2600725"/>
            <a:ext cx="3713917" cy="2956244"/>
          </a:xfrm>
          <a:prstGeom prst="roundRect">
            <a:avLst>
              <a:gd name="adj" fmla="val 0"/>
            </a:avLst>
          </a:prstGeom>
          <a:solidFill>
            <a:srgbClr val="4F81BD">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400" b="1"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400" b="1" i="0" u="none" strike="noStrike" kern="0" cap="none" spc="0" normalizeH="0" baseline="0" noProof="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a:ln>
                  <a:noFill/>
                </a:ln>
                <a:solidFill>
                  <a:prstClr val="black"/>
                </a:solidFill>
                <a:effectLst/>
                <a:uLnTx/>
                <a:uFillTx/>
                <a:latin typeface="Calibri"/>
                <a:ea typeface="맑은 고딕" panose="020B0503020000020004" pitchFamily="50" charset="-127"/>
                <a:cs typeface="+mn-cs"/>
              </a:rPr>
              <a:t>AiM Software Emulator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400" b="1" i="0" u="none" strike="noStrike" kern="0" cap="none" spc="0" normalizeH="0" baseline="0" noProof="0" dirty="0">
              <a:ln>
                <a:noFill/>
              </a:ln>
              <a:solidFill>
                <a:prstClr val="black"/>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0" cap="none" spc="0" normalizeH="0" baseline="0" noProof="0" dirty="0">
              <a:ln>
                <a:noFill/>
              </a:ln>
              <a:solidFill>
                <a:prstClr val="white"/>
              </a:solidFill>
              <a:effectLst/>
              <a:uLnTx/>
              <a:uFillTx/>
              <a:latin typeface="Calibri"/>
              <a:ea typeface="맑은 고딕" panose="020B0503020000020004" pitchFamily="50" charset="-127"/>
              <a:cs typeface="+mn-cs"/>
            </a:endParaRPr>
          </a:p>
        </p:txBody>
      </p:sp>
      <p:sp>
        <p:nvSpPr>
          <p:cNvPr id="144" name="직사각형 13"/>
          <p:cNvSpPr/>
          <p:nvPr/>
        </p:nvSpPr>
        <p:spPr>
          <a:xfrm>
            <a:off x="2557226" y="3042236"/>
            <a:ext cx="3505367" cy="322822"/>
          </a:xfrm>
          <a:custGeom>
            <a:avLst/>
            <a:gdLst>
              <a:gd name="connsiteX0" fmla="*/ 0 w 2751036"/>
              <a:gd name="connsiteY0" fmla="*/ 0 h 379784"/>
              <a:gd name="connsiteX1" fmla="*/ 2751036 w 2751036"/>
              <a:gd name="connsiteY1" fmla="*/ 0 h 379784"/>
              <a:gd name="connsiteX2" fmla="*/ 2751036 w 2751036"/>
              <a:gd name="connsiteY2" fmla="*/ 379784 h 379784"/>
              <a:gd name="connsiteX3" fmla="*/ 0 w 2751036"/>
              <a:gd name="connsiteY3" fmla="*/ 379784 h 379784"/>
              <a:gd name="connsiteX4" fmla="*/ 0 w 2751036"/>
              <a:gd name="connsiteY4" fmla="*/ 0 h 379784"/>
              <a:gd name="connsiteX0" fmla="*/ 393 w 2751429"/>
              <a:gd name="connsiteY0" fmla="*/ 0 h 379784"/>
              <a:gd name="connsiteX1" fmla="*/ 2751429 w 2751429"/>
              <a:gd name="connsiteY1" fmla="*/ 0 h 379784"/>
              <a:gd name="connsiteX2" fmla="*/ 2751429 w 2751429"/>
              <a:gd name="connsiteY2" fmla="*/ 379784 h 379784"/>
              <a:gd name="connsiteX3" fmla="*/ 393 w 2751429"/>
              <a:gd name="connsiteY3" fmla="*/ 379784 h 379784"/>
              <a:gd name="connsiteX4" fmla="*/ 0 w 2751429"/>
              <a:gd name="connsiteY4" fmla="*/ 308943 h 379784"/>
              <a:gd name="connsiteX5" fmla="*/ 393 w 2751429"/>
              <a:gd name="connsiteY5" fmla="*/ 0 h 3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1429" h="379784">
                <a:moveTo>
                  <a:pt x="393" y="0"/>
                </a:moveTo>
                <a:lnTo>
                  <a:pt x="2751429" y="0"/>
                </a:lnTo>
                <a:lnTo>
                  <a:pt x="2751429" y="379784"/>
                </a:lnTo>
                <a:lnTo>
                  <a:pt x="393" y="379784"/>
                </a:lnTo>
                <a:lnTo>
                  <a:pt x="0" y="308943"/>
                </a:lnTo>
                <a:lnTo>
                  <a:pt x="393" y="0"/>
                </a:lnTo>
                <a:close/>
              </a:path>
            </a:pathLst>
          </a:custGeom>
          <a:solidFill>
            <a:sysClr val="window" lastClr="FFFFFF">
              <a:lumMod val="65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Function Simulator Interface</a:t>
            </a:r>
            <a:endParaRPr kumimoji="0" lang="ko-KR" altLang="en-US" sz="12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45" name="직사각형 144"/>
          <p:cNvSpPr/>
          <p:nvPr/>
        </p:nvSpPr>
        <p:spPr>
          <a:xfrm>
            <a:off x="2557226" y="3509775"/>
            <a:ext cx="2409027" cy="633909"/>
          </a:xfrm>
          <a:prstGeom prst="rect">
            <a:avLst/>
          </a:prstGeom>
          <a:solidFill>
            <a:srgbClr val="92CDDB"/>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46" name="직사각형 145"/>
          <p:cNvSpPr/>
          <p:nvPr/>
        </p:nvSpPr>
        <p:spPr>
          <a:xfrm>
            <a:off x="4004788" y="3649224"/>
            <a:ext cx="801508" cy="374766"/>
          </a:xfrm>
          <a:prstGeom prst="rect">
            <a:avLst/>
          </a:prstGeom>
          <a:solidFill>
            <a:srgbClr val="4BACC6"/>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512 KB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SRAM</a:t>
            </a:r>
            <a:endParaRPr kumimoji="0" lang="ko-KR" altLang="en-US"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47" name="직사각형 146"/>
          <p:cNvSpPr/>
          <p:nvPr/>
        </p:nvSpPr>
        <p:spPr>
          <a:xfrm>
            <a:off x="2557225" y="4333987"/>
            <a:ext cx="2409028" cy="1149200"/>
          </a:xfrm>
          <a:prstGeom prst="rect">
            <a:avLst/>
          </a:prstGeom>
          <a:solidFill>
            <a:srgbClr val="4F81BD">
              <a:lumMod val="40000"/>
              <a:lumOff val="60000"/>
            </a:srgbClr>
          </a:solidFill>
          <a:ln w="76200" cap="flat" cmpd="sng" algn="ctr">
            <a:solidFill>
              <a:srgbClr val="4472C4">
                <a:lumMod val="75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a:ln>
                  <a:noFill/>
                </a:ln>
                <a:solidFill>
                  <a:prstClr val="black"/>
                </a:solidFill>
                <a:effectLst/>
                <a:uLnTx/>
                <a:uFillTx/>
                <a:latin typeface="Calibri"/>
                <a:ea typeface="Tahoma" panose="020B0604030504040204" pitchFamily="34" charset="0"/>
                <a:cs typeface="Tahoma" panose="020B0604030504040204" pitchFamily="34" charset="0"/>
              </a:rPr>
              <a:t>AiM </a:t>
            </a:r>
            <a:r>
              <a:rPr kumimoji="0" lang="en-US" altLang="ko-KR" sz="120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Functional Model</a:t>
            </a:r>
            <a:endParaRPr kumimoji="0" lang="ko-KR" altLang="en-US" sz="12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48" name="직사각형 147"/>
          <p:cNvSpPr/>
          <p:nvPr/>
        </p:nvSpPr>
        <p:spPr>
          <a:xfrm>
            <a:off x="4004788" y="4677182"/>
            <a:ext cx="845493" cy="583952"/>
          </a:xfrm>
          <a:prstGeom prst="rect">
            <a:avLst/>
          </a:prstGeom>
          <a:solidFill>
            <a:srgbClr val="B3B3B3"/>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49" name="직사각형 148"/>
          <p:cNvSpPr/>
          <p:nvPr/>
        </p:nvSpPr>
        <p:spPr>
          <a:xfrm>
            <a:off x="3958927" y="4732666"/>
            <a:ext cx="832052" cy="574669"/>
          </a:xfrm>
          <a:prstGeom prst="rect">
            <a:avLst/>
          </a:prstGeom>
          <a:solidFill>
            <a:srgbClr val="B3B3B3"/>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0" name="직사각형 149"/>
          <p:cNvSpPr/>
          <p:nvPr/>
        </p:nvSpPr>
        <p:spPr>
          <a:xfrm>
            <a:off x="3911482" y="4785812"/>
            <a:ext cx="820195" cy="566480"/>
          </a:xfrm>
          <a:prstGeom prst="rect">
            <a:avLst/>
          </a:prstGeom>
          <a:solidFill>
            <a:srgbClr val="B3B3B3"/>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1" name="직사각형 150"/>
          <p:cNvSpPr/>
          <p:nvPr/>
        </p:nvSpPr>
        <p:spPr>
          <a:xfrm>
            <a:off x="3861695" y="4837832"/>
            <a:ext cx="810680" cy="559908"/>
          </a:xfrm>
          <a:prstGeom prst="rect">
            <a:avLst/>
          </a:prstGeom>
          <a:solidFill>
            <a:srgbClr val="B3B3B3"/>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rPr>
              <a:t>GDDR6-AiM Model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rPr>
              <a:t>(CH 0)</a:t>
            </a:r>
            <a:endParaRPr kumimoji="0" lang="ko-KR" altLang="en-US"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2" name="직사각형 151"/>
          <p:cNvSpPr/>
          <p:nvPr/>
        </p:nvSpPr>
        <p:spPr>
          <a:xfrm>
            <a:off x="2775791" y="4677182"/>
            <a:ext cx="856705" cy="591696"/>
          </a:xfrm>
          <a:prstGeom prst="rect">
            <a:avLst/>
          </a:prstGeom>
          <a:solidFill>
            <a:srgbClr val="D4E9F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3" name="직사각형 152"/>
          <p:cNvSpPr/>
          <p:nvPr/>
        </p:nvSpPr>
        <p:spPr>
          <a:xfrm>
            <a:off x="2729930" y="4732666"/>
            <a:ext cx="836608" cy="577816"/>
          </a:xfrm>
          <a:prstGeom prst="rect">
            <a:avLst/>
          </a:prstGeom>
          <a:solidFill>
            <a:srgbClr val="D4E9F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4" name="직사각형 153"/>
          <p:cNvSpPr/>
          <p:nvPr/>
        </p:nvSpPr>
        <p:spPr>
          <a:xfrm>
            <a:off x="2682485" y="4785812"/>
            <a:ext cx="824751" cy="569627"/>
          </a:xfrm>
          <a:prstGeom prst="rect">
            <a:avLst/>
          </a:prstGeom>
          <a:solidFill>
            <a:srgbClr val="D4E9F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5" name="직사각형 154"/>
          <p:cNvSpPr/>
          <p:nvPr/>
        </p:nvSpPr>
        <p:spPr>
          <a:xfrm>
            <a:off x="2632698" y="4837832"/>
            <a:ext cx="817328" cy="564500"/>
          </a:xfrm>
          <a:prstGeom prst="rect">
            <a:avLst/>
          </a:prstGeom>
          <a:solidFill>
            <a:srgbClr val="D4E9F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AiM CTRL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Model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(CH 0)</a:t>
            </a:r>
            <a:endParaRPr kumimoji="0" lang="ko-KR" altLang="en-US"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sp>
        <p:nvSpPr>
          <p:cNvPr id="156" name="직사각형 155"/>
          <p:cNvSpPr/>
          <p:nvPr/>
        </p:nvSpPr>
        <p:spPr>
          <a:xfrm>
            <a:off x="2598455" y="3627073"/>
            <a:ext cx="103392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black"/>
                </a:solidFill>
                <a:effectLst/>
                <a:uLnTx/>
                <a:uFillTx/>
                <a:latin typeface="맑은 고딕"/>
                <a:ea typeface="Tahoma" panose="020B0604030504040204" pitchFamily="34" charset="0"/>
                <a:cs typeface="Tahoma" panose="020B0604030504040204" pitchFamily="34" charset="0"/>
              </a:rPr>
              <a:t>AiM DMA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black"/>
                </a:solidFill>
                <a:effectLst/>
                <a:uLnTx/>
                <a:uFillTx/>
                <a:latin typeface="맑은 고딕"/>
                <a:ea typeface="Tahoma" panose="020B0604030504040204" pitchFamily="34" charset="0"/>
                <a:cs typeface="Tahoma" panose="020B0604030504040204" pitchFamily="34" charset="0"/>
              </a:rPr>
              <a:t>Model</a:t>
            </a:r>
            <a:endParaRPr kumimoji="0" lang="ko-KR" altLang="en-US" sz="105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Tahoma" panose="020B0604030504040204" pitchFamily="34" charset="0"/>
            </a:endParaRPr>
          </a:p>
        </p:txBody>
      </p:sp>
      <p:grpSp>
        <p:nvGrpSpPr>
          <p:cNvPr id="157" name="그룹 156"/>
          <p:cNvGrpSpPr/>
          <p:nvPr/>
        </p:nvGrpSpPr>
        <p:grpSpPr>
          <a:xfrm>
            <a:off x="3690684" y="4050858"/>
            <a:ext cx="113519" cy="381601"/>
            <a:chOff x="3344619" y="1511438"/>
            <a:chExt cx="105126" cy="252000"/>
          </a:xfrm>
        </p:grpSpPr>
        <p:cxnSp>
          <p:nvCxnSpPr>
            <p:cNvPr id="158" name="직선 화살표 연결선 157"/>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59" name="직선 화살표 연결선 158"/>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160" name="그룹 159"/>
          <p:cNvGrpSpPr/>
          <p:nvPr/>
        </p:nvGrpSpPr>
        <p:grpSpPr>
          <a:xfrm rot="16200000">
            <a:off x="3607241" y="4806398"/>
            <a:ext cx="101646" cy="609779"/>
            <a:chOff x="3344619" y="1511438"/>
            <a:chExt cx="105126" cy="252000"/>
          </a:xfrm>
        </p:grpSpPr>
        <p:cxnSp>
          <p:nvCxnSpPr>
            <p:cNvPr id="161" name="직선 화살표 연결선 160"/>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62" name="직선 화살표 연결선 161"/>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163" name="직사각형 162"/>
          <p:cNvSpPr/>
          <p:nvPr/>
        </p:nvSpPr>
        <p:spPr>
          <a:xfrm>
            <a:off x="5144003" y="3548269"/>
            <a:ext cx="918590" cy="1934917"/>
          </a:xfrm>
          <a:prstGeom prst="rect">
            <a:avLst/>
          </a:prstGeom>
          <a:solidFill>
            <a:sysClr val="window" lastClr="FFFFFF">
              <a:lumMod val="95000"/>
            </a:sysClr>
          </a:solidFill>
          <a:ln w="762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err="1">
                <a:ln>
                  <a:noFill/>
                </a:ln>
                <a:solidFill>
                  <a:prstClr val="black"/>
                </a:solidFill>
                <a:effectLst/>
                <a:uLnTx/>
                <a:uFillTx/>
                <a:latin typeface="Calibri"/>
                <a:ea typeface="맑은 고딕" panose="020B0503020000020004" pitchFamily="50" charset="-127"/>
                <a:cs typeface="Tahoma" panose="020B0604030504040204" pitchFamily="34" charset="0"/>
              </a:rPr>
              <a:t>AiM</a:t>
            </a:r>
            <a:endParaRPr kumimoji="0" lang="en-US" altLang="ko-KR"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rPr>
              <a:t>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rPr>
              <a:t>Model</a:t>
            </a:r>
            <a:endParaRPr kumimoji="0" lang="ko-KR" altLang="en-US" sz="1050" b="0" i="0" u="none" strike="noStrike" kern="0" cap="none" spc="0" normalizeH="0" baseline="0" noProof="0" dirty="0">
              <a:ln>
                <a:noFill/>
              </a:ln>
              <a:solidFill>
                <a:prstClr val="black"/>
              </a:solidFill>
              <a:effectLst/>
              <a:uLnTx/>
              <a:uFillTx/>
              <a:latin typeface="Calibri"/>
              <a:ea typeface="맑은 고딕" panose="020B0503020000020004" pitchFamily="50" charset="-127"/>
              <a:cs typeface="Tahoma" panose="020B0604030504040204" pitchFamily="34" charset="0"/>
            </a:endParaRPr>
          </a:p>
        </p:txBody>
      </p:sp>
      <p:grpSp>
        <p:nvGrpSpPr>
          <p:cNvPr id="164" name="그룹 163"/>
          <p:cNvGrpSpPr/>
          <p:nvPr/>
        </p:nvGrpSpPr>
        <p:grpSpPr>
          <a:xfrm>
            <a:off x="3690684" y="3288733"/>
            <a:ext cx="100819" cy="304925"/>
            <a:chOff x="3344619" y="1511438"/>
            <a:chExt cx="105126" cy="252000"/>
          </a:xfrm>
        </p:grpSpPr>
        <p:cxnSp>
          <p:nvCxnSpPr>
            <p:cNvPr id="165" name="직선 화살표 연결선 164"/>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66" name="직선 화살표 연결선 165"/>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grpSp>
        <p:nvGrpSpPr>
          <p:cNvPr id="167" name="그룹 166"/>
          <p:cNvGrpSpPr/>
          <p:nvPr/>
        </p:nvGrpSpPr>
        <p:grpSpPr>
          <a:xfrm>
            <a:off x="5551720" y="3288733"/>
            <a:ext cx="113049" cy="343025"/>
            <a:chOff x="3344619" y="1511438"/>
            <a:chExt cx="105126" cy="252000"/>
          </a:xfrm>
        </p:grpSpPr>
        <p:cxnSp>
          <p:nvCxnSpPr>
            <p:cNvPr id="168" name="직선 화살표 연결선 167"/>
            <p:cNvCxnSpPr/>
            <p:nvPr/>
          </p:nvCxnSpPr>
          <p:spPr>
            <a:xfrm>
              <a:off x="3344619"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cxnSp>
          <p:nvCxnSpPr>
            <p:cNvPr id="169" name="직선 화살표 연결선 168"/>
            <p:cNvCxnSpPr/>
            <p:nvPr/>
          </p:nvCxnSpPr>
          <p:spPr>
            <a:xfrm flipV="1">
              <a:off x="3449745" y="1511438"/>
              <a:ext cx="0" cy="252000"/>
            </a:xfrm>
            <a:prstGeom prst="straightConnector1">
              <a:avLst/>
            </a:prstGeom>
            <a:noFill/>
            <a:ln w="19050" cap="flat" cmpd="sng" algn="ctr">
              <a:gradFill>
                <a:gsLst>
                  <a:gs pos="37000">
                    <a:srgbClr val="6D6D6D"/>
                  </a:gs>
                  <a:gs pos="0">
                    <a:sysClr val="window" lastClr="FFFFFF">
                      <a:lumMod val="75000"/>
                    </a:sysClr>
                  </a:gs>
                  <a:gs pos="100000">
                    <a:sysClr val="windowText" lastClr="000000"/>
                  </a:gs>
                </a:gsLst>
                <a:lin ang="5400000" scaled="1"/>
              </a:gradFill>
              <a:prstDash val="solid"/>
              <a:miter lim="800000"/>
              <a:tailEnd type="triangle"/>
            </a:ln>
            <a:effectLst/>
          </p:spPr>
        </p:cxnSp>
      </p:grpSp>
      <p:sp>
        <p:nvSpPr>
          <p:cNvPr id="170" name="오른쪽 화살표 169"/>
          <p:cNvSpPr/>
          <p:nvPr/>
        </p:nvSpPr>
        <p:spPr>
          <a:xfrm>
            <a:off x="2192276" y="4689703"/>
            <a:ext cx="327580" cy="386499"/>
          </a:xfrm>
          <a:prstGeom prst="rightArrow">
            <a:avLst/>
          </a:prstGeom>
          <a:gradFill>
            <a:gsLst>
              <a:gs pos="37000">
                <a:srgbClr val="4472C4">
                  <a:lumMod val="40000"/>
                  <a:lumOff val="60000"/>
                </a:srgbClr>
              </a:gs>
              <a:gs pos="0">
                <a:srgbClr val="4472C4">
                  <a:lumMod val="20000"/>
                  <a:lumOff val="80000"/>
                </a:srgbClr>
              </a:gs>
              <a:gs pos="100000">
                <a:srgbClr val="4472C4">
                  <a:lumMod val="75000"/>
                </a:srgb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a:ea typeface="맑은 고딕" panose="020B0503020000020004" pitchFamily="50" charset="-127"/>
              <a:cs typeface="+mn-cs"/>
            </a:endParaRPr>
          </a:p>
        </p:txBody>
      </p:sp>
      <p:sp>
        <p:nvSpPr>
          <p:cNvPr id="171" name="오른쪽 화살표 170"/>
          <p:cNvSpPr/>
          <p:nvPr/>
        </p:nvSpPr>
        <p:spPr>
          <a:xfrm>
            <a:off x="6137847" y="4353539"/>
            <a:ext cx="319748" cy="373871"/>
          </a:xfrm>
          <a:prstGeom prst="rightArrow">
            <a:avLst/>
          </a:prstGeom>
          <a:gradFill>
            <a:gsLst>
              <a:gs pos="37000">
                <a:srgbClr val="70AD47">
                  <a:lumMod val="40000"/>
                  <a:lumOff val="60000"/>
                </a:srgbClr>
              </a:gs>
              <a:gs pos="0">
                <a:srgbClr val="70AD47">
                  <a:lumMod val="20000"/>
                  <a:lumOff val="80000"/>
                </a:srgbClr>
              </a:gs>
              <a:gs pos="100000">
                <a:srgbClr val="70AD47">
                  <a:lumMod val="75000"/>
                </a:srgbClr>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a:ea typeface="맑은 고딕" panose="020B0503020000020004" pitchFamily="50" charset="-127"/>
              <a:cs typeface="+mn-cs"/>
            </a:endParaRPr>
          </a:p>
        </p:txBody>
      </p:sp>
      <p:pic>
        <p:nvPicPr>
          <p:cNvPr id="172" name="그림 171"/>
          <p:cNvPicPr>
            <a:picLocks noChangeAspect="1"/>
          </p:cNvPicPr>
          <p:nvPr/>
        </p:nvPicPr>
        <p:blipFill>
          <a:blip r:embed="rId3"/>
          <a:stretch>
            <a:fillRect/>
          </a:stretch>
        </p:blipFill>
        <p:spPr>
          <a:xfrm>
            <a:off x="9728485" y="856964"/>
            <a:ext cx="2335269" cy="1949532"/>
          </a:xfrm>
          <a:prstGeom prst="rect">
            <a:avLst/>
          </a:prstGeom>
          <a:ln>
            <a:solidFill>
              <a:srgbClr val="44546A"/>
            </a:solidFill>
          </a:ln>
        </p:spPr>
      </p:pic>
      <p:sp>
        <p:nvSpPr>
          <p:cNvPr id="173" name="직사각형 172"/>
          <p:cNvSpPr/>
          <p:nvPr/>
        </p:nvSpPr>
        <p:spPr>
          <a:xfrm>
            <a:off x="9878539" y="2162173"/>
            <a:ext cx="1262212" cy="633781"/>
          </a:xfrm>
          <a:prstGeom prst="rect">
            <a:avLst/>
          </a:prstGeom>
          <a:noFill/>
          <a:ln w="31750" cap="flat" cmpd="sng" algn="ctr">
            <a:solidFill>
              <a:srgbClr val="F0314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pic>
        <p:nvPicPr>
          <p:cNvPr id="174" name="그림 173"/>
          <p:cNvPicPr>
            <a:picLocks noChangeAspect="1"/>
          </p:cNvPicPr>
          <p:nvPr/>
        </p:nvPicPr>
        <p:blipFill>
          <a:blip r:embed="rId4"/>
          <a:stretch>
            <a:fillRect/>
          </a:stretch>
        </p:blipFill>
        <p:spPr>
          <a:xfrm>
            <a:off x="6520474" y="2026671"/>
            <a:ext cx="3019425" cy="4476750"/>
          </a:xfrm>
          <a:prstGeom prst="rect">
            <a:avLst/>
          </a:prstGeom>
          <a:ln w="57150">
            <a:solidFill>
              <a:srgbClr val="70AD47">
                <a:lumMod val="75000"/>
              </a:srgbClr>
            </a:solidFill>
          </a:ln>
        </p:spPr>
      </p:pic>
      <p:pic>
        <p:nvPicPr>
          <p:cNvPr id="175" name="그림 174"/>
          <p:cNvPicPr>
            <a:picLocks noChangeAspect="1"/>
          </p:cNvPicPr>
          <p:nvPr/>
        </p:nvPicPr>
        <p:blipFill>
          <a:blip r:embed="rId5"/>
          <a:stretch>
            <a:fillRect/>
          </a:stretch>
        </p:blipFill>
        <p:spPr>
          <a:xfrm>
            <a:off x="163352" y="3548269"/>
            <a:ext cx="1962150" cy="2638425"/>
          </a:xfrm>
          <a:prstGeom prst="rect">
            <a:avLst/>
          </a:prstGeom>
          <a:ln w="57150">
            <a:solidFill>
              <a:srgbClr val="4472C4">
                <a:lumMod val="75000"/>
              </a:srgbClr>
            </a:solidFill>
          </a:ln>
        </p:spPr>
      </p:pic>
      <p:pic>
        <p:nvPicPr>
          <p:cNvPr id="176" name="그림 175"/>
          <p:cNvPicPr>
            <a:picLocks noChangeAspect="1"/>
          </p:cNvPicPr>
          <p:nvPr/>
        </p:nvPicPr>
        <p:blipFill>
          <a:blip r:embed="rId6"/>
          <a:stretch>
            <a:fillRect/>
          </a:stretch>
        </p:blipFill>
        <p:spPr>
          <a:xfrm>
            <a:off x="7438216" y="3187963"/>
            <a:ext cx="4078123" cy="3344746"/>
          </a:xfrm>
          <a:prstGeom prst="rect">
            <a:avLst/>
          </a:prstGeom>
        </p:spPr>
      </p:pic>
      <p:sp>
        <p:nvSpPr>
          <p:cNvPr id="177" name="직사각형 176"/>
          <p:cNvSpPr/>
          <p:nvPr/>
        </p:nvSpPr>
        <p:spPr>
          <a:xfrm>
            <a:off x="11252718" y="2162173"/>
            <a:ext cx="783771" cy="637011"/>
          </a:xfrm>
          <a:prstGeom prst="rect">
            <a:avLst/>
          </a:prstGeom>
          <a:noFill/>
          <a:ln w="31750" cap="flat" cmpd="sng" algn="ctr">
            <a:solidFill>
              <a:srgbClr val="00BBD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sp>
        <p:nvSpPr>
          <p:cNvPr id="178" name="직사각형 177"/>
          <p:cNvSpPr/>
          <p:nvPr/>
        </p:nvSpPr>
        <p:spPr>
          <a:xfrm>
            <a:off x="7417601" y="3164201"/>
            <a:ext cx="4102447" cy="3390078"/>
          </a:xfrm>
          <a:prstGeom prst="rect">
            <a:avLst/>
          </a:prstGeom>
          <a:noFill/>
          <a:ln w="31750" cap="flat" cmpd="sng" algn="ctr">
            <a:solidFill>
              <a:srgbClr val="00BBD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Calibri"/>
              <a:ea typeface="맑은 고딕" panose="020B0503020000020004" pitchFamily="50" charset="-127"/>
              <a:cs typeface="+mn-cs"/>
            </a:endParaRPr>
          </a:p>
        </p:txBody>
      </p:sp>
      <p:cxnSp>
        <p:nvCxnSpPr>
          <p:cNvPr id="179" name="직선 연결선 178"/>
          <p:cNvCxnSpPr/>
          <p:nvPr/>
        </p:nvCxnSpPr>
        <p:spPr>
          <a:xfrm flipV="1">
            <a:off x="11516339" y="2808514"/>
            <a:ext cx="520151" cy="355687"/>
          </a:xfrm>
          <a:prstGeom prst="line">
            <a:avLst/>
          </a:prstGeom>
          <a:noFill/>
          <a:ln w="28575" cap="flat" cmpd="sng" algn="ctr">
            <a:solidFill>
              <a:srgbClr val="00BBD1">
                <a:lumMod val="75000"/>
              </a:srgbClr>
            </a:solidFill>
            <a:prstDash val="sysDash"/>
            <a:miter lim="800000"/>
          </a:ln>
          <a:effectLst/>
        </p:spPr>
      </p:cxnSp>
      <p:cxnSp>
        <p:nvCxnSpPr>
          <p:cNvPr id="180" name="직선 연결선 179"/>
          <p:cNvCxnSpPr/>
          <p:nvPr/>
        </p:nvCxnSpPr>
        <p:spPr>
          <a:xfrm flipV="1">
            <a:off x="7410951" y="2799185"/>
            <a:ext cx="3858435" cy="365016"/>
          </a:xfrm>
          <a:prstGeom prst="line">
            <a:avLst/>
          </a:prstGeom>
          <a:noFill/>
          <a:ln w="28575" cap="flat" cmpd="sng" algn="ctr">
            <a:solidFill>
              <a:srgbClr val="00BBD1">
                <a:lumMod val="75000"/>
              </a:srgbClr>
            </a:solidFill>
            <a:prstDash val="sysDash"/>
            <a:miter lim="800000"/>
          </a:ln>
          <a:effectLst/>
        </p:spPr>
      </p:cxnSp>
      <p:sp>
        <p:nvSpPr>
          <p:cNvPr id="181" name="TextBox 180"/>
          <p:cNvSpPr txBox="1"/>
          <p:nvPr/>
        </p:nvSpPr>
        <p:spPr>
          <a:xfrm>
            <a:off x="8568513" y="6506321"/>
            <a:ext cx="1800621" cy="307777"/>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smtClean="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rPr>
              <a:t>AiM Evaluation Board</a:t>
            </a:r>
            <a:endParaRPr kumimoji="0" lang="ko-KR" altLang="en-US" sz="1400" b="1" i="0" u="none" strike="noStrike" kern="1200" cap="none" spc="0" normalizeH="0" baseline="0" noProof="0" dirty="0">
              <a:ln>
                <a:noFill/>
              </a:ln>
              <a:solidFill>
                <a:srgbClr val="E7E6E6">
                  <a:lumMod val="25000"/>
                </a:srgbClr>
              </a:solidFill>
              <a:effectLst/>
              <a:uLnTx/>
              <a:uFillTx/>
              <a:latin typeface="Calibri"/>
              <a:ea typeface="맑은 고딕" panose="020B0503020000020004" pitchFamily="50" charset="-127"/>
              <a:cs typeface="Calibri" panose="020F0502020204030204" pitchFamily="34" charset="0"/>
            </a:endParaRPr>
          </a:p>
        </p:txBody>
      </p:sp>
      <p:sp>
        <p:nvSpPr>
          <p:cNvPr id="46"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27</a:t>
            </a:fld>
            <a:endParaRPr lang="en-US" sz="1600" dirty="0">
              <a:solidFill>
                <a:schemeClr val="tx1"/>
              </a:solidFill>
            </a:endParaRPr>
          </a:p>
        </p:txBody>
      </p:sp>
    </p:spTree>
    <p:extLst>
      <p:ext uri="{BB962C8B-B14F-4D97-AF65-F5344CB8AC3E}">
        <p14:creationId xmlns:p14="http://schemas.microsoft.com/office/powerpoint/2010/main" val="866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7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70" grpId="0" animBg="1"/>
      <p:bldP spid="171" grpId="0" animBg="1"/>
      <p:bldP spid="177" grpId="0" animBg="1"/>
      <p:bldP spid="177" grpId="1" animBg="1"/>
      <p:bldP spid="178" grpId="0" animBg="1"/>
      <p:bldP spid="178" grpId="1" animBg="1"/>
      <p:bldP spid="181" grpId="0"/>
      <p:bldP spid="18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그림 26"/>
          <p:cNvPicPr>
            <a:picLocks noChangeAspect="1"/>
          </p:cNvPicPr>
          <p:nvPr/>
        </p:nvPicPr>
        <p:blipFill rotWithShape="1">
          <a:blip r:embed="rId2" cstate="print">
            <a:extLst>
              <a:ext uri="{28A0092B-C50C-407E-A947-70E740481C1C}">
                <a14:useLocalDpi xmlns:a14="http://schemas.microsoft.com/office/drawing/2010/main" val="0"/>
              </a:ext>
            </a:extLst>
          </a:blip>
          <a:srcRect l="7569" r="65198"/>
          <a:stretch/>
        </p:blipFill>
        <p:spPr>
          <a:xfrm flipH="1">
            <a:off x="0" y="0"/>
            <a:ext cx="3666225" cy="6858000"/>
          </a:xfrm>
          <a:custGeom>
            <a:avLst/>
            <a:gdLst>
              <a:gd name="connsiteX0" fmla="*/ 3320255 w 3320255"/>
              <a:gd name="connsiteY0" fmla="*/ 0 h 6858000"/>
              <a:gd name="connsiteX1" fmla="*/ 805653 w 3320255"/>
              <a:gd name="connsiteY1" fmla="*/ 0 h 6858000"/>
              <a:gd name="connsiteX2" fmla="*/ 0 w 3320255"/>
              <a:gd name="connsiteY2" fmla="*/ 0 h 6858000"/>
              <a:gd name="connsiteX3" fmla="*/ 0 w 3320255"/>
              <a:gd name="connsiteY3" fmla="*/ 935743 h 6858000"/>
              <a:gd name="connsiteX4" fmla="*/ 1 w 3320255"/>
              <a:gd name="connsiteY4" fmla="*/ 935743 h 6858000"/>
              <a:gd name="connsiteX5" fmla="*/ 1 w 3320255"/>
              <a:gd name="connsiteY5" fmla="*/ 955005 h 6858000"/>
              <a:gd name="connsiteX6" fmla="*/ 1 w 3320255"/>
              <a:gd name="connsiteY6" fmla="*/ 1076525 h 6858000"/>
              <a:gd name="connsiteX7" fmla="*/ 91071 w 3320255"/>
              <a:gd name="connsiteY7" fmla="*/ 1211986 h 6858000"/>
              <a:gd name="connsiteX8" fmla="*/ 159375 w 3320255"/>
              <a:gd name="connsiteY8" fmla="*/ 1247019 h 6858000"/>
              <a:gd name="connsiteX9" fmla="*/ 250445 w 3320255"/>
              <a:gd name="connsiteY9" fmla="*/ 1382480 h 6858000"/>
              <a:gd name="connsiteX10" fmla="*/ 250445 w 3320255"/>
              <a:gd name="connsiteY10" fmla="*/ 2120510 h 6858000"/>
              <a:gd name="connsiteX11" fmla="*/ 250445 w 3320255"/>
              <a:gd name="connsiteY11" fmla="*/ 2298010 h 6858000"/>
              <a:gd name="connsiteX12" fmla="*/ 250445 w 3320255"/>
              <a:gd name="connsiteY12" fmla="*/ 2440478 h 6858000"/>
              <a:gd name="connsiteX13" fmla="*/ 159375 w 3320255"/>
              <a:gd name="connsiteY13" fmla="*/ 2575939 h 6858000"/>
              <a:gd name="connsiteX14" fmla="*/ 91071 w 3320255"/>
              <a:gd name="connsiteY14" fmla="*/ 2610972 h 6858000"/>
              <a:gd name="connsiteX15" fmla="*/ 1 w 3320255"/>
              <a:gd name="connsiteY15" fmla="*/ 2746433 h 6858000"/>
              <a:gd name="connsiteX16" fmla="*/ 1 w 3320255"/>
              <a:gd name="connsiteY16" fmla="*/ 2823287 h 6858000"/>
              <a:gd name="connsiteX17" fmla="*/ 1 w 3320255"/>
              <a:gd name="connsiteY17" fmla="*/ 2921299 h 6858000"/>
              <a:gd name="connsiteX18" fmla="*/ 0 w 3320255"/>
              <a:gd name="connsiteY18" fmla="*/ 2921299 h 6858000"/>
              <a:gd name="connsiteX19" fmla="*/ 0 w 3320255"/>
              <a:gd name="connsiteY19" fmla="*/ 6858000 h 6858000"/>
              <a:gd name="connsiteX20" fmla="*/ 3320255 w 332025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255" h="6858000">
                <a:moveTo>
                  <a:pt x="3320255" y="0"/>
                </a:moveTo>
                <a:lnTo>
                  <a:pt x="805653" y="0"/>
                </a:lnTo>
                <a:lnTo>
                  <a:pt x="0" y="0"/>
                </a:lnTo>
                <a:lnTo>
                  <a:pt x="0" y="935743"/>
                </a:lnTo>
                <a:lnTo>
                  <a:pt x="1" y="935743"/>
                </a:lnTo>
                <a:lnTo>
                  <a:pt x="1" y="955005"/>
                </a:lnTo>
                <a:cubicBezTo>
                  <a:pt x="1" y="984564"/>
                  <a:pt x="1" y="1023976"/>
                  <a:pt x="1" y="1076525"/>
                </a:cubicBezTo>
                <a:cubicBezTo>
                  <a:pt x="1" y="1123236"/>
                  <a:pt x="42691" y="1186295"/>
                  <a:pt x="91071" y="1211986"/>
                </a:cubicBezTo>
                <a:cubicBezTo>
                  <a:pt x="91071" y="1211986"/>
                  <a:pt x="91071" y="1211986"/>
                  <a:pt x="159375" y="1247019"/>
                </a:cubicBezTo>
                <a:cubicBezTo>
                  <a:pt x="210602" y="1272710"/>
                  <a:pt x="250445" y="1333434"/>
                  <a:pt x="250445" y="1382480"/>
                </a:cubicBezTo>
                <a:cubicBezTo>
                  <a:pt x="250445" y="1382480"/>
                  <a:pt x="250445" y="1382480"/>
                  <a:pt x="250445" y="2120510"/>
                </a:cubicBezTo>
                <a:cubicBezTo>
                  <a:pt x="250445" y="2169556"/>
                  <a:pt x="250445" y="2248964"/>
                  <a:pt x="250445" y="2298010"/>
                </a:cubicBezTo>
                <a:cubicBezTo>
                  <a:pt x="250445" y="2298010"/>
                  <a:pt x="250445" y="2298010"/>
                  <a:pt x="250445" y="2440478"/>
                </a:cubicBezTo>
                <a:cubicBezTo>
                  <a:pt x="250445" y="2489524"/>
                  <a:pt x="210602" y="2550248"/>
                  <a:pt x="159375" y="2575939"/>
                </a:cubicBezTo>
                <a:cubicBezTo>
                  <a:pt x="159375" y="2575939"/>
                  <a:pt x="159375" y="2575939"/>
                  <a:pt x="91071" y="2610972"/>
                </a:cubicBezTo>
                <a:cubicBezTo>
                  <a:pt x="42691" y="2636663"/>
                  <a:pt x="1" y="2697387"/>
                  <a:pt x="1" y="2746433"/>
                </a:cubicBezTo>
                <a:cubicBezTo>
                  <a:pt x="1" y="2746433"/>
                  <a:pt x="1" y="2746433"/>
                  <a:pt x="1" y="2823287"/>
                </a:cubicBezTo>
                <a:lnTo>
                  <a:pt x="1" y="2921299"/>
                </a:lnTo>
                <a:lnTo>
                  <a:pt x="0" y="2921299"/>
                </a:lnTo>
                <a:lnTo>
                  <a:pt x="0" y="6858000"/>
                </a:lnTo>
                <a:lnTo>
                  <a:pt x="3320255" y="6858000"/>
                </a:lnTo>
                <a:close/>
              </a:path>
            </a:pathLst>
          </a:custGeom>
          <a:noFill/>
          <a:ln>
            <a:noFill/>
          </a:ln>
        </p:spPr>
      </p:pic>
      <p:cxnSp>
        <p:nvCxnSpPr>
          <p:cNvPr id="12" name="직선 연결선 11"/>
          <p:cNvCxnSpPr/>
          <p:nvPr/>
        </p:nvCxnSpPr>
        <p:spPr>
          <a:xfrm>
            <a:off x="6590864" y="1902257"/>
            <a:ext cx="5601136" cy="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a:off x="3492521" y="1902257"/>
            <a:ext cx="2984479" cy="0"/>
          </a:xfrm>
          <a:prstGeom prst="line">
            <a:avLst/>
          </a:prstGeom>
          <a:ln w="12700" cap="rnd">
            <a:solidFill>
              <a:srgbClr val="E31837"/>
            </a:solidFill>
          </a:ln>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a:off x="5867943" y="1825890"/>
            <a:ext cx="5268261" cy="3539430"/>
            <a:chOff x="4521743" y="2403852"/>
            <a:chExt cx="5268261" cy="3539430"/>
          </a:xfrm>
        </p:grpSpPr>
        <p:sp>
          <p:nvSpPr>
            <p:cNvPr id="83" name="TextBox 82"/>
            <p:cNvSpPr txBox="1"/>
            <p:nvPr/>
          </p:nvSpPr>
          <p:spPr>
            <a:xfrm>
              <a:off x="5285245" y="2403852"/>
              <a:ext cx="4504759"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GDDR6-AiM Overview</a:t>
              </a:r>
              <a:endPar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AiM Subsystem</a:t>
              </a:r>
              <a:endPar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AiM Software Stack</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Performance Evaluation</a:t>
              </a:r>
              <a:endParaRPr kumimoji="0" lang="en-US" altLang="ko-KR" sz="2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7" name="직선 연결선 16"/>
            <p:cNvCxnSpPr/>
            <p:nvPr/>
          </p:nvCxnSpPr>
          <p:spPr>
            <a:xfrm>
              <a:off x="5201534" y="2480222"/>
              <a:ext cx="0" cy="339364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타원 17"/>
            <p:cNvSpPr/>
            <p:nvPr/>
          </p:nvSpPr>
          <p:spPr>
            <a:xfrm>
              <a:off x="5156534" y="2925239"/>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4" name="타원 83"/>
            <p:cNvSpPr/>
            <p:nvPr/>
          </p:nvSpPr>
          <p:spPr>
            <a:xfrm>
              <a:off x="5156534" y="3774118"/>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5" name="타원 84"/>
            <p:cNvSpPr/>
            <p:nvPr/>
          </p:nvSpPr>
          <p:spPr>
            <a:xfrm>
              <a:off x="5156534" y="4622997"/>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7" name="TextBox 86"/>
            <p:cNvSpPr txBox="1"/>
            <p:nvPr/>
          </p:nvSpPr>
          <p:spPr>
            <a:xfrm>
              <a:off x="4521743" y="2403852"/>
              <a:ext cx="675185"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Ⅰ</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Ⅱ</a:t>
              </a:r>
              <a:endPar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Ⅲ</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IV</a:t>
              </a:r>
              <a:endParaRPr kumimoji="0" lang="en-US" altLang="ko-KR" sz="2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타원 30"/>
            <p:cNvSpPr/>
            <p:nvPr/>
          </p:nvSpPr>
          <p:spPr>
            <a:xfrm>
              <a:off x="5156534" y="5479686"/>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grpSp>
      <p:sp>
        <p:nvSpPr>
          <p:cNvPr id="26" name="TextBox 25"/>
          <p:cNvSpPr txBox="1"/>
          <p:nvPr/>
        </p:nvSpPr>
        <p:spPr>
          <a:xfrm>
            <a:off x="3425195" y="1317481"/>
            <a:ext cx="24224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rPr>
              <a:t>CONTENTS</a:t>
            </a:r>
            <a:endParaRPr kumimoji="0" lang="ko-KR" altLang="en-US"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Tree>
    <p:extLst>
      <p:ext uri="{BB962C8B-B14F-4D97-AF65-F5344CB8AC3E}">
        <p14:creationId xmlns:p14="http://schemas.microsoft.com/office/powerpoint/2010/main" val="2873597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직선 연결선 19"/>
          <p:cNvCxnSpPr/>
          <p:nvPr/>
        </p:nvCxnSpPr>
        <p:spPr>
          <a:xfrm>
            <a:off x="6547734" y="1902260"/>
            <a:ext cx="0" cy="339364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9" name="그림 78"/>
          <p:cNvPicPr>
            <a:picLocks noChangeAspect="1"/>
          </p:cNvPicPr>
          <p:nvPr/>
        </p:nvPicPr>
        <p:blipFill rotWithShape="1">
          <a:blip r:embed="rId3" cstate="print">
            <a:extLst>
              <a:ext uri="{28A0092B-C50C-407E-A947-70E740481C1C}">
                <a14:useLocalDpi xmlns:a14="http://schemas.microsoft.com/office/drawing/2010/main" val="0"/>
              </a:ext>
            </a:extLst>
          </a:blip>
          <a:srcRect l="7569" r="65198"/>
          <a:stretch/>
        </p:blipFill>
        <p:spPr>
          <a:xfrm flipH="1">
            <a:off x="0" y="0"/>
            <a:ext cx="3666225" cy="6858000"/>
          </a:xfrm>
          <a:custGeom>
            <a:avLst/>
            <a:gdLst>
              <a:gd name="connsiteX0" fmla="*/ 3320255 w 3320255"/>
              <a:gd name="connsiteY0" fmla="*/ 0 h 6858000"/>
              <a:gd name="connsiteX1" fmla="*/ 805653 w 3320255"/>
              <a:gd name="connsiteY1" fmla="*/ 0 h 6858000"/>
              <a:gd name="connsiteX2" fmla="*/ 0 w 3320255"/>
              <a:gd name="connsiteY2" fmla="*/ 0 h 6858000"/>
              <a:gd name="connsiteX3" fmla="*/ 0 w 3320255"/>
              <a:gd name="connsiteY3" fmla="*/ 935743 h 6858000"/>
              <a:gd name="connsiteX4" fmla="*/ 1 w 3320255"/>
              <a:gd name="connsiteY4" fmla="*/ 935743 h 6858000"/>
              <a:gd name="connsiteX5" fmla="*/ 1 w 3320255"/>
              <a:gd name="connsiteY5" fmla="*/ 955005 h 6858000"/>
              <a:gd name="connsiteX6" fmla="*/ 1 w 3320255"/>
              <a:gd name="connsiteY6" fmla="*/ 1076525 h 6858000"/>
              <a:gd name="connsiteX7" fmla="*/ 91071 w 3320255"/>
              <a:gd name="connsiteY7" fmla="*/ 1211986 h 6858000"/>
              <a:gd name="connsiteX8" fmla="*/ 159375 w 3320255"/>
              <a:gd name="connsiteY8" fmla="*/ 1247019 h 6858000"/>
              <a:gd name="connsiteX9" fmla="*/ 250445 w 3320255"/>
              <a:gd name="connsiteY9" fmla="*/ 1382480 h 6858000"/>
              <a:gd name="connsiteX10" fmla="*/ 250445 w 3320255"/>
              <a:gd name="connsiteY10" fmla="*/ 2120510 h 6858000"/>
              <a:gd name="connsiteX11" fmla="*/ 250445 w 3320255"/>
              <a:gd name="connsiteY11" fmla="*/ 2298010 h 6858000"/>
              <a:gd name="connsiteX12" fmla="*/ 250445 w 3320255"/>
              <a:gd name="connsiteY12" fmla="*/ 2440478 h 6858000"/>
              <a:gd name="connsiteX13" fmla="*/ 159375 w 3320255"/>
              <a:gd name="connsiteY13" fmla="*/ 2575939 h 6858000"/>
              <a:gd name="connsiteX14" fmla="*/ 91071 w 3320255"/>
              <a:gd name="connsiteY14" fmla="*/ 2610972 h 6858000"/>
              <a:gd name="connsiteX15" fmla="*/ 1 w 3320255"/>
              <a:gd name="connsiteY15" fmla="*/ 2746433 h 6858000"/>
              <a:gd name="connsiteX16" fmla="*/ 1 w 3320255"/>
              <a:gd name="connsiteY16" fmla="*/ 2823287 h 6858000"/>
              <a:gd name="connsiteX17" fmla="*/ 1 w 3320255"/>
              <a:gd name="connsiteY17" fmla="*/ 2921299 h 6858000"/>
              <a:gd name="connsiteX18" fmla="*/ 0 w 3320255"/>
              <a:gd name="connsiteY18" fmla="*/ 2921299 h 6858000"/>
              <a:gd name="connsiteX19" fmla="*/ 0 w 3320255"/>
              <a:gd name="connsiteY19" fmla="*/ 6858000 h 6858000"/>
              <a:gd name="connsiteX20" fmla="*/ 3320255 w 332025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255" h="6858000">
                <a:moveTo>
                  <a:pt x="3320255" y="0"/>
                </a:moveTo>
                <a:lnTo>
                  <a:pt x="805653" y="0"/>
                </a:lnTo>
                <a:lnTo>
                  <a:pt x="0" y="0"/>
                </a:lnTo>
                <a:lnTo>
                  <a:pt x="0" y="935743"/>
                </a:lnTo>
                <a:lnTo>
                  <a:pt x="1" y="935743"/>
                </a:lnTo>
                <a:lnTo>
                  <a:pt x="1" y="955005"/>
                </a:lnTo>
                <a:cubicBezTo>
                  <a:pt x="1" y="984564"/>
                  <a:pt x="1" y="1023976"/>
                  <a:pt x="1" y="1076525"/>
                </a:cubicBezTo>
                <a:cubicBezTo>
                  <a:pt x="1" y="1123236"/>
                  <a:pt x="42691" y="1186295"/>
                  <a:pt x="91071" y="1211986"/>
                </a:cubicBezTo>
                <a:cubicBezTo>
                  <a:pt x="91071" y="1211986"/>
                  <a:pt x="91071" y="1211986"/>
                  <a:pt x="159375" y="1247019"/>
                </a:cubicBezTo>
                <a:cubicBezTo>
                  <a:pt x="210602" y="1272710"/>
                  <a:pt x="250445" y="1333434"/>
                  <a:pt x="250445" y="1382480"/>
                </a:cubicBezTo>
                <a:cubicBezTo>
                  <a:pt x="250445" y="1382480"/>
                  <a:pt x="250445" y="1382480"/>
                  <a:pt x="250445" y="2120510"/>
                </a:cubicBezTo>
                <a:cubicBezTo>
                  <a:pt x="250445" y="2169556"/>
                  <a:pt x="250445" y="2248964"/>
                  <a:pt x="250445" y="2298010"/>
                </a:cubicBezTo>
                <a:cubicBezTo>
                  <a:pt x="250445" y="2298010"/>
                  <a:pt x="250445" y="2298010"/>
                  <a:pt x="250445" y="2440478"/>
                </a:cubicBezTo>
                <a:cubicBezTo>
                  <a:pt x="250445" y="2489524"/>
                  <a:pt x="210602" y="2550248"/>
                  <a:pt x="159375" y="2575939"/>
                </a:cubicBezTo>
                <a:cubicBezTo>
                  <a:pt x="159375" y="2575939"/>
                  <a:pt x="159375" y="2575939"/>
                  <a:pt x="91071" y="2610972"/>
                </a:cubicBezTo>
                <a:cubicBezTo>
                  <a:pt x="42691" y="2636663"/>
                  <a:pt x="1" y="2697387"/>
                  <a:pt x="1" y="2746433"/>
                </a:cubicBezTo>
                <a:cubicBezTo>
                  <a:pt x="1" y="2746433"/>
                  <a:pt x="1" y="2746433"/>
                  <a:pt x="1" y="2823287"/>
                </a:cubicBezTo>
                <a:lnTo>
                  <a:pt x="1" y="2921299"/>
                </a:lnTo>
                <a:lnTo>
                  <a:pt x="0" y="2921299"/>
                </a:lnTo>
                <a:lnTo>
                  <a:pt x="0" y="6858000"/>
                </a:lnTo>
                <a:lnTo>
                  <a:pt x="3320255" y="6858000"/>
                </a:lnTo>
                <a:close/>
              </a:path>
            </a:pathLst>
          </a:custGeom>
          <a:noFill/>
          <a:ln>
            <a:noFill/>
          </a:ln>
        </p:spPr>
      </p:pic>
      <p:sp>
        <p:nvSpPr>
          <p:cNvPr id="63" name="TextBox 62"/>
          <p:cNvSpPr txBox="1"/>
          <p:nvPr/>
        </p:nvSpPr>
        <p:spPr>
          <a:xfrm>
            <a:off x="3425195" y="1317481"/>
            <a:ext cx="24224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rPr>
              <a:t>CONTENTS</a:t>
            </a:r>
            <a:endParaRPr kumimoji="0" lang="ko-KR" altLang="en-US" sz="32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cxnSp>
        <p:nvCxnSpPr>
          <p:cNvPr id="12" name="직선 연결선 11"/>
          <p:cNvCxnSpPr/>
          <p:nvPr/>
        </p:nvCxnSpPr>
        <p:spPr>
          <a:xfrm>
            <a:off x="6590864" y="1902257"/>
            <a:ext cx="5601136" cy="0"/>
          </a:xfrm>
          <a:prstGeom prst="line">
            <a:avLst/>
          </a:prstGeom>
          <a:ln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a:off x="3492521" y="1902257"/>
            <a:ext cx="2984479" cy="0"/>
          </a:xfrm>
          <a:prstGeom prst="line">
            <a:avLst/>
          </a:prstGeom>
          <a:ln w="12700" cap="rnd">
            <a:solidFill>
              <a:srgbClr val="E31837"/>
            </a:solidFill>
          </a:ln>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a:off x="5867943" y="1825890"/>
            <a:ext cx="5268261" cy="3539430"/>
            <a:chOff x="4521743" y="2403852"/>
            <a:chExt cx="5268261" cy="3539430"/>
          </a:xfrm>
        </p:grpSpPr>
        <p:sp>
          <p:nvSpPr>
            <p:cNvPr id="83" name="TextBox 82"/>
            <p:cNvSpPr txBox="1"/>
            <p:nvPr/>
          </p:nvSpPr>
          <p:spPr>
            <a:xfrm>
              <a:off x="5285245" y="2403852"/>
              <a:ext cx="4504759"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rPr>
                <a:t>GDDR6-AiM Overview</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AiM Subsystem</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AiM Software Stack</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Performance Evaluation</a:t>
              </a:r>
            </a:p>
          </p:txBody>
        </p:sp>
        <p:sp>
          <p:nvSpPr>
            <p:cNvPr id="18" name="타원 17"/>
            <p:cNvSpPr/>
            <p:nvPr/>
          </p:nvSpPr>
          <p:spPr>
            <a:xfrm>
              <a:off x="5156534" y="2925239"/>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4" name="타원 83"/>
            <p:cNvSpPr/>
            <p:nvPr/>
          </p:nvSpPr>
          <p:spPr>
            <a:xfrm>
              <a:off x="5156534" y="3774118"/>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5" name="타원 84"/>
            <p:cNvSpPr/>
            <p:nvPr/>
          </p:nvSpPr>
          <p:spPr>
            <a:xfrm>
              <a:off x="5156534" y="4622997"/>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sp>
          <p:nvSpPr>
            <p:cNvPr id="87" name="TextBox 86"/>
            <p:cNvSpPr txBox="1"/>
            <p:nvPr/>
          </p:nvSpPr>
          <p:spPr>
            <a:xfrm>
              <a:off x="4521743" y="2403852"/>
              <a:ext cx="675185" cy="353943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Ⅰ</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Ⅱ</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Ⅲ</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rPr>
                <a:t>IV</a:t>
              </a:r>
              <a:endParaRPr kumimoji="0" lang="en-US" altLang="ko-KR" sz="2800" b="1" i="0" u="none" strike="noStrike" kern="1200" cap="none" spc="0" normalizeH="0" baseline="0" noProof="0" dirty="0">
                <a:ln>
                  <a:noFill/>
                </a:ln>
                <a:solidFill>
                  <a:prstClr val="white">
                    <a:lumMod val="8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타원 30"/>
            <p:cNvSpPr/>
            <p:nvPr/>
          </p:nvSpPr>
          <p:spPr>
            <a:xfrm>
              <a:off x="5156534" y="5479686"/>
              <a:ext cx="90000" cy="90000"/>
            </a:xfrm>
            <a:prstGeom prst="ellipse">
              <a:avLst/>
            </a:prstGeom>
            <a:solidFill>
              <a:schemeClr val="bg1"/>
            </a:solidFill>
            <a:ln w="317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panose="020B0604030504040204" pitchFamily="34" charset="0"/>
                <a:ea typeface="맑은 고딕" panose="020B0503020000020004" pitchFamily="50" charset="-127"/>
                <a:cs typeface="Tahoma" panose="020B0604030504040204" pitchFamily="34" charset="0"/>
              </a:endParaRPr>
            </a:p>
          </p:txBody>
        </p:sp>
      </p:grpSp>
      <p:pic>
        <p:nvPicPr>
          <p:cNvPr id="5" name="그림 4"/>
          <p:cNvPicPr>
            <a:picLocks noChangeAspect="1"/>
          </p:cNvPicPr>
          <p:nvPr/>
        </p:nvPicPr>
        <p:blipFill>
          <a:blip r:embed="rId4"/>
          <a:stretch>
            <a:fillRect/>
          </a:stretch>
        </p:blipFill>
        <p:spPr>
          <a:xfrm>
            <a:off x="936001" y="2448000"/>
            <a:ext cx="4027755" cy="3978000"/>
          </a:xfrm>
          <a:prstGeom prst="rect">
            <a:avLst/>
          </a:prstGeom>
        </p:spPr>
      </p:pic>
    </p:spTree>
    <p:extLst>
      <p:ext uri="{BB962C8B-B14F-4D97-AF65-F5344CB8AC3E}">
        <p14:creationId xmlns:p14="http://schemas.microsoft.com/office/powerpoint/2010/main" val="250163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차트 119"/>
          <p:cNvGraphicFramePr>
            <a:graphicFrameLocks/>
          </p:cNvGraphicFramePr>
          <p:nvPr>
            <p:extLst/>
          </p:nvPr>
        </p:nvGraphicFramePr>
        <p:xfrm>
          <a:off x="3764143" y="2688232"/>
          <a:ext cx="3975283" cy="3730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1" name="차트 120"/>
          <p:cNvGraphicFramePr>
            <a:graphicFrameLocks/>
          </p:cNvGraphicFramePr>
          <p:nvPr>
            <p:extLst/>
          </p:nvPr>
        </p:nvGraphicFramePr>
        <p:xfrm>
          <a:off x="7932634" y="2688232"/>
          <a:ext cx="3996988" cy="3727216"/>
        </p:xfrm>
        <a:graphic>
          <a:graphicData uri="http://schemas.openxmlformats.org/drawingml/2006/chart">
            <c:chart xmlns:c="http://schemas.openxmlformats.org/drawingml/2006/chart" xmlns:r="http://schemas.openxmlformats.org/officeDocument/2006/relationships" r:id="rId4"/>
          </a:graphicData>
        </a:graphic>
      </p:graphicFrame>
      <p:sp>
        <p:nvSpPr>
          <p:cNvPr id="122" name="TextBox 121"/>
          <p:cNvSpPr txBox="1"/>
          <p:nvPr/>
        </p:nvSpPr>
        <p:spPr>
          <a:xfrm>
            <a:off x="3772822" y="5729738"/>
            <a:ext cx="811010" cy="357406"/>
          </a:xfrm>
          <a:prstGeom prst="rect">
            <a:avLst/>
          </a:prstGeom>
          <a:noFill/>
        </p:spPr>
        <p:txBody>
          <a:bodyPr wrap="square" rtlCol="0">
            <a:spAutoFit/>
          </a:bodyPr>
          <a:lstStyle/>
          <a:p>
            <a:pPr marL="0" marR="0" lvl="0" indent="0" algn="l" defTabSz="914354" rtl="0" eaLnBrk="1" fontAlgn="auto" latinLnBrk="1" hangingPunct="1">
              <a:lnSpc>
                <a:spcPts val="104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Lato" panose="020F0502020204030203" pitchFamily="34" charset="0"/>
                <a:cs typeface="Calibri" panose="020F0502020204030204" pitchFamily="34" charset="0"/>
              </a:rPr>
              <a:t>Peak  BW</a:t>
            </a:r>
          </a:p>
          <a:p>
            <a:pPr marL="0" marR="0" lvl="0" indent="0" algn="l" defTabSz="914354" rtl="0" eaLnBrk="1" fontAlgn="auto" latinLnBrk="1" hangingPunct="1">
              <a:lnSpc>
                <a:spcPts val="104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Lato" panose="020F0502020204030203" pitchFamily="34" charset="0"/>
                <a:cs typeface="Calibri" panose="020F0502020204030204" pitchFamily="34" charset="0"/>
              </a:rPr>
              <a:t>(External)</a:t>
            </a:r>
            <a:endParaRPr kumimoji="0" lang="ko-KR"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123" name="TextBox 122"/>
          <p:cNvSpPr txBox="1"/>
          <p:nvPr/>
        </p:nvSpPr>
        <p:spPr>
          <a:xfrm>
            <a:off x="1760280" y="6049044"/>
            <a:ext cx="1895780" cy="369332"/>
          </a:xfrm>
          <a:prstGeom prst="rect">
            <a:avLst/>
          </a:prstGeom>
          <a:noFill/>
        </p:spPr>
        <p:txBody>
          <a:bodyPr wrap="square" rtlCol="0">
            <a:spAutoFit/>
          </a:body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1" i="1" u="none" strike="noStrike" kern="1200" cap="none" spc="0" normalizeH="0" baseline="0" noProof="0">
                <a:ln>
                  <a:noFill/>
                </a:ln>
                <a:solidFill>
                  <a:srgbClr val="F38440"/>
                </a:solidFill>
                <a:effectLst/>
                <a:uLnTx/>
                <a:uFillTx/>
                <a:latin typeface="Calibri" panose="020F0502020204030204" pitchFamily="34" charset="0"/>
                <a:ea typeface="Lato" panose="020F0502020204030203" pitchFamily="34" charset="0"/>
                <a:cs typeface="Calibri" panose="020F0502020204030204" pitchFamily="34" charset="0"/>
              </a:rPr>
              <a:t>Offloaded to </a:t>
            </a:r>
            <a:r>
              <a:rPr kumimoji="0" lang="en-US" altLang="ko-KR" sz="1800" b="1" i="1" u="none" strike="noStrike" kern="1200" cap="none" spc="0" normalizeH="0" baseline="0" noProof="0" dirty="0" err="1">
                <a:ln>
                  <a:noFill/>
                </a:ln>
                <a:solidFill>
                  <a:srgbClr val="F38440"/>
                </a:solidFill>
                <a:effectLst/>
                <a:uLnTx/>
                <a:uFillTx/>
                <a:latin typeface="Calibri" panose="020F0502020204030204" pitchFamily="34" charset="0"/>
                <a:ea typeface="Lato" panose="020F0502020204030203" pitchFamily="34" charset="0"/>
                <a:cs typeface="Calibri" panose="020F0502020204030204" pitchFamily="34" charset="0"/>
              </a:rPr>
              <a:t>AiM</a:t>
            </a:r>
            <a:endParaRPr kumimoji="0" lang="ko-KR" altLang="en-US" sz="1800" b="1" i="1" u="none" strike="noStrike" kern="1200" cap="none" spc="0" normalizeH="0" baseline="0" noProof="0" dirty="0">
              <a:ln>
                <a:noFill/>
              </a:ln>
              <a:solidFill>
                <a:srgbClr val="F38440"/>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124" name="모서리가 둥근 직사각형 123"/>
          <p:cNvSpPr/>
          <p:nvPr/>
        </p:nvSpPr>
        <p:spPr>
          <a:xfrm>
            <a:off x="1635285" y="6150624"/>
            <a:ext cx="169890" cy="183981"/>
          </a:xfrm>
          <a:prstGeom prst="roundRect">
            <a:avLst/>
          </a:prstGeom>
          <a:solidFill>
            <a:srgbClr val="F38440"/>
          </a:solidFill>
          <a:ln w="12700" cap="flat" cmpd="sng" algn="ctr">
            <a:no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5" name="텍스트 개체 틀 9"/>
          <p:cNvSpPr txBox="1">
            <a:spLocks/>
          </p:cNvSpPr>
          <p:nvPr/>
        </p:nvSpPr>
        <p:spPr>
          <a:xfrm>
            <a:off x="266028" y="715559"/>
            <a:ext cx="11590611" cy="8297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Performance Evaluation on GPT-2 and GPT-3 (Memory intensive workload)</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Higher gains are expected if </a:t>
            </a:r>
            <a:r>
              <a:rPr kumimoji="0" lang="en-US" altLang="ko-KR" sz="2000" b="0" i="1" u="none" strike="noStrike" kern="1200" cap="none" spc="0" normalizeH="0" baseline="0" noProof="0" dirty="0" err="1">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AiM</a:t>
            </a:r>
            <a:r>
              <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 is directly deployed on the memory channels running at 16Gb/s/pin, as demonstrated by “</a:t>
            </a:r>
            <a:r>
              <a:rPr kumimoji="0" lang="en-US" altLang="ko-KR" sz="2000" b="0" i="1" u="none" strike="noStrike" kern="1200" cap="none" spc="0" normalizeH="0" baseline="0" noProof="0" dirty="0" err="1">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AiM</a:t>
            </a:r>
            <a:r>
              <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 Projected” with our performance </a:t>
            </a:r>
            <a:r>
              <a:rPr kumimoji="0" lang="en-US" altLang="ko-KR" sz="2000" b="0" i="1"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analytical </a:t>
            </a:r>
            <a:r>
              <a:rPr kumimoji="0" lang="en-US" altLang="ko-KR" sz="2000" b="0" i="1" u="none" strike="noStrike" kern="1200" cap="none" spc="0" normalizeH="0" baseline="0" noProof="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model</a:t>
            </a:r>
            <a:endPar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By having a more memory intensive workload, </a:t>
            </a:r>
            <a:r>
              <a:rPr kumimoji="0" lang="en-US" altLang="ko-KR" sz="2000" b="0" i="1" u="none" strike="noStrike" kern="1200" cap="none" spc="0" normalizeH="0" baseline="0" noProof="0" dirty="0" err="1">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AiM</a:t>
            </a:r>
            <a:r>
              <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 will be </a:t>
            </a:r>
            <a:r>
              <a:rPr kumimoji="0" lang="en-US" altLang="ko-KR" sz="2000" b="0" i="1"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more </a:t>
            </a:r>
            <a:r>
              <a:rPr kumimoji="0" lang="en-US" altLang="ko-KR" sz="2000" b="0" i="1" u="none" strike="noStrike" kern="1200" cap="none" spc="0" normalizeH="0" baseline="0" noProof="0" smtClean="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rPr>
              <a:t>effective</a:t>
            </a:r>
            <a:endParaRPr kumimoji="0" lang="en-US" altLang="ko-KR" sz="2000" b="0"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6" name="TextBox 1"/>
          <p:cNvSpPr txBox="1"/>
          <p:nvPr/>
        </p:nvSpPr>
        <p:spPr>
          <a:xfrm>
            <a:off x="4287512" y="2348880"/>
            <a:ext cx="2829201" cy="307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Performance on </a:t>
            </a:r>
            <a:r>
              <a:rPr kumimoji="0" lang="en-US" altLang="ko-KR" sz="1800" b="1"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GPT-2 XL</a:t>
            </a:r>
            <a:endParaRPr kumimoji="0" lang="ko-KR" altLang="en-US" sz="1800" b="1"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7" name="TextBox 1"/>
          <p:cNvSpPr txBox="1"/>
          <p:nvPr/>
        </p:nvSpPr>
        <p:spPr>
          <a:xfrm>
            <a:off x="7832922" y="2356419"/>
            <a:ext cx="4129755" cy="307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Performance on </a:t>
            </a:r>
            <a:r>
              <a:rPr kumimoji="0" lang="en-US" altLang="ko-KR" sz="1800" b="1"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GPT-3 13B Configuration</a:t>
            </a:r>
            <a:endParaRPr kumimoji="0" lang="ko-KR" altLang="en-US" sz="1800" b="1"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8" name="TextBox 1"/>
          <p:cNvSpPr txBox="1"/>
          <p:nvPr/>
        </p:nvSpPr>
        <p:spPr>
          <a:xfrm>
            <a:off x="460855" y="2356418"/>
            <a:ext cx="2829201" cy="307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GPT-2 Model Architecture</a:t>
            </a:r>
            <a:endParaRPr kumimoji="0" lang="ko-KR" altLang="en-US" sz="1800" b="1"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29" name="TextBox 128"/>
          <p:cNvSpPr txBox="1"/>
          <p:nvPr/>
        </p:nvSpPr>
        <p:spPr>
          <a:xfrm>
            <a:off x="7949286" y="5743916"/>
            <a:ext cx="811010" cy="357406"/>
          </a:xfrm>
          <a:prstGeom prst="rect">
            <a:avLst/>
          </a:prstGeom>
          <a:noFill/>
        </p:spPr>
        <p:txBody>
          <a:bodyPr wrap="square" rtlCol="0">
            <a:spAutoFit/>
          </a:bodyPr>
          <a:lstStyle/>
          <a:p>
            <a:pPr marL="0" marR="0" lvl="0" indent="0" algn="l" defTabSz="914354" rtl="0" eaLnBrk="1" fontAlgn="auto" latinLnBrk="1" hangingPunct="1">
              <a:lnSpc>
                <a:spcPts val="104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Lato" panose="020F0502020204030203" pitchFamily="34" charset="0"/>
                <a:cs typeface="Calibri" panose="020F0502020204030204" pitchFamily="34" charset="0"/>
              </a:rPr>
              <a:t>Peak  BW</a:t>
            </a:r>
          </a:p>
          <a:p>
            <a:pPr marL="0" marR="0" lvl="0" indent="0" algn="l" defTabSz="914354" rtl="0" eaLnBrk="1" fontAlgn="auto" latinLnBrk="1" hangingPunct="1">
              <a:lnSpc>
                <a:spcPts val="104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Lato" panose="020F0502020204030203" pitchFamily="34" charset="0"/>
                <a:cs typeface="Calibri" panose="020F0502020204030204" pitchFamily="34" charset="0"/>
              </a:rPr>
              <a:t>(External)</a:t>
            </a:r>
            <a:endParaRPr kumimoji="0" lang="ko-KR"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130" name="TextBox 1">
            <a:extLst>
              <a:ext uri="{FF2B5EF4-FFF2-40B4-BE49-F238E27FC236}">
                <a16:creationId xmlns:a16="http://schemas.microsoft.com/office/drawing/2014/main" id="{ED520915-49E1-DDB8-0E08-4C709400F9A8}"/>
              </a:ext>
            </a:extLst>
          </p:cNvPr>
          <p:cNvSpPr txBox="1"/>
          <p:nvPr/>
        </p:nvSpPr>
        <p:spPr>
          <a:xfrm>
            <a:off x="4587501" y="6374534"/>
            <a:ext cx="2290863" cy="307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6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Parameter Size : 1.5B</a:t>
            </a:r>
            <a:endParaRPr kumimoji="0" lang="ko-KR" altLang="en-US" sz="16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1" name="TextBox 1">
            <a:extLst>
              <a:ext uri="{FF2B5EF4-FFF2-40B4-BE49-F238E27FC236}">
                <a16:creationId xmlns:a16="http://schemas.microsoft.com/office/drawing/2014/main" id="{B9769FBF-B20B-4140-6568-FFF79375EBFD}"/>
              </a:ext>
            </a:extLst>
          </p:cNvPr>
          <p:cNvSpPr txBox="1"/>
          <p:nvPr/>
        </p:nvSpPr>
        <p:spPr>
          <a:xfrm>
            <a:off x="8777331" y="6374534"/>
            <a:ext cx="2290863" cy="307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6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Parameter Size : 13B</a:t>
            </a:r>
            <a:endParaRPr kumimoji="0" lang="ko-KR" altLang="en-US" sz="16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2" name="TextBox 4"/>
          <p:cNvSpPr txBox="1"/>
          <p:nvPr/>
        </p:nvSpPr>
        <p:spPr>
          <a:xfrm>
            <a:off x="6787754" y="4605332"/>
            <a:ext cx="610659" cy="290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3.1x</a:t>
            </a:r>
            <a:endParaRPr kumimoji="0" lang="ko-KR" altLang="en-US" sz="18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3" name="TextBox 4"/>
          <p:cNvSpPr txBox="1"/>
          <p:nvPr/>
        </p:nvSpPr>
        <p:spPr>
          <a:xfrm>
            <a:off x="5735960" y="4261045"/>
            <a:ext cx="597660" cy="290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2.2x</a:t>
            </a:r>
            <a:endParaRPr kumimoji="0" lang="ko-KR" altLang="en-US" sz="24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4" name="TextBox 1"/>
          <p:cNvSpPr txBox="1"/>
          <p:nvPr/>
        </p:nvSpPr>
        <p:spPr>
          <a:xfrm>
            <a:off x="4539043" y="2780928"/>
            <a:ext cx="1044850" cy="3074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CPU (FP32)</a:t>
            </a:r>
            <a:endParaRPr kumimoji="0" lang="ko-KR" altLang="en-US"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5" name="TextBox 2"/>
          <p:cNvSpPr txBox="1"/>
          <p:nvPr/>
        </p:nvSpPr>
        <p:spPr>
          <a:xfrm>
            <a:off x="5336414" y="2788518"/>
            <a:ext cx="1404802" cy="717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AiM (BF16) </a:t>
            </a: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Measured</a:t>
            </a: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(4ch,@2Gbps)</a:t>
            </a:r>
            <a:endPar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6" name="TextBox 2"/>
          <p:cNvSpPr txBox="1"/>
          <p:nvPr/>
        </p:nvSpPr>
        <p:spPr>
          <a:xfrm>
            <a:off x="6390683" y="2791666"/>
            <a:ext cx="1404802" cy="717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AiM (BF16) </a:t>
            </a: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Projected</a:t>
            </a:r>
            <a:endPar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(4ch</a:t>
            </a:r>
            <a:r>
              <a:rPr kumimoji="0" lang="en-US" altLang="ko-KR" sz="12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,@16Gbps</a:t>
            </a: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t>
            </a:r>
            <a:endPar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7" name="TextBox 1"/>
          <p:cNvSpPr txBox="1"/>
          <p:nvPr/>
        </p:nvSpPr>
        <p:spPr>
          <a:xfrm>
            <a:off x="8683635" y="2780928"/>
            <a:ext cx="1044850" cy="3074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CPU (FP32)</a:t>
            </a:r>
            <a:endParaRPr kumimoji="0" lang="ko-KR" altLang="en-US"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8" name="TextBox 2"/>
          <p:cNvSpPr txBox="1"/>
          <p:nvPr/>
        </p:nvSpPr>
        <p:spPr>
          <a:xfrm>
            <a:off x="9480376" y="2788518"/>
            <a:ext cx="1404802" cy="717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AiM (BF16) </a:t>
            </a: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Measured</a:t>
            </a: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(4ch,@2Gbps)</a:t>
            </a:r>
            <a:endPar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39" name="TextBox 2"/>
          <p:cNvSpPr txBox="1"/>
          <p:nvPr/>
        </p:nvSpPr>
        <p:spPr>
          <a:xfrm>
            <a:off x="10574492" y="2791666"/>
            <a:ext cx="1404802" cy="717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AiM (BF16) </a:t>
            </a: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Projected</a:t>
            </a:r>
            <a:endPar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(4ch</a:t>
            </a:r>
            <a:r>
              <a:rPr kumimoji="0" lang="en-US" altLang="ko-KR" sz="12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,@16Gbps</a:t>
            </a:r>
            <a:r>
              <a:rPr kumimoji="0" lang="en-US" altLang="ko-KR" sz="1200" b="0" i="1" u="none" strike="noStrike" kern="1200" cap="none" spc="0" normalizeH="0" baseline="0" noProof="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a:t>
            </a:r>
            <a:endParaRPr kumimoji="0" lang="en-US" altLang="ko-KR" sz="12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40" name="TextBox 4"/>
          <p:cNvSpPr txBox="1"/>
          <p:nvPr/>
        </p:nvSpPr>
        <p:spPr>
          <a:xfrm>
            <a:off x="10992544" y="5110122"/>
            <a:ext cx="610659" cy="290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10x</a:t>
            </a:r>
            <a:endParaRPr kumimoji="0" lang="ko-KR" altLang="en-US" sz="18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41" name="TextBox 4"/>
          <p:cNvSpPr txBox="1"/>
          <p:nvPr/>
        </p:nvSpPr>
        <p:spPr>
          <a:xfrm>
            <a:off x="9922762" y="4653136"/>
            <a:ext cx="597660" cy="290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4" rtl="0" eaLnBrk="1" fontAlgn="auto" latinLnBrk="1" hangingPunct="1">
              <a:lnSpc>
                <a:spcPct val="100000"/>
              </a:lnSpc>
              <a:spcBef>
                <a:spcPts val="0"/>
              </a:spcBef>
              <a:spcAft>
                <a:spcPts val="0"/>
              </a:spcAft>
              <a:buClrTx/>
              <a:buSzTx/>
              <a:buFontTx/>
              <a:buNone/>
              <a:tabLst/>
              <a:defRPr/>
            </a:pPr>
            <a:r>
              <a:rPr kumimoji="0" lang="en-US" altLang="ko-KR" sz="1800" b="0" i="1" u="none" strike="noStrike" kern="1200" cap="none" spc="0" normalizeH="0" baseline="0" noProof="0" smtClean="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rPr>
              <a:t>3.7x</a:t>
            </a:r>
            <a:endParaRPr kumimoji="0" lang="ko-KR" altLang="en-US" sz="240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pic>
        <p:nvPicPr>
          <p:cNvPr id="142" name="그림 141"/>
          <p:cNvPicPr>
            <a:picLocks noChangeAspect="1"/>
          </p:cNvPicPr>
          <p:nvPr/>
        </p:nvPicPr>
        <p:blipFill>
          <a:blip r:embed="rId5"/>
          <a:stretch>
            <a:fillRect/>
          </a:stretch>
        </p:blipFill>
        <p:spPr>
          <a:xfrm>
            <a:off x="227534" y="2688232"/>
            <a:ext cx="3357354" cy="3386999"/>
          </a:xfrm>
          <a:prstGeom prst="rect">
            <a:avLst/>
          </a:prstGeom>
          <a:ln>
            <a:solidFill>
              <a:schemeClr val="tx1">
                <a:lumMod val="50000"/>
                <a:lumOff val="50000"/>
              </a:schemeClr>
            </a:solidFill>
          </a:ln>
        </p:spPr>
      </p:pic>
      <p:sp>
        <p:nvSpPr>
          <p:cNvPr id="28"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Perfomance Evaluation: GPT-2 and GPT-3</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29</a:t>
            </a:fld>
            <a:endParaRPr lang="en-US" sz="1600" dirty="0">
              <a:solidFill>
                <a:schemeClr val="tx1"/>
              </a:solidFill>
            </a:endParaRPr>
          </a:p>
        </p:txBody>
      </p:sp>
    </p:spTree>
    <p:extLst>
      <p:ext uri="{BB962C8B-B14F-4D97-AF65-F5344CB8AC3E}">
        <p14:creationId xmlns:p14="http://schemas.microsoft.com/office/powerpoint/2010/main" val="27361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0" grpId="0">
        <p:bldAsOne/>
      </p:bldGraphic>
      <p:bldGraphic spid="121" grpId="0">
        <p:bldAsOne/>
      </p:bldGraphic>
      <p:bldP spid="122" grpId="0"/>
      <p:bldP spid="126" grpId="0"/>
      <p:bldP spid="127"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1"/>
          <p:cNvSpPr/>
          <p:nvPr/>
        </p:nvSpPr>
        <p:spPr>
          <a:xfrm>
            <a:off x="0" y="0"/>
            <a:ext cx="12192000" cy="6858000"/>
          </a:xfrm>
          <a:prstGeom prst="rect">
            <a:avLst/>
          </a:prstGeom>
          <a:gradFill>
            <a:gsLst>
              <a:gs pos="0">
                <a:srgbClr val="288279"/>
              </a:gs>
              <a:gs pos="89000">
                <a:sysClr val="windowText" lastClr="000000"/>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o-KR" altLang="en-US" sz="1800" b="0"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rPr>
              <a:t>ㅡ</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52961" y="5739447"/>
            <a:ext cx="4780989" cy="584775"/>
          </a:xfrm>
          <a:prstGeom prst="rect">
            <a:avLst/>
          </a:prstGeom>
          <a:noFill/>
          <a:effectLst>
            <a:glow rad="127000">
              <a:sysClr val="windowText" lastClr="000000">
                <a:alpha val="20000"/>
              </a:sys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5FE0B"/>
                </a:solidFill>
                <a:effectLst>
                  <a:glow rad="127000">
                    <a:prstClr val="black">
                      <a:alpha val="20000"/>
                    </a:prstClr>
                  </a:glow>
                </a:effectLst>
                <a:uLnTx/>
                <a:uFillTx/>
                <a:latin typeface="Calibri"/>
                <a:ea typeface="Tahoma" panose="020B0604030504040204" pitchFamily="34" charset="0"/>
                <a:cs typeface="Tahoma" panose="020B0604030504040204" pitchFamily="34" charset="0"/>
              </a:rPr>
              <a:t>AiM</a:t>
            </a:r>
            <a:r>
              <a:rPr kumimoji="0" lang="en-US" sz="3200" b="1" i="0" u="none" strike="noStrike" kern="0" cap="none" spc="0" normalizeH="0" baseline="0" noProof="0" dirty="0">
                <a:ln>
                  <a:noFill/>
                </a:ln>
                <a:solidFill>
                  <a:srgbClr val="C5FE0B"/>
                </a:solidFill>
                <a:effectLst>
                  <a:glow rad="127000">
                    <a:prstClr val="black">
                      <a:alpha val="20000"/>
                    </a:prstClr>
                  </a:glow>
                </a:effectLst>
                <a:uLnTx/>
                <a:uFillTx/>
                <a:latin typeface="Calibri"/>
                <a:ea typeface="Tahoma" panose="020B0604030504040204" pitchFamily="34" charset="0"/>
                <a:cs typeface="Tahoma" panose="020B0604030504040204" pitchFamily="34" charset="0"/>
              </a:rPr>
              <a:t> Platform Distribution</a:t>
            </a:r>
          </a:p>
        </p:txBody>
      </p:sp>
      <p:grpSp>
        <p:nvGrpSpPr>
          <p:cNvPr id="16" name="Group 1"/>
          <p:cNvGrpSpPr/>
          <p:nvPr/>
        </p:nvGrpSpPr>
        <p:grpSpPr>
          <a:xfrm>
            <a:off x="180975" y="6295178"/>
            <a:ext cx="5133913" cy="93913"/>
            <a:chOff x="180975" y="6295178"/>
            <a:chExt cx="5133913" cy="93913"/>
          </a:xfrm>
        </p:grpSpPr>
        <p:cxnSp>
          <p:nvCxnSpPr>
            <p:cNvPr id="17" name="Straight Connector 99"/>
            <p:cNvCxnSpPr/>
            <p:nvPr/>
          </p:nvCxnSpPr>
          <p:spPr>
            <a:xfrm>
              <a:off x="180975" y="6339754"/>
              <a:ext cx="5040000" cy="0"/>
            </a:xfrm>
            <a:prstGeom prst="line">
              <a:avLst/>
            </a:prstGeom>
            <a:noFill/>
            <a:ln w="9525" cap="rnd" cmpd="sng" algn="ctr">
              <a:solidFill>
                <a:srgbClr val="C5FE0B"/>
              </a:solidFill>
              <a:prstDash val="solid"/>
              <a:round/>
            </a:ln>
            <a:effectLst>
              <a:glow rad="50800">
                <a:sysClr val="windowText" lastClr="000000">
                  <a:alpha val="20000"/>
                </a:sysClr>
              </a:glow>
            </a:effectLst>
          </p:spPr>
        </p:cxnSp>
        <p:sp>
          <p:nvSpPr>
            <p:cNvPr id="18" name="Oval 100"/>
            <p:cNvSpPr/>
            <p:nvPr/>
          </p:nvSpPr>
          <p:spPr>
            <a:xfrm>
              <a:off x="5220975" y="6295178"/>
              <a:ext cx="93913" cy="93913"/>
            </a:xfrm>
            <a:prstGeom prst="ellipse">
              <a:avLst/>
            </a:prstGeom>
            <a:solidFill>
              <a:srgbClr val="C5FE0B"/>
            </a:solidFill>
            <a:ln w="12700" cap="flat" cmpd="sng" algn="ctr">
              <a:noFill/>
              <a:prstDash val="solid"/>
              <a:miter lim="800000"/>
            </a:ln>
            <a:effectLst>
              <a:glow rad="50800">
                <a:sysClr val="windowText" lastClr="000000">
                  <a:alpha val="20000"/>
                </a:sys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 name="모서리가 둥근 직사각형 18"/>
          <p:cNvSpPr/>
          <p:nvPr/>
        </p:nvSpPr>
        <p:spPr>
          <a:xfrm>
            <a:off x="4695825" y="3146176"/>
            <a:ext cx="6515100" cy="789018"/>
          </a:xfrm>
          <a:prstGeom prst="roundRect">
            <a:avLst/>
          </a:prstGeom>
          <a:solidFill>
            <a:srgbClr val="4F81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000" b="1" i="1"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rPr>
              <a:t>SKhynix_PIM@skhynix.com</a:t>
            </a:r>
            <a:endParaRPr kumimoji="0" lang="ko-KR" altLang="en-US" sz="4000" b="1" i="1"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sp>
        <p:nvSpPr>
          <p:cNvPr id="20" name="TextBox 19"/>
          <p:cNvSpPr txBox="1"/>
          <p:nvPr/>
        </p:nvSpPr>
        <p:spPr>
          <a:xfrm>
            <a:off x="710922" y="686401"/>
            <a:ext cx="10955500"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SK </a:t>
            </a:r>
            <a:r>
              <a:rPr kumimoji="0" lang="en-US" altLang="ko-KR" sz="3600" b="0" i="1" u="none" strike="noStrike" kern="1200" cap="none" spc="0" normalizeH="0" baseline="0" noProof="0" dirty="0" err="1">
                <a:ln>
                  <a:noFill/>
                </a:ln>
                <a:solidFill>
                  <a:prstClr val="white"/>
                </a:solidFill>
                <a:effectLst/>
                <a:uLnTx/>
                <a:uFillTx/>
                <a:latin typeface="Calibri"/>
                <a:ea typeface="맑은 고딕" panose="020B0503020000020004" pitchFamily="50" charset="-127"/>
                <a:cs typeface="+mn-cs"/>
              </a:rPr>
              <a:t>hynix</a:t>
            </a: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 can provide the following items </a:t>
            </a:r>
            <a:r>
              <a:rPr kumimoji="0" lang="en-US" altLang="ko-KR" sz="3600" b="0" i="1" u="none" strike="noStrike" kern="1200" cap="none" spc="0" normalizeH="0" baseline="0" noProof="0">
                <a:ln>
                  <a:noFill/>
                </a:ln>
                <a:solidFill>
                  <a:prstClr val="white"/>
                </a:solidFill>
                <a:effectLst/>
                <a:uLnTx/>
                <a:uFillTx/>
                <a:latin typeface="Calibri"/>
                <a:ea typeface="맑은 고딕" panose="020B0503020000020004" pitchFamily="50" charset="-127"/>
                <a:cs typeface="+mn-cs"/>
              </a:rPr>
              <a:t>for </a:t>
            </a:r>
            <a:r>
              <a:rPr kumimoji="0" lang="en-US" altLang="ko-KR" sz="3600" b="0" i="1" u="none" strike="noStrike" kern="1200" cap="none" spc="0" normalizeH="0" baseline="0" noProof="0" smtClean="0">
                <a:ln>
                  <a:noFill/>
                </a:ln>
                <a:solidFill>
                  <a:prstClr val="white"/>
                </a:solidFill>
                <a:effectLst/>
                <a:uLnTx/>
                <a:uFillTx/>
                <a:latin typeface="Calibri"/>
                <a:ea typeface="맑은 고딕" panose="020B0503020000020004" pitchFamily="50" charset="-127"/>
                <a:cs typeface="+mn-cs"/>
              </a:rPr>
              <a:t>your research</a:t>
            </a:r>
            <a:endPar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ko-KR" sz="3600" b="0" i="1" u="none" strike="noStrike" kern="1200" cap="none" spc="0" normalizeH="0" baseline="0" noProof="0" dirty="0" err="1">
                <a:ln>
                  <a:noFill/>
                </a:ln>
                <a:solidFill>
                  <a:prstClr val="white"/>
                </a:solidFill>
                <a:effectLst/>
                <a:uLnTx/>
                <a:uFillTx/>
                <a:latin typeface="Calibri"/>
                <a:ea typeface="맑은 고딕" panose="020B0503020000020004" pitchFamily="50" charset="-127"/>
                <a:cs typeface="+mn-cs"/>
              </a:rPr>
              <a:t>AiM</a:t>
            </a: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 SDK (including </a:t>
            </a:r>
            <a:r>
              <a:rPr kumimoji="0" lang="en-US" altLang="ko-KR" sz="3600" b="0" i="1" u="none" strike="noStrike" kern="1200" cap="none" spc="0" normalizeH="0" baseline="0" noProof="0" dirty="0" err="1">
                <a:ln>
                  <a:noFill/>
                </a:ln>
                <a:solidFill>
                  <a:prstClr val="white"/>
                </a:solidFill>
                <a:effectLst/>
                <a:uLnTx/>
                <a:uFillTx/>
                <a:latin typeface="Calibri"/>
                <a:ea typeface="맑은 고딕" panose="020B0503020000020004" pitchFamily="50" charset="-127"/>
                <a:cs typeface="+mn-cs"/>
              </a:rPr>
              <a:t>AiM</a:t>
            </a: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 Software Emulator)</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ko-KR" sz="3600" b="0" i="1" u="none" strike="noStrike" kern="1200" cap="none" spc="0" normalizeH="0" baseline="0" noProof="0">
                <a:ln>
                  <a:noFill/>
                </a:ln>
                <a:solidFill>
                  <a:prstClr val="white"/>
                </a:solidFill>
                <a:effectLst/>
                <a:uLnTx/>
                <a:uFillTx/>
                <a:latin typeface="Calibri"/>
                <a:ea typeface="맑은 고딕" panose="020B0503020000020004" pitchFamily="50" charset="-127"/>
                <a:cs typeface="+mn-cs"/>
              </a:rPr>
              <a:t>[</a:t>
            </a:r>
            <a:r>
              <a:rPr kumimoji="0" lang="en-US" altLang="ko-KR" sz="3600" b="0" i="1" u="none" strike="noStrike" kern="1200" cap="none" spc="0" normalizeH="0" baseline="0" noProof="0" smtClean="0">
                <a:ln>
                  <a:noFill/>
                </a:ln>
                <a:solidFill>
                  <a:prstClr val="white"/>
                </a:solidFill>
                <a:effectLst/>
                <a:uLnTx/>
                <a:uFillTx/>
                <a:latin typeface="Calibri"/>
                <a:ea typeface="맑은 고딕" panose="020B0503020000020004" pitchFamily="50" charset="-127"/>
                <a:cs typeface="+mn-cs"/>
              </a:rPr>
              <a:t>Optional] </a:t>
            </a: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AiM FMC card </a:t>
            </a:r>
            <a:r>
              <a:rPr kumimoji="0" lang="en-US" altLang="ko-KR" sz="3600" b="0" i="1"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a:t>
            </a: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 2</a:t>
            </a:r>
          </a:p>
        </p:txBody>
      </p:sp>
      <p:sp>
        <p:nvSpPr>
          <p:cNvPr id="21" name="TextBox 20"/>
          <p:cNvSpPr txBox="1"/>
          <p:nvPr/>
        </p:nvSpPr>
        <p:spPr>
          <a:xfrm>
            <a:off x="667311" y="3217520"/>
            <a:ext cx="38986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600" b="0" i="1" u="none" strike="noStrike" kern="1200" cap="none" spc="0" normalizeH="0" baseline="0" noProof="0" dirty="0">
                <a:ln>
                  <a:noFill/>
                </a:ln>
                <a:solidFill>
                  <a:prstClr val="white"/>
                </a:solidFill>
                <a:effectLst/>
                <a:uLnTx/>
                <a:uFillTx/>
                <a:latin typeface="Calibri"/>
                <a:ea typeface="맑은 고딕" panose="020B0503020000020004" pitchFamily="50" charset="-127"/>
                <a:cs typeface="+mn-cs"/>
              </a:rPr>
              <a:t>Please contact us at</a:t>
            </a:r>
          </a:p>
        </p:txBody>
      </p:sp>
      <p:pic>
        <p:nvPicPr>
          <p:cNvPr id="22" name="Picture 2" descr="SK Hynix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1658" y="5461000"/>
            <a:ext cx="2319952" cy="122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텍스트 개체 틀 9"/>
          <p:cNvSpPr txBox="1">
            <a:spLocks/>
          </p:cNvSpPr>
          <p:nvPr/>
        </p:nvSpPr>
        <p:spPr>
          <a:xfrm>
            <a:off x="266028" y="1143000"/>
            <a:ext cx="11590611" cy="4830417"/>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b="1" dirty="0" smtClean="0">
                <a:latin typeface="Calibri" panose="020F0502020204030204" pitchFamily="34" charset="0"/>
                <a:cs typeface="Calibri" panose="020F0502020204030204" pitchFamily="34" charset="0"/>
              </a:rPr>
              <a:t>Circuit-level</a:t>
            </a:r>
            <a:endParaRPr lang="en-US" altLang="ko-KR" b="1" dirty="0">
              <a:latin typeface="Calibri" panose="020F0502020204030204" pitchFamily="34" charset="0"/>
              <a:cs typeface="Calibri" panose="020F0502020204030204" pitchFamily="34" charset="0"/>
            </a:endParaRPr>
          </a:p>
          <a:p>
            <a:pPr lvl="1"/>
            <a:r>
              <a:rPr lang="en-US" altLang="ko-KR" sz="2000" i="1" dirty="0">
                <a:latin typeface="Calibri" panose="020F0502020204030204" pitchFamily="34" charset="0"/>
                <a:cs typeface="Calibri" panose="020F0502020204030204" pitchFamily="34" charset="0"/>
              </a:rPr>
              <a:t>[ISSCC’22] </a:t>
            </a:r>
            <a:r>
              <a:rPr lang="en-US" altLang="ko-KR" sz="2000" i="1" dirty="0">
                <a:latin typeface="Calibri" panose="020F0502020204030204" pitchFamily="34" charset="0"/>
                <a:cs typeface="Calibri" panose="020F0502020204030204" pitchFamily="34" charset="0"/>
                <a:hlinkClick r:id="rId3"/>
              </a:rPr>
              <a:t>A 1ynm 1.25V 8Gb, 16Gb/s/pin GDDR6-based Accelerator-in-Memory supporting </a:t>
            </a:r>
            <a:r>
              <a:rPr lang="en-US" altLang="ko-KR" sz="2000" i="1" dirty="0" smtClean="0">
                <a:latin typeface="Calibri" panose="020F0502020204030204" pitchFamily="34" charset="0"/>
                <a:cs typeface="Calibri" panose="020F0502020204030204" pitchFamily="34" charset="0"/>
                <a:hlinkClick r:id="rId3"/>
              </a:rPr>
              <a:t>1TFLOPS MAC </a:t>
            </a:r>
            <a:r>
              <a:rPr lang="en-US" altLang="ko-KR" sz="2000" i="1" dirty="0">
                <a:latin typeface="Calibri" panose="020F0502020204030204" pitchFamily="34" charset="0"/>
                <a:cs typeface="Calibri" panose="020F0502020204030204" pitchFamily="34" charset="0"/>
                <a:hlinkClick r:id="rId3"/>
              </a:rPr>
              <a:t>Operation and Various Activation Functions for Deep-Learning Applications</a:t>
            </a:r>
            <a:endParaRPr lang="en-US" altLang="ko-KR" sz="2000" i="1" dirty="0">
              <a:latin typeface="Calibri" panose="020F0502020204030204" pitchFamily="34" charset="0"/>
              <a:cs typeface="Calibri" panose="020F0502020204030204" pitchFamily="34" charset="0"/>
            </a:endParaRPr>
          </a:p>
          <a:p>
            <a:pPr lvl="2"/>
            <a:r>
              <a:rPr lang="en-US" altLang="ko-KR" sz="1600" i="1" dirty="0">
                <a:latin typeface="Calibri" panose="020F0502020204030204" pitchFamily="34" charset="0"/>
                <a:cs typeface="Calibri" panose="020F0502020204030204" pitchFamily="34" charset="0"/>
              </a:rPr>
              <a:t>ISSCC’22 demo. (short video): </a:t>
            </a:r>
            <a:r>
              <a:rPr lang="en-US" altLang="ko-KR" sz="1600" i="1" dirty="0">
                <a:latin typeface="Calibri" panose="020F0502020204030204" pitchFamily="34" charset="0"/>
                <a:cs typeface="Calibri" panose="020F0502020204030204" pitchFamily="34" charset="0"/>
                <a:hlinkClick r:id="rId4"/>
              </a:rPr>
              <a:t>https://www.youtube.com/watch?v=3LbvwrJFYoA</a:t>
            </a:r>
            <a:endParaRPr lang="en-US" altLang="ko-KR" sz="1600" i="1" dirty="0">
              <a:latin typeface="Calibri" panose="020F0502020204030204" pitchFamily="34" charset="0"/>
              <a:cs typeface="Calibri" panose="020F0502020204030204" pitchFamily="34" charset="0"/>
            </a:endParaRPr>
          </a:p>
          <a:p>
            <a:pPr lvl="1"/>
            <a:r>
              <a:rPr lang="en-US" altLang="ko-KR" sz="2000" i="1" dirty="0" smtClean="0">
                <a:latin typeface="Calibri" panose="020F0502020204030204" pitchFamily="34" charset="0"/>
                <a:cs typeface="Calibri" panose="020F0502020204030204" pitchFamily="34" charset="0"/>
              </a:rPr>
              <a:t>[</a:t>
            </a:r>
            <a:r>
              <a:rPr lang="en-US" altLang="ko-KR" sz="2000" i="1" dirty="0">
                <a:latin typeface="Calibri" panose="020F0502020204030204" pitchFamily="34" charset="0"/>
                <a:cs typeface="Calibri" panose="020F0502020204030204" pitchFamily="34" charset="0"/>
              </a:rPr>
              <a:t>JSSC’23] </a:t>
            </a:r>
            <a:r>
              <a:rPr lang="en-US" altLang="ko-KR" sz="2000" i="1" dirty="0">
                <a:latin typeface="Calibri" panose="020F0502020204030204" pitchFamily="34" charset="0"/>
                <a:cs typeface="Calibri" panose="020F0502020204030204" pitchFamily="34" charset="0"/>
                <a:hlinkClick r:id="rId5"/>
              </a:rPr>
              <a:t>A 1ynm 1.25V 8Gb 16Gb/s/Pin GDDR6-Based Accelerator-in-Memory Supporting </a:t>
            </a:r>
            <a:r>
              <a:rPr lang="en-US" altLang="ko-KR" sz="2000" i="1" dirty="0" smtClean="0">
                <a:latin typeface="Calibri" panose="020F0502020204030204" pitchFamily="34" charset="0"/>
                <a:cs typeface="Calibri" panose="020F0502020204030204" pitchFamily="34" charset="0"/>
                <a:hlinkClick r:id="rId5"/>
              </a:rPr>
              <a:t>1TFLOPS MAC </a:t>
            </a:r>
            <a:r>
              <a:rPr lang="en-US" altLang="ko-KR" sz="2000" i="1" dirty="0">
                <a:latin typeface="Calibri" panose="020F0502020204030204" pitchFamily="34" charset="0"/>
                <a:cs typeface="Calibri" panose="020F0502020204030204" pitchFamily="34" charset="0"/>
                <a:hlinkClick r:id="rId5"/>
              </a:rPr>
              <a:t>Operation and Various Activation Functions for Deep Learning Application</a:t>
            </a:r>
            <a:endParaRPr lang="en-US" altLang="ko-KR" sz="2000" i="1" dirty="0">
              <a:latin typeface="Calibri" panose="020F0502020204030204" pitchFamily="34" charset="0"/>
              <a:cs typeface="Calibri" panose="020F0502020204030204" pitchFamily="34" charset="0"/>
            </a:endParaRPr>
          </a:p>
          <a:p>
            <a:pPr lvl="1"/>
            <a:endParaRPr lang="en-US" altLang="ko-KR" sz="2000" i="1" dirty="0">
              <a:latin typeface="Calibri" panose="020F0502020204030204" pitchFamily="34" charset="0"/>
              <a:cs typeface="Calibri" panose="020F0502020204030204" pitchFamily="34" charset="0"/>
            </a:endParaRPr>
          </a:p>
          <a:p>
            <a:r>
              <a:rPr lang="en-US" altLang="ko-KR" b="1" dirty="0" smtClean="0">
                <a:latin typeface="Calibri" panose="020F0502020204030204" pitchFamily="34" charset="0"/>
                <a:cs typeface="Calibri" panose="020F0502020204030204" pitchFamily="34" charset="0"/>
              </a:rPr>
              <a:t>Architectures/Software stack</a:t>
            </a:r>
          </a:p>
          <a:p>
            <a:pPr lvl="1"/>
            <a:r>
              <a:rPr lang="en-US" altLang="ko-KR" sz="2000" i="1" dirty="0">
                <a:latin typeface="Calibri" panose="020F0502020204030204" pitchFamily="34" charset="0"/>
                <a:cs typeface="Calibri" panose="020F0502020204030204" pitchFamily="34" charset="0"/>
              </a:rPr>
              <a:t>[Hot Chips’22] </a:t>
            </a:r>
            <a:r>
              <a:rPr lang="en-US" altLang="ko-KR" sz="2000" i="1" dirty="0">
                <a:latin typeface="Calibri" panose="020F0502020204030204" pitchFamily="34" charset="0"/>
                <a:cs typeface="Calibri" panose="020F0502020204030204" pitchFamily="34" charset="0"/>
                <a:hlinkClick r:id="rId6"/>
              </a:rPr>
              <a:t>System Architecture and Software Stack for GDDR6-AiM</a:t>
            </a:r>
            <a:endParaRPr lang="en-US" altLang="ko-KR" sz="2000" i="1" dirty="0">
              <a:latin typeface="Calibri" panose="020F0502020204030204" pitchFamily="34" charset="0"/>
              <a:cs typeface="Calibri" panose="020F0502020204030204" pitchFamily="34" charset="0"/>
            </a:endParaRPr>
          </a:p>
          <a:p>
            <a:pPr lvl="1"/>
            <a:r>
              <a:rPr lang="en-US" altLang="ko-KR" sz="2000" i="1" dirty="0" smtClean="0">
                <a:latin typeface="Calibri" panose="020F0502020204030204" pitchFamily="34" charset="0"/>
                <a:cs typeface="Calibri" panose="020F0502020204030204" pitchFamily="34" charset="0"/>
              </a:rPr>
              <a:t>White </a:t>
            </a:r>
            <a:r>
              <a:rPr lang="en-US" altLang="ko-KR" sz="2000" i="1" dirty="0">
                <a:latin typeface="Calibri" panose="020F0502020204030204" pitchFamily="34" charset="0"/>
                <a:cs typeface="Calibri" panose="020F0502020204030204" pitchFamily="34" charset="0"/>
              </a:rPr>
              <a:t>papers (released with AI Hardware </a:t>
            </a:r>
            <a:r>
              <a:rPr lang="en-US" altLang="ko-KR" sz="2000" i="1" dirty="0" smtClean="0">
                <a:latin typeface="Calibri" panose="020F0502020204030204" pitchFamily="34" charset="0"/>
                <a:cs typeface="Calibri" panose="020F0502020204030204" pitchFamily="34" charset="0"/>
              </a:rPr>
              <a:t>Summit’22):</a:t>
            </a:r>
          </a:p>
          <a:p>
            <a:pPr lvl="2"/>
            <a:r>
              <a:rPr lang="en-US" altLang="ko-KR" sz="1600" i="1" dirty="0" smtClean="0">
                <a:latin typeface="Calibri" panose="020F0502020204030204" pitchFamily="34" charset="0"/>
                <a:cs typeface="Calibri" panose="020F0502020204030204" pitchFamily="34" charset="0"/>
              </a:rPr>
              <a:t>(1) </a:t>
            </a:r>
            <a:r>
              <a:rPr lang="en-US" altLang="ko-KR" sz="1600" i="1" dirty="0" smtClean="0">
                <a:latin typeface="Calibri" panose="020F0502020204030204" pitchFamily="34" charset="0"/>
                <a:cs typeface="Calibri" panose="020F0502020204030204" pitchFamily="34" charset="0"/>
                <a:hlinkClick r:id="rId7"/>
              </a:rPr>
              <a:t>Accelerator-in-Memory: SK </a:t>
            </a:r>
            <a:r>
              <a:rPr lang="en-US" altLang="ko-KR" sz="1600" i="1" dirty="0" err="1">
                <a:latin typeface="Calibri" panose="020F0502020204030204" pitchFamily="34" charset="0"/>
                <a:cs typeface="Calibri" panose="020F0502020204030204" pitchFamily="34" charset="0"/>
                <a:hlinkClick r:id="rId7"/>
              </a:rPr>
              <a:t>hynix’s</a:t>
            </a:r>
            <a:r>
              <a:rPr lang="en-US" altLang="ko-KR" sz="1600" i="1" dirty="0">
                <a:latin typeface="Calibri" panose="020F0502020204030204" pitchFamily="34" charset="0"/>
                <a:cs typeface="Calibri" panose="020F0502020204030204" pitchFamily="34" charset="0"/>
                <a:hlinkClick r:id="rId7"/>
              </a:rPr>
              <a:t> GDDR6-based </a:t>
            </a:r>
            <a:r>
              <a:rPr lang="en-US" altLang="ko-KR" sz="1600" i="1" dirty="0" smtClean="0">
                <a:latin typeface="Calibri" panose="020F0502020204030204" pitchFamily="34" charset="0"/>
                <a:cs typeface="Calibri" panose="020F0502020204030204" pitchFamily="34" charset="0"/>
                <a:hlinkClick r:id="rId7"/>
              </a:rPr>
              <a:t>Processing-in-Memory Device</a:t>
            </a:r>
            <a:endParaRPr lang="en-US" altLang="ko-KR" sz="1600" i="1" dirty="0" smtClean="0">
              <a:latin typeface="Calibri" panose="020F0502020204030204" pitchFamily="34" charset="0"/>
              <a:cs typeface="Calibri" panose="020F0502020204030204" pitchFamily="34" charset="0"/>
            </a:endParaRPr>
          </a:p>
          <a:p>
            <a:pPr lvl="2"/>
            <a:r>
              <a:rPr lang="en-US" altLang="ko-KR" sz="1600" i="1" dirty="0">
                <a:latin typeface="Calibri" panose="020F0502020204030204" pitchFamily="34" charset="0"/>
                <a:cs typeface="Calibri" panose="020F0502020204030204" pitchFamily="34" charset="0"/>
              </a:rPr>
              <a:t>(2) </a:t>
            </a:r>
            <a:r>
              <a:rPr lang="en-US" altLang="ko-KR" sz="1600" i="1" dirty="0">
                <a:latin typeface="Calibri" panose="020F0502020204030204" pitchFamily="34" charset="0"/>
                <a:cs typeface="Calibri" panose="020F0502020204030204" pitchFamily="34" charset="0"/>
                <a:hlinkClick r:id="rId8"/>
              </a:rPr>
              <a:t>Accelerator-in-Memory </a:t>
            </a:r>
            <a:r>
              <a:rPr lang="en-US" altLang="ko-KR" sz="1600" i="1" dirty="0" smtClean="0">
                <a:latin typeface="Calibri" panose="020F0502020204030204" pitchFamily="34" charset="0"/>
                <a:cs typeface="Calibri" panose="020F0502020204030204" pitchFamily="34" charset="0"/>
                <a:hlinkClick r:id="rId8"/>
              </a:rPr>
              <a:t>Platform: Hardware Perspective</a:t>
            </a:r>
            <a:endParaRPr lang="en-US" altLang="ko-KR" sz="1600" i="1" dirty="0" smtClean="0">
              <a:latin typeface="Calibri" panose="020F0502020204030204" pitchFamily="34" charset="0"/>
              <a:cs typeface="Calibri" panose="020F0502020204030204" pitchFamily="34" charset="0"/>
            </a:endParaRPr>
          </a:p>
          <a:p>
            <a:pPr lvl="2"/>
            <a:r>
              <a:rPr lang="en-US" altLang="ko-KR" sz="1600" i="1" dirty="0">
                <a:latin typeface="Calibri" panose="020F0502020204030204" pitchFamily="34" charset="0"/>
                <a:cs typeface="Calibri" panose="020F0502020204030204" pitchFamily="34" charset="0"/>
              </a:rPr>
              <a:t>(3) </a:t>
            </a:r>
            <a:r>
              <a:rPr lang="en-US" altLang="ko-KR" sz="1600" i="1" dirty="0">
                <a:latin typeface="Calibri" panose="020F0502020204030204" pitchFamily="34" charset="0"/>
                <a:cs typeface="Calibri" panose="020F0502020204030204" pitchFamily="34" charset="0"/>
                <a:hlinkClick r:id="rId9"/>
              </a:rPr>
              <a:t>Accelerator-in-Memory </a:t>
            </a:r>
            <a:r>
              <a:rPr lang="en-US" altLang="ko-KR" sz="1600" i="1" dirty="0" smtClean="0">
                <a:latin typeface="Calibri" panose="020F0502020204030204" pitchFamily="34" charset="0"/>
                <a:cs typeface="Calibri" panose="020F0502020204030204" pitchFamily="34" charset="0"/>
                <a:hlinkClick r:id="rId9"/>
              </a:rPr>
              <a:t>Platform: Software Perspective</a:t>
            </a:r>
            <a:endParaRPr lang="en-US" altLang="ko-KR" sz="1600" i="1" dirty="0">
              <a:latin typeface="Calibri" panose="020F0502020204030204" pitchFamily="34" charset="0"/>
              <a:cs typeface="Calibri" panose="020F0502020204030204" pitchFamily="34" charset="0"/>
            </a:endParaRPr>
          </a:p>
          <a:p>
            <a:pPr lvl="2"/>
            <a:r>
              <a:rPr lang="en-US" altLang="ko-KR" sz="1600" i="1" dirty="0" smtClean="0">
                <a:latin typeface="Calibri" panose="020F0502020204030204" pitchFamily="34" charset="0"/>
                <a:cs typeface="Calibri" panose="020F0502020204030204" pitchFamily="34" charset="0"/>
              </a:rPr>
              <a:t>(From </a:t>
            </a:r>
            <a:r>
              <a:rPr lang="en-US" altLang="ko-KR" sz="1600" i="1" dirty="0" smtClean="0">
                <a:latin typeface="Calibri" panose="020F0502020204030204" pitchFamily="34" charset="0"/>
                <a:cs typeface="Calibri" panose="020F0502020204030204" pitchFamily="34" charset="0"/>
                <a:hlinkClick r:id="rId10"/>
              </a:rPr>
              <a:t>https</a:t>
            </a:r>
            <a:r>
              <a:rPr lang="en-US" altLang="ko-KR" sz="1600" i="1" dirty="0">
                <a:latin typeface="Calibri" panose="020F0502020204030204" pitchFamily="34" charset="0"/>
                <a:cs typeface="Calibri" panose="020F0502020204030204" pitchFamily="34" charset="0"/>
                <a:hlinkClick r:id="rId10"/>
              </a:rPr>
              <a:t>://</a:t>
            </a:r>
            <a:r>
              <a:rPr lang="en-US" altLang="ko-KR" sz="1600" i="1" dirty="0" smtClean="0">
                <a:latin typeface="Calibri" panose="020F0502020204030204" pitchFamily="34" charset="0"/>
                <a:cs typeface="Calibri" panose="020F0502020204030204" pitchFamily="34" charset="0"/>
                <a:hlinkClick r:id="rId10"/>
              </a:rPr>
              <a:t>product.skhynix.com</a:t>
            </a:r>
            <a:r>
              <a:rPr lang="en-US" altLang="ko-KR" sz="1600" i="1" dirty="0" smtClean="0">
                <a:latin typeface="Calibri" panose="020F0502020204030204" pitchFamily="34" charset="0"/>
                <a:cs typeface="Calibri" panose="020F0502020204030204" pitchFamily="34" charset="0"/>
              </a:rPr>
              <a:t>)</a:t>
            </a:r>
          </a:p>
        </p:txBody>
      </p:sp>
      <p:sp>
        <p:nvSpPr>
          <p:cNvPr id="28"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References</a:t>
            </a:r>
            <a:endParaRPr kumimoji="0" 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3989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332508" y="801877"/>
            <a:ext cx="11506635" cy="6056123"/>
          </a:xfrm>
          <a:prstGeom prst="rect">
            <a:avLst/>
          </a:prstGeom>
        </p:spPr>
      </p:pic>
      <p:sp>
        <p:nvSpPr>
          <p:cNvPr id="13"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ko-KR" dirty="0">
                <a:solidFill>
                  <a:sysClr val="windowText" lastClr="000000"/>
                </a:solidFill>
              </a:rPr>
              <a:t>CACM’20: Domain Specific Accelerators</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15" name="직사각형 14"/>
          <p:cNvSpPr/>
          <p:nvPr/>
        </p:nvSpPr>
        <p:spPr>
          <a:xfrm>
            <a:off x="2348346" y="1278772"/>
            <a:ext cx="1527464" cy="30064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직사각형 15"/>
          <p:cNvSpPr/>
          <p:nvPr/>
        </p:nvSpPr>
        <p:spPr>
          <a:xfrm>
            <a:off x="1388917" y="1600201"/>
            <a:ext cx="2029691" cy="30064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직사각형 16"/>
          <p:cNvSpPr/>
          <p:nvPr/>
        </p:nvSpPr>
        <p:spPr>
          <a:xfrm>
            <a:off x="4779818" y="1278772"/>
            <a:ext cx="2130137" cy="30064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직사각형 17"/>
          <p:cNvSpPr/>
          <p:nvPr/>
        </p:nvSpPr>
        <p:spPr>
          <a:xfrm>
            <a:off x="4256808" y="1600201"/>
            <a:ext cx="1884219" cy="30064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직사각형 18"/>
          <p:cNvSpPr/>
          <p:nvPr/>
        </p:nvSpPr>
        <p:spPr>
          <a:xfrm>
            <a:off x="7973290" y="2708565"/>
            <a:ext cx="3529446" cy="76199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직사각형 19"/>
          <p:cNvSpPr/>
          <p:nvPr/>
        </p:nvSpPr>
        <p:spPr>
          <a:xfrm>
            <a:off x="7973290" y="3470565"/>
            <a:ext cx="1212274" cy="259772"/>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직사각형 20"/>
          <p:cNvSpPr/>
          <p:nvPr/>
        </p:nvSpPr>
        <p:spPr>
          <a:xfrm>
            <a:off x="7973290" y="4653396"/>
            <a:ext cx="3529446" cy="76199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직사각형 21"/>
          <p:cNvSpPr/>
          <p:nvPr/>
        </p:nvSpPr>
        <p:spPr>
          <a:xfrm>
            <a:off x="8525738" y="4393624"/>
            <a:ext cx="2976997" cy="259772"/>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직사각형 22"/>
          <p:cNvSpPr/>
          <p:nvPr/>
        </p:nvSpPr>
        <p:spPr>
          <a:xfrm>
            <a:off x="7973290" y="1001043"/>
            <a:ext cx="3529446" cy="1707521"/>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직사각형 23"/>
          <p:cNvSpPr/>
          <p:nvPr/>
        </p:nvSpPr>
        <p:spPr>
          <a:xfrm>
            <a:off x="7973290" y="5415395"/>
            <a:ext cx="3529446" cy="1442606"/>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직사각형 24"/>
          <p:cNvSpPr/>
          <p:nvPr/>
        </p:nvSpPr>
        <p:spPr>
          <a:xfrm>
            <a:off x="7973290" y="3743036"/>
            <a:ext cx="3529446" cy="663287"/>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직사각형 25"/>
          <p:cNvSpPr/>
          <p:nvPr/>
        </p:nvSpPr>
        <p:spPr>
          <a:xfrm>
            <a:off x="9185564" y="3481814"/>
            <a:ext cx="2317171" cy="248521"/>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직사각형 26"/>
          <p:cNvSpPr/>
          <p:nvPr/>
        </p:nvSpPr>
        <p:spPr>
          <a:xfrm>
            <a:off x="7977332" y="4393623"/>
            <a:ext cx="540000" cy="248521"/>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1" name="직사각형 30"/>
          <p:cNvSpPr/>
          <p:nvPr/>
        </p:nvSpPr>
        <p:spPr>
          <a:xfrm>
            <a:off x="10728830" y="4649244"/>
            <a:ext cx="773905" cy="25122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직사각형 31"/>
          <p:cNvSpPr/>
          <p:nvPr/>
        </p:nvSpPr>
        <p:spPr>
          <a:xfrm>
            <a:off x="7973290" y="4931297"/>
            <a:ext cx="1119910" cy="2370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직사각형 32"/>
          <p:cNvSpPr/>
          <p:nvPr/>
        </p:nvSpPr>
        <p:spPr>
          <a:xfrm>
            <a:off x="9454280" y="4940828"/>
            <a:ext cx="1493119" cy="22749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3</a:t>
            </a:fld>
            <a:endParaRPr lang="en-US" sz="1600" dirty="0">
              <a:solidFill>
                <a:schemeClr val="tx1"/>
              </a:solidFill>
            </a:endParaRPr>
          </a:p>
        </p:txBody>
      </p:sp>
    </p:spTree>
    <p:extLst>
      <p:ext uri="{BB962C8B-B14F-4D97-AF65-F5344CB8AC3E}">
        <p14:creationId xmlns:p14="http://schemas.microsoft.com/office/powerpoint/2010/main" val="850250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332508" y="801877"/>
            <a:ext cx="11506635" cy="6056123"/>
          </a:xfrm>
          <a:prstGeom prst="rect">
            <a:avLst/>
          </a:prstGeom>
        </p:spPr>
      </p:pic>
      <p:sp>
        <p:nvSpPr>
          <p:cNvPr id="13"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ko-KR" dirty="0">
                <a:solidFill>
                  <a:sysClr val="windowText" lastClr="000000"/>
                </a:solidFill>
              </a:rPr>
              <a:t>AiM as a Domain Specific Memory</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15" name="직사각형 14"/>
          <p:cNvSpPr/>
          <p:nvPr/>
        </p:nvSpPr>
        <p:spPr>
          <a:xfrm>
            <a:off x="2348346" y="1278772"/>
            <a:ext cx="1527464" cy="30064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직사각형 15"/>
          <p:cNvSpPr/>
          <p:nvPr/>
        </p:nvSpPr>
        <p:spPr>
          <a:xfrm>
            <a:off x="1388917" y="1600201"/>
            <a:ext cx="2029691" cy="30064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직사각형 16"/>
          <p:cNvSpPr/>
          <p:nvPr/>
        </p:nvSpPr>
        <p:spPr>
          <a:xfrm>
            <a:off x="4779818" y="1278772"/>
            <a:ext cx="2130137" cy="30064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직사각형 17"/>
          <p:cNvSpPr/>
          <p:nvPr/>
        </p:nvSpPr>
        <p:spPr>
          <a:xfrm>
            <a:off x="4256808" y="1600201"/>
            <a:ext cx="1884219" cy="30064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직사각형 18"/>
          <p:cNvSpPr/>
          <p:nvPr/>
        </p:nvSpPr>
        <p:spPr>
          <a:xfrm>
            <a:off x="7973290" y="2708565"/>
            <a:ext cx="3529446" cy="76199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직사각형 19"/>
          <p:cNvSpPr/>
          <p:nvPr/>
        </p:nvSpPr>
        <p:spPr>
          <a:xfrm>
            <a:off x="7973290" y="3470565"/>
            <a:ext cx="1212274" cy="259772"/>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직사각형 20"/>
          <p:cNvSpPr/>
          <p:nvPr/>
        </p:nvSpPr>
        <p:spPr>
          <a:xfrm>
            <a:off x="7973290" y="4653396"/>
            <a:ext cx="3529446" cy="76199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직사각형 21"/>
          <p:cNvSpPr/>
          <p:nvPr/>
        </p:nvSpPr>
        <p:spPr>
          <a:xfrm>
            <a:off x="8525738" y="4393624"/>
            <a:ext cx="2976997" cy="259772"/>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직사각형 22"/>
          <p:cNvSpPr/>
          <p:nvPr/>
        </p:nvSpPr>
        <p:spPr>
          <a:xfrm>
            <a:off x="7973290" y="1001043"/>
            <a:ext cx="3529446" cy="1707521"/>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직사각형 23"/>
          <p:cNvSpPr/>
          <p:nvPr/>
        </p:nvSpPr>
        <p:spPr>
          <a:xfrm>
            <a:off x="7973290" y="5415395"/>
            <a:ext cx="3529446" cy="1442606"/>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직사각형 24"/>
          <p:cNvSpPr/>
          <p:nvPr/>
        </p:nvSpPr>
        <p:spPr>
          <a:xfrm>
            <a:off x="7973290" y="3743036"/>
            <a:ext cx="3529446" cy="663287"/>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직사각형 25"/>
          <p:cNvSpPr/>
          <p:nvPr/>
        </p:nvSpPr>
        <p:spPr>
          <a:xfrm>
            <a:off x="9185564" y="3481814"/>
            <a:ext cx="2317171" cy="248521"/>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직사각형 26"/>
          <p:cNvSpPr/>
          <p:nvPr/>
        </p:nvSpPr>
        <p:spPr>
          <a:xfrm>
            <a:off x="7977332" y="4393623"/>
            <a:ext cx="540000" cy="248521"/>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직사각형 27"/>
          <p:cNvSpPr/>
          <p:nvPr/>
        </p:nvSpPr>
        <p:spPr>
          <a:xfrm>
            <a:off x="10728830" y="4649244"/>
            <a:ext cx="773905" cy="25122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직사각형 28"/>
          <p:cNvSpPr/>
          <p:nvPr/>
        </p:nvSpPr>
        <p:spPr>
          <a:xfrm>
            <a:off x="7973290" y="4931297"/>
            <a:ext cx="1119910" cy="2370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0" name="직사각형 29"/>
          <p:cNvSpPr/>
          <p:nvPr/>
        </p:nvSpPr>
        <p:spPr>
          <a:xfrm>
            <a:off x="9454280" y="4940828"/>
            <a:ext cx="1493119" cy="22749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직사각형 1"/>
          <p:cNvSpPr/>
          <p:nvPr/>
        </p:nvSpPr>
        <p:spPr>
          <a:xfrm>
            <a:off x="467591" y="2147923"/>
            <a:ext cx="11152909" cy="448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Accelerator-in-Memory </a:t>
            </a:r>
          </a:p>
          <a:p>
            <a:endParaRPr lang="en-US" sz="3200" b="1" dirty="0">
              <a:solidFill>
                <a:schemeClr val="tx1"/>
              </a:solidFill>
              <a:latin typeface="Calibri" panose="020F0502020204030204" pitchFamily="34" charset="0"/>
              <a:cs typeface="Calibri" panose="020F0502020204030204" pitchFamily="34" charset="0"/>
            </a:endParaRPr>
          </a:p>
          <a:p>
            <a:r>
              <a:rPr lang="en-US" sz="3200" b="1" dirty="0">
                <a:solidFill>
                  <a:schemeClr val="tx1"/>
                </a:solidFill>
                <a:latin typeface="Calibri" panose="020F0502020204030204" pitchFamily="34" charset="0"/>
                <a:cs typeface="Calibri" panose="020F0502020204030204" pitchFamily="34" charset="0"/>
              </a:rPr>
              <a:t>Efficiency: </a:t>
            </a:r>
            <a:r>
              <a:rPr lang="en-US" sz="3200" dirty="0">
                <a:solidFill>
                  <a:schemeClr val="tx1"/>
                </a:solidFill>
                <a:latin typeface="Calibri" panose="020F0502020204030204" pitchFamily="34" charset="0"/>
                <a:cs typeface="Calibri" panose="020F0502020204030204" pitchFamily="34" charset="0"/>
              </a:rPr>
              <a:t>specialization for </a:t>
            </a:r>
            <a:r>
              <a:rPr lang="en-US" sz="3200" b="1" dirty="0">
                <a:solidFill>
                  <a:schemeClr val="tx1"/>
                </a:solidFill>
                <a:latin typeface="Calibri" panose="020F0502020204030204" pitchFamily="34" charset="0"/>
                <a:cs typeface="Calibri" panose="020F0502020204030204" pitchFamily="34" charset="0"/>
              </a:rPr>
              <a:t>a particular domain</a:t>
            </a:r>
            <a:r>
              <a:rPr lang="en-US" sz="3200" dirty="0">
                <a:solidFill>
                  <a:schemeClr val="tx1"/>
                </a:solidFill>
                <a:latin typeface="Calibri" panose="020F0502020204030204" pitchFamily="34" charset="0"/>
                <a:cs typeface="Calibri" panose="020F0502020204030204" pitchFamily="34" charset="0"/>
              </a:rPr>
              <a:t> of applications</a:t>
            </a:r>
          </a:p>
          <a:p>
            <a:r>
              <a:rPr lang="en-US" sz="3200" dirty="0">
                <a:solidFill>
                  <a:schemeClr val="tx1"/>
                </a:solidFill>
                <a:latin typeface="Calibri" panose="020F0502020204030204" pitchFamily="34" charset="0"/>
                <a:cs typeface="Calibri" panose="020F0502020204030204" pitchFamily="34" charset="0"/>
                <a:sym typeface="Wingdings" panose="05000000000000000000" pitchFamily="2" charset="2"/>
              </a:rPr>
              <a:t>Target domain: </a:t>
            </a:r>
            <a:r>
              <a:rPr lang="en-US" sz="3200" dirty="0">
                <a:solidFill>
                  <a:schemeClr val="tx1"/>
                </a:solidFill>
                <a:latin typeface="Calibri" panose="020F0502020204030204" pitchFamily="34" charset="0"/>
                <a:cs typeface="Calibri" panose="020F0502020204030204" pitchFamily="34" charset="0"/>
              </a:rPr>
              <a:t>memory bound DNN applications</a:t>
            </a:r>
          </a:p>
          <a:p>
            <a:endParaRPr lang="en-US"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Main goals:</a:t>
            </a:r>
          </a:p>
          <a:p>
            <a:r>
              <a:rPr lang="en-US" sz="3200" b="1" dirty="0">
                <a:solidFill>
                  <a:schemeClr val="tx1"/>
                </a:solidFill>
                <a:latin typeface="Calibri" panose="020F0502020204030204" pitchFamily="34" charset="0"/>
                <a:cs typeface="Calibri" panose="020F0502020204030204" pitchFamily="34" charset="0"/>
              </a:rPr>
              <a:t>1) Performance: </a:t>
            </a:r>
            <a:r>
              <a:rPr lang="en-US" sz="3200" dirty="0">
                <a:solidFill>
                  <a:schemeClr val="tx1"/>
                </a:solidFill>
                <a:latin typeface="Calibri" panose="020F0502020204030204" pitchFamily="34" charset="0"/>
                <a:cs typeface="Calibri" panose="020F0502020204030204" pitchFamily="34" charset="0"/>
              </a:rPr>
              <a:t>high degrees of</a:t>
            </a:r>
            <a:r>
              <a:rPr lang="en-US" sz="3200" b="1" dirty="0">
                <a:solidFill>
                  <a:schemeClr val="tx1"/>
                </a:solidFill>
                <a:latin typeface="Calibri" panose="020F0502020204030204" pitchFamily="34" charset="0"/>
                <a:cs typeface="Calibri" panose="020F0502020204030204" pitchFamily="34" charset="0"/>
              </a:rPr>
              <a:t> bank-level parallelism</a:t>
            </a:r>
          </a:p>
          <a:p>
            <a:r>
              <a:rPr lang="en-US" sz="3200" b="1" dirty="0">
                <a:solidFill>
                  <a:schemeClr val="tx1"/>
                </a:solidFill>
                <a:latin typeface="Calibri" panose="020F0502020204030204" pitchFamily="34" charset="0"/>
                <a:cs typeface="Calibri" panose="020F0502020204030204" pitchFamily="34" charset="0"/>
              </a:rPr>
              <a:t>2) Power:  </a:t>
            </a:r>
            <a:r>
              <a:rPr lang="en-US" sz="3200" dirty="0">
                <a:solidFill>
                  <a:schemeClr val="tx1"/>
                </a:solidFill>
                <a:latin typeface="Calibri" panose="020F0502020204030204" pitchFamily="34" charset="0"/>
                <a:cs typeface="Calibri" panose="020F0502020204030204" pitchFamily="34" charset="0"/>
              </a:rPr>
              <a:t>reduce significant </a:t>
            </a:r>
            <a:r>
              <a:rPr lang="en-US" sz="3200" b="1" dirty="0">
                <a:solidFill>
                  <a:schemeClr val="tx1"/>
                </a:solidFill>
                <a:latin typeface="Calibri" panose="020F0502020204030204" pitchFamily="34" charset="0"/>
                <a:cs typeface="Calibri" panose="020F0502020204030204" pitchFamily="34" charset="0"/>
              </a:rPr>
              <a:t>data movement</a:t>
            </a:r>
          </a:p>
          <a:p>
            <a:r>
              <a:rPr lang="en-US" sz="3200" b="1" dirty="0">
                <a:solidFill>
                  <a:schemeClr val="tx1"/>
                </a:solidFill>
                <a:latin typeface="Calibri" panose="020F0502020204030204" pitchFamily="34" charset="0"/>
                <a:cs typeface="Calibri" panose="020F0502020204030204" pitchFamily="34" charset="0"/>
              </a:rPr>
              <a:t>3) Cost: </a:t>
            </a:r>
            <a:r>
              <a:rPr lang="en-US" sz="3200" dirty="0">
                <a:solidFill>
                  <a:schemeClr val="tx1"/>
                </a:solidFill>
                <a:latin typeface="Calibri" panose="020F0502020204030204" pitchFamily="34" charset="0"/>
                <a:cs typeface="Calibri" panose="020F0502020204030204" pitchFamily="34" charset="0"/>
              </a:rPr>
              <a:t>commodity DRAM-based (</a:t>
            </a:r>
            <a:r>
              <a:rPr lang="en-US" sz="3200" b="1" dirty="0">
                <a:solidFill>
                  <a:schemeClr val="tx1"/>
                </a:solidFill>
                <a:latin typeface="Calibri" panose="020F0502020204030204" pitchFamily="34" charset="0"/>
                <a:cs typeface="Calibri" panose="020F0502020204030204" pitchFamily="34" charset="0"/>
              </a:rPr>
              <a:t>GDDR6</a:t>
            </a:r>
            <a:r>
              <a:rPr lang="en-US" sz="3200" dirty="0">
                <a:solidFill>
                  <a:schemeClr val="tx1"/>
                </a:solidFill>
                <a:latin typeface="Calibri" panose="020F0502020204030204" pitchFamily="34" charset="0"/>
                <a:cs typeface="Calibri" panose="020F0502020204030204" pitchFamily="34" charset="0"/>
              </a:rPr>
              <a:t>)</a:t>
            </a:r>
          </a:p>
        </p:txBody>
      </p:sp>
      <p:sp>
        <p:nvSpPr>
          <p:cNvPr id="31"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4</a:t>
            </a:fld>
            <a:endParaRPr lang="en-US" sz="1600" dirty="0">
              <a:solidFill>
                <a:schemeClr val="tx1"/>
              </a:solidFill>
            </a:endParaRPr>
          </a:p>
        </p:txBody>
      </p:sp>
    </p:spTree>
    <p:extLst>
      <p:ext uri="{BB962C8B-B14F-4D97-AF65-F5344CB8AC3E}">
        <p14:creationId xmlns:p14="http://schemas.microsoft.com/office/powerpoint/2010/main" val="163871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ko-KR"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GDDR6-AiM Key Operation: Matrix × Vector</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3" name="TextBox 2"/>
          <p:cNvSpPr txBox="1"/>
          <p:nvPr/>
        </p:nvSpPr>
        <p:spPr>
          <a:xfrm>
            <a:off x="1629127" y="5613858"/>
            <a:ext cx="6982232" cy="954107"/>
          </a:xfrm>
          <a:prstGeom prst="rect">
            <a:avLst/>
          </a:prstGeom>
          <a:noFill/>
        </p:spPr>
        <p:txBody>
          <a:bodyPr wrap="none" rtlCol="0">
            <a:spAutoFit/>
          </a:bodyPr>
          <a:lstStyle/>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MAC</a:t>
            </a:r>
            <a:r>
              <a:rPr lang="en-US" sz="1400" dirty="0">
                <a:solidFill>
                  <a:prstClr val="black"/>
                </a:solidFill>
                <a:latin typeface="Calibri" panose="020F0502020204030204"/>
                <a:cs typeface="Calibri" panose="020F0502020204030204" pitchFamily="34" charset="0"/>
              </a:rPr>
              <a:t> and </a:t>
            </a:r>
            <a:r>
              <a:rPr lang="en-US" sz="1400" b="1" dirty="0">
                <a:solidFill>
                  <a:prstClr val="black"/>
                </a:solidFill>
                <a:latin typeface="Calibri" panose="020F0502020204030204"/>
                <a:cs typeface="Calibri" panose="020F0502020204030204" pitchFamily="34" charset="0"/>
              </a:rPr>
              <a:t>Activation Function </a:t>
            </a:r>
            <a:r>
              <a:rPr lang="en-US" sz="1400" dirty="0">
                <a:solidFill>
                  <a:prstClr val="black"/>
                </a:solidFill>
                <a:latin typeface="Calibri" panose="020F0502020204030204"/>
                <a:cs typeface="Calibri" panose="020F0502020204030204" pitchFamily="34" charset="0"/>
              </a:rPr>
              <a:t>operations can be performed in all banks in parallel.</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Weight</a:t>
            </a:r>
            <a:r>
              <a:rPr lang="en-US" sz="1400" dirty="0">
                <a:solidFill>
                  <a:prstClr val="black"/>
                </a:solidFill>
                <a:latin typeface="Calibri" panose="020F0502020204030204"/>
                <a:cs typeface="Calibri" panose="020F0502020204030204" pitchFamily="34" charset="0"/>
              </a:rPr>
              <a:t> matrix data is sourced from </a:t>
            </a:r>
            <a:r>
              <a:rPr lang="en-US" sz="1400" b="1" dirty="0">
                <a:solidFill>
                  <a:prstClr val="black"/>
                </a:solidFill>
                <a:latin typeface="Calibri" panose="020F0502020204030204"/>
                <a:cs typeface="Calibri" panose="020F0502020204030204" pitchFamily="34" charset="0"/>
              </a:rPr>
              <a:t>Banks</a:t>
            </a:r>
            <a:r>
              <a:rPr lang="en-US" sz="1400" dirty="0">
                <a:solidFill>
                  <a:prstClr val="black"/>
                </a:solidFill>
                <a:latin typeface="Calibri" panose="020F0502020204030204"/>
                <a:cs typeface="Calibri" panose="020F0502020204030204" pitchFamily="34" charset="0"/>
              </a:rPr>
              <a:t>; </a:t>
            </a:r>
            <a:r>
              <a:rPr lang="en-US" sz="1400" b="1" dirty="0">
                <a:solidFill>
                  <a:prstClr val="black"/>
                </a:solidFill>
                <a:latin typeface="Calibri" panose="020F0502020204030204"/>
                <a:cs typeface="Calibri" panose="020F0502020204030204" pitchFamily="34" charset="0"/>
              </a:rPr>
              <a:t>Vector</a:t>
            </a:r>
            <a:r>
              <a:rPr lang="en-US" sz="1400" dirty="0">
                <a:solidFill>
                  <a:prstClr val="black"/>
                </a:solidFill>
                <a:latin typeface="Calibri" panose="020F0502020204030204"/>
                <a:cs typeface="Calibri" panose="020F0502020204030204" pitchFamily="34" charset="0"/>
              </a:rPr>
              <a:t> data is sourced from the </a:t>
            </a:r>
            <a:r>
              <a:rPr lang="en-US" sz="1400" b="1" dirty="0">
                <a:solidFill>
                  <a:prstClr val="black"/>
                </a:solidFill>
                <a:latin typeface="Calibri" panose="020F0502020204030204"/>
                <a:cs typeface="Calibri" panose="020F0502020204030204" pitchFamily="34" charset="0"/>
              </a:rPr>
              <a:t>Global Buffer</a:t>
            </a:r>
            <a:r>
              <a:rPr lang="en-US" sz="1400" dirty="0">
                <a:solidFill>
                  <a:prstClr val="black"/>
                </a:solidFill>
                <a:latin typeface="Calibri" panose="020F0502020204030204"/>
                <a:cs typeface="Calibri" panose="020F0502020204030204" pitchFamily="34" charset="0"/>
              </a:rPr>
              <a:t>.</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MAC</a:t>
            </a:r>
            <a:r>
              <a:rPr lang="en-US" sz="1400" dirty="0">
                <a:solidFill>
                  <a:prstClr val="black"/>
                </a:solidFill>
                <a:latin typeface="Calibri" panose="020F0502020204030204"/>
                <a:cs typeface="Calibri" panose="020F0502020204030204" pitchFamily="34" charset="0"/>
              </a:rPr>
              <a:t> results are stored in latches collectively referred to as </a:t>
            </a:r>
            <a:r>
              <a:rPr lang="en-US" sz="1400" b="1" dirty="0">
                <a:solidFill>
                  <a:prstClr val="black"/>
                </a:solidFill>
                <a:latin typeface="Calibri" panose="020F0502020204030204"/>
                <a:cs typeface="Calibri" panose="020F0502020204030204" pitchFamily="34" charset="0"/>
              </a:rPr>
              <a:t>MAC_REG</a:t>
            </a:r>
            <a:r>
              <a:rPr lang="en-US" sz="1400" dirty="0">
                <a:solidFill>
                  <a:prstClr val="black"/>
                </a:solidFill>
                <a:latin typeface="Calibri" panose="020F0502020204030204"/>
                <a:cs typeface="Calibri" panose="020F0502020204030204" pitchFamily="34" charset="0"/>
              </a:rPr>
              <a:t>.</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Activation Function </a:t>
            </a:r>
            <a:r>
              <a:rPr lang="en-US" sz="1400" dirty="0">
                <a:solidFill>
                  <a:prstClr val="black"/>
                </a:solidFill>
                <a:latin typeface="Calibri" panose="020F0502020204030204"/>
                <a:cs typeface="Calibri" panose="020F0502020204030204" pitchFamily="34" charset="0"/>
              </a:rPr>
              <a:t>results are stored in latches collectively referred to as </a:t>
            </a:r>
            <a:r>
              <a:rPr lang="en-US" sz="1400" b="1" dirty="0">
                <a:solidFill>
                  <a:prstClr val="black"/>
                </a:solidFill>
                <a:latin typeface="Calibri" panose="020F0502020204030204"/>
                <a:cs typeface="Calibri" panose="020F0502020204030204" pitchFamily="34" charset="0"/>
              </a:rPr>
              <a:t>AF_REG</a:t>
            </a:r>
            <a:r>
              <a:rPr lang="en-US" sz="1400" dirty="0">
                <a:solidFill>
                  <a:prstClr val="black"/>
                </a:solidFill>
                <a:latin typeface="Calibri" panose="020F0502020204030204"/>
                <a:cs typeface="Calibri" panose="020F0502020204030204" pitchFamily="34" charset="0"/>
              </a:rPr>
              <a:t>.</a:t>
            </a:r>
          </a:p>
        </p:txBody>
      </p:sp>
      <p:sp>
        <p:nvSpPr>
          <p:cNvPr id="4" name="Teardrop 467"/>
          <p:cNvSpPr/>
          <p:nvPr/>
        </p:nvSpPr>
        <p:spPr>
          <a:xfrm rot="5018464">
            <a:off x="2418544" y="1651823"/>
            <a:ext cx="1522644" cy="1444911"/>
          </a:xfrm>
          <a:prstGeom prst="teardrop">
            <a:avLst>
              <a:gd name="adj" fmla="val 141452"/>
            </a:avLst>
          </a:prstGeom>
          <a:gradFill>
            <a:gsLst>
              <a:gs pos="5000">
                <a:srgbClr val="70AD47"/>
              </a:gs>
              <a:gs pos="50000">
                <a:sysClr val="window" lastClr="FFFFFF">
                  <a:alpha val="0"/>
                </a:sysClr>
              </a:gs>
            </a:gsLst>
            <a:lin ang="9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66"/>
          <p:cNvSpPr/>
          <p:nvPr/>
        </p:nvSpPr>
        <p:spPr>
          <a:xfrm>
            <a:off x="84736" y="875572"/>
            <a:ext cx="3745954" cy="4715603"/>
          </a:xfrm>
          <a:prstGeom prst="roundRect">
            <a:avLst>
              <a:gd name="adj" fmla="val 2735"/>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468"/>
          <p:cNvSpPr/>
          <p:nvPr/>
        </p:nvSpPr>
        <p:spPr>
          <a:xfrm>
            <a:off x="206049" y="2815269"/>
            <a:ext cx="3527002" cy="2687735"/>
          </a:xfrm>
          <a:prstGeom prst="roundRect">
            <a:avLst>
              <a:gd name="adj" fmla="val 2629"/>
            </a:avLst>
          </a:prstGeom>
          <a:solidFill>
            <a:srgbClr val="EE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55"/>
          <p:cNvGrpSpPr/>
          <p:nvPr/>
        </p:nvGrpSpPr>
        <p:grpSpPr>
          <a:xfrm>
            <a:off x="411896" y="2815270"/>
            <a:ext cx="3228707" cy="2614944"/>
            <a:chOff x="260539" y="2590495"/>
            <a:chExt cx="3952941" cy="3201505"/>
          </a:xfrm>
        </p:grpSpPr>
        <p:cxnSp>
          <p:nvCxnSpPr>
            <p:cNvPr id="8" name="Straight Connector 456"/>
            <p:cNvCxnSpPr/>
            <p:nvPr/>
          </p:nvCxnSpPr>
          <p:spPr>
            <a:xfrm>
              <a:off x="2171423" y="4503420"/>
              <a:ext cx="0" cy="415450"/>
            </a:xfrm>
            <a:prstGeom prst="line">
              <a:avLst/>
            </a:prstGeom>
            <a:noFill/>
            <a:ln w="15875" cap="rnd" cmpd="sng" algn="ctr">
              <a:solidFill>
                <a:sysClr val="windowText" lastClr="000000"/>
              </a:solidFill>
              <a:prstDash val="solid"/>
              <a:miter lim="800000"/>
            </a:ln>
            <a:effectLst/>
          </p:spPr>
        </p:cxnSp>
        <p:sp>
          <p:nvSpPr>
            <p:cNvPr id="9" name="Rounded Rectangle 53"/>
            <p:cNvSpPr/>
            <p:nvPr/>
          </p:nvSpPr>
          <p:spPr>
            <a:xfrm>
              <a:off x="2281407" y="4742803"/>
              <a:ext cx="1170025" cy="1036645"/>
            </a:xfrm>
            <a:prstGeom prst="roundRect">
              <a:avLst>
                <a:gd name="adj" fmla="val 9316"/>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6"/>
            <p:cNvCxnSpPr/>
            <p:nvPr/>
          </p:nvCxnSpPr>
          <p:spPr>
            <a:xfrm>
              <a:off x="724690" y="3419362"/>
              <a:ext cx="690154" cy="0"/>
            </a:xfrm>
            <a:prstGeom prst="line">
              <a:avLst/>
            </a:prstGeom>
            <a:noFill/>
            <a:ln w="15875" cap="rnd" cmpd="sng" algn="ctr">
              <a:solidFill>
                <a:sysClr val="windowText" lastClr="000000"/>
              </a:solidFill>
              <a:prstDash val="solid"/>
              <a:miter lim="800000"/>
            </a:ln>
            <a:effectLst/>
          </p:spPr>
        </p:cxnSp>
        <p:cxnSp>
          <p:nvCxnSpPr>
            <p:cNvPr id="11" name="Straight Connector 226"/>
            <p:cNvCxnSpPr/>
            <p:nvPr/>
          </p:nvCxnSpPr>
          <p:spPr>
            <a:xfrm>
              <a:off x="724690" y="3185358"/>
              <a:ext cx="0" cy="234004"/>
            </a:xfrm>
            <a:prstGeom prst="line">
              <a:avLst/>
            </a:prstGeom>
            <a:noFill/>
            <a:ln w="15875" cap="rnd" cmpd="sng" algn="ctr">
              <a:solidFill>
                <a:sysClr val="windowText" lastClr="000000"/>
              </a:solidFill>
              <a:prstDash val="solid"/>
              <a:miter lim="800000"/>
            </a:ln>
            <a:effectLst/>
          </p:spPr>
        </p:cxnSp>
        <p:sp>
          <p:nvSpPr>
            <p:cNvPr id="12" name="Oval 224"/>
            <p:cNvSpPr/>
            <p:nvPr/>
          </p:nvSpPr>
          <p:spPr>
            <a:xfrm>
              <a:off x="971423" y="3314054"/>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231"/>
            <p:cNvGrpSpPr/>
            <p:nvPr/>
          </p:nvGrpSpPr>
          <p:grpSpPr>
            <a:xfrm rot="2700000">
              <a:off x="1044259" y="3387671"/>
              <a:ext cx="58596" cy="58596"/>
              <a:chOff x="1929604" y="3594417"/>
              <a:chExt cx="88956" cy="88956"/>
            </a:xfrm>
            <a:solidFill>
              <a:sysClr val="window" lastClr="FFFFFF">
                <a:lumMod val="95000"/>
              </a:sysClr>
            </a:solidFill>
          </p:grpSpPr>
          <p:cxnSp>
            <p:nvCxnSpPr>
              <p:cNvPr id="116" name="Straight Connector 232"/>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17" name="Straight Connector 233"/>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14" name="Straight Connector 372"/>
            <p:cNvCxnSpPr/>
            <p:nvPr/>
          </p:nvCxnSpPr>
          <p:spPr>
            <a:xfrm>
              <a:off x="498419" y="3080036"/>
              <a:ext cx="452176" cy="0"/>
            </a:xfrm>
            <a:prstGeom prst="line">
              <a:avLst/>
            </a:prstGeom>
            <a:noFill/>
            <a:ln w="15875" cap="rnd" cmpd="sng" algn="ctr">
              <a:solidFill>
                <a:sysClr val="windowText" lastClr="000000"/>
              </a:solidFill>
              <a:prstDash val="solid"/>
              <a:miter lim="800000"/>
            </a:ln>
            <a:effectLst/>
          </p:spPr>
        </p:cxnSp>
        <p:cxnSp>
          <p:nvCxnSpPr>
            <p:cNvPr id="15" name="Straight Connector 373"/>
            <p:cNvCxnSpPr/>
            <p:nvPr/>
          </p:nvCxnSpPr>
          <p:spPr>
            <a:xfrm>
              <a:off x="950595" y="2850467"/>
              <a:ext cx="0" cy="229569"/>
            </a:xfrm>
            <a:prstGeom prst="line">
              <a:avLst/>
            </a:prstGeom>
            <a:noFill/>
            <a:ln w="15875" cap="rnd" cmpd="sng" algn="ctr">
              <a:solidFill>
                <a:sysClr val="windowText" lastClr="000000"/>
              </a:solidFill>
              <a:prstDash val="solid"/>
              <a:miter lim="800000"/>
            </a:ln>
            <a:effectLst/>
          </p:spPr>
        </p:cxnSp>
        <p:cxnSp>
          <p:nvCxnSpPr>
            <p:cNvPr id="16" name="Straight Connector 374"/>
            <p:cNvCxnSpPr/>
            <p:nvPr/>
          </p:nvCxnSpPr>
          <p:spPr>
            <a:xfrm>
              <a:off x="498419" y="2850467"/>
              <a:ext cx="0" cy="229569"/>
            </a:xfrm>
            <a:prstGeom prst="line">
              <a:avLst/>
            </a:prstGeom>
            <a:noFill/>
            <a:ln w="15875" cap="rnd" cmpd="sng" algn="ctr">
              <a:solidFill>
                <a:sysClr val="windowText" lastClr="000000"/>
              </a:solidFill>
              <a:prstDash val="solid"/>
              <a:miter lim="800000"/>
            </a:ln>
            <a:effectLst/>
          </p:spPr>
        </p:cxnSp>
        <p:sp>
          <p:nvSpPr>
            <p:cNvPr id="17" name="Oval 375"/>
            <p:cNvSpPr/>
            <p:nvPr/>
          </p:nvSpPr>
          <p:spPr>
            <a:xfrm>
              <a:off x="622352"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376"/>
            <p:cNvGrpSpPr/>
            <p:nvPr/>
          </p:nvGrpSpPr>
          <p:grpSpPr>
            <a:xfrm>
              <a:off x="691211" y="3051755"/>
              <a:ext cx="58596" cy="58596"/>
              <a:chOff x="1929604" y="3594417"/>
              <a:chExt cx="88956" cy="88956"/>
            </a:xfrm>
            <a:solidFill>
              <a:srgbClr val="70AD47">
                <a:lumMod val="40000"/>
                <a:lumOff val="60000"/>
              </a:srgbClr>
            </a:solidFill>
          </p:grpSpPr>
          <p:cxnSp>
            <p:nvCxnSpPr>
              <p:cNvPr id="114" name="Straight Connector 377"/>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15" name="Straight Connector 378"/>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19" name="Straight Connector 379"/>
            <p:cNvCxnSpPr/>
            <p:nvPr/>
          </p:nvCxnSpPr>
          <p:spPr>
            <a:xfrm>
              <a:off x="1414844" y="3177967"/>
              <a:ext cx="0" cy="234004"/>
            </a:xfrm>
            <a:prstGeom prst="line">
              <a:avLst/>
            </a:prstGeom>
            <a:noFill/>
            <a:ln w="15875" cap="rnd" cmpd="sng" algn="ctr">
              <a:solidFill>
                <a:sysClr val="windowText" lastClr="000000"/>
              </a:solidFill>
              <a:prstDash val="solid"/>
              <a:miter lim="800000"/>
            </a:ln>
            <a:effectLst/>
          </p:spPr>
        </p:cxnSp>
        <p:cxnSp>
          <p:nvCxnSpPr>
            <p:cNvPr id="20" name="Straight Connector 380"/>
            <p:cNvCxnSpPr/>
            <p:nvPr/>
          </p:nvCxnSpPr>
          <p:spPr>
            <a:xfrm>
              <a:off x="1077726" y="3757676"/>
              <a:ext cx="690154" cy="0"/>
            </a:xfrm>
            <a:prstGeom prst="line">
              <a:avLst/>
            </a:prstGeom>
            <a:noFill/>
            <a:ln w="15875" cap="rnd" cmpd="sng" algn="ctr">
              <a:solidFill>
                <a:sysClr val="windowText" lastClr="000000"/>
              </a:solidFill>
              <a:prstDash val="solid"/>
              <a:miter lim="800000"/>
            </a:ln>
            <a:effectLst/>
          </p:spPr>
        </p:cxnSp>
        <p:cxnSp>
          <p:nvCxnSpPr>
            <p:cNvPr id="21" name="Straight Connector 381"/>
            <p:cNvCxnSpPr/>
            <p:nvPr/>
          </p:nvCxnSpPr>
          <p:spPr>
            <a:xfrm>
              <a:off x="1077726" y="3523672"/>
              <a:ext cx="0" cy="234004"/>
            </a:xfrm>
            <a:prstGeom prst="line">
              <a:avLst/>
            </a:prstGeom>
            <a:noFill/>
            <a:ln w="15875" cap="rnd" cmpd="sng" algn="ctr">
              <a:solidFill>
                <a:sysClr val="windowText" lastClr="000000"/>
              </a:solidFill>
              <a:prstDash val="solid"/>
              <a:miter lim="800000"/>
            </a:ln>
            <a:effectLst/>
          </p:spPr>
        </p:cxnSp>
        <p:sp>
          <p:nvSpPr>
            <p:cNvPr id="22" name="Oval 382"/>
            <p:cNvSpPr/>
            <p:nvPr/>
          </p:nvSpPr>
          <p:spPr>
            <a:xfrm>
              <a:off x="1324459" y="3652368"/>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383"/>
            <p:cNvGrpSpPr/>
            <p:nvPr/>
          </p:nvGrpSpPr>
          <p:grpSpPr>
            <a:xfrm rot="2700000">
              <a:off x="1397295" y="3725985"/>
              <a:ext cx="58596" cy="58596"/>
              <a:chOff x="1929604" y="3594417"/>
              <a:chExt cx="88956" cy="88956"/>
            </a:xfrm>
            <a:solidFill>
              <a:sysClr val="window" lastClr="FFFFFF">
                <a:lumMod val="95000"/>
              </a:sysClr>
            </a:solidFill>
          </p:grpSpPr>
          <p:cxnSp>
            <p:nvCxnSpPr>
              <p:cNvPr id="112" name="Straight Connector 384"/>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13" name="Straight Connector 385"/>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24" name="Straight Connector 386"/>
            <p:cNvCxnSpPr/>
            <p:nvPr/>
          </p:nvCxnSpPr>
          <p:spPr>
            <a:xfrm>
              <a:off x="1767880" y="3516281"/>
              <a:ext cx="0" cy="234004"/>
            </a:xfrm>
            <a:prstGeom prst="line">
              <a:avLst/>
            </a:prstGeom>
            <a:noFill/>
            <a:ln w="15875" cap="rnd" cmpd="sng" algn="ctr">
              <a:solidFill>
                <a:sysClr val="windowText" lastClr="000000"/>
              </a:solidFill>
              <a:prstDash val="solid"/>
              <a:miter lim="800000"/>
            </a:ln>
            <a:effectLst/>
          </p:spPr>
        </p:cxnSp>
        <p:cxnSp>
          <p:nvCxnSpPr>
            <p:cNvPr id="25" name="Straight Connector 368"/>
            <p:cNvCxnSpPr/>
            <p:nvPr/>
          </p:nvCxnSpPr>
          <p:spPr>
            <a:xfrm>
              <a:off x="1190465" y="3080036"/>
              <a:ext cx="452176" cy="0"/>
            </a:xfrm>
            <a:prstGeom prst="line">
              <a:avLst/>
            </a:prstGeom>
            <a:noFill/>
            <a:ln w="15875" cap="rnd" cmpd="sng" algn="ctr">
              <a:solidFill>
                <a:sysClr val="windowText" lastClr="000000"/>
              </a:solidFill>
              <a:prstDash val="solid"/>
              <a:miter lim="800000"/>
            </a:ln>
            <a:effectLst/>
          </p:spPr>
        </p:cxnSp>
        <p:cxnSp>
          <p:nvCxnSpPr>
            <p:cNvPr id="26" name="Straight Connector 369"/>
            <p:cNvCxnSpPr/>
            <p:nvPr/>
          </p:nvCxnSpPr>
          <p:spPr>
            <a:xfrm>
              <a:off x="1642641" y="2850467"/>
              <a:ext cx="0" cy="229569"/>
            </a:xfrm>
            <a:prstGeom prst="line">
              <a:avLst/>
            </a:prstGeom>
            <a:noFill/>
            <a:ln w="15875" cap="rnd" cmpd="sng" algn="ctr">
              <a:solidFill>
                <a:sysClr val="windowText" lastClr="000000"/>
              </a:solidFill>
              <a:prstDash val="solid"/>
              <a:miter lim="800000"/>
            </a:ln>
            <a:effectLst/>
          </p:spPr>
        </p:cxnSp>
        <p:cxnSp>
          <p:nvCxnSpPr>
            <p:cNvPr id="27" name="Straight Connector 370"/>
            <p:cNvCxnSpPr/>
            <p:nvPr/>
          </p:nvCxnSpPr>
          <p:spPr>
            <a:xfrm>
              <a:off x="1190465" y="2850467"/>
              <a:ext cx="0" cy="229569"/>
            </a:xfrm>
            <a:prstGeom prst="line">
              <a:avLst/>
            </a:prstGeom>
            <a:noFill/>
            <a:ln w="15875" cap="rnd" cmpd="sng" algn="ctr">
              <a:solidFill>
                <a:sysClr val="windowText" lastClr="000000"/>
              </a:solidFill>
              <a:prstDash val="solid"/>
              <a:miter lim="800000"/>
            </a:ln>
            <a:effectLst/>
          </p:spPr>
        </p:cxnSp>
        <p:sp>
          <p:nvSpPr>
            <p:cNvPr id="28" name="Oval 115"/>
            <p:cNvSpPr/>
            <p:nvPr/>
          </p:nvSpPr>
          <p:spPr>
            <a:xfrm>
              <a:off x="1314398"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28"/>
            <p:cNvGrpSpPr/>
            <p:nvPr/>
          </p:nvGrpSpPr>
          <p:grpSpPr>
            <a:xfrm>
              <a:off x="1383257" y="3051755"/>
              <a:ext cx="58596" cy="58596"/>
              <a:chOff x="1929604" y="3594417"/>
              <a:chExt cx="88956" cy="88956"/>
            </a:xfrm>
            <a:solidFill>
              <a:srgbClr val="70AD47">
                <a:lumMod val="40000"/>
                <a:lumOff val="60000"/>
              </a:srgbClr>
            </a:solidFill>
          </p:grpSpPr>
          <p:cxnSp>
            <p:nvCxnSpPr>
              <p:cNvPr id="110" name="Straight Connector 229"/>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11" name="Straight Connector 230"/>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30" name="Straight Connector 387"/>
            <p:cNvCxnSpPr/>
            <p:nvPr/>
          </p:nvCxnSpPr>
          <p:spPr>
            <a:xfrm>
              <a:off x="1422803" y="4095990"/>
              <a:ext cx="690154" cy="0"/>
            </a:xfrm>
            <a:prstGeom prst="line">
              <a:avLst/>
            </a:prstGeom>
            <a:noFill/>
            <a:ln w="15875" cap="rnd" cmpd="sng" algn="ctr">
              <a:solidFill>
                <a:sysClr val="windowText" lastClr="000000"/>
              </a:solidFill>
              <a:prstDash val="solid"/>
              <a:miter lim="800000"/>
            </a:ln>
            <a:effectLst/>
          </p:spPr>
        </p:cxnSp>
        <p:cxnSp>
          <p:nvCxnSpPr>
            <p:cNvPr id="31" name="Straight Connector 388"/>
            <p:cNvCxnSpPr/>
            <p:nvPr/>
          </p:nvCxnSpPr>
          <p:spPr>
            <a:xfrm>
              <a:off x="1422803" y="3861986"/>
              <a:ext cx="0" cy="234004"/>
            </a:xfrm>
            <a:prstGeom prst="line">
              <a:avLst/>
            </a:prstGeom>
            <a:noFill/>
            <a:ln w="15875" cap="rnd" cmpd="sng" algn="ctr">
              <a:solidFill>
                <a:sysClr val="windowText" lastClr="000000"/>
              </a:solidFill>
              <a:prstDash val="solid"/>
              <a:miter lim="800000"/>
            </a:ln>
            <a:effectLst/>
          </p:spPr>
        </p:cxnSp>
        <p:sp>
          <p:nvSpPr>
            <p:cNvPr id="32" name="Oval 389"/>
            <p:cNvSpPr/>
            <p:nvPr/>
          </p:nvSpPr>
          <p:spPr>
            <a:xfrm>
              <a:off x="1669536" y="3990682"/>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390"/>
            <p:cNvGrpSpPr/>
            <p:nvPr/>
          </p:nvGrpSpPr>
          <p:grpSpPr>
            <a:xfrm rot="2700000">
              <a:off x="1742372" y="4064299"/>
              <a:ext cx="58596" cy="58596"/>
              <a:chOff x="1929604" y="3594417"/>
              <a:chExt cx="88956" cy="88956"/>
            </a:xfrm>
            <a:solidFill>
              <a:sysClr val="window" lastClr="FFFFFF">
                <a:lumMod val="95000"/>
              </a:sysClr>
            </a:solidFill>
          </p:grpSpPr>
          <p:cxnSp>
            <p:nvCxnSpPr>
              <p:cNvPr id="108" name="Straight Connector 391"/>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9" name="Straight Connector 392"/>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34" name="Straight Connector 393"/>
            <p:cNvCxnSpPr/>
            <p:nvPr/>
          </p:nvCxnSpPr>
          <p:spPr>
            <a:xfrm>
              <a:off x="2112957" y="3854595"/>
              <a:ext cx="0" cy="234004"/>
            </a:xfrm>
            <a:prstGeom prst="line">
              <a:avLst/>
            </a:prstGeom>
            <a:noFill/>
            <a:ln w="15875" cap="rnd" cmpd="sng" algn="ctr">
              <a:solidFill>
                <a:sysClr val="windowText" lastClr="000000"/>
              </a:solidFill>
              <a:prstDash val="solid"/>
              <a:miter lim="800000"/>
            </a:ln>
            <a:effectLst/>
          </p:spPr>
        </p:cxnSp>
        <p:cxnSp>
          <p:nvCxnSpPr>
            <p:cNvPr id="35" name="Straight Connector 394"/>
            <p:cNvCxnSpPr/>
            <p:nvPr/>
          </p:nvCxnSpPr>
          <p:spPr>
            <a:xfrm>
              <a:off x="1778794" y="4434304"/>
              <a:ext cx="769144" cy="0"/>
            </a:xfrm>
            <a:prstGeom prst="line">
              <a:avLst/>
            </a:prstGeom>
            <a:noFill/>
            <a:ln w="15875" cap="rnd" cmpd="sng" algn="ctr">
              <a:solidFill>
                <a:sysClr val="windowText" lastClr="000000"/>
              </a:solidFill>
              <a:prstDash val="solid"/>
              <a:miter lim="800000"/>
            </a:ln>
            <a:effectLst/>
          </p:spPr>
        </p:cxnSp>
        <p:cxnSp>
          <p:nvCxnSpPr>
            <p:cNvPr id="36" name="Straight Connector 395"/>
            <p:cNvCxnSpPr/>
            <p:nvPr/>
          </p:nvCxnSpPr>
          <p:spPr>
            <a:xfrm>
              <a:off x="1777404" y="4200300"/>
              <a:ext cx="0" cy="234004"/>
            </a:xfrm>
            <a:prstGeom prst="line">
              <a:avLst/>
            </a:prstGeom>
            <a:noFill/>
            <a:ln w="15875" cap="rnd" cmpd="sng" algn="ctr">
              <a:solidFill>
                <a:sysClr val="windowText" lastClr="000000"/>
              </a:solidFill>
              <a:prstDash val="solid"/>
              <a:miter lim="800000"/>
            </a:ln>
            <a:effectLst/>
          </p:spPr>
        </p:cxnSp>
        <p:sp>
          <p:nvSpPr>
            <p:cNvPr id="37" name="Oval 396"/>
            <p:cNvSpPr/>
            <p:nvPr/>
          </p:nvSpPr>
          <p:spPr>
            <a:xfrm>
              <a:off x="2069521" y="4328996"/>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97"/>
            <p:cNvGrpSpPr/>
            <p:nvPr/>
          </p:nvGrpSpPr>
          <p:grpSpPr>
            <a:xfrm rot="2700000">
              <a:off x="2142357" y="4402613"/>
              <a:ext cx="58596" cy="58596"/>
              <a:chOff x="1929604" y="3594417"/>
              <a:chExt cx="88956" cy="88956"/>
            </a:xfrm>
            <a:solidFill>
              <a:sysClr val="window" lastClr="FFFFFF">
                <a:lumMod val="95000"/>
              </a:sysClr>
            </a:solidFill>
          </p:grpSpPr>
          <p:cxnSp>
            <p:nvCxnSpPr>
              <p:cNvPr id="106" name="Straight Connector 398"/>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7" name="Straight Connector 399"/>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39" name="Straight Connector 400"/>
            <p:cNvCxnSpPr/>
            <p:nvPr/>
          </p:nvCxnSpPr>
          <p:spPr>
            <a:xfrm>
              <a:off x="2553424" y="4192909"/>
              <a:ext cx="0" cy="234004"/>
            </a:xfrm>
            <a:prstGeom prst="line">
              <a:avLst/>
            </a:prstGeom>
            <a:noFill/>
            <a:ln w="15875" cap="rnd" cmpd="sng" algn="ctr">
              <a:solidFill>
                <a:sysClr val="windowText" lastClr="000000"/>
              </a:solidFill>
              <a:prstDash val="solid"/>
              <a:miter lim="800000"/>
            </a:ln>
            <a:effectLst/>
          </p:spPr>
        </p:cxnSp>
        <p:cxnSp>
          <p:nvCxnSpPr>
            <p:cNvPr id="40" name="Straight Connector 401"/>
            <p:cNvCxnSpPr/>
            <p:nvPr/>
          </p:nvCxnSpPr>
          <p:spPr>
            <a:xfrm>
              <a:off x="2193925" y="4091774"/>
              <a:ext cx="689550" cy="0"/>
            </a:xfrm>
            <a:prstGeom prst="line">
              <a:avLst/>
            </a:prstGeom>
            <a:noFill/>
            <a:ln w="15875" cap="rnd" cmpd="sng" algn="ctr">
              <a:solidFill>
                <a:sysClr val="windowText" lastClr="000000"/>
              </a:solidFill>
              <a:prstDash val="solid"/>
              <a:miter lim="800000"/>
            </a:ln>
            <a:effectLst/>
          </p:spPr>
        </p:cxnSp>
        <p:cxnSp>
          <p:nvCxnSpPr>
            <p:cNvPr id="41" name="Straight Connector 402"/>
            <p:cNvCxnSpPr/>
            <p:nvPr/>
          </p:nvCxnSpPr>
          <p:spPr>
            <a:xfrm>
              <a:off x="2193321" y="3857770"/>
              <a:ext cx="0" cy="228455"/>
            </a:xfrm>
            <a:prstGeom prst="line">
              <a:avLst/>
            </a:prstGeom>
            <a:noFill/>
            <a:ln w="15875" cap="rnd" cmpd="sng" algn="ctr">
              <a:solidFill>
                <a:sysClr val="windowText" lastClr="000000"/>
              </a:solidFill>
              <a:prstDash val="solid"/>
              <a:miter lim="800000"/>
            </a:ln>
            <a:effectLst/>
          </p:spPr>
        </p:cxnSp>
        <p:sp>
          <p:nvSpPr>
            <p:cNvPr id="42" name="Oval 403"/>
            <p:cNvSpPr/>
            <p:nvPr/>
          </p:nvSpPr>
          <p:spPr>
            <a:xfrm>
              <a:off x="2440054" y="3986466"/>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04"/>
            <p:cNvGrpSpPr/>
            <p:nvPr/>
          </p:nvGrpSpPr>
          <p:grpSpPr>
            <a:xfrm rot="2700000">
              <a:off x="2512890" y="4060083"/>
              <a:ext cx="58596" cy="58596"/>
              <a:chOff x="1929604" y="3594417"/>
              <a:chExt cx="88956" cy="88956"/>
            </a:xfrm>
            <a:solidFill>
              <a:sysClr val="window" lastClr="FFFFFF">
                <a:lumMod val="95000"/>
              </a:sysClr>
            </a:solidFill>
          </p:grpSpPr>
          <p:cxnSp>
            <p:nvCxnSpPr>
              <p:cNvPr id="104" name="Straight Connector 405"/>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5" name="Straight Connector 406"/>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44" name="Straight Connector 407"/>
            <p:cNvCxnSpPr/>
            <p:nvPr/>
          </p:nvCxnSpPr>
          <p:spPr>
            <a:xfrm>
              <a:off x="2883475" y="3850379"/>
              <a:ext cx="0" cy="234004"/>
            </a:xfrm>
            <a:prstGeom prst="line">
              <a:avLst/>
            </a:prstGeom>
            <a:noFill/>
            <a:ln w="15875" cap="rnd" cmpd="sng" algn="ctr">
              <a:solidFill>
                <a:sysClr val="windowText" lastClr="000000"/>
              </a:solidFill>
              <a:prstDash val="solid"/>
              <a:miter lim="800000"/>
            </a:ln>
            <a:effectLst/>
          </p:spPr>
        </p:cxnSp>
        <p:cxnSp>
          <p:nvCxnSpPr>
            <p:cNvPr id="45" name="Straight Connector 408"/>
            <p:cNvCxnSpPr/>
            <p:nvPr/>
          </p:nvCxnSpPr>
          <p:spPr>
            <a:xfrm flipH="1">
              <a:off x="2893726" y="3419362"/>
              <a:ext cx="690154" cy="0"/>
            </a:xfrm>
            <a:prstGeom prst="line">
              <a:avLst/>
            </a:prstGeom>
            <a:noFill/>
            <a:ln w="15875" cap="rnd" cmpd="sng" algn="ctr">
              <a:solidFill>
                <a:sysClr val="windowText" lastClr="000000"/>
              </a:solidFill>
              <a:prstDash val="solid"/>
              <a:miter lim="800000"/>
            </a:ln>
            <a:effectLst/>
          </p:spPr>
        </p:cxnSp>
        <p:cxnSp>
          <p:nvCxnSpPr>
            <p:cNvPr id="46" name="Straight Connector 409"/>
            <p:cNvCxnSpPr/>
            <p:nvPr/>
          </p:nvCxnSpPr>
          <p:spPr>
            <a:xfrm flipH="1">
              <a:off x="3583880" y="3185358"/>
              <a:ext cx="0" cy="234004"/>
            </a:xfrm>
            <a:prstGeom prst="line">
              <a:avLst/>
            </a:prstGeom>
            <a:noFill/>
            <a:ln w="15875" cap="rnd" cmpd="sng" algn="ctr">
              <a:solidFill>
                <a:sysClr val="windowText" lastClr="000000"/>
              </a:solidFill>
              <a:prstDash val="solid"/>
              <a:miter lim="800000"/>
            </a:ln>
            <a:effectLst/>
          </p:spPr>
        </p:cxnSp>
        <p:sp>
          <p:nvSpPr>
            <p:cNvPr id="47" name="Oval 410"/>
            <p:cNvSpPr/>
            <p:nvPr/>
          </p:nvSpPr>
          <p:spPr>
            <a:xfrm flipH="1">
              <a:off x="3132881" y="3314054"/>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Group 411"/>
            <p:cNvGrpSpPr/>
            <p:nvPr/>
          </p:nvGrpSpPr>
          <p:grpSpPr>
            <a:xfrm rot="18900000" flipH="1">
              <a:off x="3205715" y="3387671"/>
              <a:ext cx="58596" cy="58596"/>
              <a:chOff x="1929604" y="3594417"/>
              <a:chExt cx="88956" cy="88956"/>
            </a:xfrm>
            <a:solidFill>
              <a:sysClr val="window" lastClr="FFFFFF">
                <a:lumMod val="95000"/>
              </a:sysClr>
            </a:solidFill>
          </p:grpSpPr>
          <p:cxnSp>
            <p:nvCxnSpPr>
              <p:cNvPr id="102" name="Straight Connector 412"/>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3" name="Straight Connector 413"/>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49" name="Straight Connector 415"/>
            <p:cNvCxnSpPr/>
            <p:nvPr/>
          </p:nvCxnSpPr>
          <p:spPr>
            <a:xfrm flipH="1">
              <a:off x="3357975" y="3080036"/>
              <a:ext cx="452176" cy="0"/>
            </a:xfrm>
            <a:prstGeom prst="line">
              <a:avLst/>
            </a:prstGeom>
            <a:noFill/>
            <a:ln w="15875" cap="rnd" cmpd="sng" algn="ctr">
              <a:solidFill>
                <a:sysClr val="windowText" lastClr="000000"/>
              </a:solidFill>
              <a:prstDash val="solid"/>
              <a:miter lim="800000"/>
            </a:ln>
            <a:effectLst/>
          </p:spPr>
        </p:cxnSp>
        <p:cxnSp>
          <p:nvCxnSpPr>
            <p:cNvPr id="50" name="Straight Connector 416"/>
            <p:cNvCxnSpPr/>
            <p:nvPr/>
          </p:nvCxnSpPr>
          <p:spPr>
            <a:xfrm flipH="1">
              <a:off x="3357975" y="2850467"/>
              <a:ext cx="0" cy="229569"/>
            </a:xfrm>
            <a:prstGeom prst="line">
              <a:avLst/>
            </a:prstGeom>
            <a:noFill/>
            <a:ln w="15875" cap="rnd" cmpd="sng" algn="ctr">
              <a:solidFill>
                <a:sysClr val="windowText" lastClr="000000"/>
              </a:solidFill>
              <a:prstDash val="solid"/>
              <a:miter lim="800000"/>
            </a:ln>
            <a:effectLst/>
          </p:spPr>
        </p:cxnSp>
        <p:cxnSp>
          <p:nvCxnSpPr>
            <p:cNvPr id="51" name="Straight Connector 417"/>
            <p:cNvCxnSpPr/>
            <p:nvPr/>
          </p:nvCxnSpPr>
          <p:spPr>
            <a:xfrm flipH="1">
              <a:off x="3810151" y="2850467"/>
              <a:ext cx="0" cy="229569"/>
            </a:xfrm>
            <a:prstGeom prst="line">
              <a:avLst/>
            </a:prstGeom>
            <a:noFill/>
            <a:ln w="15875" cap="rnd" cmpd="sng" algn="ctr">
              <a:solidFill>
                <a:sysClr val="windowText" lastClr="000000"/>
              </a:solidFill>
              <a:prstDash val="solid"/>
              <a:miter lim="800000"/>
            </a:ln>
            <a:effectLst/>
          </p:spPr>
        </p:cxnSp>
        <p:sp>
          <p:nvSpPr>
            <p:cNvPr id="52" name="Oval 418"/>
            <p:cNvSpPr/>
            <p:nvPr/>
          </p:nvSpPr>
          <p:spPr>
            <a:xfrm flipH="1">
              <a:off x="3481952"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419"/>
            <p:cNvGrpSpPr/>
            <p:nvPr/>
          </p:nvGrpSpPr>
          <p:grpSpPr>
            <a:xfrm flipH="1">
              <a:off x="3558763" y="3051755"/>
              <a:ext cx="58596" cy="58596"/>
              <a:chOff x="1929604" y="3594417"/>
              <a:chExt cx="88956" cy="88956"/>
            </a:xfrm>
            <a:solidFill>
              <a:srgbClr val="70AD47">
                <a:lumMod val="40000"/>
                <a:lumOff val="60000"/>
              </a:srgbClr>
            </a:solidFill>
          </p:grpSpPr>
          <p:cxnSp>
            <p:nvCxnSpPr>
              <p:cNvPr id="100" name="Straight Connector 420"/>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01" name="Straight Connector 421"/>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54" name="Straight Connector 422"/>
            <p:cNvCxnSpPr/>
            <p:nvPr/>
          </p:nvCxnSpPr>
          <p:spPr>
            <a:xfrm flipH="1">
              <a:off x="2893726" y="3177967"/>
              <a:ext cx="0" cy="234004"/>
            </a:xfrm>
            <a:prstGeom prst="line">
              <a:avLst/>
            </a:prstGeom>
            <a:noFill/>
            <a:ln w="15875" cap="rnd" cmpd="sng" algn="ctr">
              <a:solidFill>
                <a:sysClr val="windowText" lastClr="000000"/>
              </a:solidFill>
              <a:prstDash val="solid"/>
              <a:miter lim="800000"/>
            </a:ln>
            <a:effectLst/>
          </p:spPr>
        </p:cxnSp>
        <p:cxnSp>
          <p:nvCxnSpPr>
            <p:cNvPr id="55" name="Straight Connector 423"/>
            <p:cNvCxnSpPr/>
            <p:nvPr/>
          </p:nvCxnSpPr>
          <p:spPr>
            <a:xfrm flipH="1">
              <a:off x="2540690" y="3757676"/>
              <a:ext cx="690154" cy="0"/>
            </a:xfrm>
            <a:prstGeom prst="line">
              <a:avLst/>
            </a:prstGeom>
            <a:noFill/>
            <a:ln w="15875" cap="rnd" cmpd="sng" algn="ctr">
              <a:solidFill>
                <a:sysClr val="windowText" lastClr="000000"/>
              </a:solidFill>
              <a:prstDash val="solid"/>
              <a:miter lim="800000"/>
            </a:ln>
            <a:effectLst/>
          </p:spPr>
        </p:cxnSp>
        <p:cxnSp>
          <p:nvCxnSpPr>
            <p:cNvPr id="56" name="Straight Connector 424"/>
            <p:cNvCxnSpPr/>
            <p:nvPr/>
          </p:nvCxnSpPr>
          <p:spPr>
            <a:xfrm flipH="1">
              <a:off x="3230844" y="3523672"/>
              <a:ext cx="0" cy="234004"/>
            </a:xfrm>
            <a:prstGeom prst="line">
              <a:avLst/>
            </a:prstGeom>
            <a:noFill/>
            <a:ln w="15875" cap="rnd" cmpd="sng" algn="ctr">
              <a:solidFill>
                <a:sysClr val="windowText" lastClr="000000"/>
              </a:solidFill>
              <a:prstDash val="solid"/>
              <a:miter lim="800000"/>
            </a:ln>
            <a:effectLst/>
          </p:spPr>
        </p:cxnSp>
        <p:sp>
          <p:nvSpPr>
            <p:cNvPr id="57" name="Oval 425"/>
            <p:cNvSpPr/>
            <p:nvPr/>
          </p:nvSpPr>
          <p:spPr>
            <a:xfrm flipH="1">
              <a:off x="2779845" y="3652368"/>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426"/>
            <p:cNvGrpSpPr/>
            <p:nvPr/>
          </p:nvGrpSpPr>
          <p:grpSpPr>
            <a:xfrm rot="18900000" flipH="1">
              <a:off x="2852679" y="3725985"/>
              <a:ext cx="58596" cy="58596"/>
              <a:chOff x="1929604" y="3594417"/>
              <a:chExt cx="88956" cy="88956"/>
            </a:xfrm>
            <a:solidFill>
              <a:sysClr val="window" lastClr="FFFFFF">
                <a:lumMod val="95000"/>
              </a:sysClr>
            </a:solidFill>
          </p:grpSpPr>
          <p:cxnSp>
            <p:nvCxnSpPr>
              <p:cNvPr id="98" name="Straight Connector 427"/>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99" name="Straight Connector 428"/>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59" name="Straight Connector 429"/>
            <p:cNvCxnSpPr/>
            <p:nvPr/>
          </p:nvCxnSpPr>
          <p:spPr>
            <a:xfrm flipH="1">
              <a:off x="2540690" y="3516281"/>
              <a:ext cx="0" cy="234004"/>
            </a:xfrm>
            <a:prstGeom prst="line">
              <a:avLst/>
            </a:prstGeom>
            <a:noFill/>
            <a:ln w="15875" cap="rnd" cmpd="sng" algn="ctr">
              <a:solidFill>
                <a:sysClr val="windowText" lastClr="000000"/>
              </a:solidFill>
              <a:prstDash val="solid"/>
              <a:miter lim="800000"/>
            </a:ln>
            <a:effectLst/>
          </p:spPr>
        </p:cxnSp>
        <p:cxnSp>
          <p:nvCxnSpPr>
            <p:cNvPr id="60" name="Straight Connector 431"/>
            <p:cNvCxnSpPr/>
            <p:nvPr/>
          </p:nvCxnSpPr>
          <p:spPr>
            <a:xfrm flipH="1">
              <a:off x="2665929" y="3080036"/>
              <a:ext cx="452176" cy="0"/>
            </a:xfrm>
            <a:prstGeom prst="line">
              <a:avLst/>
            </a:prstGeom>
            <a:noFill/>
            <a:ln w="15875" cap="rnd" cmpd="sng" algn="ctr">
              <a:solidFill>
                <a:sysClr val="windowText" lastClr="000000"/>
              </a:solidFill>
              <a:prstDash val="solid"/>
              <a:miter lim="800000"/>
            </a:ln>
            <a:effectLst/>
          </p:spPr>
        </p:cxnSp>
        <p:cxnSp>
          <p:nvCxnSpPr>
            <p:cNvPr id="61" name="Straight Connector 432"/>
            <p:cNvCxnSpPr/>
            <p:nvPr/>
          </p:nvCxnSpPr>
          <p:spPr>
            <a:xfrm flipH="1">
              <a:off x="2665929" y="2850467"/>
              <a:ext cx="0" cy="229569"/>
            </a:xfrm>
            <a:prstGeom prst="line">
              <a:avLst/>
            </a:prstGeom>
            <a:noFill/>
            <a:ln w="15875" cap="rnd" cmpd="sng" algn="ctr">
              <a:solidFill>
                <a:sysClr val="windowText" lastClr="000000"/>
              </a:solidFill>
              <a:prstDash val="solid"/>
              <a:miter lim="800000"/>
            </a:ln>
            <a:effectLst/>
          </p:spPr>
        </p:cxnSp>
        <p:cxnSp>
          <p:nvCxnSpPr>
            <p:cNvPr id="62" name="Straight Connector 433"/>
            <p:cNvCxnSpPr/>
            <p:nvPr/>
          </p:nvCxnSpPr>
          <p:spPr>
            <a:xfrm flipH="1">
              <a:off x="3118105" y="2850467"/>
              <a:ext cx="0" cy="229569"/>
            </a:xfrm>
            <a:prstGeom prst="line">
              <a:avLst/>
            </a:prstGeom>
            <a:noFill/>
            <a:ln w="15875" cap="rnd" cmpd="sng" algn="ctr">
              <a:solidFill>
                <a:sysClr val="windowText" lastClr="000000"/>
              </a:solidFill>
              <a:prstDash val="solid"/>
              <a:miter lim="800000"/>
            </a:ln>
            <a:effectLst/>
          </p:spPr>
        </p:cxnSp>
        <p:sp>
          <p:nvSpPr>
            <p:cNvPr id="63" name="Oval 434"/>
            <p:cNvSpPr/>
            <p:nvPr/>
          </p:nvSpPr>
          <p:spPr>
            <a:xfrm flipH="1">
              <a:off x="2789906"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4" name="Group 435"/>
            <p:cNvGrpSpPr/>
            <p:nvPr/>
          </p:nvGrpSpPr>
          <p:grpSpPr>
            <a:xfrm flipH="1">
              <a:off x="2866717" y="3051755"/>
              <a:ext cx="58596" cy="58596"/>
              <a:chOff x="1929604" y="3594417"/>
              <a:chExt cx="88956" cy="88956"/>
            </a:xfrm>
            <a:solidFill>
              <a:srgbClr val="70AD47">
                <a:lumMod val="40000"/>
                <a:lumOff val="60000"/>
              </a:srgbClr>
            </a:solidFill>
          </p:grpSpPr>
          <p:cxnSp>
            <p:nvCxnSpPr>
              <p:cNvPr id="96" name="Straight Connector 436"/>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97" name="Straight Connector 437"/>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sp>
          <p:nvSpPr>
            <p:cNvPr id="65" name="TextBox 64"/>
            <p:cNvSpPr txBox="1"/>
            <p:nvPr/>
          </p:nvSpPr>
          <p:spPr>
            <a:xfrm>
              <a:off x="260539" y="2594719"/>
              <a:ext cx="602903"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W[0]</a:t>
              </a:r>
            </a:p>
          </p:txBody>
        </p:sp>
        <p:sp>
          <p:nvSpPr>
            <p:cNvPr id="66" name="TextBox 65"/>
            <p:cNvSpPr txBox="1"/>
            <p:nvPr/>
          </p:nvSpPr>
          <p:spPr>
            <a:xfrm>
              <a:off x="695626" y="2594719"/>
              <a:ext cx="54010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V[0]</a:t>
              </a:r>
            </a:p>
          </p:txBody>
        </p:sp>
        <p:sp>
          <p:nvSpPr>
            <p:cNvPr id="67" name="TextBox 66"/>
            <p:cNvSpPr txBox="1"/>
            <p:nvPr/>
          </p:nvSpPr>
          <p:spPr>
            <a:xfrm>
              <a:off x="993604" y="2590495"/>
              <a:ext cx="602903"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a:t>
              </a:r>
            </a:p>
          </p:txBody>
        </p:sp>
        <p:sp>
          <p:nvSpPr>
            <p:cNvPr id="68" name="TextBox 67"/>
            <p:cNvSpPr txBox="1"/>
            <p:nvPr/>
          </p:nvSpPr>
          <p:spPr>
            <a:xfrm>
              <a:off x="1428691" y="2590495"/>
              <a:ext cx="54010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a:t>
              </a:r>
            </a:p>
          </p:txBody>
        </p:sp>
        <p:sp>
          <p:nvSpPr>
            <p:cNvPr id="69" name="TextBox 68"/>
            <p:cNvSpPr txBox="1"/>
            <p:nvPr/>
          </p:nvSpPr>
          <p:spPr>
            <a:xfrm>
              <a:off x="2215921" y="2594719"/>
              <a:ext cx="699069"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W[14]</a:t>
              </a:r>
            </a:p>
          </p:txBody>
        </p:sp>
        <p:sp>
          <p:nvSpPr>
            <p:cNvPr id="70" name="TextBox 69"/>
            <p:cNvSpPr txBox="1"/>
            <p:nvPr/>
          </p:nvSpPr>
          <p:spPr>
            <a:xfrm>
              <a:off x="2680591" y="2594719"/>
              <a:ext cx="636267"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V[14]</a:t>
              </a:r>
            </a:p>
          </p:txBody>
        </p:sp>
        <p:sp>
          <p:nvSpPr>
            <p:cNvPr id="71" name="TextBox 70"/>
            <p:cNvSpPr txBox="1"/>
            <p:nvPr/>
          </p:nvSpPr>
          <p:spPr>
            <a:xfrm>
              <a:off x="3094279" y="2590495"/>
              <a:ext cx="699069"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W[15]</a:t>
              </a:r>
            </a:p>
          </p:txBody>
        </p:sp>
        <p:sp>
          <p:nvSpPr>
            <p:cNvPr id="72" name="TextBox 71"/>
            <p:cNvSpPr txBox="1"/>
            <p:nvPr/>
          </p:nvSpPr>
          <p:spPr>
            <a:xfrm>
              <a:off x="3577213" y="2590495"/>
              <a:ext cx="636267"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V[15]</a:t>
              </a:r>
            </a:p>
          </p:txBody>
        </p:sp>
        <p:grpSp>
          <p:nvGrpSpPr>
            <p:cNvPr id="73" name="Group 44"/>
            <p:cNvGrpSpPr/>
            <p:nvPr/>
          </p:nvGrpSpPr>
          <p:grpSpPr>
            <a:xfrm>
              <a:off x="2070965" y="3051753"/>
              <a:ext cx="171923" cy="27433"/>
              <a:chOff x="1970839" y="3051753"/>
              <a:chExt cx="171923" cy="27433"/>
            </a:xfrm>
          </p:grpSpPr>
          <p:sp>
            <p:nvSpPr>
              <p:cNvPr id="93" name="Oval 42"/>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Oval 445"/>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446"/>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447"/>
            <p:cNvGrpSpPr/>
            <p:nvPr/>
          </p:nvGrpSpPr>
          <p:grpSpPr>
            <a:xfrm>
              <a:off x="2071014" y="3373271"/>
              <a:ext cx="171923" cy="27433"/>
              <a:chOff x="1970839" y="3051753"/>
              <a:chExt cx="171923" cy="27433"/>
            </a:xfrm>
          </p:grpSpPr>
          <p:sp>
            <p:nvSpPr>
              <p:cNvPr id="90" name="Oval 448"/>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449"/>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450"/>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5" name="Group 451"/>
            <p:cNvGrpSpPr/>
            <p:nvPr/>
          </p:nvGrpSpPr>
          <p:grpSpPr>
            <a:xfrm>
              <a:off x="2066456" y="3734629"/>
              <a:ext cx="171923" cy="27433"/>
              <a:chOff x="1970839" y="3051753"/>
              <a:chExt cx="171923" cy="27433"/>
            </a:xfrm>
          </p:grpSpPr>
          <p:sp>
            <p:nvSpPr>
              <p:cNvPr id="87" name="Oval 452"/>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453"/>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454"/>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76" name="Straight Connector 455"/>
            <p:cNvCxnSpPr/>
            <p:nvPr/>
          </p:nvCxnSpPr>
          <p:spPr>
            <a:xfrm>
              <a:off x="2172813" y="4918870"/>
              <a:ext cx="1058031" cy="0"/>
            </a:xfrm>
            <a:prstGeom prst="line">
              <a:avLst/>
            </a:prstGeom>
            <a:noFill/>
            <a:ln w="15875" cap="rnd" cmpd="sng" algn="ctr">
              <a:solidFill>
                <a:sysClr val="windowText" lastClr="000000"/>
              </a:solidFill>
              <a:prstDash val="solid"/>
              <a:miter lim="800000"/>
            </a:ln>
            <a:effectLst/>
          </p:spPr>
        </p:cxnSp>
        <p:sp>
          <p:nvSpPr>
            <p:cNvPr id="77" name="Oval 457"/>
            <p:cNvSpPr/>
            <p:nvPr/>
          </p:nvSpPr>
          <p:spPr>
            <a:xfrm>
              <a:off x="2463540" y="4813562"/>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8" name="Group 458"/>
            <p:cNvGrpSpPr/>
            <p:nvPr/>
          </p:nvGrpSpPr>
          <p:grpSpPr>
            <a:xfrm rot="2700000">
              <a:off x="2536376" y="4887179"/>
              <a:ext cx="58596" cy="58596"/>
              <a:chOff x="1929604" y="3594417"/>
              <a:chExt cx="88956" cy="88956"/>
            </a:xfrm>
            <a:solidFill>
              <a:sysClr val="window" lastClr="FFFFFF">
                <a:lumMod val="95000"/>
              </a:sysClr>
            </a:solidFill>
          </p:grpSpPr>
          <p:cxnSp>
            <p:nvCxnSpPr>
              <p:cNvPr id="85" name="Straight Connector 459"/>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86" name="Straight Connector 460"/>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79" name="Straight Connector 461"/>
            <p:cNvCxnSpPr/>
            <p:nvPr/>
          </p:nvCxnSpPr>
          <p:spPr>
            <a:xfrm>
              <a:off x="2568571" y="5017828"/>
              <a:ext cx="0" cy="299027"/>
            </a:xfrm>
            <a:prstGeom prst="line">
              <a:avLst/>
            </a:prstGeom>
            <a:noFill/>
            <a:ln w="15875" cap="rnd" cmpd="sng" algn="ctr">
              <a:solidFill>
                <a:sysClr val="windowText" lastClr="000000"/>
              </a:solidFill>
              <a:prstDash val="solid"/>
              <a:miter lim="800000"/>
            </a:ln>
            <a:effectLst/>
          </p:spPr>
        </p:cxnSp>
        <p:cxnSp>
          <p:nvCxnSpPr>
            <p:cNvPr id="80" name="Straight Connector 462"/>
            <p:cNvCxnSpPr/>
            <p:nvPr/>
          </p:nvCxnSpPr>
          <p:spPr>
            <a:xfrm>
              <a:off x="2574770" y="5316855"/>
              <a:ext cx="656074" cy="0"/>
            </a:xfrm>
            <a:prstGeom prst="line">
              <a:avLst/>
            </a:prstGeom>
            <a:noFill/>
            <a:ln w="15875" cap="rnd" cmpd="sng" algn="ctr">
              <a:solidFill>
                <a:sysClr val="windowText" lastClr="000000"/>
              </a:solidFill>
              <a:prstDash val="solid"/>
              <a:miter lim="800000"/>
            </a:ln>
            <a:effectLst/>
          </p:spPr>
        </p:cxnSp>
        <p:cxnSp>
          <p:nvCxnSpPr>
            <p:cNvPr id="81" name="Straight Connector 464"/>
            <p:cNvCxnSpPr/>
            <p:nvPr/>
          </p:nvCxnSpPr>
          <p:spPr>
            <a:xfrm>
              <a:off x="3230844" y="4926330"/>
              <a:ext cx="0" cy="384175"/>
            </a:xfrm>
            <a:prstGeom prst="line">
              <a:avLst/>
            </a:prstGeom>
            <a:noFill/>
            <a:ln w="15875" cap="rnd" cmpd="sng" algn="ctr">
              <a:solidFill>
                <a:sysClr val="windowText" lastClr="000000"/>
              </a:solidFill>
              <a:prstDash val="solid"/>
              <a:miter lim="800000"/>
            </a:ln>
            <a:effectLst/>
          </p:spPr>
        </p:cxnSp>
        <p:sp>
          <p:nvSpPr>
            <p:cNvPr id="82" name="Rectangle 45"/>
            <p:cNvSpPr/>
            <p:nvPr/>
          </p:nvSpPr>
          <p:spPr>
            <a:xfrm>
              <a:off x="2777526" y="5154011"/>
              <a:ext cx="274151" cy="323233"/>
            </a:xfrm>
            <a:prstGeom prst="rect">
              <a:avLst/>
            </a:prstGeom>
            <a:solidFill>
              <a:sysClr val="window" lastClr="FFFFFF"/>
            </a:solidFill>
            <a:ln w="158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2321058" y="5452867"/>
              <a:ext cx="100162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Calibri" panose="020F0502020204030204"/>
                  <a:cs typeface="Calibri" panose="020F0502020204030204" pitchFamily="34" charset="0"/>
                </a:rPr>
                <a:t>MAC_REG</a:t>
              </a:r>
              <a:endPar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endParaRPr>
            </a:p>
          </p:txBody>
        </p:sp>
        <p:sp>
          <p:nvSpPr>
            <p:cNvPr id="84" name="TextBox 83"/>
            <p:cNvSpPr txBox="1"/>
            <p:nvPr/>
          </p:nvSpPr>
          <p:spPr>
            <a:xfrm>
              <a:off x="2231821" y="4450713"/>
              <a:ext cx="1452304"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ACCUMULATOR</a:t>
              </a:r>
            </a:p>
          </p:txBody>
        </p:sp>
      </p:grpSp>
      <p:sp>
        <p:nvSpPr>
          <p:cNvPr id="118" name="TextBox 117"/>
          <p:cNvSpPr txBox="1"/>
          <p:nvPr/>
        </p:nvSpPr>
        <p:spPr>
          <a:xfrm>
            <a:off x="192547" y="954365"/>
            <a:ext cx="2616870"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Multiply-And-Accumulate (MAC)</a:t>
            </a:r>
          </a:p>
        </p:txBody>
      </p:sp>
      <p:sp>
        <p:nvSpPr>
          <p:cNvPr id="119" name="TextBox 118"/>
          <p:cNvSpPr txBox="1"/>
          <p:nvPr/>
        </p:nvSpPr>
        <p:spPr>
          <a:xfrm>
            <a:off x="222806" y="1246709"/>
            <a:ext cx="3627063" cy="1600438"/>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Performs MAC operation on </a:t>
            </a:r>
            <a:r>
              <a:rPr lang="en-US" sz="1400" b="1" dirty="0">
                <a:solidFill>
                  <a:prstClr val="black"/>
                </a:solidFill>
                <a:latin typeface="Calibri" panose="020F0502020204030204"/>
                <a:cs typeface="Calibri" panose="020F0502020204030204" pitchFamily="34" charset="0"/>
              </a:rPr>
              <a:t>sixteen</a:t>
            </a:r>
            <a:r>
              <a:rPr lang="en-US" sz="1400" dirty="0">
                <a:solidFill>
                  <a:prstClr val="black"/>
                </a:solidFill>
                <a:latin typeface="Calibri" panose="020F0502020204030204"/>
                <a:cs typeface="Calibri" panose="020F0502020204030204" pitchFamily="34" charset="0"/>
              </a:rPr>
              <a:t> BF16 weight matrix and vector elements (corresponds to a single DRAM column access, i.e. 32B).</a:t>
            </a:r>
          </a:p>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Computation results are stored in a dedicated </a:t>
            </a:r>
            <a:r>
              <a:rPr lang="en-US" sz="1400" b="1" dirty="0" err="1">
                <a:solidFill>
                  <a:prstClr val="black"/>
                </a:solidFill>
                <a:latin typeface="Calibri" panose="020F0502020204030204"/>
                <a:cs typeface="Calibri" panose="020F0502020204030204" pitchFamily="34" charset="0"/>
              </a:rPr>
              <a:t>MAC_REG</a:t>
            </a:r>
            <a:r>
              <a:rPr lang="en-US" sz="1400" b="1" dirty="0">
                <a:solidFill>
                  <a:prstClr val="black"/>
                </a:solidFill>
                <a:latin typeface="Calibri" panose="020F0502020204030204"/>
                <a:cs typeface="Calibri" panose="020F0502020204030204" pitchFamily="34" charset="0"/>
              </a:rPr>
              <a:t> </a:t>
            </a:r>
            <a:r>
              <a:rPr lang="en-US" sz="1400" dirty="0">
                <a:solidFill>
                  <a:prstClr val="black"/>
                </a:solidFill>
                <a:latin typeface="Calibri" panose="020F0502020204030204"/>
                <a:cs typeface="Calibri" panose="020F0502020204030204" pitchFamily="34" charset="0"/>
              </a:rPr>
              <a:t>set and can be later accessed by the user.</a:t>
            </a:r>
          </a:p>
        </p:txBody>
      </p:sp>
      <p:sp>
        <p:nvSpPr>
          <p:cNvPr id="120" name="TextBox 119"/>
          <p:cNvSpPr txBox="1"/>
          <p:nvPr/>
        </p:nvSpPr>
        <p:spPr>
          <a:xfrm>
            <a:off x="7466583" y="2428139"/>
            <a:ext cx="1436547"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GLOBAL_BUFFER</a:t>
            </a:r>
          </a:p>
        </p:txBody>
      </p:sp>
      <p:sp>
        <p:nvSpPr>
          <p:cNvPr id="121" name="TextBox 120"/>
          <p:cNvSpPr txBox="1"/>
          <p:nvPr/>
        </p:nvSpPr>
        <p:spPr>
          <a:xfrm>
            <a:off x="4420634" y="1033296"/>
            <a:ext cx="700705"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BANK0</a:t>
            </a:r>
          </a:p>
        </p:txBody>
      </p:sp>
      <p:sp>
        <p:nvSpPr>
          <p:cNvPr id="122" name="Rectangle 38"/>
          <p:cNvSpPr/>
          <p:nvPr/>
        </p:nvSpPr>
        <p:spPr>
          <a:xfrm>
            <a:off x="4348288"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angle 40"/>
          <p:cNvSpPr/>
          <p:nvPr/>
        </p:nvSpPr>
        <p:spPr>
          <a:xfrm>
            <a:off x="7785930" y="2720726"/>
            <a:ext cx="808383" cy="225499"/>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Rectangle 41"/>
          <p:cNvSpPr/>
          <p:nvPr/>
        </p:nvSpPr>
        <p:spPr>
          <a:xfrm>
            <a:off x="4351939"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47"/>
          <p:cNvSpPr/>
          <p:nvPr/>
        </p:nvSpPr>
        <p:spPr>
          <a:xfrm>
            <a:off x="4547223"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cxnSp>
        <p:nvCxnSpPr>
          <p:cNvPr id="126" name="Straight Connector 108"/>
          <p:cNvCxnSpPr/>
          <p:nvPr/>
        </p:nvCxnSpPr>
        <p:spPr>
          <a:xfrm>
            <a:off x="4929158" y="2833475"/>
            <a:ext cx="3078192" cy="0"/>
          </a:xfrm>
          <a:prstGeom prst="line">
            <a:avLst/>
          </a:prstGeom>
          <a:noFill/>
          <a:ln w="19050" cap="rnd" cmpd="sng" algn="ctr">
            <a:solidFill>
              <a:sysClr val="windowText" lastClr="000000"/>
            </a:solidFill>
            <a:prstDash val="sysDot"/>
            <a:miter lim="800000"/>
          </a:ln>
          <a:effectLst/>
        </p:spPr>
      </p:cxnSp>
      <p:sp>
        <p:nvSpPr>
          <p:cNvPr id="127" name="TextBox 126"/>
          <p:cNvSpPr txBox="1"/>
          <p:nvPr/>
        </p:nvSpPr>
        <p:spPr>
          <a:xfrm>
            <a:off x="5264417" y="1033296"/>
            <a:ext cx="700705"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BANK1</a:t>
            </a:r>
          </a:p>
        </p:txBody>
      </p:sp>
      <p:sp>
        <p:nvSpPr>
          <p:cNvPr id="128" name="Rectangle 111"/>
          <p:cNvSpPr/>
          <p:nvPr/>
        </p:nvSpPr>
        <p:spPr>
          <a:xfrm>
            <a:off x="5199089"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Rectangle 112"/>
          <p:cNvSpPr/>
          <p:nvPr/>
        </p:nvSpPr>
        <p:spPr>
          <a:xfrm>
            <a:off x="5202740"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115"/>
          <p:cNvSpPr/>
          <p:nvPr/>
        </p:nvSpPr>
        <p:spPr>
          <a:xfrm>
            <a:off x="5398025"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sp>
        <p:nvSpPr>
          <p:cNvPr id="131" name="TextBox 130"/>
          <p:cNvSpPr txBox="1"/>
          <p:nvPr/>
        </p:nvSpPr>
        <p:spPr>
          <a:xfrm>
            <a:off x="6969811" y="1033296"/>
            <a:ext cx="792076"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BANK15</a:t>
            </a:r>
          </a:p>
        </p:txBody>
      </p:sp>
      <p:sp>
        <p:nvSpPr>
          <p:cNvPr id="132" name="Rectangle 124"/>
          <p:cNvSpPr/>
          <p:nvPr/>
        </p:nvSpPr>
        <p:spPr>
          <a:xfrm>
            <a:off x="6953947"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25"/>
          <p:cNvSpPr/>
          <p:nvPr/>
        </p:nvSpPr>
        <p:spPr>
          <a:xfrm>
            <a:off x="6957598"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34" name="Group 171"/>
          <p:cNvGrpSpPr/>
          <p:nvPr/>
        </p:nvGrpSpPr>
        <p:grpSpPr>
          <a:xfrm>
            <a:off x="4632095" y="1781175"/>
            <a:ext cx="2605660" cy="1398857"/>
            <a:chOff x="1219200" y="2023352"/>
            <a:chExt cx="2729222" cy="729373"/>
          </a:xfrm>
        </p:grpSpPr>
        <p:cxnSp>
          <p:nvCxnSpPr>
            <p:cNvPr id="135" name="Straight Arrow Connector 69"/>
            <p:cNvCxnSpPr/>
            <p:nvPr/>
          </p:nvCxnSpPr>
          <p:spPr>
            <a:xfrm>
              <a:off x="1219200" y="2023352"/>
              <a:ext cx="0" cy="729373"/>
            </a:xfrm>
            <a:prstGeom prst="straightConnector1">
              <a:avLst/>
            </a:prstGeom>
            <a:noFill/>
            <a:ln w="19050" cap="rnd" cmpd="sng" algn="ctr">
              <a:solidFill>
                <a:sysClr val="windowText" lastClr="000000"/>
              </a:solidFill>
              <a:prstDash val="solid"/>
              <a:miter lim="800000"/>
              <a:tailEnd type="triangle"/>
            </a:ln>
            <a:effectLst/>
          </p:spPr>
        </p:cxnSp>
        <p:cxnSp>
          <p:nvCxnSpPr>
            <p:cNvPr id="136" name="Straight Arrow Connector 114"/>
            <p:cNvCxnSpPr/>
            <p:nvPr/>
          </p:nvCxnSpPr>
          <p:spPr>
            <a:xfrm>
              <a:off x="2110347" y="2023352"/>
              <a:ext cx="0" cy="729373"/>
            </a:xfrm>
            <a:prstGeom prst="straightConnector1">
              <a:avLst/>
            </a:prstGeom>
            <a:noFill/>
            <a:ln w="19050" cap="rnd" cmpd="sng" algn="ctr">
              <a:solidFill>
                <a:sysClr val="windowText" lastClr="000000"/>
              </a:solidFill>
              <a:prstDash val="solid"/>
              <a:miter lim="800000"/>
              <a:tailEnd type="triangle"/>
            </a:ln>
            <a:effectLst/>
          </p:spPr>
        </p:cxnSp>
        <p:cxnSp>
          <p:nvCxnSpPr>
            <p:cNvPr id="137" name="Straight Arrow Connector 127"/>
            <p:cNvCxnSpPr/>
            <p:nvPr/>
          </p:nvCxnSpPr>
          <p:spPr>
            <a:xfrm>
              <a:off x="3948422" y="2023352"/>
              <a:ext cx="0" cy="729373"/>
            </a:xfrm>
            <a:prstGeom prst="straightConnector1">
              <a:avLst/>
            </a:prstGeom>
            <a:noFill/>
            <a:ln w="19050" cap="rnd" cmpd="sng" algn="ctr">
              <a:solidFill>
                <a:sysClr val="windowText" lastClr="000000"/>
              </a:solidFill>
              <a:prstDash val="solid"/>
              <a:miter lim="800000"/>
              <a:tailEnd type="triangle"/>
            </a:ln>
            <a:effectLst/>
          </p:spPr>
        </p:cxnSp>
      </p:grpSp>
      <p:sp>
        <p:nvSpPr>
          <p:cNvPr id="138" name="Rectangle 128"/>
          <p:cNvSpPr/>
          <p:nvPr/>
        </p:nvSpPr>
        <p:spPr>
          <a:xfrm>
            <a:off x="7152883"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grpSp>
        <p:nvGrpSpPr>
          <p:cNvPr id="139" name="Group 170"/>
          <p:cNvGrpSpPr/>
          <p:nvPr/>
        </p:nvGrpSpPr>
        <p:grpSpPr>
          <a:xfrm>
            <a:off x="4929158" y="2854325"/>
            <a:ext cx="2605660" cy="325707"/>
            <a:chOff x="1530350" y="2701925"/>
            <a:chExt cx="2729222" cy="155575"/>
          </a:xfrm>
        </p:grpSpPr>
        <p:cxnSp>
          <p:nvCxnSpPr>
            <p:cNvPr id="140" name="Straight Arrow Connector 105"/>
            <p:cNvCxnSpPr/>
            <p:nvPr/>
          </p:nvCxnSpPr>
          <p:spPr>
            <a:xfrm>
              <a:off x="1530350" y="2701925"/>
              <a:ext cx="0" cy="155575"/>
            </a:xfrm>
            <a:prstGeom prst="straightConnector1">
              <a:avLst/>
            </a:prstGeom>
            <a:noFill/>
            <a:ln w="19050" cap="rnd" cmpd="sng" algn="ctr">
              <a:solidFill>
                <a:sysClr val="windowText" lastClr="000000"/>
              </a:solidFill>
              <a:prstDash val="sysDot"/>
              <a:miter lim="800000"/>
              <a:tailEnd type="triangle"/>
            </a:ln>
            <a:effectLst/>
          </p:spPr>
        </p:cxnSp>
        <p:cxnSp>
          <p:nvCxnSpPr>
            <p:cNvPr id="141" name="Straight Arrow Connector 122"/>
            <p:cNvCxnSpPr/>
            <p:nvPr/>
          </p:nvCxnSpPr>
          <p:spPr>
            <a:xfrm>
              <a:off x="2421497" y="2701925"/>
              <a:ext cx="0" cy="155575"/>
            </a:xfrm>
            <a:prstGeom prst="straightConnector1">
              <a:avLst/>
            </a:prstGeom>
            <a:noFill/>
            <a:ln w="19050" cap="rnd" cmpd="sng" algn="ctr">
              <a:solidFill>
                <a:sysClr val="windowText" lastClr="000000"/>
              </a:solidFill>
              <a:prstDash val="sysDot"/>
              <a:miter lim="800000"/>
              <a:tailEnd type="triangle"/>
            </a:ln>
            <a:effectLst/>
          </p:spPr>
        </p:cxnSp>
        <p:cxnSp>
          <p:nvCxnSpPr>
            <p:cNvPr id="142" name="Straight Arrow Connector 135"/>
            <p:cNvCxnSpPr/>
            <p:nvPr/>
          </p:nvCxnSpPr>
          <p:spPr>
            <a:xfrm>
              <a:off x="4259572" y="2701925"/>
              <a:ext cx="0" cy="155575"/>
            </a:xfrm>
            <a:prstGeom prst="straightConnector1">
              <a:avLst/>
            </a:prstGeom>
            <a:noFill/>
            <a:ln w="19050" cap="rnd" cmpd="sng" algn="ctr">
              <a:solidFill>
                <a:sysClr val="windowText" lastClr="000000"/>
              </a:solidFill>
              <a:prstDash val="sysDot"/>
              <a:miter lim="800000"/>
              <a:tailEnd type="triangle"/>
            </a:ln>
            <a:effectLst/>
          </p:spPr>
        </p:cxnSp>
      </p:grpSp>
      <p:sp>
        <p:nvSpPr>
          <p:cNvPr id="143" name="TextBox 142"/>
          <p:cNvSpPr txBox="1"/>
          <p:nvPr/>
        </p:nvSpPr>
        <p:spPr>
          <a:xfrm>
            <a:off x="4596230" y="2400167"/>
            <a:ext cx="779124" cy="307777"/>
          </a:xfrm>
          <a:prstGeom prst="rect">
            <a:avLst/>
          </a:prstGeom>
          <a:noFill/>
        </p:spPr>
        <p:txBody>
          <a:bodyPr wrap="none" rtlCol="0">
            <a:spAutoFit/>
          </a:bodyPr>
          <a:lstStyle/>
          <a:p>
            <a:pPr algn="ctr" defTabSz="914400" latinLnBrk="0"/>
            <a:r>
              <a:rPr lang="en-US" sz="1400" dirty="0">
                <a:solidFill>
                  <a:prstClr val="black"/>
                </a:solidFill>
                <a:latin typeface="Calibri" panose="020F0502020204030204"/>
                <a:cs typeface="Calibri" panose="020F0502020204030204" pitchFamily="34" charset="0"/>
              </a:rPr>
              <a:t>Weights</a:t>
            </a:r>
          </a:p>
        </p:txBody>
      </p:sp>
      <p:sp>
        <p:nvSpPr>
          <p:cNvPr id="144" name="TextBox 143"/>
          <p:cNvSpPr txBox="1"/>
          <p:nvPr/>
        </p:nvSpPr>
        <p:spPr>
          <a:xfrm>
            <a:off x="5959784" y="2568720"/>
            <a:ext cx="993092" cy="307777"/>
          </a:xfrm>
          <a:prstGeom prst="rect">
            <a:avLst/>
          </a:prstGeom>
          <a:noFill/>
        </p:spPr>
        <p:txBody>
          <a:bodyPr wrap="none" rtlCol="0">
            <a:spAutoFit/>
          </a:bodyPr>
          <a:lstStyle/>
          <a:p>
            <a:pPr algn="ctr" defTabSz="914400" latinLnBrk="0"/>
            <a:r>
              <a:rPr lang="en-US" sz="1400" dirty="0">
                <a:solidFill>
                  <a:prstClr val="black"/>
                </a:solidFill>
                <a:latin typeface="Calibri" panose="020F0502020204030204"/>
                <a:cs typeface="Calibri" panose="020F0502020204030204" pitchFamily="34" charset="0"/>
              </a:rPr>
              <a:t>Activations</a:t>
            </a:r>
          </a:p>
        </p:txBody>
      </p:sp>
      <p:grpSp>
        <p:nvGrpSpPr>
          <p:cNvPr id="145" name="Group 142"/>
          <p:cNvGrpSpPr/>
          <p:nvPr/>
        </p:nvGrpSpPr>
        <p:grpSpPr>
          <a:xfrm>
            <a:off x="6400465" y="1745613"/>
            <a:ext cx="164139" cy="26191"/>
            <a:chOff x="9837685" y="4029740"/>
            <a:chExt cx="171923" cy="27433"/>
          </a:xfrm>
        </p:grpSpPr>
        <p:sp>
          <p:nvSpPr>
            <p:cNvPr id="146" name="Oval 139"/>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0"/>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1"/>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49" name="Rectangle 46"/>
          <p:cNvSpPr/>
          <p:nvPr/>
        </p:nvSpPr>
        <p:spPr>
          <a:xfrm>
            <a:off x="7984591" y="2720726"/>
            <a:ext cx="183205" cy="22549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V</a:t>
            </a:r>
          </a:p>
        </p:txBody>
      </p:sp>
      <p:sp>
        <p:nvSpPr>
          <p:cNvPr id="150" name="Rounded Rectangle 152"/>
          <p:cNvSpPr/>
          <p:nvPr/>
        </p:nvSpPr>
        <p:spPr>
          <a:xfrm>
            <a:off x="4348287" y="3639267"/>
            <a:ext cx="3425441" cy="436502"/>
          </a:xfrm>
          <a:prstGeom prst="roundRect">
            <a:avLst>
              <a:gd name="adj" fmla="val 50000"/>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62"/>
          <p:cNvSpPr/>
          <p:nvPr/>
        </p:nvSpPr>
        <p:spPr>
          <a:xfrm>
            <a:off x="4348287"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2" name="Rectangle 74"/>
          <p:cNvSpPr/>
          <p:nvPr/>
        </p:nvSpPr>
        <p:spPr>
          <a:xfrm>
            <a:off x="4670450"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x</a:t>
            </a:r>
          </a:p>
        </p:txBody>
      </p:sp>
      <p:cxnSp>
        <p:nvCxnSpPr>
          <p:cNvPr id="153" name="Straight Arrow Connector 77"/>
          <p:cNvCxnSpPr/>
          <p:nvPr/>
        </p:nvCxnSpPr>
        <p:spPr>
          <a:xfrm>
            <a:off x="4759779" y="3537729"/>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54" name="Rectangle 113"/>
          <p:cNvSpPr/>
          <p:nvPr/>
        </p:nvSpPr>
        <p:spPr>
          <a:xfrm>
            <a:off x="5199088"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5" name="Rectangle 116"/>
          <p:cNvSpPr/>
          <p:nvPr/>
        </p:nvSpPr>
        <p:spPr>
          <a:xfrm>
            <a:off x="5521251"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6" name="Straight Arrow Connector 119"/>
          <p:cNvCxnSpPr/>
          <p:nvPr/>
        </p:nvCxnSpPr>
        <p:spPr>
          <a:xfrm>
            <a:off x="5610580" y="3537729"/>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57" name="Rectangle 126"/>
          <p:cNvSpPr/>
          <p:nvPr/>
        </p:nvSpPr>
        <p:spPr>
          <a:xfrm>
            <a:off x="6953947"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8" name="Rectangle 129"/>
          <p:cNvSpPr/>
          <p:nvPr/>
        </p:nvSpPr>
        <p:spPr>
          <a:xfrm>
            <a:off x="7276109"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9" name="Straight Arrow Connector 132"/>
          <p:cNvCxnSpPr/>
          <p:nvPr/>
        </p:nvCxnSpPr>
        <p:spPr>
          <a:xfrm>
            <a:off x="7365438" y="3537729"/>
            <a:ext cx="0" cy="224304"/>
          </a:xfrm>
          <a:prstGeom prst="straightConnector1">
            <a:avLst/>
          </a:prstGeom>
          <a:noFill/>
          <a:ln w="19050" cap="rnd" cmpd="sng" algn="ctr">
            <a:solidFill>
              <a:sysClr val="windowText" lastClr="000000"/>
            </a:solidFill>
            <a:prstDash val="solid"/>
            <a:miter lim="800000"/>
            <a:tailEnd type="triangle"/>
          </a:ln>
          <a:effectLst/>
        </p:spPr>
      </p:cxnSp>
      <p:grpSp>
        <p:nvGrpSpPr>
          <p:cNvPr id="160" name="Group 169"/>
          <p:cNvGrpSpPr/>
          <p:nvPr/>
        </p:nvGrpSpPr>
        <p:grpSpPr>
          <a:xfrm>
            <a:off x="4759779" y="3993048"/>
            <a:ext cx="2605660" cy="432830"/>
            <a:chOff x="1352939" y="3823370"/>
            <a:chExt cx="2729222" cy="234941"/>
          </a:xfrm>
        </p:grpSpPr>
        <p:cxnSp>
          <p:nvCxnSpPr>
            <p:cNvPr id="161" name="Straight Arrow Connector 79"/>
            <p:cNvCxnSpPr/>
            <p:nvPr/>
          </p:nvCxnSpPr>
          <p:spPr>
            <a:xfrm>
              <a:off x="1352939" y="3823370"/>
              <a:ext cx="0" cy="234941"/>
            </a:xfrm>
            <a:prstGeom prst="straightConnector1">
              <a:avLst/>
            </a:prstGeom>
            <a:noFill/>
            <a:ln w="19050" cap="rnd" cmpd="sng" algn="ctr">
              <a:solidFill>
                <a:sysClr val="windowText" lastClr="000000"/>
              </a:solidFill>
              <a:prstDash val="solid"/>
              <a:miter lim="800000"/>
              <a:tailEnd type="triangle"/>
            </a:ln>
            <a:effectLst/>
          </p:spPr>
        </p:cxnSp>
        <p:cxnSp>
          <p:nvCxnSpPr>
            <p:cNvPr id="162" name="Straight Arrow Connector 120"/>
            <p:cNvCxnSpPr/>
            <p:nvPr/>
          </p:nvCxnSpPr>
          <p:spPr>
            <a:xfrm>
              <a:off x="2244086" y="3823370"/>
              <a:ext cx="0" cy="234941"/>
            </a:xfrm>
            <a:prstGeom prst="straightConnector1">
              <a:avLst/>
            </a:prstGeom>
            <a:noFill/>
            <a:ln w="19050" cap="rnd" cmpd="sng" algn="ctr">
              <a:solidFill>
                <a:sysClr val="windowText" lastClr="000000"/>
              </a:solidFill>
              <a:prstDash val="solid"/>
              <a:miter lim="800000"/>
              <a:tailEnd type="triangle"/>
            </a:ln>
            <a:effectLst/>
          </p:spPr>
        </p:cxnSp>
        <p:cxnSp>
          <p:nvCxnSpPr>
            <p:cNvPr id="163" name="Straight Arrow Connector 133"/>
            <p:cNvCxnSpPr/>
            <p:nvPr/>
          </p:nvCxnSpPr>
          <p:spPr>
            <a:xfrm>
              <a:off x="4082161" y="3823370"/>
              <a:ext cx="0" cy="234941"/>
            </a:xfrm>
            <a:prstGeom prst="straightConnector1">
              <a:avLst/>
            </a:prstGeom>
            <a:noFill/>
            <a:ln w="19050" cap="rnd" cmpd="sng" algn="ctr">
              <a:solidFill>
                <a:sysClr val="windowText" lastClr="000000"/>
              </a:solidFill>
              <a:prstDash val="solid"/>
              <a:miter lim="800000"/>
              <a:tailEnd type="triangle"/>
            </a:ln>
            <a:effectLst/>
          </p:spPr>
        </p:cxnSp>
      </p:grpSp>
      <p:grpSp>
        <p:nvGrpSpPr>
          <p:cNvPr id="164" name="Group 143"/>
          <p:cNvGrpSpPr/>
          <p:nvPr/>
        </p:nvGrpSpPr>
        <p:grpSpPr>
          <a:xfrm>
            <a:off x="6400465" y="3365388"/>
            <a:ext cx="164139" cy="26191"/>
            <a:chOff x="9837685" y="4029740"/>
            <a:chExt cx="171923" cy="27433"/>
          </a:xfrm>
        </p:grpSpPr>
        <p:sp>
          <p:nvSpPr>
            <p:cNvPr id="165" name="Oval 144"/>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45"/>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Oval 146"/>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8" name="TextBox 167"/>
          <p:cNvSpPr txBox="1"/>
          <p:nvPr/>
        </p:nvSpPr>
        <p:spPr>
          <a:xfrm>
            <a:off x="7744273" y="3724893"/>
            <a:ext cx="933332"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MAC_REG</a:t>
            </a:r>
          </a:p>
        </p:txBody>
      </p:sp>
      <p:grpSp>
        <p:nvGrpSpPr>
          <p:cNvPr id="169" name="Group 155"/>
          <p:cNvGrpSpPr/>
          <p:nvPr/>
        </p:nvGrpSpPr>
        <p:grpSpPr>
          <a:xfrm>
            <a:off x="6403317" y="3857123"/>
            <a:ext cx="164139" cy="26191"/>
            <a:chOff x="9837685" y="4029740"/>
            <a:chExt cx="171923" cy="27433"/>
          </a:xfrm>
        </p:grpSpPr>
        <p:sp>
          <p:nvSpPr>
            <p:cNvPr id="170" name="Oval 156"/>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57"/>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Oval 158"/>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73" name="Rounded Rectangle 153"/>
          <p:cNvSpPr/>
          <p:nvPr/>
        </p:nvSpPr>
        <p:spPr>
          <a:xfrm>
            <a:off x="4356035" y="4883816"/>
            <a:ext cx="3425441" cy="436502"/>
          </a:xfrm>
          <a:prstGeom prst="roundRect">
            <a:avLst>
              <a:gd name="adj" fmla="val 50000"/>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75"/>
          <p:cNvSpPr/>
          <p:nvPr/>
        </p:nvSpPr>
        <p:spPr>
          <a:xfrm>
            <a:off x="4356035"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r>
              <a:rPr kumimoji="0" lang="en-US" sz="14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Calibri" panose="020F0502020204030204" pitchFamily="34" charset="0"/>
              </a:rPr>
              <a:t>x</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
        <p:nvSpPr>
          <p:cNvPr id="175" name="Rectangle 76"/>
          <p:cNvSpPr/>
          <p:nvPr/>
        </p:nvSpPr>
        <p:spPr>
          <a:xfrm>
            <a:off x="4670450"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6" name="Straight Arrow Connector 80"/>
          <p:cNvCxnSpPr/>
          <p:nvPr/>
        </p:nvCxnSpPr>
        <p:spPr>
          <a:xfrm>
            <a:off x="4759779" y="4765918"/>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77" name="Rectangle 117"/>
          <p:cNvSpPr/>
          <p:nvPr/>
        </p:nvSpPr>
        <p:spPr>
          <a:xfrm>
            <a:off x="5206836"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p>
        </p:txBody>
      </p:sp>
      <p:sp>
        <p:nvSpPr>
          <p:cNvPr id="178" name="Rectangle 118"/>
          <p:cNvSpPr/>
          <p:nvPr/>
        </p:nvSpPr>
        <p:spPr>
          <a:xfrm>
            <a:off x="5521251"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9" name="Straight Arrow Connector 121"/>
          <p:cNvCxnSpPr/>
          <p:nvPr/>
        </p:nvCxnSpPr>
        <p:spPr>
          <a:xfrm>
            <a:off x="5610580" y="4765918"/>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80" name="Rectangle 130"/>
          <p:cNvSpPr/>
          <p:nvPr/>
        </p:nvSpPr>
        <p:spPr>
          <a:xfrm>
            <a:off x="6961694"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p>
        </p:txBody>
      </p:sp>
      <p:sp>
        <p:nvSpPr>
          <p:cNvPr id="181" name="Rectangle 131"/>
          <p:cNvSpPr/>
          <p:nvPr/>
        </p:nvSpPr>
        <p:spPr>
          <a:xfrm>
            <a:off x="7276109"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2" name="Straight Arrow Connector 134"/>
          <p:cNvCxnSpPr/>
          <p:nvPr/>
        </p:nvCxnSpPr>
        <p:spPr>
          <a:xfrm>
            <a:off x="7365438" y="4765918"/>
            <a:ext cx="0" cy="224304"/>
          </a:xfrm>
          <a:prstGeom prst="straightConnector1">
            <a:avLst/>
          </a:prstGeom>
          <a:noFill/>
          <a:ln w="19050" cap="rnd" cmpd="sng" algn="ctr">
            <a:solidFill>
              <a:sysClr val="windowText" lastClr="000000"/>
            </a:solidFill>
            <a:prstDash val="solid"/>
            <a:miter lim="800000"/>
            <a:tailEnd type="triangle"/>
          </a:ln>
          <a:effectLst/>
        </p:spPr>
      </p:cxnSp>
      <p:grpSp>
        <p:nvGrpSpPr>
          <p:cNvPr id="183" name="Group 147"/>
          <p:cNvGrpSpPr/>
          <p:nvPr/>
        </p:nvGrpSpPr>
        <p:grpSpPr>
          <a:xfrm>
            <a:off x="6400465" y="4572792"/>
            <a:ext cx="164139" cy="26191"/>
            <a:chOff x="9837685" y="4029740"/>
            <a:chExt cx="171923" cy="27433"/>
          </a:xfrm>
        </p:grpSpPr>
        <p:sp>
          <p:nvSpPr>
            <p:cNvPr id="184" name="Oval 148"/>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5" name="Oval 149"/>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Oval 150"/>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7" name="Group 159"/>
          <p:cNvGrpSpPr/>
          <p:nvPr/>
        </p:nvGrpSpPr>
        <p:grpSpPr>
          <a:xfrm>
            <a:off x="6403317" y="5110000"/>
            <a:ext cx="164139" cy="26191"/>
            <a:chOff x="9837685" y="4029740"/>
            <a:chExt cx="171923" cy="27433"/>
          </a:xfrm>
        </p:grpSpPr>
        <p:sp>
          <p:nvSpPr>
            <p:cNvPr id="188" name="Oval 160"/>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Oval 161"/>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Oval 162"/>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91" name="TextBox 190"/>
          <p:cNvSpPr txBox="1"/>
          <p:nvPr/>
        </p:nvSpPr>
        <p:spPr>
          <a:xfrm>
            <a:off x="7744273" y="4977771"/>
            <a:ext cx="765531"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AF_REG</a:t>
            </a:r>
          </a:p>
        </p:txBody>
      </p:sp>
      <p:sp>
        <p:nvSpPr>
          <p:cNvPr id="192" name="TextBox 191"/>
          <p:cNvSpPr txBox="1"/>
          <p:nvPr/>
        </p:nvSpPr>
        <p:spPr>
          <a:xfrm>
            <a:off x="8113251" y="2697277"/>
            <a:ext cx="423514"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32B</a:t>
            </a:r>
          </a:p>
        </p:txBody>
      </p:sp>
      <p:cxnSp>
        <p:nvCxnSpPr>
          <p:cNvPr id="193" name="Straight Arrow Connector 473"/>
          <p:cNvCxnSpPr/>
          <p:nvPr/>
        </p:nvCxnSpPr>
        <p:spPr>
          <a:xfrm>
            <a:off x="7748714" y="3004548"/>
            <a:ext cx="845599" cy="0"/>
          </a:xfrm>
          <a:prstGeom prst="straightConnector1">
            <a:avLst/>
          </a:prstGeom>
          <a:noFill/>
          <a:ln w="15875" cap="rnd" cmpd="sng" algn="ctr">
            <a:solidFill>
              <a:sysClr val="windowText" lastClr="000000"/>
            </a:solidFill>
            <a:prstDash val="solid"/>
            <a:miter lim="800000"/>
            <a:headEnd type="triangle"/>
            <a:tailEnd type="triangle"/>
          </a:ln>
          <a:effectLst/>
        </p:spPr>
      </p:cxnSp>
      <p:sp>
        <p:nvSpPr>
          <p:cNvPr id="194" name="TextBox 193"/>
          <p:cNvSpPr txBox="1"/>
          <p:nvPr/>
        </p:nvSpPr>
        <p:spPr>
          <a:xfrm>
            <a:off x="7982252" y="2964653"/>
            <a:ext cx="426720"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2KB</a:t>
            </a:r>
          </a:p>
        </p:txBody>
      </p:sp>
      <p:cxnSp>
        <p:nvCxnSpPr>
          <p:cNvPr id="195" name="Straight Arrow Connector 473"/>
          <p:cNvCxnSpPr/>
          <p:nvPr/>
        </p:nvCxnSpPr>
        <p:spPr>
          <a:xfrm>
            <a:off x="6935300" y="1850255"/>
            <a:ext cx="845599" cy="0"/>
          </a:xfrm>
          <a:prstGeom prst="straightConnector1">
            <a:avLst/>
          </a:prstGeom>
          <a:noFill/>
          <a:ln w="15875" cap="rnd" cmpd="sng" algn="ctr">
            <a:solidFill>
              <a:sysClr val="windowText" lastClr="000000"/>
            </a:solidFill>
            <a:prstDash val="solid"/>
            <a:miter lim="800000"/>
            <a:headEnd type="triangle"/>
            <a:tailEnd type="triangle"/>
          </a:ln>
          <a:effectLst/>
        </p:spPr>
      </p:cxnSp>
      <p:sp>
        <p:nvSpPr>
          <p:cNvPr id="196" name="TextBox 195"/>
          <p:cNvSpPr txBox="1"/>
          <p:nvPr/>
        </p:nvSpPr>
        <p:spPr>
          <a:xfrm>
            <a:off x="7168838" y="1810359"/>
            <a:ext cx="426720"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2KB</a:t>
            </a:r>
          </a:p>
        </p:txBody>
      </p:sp>
      <p:sp>
        <p:nvSpPr>
          <p:cNvPr id="197" name="Rounded Rectangle 481"/>
          <p:cNvSpPr/>
          <p:nvPr/>
        </p:nvSpPr>
        <p:spPr>
          <a:xfrm>
            <a:off x="9017741" y="2510181"/>
            <a:ext cx="3069082" cy="3864830"/>
          </a:xfrm>
          <a:prstGeom prst="roundRect">
            <a:avLst>
              <a:gd name="adj" fmla="val 3937"/>
            </a:avLst>
          </a:prstGeom>
          <a:solidFill>
            <a:srgbClr val="5B9BD5">
              <a:lumMod val="20000"/>
              <a:lumOff val="80000"/>
            </a:srgb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TextBox 197"/>
          <p:cNvSpPr txBox="1"/>
          <p:nvPr/>
        </p:nvSpPr>
        <p:spPr>
          <a:xfrm>
            <a:off x="9181183" y="2559542"/>
            <a:ext cx="2354612" cy="307777"/>
          </a:xfrm>
          <a:prstGeom prst="rect">
            <a:avLst/>
          </a:prstGeom>
          <a:noFill/>
        </p:spPr>
        <p:txBody>
          <a:bodyPr wrap="square" rtlCol="0">
            <a:spAutoFit/>
          </a:bodyPr>
          <a:lstStyle/>
          <a:p>
            <a:pPr defTabSz="914400" latinLnBrk="0"/>
            <a:r>
              <a:rPr lang="en-US" sz="1400" b="1" dirty="0">
                <a:solidFill>
                  <a:prstClr val="black"/>
                </a:solidFill>
                <a:latin typeface="Calibri" panose="020F0502020204030204"/>
                <a:cs typeface="Calibri" panose="020F0502020204030204" pitchFamily="34" charset="0"/>
              </a:rPr>
              <a:t>Activation Function Module</a:t>
            </a:r>
          </a:p>
        </p:txBody>
      </p:sp>
      <p:sp>
        <p:nvSpPr>
          <p:cNvPr id="199" name="TextBox 198"/>
          <p:cNvSpPr txBox="1"/>
          <p:nvPr/>
        </p:nvSpPr>
        <p:spPr>
          <a:xfrm>
            <a:off x="9058790" y="2903701"/>
            <a:ext cx="3070708" cy="1815882"/>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Performs </a:t>
            </a:r>
            <a:r>
              <a:rPr lang="en-US" sz="1400" b="1" dirty="0">
                <a:solidFill>
                  <a:prstClr val="black"/>
                </a:solidFill>
                <a:latin typeface="Calibri" panose="020F0502020204030204"/>
                <a:cs typeface="Calibri" panose="020F0502020204030204" pitchFamily="34" charset="0"/>
              </a:rPr>
              <a:t>Activation Function (AF) </a:t>
            </a:r>
            <a:r>
              <a:rPr lang="en-US" sz="1400" dirty="0">
                <a:solidFill>
                  <a:prstClr val="black"/>
                </a:solidFill>
                <a:latin typeface="Calibri" panose="020F0502020204030204"/>
                <a:cs typeface="Calibri" panose="020F0502020204030204" pitchFamily="34" charset="0"/>
              </a:rPr>
              <a:t>computation by linearly interpolating pre-stored AF template data using MAC calculation results.</a:t>
            </a:r>
          </a:p>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Interpolation results are stored in a dedicated </a:t>
            </a:r>
            <a:r>
              <a:rPr lang="en-US" sz="1400" b="1" dirty="0" err="1">
                <a:solidFill>
                  <a:prstClr val="black"/>
                </a:solidFill>
                <a:latin typeface="Calibri" panose="020F0502020204030204"/>
                <a:cs typeface="Calibri" panose="020F0502020204030204" pitchFamily="34" charset="0"/>
              </a:rPr>
              <a:t>AF_REG</a:t>
            </a:r>
            <a:r>
              <a:rPr lang="en-US" sz="1400" b="1" dirty="0">
                <a:solidFill>
                  <a:prstClr val="black"/>
                </a:solidFill>
                <a:latin typeface="Calibri" panose="020F0502020204030204"/>
                <a:cs typeface="Calibri" panose="020F0502020204030204" pitchFamily="34" charset="0"/>
              </a:rPr>
              <a:t> </a:t>
            </a:r>
            <a:r>
              <a:rPr lang="en-US" sz="1400" dirty="0">
                <a:solidFill>
                  <a:prstClr val="black"/>
                </a:solidFill>
                <a:latin typeface="Calibri" panose="020F0502020204030204"/>
                <a:cs typeface="Calibri" panose="020F0502020204030204" pitchFamily="34" charset="0"/>
              </a:rPr>
              <a:t>set and can be later accessed by the user.</a:t>
            </a:r>
          </a:p>
        </p:txBody>
      </p:sp>
      <p:grpSp>
        <p:nvGrpSpPr>
          <p:cNvPr id="200" name="Group 7"/>
          <p:cNvGrpSpPr/>
          <p:nvPr/>
        </p:nvGrpSpPr>
        <p:grpSpPr>
          <a:xfrm>
            <a:off x="9181183" y="4738689"/>
            <a:ext cx="2751087" cy="1476374"/>
            <a:chOff x="9296400" y="4053258"/>
            <a:chExt cx="2628900" cy="2193739"/>
          </a:xfrm>
        </p:grpSpPr>
        <p:sp>
          <p:nvSpPr>
            <p:cNvPr id="201" name="Rounded Rectangle 502"/>
            <p:cNvSpPr/>
            <p:nvPr/>
          </p:nvSpPr>
          <p:spPr>
            <a:xfrm>
              <a:off x="9296400" y="4053258"/>
              <a:ext cx="2628900" cy="2193739"/>
            </a:xfrm>
            <a:prstGeom prst="roundRect">
              <a:avLst>
                <a:gd name="adj" fmla="val 5586"/>
              </a:avLst>
            </a:prstGeom>
            <a:solidFill>
              <a:srgbClr val="EAF2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2" name="Straight Connector 8"/>
            <p:cNvCxnSpPr/>
            <p:nvPr/>
          </p:nvCxnSpPr>
          <p:spPr>
            <a:xfrm flipV="1">
              <a:off x="10197657" y="5416728"/>
              <a:ext cx="672869" cy="493521"/>
            </a:xfrm>
            <a:prstGeom prst="line">
              <a:avLst/>
            </a:prstGeom>
            <a:noFill/>
            <a:ln w="15875" cap="rnd" cmpd="sng" algn="ctr">
              <a:solidFill>
                <a:sysClr val="windowText" lastClr="000000"/>
              </a:solidFill>
              <a:prstDash val="solid"/>
              <a:miter lim="800000"/>
            </a:ln>
            <a:effectLst/>
          </p:spPr>
        </p:cxnSp>
        <p:cxnSp>
          <p:nvCxnSpPr>
            <p:cNvPr id="203" name="Straight Connector 254"/>
            <p:cNvCxnSpPr/>
            <p:nvPr/>
          </p:nvCxnSpPr>
          <p:spPr>
            <a:xfrm flipV="1">
              <a:off x="10880788" y="4537290"/>
              <a:ext cx="480391" cy="870443"/>
            </a:xfrm>
            <a:prstGeom prst="line">
              <a:avLst/>
            </a:prstGeom>
            <a:noFill/>
            <a:ln w="15875" cap="rnd" cmpd="sng" algn="ctr">
              <a:solidFill>
                <a:sysClr val="windowText" lastClr="000000"/>
              </a:solidFill>
              <a:prstDash val="solid"/>
              <a:miter lim="800000"/>
            </a:ln>
            <a:effectLst/>
          </p:spPr>
        </p:cxnSp>
        <p:sp>
          <p:nvSpPr>
            <p:cNvPr id="204" name="Oval 11"/>
            <p:cNvSpPr/>
            <p:nvPr/>
          </p:nvSpPr>
          <p:spPr>
            <a:xfrm>
              <a:off x="10145136" y="5870881"/>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5" name="Oval 257"/>
            <p:cNvSpPr/>
            <p:nvPr/>
          </p:nvSpPr>
          <p:spPr>
            <a:xfrm>
              <a:off x="10836516" y="5360740"/>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Oval 258"/>
            <p:cNvSpPr/>
            <p:nvPr/>
          </p:nvSpPr>
          <p:spPr>
            <a:xfrm>
              <a:off x="11337668" y="4458660"/>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TextBox 206"/>
            <p:cNvSpPr txBox="1"/>
            <p:nvPr/>
          </p:nvSpPr>
          <p:spPr>
            <a:xfrm>
              <a:off x="9839714" y="5529689"/>
              <a:ext cx="562664"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LUT[0]</a:t>
              </a:r>
            </a:p>
          </p:txBody>
        </p:sp>
        <p:sp>
          <p:nvSpPr>
            <p:cNvPr id="208" name="TextBox 207"/>
            <p:cNvSpPr txBox="1"/>
            <p:nvPr/>
          </p:nvSpPr>
          <p:spPr>
            <a:xfrm>
              <a:off x="10321159" y="5057960"/>
              <a:ext cx="565420"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LUT[1]</a:t>
              </a:r>
            </a:p>
          </p:txBody>
        </p:sp>
        <p:sp>
          <p:nvSpPr>
            <p:cNvPr id="209" name="TextBox 208"/>
            <p:cNvSpPr txBox="1"/>
            <p:nvPr/>
          </p:nvSpPr>
          <p:spPr>
            <a:xfrm>
              <a:off x="10816292" y="4215510"/>
              <a:ext cx="565420"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LUT[2]</a:t>
              </a:r>
            </a:p>
          </p:txBody>
        </p:sp>
        <p:sp>
          <p:nvSpPr>
            <p:cNvPr id="210" name="TextBox 209"/>
            <p:cNvSpPr txBox="1"/>
            <p:nvPr/>
          </p:nvSpPr>
          <p:spPr>
            <a:xfrm>
              <a:off x="10731845" y="5771023"/>
              <a:ext cx="866697"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a:cs typeface="Calibri" panose="020F0502020204030204" pitchFamily="34" charset="0"/>
                </a:rPr>
                <a:t>MAC Result</a:t>
              </a:r>
            </a:p>
          </p:txBody>
        </p:sp>
        <p:sp>
          <p:nvSpPr>
            <p:cNvPr id="211" name="TextBox 210"/>
            <p:cNvSpPr txBox="1"/>
            <p:nvPr/>
          </p:nvSpPr>
          <p:spPr>
            <a:xfrm>
              <a:off x="9521971" y="4620856"/>
              <a:ext cx="731469"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a:cs typeface="Calibri" panose="020F0502020204030204" pitchFamily="34" charset="0"/>
                </a:rPr>
                <a:t>AF Result</a:t>
              </a:r>
            </a:p>
          </p:txBody>
        </p:sp>
        <p:cxnSp>
          <p:nvCxnSpPr>
            <p:cNvPr id="212" name="Straight Arrow Connector 17"/>
            <p:cNvCxnSpPr/>
            <p:nvPr/>
          </p:nvCxnSpPr>
          <p:spPr>
            <a:xfrm flipV="1">
              <a:off x="11187892" y="4893664"/>
              <a:ext cx="0" cy="869169"/>
            </a:xfrm>
            <a:prstGeom prst="straightConnector1">
              <a:avLst/>
            </a:prstGeom>
            <a:noFill/>
            <a:ln w="15875" cap="rnd" cmpd="sng" algn="ctr">
              <a:solidFill>
                <a:srgbClr val="FF0000"/>
              </a:solidFill>
              <a:prstDash val="sysDot"/>
              <a:miter lim="800000"/>
              <a:tailEnd type="triangle"/>
            </a:ln>
            <a:effectLst/>
          </p:spPr>
        </p:cxnSp>
        <p:cxnSp>
          <p:nvCxnSpPr>
            <p:cNvPr id="213" name="Straight Arrow Connector 268"/>
            <p:cNvCxnSpPr/>
            <p:nvPr/>
          </p:nvCxnSpPr>
          <p:spPr>
            <a:xfrm flipH="1">
              <a:off x="10197657" y="4849462"/>
              <a:ext cx="949989" cy="0"/>
            </a:xfrm>
            <a:prstGeom prst="straightConnector1">
              <a:avLst/>
            </a:prstGeom>
            <a:noFill/>
            <a:ln w="15875" cap="rnd" cmpd="sng" algn="ctr">
              <a:solidFill>
                <a:srgbClr val="FF0000"/>
              </a:solidFill>
              <a:prstDash val="sysDot"/>
              <a:miter lim="800000"/>
              <a:tailEnd type="triangle"/>
            </a:ln>
            <a:effectLst/>
          </p:spPr>
        </p:cxnSp>
        <p:cxnSp>
          <p:nvCxnSpPr>
            <p:cNvPr id="214" name="Straight Connector 503"/>
            <p:cNvCxnSpPr/>
            <p:nvPr/>
          </p:nvCxnSpPr>
          <p:spPr>
            <a:xfrm flipV="1">
              <a:off x="9528097" y="5927088"/>
              <a:ext cx="647573" cy="102658"/>
            </a:xfrm>
            <a:prstGeom prst="line">
              <a:avLst/>
            </a:prstGeom>
            <a:noFill/>
            <a:ln w="15875" cap="rnd" cmpd="sng" algn="ctr">
              <a:solidFill>
                <a:sysClr val="windowText" lastClr="000000"/>
              </a:solidFill>
              <a:prstDash val="solid"/>
              <a:miter lim="800000"/>
            </a:ln>
            <a:effectLst/>
          </p:spPr>
        </p:cxnSp>
        <p:cxnSp>
          <p:nvCxnSpPr>
            <p:cNvPr id="215" name="Straight Connector 504"/>
            <p:cNvCxnSpPr/>
            <p:nvPr/>
          </p:nvCxnSpPr>
          <p:spPr>
            <a:xfrm flipV="1">
              <a:off x="11382418" y="4281618"/>
              <a:ext cx="59618" cy="217049"/>
            </a:xfrm>
            <a:prstGeom prst="line">
              <a:avLst/>
            </a:prstGeom>
            <a:noFill/>
            <a:ln w="15875" cap="rnd" cmpd="sng" algn="ctr">
              <a:solidFill>
                <a:sysClr val="windowText" lastClr="000000"/>
              </a:solidFill>
              <a:prstDash val="solid"/>
              <a:miter lim="800000"/>
            </a:ln>
            <a:effectLst/>
          </p:spPr>
        </p:cxnSp>
        <p:sp>
          <p:nvSpPr>
            <p:cNvPr id="216" name="Oval 505"/>
            <p:cNvSpPr/>
            <p:nvPr/>
          </p:nvSpPr>
          <p:spPr>
            <a:xfrm>
              <a:off x="11139157" y="4808361"/>
              <a:ext cx="81236" cy="122283"/>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17" name="Teardrop 507"/>
          <p:cNvSpPr/>
          <p:nvPr/>
        </p:nvSpPr>
        <p:spPr>
          <a:xfrm rot="18897258" flipH="1">
            <a:off x="9147409" y="4364991"/>
            <a:ext cx="769255" cy="1916087"/>
          </a:xfrm>
          <a:prstGeom prst="teardrop">
            <a:avLst>
              <a:gd name="adj" fmla="val 180251"/>
            </a:avLst>
          </a:prstGeom>
          <a:gradFill>
            <a:gsLst>
              <a:gs pos="5000">
                <a:srgbClr val="5B9BD5"/>
              </a:gs>
              <a:gs pos="50000">
                <a:sysClr val="window" lastClr="FFFFFF">
                  <a:alpha val="0"/>
                </a:sysClr>
              </a:gs>
            </a:gsLst>
            <a:lin ang="9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18" name="Group 3"/>
          <p:cNvGrpSpPr/>
          <p:nvPr/>
        </p:nvGrpSpPr>
        <p:grpSpPr>
          <a:xfrm>
            <a:off x="8811138" y="872684"/>
            <a:ext cx="3251666" cy="1498147"/>
            <a:chOff x="8811138" y="799659"/>
            <a:chExt cx="3251666" cy="1498147"/>
          </a:xfrm>
        </p:grpSpPr>
        <p:sp>
          <p:nvSpPr>
            <p:cNvPr id="219" name="Rounded Rectangle 220"/>
            <p:cNvSpPr/>
            <p:nvPr/>
          </p:nvSpPr>
          <p:spPr>
            <a:xfrm>
              <a:off x="8811138" y="799659"/>
              <a:ext cx="3251666" cy="1498147"/>
            </a:xfrm>
            <a:prstGeom prst="roundRect">
              <a:avLst>
                <a:gd name="adj" fmla="val 8179"/>
              </a:avLst>
            </a:prstGeom>
            <a:solidFill>
              <a:sysClr val="window" lastClr="FFFFFF">
                <a:lumMod val="95000"/>
              </a:sys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20" name="Group 4"/>
            <p:cNvGrpSpPr/>
            <p:nvPr/>
          </p:nvGrpSpPr>
          <p:grpSpPr>
            <a:xfrm>
              <a:off x="8976874" y="822506"/>
              <a:ext cx="2945259" cy="1373117"/>
              <a:chOff x="264190" y="665858"/>
              <a:chExt cx="3332025" cy="1553432"/>
            </a:xfrm>
          </p:grpSpPr>
          <p:sp>
            <p:nvSpPr>
              <p:cNvPr id="221" name="직사각형 220"/>
              <p:cNvSpPr/>
              <p:nvPr/>
            </p:nvSpPr>
            <p:spPr>
              <a:xfrm>
                <a:off x="718066" y="979490"/>
                <a:ext cx="1104898"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2" name="직사각형 221"/>
              <p:cNvSpPr/>
              <p:nvPr/>
            </p:nvSpPr>
            <p:spPr>
              <a:xfrm>
                <a:off x="2048899"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3" name="직사각형 222"/>
              <p:cNvSpPr/>
              <p:nvPr/>
            </p:nvSpPr>
            <p:spPr>
              <a:xfrm>
                <a:off x="2576427"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4" name="TextBox 223"/>
              <p:cNvSpPr txBox="1"/>
              <p:nvPr/>
            </p:nvSpPr>
            <p:spPr>
              <a:xfrm>
                <a:off x="1752296" y="1243387"/>
                <a:ext cx="182057" cy="452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0" cap="none" spc="0" normalizeH="0" baseline="0" noProof="0" dirty="0">
                  <a:ln>
                    <a:noFill/>
                  </a:ln>
                  <a:solidFill>
                    <a:prstClr val="black"/>
                  </a:solidFill>
                  <a:effectLst/>
                  <a:uLnTx/>
                  <a:uFillTx/>
                  <a:latin typeface="Calibri" panose="020F0502020204030204"/>
                </a:endParaRPr>
              </a:p>
            </p:txBody>
          </p:sp>
          <p:sp>
            <p:nvSpPr>
              <p:cNvPr id="225" name="TextBox 224"/>
              <p:cNvSpPr txBox="1"/>
              <p:nvPr/>
            </p:nvSpPr>
            <p:spPr>
              <a:xfrm>
                <a:off x="2243150" y="1173749"/>
                <a:ext cx="323948" cy="5919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rPr>
                  <a:t>+</a:t>
                </a:r>
              </a:p>
            </p:txBody>
          </p:sp>
          <p:sp>
            <p:nvSpPr>
              <p:cNvPr id="226" name="TextBox 225"/>
              <p:cNvSpPr txBox="1"/>
              <p:nvPr/>
            </p:nvSpPr>
            <p:spPr>
              <a:xfrm>
                <a:off x="264190" y="1263932"/>
                <a:ext cx="1820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rPr>
                  <a:t>f</a:t>
                </a:r>
              </a:p>
            </p:txBody>
          </p:sp>
          <p:sp>
            <p:nvSpPr>
              <p:cNvPr id="227" name="직사각형 226"/>
              <p:cNvSpPr/>
              <p:nvPr/>
            </p:nvSpPr>
            <p:spPr>
              <a:xfrm>
                <a:off x="3379630"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8" name="TextBox 227"/>
              <p:cNvSpPr txBox="1"/>
              <p:nvPr/>
            </p:nvSpPr>
            <p:spPr>
              <a:xfrm>
                <a:off x="2979729" y="1173749"/>
                <a:ext cx="274060" cy="5919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rPr>
                  <a:t>=</a:t>
                </a:r>
              </a:p>
            </p:txBody>
          </p:sp>
          <p:sp>
            <p:nvSpPr>
              <p:cNvPr id="229" name="Rectangle 40"/>
              <p:cNvSpPr/>
              <p:nvPr/>
            </p:nvSpPr>
            <p:spPr>
              <a:xfrm rot="16200000">
                <a:off x="1892349" y="1189830"/>
                <a:ext cx="519885" cy="146193"/>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0" name="Rectangle 129"/>
              <p:cNvSpPr/>
              <p:nvPr/>
            </p:nvSpPr>
            <p:spPr>
              <a:xfrm>
                <a:off x="2625332" y="1002984"/>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1" name="Rectangle 131"/>
              <p:cNvSpPr/>
              <p:nvPr/>
            </p:nvSpPr>
            <p:spPr>
              <a:xfrm>
                <a:off x="3428534" y="1002984"/>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2" name="Rectangle 46"/>
              <p:cNvSpPr/>
              <p:nvPr/>
            </p:nvSpPr>
            <p:spPr>
              <a:xfrm>
                <a:off x="2093959" y="1179738"/>
                <a:ext cx="118775" cy="14502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129"/>
              <p:cNvSpPr/>
              <p:nvPr/>
            </p:nvSpPr>
            <p:spPr>
              <a:xfrm>
                <a:off x="2625331" y="1179738"/>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4" name="Rectangle 129"/>
              <p:cNvSpPr/>
              <p:nvPr/>
            </p:nvSpPr>
            <p:spPr>
              <a:xfrm>
                <a:off x="2625330" y="1588656"/>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5" name="Rectangle 131"/>
              <p:cNvSpPr/>
              <p:nvPr/>
            </p:nvSpPr>
            <p:spPr>
              <a:xfrm>
                <a:off x="3428534" y="1179738"/>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6" name="Rectangle 131"/>
              <p:cNvSpPr/>
              <p:nvPr/>
            </p:nvSpPr>
            <p:spPr>
              <a:xfrm>
                <a:off x="3428534" y="1588656"/>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7" name="Oval 139"/>
              <p:cNvSpPr/>
              <p:nvPr/>
            </p:nvSpPr>
            <p:spPr>
              <a:xfrm>
                <a:off x="992218" y="1388246"/>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8" name="Oval 139"/>
              <p:cNvSpPr/>
              <p:nvPr/>
            </p:nvSpPr>
            <p:spPr>
              <a:xfrm>
                <a:off x="992218" y="1426260"/>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9" name="Oval 139"/>
              <p:cNvSpPr/>
              <p:nvPr/>
            </p:nvSpPr>
            <p:spPr>
              <a:xfrm>
                <a:off x="992218" y="1481820"/>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0" name="Rectangle 125"/>
              <p:cNvSpPr/>
              <p:nvPr/>
            </p:nvSpPr>
            <p:spPr>
              <a:xfrm>
                <a:off x="747862" y="1002984"/>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1" name="Rectangle 128"/>
              <p:cNvSpPr/>
              <p:nvPr/>
            </p:nvSpPr>
            <p:spPr>
              <a:xfrm>
                <a:off x="884227" y="1005388"/>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2" name="Rectangle 125"/>
              <p:cNvSpPr/>
              <p:nvPr/>
            </p:nvSpPr>
            <p:spPr>
              <a:xfrm>
                <a:off x="747862" y="1177105"/>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3" name="Rectangle 128"/>
              <p:cNvSpPr/>
              <p:nvPr/>
            </p:nvSpPr>
            <p:spPr>
              <a:xfrm>
                <a:off x="884227" y="1179738"/>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4" name="Rectangle 125"/>
              <p:cNvSpPr/>
              <p:nvPr/>
            </p:nvSpPr>
            <p:spPr>
              <a:xfrm>
                <a:off x="757621" y="1588040"/>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5" name="Rectangle 128"/>
              <p:cNvSpPr/>
              <p:nvPr/>
            </p:nvSpPr>
            <p:spPr>
              <a:xfrm>
                <a:off x="874468" y="1588656"/>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6" name="Oval 139"/>
              <p:cNvSpPr/>
              <p:nvPr/>
            </p:nvSpPr>
            <p:spPr>
              <a:xfrm>
                <a:off x="2674440" y="1384348"/>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7" name="Oval 139"/>
              <p:cNvSpPr/>
              <p:nvPr/>
            </p:nvSpPr>
            <p:spPr>
              <a:xfrm>
                <a:off x="2674440" y="1422361"/>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8" name="Oval 139"/>
              <p:cNvSpPr/>
              <p:nvPr/>
            </p:nvSpPr>
            <p:spPr>
              <a:xfrm>
                <a:off x="2674440" y="1477921"/>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9" name="Oval 139"/>
              <p:cNvSpPr/>
              <p:nvPr/>
            </p:nvSpPr>
            <p:spPr>
              <a:xfrm>
                <a:off x="3479524" y="1396044"/>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0" name="Oval 139"/>
              <p:cNvSpPr/>
              <p:nvPr/>
            </p:nvSpPr>
            <p:spPr>
              <a:xfrm>
                <a:off x="3479524" y="1434057"/>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1" name="Oval 139"/>
              <p:cNvSpPr/>
              <p:nvPr/>
            </p:nvSpPr>
            <p:spPr>
              <a:xfrm>
                <a:off x="3479524" y="1489617"/>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2" name="TextBox 251"/>
              <p:cNvSpPr txBox="1"/>
              <p:nvPr/>
            </p:nvSpPr>
            <p:spPr>
              <a:xfrm>
                <a:off x="524447" y="665858"/>
                <a:ext cx="1438443" cy="3481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Weight Matrix</a:t>
                </a:r>
              </a:p>
            </p:txBody>
          </p:sp>
          <p:sp>
            <p:nvSpPr>
              <p:cNvPr id="253" name="TextBox 252"/>
              <p:cNvSpPr txBox="1"/>
              <p:nvPr/>
            </p:nvSpPr>
            <p:spPr>
              <a:xfrm>
                <a:off x="1588989" y="1627362"/>
                <a:ext cx="1139095" cy="5919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Activation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Vector</a:t>
                </a:r>
              </a:p>
            </p:txBody>
          </p:sp>
        </p:grpSp>
      </p:grpSp>
      <p:sp>
        <p:nvSpPr>
          <p:cNvPr id="254" name="TextBox 253"/>
          <p:cNvSpPr txBox="1"/>
          <p:nvPr/>
        </p:nvSpPr>
        <p:spPr>
          <a:xfrm>
            <a:off x="7289520" y="1531309"/>
            <a:ext cx="423514"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32B</a:t>
            </a:r>
          </a:p>
        </p:txBody>
      </p:sp>
      <p:sp>
        <p:nvSpPr>
          <p:cNvPr id="255" name="왼쪽 대괄호 254"/>
          <p:cNvSpPr/>
          <p:nvPr/>
        </p:nvSpPr>
        <p:spPr>
          <a:xfrm>
            <a:off x="9217450" y="1190625"/>
            <a:ext cx="102763" cy="952500"/>
          </a:xfrm>
          <a:prstGeom prst="leftBracket">
            <a:avLst>
              <a:gd name="adj" fmla="val 63946"/>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sp>
        <p:nvSpPr>
          <p:cNvPr id="256" name="왼쪽 대괄호 255"/>
          <p:cNvSpPr/>
          <p:nvPr/>
        </p:nvSpPr>
        <p:spPr>
          <a:xfrm flipH="1">
            <a:off x="11259888" y="1190625"/>
            <a:ext cx="102763" cy="952500"/>
          </a:xfrm>
          <a:prstGeom prst="leftBracket">
            <a:avLst>
              <a:gd name="adj" fmla="val 63946"/>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sp>
        <p:nvSpPr>
          <p:cNvPr id="259" name="직사각형 258"/>
          <p:cNvSpPr/>
          <p:nvPr/>
        </p:nvSpPr>
        <p:spPr>
          <a:xfrm>
            <a:off x="8833054" y="2501875"/>
            <a:ext cx="3280442" cy="3993816"/>
          </a:xfrm>
          <a:prstGeom prst="rect">
            <a:avLst/>
          </a:prstGeom>
          <a:solidFill>
            <a:schemeClr val="bg1">
              <a:alpha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0" name="직사각형 259"/>
          <p:cNvSpPr/>
          <p:nvPr/>
        </p:nvSpPr>
        <p:spPr>
          <a:xfrm>
            <a:off x="71557" y="842507"/>
            <a:ext cx="4208350" cy="4807735"/>
          </a:xfrm>
          <a:prstGeom prst="rect">
            <a:avLst/>
          </a:prstGeom>
          <a:solidFill>
            <a:schemeClr val="bg1">
              <a:alpha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1" name="직사각형 260"/>
          <p:cNvSpPr/>
          <p:nvPr/>
        </p:nvSpPr>
        <p:spPr>
          <a:xfrm>
            <a:off x="1540036" y="5657056"/>
            <a:ext cx="7025465" cy="1099023"/>
          </a:xfrm>
          <a:prstGeom prst="rect">
            <a:avLst/>
          </a:prstGeom>
          <a:solidFill>
            <a:schemeClr val="bg1">
              <a:alpha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2"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5</a:t>
            </a:fld>
            <a:endParaRPr lang="en-US" sz="1600" dirty="0">
              <a:solidFill>
                <a:schemeClr val="tx1"/>
              </a:solidFill>
            </a:endParaRPr>
          </a:p>
        </p:txBody>
      </p:sp>
      <p:sp>
        <p:nvSpPr>
          <p:cNvPr id="264" name="직사각형 263"/>
          <p:cNvSpPr/>
          <p:nvPr/>
        </p:nvSpPr>
        <p:spPr>
          <a:xfrm>
            <a:off x="4343144" y="1028722"/>
            <a:ext cx="805840" cy="4291596"/>
          </a:xfrm>
          <a:prstGeom prst="rect">
            <a:avLst/>
          </a:prstGeom>
          <a:solidFill>
            <a:schemeClr val="accent2">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412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ko-KR"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GDDR6-AiM Key Operation: Matrix × Vector</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3" name="TextBox 2"/>
          <p:cNvSpPr txBox="1"/>
          <p:nvPr/>
        </p:nvSpPr>
        <p:spPr>
          <a:xfrm>
            <a:off x="1629127" y="5613858"/>
            <a:ext cx="6982232" cy="954107"/>
          </a:xfrm>
          <a:prstGeom prst="rect">
            <a:avLst/>
          </a:prstGeom>
          <a:noFill/>
        </p:spPr>
        <p:txBody>
          <a:bodyPr wrap="none" rtlCol="0">
            <a:spAutoFit/>
          </a:bodyPr>
          <a:lstStyle/>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MAC</a:t>
            </a:r>
            <a:r>
              <a:rPr lang="en-US" sz="1400" dirty="0">
                <a:solidFill>
                  <a:prstClr val="black"/>
                </a:solidFill>
                <a:latin typeface="Calibri" panose="020F0502020204030204"/>
                <a:cs typeface="Calibri" panose="020F0502020204030204" pitchFamily="34" charset="0"/>
              </a:rPr>
              <a:t> and </a:t>
            </a:r>
            <a:r>
              <a:rPr lang="en-US" sz="1400" b="1" dirty="0">
                <a:solidFill>
                  <a:prstClr val="black"/>
                </a:solidFill>
                <a:latin typeface="Calibri" panose="020F0502020204030204"/>
                <a:cs typeface="Calibri" panose="020F0502020204030204" pitchFamily="34" charset="0"/>
              </a:rPr>
              <a:t>Activation Function </a:t>
            </a:r>
            <a:r>
              <a:rPr lang="en-US" sz="1400" dirty="0">
                <a:solidFill>
                  <a:prstClr val="black"/>
                </a:solidFill>
                <a:latin typeface="Calibri" panose="020F0502020204030204"/>
                <a:cs typeface="Calibri" panose="020F0502020204030204" pitchFamily="34" charset="0"/>
              </a:rPr>
              <a:t>operations can be performed in all banks in parallel.</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Weight</a:t>
            </a:r>
            <a:r>
              <a:rPr lang="en-US" sz="1400" dirty="0">
                <a:solidFill>
                  <a:prstClr val="black"/>
                </a:solidFill>
                <a:latin typeface="Calibri" panose="020F0502020204030204"/>
                <a:cs typeface="Calibri" panose="020F0502020204030204" pitchFamily="34" charset="0"/>
              </a:rPr>
              <a:t> matrix data is sourced from </a:t>
            </a:r>
            <a:r>
              <a:rPr lang="en-US" sz="1400" b="1" dirty="0">
                <a:solidFill>
                  <a:prstClr val="black"/>
                </a:solidFill>
                <a:latin typeface="Calibri" panose="020F0502020204030204"/>
                <a:cs typeface="Calibri" panose="020F0502020204030204" pitchFamily="34" charset="0"/>
              </a:rPr>
              <a:t>Banks</a:t>
            </a:r>
            <a:r>
              <a:rPr lang="en-US" sz="1400" dirty="0">
                <a:solidFill>
                  <a:prstClr val="black"/>
                </a:solidFill>
                <a:latin typeface="Calibri" panose="020F0502020204030204"/>
                <a:cs typeface="Calibri" panose="020F0502020204030204" pitchFamily="34" charset="0"/>
              </a:rPr>
              <a:t>; </a:t>
            </a:r>
            <a:r>
              <a:rPr lang="en-US" sz="1400" b="1" dirty="0">
                <a:solidFill>
                  <a:prstClr val="black"/>
                </a:solidFill>
                <a:latin typeface="Calibri" panose="020F0502020204030204"/>
                <a:cs typeface="Calibri" panose="020F0502020204030204" pitchFamily="34" charset="0"/>
              </a:rPr>
              <a:t>Vector</a:t>
            </a:r>
            <a:r>
              <a:rPr lang="en-US" sz="1400" dirty="0">
                <a:solidFill>
                  <a:prstClr val="black"/>
                </a:solidFill>
                <a:latin typeface="Calibri" panose="020F0502020204030204"/>
                <a:cs typeface="Calibri" panose="020F0502020204030204" pitchFamily="34" charset="0"/>
              </a:rPr>
              <a:t> data is sourced from the </a:t>
            </a:r>
            <a:r>
              <a:rPr lang="en-US" sz="1400" b="1" dirty="0">
                <a:solidFill>
                  <a:prstClr val="black"/>
                </a:solidFill>
                <a:latin typeface="Calibri" panose="020F0502020204030204"/>
                <a:cs typeface="Calibri" panose="020F0502020204030204" pitchFamily="34" charset="0"/>
              </a:rPr>
              <a:t>Global Buffer</a:t>
            </a:r>
            <a:r>
              <a:rPr lang="en-US" sz="1400" dirty="0">
                <a:solidFill>
                  <a:prstClr val="black"/>
                </a:solidFill>
                <a:latin typeface="Calibri" panose="020F0502020204030204"/>
                <a:cs typeface="Calibri" panose="020F0502020204030204" pitchFamily="34" charset="0"/>
              </a:rPr>
              <a:t>.</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MAC</a:t>
            </a:r>
            <a:r>
              <a:rPr lang="en-US" sz="1400" dirty="0">
                <a:solidFill>
                  <a:prstClr val="black"/>
                </a:solidFill>
                <a:latin typeface="Calibri" panose="020F0502020204030204"/>
                <a:cs typeface="Calibri" panose="020F0502020204030204" pitchFamily="34" charset="0"/>
              </a:rPr>
              <a:t> results are stored in latches collectively referred to as </a:t>
            </a:r>
            <a:r>
              <a:rPr lang="en-US" sz="1400" b="1" dirty="0">
                <a:solidFill>
                  <a:prstClr val="black"/>
                </a:solidFill>
                <a:latin typeface="Calibri" panose="020F0502020204030204"/>
                <a:cs typeface="Calibri" panose="020F0502020204030204" pitchFamily="34" charset="0"/>
              </a:rPr>
              <a:t>MAC_REG</a:t>
            </a:r>
            <a:r>
              <a:rPr lang="en-US" sz="1400" dirty="0">
                <a:solidFill>
                  <a:prstClr val="black"/>
                </a:solidFill>
                <a:latin typeface="Calibri" panose="020F0502020204030204"/>
                <a:cs typeface="Calibri" panose="020F0502020204030204" pitchFamily="34" charset="0"/>
              </a:rPr>
              <a:t>.</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Activation Function </a:t>
            </a:r>
            <a:r>
              <a:rPr lang="en-US" sz="1400" dirty="0">
                <a:solidFill>
                  <a:prstClr val="black"/>
                </a:solidFill>
                <a:latin typeface="Calibri" panose="020F0502020204030204"/>
                <a:cs typeface="Calibri" panose="020F0502020204030204" pitchFamily="34" charset="0"/>
              </a:rPr>
              <a:t>results are stored in latches collectively referred to as </a:t>
            </a:r>
            <a:r>
              <a:rPr lang="en-US" sz="1400" b="1" dirty="0">
                <a:solidFill>
                  <a:prstClr val="black"/>
                </a:solidFill>
                <a:latin typeface="Calibri" panose="020F0502020204030204"/>
                <a:cs typeface="Calibri" panose="020F0502020204030204" pitchFamily="34" charset="0"/>
              </a:rPr>
              <a:t>AF_REG</a:t>
            </a:r>
            <a:r>
              <a:rPr lang="en-US" sz="1400" dirty="0">
                <a:solidFill>
                  <a:prstClr val="black"/>
                </a:solidFill>
                <a:latin typeface="Calibri" panose="020F0502020204030204"/>
                <a:cs typeface="Calibri" panose="020F0502020204030204" pitchFamily="34" charset="0"/>
              </a:rPr>
              <a:t>.</a:t>
            </a:r>
          </a:p>
        </p:txBody>
      </p:sp>
      <p:sp>
        <p:nvSpPr>
          <p:cNvPr id="4" name="Teardrop 467"/>
          <p:cNvSpPr/>
          <p:nvPr/>
        </p:nvSpPr>
        <p:spPr>
          <a:xfrm rot="5018464">
            <a:off x="2418544" y="1651823"/>
            <a:ext cx="1522644" cy="1444911"/>
          </a:xfrm>
          <a:prstGeom prst="teardrop">
            <a:avLst>
              <a:gd name="adj" fmla="val 141452"/>
            </a:avLst>
          </a:prstGeom>
          <a:gradFill>
            <a:gsLst>
              <a:gs pos="5000">
                <a:srgbClr val="70AD47"/>
              </a:gs>
              <a:gs pos="50000">
                <a:sysClr val="window" lastClr="FFFFFF">
                  <a:alpha val="0"/>
                </a:sysClr>
              </a:gs>
            </a:gsLst>
            <a:lin ang="9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66"/>
          <p:cNvSpPr/>
          <p:nvPr/>
        </p:nvSpPr>
        <p:spPr>
          <a:xfrm>
            <a:off x="84736" y="875572"/>
            <a:ext cx="3745954" cy="4715603"/>
          </a:xfrm>
          <a:prstGeom prst="roundRect">
            <a:avLst>
              <a:gd name="adj" fmla="val 2735"/>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468"/>
          <p:cNvSpPr/>
          <p:nvPr/>
        </p:nvSpPr>
        <p:spPr>
          <a:xfrm>
            <a:off x="206049" y="2815269"/>
            <a:ext cx="3527002" cy="2687735"/>
          </a:xfrm>
          <a:prstGeom prst="roundRect">
            <a:avLst>
              <a:gd name="adj" fmla="val 2629"/>
            </a:avLst>
          </a:prstGeom>
          <a:solidFill>
            <a:srgbClr val="EE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55"/>
          <p:cNvGrpSpPr/>
          <p:nvPr/>
        </p:nvGrpSpPr>
        <p:grpSpPr>
          <a:xfrm>
            <a:off x="411896" y="2815270"/>
            <a:ext cx="3228707" cy="2614944"/>
            <a:chOff x="260539" y="2590495"/>
            <a:chExt cx="3952941" cy="3201505"/>
          </a:xfrm>
        </p:grpSpPr>
        <p:cxnSp>
          <p:nvCxnSpPr>
            <p:cNvPr id="8" name="Straight Connector 456"/>
            <p:cNvCxnSpPr/>
            <p:nvPr/>
          </p:nvCxnSpPr>
          <p:spPr>
            <a:xfrm>
              <a:off x="2171423" y="4503420"/>
              <a:ext cx="0" cy="415450"/>
            </a:xfrm>
            <a:prstGeom prst="line">
              <a:avLst/>
            </a:prstGeom>
            <a:noFill/>
            <a:ln w="15875" cap="rnd" cmpd="sng" algn="ctr">
              <a:solidFill>
                <a:sysClr val="windowText" lastClr="000000"/>
              </a:solidFill>
              <a:prstDash val="solid"/>
              <a:miter lim="800000"/>
            </a:ln>
            <a:effectLst/>
          </p:spPr>
        </p:cxnSp>
        <p:sp>
          <p:nvSpPr>
            <p:cNvPr id="9" name="Rounded Rectangle 53"/>
            <p:cNvSpPr/>
            <p:nvPr/>
          </p:nvSpPr>
          <p:spPr>
            <a:xfrm>
              <a:off x="2281407" y="4742803"/>
              <a:ext cx="1170025" cy="1036645"/>
            </a:xfrm>
            <a:prstGeom prst="roundRect">
              <a:avLst>
                <a:gd name="adj" fmla="val 9316"/>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6"/>
            <p:cNvCxnSpPr/>
            <p:nvPr/>
          </p:nvCxnSpPr>
          <p:spPr>
            <a:xfrm>
              <a:off x="724690" y="3419362"/>
              <a:ext cx="690154" cy="0"/>
            </a:xfrm>
            <a:prstGeom prst="line">
              <a:avLst/>
            </a:prstGeom>
            <a:noFill/>
            <a:ln w="15875" cap="rnd" cmpd="sng" algn="ctr">
              <a:solidFill>
                <a:sysClr val="windowText" lastClr="000000"/>
              </a:solidFill>
              <a:prstDash val="solid"/>
              <a:miter lim="800000"/>
            </a:ln>
            <a:effectLst/>
          </p:spPr>
        </p:cxnSp>
        <p:cxnSp>
          <p:nvCxnSpPr>
            <p:cNvPr id="11" name="Straight Connector 226"/>
            <p:cNvCxnSpPr/>
            <p:nvPr/>
          </p:nvCxnSpPr>
          <p:spPr>
            <a:xfrm>
              <a:off x="724690" y="3185358"/>
              <a:ext cx="0" cy="234004"/>
            </a:xfrm>
            <a:prstGeom prst="line">
              <a:avLst/>
            </a:prstGeom>
            <a:noFill/>
            <a:ln w="15875" cap="rnd" cmpd="sng" algn="ctr">
              <a:solidFill>
                <a:sysClr val="windowText" lastClr="000000"/>
              </a:solidFill>
              <a:prstDash val="solid"/>
              <a:miter lim="800000"/>
            </a:ln>
            <a:effectLst/>
          </p:spPr>
        </p:cxnSp>
        <p:sp>
          <p:nvSpPr>
            <p:cNvPr id="12" name="Oval 224"/>
            <p:cNvSpPr/>
            <p:nvPr/>
          </p:nvSpPr>
          <p:spPr>
            <a:xfrm>
              <a:off x="971423" y="3314054"/>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231"/>
            <p:cNvGrpSpPr/>
            <p:nvPr/>
          </p:nvGrpSpPr>
          <p:grpSpPr>
            <a:xfrm rot="2700000">
              <a:off x="1044259" y="3387671"/>
              <a:ext cx="58596" cy="58596"/>
              <a:chOff x="1929604" y="3594417"/>
              <a:chExt cx="88956" cy="88956"/>
            </a:xfrm>
            <a:solidFill>
              <a:sysClr val="window" lastClr="FFFFFF">
                <a:lumMod val="95000"/>
              </a:sysClr>
            </a:solidFill>
          </p:grpSpPr>
          <p:cxnSp>
            <p:nvCxnSpPr>
              <p:cNvPr id="116" name="Straight Connector 232"/>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17" name="Straight Connector 233"/>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14" name="Straight Connector 372"/>
            <p:cNvCxnSpPr/>
            <p:nvPr/>
          </p:nvCxnSpPr>
          <p:spPr>
            <a:xfrm>
              <a:off x="498419" y="3080036"/>
              <a:ext cx="452176" cy="0"/>
            </a:xfrm>
            <a:prstGeom prst="line">
              <a:avLst/>
            </a:prstGeom>
            <a:noFill/>
            <a:ln w="15875" cap="rnd" cmpd="sng" algn="ctr">
              <a:solidFill>
                <a:sysClr val="windowText" lastClr="000000"/>
              </a:solidFill>
              <a:prstDash val="solid"/>
              <a:miter lim="800000"/>
            </a:ln>
            <a:effectLst/>
          </p:spPr>
        </p:cxnSp>
        <p:cxnSp>
          <p:nvCxnSpPr>
            <p:cNvPr id="15" name="Straight Connector 373"/>
            <p:cNvCxnSpPr/>
            <p:nvPr/>
          </p:nvCxnSpPr>
          <p:spPr>
            <a:xfrm>
              <a:off x="950595" y="2850467"/>
              <a:ext cx="0" cy="229569"/>
            </a:xfrm>
            <a:prstGeom prst="line">
              <a:avLst/>
            </a:prstGeom>
            <a:noFill/>
            <a:ln w="15875" cap="rnd" cmpd="sng" algn="ctr">
              <a:solidFill>
                <a:sysClr val="windowText" lastClr="000000"/>
              </a:solidFill>
              <a:prstDash val="solid"/>
              <a:miter lim="800000"/>
            </a:ln>
            <a:effectLst/>
          </p:spPr>
        </p:cxnSp>
        <p:cxnSp>
          <p:nvCxnSpPr>
            <p:cNvPr id="16" name="Straight Connector 374"/>
            <p:cNvCxnSpPr/>
            <p:nvPr/>
          </p:nvCxnSpPr>
          <p:spPr>
            <a:xfrm>
              <a:off x="498419" y="2850467"/>
              <a:ext cx="0" cy="229569"/>
            </a:xfrm>
            <a:prstGeom prst="line">
              <a:avLst/>
            </a:prstGeom>
            <a:noFill/>
            <a:ln w="15875" cap="rnd" cmpd="sng" algn="ctr">
              <a:solidFill>
                <a:sysClr val="windowText" lastClr="000000"/>
              </a:solidFill>
              <a:prstDash val="solid"/>
              <a:miter lim="800000"/>
            </a:ln>
            <a:effectLst/>
          </p:spPr>
        </p:cxnSp>
        <p:sp>
          <p:nvSpPr>
            <p:cNvPr id="17" name="Oval 375"/>
            <p:cNvSpPr/>
            <p:nvPr/>
          </p:nvSpPr>
          <p:spPr>
            <a:xfrm>
              <a:off x="622352"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376"/>
            <p:cNvGrpSpPr/>
            <p:nvPr/>
          </p:nvGrpSpPr>
          <p:grpSpPr>
            <a:xfrm>
              <a:off x="691211" y="3051755"/>
              <a:ext cx="58596" cy="58596"/>
              <a:chOff x="1929604" y="3594417"/>
              <a:chExt cx="88956" cy="88956"/>
            </a:xfrm>
            <a:solidFill>
              <a:srgbClr val="70AD47">
                <a:lumMod val="40000"/>
                <a:lumOff val="60000"/>
              </a:srgbClr>
            </a:solidFill>
          </p:grpSpPr>
          <p:cxnSp>
            <p:nvCxnSpPr>
              <p:cNvPr id="114" name="Straight Connector 377"/>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15" name="Straight Connector 378"/>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19" name="Straight Connector 379"/>
            <p:cNvCxnSpPr/>
            <p:nvPr/>
          </p:nvCxnSpPr>
          <p:spPr>
            <a:xfrm>
              <a:off x="1414844" y="3177967"/>
              <a:ext cx="0" cy="234004"/>
            </a:xfrm>
            <a:prstGeom prst="line">
              <a:avLst/>
            </a:prstGeom>
            <a:noFill/>
            <a:ln w="15875" cap="rnd" cmpd="sng" algn="ctr">
              <a:solidFill>
                <a:sysClr val="windowText" lastClr="000000"/>
              </a:solidFill>
              <a:prstDash val="solid"/>
              <a:miter lim="800000"/>
            </a:ln>
            <a:effectLst/>
          </p:spPr>
        </p:cxnSp>
        <p:cxnSp>
          <p:nvCxnSpPr>
            <p:cNvPr id="20" name="Straight Connector 380"/>
            <p:cNvCxnSpPr/>
            <p:nvPr/>
          </p:nvCxnSpPr>
          <p:spPr>
            <a:xfrm>
              <a:off x="1077726" y="3757676"/>
              <a:ext cx="690154" cy="0"/>
            </a:xfrm>
            <a:prstGeom prst="line">
              <a:avLst/>
            </a:prstGeom>
            <a:noFill/>
            <a:ln w="15875" cap="rnd" cmpd="sng" algn="ctr">
              <a:solidFill>
                <a:sysClr val="windowText" lastClr="000000"/>
              </a:solidFill>
              <a:prstDash val="solid"/>
              <a:miter lim="800000"/>
            </a:ln>
            <a:effectLst/>
          </p:spPr>
        </p:cxnSp>
        <p:cxnSp>
          <p:nvCxnSpPr>
            <p:cNvPr id="21" name="Straight Connector 381"/>
            <p:cNvCxnSpPr/>
            <p:nvPr/>
          </p:nvCxnSpPr>
          <p:spPr>
            <a:xfrm>
              <a:off x="1077726" y="3523672"/>
              <a:ext cx="0" cy="234004"/>
            </a:xfrm>
            <a:prstGeom prst="line">
              <a:avLst/>
            </a:prstGeom>
            <a:noFill/>
            <a:ln w="15875" cap="rnd" cmpd="sng" algn="ctr">
              <a:solidFill>
                <a:sysClr val="windowText" lastClr="000000"/>
              </a:solidFill>
              <a:prstDash val="solid"/>
              <a:miter lim="800000"/>
            </a:ln>
            <a:effectLst/>
          </p:spPr>
        </p:cxnSp>
        <p:sp>
          <p:nvSpPr>
            <p:cNvPr id="22" name="Oval 382"/>
            <p:cNvSpPr/>
            <p:nvPr/>
          </p:nvSpPr>
          <p:spPr>
            <a:xfrm>
              <a:off x="1324459" y="3652368"/>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383"/>
            <p:cNvGrpSpPr/>
            <p:nvPr/>
          </p:nvGrpSpPr>
          <p:grpSpPr>
            <a:xfrm rot="2700000">
              <a:off x="1397295" y="3725985"/>
              <a:ext cx="58596" cy="58596"/>
              <a:chOff x="1929604" y="3594417"/>
              <a:chExt cx="88956" cy="88956"/>
            </a:xfrm>
            <a:solidFill>
              <a:sysClr val="window" lastClr="FFFFFF">
                <a:lumMod val="95000"/>
              </a:sysClr>
            </a:solidFill>
          </p:grpSpPr>
          <p:cxnSp>
            <p:nvCxnSpPr>
              <p:cNvPr id="112" name="Straight Connector 384"/>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13" name="Straight Connector 385"/>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24" name="Straight Connector 386"/>
            <p:cNvCxnSpPr/>
            <p:nvPr/>
          </p:nvCxnSpPr>
          <p:spPr>
            <a:xfrm>
              <a:off x="1767880" y="3516281"/>
              <a:ext cx="0" cy="234004"/>
            </a:xfrm>
            <a:prstGeom prst="line">
              <a:avLst/>
            </a:prstGeom>
            <a:noFill/>
            <a:ln w="15875" cap="rnd" cmpd="sng" algn="ctr">
              <a:solidFill>
                <a:sysClr val="windowText" lastClr="000000"/>
              </a:solidFill>
              <a:prstDash val="solid"/>
              <a:miter lim="800000"/>
            </a:ln>
            <a:effectLst/>
          </p:spPr>
        </p:cxnSp>
        <p:cxnSp>
          <p:nvCxnSpPr>
            <p:cNvPr id="25" name="Straight Connector 368"/>
            <p:cNvCxnSpPr/>
            <p:nvPr/>
          </p:nvCxnSpPr>
          <p:spPr>
            <a:xfrm>
              <a:off x="1190465" y="3080036"/>
              <a:ext cx="452176" cy="0"/>
            </a:xfrm>
            <a:prstGeom prst="line">
              <a:avLst/>
            </a:prstGeom>
            <a:noFill/>
            <a:ln w="15875" cap="rnd" cmpd="sng" algn="ctr">
              <a:solidFill>
                <a:sysClr val="windowText" lastClr="000000"/>
              </a:solidFill>
              <a:prstDash val="solid"/>
              <a:miter lim="800000"/>
            </a:ln>
            <a:effectLst/>
          </p:spPr>
        </p:cxnSp>
        <p:cxnSp>
          <p:nvCxnSpPr>
            <p:cNvPr id="26" name="Straight Connector 369"/>
            <p:cNvCxnSpPr/>
            <p:nvPr/>
          </p:nvCxnSpPr>
          <p:spPr>
            <a:xfrm>
              <a:off x="1642641" y="2850467"/>
              <a:ext cx="0" cy="229569"/>
            </a:xfrm>
            <a:prstGeom prst="line">
              <a:avLst/>
            </a:prstGeom>
            <a:noFill/>
            <a:ln w="15875" cap="rnd" cmpd="sng" algn="ctr">
              <a:solidFill>
                <a:sysClr val="windowText" lastClr="000000"/>
              </a:solidFill>
              <a:prstDash val="solid"/>
              <a:miter lim="800000"/>
            </a:ln>
            <a:effectLst/>
          </p:spPr>
        </p:cxnSp>
        <p:cxnSp>
          <p:nvCxnSpPr>
            <p:cNvPr id="27" name="Straight Connector 370"/>
            <p:cNvCxnSpPr/>
            <p:nvPr/>
          </p:nvCxnSpPr>
          <p:spPr>
            <a:xfrm>
              <a:off x="1190465" y="2850467"/>
              <a:ext cx="0" cy="229569"/>
            </a:xfrm>
            <a:prstGeom prst="line">
              <a:avLst/>
            </a:prstGeom>
            <a:noFill/>
            <a:ln w="15875" cap="rnd" cmpd="sng" algn="ctr">
              <a:solidFill>
                <a:sysClr val="windowText" lastClr="000000"/>
              </a:solidFill>
              <a:prstDash val="solid"/>
              <a:miter lim="800000"/>
            </a:ln>
            <a:effectLst/>
          </p:spPr>
        </p:cxnSp>
        <p:sp>
          <p:nvSpPr>
            <p:cNvPr id="28" name="Oval 115"/>
            <p:cNvSpPr/>
            <p:nvPr/>
          </p:nvSpPr>
          <p:spPr>
            <a:xfrm>
              <a:off x="1314398"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28"/>
            <p:cNvGrpSpPr/>
            <p:nvPr/>
          </p:nvGrpSpPr>
          <p:grpSpPr>
            <a:xfrm>
              <a:off x="1383257" y="3051755"/>
              <a:ext cx="58596" cy="58596"/>
              <a:chOff x="1929604" y="3594417"/>
              <a:chExt cx="88956" cy="88956"/>
            </a:xfrm>
            <a:solidFill>
              <a:srgbClr val="70AD47">
                <a:lumMod val="40000"/>
                <a:lumOff val="60000"/>
              </a:srgbClr>
            </a:solidFill>
          </p:grpSpPr>
          <p:cxnSp>
            <p:nvCxnSpPr>
              <p:cNvPr id="110" name="Straight Connector 229"/>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11" name="Straight Connector 230"/>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30" name="Straight Connector 387"/>
            <p:cNvCxnSpPr/>
            <p:nvPr/>
          </p:nvCxnSpPr>
          <p:spPr>
            <a:xfrm>
              <a:off x="1422803" y="4095990"/>
              <a:ext cx="690154" cy="0"/>
            </a:xfrm>
            <a:prstGeom prst="line">
              <a:avLst/>
            </a:prstGeom>
            <a:noFill/>
            <a:ln w="15875" cap="rnd" cmpd="sng" algn="ctr">
              <a:solidFill>
                <a:sysClr val="windowText" lastClr="000000"/>
              </a:solidFill>
              <a:prstDash val="solid"/>
              <a:miter lim="800000"/>
            </a:ln>
            <a:effectLst/>
          </p:spPr>
        </p:cxnSp>
        <p:cxnSp>
          <p:nvCxnSpPr>
            <p:cNvPr id="31" name="Straight Connector 388"/>
            <p:cNvCxnSpPr/>
            <p:nvPr/>
          </p:nvCxnSpPr>
          <p:spPr>
            <a:xfrm>
              <a:off x="1422803" y="3861986"/>
              <a:ext cx="0" cy="234004"/>
            </a:xfrm>
            <a:prstGeom prst="line">
              <a:avLst/>
            </a:prstGeom>
            <a:noFill/>
            <a:ln w="15875" cap="rnd" cmpd="sng" algn="ctr">
              <a:solidFill>
                <a:sysClr val="windowText" lastClr="000000"/>
              </a:solidFill>
              <a:prstDash val="solid"/>
              <a:miter lim="800000"/>
            </a:ln>
            <a:effectLst/>
          </p:spPr>
        </p:cxnSp>
        <p:sp>
          <p:nvSpPr>
            <p:cNvPr id="32" name="Oval 389"/>
            <p:cNvSpPr/>
            <p:nvPr/>
          </p:nvSpPr>
          <p:spPr>
            <a:xfrm>
              <a:off x="1669536" y="3990682"/>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390"/>
            <p:cNvGrpSpPr/>
            <p:nvPr/>
          </p:nvGrpSpPr>
          <p:grpSpPr>
            <a:xfrm rot="2700000">
              <a:off x="1742372" y="4064299"/>
              <a:ext cx="58596" cy="58596"/>
              <a:chOff x="1929604" y="3594417"/>
              <a:chExt cx="88956" cy="88956"/>
            </a:xfrm>
            <a:solidFill>
              <a:sysClr val="window" lastClr="FFFFFF">
                <a:lumMod val="95000"/>
              </a:sysClr>
            </a:solidFill>
          </p:grpSpPr>
          <p:cxnSp>
            <p:nvCxnSpPr>
              <p:cNvPr id="108" name="Straight Connector 391"/>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9" name="Straight Connector 392"/>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34" name="Straight Connector 393"/>
            <p:cNvCxnSpPr/>
            <p:nvPr/>
          </p:nvCxnSpPr>
          <p:spPr>
            <a:xfrm>
              <a:off x="2112957" y="3854595"/>
              <a:ext cx="0" cy="234004"/>
            </a:xfrm>
            <a:prstGeom prst="line">
              <a:avLst/>
            </a:prstGeom>
            <a:noFill/>
            <a:ln w="15875" cap="rnd" cmpd="sng" algn="ctr">
              <a:solidFill>
                <a:sysClr val="windowText" lastClr="000000"/>
              </a:solidFill>
              <a:prstDash val="solid"/>
              <a:miter lim="800000"/>
            </a:ln>
            <a:effectLst/>
          </p:spPr>
        </p:cxnSp>
        <p:cxnSp>
          <p:nvCxnSpPr>
            <p:cNvPr id="35" name="Straight Connector 394"/>
            <p:cNvCxnSpPr/>
            <p:nvPr/>
          </p:nvCxnSpPr>
          <p:spPr>
            <a:xfrm>
              <a:off x="1778794" y="4434304"/>
              <a:ext cx="769144" cy="0"/>
            </a:xfrm>
            <a:prstGeom prst="line">
              <a:avLst/>
            </a:prstGeom>
            <a:noFill/>
            <a:ln w="15875" cap="rnd" cmpd="sng" algn="ctr">
              <a:solidFill>
                <a:sysClr val="windowText" lastClr="000000"/>
              </a:solidFill>
              <a:prstDash val="solid"/>
              <a:miter lim="800000"/>
            </a:ln>
            <a:effectLst/>
          </p:spPr>
        </p:cxnSp>
        <p:cxnSp>
          <p:nvCxnSpPr>
            <p:cNvPr id="36" name="Straight Connector 395"/>
            <p:cNvCxnSpPr/>
            <p:nvPr/>
          </p:nvCxnSpPr>
          <p:spPr>
            <a:xfrm>
              <a:off x="1777404" y="4200300"/>
              <a:ext cx="0" cy="234004"/>
            </a:xfrm>
            <a:prstGeom prst="line">
              <a:avLst/>
            </a:prstGeom>
            <a:noFill/>
            <a:ln w="15875" cap="rnd" cmpd="sng" algn="ctr">
              <a:solidFill>
                <a:sysClr val="windowText" lastClr="000000"/>
              </a:solidFill>
              <a:prstDash val="solid"/>
              <a:miter lim="800000"/>
            </a:ln>
            <a:effectLst/>
          </p:spPr>
        </p:cxnSp>
        <p:sp>
          <p:nvSpPr>
            <p:cNvPr id="37" name="Oval 396"/>
            <p:cNvSpPr/>
            <p:nvPr/>
          </p:nvSpPr>
          <p:spPr>
            <a:xfrm>
              <a:off x="2069521" y="4328996"/>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97"/>
            <p:cNvGrpSpPr/>
            <p:nvPr/>
          </p:nvGrpSpPr>
          <p:grpSpPr>
            <a:xfrm rot="2700000">
              <a:off x="2142357" y="4402613"/>
              <a:ext cx="58596" cy="58596"/>
              <a:chOff x="1929604" y="3594417"/>
              <a:chExt cx="88956" cy="88956"/>
            </a:xfrm>
            <a:solidFill>
              <a:sysClr val="window" lastClr="FFFFFF">
                <a:lumMod val="95000"/>
              </a:sysClr>
            </a:solidFill>
          </p:grpSpPr>
          <p:cxnSp>
            <p:nvCxnSpPr>
              <p:cNvPr id="106" name="Straight Connector 398"/>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7" name="Straight Connector 399"/>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39" name="Straight Connector 400"/>
            <p:cNvCxnSpPr/>
            <p:nvPr/>
          </p:nvCxnSpPr>
          <p:spPr>
            <a:xfrm>
              <a:off x="2553424" y="4192909"/>
              <a:ext cx="0" cy="234004"/>
            </a:xfrm>
            <a:prstGeom prst="line">
              <a:avLst/>
            </a:prstGeom>
            <a:noFill/>
            <a:ln w="15875" cap="rnd" cmpd="sng" algn="ctr">
              <a:solidFill>
                <a:sysClr val="windowText" lastClr="000000"/>
              </a:solidFill>
              <a:prstDash val="solid"/>
              <a:miter lim="800000"/>
            </a:ln>
            <a:effectLst/>
          </p:spPr>
        </p:cxnSp>
        <p:cxnSp>
          <p:nvCxnSpPr>
            <p:cNvPr id="40" name="Straight Connector 401"/>
            <p:cNvCxnSpPr/>
            <p:nvPr/>
          </p:nvCxnSpPr>
          <p:spPr>
            <a:xfrm>
              <a:off x="2193925" y="4091774"/>
              <a:ext cx="689550" cy="0"/>
            </a:xfrm>
            <a:prstGeom prst="line">
              <a:avLst/>
            </a:prstGeom>
            <a:noFill/>
            <a:ln w="15875" cap="rnd" cmpd="sng" algn="ctr">
              <a:solidFill>
                <a:sysClr val="windowText" lastClr="000000"/>
              </a:solidFill>
              <a:prstDash val="solid"/>
              <a:miter lim="800000"/>
            </a:ln>
            <a:effectLst/>
          </p:spPr>
        </p:cxnSp>
        <p:cxnSp>
          <p:nvCxnSpPr>
            <p:cNvPr id="41" name="Straight Connector 402"/>
            <p:cNvCxnSpPr/>
            <p:nvPr/>
          </p:nvCxnSpPr>
          <p:spPr>
            <a:xfrm>
              <a:off x="2193321" y="3857770"/>
              <a:ext cx="0" cy="228455"/>
            </a:xfrm>
            <a:prstGeom prst="line">
              <a:avLst/>
            </a:prstGeom>
            <a:noFill/>
            <a:ln w="15875" cap="rnd" cmpd="sng" algn="ctr">
              <a:solidFill>
                <a:sysClr val="windowText" lastClr="000000"/>
              </a:solidFill>
              <a:prstDash val="solid"/>
              <a:miter lim="800000"/>
            </a:ln>
            <a:effectLst/>
          </p:spPr>
        </p:cxnSp>
        <p:sp>
          <p:nvSpPr>
            <p:cNvPr id="42" name="Oval 403"/>
            <p:cNvSpPr/>
            <p:nvPr/>
          </p:nvSpPr>
          <p:spPr>
            <a:xfrm>
              <a:off x="2440054" y="3986466"/>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04"/>
            <p:cNvGrpSpPr/>
            <p:nvPr/>
          </p:nvGrpSpPr>
          <p:grpSpPr>
            <a:xfrm rot="2700000">
              <a:off x="2512890" y="4060083"/>
              <a:ext cx="58596" cy="58596"/>
              <a:chOff x="1929604" y="3594417"/>
              <a:chExt cx="88956" cy="88956"/>
            </a:xfrm>
            <a:solidFill>
              <a:sysClr val="window" lastClr="FFFFFF">
                <a:lumMod val="95000"/>
              </a:sysClr>
            </a:solidFill>
          </p:grpSpPr>
          <p:cxnSp>
            <p:nvCxnSpPr>
              <p:cNvPr id="104" name="Straight Connector 405"/>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5" name="Straight Connector 406"/>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44" name="Straight Connector 407"/>
            <p:cNvCxnSpPr/>
            <p:nvPr/>
          </p:nvCxnSpPr>
          <p:spPr>
            <a:xfrm>
              <a:off x="2883475" y="3850379"/>
              <a:ext cx="0" cy="234004"/>
            </a:xfrm>
            <a:prstGeom prst="line">
              <a:avLst/>
            </a:prstGeom>
            <a:noFill/>
            <a:ln w="15875" cap="rnd" cmpd="sng" algn="ctr">
              <a:solidFill>
                <a:sysClr val="windowText" lastClr="000000"/>
              </a:solidFill>
              <a:prstDash val="solid"/>
              <a:miter lim="800000"/>
            </a:ln>
            <a:effectLst/>
          </p:spPr>
        </p:cxnSp>
        <p:cxnSp>
          <p:nvCxnSpPr>
            <p:cNvPr id="45" name="Straight Connector 408"/>
            <p:cNvCxnSpPr/>
            <p:nvPr/>
          </p:nvCxnSpPr>
          <p:spPr>
            <a:xfrm flipH="1">
              <a:off x="2893726" y="3419362"/>
              <a:ext cx="690154" cy="0"/>
            </a:xfrm>
            <a:prstGeom prst="line">
              <a:avLst/>
            </a:prstGeom>
            <a:noFill/>
            <a:ln w="15875" cap="rnd" cmpd="sng" algn="ctr">
              <a:solidFill>
                <a:sysClr val="windowText" lastClr="000000"/>
              </a:solidFill>
              <a:prstDash val="solid"/>
              <a:miter lim="800000"/>
            </a:ln>
            <a:effectLst/>
          </p:spPr>
        </p:cxnSp>
        <p:cxnSp>
          <p:nvCxnSpPr>
            <p:cNvPr id="46" name="Straight Connector 409"/>
            <p:cNvCxnSpPr/>
            <p:nvPr/>
          </p:nvCxnSpPr>
          <p:spPr>
            <a:xfrm flipH="1">
              <a:off x="3583880" y="3185358"/>
              <a:ext cx="0" cy="234004"/>
            </a:xfrm>
            <a:prstGeom prst="line">
              <a:avLst/>
            </a:prstGeom>
            <a:noFill/>
            <a:ln w="15875" cap="rnd" cmpd="sng" algn="ctr">
              <a:solidFill>
                <a:sysClr val="windowText" lastClr="000000"/>
              </a:solidFill>
              <a:prstDash val="solid"/>
              <a:miter lim="800000"/>
            </a:ln>
            <a:effectLst/>
          </p:spPr>
        </p:cxnSp>
        <p:sp>
          <p:nvSpPr>
            <p:cNvPr id="47" name="Oval 410"/>
            <p:cNvSpPr/>
            <p:nvPr/>
          </p:nvSpPr>
          <p:spPr>
            <a:xfrm flipH="1">
              <a:off x="3132881" y="3314054"/>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Group 411"/>
            <p:cNvGrpSpPr/>
            <p:nvPr/>
          </p:nvGrpSpPr>
          <p:grpSpPr>
            <a:xfrm rot="18900000" flipH="1">
              <a:off x="3205715" y="3387671"/>
              <a:ext cx="58596" cy="58596"/>
              <a:chOff x="1929604" y="3594417"/>
              <a:chExt cx="88956" cy="88956"/>
            </a:xfrm>
            <a:solidFill>
              <a:sysClr val="window" lastClr="FFFFFF">
                <a:lumMod val="95000"/>
              </a:sysClr>
            </a:solidFill>
          </p:grpSpPr>
          <p:cxnSp>
            <p:nvCxnSpPr>
              <p:cNvPr id="102" name="Straight Connector 412"/>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3" name="Straight Connector 413"/>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49" name="Straight Connector 415"/>
            <p:cNvCxnSpPr/>
            <p:nvPr/>
          </p:nvCxnSpPr>
          <p:spPr>
            <a:xfrm flipH="1">
              <a:off x="3357975" y="3080036"/>
              <a:ext cx="452176" cy="0"/>
            </a:xfrm>
            <a:prstGeom prst="line">
              <a:avLst/>
            </a:prstGeom>
            <a:noFill/>
            <a:ln w="15875" cap="rnd" cmpd="sng" algn="ctr">
              <a:solidFill>
                <a:sysClr val="windowText" lastClr="000000"/>
              </a:solidFill>
              <a:prstDash val="solid"/>
              <a:miter lim="800000"/>
            </a:ln>
            <a:effectLst/>
          </p:spPr>
        </p:cxnSp>
        <p:cxnSp>
          <p:nvCxnSpPr>
            <p:cNvPr id="50" name="Straight Connector 416"/>
            <p:cNvCxnSpPr/>
            <p:nvPr/>
          </p:nvCxnSpPr>
          <p:spPr>
            <a:xfrm flipH="1">
              <a:off x="3357975" y="2850467"/>
              <a:ext cx="0" cy="229569"/>
            </a:xfrm>
            <a:prstGeom prst="line">
              <a:avLst/>
            </a:prstGeom>
            <a:noFill/>
            <a:ln w="15875" cap="rnd" cmpd="sng" algn="ctr">
              <a:solidFill>
                <a:sysClr val="windowText" lastClr="000000"/>
              </a:solidFill>
              <a:prstDash val="solid"/>
              <a:miter lim="800000"/>
            </a:ln>
            <a:effectLst/>
          </p:spPr>
        </p:cxnSp>
        <p:cxnSp>
          <p:nvCxnSpPr>
            <p:cNvPr id="51" name="Straight Connector 417"/>
            <p:cNvCxnSpPr/>
            <p:nvPr/>
          </p:nvCxnSpPr>
          <p:spPr>
            <a:xfrm flipH="1">
              <a:off x="3810151" y="2850467"/>
              <a:ext cx="0" cy="229569"/>
            </a:xfrm>
            <a:prstGeom prst="line">
              <a:avLst/>
            </a:prstGeom>
            <a:noFill/>
            <a:ln w="15875" cap="rnd" cmpd="sng" algn="ctr">
              <a:solidFill>
                <a:sysClr val="windowText" lastClr="000000"/>
              </a:solidFill>
              <a:prstDash val="solid"/>
              <a:miter lim="800000"/>
            </a:ln>
            <a:effectLst/>
          </p:spPr>
        </p:cxnSp>
        <p:sp>
          <p:nvSpPr>
            <p:cNvPr id="52" name="Oval 418"/>
            <p:cNvSpPr/>
            <p:nvPr/>
          </p:nvSpPr>
          <p:spPr>
            <a:xfrm flipH="1">
              <a:off x="3481952"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419"/>
            <p:cNvGrpSpPr/>
            <p:nvPr/>
          </p:nvGrpSpPr>
          <p:grpSpPr>
            <a:xfrm flipH="1">
              <a:off x="3558763" y="3051755"/>
              <a:ext cx="58596" cy="58596"/>
              <a:chOff x="1929604" y="3594417"/>
              <a:chExt cx="88956" cy="88956"/>
            </a:xfrm>
            <a:solidFill>
              <a:srgbClr val="70AD47">
                <a:lumMod val="40000"/>
                <a:lumOff val="60000"/>
              </a:srgbClr>
            </a:solidFill>
          </p:grpSpPr>
          <p:cxnSp>
            <p:nvCxnSpPr>
              <p:cNvPr id="100" name="Straight Connector 420"/>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01" name="Straight Connector 421"/>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54" name="Straight Connector 422"/>
            <p:cNvCxnSpPr/>
            <p:nvPr/>
          </p:nvCxnSpPr>
          <p:spPr>
            <a:xfrm flipH="1">
              <a:off x="2893726" y="3177967"/>
              <a:ext cx="0" cy="234004"/>
            </a:xfrm>
            <a:prstGeom prst="line">
              <a:avLst/>
            </a:prstGeom>
            <a:noFill/>
            <a:ln w="15875" cap="rnd" cmpd="sng" algn="ctr">
              <a:solidFill>
                <a:sysClr val="windowText" lastClr="000000"/>
              </a:solidFill>
              <a:prstDash val="solid"/>
              <a:miter lim="800000"/>
            </a:ln>
            <a:effectLst/>
          </p:spPr>
        </p:cxnSp>
        <p:cxnSp>
          <p:nvCxnSpPr>
            <p:cNvPr id="55" name="Straight Connector 423"/>
            <p:cNvCxnSpPr/>
            <p:nvPr/>
          </p:nvCxnSpPr>
          <p:spPr>
            <a:xfrm flipH="1">
              <a:off x="2540690" y="3757676"/>
              <a:ext cx="690154" cy="0"/>
            </a:xfrm>
            <a:prstGeom prst="line">
              <a:avLst/>
            </a:prstGeom>
            <a:noFill/>
            <a:ln w="15875" cap="rnd" cmpd="sng" algn="ctr">
              <a:solidFill>
                <a:sysClr val="windowText" lastClr="000000"/>
              </a:solidFill>
              <a:prstDash val="solid"/>
              <a:miter lim="800000"/>
            </a:ln>
            <a:effectLst/>
          </p:spPr>
        </p:cxnSp>
        <p:cxnSp>
          <p:nvCxnSpPr>
            <p:cNvPr id="56" name="Straight Connector 424"/>
            <p:cNvCxnSpPr/>
            <p:nvPr/>
          </p:nvCxnSpPr>
          <p:spPr>
            <a:xfrm flipH="1">
              <a:off x="3230844" y="3523672"/>
              <a:ext cx="0" cy="234004"/>
            </a:xfrm>
            <a:prstGeom prst="line">
              <a:avLst/>
            </a:prstGeom>
            <a:noFill/>
            <a:ln w="15875" cap="rnd" cmpd="sng" algn="ctr">
              <a:solidFill>
                <a:sysClr val="windowText" lastClr="000000"/>
              </a:solidFill>
              <a:prstDash val="solid"/>
              <a:miter lim="800000"/>
            </a:ln>
            <a:effectLst/>
          </p:spPr>
        </p:cxnSp>
        <p:sp>
          <p:nvSpPr>
            <p:cNvPr id="57" name="Oval 425"/>
            <p:cNvSpPr/>
            <p:nvPr/>
          </p:nvSpPr>
          <p:spPr>
            <a:xfrm flipH="1">
              <a:off x="2779845" y="3652368"/>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426"/>
            <p:cNvGrpSpPr/>
            <p:nvPr/>
          </p:nvGrpSpPr>
          <p:grpSpPr>
            <a:xfrm rot="18900000" flipH="1">
              <a:off x="2852679" y="3725985"/>
              <a:ext cx="58596" cy="58596"/>
              <a:chOff x="1929604" y="3594417"/>
              <a:chExt cx="88956" cy="88956"/>
            </a:xfrm>
            <a:solidFill>
              <a:sysClr val="window" lastClr="FFFFFF">
                <a:lumMod val="95000"/>
              </a:sysClr>
            </a:solidFill>
          </p:grpSpPr>
          <p:cxnSp>
            <p:nvCxnSpPr>
              <p:cNvPr id="98" name="Straight Connector 427"/>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99" name="Straight Connector 428"/>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59" name="Straight Connector 429"/>
            <p:cNvCxnSpPr/>
            <p:nvPr/>
          </p:nvCxnSpPr>
          <p:spPr>
            <a:xfrm flipH="1">
              <a:off x="2540690" y="3516281"/>
              <a:ext cx="0" cy="234004"/>
            </a:xfrm>
            <a:prstGeom prst="line">
              <a:avLst/>
            </a:prstGeom>
            <a:noFill/>
            <a:ln w="15875" cap="rnd" cmpd="sng" algn="ctr">
              <a:solidFill>
                <a:sysClr val="windowText" lastClr="000000"/>
              </a:solidFill>
              <a:prstDash val="solid"/>
              <a:miter lim="800000"/>
            </a:ln>
            <a:effectLst/>
          </p:spPr>
        </p:cxnSp>
        <p:cxnSp>
          <p:nvCxnSpPr>
            <p:cNvPr id="60" name="Straight Connector 431"/>
            <p:cNvCxnSpPr/>
            <p:nvPr/>
          </p:nvCxnSpPr>
          <p:spPr>
            <a:xfrm flipH="1">
              <a:off x="2665929" y="3080036"/>
              <a:ext cx="452176" cy="0"/>
            </a:xfrm>
            <a:prstGeom prst="line">
              <a:avLst/>
            </a:prstGeom>
            <a:noFill/>
            <a:ln w="15875" cap="rnd" cmpd="sng" algn="ctr">
              <a:solidFill>
                <a:sysClr val="windowText" lastClr="000000"/>
              </a:solidFill>
              <a:prstDash val="solid"/>
              <a:miter lim="800000"/>
            </a:ln>
            <a:effectLst/>
          </p:spPr>
        </p:cxnSp>
        <p:cxnSp>
          <p:nvCxnSpPr>
            <p:cNvPr id="61" name="Straight Connector 432"/>
            <p:cNvCxnSpPr/>
            <p:nvPr/>
          </p:nvCxnSpPr>
          <p:spPr>
            <a:xfrm flipH="1">
              <a:off x="2665929" y="2850467"/>
              <a:ext cx="0" cy="229569"/>
            </a:xfrm>
            <a:prstGeom prst="line">
              <a:avLst/>
            </a:prstGeom>
            <a:noFill/>
            <a:ln w="15875" cap="rnd" cmpd="sng" algn="ctr">
              <a:solidFill>
                <a:sysClr val="windowText" lastClr="000000"/>
              </a:solidFill>
              <a:prstDash val="solid"/>
              <a:miter lim="800000"/>
            </a:ln>
            <a:effectLst/>
          </p:spPr>
        </p:cxnSp>
        <p:cxnSp>
          <p:nvCxnSpPr>
            <p:cNvPr id="62" name="Straight Connector 433"/>
            <p:cNvCxnSpPr/>
            <p:nvPr/>
          </p:nvCxnSpPr>
          <p:spPr>
            <a:xfrm flipH="1">
              <a:off x="3118105" y="2850467"/>
              <a:ext cx="0" cy="229569"/>
            </a:xfrm>
            <a:prstGeom prst="line">
              <a:avLst/>
            </a:prstGeom>
            <a:noFill/>
            <a:ln w="15875" cap="rnd" cmpd="sng" algn="ctr">
              <a:solidFill>
                <a:sysClr val="windowText" lastClr="000000"/>
              </a:solidFill>
              <a:prstDash val="solid"/>
              <a:miter lim="800000"/>
            </a:ln>
            <a:effectLst/>
          </p:spPr>
        </p:cxnSp>
        <p:sp>
          <p:nvSpPr>
            <p:cNvPr id="63" name="Oval 434"/>
            <p:cNvSpPr/>
            <p:nvPr/>
          </p:nvSpPr>
          <p:spPr>
            <a:xfrm flipH="1">
              <a:off x="2789906"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4" name="Group 435"/>
            <p:cNvGrpSpPr/>
            <p:nvPr/>
          </p:nvGrpSpPr>
          <p:grpSpPr>
            <a:xfrm flipH="1">
              <a:off x="2866717" y="3051755"/>
              <a:ext cx="58596" cy="58596"/>
              <a:chOff x="1929604" y="3594417"/>
              <a:chExt cx="88956" cy="88956"/>
            </a:xfrm>
            <a:solidFill>
              <a:srgbClr val="70AD47">
                <a:lumMod val="40000"/>
                <a:lumOff val="60000"/>
              </a:srgbClr>
            </a:solidFill>
          </p:grpSpPr>
          <p:cxnSp>
            <p:nvCxnSpPr>
              <p:cNvPr id="96" name="Straight Connector 436"/>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97" name="Straight Connector 437"/>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sp>
          <p:nvSpPr>
            <p:cNvPr id="65" name="TextBox 64"/>
            <p:cNvSpPr txBox="1"/>
            <p:nvPr/>
          </p:nvSpPr>
          <p:spPr>
            <a:xfrm>
              <a:off x="260539" y="2594719"/>
              <a:ext cx="602903"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W[0]</a:t>
              </a:r>
            </a:p>
          </p:txBody>
        </p:sp>
        <p:sp>
          <p:nvSpPr>
            <p:cNvPr id="66" name="TextBox 65"/>
            <p:cNvSpPr txBox="1"/>
            <p:nvPr/>
          </p:nvSpPr>
          <p:spPr>
            <a:xfrm>
              <a:off x="695626" y="2594719"/>
              <a:ext cx="54010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V[0]</a:t>
              </a:r>
            </a:p>
          </p:txBody>
        </p:sp>
        <p:sp>
          <p:nvSpPr>
            <p:cNvPr id="67" name="TextBox 66"/>
            <p:cNvSpPr txBox="1"/>
            <p:nvPr/>
          </p:nvSpPr>
          <p:spPr>
            <a:xfrm>
              <a:off x="993604" y="2590495"/>
              <a:ext cx="602903"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a:t>
              </a:r>
            </a:p>
          </p:txBody>
        </p:sp>
        <p:sp>
          <p:nvSpPr>
            <p:cNvPr id="68" name="TextBox 67"/>
            <p:cNvSpPr txBox="1"/>
            <p:nvPr/>
          </p:nvSpPr>
          <p:spPr>
            <a:xfrm>
              <a:off x="1428691" y="2590495"/>
              <a:ext cx="54010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a:t>
              </a:r>
            </a:p>
          </p:txBody>
        </p:sp>
        <p:sp>
          <p:nvSpPr>
            <p:cNvPr id="69" name="TextBox 68"/>
            <p:cNvSpPr txBox="1"/>
            <p:nvPr/>
          </p:nvSpPr>
          <p:spPr>
            <a:xfrm>
              <a:off x="2215921" y="2594719"/>
              <a:ext cx="699069"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W[14]</a:t>
              </a:r>
            </a:p>
          </p:txBody>
        </p:sp>
        <p:sp>
          <p:nvSpPr>
            <p:cNvPr id="70" name="TextBox 69"/>
            <p:cNvSpPr txBox="1"/>
            <p:nvPr/>
          </p:nvSpPr>
          <p:spPr>
            <a:xfrm>
              <a:off x="2680591" y="2594719"/>
              <a:ext cx="636267"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V[14]</a:t>
              </a:r>
            </a:p>
          </p:txBody>
        </p:sp>
        <p:sp>
          <p:nvSpPr>
            <p:cNvPr id="71" name="TextBox 70"/>
            <p:cNvSpPr txBox="1"/>
            <p:nvPr/>
          </p:nvSpPr>
          <p:spPr>
            <a:xfrm>
              <a:off x="3094279" y="2590495"/>
              <a:ext cx="699069"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W[15]</a:t>
              </a:r>
            </a:p>
          </p:txBody>
        </p:sp>
        <p:sp>
          <p:nvSpPr>
            <p:cNvPr id="72" name="TextBox 71"/>
            <p:cNvSpPr txBox="1"/>
            <p:nvPr/>
          </p:nvSpPr>
          <p:spPr>
            <a:xfrm>
              <a:off x="3577213" y="2590495"/>
              <a:ext cx="636267"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V[15]</a:t>
              </a:r>
            </a:p>
          </p:txBody>
        </p:sp>
        <p:grpSp>
          <p:nvGrpSpPr>
            <p:cNvPr id="73" name="Group 44"/>
            <p:cNvGrpSpPr/>
            <p:nvPr/>
          </p:nvGrpSpPr>
          <p:grpSpPr>
            <a:xfrm>
              <a:off x="2070965" y="3051753"/>
              <a:ext cx="171923" cy="27433"/>
              <a:chOff x="1970839" y="3051753"/>
              <a:chExt cx="171923" cy="27433"/>
            </a:xfrm>
          </p:grpSpPr>
          <p:sp>
            <p:nvSpPr>
              <p:cNvPr id="93" name="Oval 42"/>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Oval 445"/>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446"/>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447"/>
            <p:cNvGrpSpPr/>
            <p:nvPr/>
          </p:nvGrpSpPr>
          <p:grpSpPr>
            <a:xfrm>
              <a:off x="2071014" y="3373271"/>
              <a:ext cx="171923" cy="27433"/>
              <a:chOff x="1970839" y="3051753"/>
              <a:chExt cx="171923" cy="27433"/>
            </a:xfrm>
          </p:grpSpPr>
          <p:sp>
            <p:nvSpPr>
              <p:cNvPr id="90" name="Oval 448"/>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449"/>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450"/>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5" name="Group 451"/>
            <p:cNvGrpSpPr/>
            <p:nvPr/>
          </p:nvGrpSpPr>
          <p:grpSpPr>
            <a:xfrm>
              <a:off x="2066456" y="3734629"/>
              <a:ext cx="171923" cy="27433"/>
              <a:chOff x="1970839" y="3051753"/>
              <a:chExt cx="171923" cy="27433"/>
            </a:xfrm>
          </p:grpSpPr>
          <p:sp>
            <p:nvSpPr>
              <p:cNvPr id="87" name="Oval 452"/>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453"/>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454"/>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76" name="Straight Connector 455"/>
            <p:cNvCxnSpPr/>
            <p:nvPr/>
          </p:nvCxnSpPr>
          <p:spPr>
            <a:xfrm>
              <a:off x="2172813" y="4918870"/>
              <a:ext cx="1058031" cy="0"/>
            </a:xfrm>
            <a:prstGeom prst="line">
              <a:avLst/>
            </a:prstGeom>
            <a:noFill/>
            <a:ln w="15875" cap="rnd" cmpd="sng" algn="ctr">
              <a:solidFill>
                <a:sysClr val="windowText" lastClr="000000"/>
              </a:solidFill>
              <a:prstDash val="solid"/>
              <a:miter lim="800000"/>
            </a:ln>
            <a:effectLst/>
          </p:spPr>
        </p:cxnSp>
        <p:sp>
          <p:nvSpPr>
            <p:cNvPr id="77" name="Oval 457"/>
            <p:cNvSpPr/>
            <p:nvPr/>
          </p:nvSpPr>
          <p:spPr>
            <a:xfrm>
              <a:off x="2463540" y="4813562"/>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8" name="Group 458"/>
            <p:cNvGrpSpPr/>
            <p:nvPr/>
          </p:nvGrpSpPr>
          <p:grpSpPr>
            <a:xfrm rot="2700000">
              <a:off x="2536376" y="4887179"/>
              <a:ext cx="58596" cy="58596"/>
              <a:chOff x="1929604" y="3594417"/>
              <a:chExt cx="88956" cy="88956"/>
            </a:xfrm>
            <a:solidFill>
              <a:sysClr val="window" lastClr="FFFFFF">
                <a:lumMod val="95000"/>
              </a:sysClr>
            </a:solidFill>
          </p:grpSpPr>
          <p:cxnSp>
            <p:nvCxnSpPr>
              <p:cNvPr id="85" name="Straight Connector 459"/>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86" name="Straight Connector 460"/>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79" name="Straight Connector 461"/>
            <p:cNvCxnSpPr/>
            <p:nvPr/>
          </p:nvCxnSpPr>
          <p:spPr>
            <a:xfrm>
              <a:off x="2568571" y="5017828"/>
              <a:ext cx="0" cy="299027"/>
            </a:xfrm>
            <a:prstGeom prst="line">
              <a:avLst/>
            </a:prstGeom>
            <a:noFill/>
            <a:ln w="15875" cap="rnd" cmpd="sng" algn="ctr">
              <a:solidFill>
                <a:sysClr val="windowText" lastClr="000000"/>
              </a:solidFill>
              <a:prstDash val="solid"/>
              <a:miter lim="800000"/>
            </a:ln>
            <a:effectLst/>
          </p:spPr>
        </p:cxnSp>
        <p:cxnSp>
          <p:nvCxnSpPr>
            <p:cNvPr id="80" name="Straight Connector 462"/>
            <p:cNvCxnSpPr/>
            <p:nvPr/>
          </p:nvCxnSpPr>
          <p:spPr>
            <a:xfrm>
              <a:off x="2574770" y="5316855"/>
              <a:ext cx="656074" cy="0"/>
            </a:xfrm>
            <a:prstGeom prst="line">
              <a:avLst/>
            </a:prstGeom>
            <a:noFill/>
            <a:ln w="15875" cap="rnd" cmpd="sng" algn="ctr">
              <a:solidFill>
                <a:sysClr val="windowText" lastClr="000000"/>
              </a:solidFill>
              <a:prstDash val="solid"/>
              <a:miter lim="800000"/>
            </a:ln>
            <a:effectLst/>
          </p:spPr>
        </p:cxnSp>
        <p:cxnSp>
          <p:nvCxnSpPr>
            <p:cNvPr id="81" name="Straight Connector 464"/>
            <p:cNvCxnSpPr/>
            <p:nvPr/>
          </p:nvCxnSpPr>
          <p:spPr>
            <a:xfrm>
              <a:off x="3230844" y="4926330"/>
              <a:ext cx="0" cy="384175"/>
            </a:xfrm>
            <a:prstGeom prst="line">
              <a:avLst/>
            </a:prstGeom>
            <a:noFill/>
            <a:ln w="15875" cap="rnd" cmpd="sng" algn="ctr">
              <a:solidFill>
                <a:sysClr val="windowText" lastClr="000000"/>
              </a:solidFill>
              <a:prstDash val="solid"/>
              <a:miter lim="800000"/>
            </a:ln>
            <a:effectLst/>
          </p:spPr>
        </p:cxnSp>
        <p:sp>
          <p:nvSpPr>
            <p:cNvPr id="82" name="Rectangle 45"/>
            <p:cNvSpPr/>
            <p:nvPr/>
          </p:nvSpPr>
          <p:spPr>
            <a:xfrm>
              <a:off x="2777526" y="5154011"/>
              <a:ext cx="274151" cy="323233"/>
            </a:xfrm>
            <a:prstGeom prst="rect">
              <a:avLst/>
            </a:prstGeom>
            <a:solidFill>
              <a:sysClr val="window" lastClr="FFFFFF"/>
            </a:solidFill>
            <a:ln w="158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2321058" y="5452867"/>
              <a:ext cx="100162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Calibri" panose="020F0502020204030204"/>
                  <a:cs typeface="Calibri" panose="020F0502020204030204" pitchFamily="34" charset="0"/>
                </a:rPr>
                <a:t>MAC_REG</a:t>
              </a:r>
              <a:endPar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endParaRPr>
            </a:p>
          </p:txBody>
        </p:sp>
        <p:sp>
          <p:nvSpPr>
            <p:cNvPr id="84" name="TextBox 83"/>
            <p:cNvSpPr txBox="1"/>
            <p:nvPr/>
          </p:nvSpPr>
          <p:spPr>
            <a:xfrm>
              <a:off x="2231821" y="4450713"/>
              <a:ext cx="1452304"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ACCUMULATOR</a:t>
              </a:r>
            </a:p>
          </p:txBody>
        </p:sp>
      </p:grpSp>
      <p:sp>
        <p:nvSpPr>
          <p:cNvPr id="118" name="TextBox 117"/>
          <p:cNvSpPr txBox="1"/>
          <p:nvPr/>
        </p:nvSpPr>
        <p:spPr>
          <a:xfrm>
            <a:off x="192547" y="954365"/>
            <a:ext cx="2616870"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Multiply-And-Accumulate (MAC)</a:t>
            </a:r>
          </a:p>
        </p:txBody>
      </p:sp>
      <p:sp>
        <p:nvSpPr>
          <p:cNvPr id="119" name="TextBox 118"/>
          <p:cNvSpPr txBox="1"/>
          <p:nvPr/>
        </p:nvSpPr>
        <p:spPr>
          <a:xfrm>
            <a:off x="222806" y="1246709"/>
            <a:ext cx="3627063" cy="1600438"/>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Performs MAC operation on </a:t>
            </a:r>
            <a:r>
              <a:rPr lang="en-US" sz="1400" b="1" dirty="0">
                <a:solidFill>
                  <a:prstClr val="black"/>
                </a:solidFill>
                <a:latin typeface="Calibri" panose="020F0502020204030204"/>
                <a:cs typeface="Calibri" panose="020F0502020204030204" pitchFamily="34" charset="0"/>
              </a:rPr>
              <a:t>sixteen</a:t>
            </a:r>
            <a:r>
              <a:rPr lang="en-US" sz="1400" dirty="0">
                <a:solidFill>
                  <a:prstClr val="black"/>
                </a:solidFill>
                <a:latin typeface="Calibri" panose="020F0502020204030204"/>
                <a:cs typeface="Calibri" panose="020F0502020204030204" pitchFamily="34" charset="0"/>
              </a:rPr>
              <a:t> BF16 weight matrix and vector elements (corresponds to a single DRAM column access, i.e. 32B).</a:t>
            </a:r>
          </a:p>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Computation results are stored in a dedicated </a:t>
            </a:r>
            <a:r>
              <a:rPr lang="en-US" sz="1400" b="1" dirty="0" err="1">
                <a:solidFill>
                  <a:prstClr val="black"/>
                </a:solidFill>
                <a:latin typeface="Calibri" panose="020F0502020204030204"/>
                <a:cs typeface="Calibri" panose="020F0502020204030204" pitchFamily="34" charset="0"/>
              </a:rPr>
              <a:t>MAC_REG</a:t>
            </a:r>
            <a:r>
              <a:rPr lang="en-US" sz="1400" b="1" dirty="0">
                <a:solidFill>
                  <a:prstClr val="black"/>
                </a:solidFill>
                <a:latin typeface="Calibri" panose="020F0502020204030204"/>
                <a:cs typeface="Calibri" panose="020F0502020204030204" pitchFamily="34" charset="0"/>
              </a:rPr>
              <a:t> </a:t>
            </a:r>
            <a:r>
              <a:rPr lang="en-US" sz="1400" dirty="0">
                <a:solidFill>
                  <a:prstClr val="black"/>
                </a:solidFill>
                <a:latin typeface="Calibri" panose="020F0502020204030204"/>
                <a:cs typeface="Calibri" panose="020F0502020204030204" pitchFamily="34" charset="0"/>
              </a:rPr>
              <a:t>set and can be later accessed by the user.</a:t>
            </a:r>
          </a:p>
        </p:txBody>
      </p:sp>
      <p:sp>
        <p:nvSpPr>
          <p:cNvPr id="120" name="TextBox 119"/>
          <p:cNvSpPr txBox="1"/>
          <p:nvPr/>
        </p:nvSpPr>
        <p:spPr>
          <a:xfrm>
            <a:off x="7466583" y="2428139"/>
            <a:ext cx="1436547"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GLOBAL_BUFFER</a:t>
            </a:r>
          </a:p>
        </p:txBody>
      </p:sp>
      <p:sp>
        <p:nvSpPr>
          <p:cNvPr id="121" name="TextBox 120"/>
          <p:cNvSpPr txBox="1"/>
          <p:nvPr/>
        </p:nvSpPr>
        <p:spPr>
          <a:xfrm>
            <a:off x="4420634" y="1033296"/>
            <a:ext cx="700705"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BANK0</a:t>
            </a:r>
          </a:p>
        </p:txBody>
      </p:sp>
      <p:sp>
        <p:nvSpPr>
          <p:cNvPr id="122" name="Rectangle 38"/>
          <p:cNvSpPr/>
          <p:nvPr/>
        </p:nvSpPr>
        <p:spPr>
          <a:xfrm>
            <a:off x="4348288"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angle 40"/>
          <p:cNvSpPr/>
          <p:nvPr/>
        </p:nvSpPr>
        <p:spPr>
          <a:xfrm>
            <a:off x="7785930" y="2720726"/>
            <a:ext cx="808383" cy="225499"/>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Rectangle 41"/>
          <p:cNvSpPr/>
          <p:nvPr/>
        </p:nvSpPr>
        <p:spPr>
          <a:xfrm>
            <a:off x="4351939"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47"/>
          <p:cNvSpPr/>
          <p:nvPr/>
        </p:nvSpPr>
        <p:spPr>
          <a:xfrm>
            <a:off x="4547223"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cxnSp>
        <p:nvCxnSpPr>
          <p:cNvPr id="126" name="Straight Connector 108"/>
          <p:cNvCxnSpPr/>
          <p:nvPr/>
        </p:nvCxnSpPr>
        <p:spPr>
          <a:xfrm>
            <a:off x="4929158" y="2833475"/>
            <a:ext cx="3078192" cy="0"/>
          </a:xfrm>
          <a:prstGeom prst="line">
            <a:avLst/>
          </a:prstGeom>
          <a:noFill/>
          <a:ln w="19050" cap="rnd" cmpd="sng" algn="ctr">
            <a:solidFill>
              <a:sysClr val="windowText" lastClr="000000"/>
            </a:solidFill>
            <a:prstDash val="sysDot"/>
            <a:miter lim="800000"/>
          </a:ln>
          <a:effectLst/>
        </p:spPr>
      </p:cxnSp>
      <p:sp>
        <p:nvSpPr>
          <p:cNvPr id="127" name="TextBox 126"/>
          <p:cNvSpPr txBox="1"/>
          <p:nvPr/>
        </p:nvSpPr>
        <p:spPr>
          <a:xfrm>
            <a:off x="5264417" y="1033296"/>
            <a:ext cx="700705"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BANK1</a:t>
            </a:r>
          </a:p>
        </p:txBody>
      </p:sp>
      <p:sp>
        <p:nvSpPr>
          <p:cNvPr id="128" name="Rectangle 111"/>
          <p:cNvSpPr/>
          <p:nvPr/>
        </p:nvSpPr>
        <p:spPr>
          <a:xfrm>
            <a:off x="5199089"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Rectangle 112"/>
          <p:cNvSpPr/>
          <p:nvPr/>
        </p:nvSpPr>
        <p:spPr>
          <a:xfrm>
            <a:off x="5202740"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115"/>
          <p:cNvSpPr/>
          <p:nvPr/>
        </p:nvSpPr>
        <p:spPr>
          <a:xfrm>
            <a:off x="5398025"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sp>
        <p:nvSpPr>
          <p:cNvPr id="131" name="TextBox 130"/>
          <p:cNvSpPr txBox="1"/>
          <p:nvPr/>
        </p:nvSpPr>
        <p:spPr>
          <a:xfrm>
            <a:off x="6969811" y="1033296"/>
            <a:ext cx="792076"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BANK15</a:t>
            </a:r>
          </a:p>
        </p:txBody>
      </p:sp>
      <p:sp>
        <p:nvSpPr>
          <p:cNvPr id="132" name="Rectangle 124"/>
          <p:cNvSpPr/>
          <p:nvPr/>
        </p:nvSpPr>
        <p:spPr>
          <a:xfrm>
            <a:off x="6953947"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25"/>
          <p:cNvSpPr/>
          <p:nvPr/>
        </p:nvSpPr>
        <p:spPr>
          <a:xfrm>
            <a:off x="6957598"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34" name="Group 171"/>
          <p:cNvGrpSpPr/>
          <p:nvPr/>
        </p:nvGrpSpPr>
        <p:grpSpPr>
          <a:xfrm>
            <a:off x="4632095" y="1781175"/>
            <a:ext cx="2605660" cy="1398857"/>
            <a:chOff x="1219200" y="2023352"/>
            <a:chExt cx="2729222" cy="729373"/>
          </a:xfrm>
        </p:grpSpPr>
        <p:cxnSp>
          <p:nvCxnSpPr>
            <p:cNvPr id="135" name="Straight Arrow Connector 69"/>
            <p:cNvCxnSpPr/>
            <p:nvPr/>
          </p:nvCxnSpPr>
          <p:spPr>
            <a:xfrm>
              <a:off x="1219200" y="2023352"/>
              <a:ext cx="0" cy="729373"/>
            </a:xfrm>
            <a:prstGeom prst="straightConnector1">
              <a:avLst/>
            </a:prstGeom>
            <a:noFill/>
            <a:ln w="19050" cap="rnd" cmpd="sng" algn="ctr">
              <a:solidFill>
                <a:sysClr val="windowText" lastClr="000000"/>
              </a:solidFill>
              <a:prstDash val="solid"/>
              <a:miter lim="800000"/>
              <a:tailEnd type="triangle"/>
            </a:ln>
            <a:effectLst/>
          </p:spPr>
        </p:cxnSp>
        <p:cxnSp>
          <p:nvCxnSpPr>
            <p:cNvPr id="136" name="Straight Arrow Connector 114"/>
            <p:cNvCxnSpPr/>
            <p:nvPr/>
          </p:nvCxnSpPr>
          <p:spPr>
            <a:xfrm>
              <a:off x="2110347" y="2023352"/>
              <a:ext cx="0" cy="729373"/>
            </a:xfrm>
            <a:prstGeom prst="straightConnector1">
              <a:avLst/>
            </a:prstGeom>
            <a:noFill/>
            <a:ln w="19050" cap="rnd" cmpd="sng" algn="ctr">
              <a:solidFill>
                <a:sysClr val="windowText" lastClr="000000"/>
              </a:solidFill>
              <a:prstDash val="solid"/>
              <a:miter lim="800000"/>
              <a:tailEnd type="triangle"/>
            </a:ln>
            <a:effectLst/>
          </p:spPr>
        </p:cxnSp>
        <p:cxnSp>
          <p:nvCxnSpPr>
            <p:cNvPr id="137" name="Straight Arrow Connector 127"/>
            <p:cNvCxnSpPr/>
            <p:nvPr/>
          </p:nvCxnSpPr>
          <p:spPr>
            <a:xfrm>
              <a:off x="3948422" y="2023352"/>
              <a:ext cx="0" cy="729373"/>
            </a:xfrm>
            <a:prstGeom prst="straightConnector1">
              <a:avLst/>
            </a:prstGeom>
            <a:noFill/>
            <a:ln w="19050" cap="rnd" cmpd="sng" algn="ctr">
              <a:solidFill>
                <a:sysClr val="windowText" lastClr="000000"/>
              </a:solidFill>
              <a:prstDash val="solid"/>
              <a:miter lim="800000"/>
              <a:tailEnd type="triangle"/>
            </a:ln>
            <a:effectLst/>
          </p:spPr>
        </p:cxnSp>
      </p:grpSp>
      <p:sp>
        <p:nvSpPr>
          <p:cNvPr id="138" name="Rectangle 128"/>
          <p:cNvSpPr/>
          <p:nvPr/>
        </p:nvSpPr>
        <p:spPr>
          <a:xfrm>
            <a:off x="7152883"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grpSp>
        <p:nvGrpSpPr>
          <p:cNvPr id="139" name="Group 170"/>
          <p:cNvGrpSpPr/>
          <p:nvPr/>
        </p:nvGrpSpPr>
        <p:grpSpPr>
          <a:xfrm>
            <a:off x="4929158" y="2854325"/>
            <a:ext cx="2605660" cy="325707"/>
            <a:chOff x="1530350" y="2701925"/>
            <a:chExt cx="2729222" cy="155575"/>
          </a:xfrm>
        </p:grpSpPr>
        <p:cxnSp>
          <p:nvCxnSpPr>
            <p:cNvPr id="140" name="Straight Arrow Connector 105"/>
            <p:cNvCxnSpPr/>
            <p:nvPr/>
          </p:nvCxnSpPr>
          <p:spPr>
            <a:xfrm>
              <a:off x="1530350" y="2701925"/>
              <a:ext cx="0" cy="155575"/>
            </a:xfrm>
            <a:prstGeom prst="straightConnector1">
              <a:avLst/>
            </a:prstGeom>
            <a:noFill/>
            <a:ln w="19050" cap="rnd" cmpd="sng" algn="ctr">
              <a:solidFill>
                <a:sysClr val="windowText" lastClr="000000"/>
              </a:solidFill>
              <a:prstDash val="sysDot"/>
              <a:miter lim="800000"/>
              <a:tailEnd type="triangle"/>
            </a:ln>
            <a:effectLst/>
          </p:spPr>
        </p:cxnSp>
        <p:cxnSp>
          <p:nvCxnSpPr>
            <p:cNvPr id="141" name="Straight Arrow Connector 122"/>
            <p:cNvCxnSpPr/>
            <p:nvPr/>
          </p:nvCxnSpPr>
          <p:spPr>
            <a:xfrm>
              <a:off x="2421497" y="2701925"/>
              <a:ext cx="0" cy="155575"/>
            </a:xfrm>
            <a:prstGeom prst="straightConnector1">
              <a:avLst/>
            </a:prstGeom>
            <a:noFill/>
            <a:ln w="19050" cap="rnd" cmpd="sng" algn="ctr">
              <a:solidFill>
                <a:sysClr val="windowText" lastClr="000000"/>
              </a:solidFill>
              <a:prstDash val="sysDot"/>
              <a:miter lim="800000"/>
              <a:tailEnd type="triangle"/>
            </a:ln>
            <a:effectLst/>
          </p:spPr>
        </p:cxnSp>
        <p:cxnSp>
          <p:nvCxnSpPr>
            <p:cNvPr id="142" name="Straight Arrow Connector 135"/>
            <p:cNvCxnSpPr/>
            <p:nvPr/>
          </p:nvCxnSpPr>
          <p:spPr>
            <a:xfrm>
              <a:off x="4259572" y="2701925"/>
              <a:ext cx="0" cy="155575"/>
            </a:xfrm>
            <a:prstGeom prst="straightConnector1">
              <a:avLst/>
            </a:prstGeom>
            <a:noFill/>
            <a:ln w="19050" cap="rnd" cmpd="sng" algn="ctr">
              <a:solidFill>
                <a:sysClr val="windowText" lastClr="000000"/>
              </a:solidFill>
              <a:prstDash val="sysDot"/>
              <a:miter lim="800000"/>
              <a:tailEnd type="triangle"/>
            </a:ln>
            <a:effectLst/>
          </p:spPr>
        </p:cxnSp>
      </p:grpSp>
      <p:sp>
        <p:nvSpPr>
          <p:cNvPr id="143" name="TextBox 142"/>
          <p:cNvSpPr txBox="1"/>
          <p:nvPr/>
        </p:nvSpPr>
        <p:spPr>
          <a:xfrm>
            <a:off x="4596230" y="2400167"/>
            <a:ext cx="779124" cy="307777"/>
          </a:xfrm>
          <a:prstGeom prst="rect">
            <a:avLst/>
          </a:prstGeom>
          <a:noFill/>
        </p:spPr>
        <p:txBody>
          <a:bodyPr wrap="none" rtlCol="0">
            <a:spAutoFit/>
          </a:bodyPr>
          <a:lstStyle/>
          <a:p>
            <a:pPr algn="ctr" defTabSz="914400" latinLnBrk="0"/>
            <a:r>
              <a:rPr lang="en-US" sz="1400" dirty="0">
                <a:solidFill>
                  <a:prstClr val="black"/>
                </a:solidFill>
                <a:latin typeface="Calibri" panose="020F0502020204030204"/>
                <a:cs typeface="Calibri" panose="020F0502020204030204" pitchFamily="34" charset="0"/>
              </a:rPr>
              <a:t>Weights</a:t>
            </a:r>
          </a:p>
        </p:txBody>
      </p:sp>
      <p:sp>
        <p:nvSpPr>
          <p:cNvPr id="144" name="TextBox 143"/>
          <p:cNvSpPr txBox="1"/>
          <p:nvPr/>
        </p:nvSpPr>
        <p:spPr>
          <a:xfrm>
            <a:off x="5959784" y="2568720"/>
            <a:ext cx="993092" cy="307777"/>
          </a:xfrm>
          <a:prstGeom prst="rect">
            <a:avLst/>
          </a:prstGeom>
          <a:noFill/>
        </p:spPr>
        <p:txBody>
          <a:bodyPr wrap="none" rtlCol="0">
            <a:spAutoFit/>
          </a:bodyPr>
          <a:lstStyle/>
          <a:p>
            <a:pPr algn="ctr" defTabSz="914400" latinLnBrk="0"/>
            <a:r>
              <a:rPr lang="en-US" sz="1400" dirty="0">
                <a:solidFill>
                  <a:prstClr val="black"/>
                </a:solidFill>
                <a:latin typeface="Calibri" panose="020F0502020204030204"/>
                <a:cs typeface="Calibri" panose="020F0502020204030204" pitchFamily="34" charset="0"/>
              </a:rPr>
              <a:t>Activations</a:t>
            </a:r>
          </a:p>
        </p:txBody>
      </p:sp>
      <p:grpSp>
        <p:nvGrpSpPr>
          <p:cNvPr id="145" name="Group 142"/>
          <p:cNvGrpSpPr/>
          <p:nvPr/>
        </p:nvGrpSpPr>
        <p:grpSpPr>
          <a:xfrm>
            <a:off x="6400465" y="1745613"/>
            <a:ext cx="164139" cy="26191"/>
            <a:chOff x="9837685" y="4029740"/>
            <a:chExt cx="171923" cy="27433"/>
          </a:xfrm>
        </p:grpSpPr>
        <p:sp>
          <p:nvSpPr>
            <p:cNvPr id="146" name="Oval 139"/>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0"/>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1"/>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49" name="Rectangle 46"/>
          <p:cNvSpPr/>
          <p:nvPr/>
        </p:nvSpPr>
        <p:spPr>
          <a:xfrm>
            <a:off x="7984591" y="2720726"/>
            <a:ext cx="183205" cy="22549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V</a:t>
            </a:r>
          </a:p>
        </p:txBody>
      </p:sp>
      <p:sp>
        <p:nvSpPr>
          <p:cNvPr id="150" name="Rounded Rectangle 152"/>
          <p:cNvSpPr/>
          <p:nvPr/>
        </p:nvSpPr>
        <p:spPr>
          <a:xfrm>
            <a:off x="4348287" y="3639267"/>
            <a:ext cx="3425441" cy="436502"/>
          </a:xfrm>
          <a:prstGeom prst="roundRect">
            <a:avLst>
              <a:gd name="adj" fmla="val 50000"/>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62"/>
          <p:cNvSpPr/>
          <p:nvPr/>
        </p:nvSpPr>
        <p:spPr>
          <a:xfrm>
            <a:off x="4348287"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2" name="Rectangle 74"/>
          <p:cNvSpPr/>
          <p:nvPr/>
        </p:nvSpPr>
        <p:spPr>
          <a:xfrm>
            <a:off x="4670450"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x</a:t>
            </a:r>
          </a:p>
        </p:txBody>
      </p:sp>
      <p:cxnSp>
        <p:nvCxnSpPr>
          <p:cNvPr id="153" name="Straight Arrow Connector 77"/>
          <p:cNvCxnSpPr/>
          <p:nvPr/>
        </p:nvCxnSpPr>
        <p:spPr>
          <a:xfrm>
            <a:off x="4759779" y="3537729"/>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54" name="Rectangle 113"/>
          <p:cNvSpPr/>
          <p:nvPr/>
        </p:nvSpPr>
        <p:spPr>
          <a:xfrm>
            <a:off x="5199088"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5" name="Rectangle 116"/>
          <p:cNvSpPr/>
          <p:nvPr/>
        </p:nvSpPr>
        <p:spPr>
          <a:xfrm>
            <a:off x="5521251"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6" name="Straight Arrow Connector 119"/>
          <p:cNvCxnSpPr/>
          <p:nvPr/>
        </p:nvCxnSpPr>
        <p:spPr>
          <a:xfrm>
            <a:off x="5610580" y="3537729"/>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57" name="Rectangle 126"/>
          <p:cNvSpPr/>
          <p:nvPr/>
        </p:nvSpPr>
        <p:spPr>
          <a:xfrm>
            <a:off x="6953947"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8" name="Rectangle 129"/>
          <p:cNvSpPr/>
          <p:nvPr/>
        </p:nvSpPr>
        <p:spPr>
          <a:xfrm>
            <a:off x="7276109"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9" name="Straight Arrow Connector 132"/>
          <p:cNvCxnSpPr/>
          <p:nvPr/>
        </p:nvCxnSpPr>
        <p:spPr>
          <a:xfrm>
            <a:off x="7365438" y="3537729"/>
            <a:ext cx="0" cy="224304"/>
          </a:xfrm>
          <a:prstGeom prst="straightConnector1">
            <a:avLst/>
          </a:prstGeom>
          <a:noFill/>
          <a:ln w="19050" cap="rnd" cmpd="sng" algn="ctr">
            <a:solidFill>
              <a:sysClr val="windowText" lastClr="000000"/>
            </a:solidFill>
            <a:prstDash val="solid"/>
            <a:miter lim="800000"/>
            <a:tailEnd type="triangle"/>
          </a:ln>
          <a:effectLst/>
        </p:spPr>
      </p:cxnSp>
      <p:grpSp>
        <p:nvGrpSpPr>
          <p:cNvPr id="160" name="Group 169"/>
          <p:cNvGrpSpPr/>
          <p:nvPr/>
        </p:nvGrpSpPr>
        <p:grpSpPr>
          <a:xfrm>
            <a:off x="4759779" y="3993048"/>
            <a:ext cx="2605660" cy="432830"/>
            <a:chOff x="1352939" y="3823370"/>
            <a:chExt cx="2729222" cy="234941"/>
          </a:xfrm>
        </p:grpSpPr>
        <p:cxnSp>
          <p:nvCxnSpPr>
            <p:cNvPr id="161" name="Straight Arrow Connector 79"/>
            <p:cNvCxnSpPr/>
            <p:nvPr/>
          </p:nvCxnSpPr>
          <p:spPr>
            <a:xfrm>
              <a:off x="1352939" y="3823370"/>
              <a:ext cx="0" cy="234941"/>
            </a:xfrm>
            <a:prstGeom prst="straightConnector1">
              <a:avLst/>
            </a:prstGeom>
            <a:noFill/>
            <a:ln w="19050" cap="rnd" cmpd="sng" algn="ctr">
              <a:solidFill>
                <a:sysClr val="windowText" lastClr="000000"/>
              </a:solidFill>
              <a:prstDash val="solid"/>
              <a:miter lim="800000"/>
              <a:tailEnd type="triangle"/>
            </a:ln>
            <a:effectLst/>
          </p:spPr>
        </p:cxnSp>
        <p:cxnSp>
          <p:nvCxnSpPr>
            <p:cNvPr id="162" name="Straight Arrow Connector 120"/>
            <p:cNvCxnSpPr/>
            <p:nvPr/>
          </p:nvCxnSpPr>
          <p:spPr>
            <a:xfrm>
              <a:off x="2244086" y="3823370"/>
              <a:ext cx="0" cy="234941"/>
            </a:xfrm>
            <a:prstGeom prst="straightConnector1">
              <a:avLst/>
            </a:prstGeom>
            <a:noFill/>
            <a:ln w="19050" cap="rnd" cmpd="sng" algn="ctr">
              <a:solidFill>
                <a:sysClr val="windowText" lastClr="000000"/>
              </a:solidFill>
              <a:prstDash val="solid"/>
              <a:miter lim="800000"/>
              <a:tailEnd type="triangle"/>
            </a:ln>
            <a:effectLst/>
          </p:spPr>
        </p:cxnSp>
        <p:cxnSp>
          <p:nvCxnSpPr>
            <p:cNvPr id="163" name="Straight Arrow Connector 133"/>
            <p:cNvCxnSpPr/>
            <p:nvPr/>
          </p:nvCxnSpPr>
          <p:spPr>
            <a:xfrm>
              <a:off x="4082161" y="3823370"/>
              <a:ext cx="0" cy="234941"/>
            </a:xfrm>
            <a:prstGeom prst="straightConnector1">
              <a:avLst/>
            </a:prstGeom>
            <a:noFill/>
            <a:ln w="19050" cap="rnd" cmpd="sng" algn="ctr">
              <a:solidFill>
                <a:sysClr val="windowText" lastClr="000000"/>
              </a:solidFill>
              <a:prstDash val="solid"/>
              <a:miter lim="800000"/>
              <a:tailEnd type="triangle"/>
            </a:ln>
            <a:effectLst/>
          </p:spPr>
        </p:cxnSp>
      </p:grpSp>
      <p:grpSp>
        <p:nvGrpSpPr>
          <p:cNvPr id="164" name="Group 143"/>
          <p:cNvGrpSpPr/>
          <p:nvPr/>
        </p:nvGrpSpPr>
        <p:grpSpPr>
          <a:xfrm>
            <a:off x="6400465" y="3365388"/>
            <a:ext cx="164139" cy="26191"/>
            <a:chOff x="9837685" y="4029740"/>
            <a:chExt cx="171923" cy="27433"/>
          </a:xfrm>
        </p:grpSpPr>
        <p:sp>
          <p:nvSpPr>
            <p:cNvPr id="165" name="Oval 144"/>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45"/>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Oval 146"/>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8" name="TextBox 167"/>
          <p:cNvSpPr txBox="1"/>
          <p:nvPr/>
        </p:nvSpPr>
        <p:spPr>
          <a:xfrm>
            <a:off x="7744273" y="3724893"/>
            <a:ext cx="933332"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MAC_REG</a:t>
            </a:r>
          </a:p>
        </p:txBody>
      </p:sp>
      <p:grpSp>
        <p:nvGrpSpPr>
          <p:cNvPr id="169" name="Group 155"/>
          <p:cNvGrpSpPr/>
          <p:nvPr/>
        </p:nvGrpSpPr>
        <p:grpSpPr>
          <a:xfrm>
            <a:off x="6403317" y="3857123"/>
            <a:ext cx="164139" cy="26191"/>
            <a:chOff x="9837685" y="4029740"/>
            <a:chExt cx="171923" cy="27433"/>
          </a:xfrm>
        </p:grpSpPr>
        <p:sp>
          <p:nvSpPr>
            <p:cNvPr id="170" name="Oval 156"/>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57"/>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Oval 158"/>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73" name="Rounded Rectangle 153"/>
          <p:cNvSpPr/>
          <p:nvPr/>
        </p:nvSpPr>
        <p:spPr>
          <a:xfrm>
            <a:off x="4356035" y="4883816"/>
            <a:ext cx="3425441" cy="436502"/>
          </a:xfrm>
          <a:prstGeom prst="roundRect">
            <a:avLst>
              <a:gd name="adj" fmla="val 50000"/>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75"/>
          <p:cNvSpPr/>
          <p:nvPr/>
        </p:nvSpPr>
        <p:spPr>
          <a:xfrm>
            <a:off x="4356035"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r>
              <a:rPr kumimoji="0" lang="en-US" sz="14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Calibri" panose="020F0502020204030204" pitchFamily="34" charset="0"/>
              </a:rPr>
              <a:t>x</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
        <p:nvSpPr>
          <p:cNvPr id="175" name="Rectangle 76"/>
          <p:cNvSpPr/>
          <p:nvPr/>
        </p:nvSpPr>
        <p:spPr>
          <a:xfrm>
            <a:off x="4670450"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6" name="Straight Arrow Connector 80"/>
          <p:cNvCxnSpPr/>
          <p:nvPr/>
        </p:nvCxnSpPr>
        <p:spPr>
          <a:xfrm>
            <a:off x="4759779" y="4765918"/>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77" name="Rectangle 117"/>
          <p:cNvSpPr/>
          <p:nvPr/>
        </p:nvSpPr>
        <p:spPr>
          <a:xfrm>
            <a:off x="5206836"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p>
        </p:txBody>
      </p:sp>
      <p:sp>
        <p:nvSpPr>
          <p:cNvPr id="178" name="Rectangle 118"/>
          <p:cNvSpPr/>
          <p:nvPr/>
        </p:nvSpPr>
        <p:spPr>
          <a:xfrm>
            <a:off x="5521251"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9" name="Straight Arrow Connector 121"/>
          <p:cNvCxnSpPr/>
          <p:nvPr/>
        </p:nvCxnSpPr>
        <p:spPr>
          <a:xfrm>
            <a:off x="5610580" y="4765918"/>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80" name="Rectangle 130"/>
          <p:cNvSpPr/>
          <p:nvPr/>
        </p:nvSpPr>
        <p:spPr>
          <a:xfrm>
            <a:off x="6961694"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p>
        </p:txBody>
      </p:sp>
      <p:sp>
        <p:nvSpPr>
          <p:cNvPr id="181" name="Rectangle 131"/>
          <p:cNvSpPr/>
          <p:nvPr/>
        </p:nvSpPr>
        <p:spPr>
          <a:xfrm>
            <a:off x="7276109"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2" name="Straight Arrow Connector 134"/>
          <p:cNvCxnSpPr/>
          <p:nvPr/>
        </p:nvCxnSpPr>
        <p:spPr>
          <a:xfrm>
            <a:off x="7365438" y="4765918"/>
            <a:ext cx="0" cy="224304"/>
          </a:xfrm>
          <a:prstGeom prst="straightConnector1">
            <a:avLst/>
          </a:prstGeom>
          <a:noFill/>
          <a:ln w="19050" cap="rnd" cmpd="sng" algn="ctr">
            <a:solidFill>
              <a:sysClr val="windowText" lastClr="000000"/>
            </a:solidFill>
            <a:prstDash val="solid"/>
            <a:miter lim="800000"/>
            <a:tailEnd type="triangle"/>
          </a:ln>
          <a:effectLst/>
        </p:spPr>
      </p:cxnSp>
      <p:grpSp>
        <p:nvGrpSpPr>
          <p:cNvPr id="183" name="Group 147"/>
          <p:cNvGrpSpPr/>
          <p:nvPr/>
        </p:nvGrpSpPr>
        <p:grpSpPr>
          <a:xfrm>
            <a:off x="6400465" y="4572792"/>
            <a:ext cx="164139" cy="26191"/>
            <a:chOff x="9837685" y="4029740"/>
            <a:chExt cx="171923" cy="27433"/>
          </a:xfrm>
        </p:grpSpPr>
        <p:sp>
          <p:nvSpPr>
            <p:cNvPr id="184" name="Oval 148"/>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5" name="Oval 149"/>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Oval 150"/>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7" name="Group 159"/>
          <p:cNvGrpSpPr/>
          <p:nvPr/>
        </p:nvGrpSpPr>
        <p:grpSpPr>
          <a:xfrm>
            <a:off x="6403317" y="5110000"/>
            <a:ext cx="164139" cy="26191"/>
            <a:chOff x="9837685" y="4029740"/>
            <a:chExt cx="171923" cy="27433"/>
          </a:xfrm>
        </p:grpSpPr>
        <p:sp>
          <p:nvSpPr>
            <p:cNvPr id="188" name="Oval 160"/>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Oval 161"/>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Oval 162"/>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91" name="TextBox 190"/>
          <p:cNvSpPr txBox="1"/>
          <p:nvPr/>
        </p:nvSpPr>
        <p:spPr>
          <a:xfrm>
            <a:off x="7744273" y="4977771"/>
            <a:ext cx="765531"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AF_REG</a:t>
            </a:r>
          </a:p>
        </p:txBody>
      </p:sp>
      <p:sp>
        <p:nvSpPr>
          <p:cNvPr id="192" name="TextBox 191"/>
          <p:cNvSpPr txBox="1"/>
          <p:nvPr/>
        </p:nvSpPr>
        <p:spPr>
          <a:xfrm>
            <a:off x="8113251" y="2697277"/>
            <a:ext cx="423514"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32B</a:t>
            </a:r>
          </a:p>
        </p:txBody>
      </p:sp>
      <p:cxnSp>
        <p:nvCxnSpPr>
          <p:cNvPr id="193" name="Straight Arrow Connector 473"/>
          <p:cNvCxnSpPr/>
          <p:nvPr/>
        </p:nvCxnSpPr>
        <p:spPr>
          <a:xfrm>
            <a:off x="7748714" y="3004548"/>
            <a:ext cx="845599" cy="0"/>
          </a:xfrm>
          <a:prstGeom prst="straightConnector1">
            <a:avLst/>
          </a:prstGeom>
          <a:noFill/>
          <a:ln w="15875" cap="rnd" cmpd="sng" algn="ctr">
            <a:solidFill>
              <a:sysClr val="windowText" lastClr="000000"/>
            </a:solidFill>
            <a:prstDash val="solid"/>
            <a:miter lim="800000"/>
            <a:headEnd type="triangle"/>
            <a:tailEnd type="triangle"/>
          </a:ln>
          <a:effectLst/>
        </p:spPr>
      </p:cxnSp>
      <p:sp>
        <p:nvSpPr>
          <p:cNvPr id="194" name="TextBox 193"/>
          <p:cNvSpPr txBox="1"/>
          <p:nvPr/>
        </p:nvSpPr>
        <p:spPr>
          <a:xfrm>
            <a:off x="7982252" y="2964653"/>
            <a:ext cx="426720"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2KB</a:t>
            </a:r>
          </a:p>
        </p:txBody>
      </p:sp>
      <p:cxnSp>
        <p:nvCxnSpPr>
          <p:cNvPr id="195" name="Straight Arrow Connector 473"/>
          <p:cNvCxnSpPr/>
          <p:nvPr/>
        </p:nvCxnSpPr>
        <p:spPr>
          <a:xfrm>
            <a:off x="6935300" y="1850255"/>
            <a:ext cx="845599" cy="0"/>
          </a:xfrm>
          <a:prstGeom prst="straightConnector1">
            <a:avLst/>
          </a:prstGeom>
          <a:noFill/>
          <a:ln w="15875" cap="rnd" cmpd="sng" algn="ctr">
            <a:solidFill>
              <a:sysClr val="windowText" lastClr="000000"/>
            </a:solidFill>
            <a:prstDash val="solid"/>
            <a:miter lim="800000"/>
            <a:headEnd type="triangle"/>
            <a:tailEnd type="triangle"/>
          </a:ln>
          <a:effectLst/>
        </p:spPr>
      </p:cxnSp>
      <p:sp>
        <p:nvSpPr>
          <p:cNvPr id="196" name="TextBox 195"/>
          <p:cNvSpPr txBox="1"/>
          <p:nvPr/>
        </p:nvSpPr>
        <p:spPr>
          <a:xfrm>
            <a:off x="7168838" y="1810359"/>
            <a:ext cx="426720"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2KB</a:t>
            </a:r>
          </a:p>
        </p:txBody>
      </p:sp>
      <p:sp>
        <p:nvSpPr>
          <p:cNvPr id="197" name="Rounded Rectangle 481"/>
          <p:cNvSpPr/>
          <p:nvPr/>
        </p:nvSpPr>
        <p:spPr>
          <a:xfrm>
            <a:off x="9017741" y="2510181"/>
            <a:ext cx="3069082" cy="3864830"/>
          </a:xfrm>
          <a:prstGeom prst="roundRect">
            <a:avLst>
              <a:gd name="adj" fmla="val 3937"/>
            </a:avLst>
          </a:prstGeom>
          <a:solidFill>
            <a:srgbClr val="5B9BD5">
              <a:lumMod val="20000"/>
              <a:lumOff val="80000"/>
            </a:srgb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TextBox 197"/>
          <p:cNvSpPr txBox="1"/>
          <p:nvPr/>
        </p:nvSpPr>
        <p:spPr>
          <a:xfrm>
            <a:off x="9181183" y="2559542"/>
            <a:ext cx="2354612" cy="307777"/>
          </a:xfrm>
          <a:prstGeom prst="rect">
            <a:avLst/>
          </a:prstGeom>
          <a:noFill/>
        </p:spPr>
        <p:txBody>
          <a:bodyPr wrap="square" rtlCol="0">
            <a:spAutoFit/>
          </a:bodyPr>
          <a:lstStyle/>
          <a:p>
            <a:pPr defTabSz="914400" latinLnBrk="0"/>
            <a:r>
              <a:rPr lang="en-US" sz="1400" b="1" dirty="0">
                <a:solidFill>
                  <a:prstClr val="black"/>
                </a:solidFill>
                <a:latin typeface="Calibri" panose="020F0502020204030204"/>
                <a:cs typeface="Calibri" panose="020F0502020204030204" pitchFamily="34" charset="0"/>
              </a:rPr>
              <a:t>Activation Function Module</a:t>
            </a:r>
          </a:p>
        </p:txBody>
      </p:sp>
      <p:sp>
        <p:nvSpPr>
          <p:cNvPr id="199" name="TextBox 198"/>
          <p:cNvSpPr txBox="1"/>
          <p:nvPr/>
        </p:nvSpPr>
        <p:spPr>
          <a:xfrm>
            <a:off x="9058790" y="2903701"/>
            <a:ext cx="3070708" cy="1815882"/>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Performs </a:t>
            </a:r>
            <a:r>
              <a:rPr lang="en-US" sz="1400" b="1" dirty="0">
                <a:solidFill>
                  <a:prstClr val="black"/>
                </a:solidFill>
                <a:latin typeface="Calibri" panose="020F0502020204030204"/>
                <a:cs typeface="Calibri" panose="020F0502020204030204" pitchFamily="34" charset="0"/>
              </a:rPr>
              <a:t>Activation Function (AF) </a:t>
            </a:r>
            <a:r>
              <a:rPr lang="en-US" sz="1400" dirty="0">
                <a:solidFill>
                  <a:prstClr val="black"/>
                </a:solidFill>
                <a:latin typeface="Calibri" panose="020F0502020204030204"/>
                <a:cs typeface="Calibri" panose="020F0502020204030204" pitchFamily="34" charset="0"/>
              </a:rPr>
              <a:t>computation by linearly interpolating pre-stored AF template data using MAC calculation results.</a:t>
            </a:r>
          </a:p>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Interpolation results are stored in a dedicated </a:t>
            </a:r>
            <a:r>
              <a:rPr lang="en-US" sz="1400" b="1" dirty="0" err="1">
                <a:solidFill>
                  <a:prstClr val="black"/>
                </a:solidFill>
                <a:latin typeface="Calibri" panose="020F0502020204030204"/>
                <a:cs typeface="Calibri" panose="020F0502020204030204" pitchFamily="34" charset="0"/>
              </a:rPr>
              <a:t>AF_REG</a:t>
            </a:r>
            <a:r>
              <a:rPr lang="en-US" sz="1400" b="1" dirty="0">
                <a:solidFill>
                  <a:prstClr val="black"/>
                </a:solidFill>
                <a:latin typeface="Calibri" panose="020F0502020204030204"/>
                <a:cs typeface="Calibri" panose="020F0502020204030204" pitchFamily="34" charset="0"/>
              </a:rPr>
              <a:t> </a:t>
            </a:r>
            <a:r>
              <a:rPr lang="en-US" sz="1400" dirty="0">
                <a:solidFill>
                  <a:prstClr val="black"/>
                </a:solidFill>
                <a:latin typeface="Calibri" panose="020F0502020204030204"/>
                <a:cs typeface="Calibri" panose="020F0502020204030204" pitchFamily="34" charset="0"/>
              </a:rPr>
              <a:t>set and can be later accessed by the user.</a:t>
            </a:r>
          </a:p>
        </p:txBody>
      </p:sp>
      <p:grpSp>
        <p:nvGrpSpPr>
          <p:cNvPr id="200" name="Group 7"/>
          <p:cNvGrpSpPr/>
          <p:nvPr/>
        </p:nvGrpSpPr>
        <p:grpSpPr>
          <a:xfrm>
            <a:off x="9181183" y="4738689"/>
            <a:ext cx="2751087" cy="1476374"/>
            <a:chOff x="9296400" y="4053258"/>
            <a:chExt cx="2628900" cy="2193739"/>
          </a:xfrm>
        </p:grpSpPr>
        <p:sp>
          <p:nvSpPr>
            <p:cNvPr id="201" name="Rounded Rectangle 502"/>
            <p:cNvSpPr/>
            <p:nvPr/>
          </p:nvSpPr>
          <p:spPr>
            <a:xfrm>
              <a:off x="9296400" y="4053258"/>
              <a:ext cx="2628900" cy="2193739"/>
            </a:xfrm>
            <a:prstGeom prst="roundRect">
              <a:avLst>
                <a:gd name="adj" fmla="val 5586"/>
              </a:avLst>
            </a:prstGeom>
            <a:solidFill>
              <a:srgbClr val="EAF2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2" name="Straight Connector 8"/>
            <p:cNvCxnSpPr/>
            <p:nvPr/>
          </p:nvCxnSpPr>
          <p:spPr>
            <a:xfrm flipV="1">
              <a:off x="10197657" y="5416728"/>
              <a:ext cx="672869" cy="493521"/>
            </a:xfrm>
            <a:prstGeom prst="line">
              <a:avLst/>
            </a:prstGeom>
            <a:noFill/>
            <a:ln w="15875" cap="rnd" cmpd="sng" algn="ctr">
              <a:solidFill>
                <a:sysClr val="windowText" lastClr="000000"/>
              </a:solidFill>
              <a:prstDash val="solid"/>
              <a:miter lim="800000"/>
            </a:ln>
            <a:effectLst/>
          </p:spPr>
        </p:cxnSp>
        <p:cxnSp>
          <p:nvCxnSpPr>
            <p:cNvPr id="203" name="Straight Connector 254"/>
            <p:cNvCxnSpPr/>
            <p:nvPr/>
          </p:nvCxnSpPr>
          <p:spPr>
            <a:xfrm flipV="1">
              <a:off x="10880788" y="4537290"/>
              <a:ext cx="480391" cy="870443"/>
            </a:xfrm>
            <a:prstGeom prst="line">
              <a:avLst/>
            </a:prstGeom>
            <a:noFill/>
            <a:ln w="15875" cap="rnd" cmpd="sng" algn="ctr">
              <a:solidFill>
                <a:sysClr val="windowText" lastClr="000000"/>
              </a:solidFill>
              <a:prstDash val="solid"/>
              <a:miter lim="800000"/>
            </a:ln>
            <a:effectLst/>
          </p:spPr>
        </p:cxnSp>
        <p:sp>
          <p:nvSpPr>
            <p:cNvPr id="204" name="Oval 11"/>
            <p:cNvSpPr/>
            <p:nvPr/>
          </p:nvSpPr>
          <p:spPr>
            <a:xfrm>
              <a:off x="10145136" y="5870881"/>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5" name="Oval 257"/>
            <p:cNvSpPr/>
            <p:nvPr/>
          </p:nvSpPr>
          <p:spPr>
            <a:xfrm>
              <a:off x="10836516" y="5360740"/>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Oval 258"/>
            <p:cNvSpPr/>
            <p:nvPr/>
          </p:nvSpPr>
          <p:spPr>
            <a:xfrm>
              <a:off x="11337668" y="4458660"/>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TextBox 206"/>
            <p:cNvSpPr txBox="1"/>
            <p:nvPr/>
          </p:nvSpPr>
          <p:spPr>
            <a:xfrm>
              <a:off x="9839714" y="5529689"/>
              <a:ext cx="562664"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LUT[0]</a:t>
              </a:r>
            </a:p>
          </p:txBody>
        </p:sp>
        <p:sp>
          <p:nvSpPr>
            <p:cNvPr id="208" name="TextBox 207"/>
            <p:cNvSpPr txBox="1"/>
            <p:nvPr/>
          </p:nvSpPr>
          <p:spPr>
            <a:xfrm>
              <a:off x="10321159" y="5057960"/>
              <a:ext cx="565420"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LUT[1]</a:t>
              </a:r>
            </a:p>
          </p:txBody>
        </p:sp>
        <p:sp>
          <p:nvSpPr>
            <p:cNvPr id="209" name="TextBox 208"/>
            <p:cNvSpPr txBox="1"/>
            <p:nvPr/>
          </p:nvSpPr>
          <p:spPr>
            <a:xfrm>
              <a:off x="10816292" y="4215510"/>
              <a:ext cx="565420"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LUT[2]</a:t>
              </a:r>
            </a:p>
          </p:txBody>
        </p:sp>
        <p:sp>
          <p:nvSpPr>
            <p:cNvPr id="210" name="TextBox 209"/>
            <p:cNvSpPr txBox="1"/>
            <p:nvPr/>
          </p:nvSpPr>
          <p:spPr>
            <a:xfrm>
              <a:off x="10731845" y="5771023"/>
              <a:ext cx="866697"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a:cs typeface="Calibri" panose="020F0502020204030204" pitchFamily="34" charset="0"/>
                </a:rPr>
                <a:t>MAC Result</a:t>
              </a:r>
            </a:p>
          </p:txBody>
        </p:sp>
        <p:sp>
          <p:nvSpPr>
            <p:cNvPr id="211" name="TextBox 210"/>
            <p:cNvSpPr txBox="1"/>
            <p:nvPr/>
          </p:nvSpPr>
          <p:spPr>
            <a:xfrm>
              <a:off x="9521971" y="4620856"/>
              <a:ext cx="731469"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a:cs typeface="Calibri" panose="020F0502020204030204" pitchFamily="34" charset="0"/>
                </a:rPr>
                <a:t>AF Result</a:t>
              </a:r>
            </a:p>
          </p:txBody>
        </p:sp>
        <p:cxnSp>
          <p:nvCxnSpPr>
            <p:cNvPr id="212" name="Straight Arrow Connector 17"/>
            <p:cNvCxnSpPr/>
            <p:nvPr/>
          </p:nvCxnSpPr>
          <p:spPr>
            <a:xfrm flipV="1">
              <a:off x="11187892" y="4893664"/>
              <a:ext cx="0" cy="869169"/>
            </a:xfrm>
            <a:prstGeom prst="straightConnector1">
              <a:avLst/>
            </a:prstGeom>
            <a:noFill/>
            <a:ln w="15875" cap="rnd" cmpd="sng" algn="ctr">
              <a:solidFill>
                <a:srgbClr val="FF0000"/>
              </a:solidFill>
              <a:prstDash val="sysDot"/>
              <a:miter lim="800000"/>
              <a:tailEnd type="triangle"/>
            </a:ln>
            <a:effectLst/>
          </p:spPr>
        </p:cxnSp>
        <p:cxnSp>
          <p:nvCxnSpPr>
            <p:cNvPr id="213" name="Straight Arrow Connector 268"/>
            <p:cNvCxnSpPr/>
            <p:nvPr/>
          </p:nvCxnSpPr>
          <p:spPr>
            <a:xfrm flipH="1">
              <a:off x="10197657" y="4849462"/>
              <a:ext cx="949989" cy="0"/>
            </a:xfrm>
            <a:prstGeom prst="straightConnector1">
              <a:avLst/>
            </a:prstGeom>
            <a:noFill/>
            <a:ln w="15875" cap="rnd" cmpd="sng" algn="ctr">
              <a:solidFill>
                <a:srgbClr val="FF0000"/>
              </a:solidFill>
              <a:prstDash val="sysDot"/>
              <a:miter lim="800000"/>
              <a:tailEnd type="triangle"/>
            </a:ln>
            <a:effectLst/>
          </p:spPr>
        </p:cxnSp>
        <p:cxnSp>
          <p:nvCxnSpPr>
            <p:cNvPr id="214" name="Straight Connector 503"/>
            <p:cNvCxnSpPr/>
            <p:nvPr/>
          </p:nvCxnSpPr>
          <p:spPr>
            <a:xfrm flipV="1">
              <a:off x="9528097" y="5927088"/>
              <a:ext cx="647573" cy="102658"/>
            </a:xfrm>
            <a:prstGeom prst="line">
              <a:avLst/>
            </a:prstGeom>
            <a:noFill/>
            <a:ln w="15875" cap="rnd" cmpd="sng" algn="ctr">
              <a:solidFill>
                <a:sysClr val="windowText" lastClr="000000"/>
              </a:solidFill>
              <a:prstDash val="solid"/>
              <a:miter lim="800000"/>
            </a:ln>
            <a:effectLst/>
          </p:spPr>
        </p:cxnSp>
        <p:cxnSp>
          <p:nvCxnSpPr>
            <p:cNvPr id="215" name="Straight Connector 504"/>
            <p:cNvCxnSpPr/>
            <p:nvPr/>
          </p:nvCxnSpPr>
          <p:spPr>
            <a:xfrm flipV="1">
              <a:off x="11382418" y="4281618"/>
              <a:ext cx="59618" cy="217049"/>
            </a:xfrm>
            <a:prstGeom prst="line">
              <a:avLst/>
            </a:prstGeom>
            <a:noFill/>
            <a:ln w="15875" cap="rnd" cmpd="sng" algn="ctr">
              <a:solidFill>
                <a:sysClr val="windowText" lastClr="000000"/>
              </a:solidFill>
              <a:prstDash val="solid"/>
              <a:miter lim="800000"/>
            </a:ln>
            <a:effectLst/>
          </p:spPr>
        </p:cxnSp>
        <p:sp>
          <p:nvSpPr>
            <p:cNvPr id="216" name="Oval 505"/>
            <p:cNvSpPr/>
            <p:nvPr/>
          </p:nvSpPr>
          <p:spPr>
            <a:xfrm>
              <a:off x="11139157" y="4808361"/>
              <a:ext cx="81236" cy="122283"/>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17" name="Teardrop 507"/>
          <p:cNvSpPr/>
          <p:nvPr/>
        </p:nvSpPr>
        <p:spPr>
          <a:xfrm rot="18897258" flipH="1">
            <a:off x="9147409" y="4364991"/>
            <a:ext cx="769255" cy="1916087"/>
          </a:xfrm>
          <a:prstGeom prst="teardrop">
            <a:avLst>
              <a:gd name="adj" fmla="val 180251"/>
            </a:avLst>
          </a:prstGeom>
          <a:gradFill>
            <a:gsLst>
              <a:gs pos="5000">
                <a:srgbClr val="5B9BD5"/>
              </a:gs>
              <a:gs pos="50000">
                <a:sysClr val="window" lastClr="FFFFFF">
                  <a:alpha val="0"/>
                </a:sysClr>
              </a:gs>
            </a:gsLst>
            <a:lin ang="9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18" name="Group 3"/>
          <p:cNvGrpSpPr/>
          <p:nvPr/>
        </p:nvGrpSpPr>
        <p:grpSpPr>
          <a:xfrm>
            <a:off x="8811138" y="872684"/>
            <a:ext cx="3251666" cy="1498147"/>
            <a:chOff x="8811138" y="799659"/>
            <a:chExt cx="3251666" cy="1498147"/>
          </a:xfrm>
        </p:grpSpPr>
        <p:sp>
          <p:nvSpPr>
            <p:cNvPr id="219" name="Rounded Rectangle 220"/>
            <p:cNvSpPr/>
            <p:nvPr/>
          </p:nvSpPr>
          <p:spPr>
            <a:xfrm>
              <a:off x="8811138" y="799659"/>
              <a:ext cx="3251666" cy="1498147"/>
            </a:xfrm>
            <a:prstGeom prst="roundRect">
              <a:avLst>
                <a:gd name="adj" fmla="val 8179"/>
              </a:avLst>
            </a:prstGeom>
            <a:solidFill>
              <a:sysClr val="window" lastClr="FFFFFF">
                <a:lumMod val="95000"/>
              </a:sys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20" name="Group 4"/>
            <p:cNvGrpSpPr/>
            <p:nvPr/>
          </p:nvGrpSpPr>
          <p:grpSpPr>
            <a:xfrm>
              <a:off x="8976874" y="822506"/>
              <a:ext cx="2945259" cy="1373117"/>
              <a:chOff x="264190" y="665858"/>
              <a:chExt cx="3332025" cy="1553432"/>
            </a:xfrm>
          </p:grpSpPr>
          <p:sp>
            <p:nvSpPr>
              <p:cNvPr id="221" name="직사각형 220"/>
              <p:cNvSpPr/>
              <p:nvPr/>
            </p:nvSpPr>
            <p:spPr>
              <a:xfrm>
                <a:off x="718066" y="979490"/>
                <a:ext cx="1104898"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2" name="직사각형 221"/>
              <p:cNvSpPr/>
              <p:nvPr/>
            </p:nvSpPr>
            <p:spPr>
              <a:xfrm>
                <a:off x="2048899"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3" name="직사각형 222"/>
              <p:cNvSpPr/>
              <p:nvPr/>
            </p:nvSpPr>
            <p:spPr>
              <a:xfrm>
                <a:off x="2576427"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4" name="TextBox 223"/>
              <p:cNvSpPr txBox="1"/>
              <p:nvPr/>
            </p:nvSpPr>
            <p:spPr>
              <a:xfrm>
                <a:off x="1752296" y="1243387"/>
                <a:ext cx="182057" cy="452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0" cap="none" spc="0" normalizeH="0" baseline="0" noProof="0" dirty="0">
                  <a:ln>
                    <a:noFill/>
                  </a:ln>
                  <a:solidFill>
                    <a:prstClr val="black"/>
                  </a:solidFill>
                  <a:effectLst/>
                  <a:uLnTx/>
                  <a:uFillTx/>
                  <a:latin typeface="Calibri" panose="020F0502020204030204"/>
                </a:endParaRPr>
              </a:p>
            </p:txBody>
          </p:sp>
          <p:sp>
            <p:nvSpPr>
              <p:cNvPr id="225" name="TextBox 224"/>
              <p:cNvSpPr txBox="1"/>
              <p:nvPr/>
            </p:nvSpPr>
            <p:spPr>
              <a:xfrm>
                <a:off x="2243150" y="1173749"/>
                <a:ext cx="323948" cy="5919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rPr>
                  <a:t>+</a:t>
                </a:r>
              </a:p>
            </p:txBody>
          </p:sp>
          <p:sp>
            <p:nvSpPr>
              <p:cNvPr id="226" name="TextBox 225"/>
              <p:cNvSpPr txBox="1"/>
              <p:nvPr/>
            </p:nvSpPr>
            <p:spPr>
              <a:xfrm>
                <a:off x="264190" y="1263932"/>
                <a:ext cx="1820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rPr>
                  <a:t>f</a:t>
                </a:r>
              </a:p>
            </p:txBody>
          </p:sp>
          <p:sp>
            <p:nvSpPr>
              <p:cNvPr id="227" name="직사각형 226"/>
              <p:cNvSpPr/>
              <p:nvPr/>
            </p:nvSpPr>
            <p:spPr>
              <a:xfrm>
                <a:off x="3379630"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8" name="TextBox 227"/>
              <p:cNvSpPr txBox="1"/>
              <p:nvPr/>
            </p:nvSpPr>
            <p:spPr>
              <a:xfrm>
                <a:off x="2979729" y="1173749"/>
                <a:ext cx="274060" cy="5919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rPr>
                  <a:t>=</a:t>
                </a:r>
              </a:p>
            </p:txBody>
          </p:sp>
          <p:sp>
            <p:nvSpPr>
              <p:cNvPr id="229" name="Rectangle 40"/>
              <p:cNvSpPr/>
              <p:nvPr/>
            </p:nvSpPr>
            <p:spPr>
              <a:xfrm rot="16200000">
                <a:off x="1892349" y="1189830"/>
                <a:ext cx="519885" cy="146193"/>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0" name="Rectangle 129"/>
              <p:cNvSpPr/>
              <p:nvPr/>
            </p:nvSpPr>
            <p:spPr>
              <a:xfrm>
                <a:off x="2625332" y="1002984"/>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1" name="Rectangle 131"/>
              <p:cNvSpPr/>
              <p:nvPr/>
            </p:nvSpPr>
            <p:spPr>
              <a:xfrm>
                <a:off x="3428534" y="1002984"/>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2" name="Rectangle 46"/>
              <p:cNvSpPr/>
              <p:nvPr/>
            </p:nvSpPr>
            <p:spPr>
              <a:xfrm>
                <a:off x="2093959" y="1179738"/>
                <a:ext cx="118775" cy="14502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129"/>
              <p:cNvSpPr/>
              <p:nvPr/>
            </p:nvSpPr>
            <p:spPr>
              <a:xfrm>
                <a:off x="2625331" y="1179738"/>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4" name="Rectangle 129"/>
              <p:cNvSpPr/>
              <p:nvPr/>
            </p:nvSpPr>
            <p:spPr>
              <a:xfrm>
                <a:off x="2625330" y="1588656"/>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5" name="Rectangle 131"/>
              <p:cNvSpPr/>
              <p:nvPr/>
            </p:nvSpPr>
            <p:spPr>
              <a:xfrm>
                <a:off x="3428534" y="1179738"/>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6" name="Rectangle 131"/>
              <p:cNvSpPr/>
              <p:nvPr/>
            </p:nvSpPr>
            <p:spPr>
              <a:xfrm>
                <a:off x="3428534" y="1588656"/>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7" name="Oval 139"/>
              <p:cNvSpPr/>
              <p:nvPr/>
            </p:nvSpPr>
            <p:spPr>
              <a:xfrm>
                <a:off x="992218" y="1388246"/>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8" name="Oval 139"/>
              <p:cNvSpPr/>
              <p:nvPr/>
            </p:nvSpPr>
            <p:spPr>
              <a:xfrm>
                <a:off x="992218" y="1426260"/>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9" name="Oval 139"/>
              <p:cNvSpPr/>
              <p:nvPr/>
            </p:nvSpPr>
            <p:spPr>
              <a:xfrm>
                <a:off x="992218" y="1481820"/>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0" name="Rectangle 125"/>
              <p:cNvSpPr/>
              <p:nvPr/>
            </p:nvSpPr>
            <p:spPr>
              <a:xfrm>
                <a:off x="747862" y="1002984"/>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1" name="Rectangle 128"/>
              <p:cNvSpPr/>
              <p:nvPr/>
            </p:nvSpPr>
            <p:spPr>
              <a:xfrm>
                <a:off x="884227" y="1005388"/>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2" name="Rectangle 125"/>
              <p:cNvSpPr/>
              <p:nvPr/>
            </p:nvSpPr>
            <p:spPr>
              <a:xfrm>
                <a:off x="747862" y="1177105"/>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3" name="Rectangle 128"/>
              <p:cNvSpPr/>
              <p:nvPr/>
            </p:nvSpPr>
            <p:spPr>
              <a:xfrm>
                <a:off x="884227" y="1179738"/>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4" name="Rectangle 125"/>
              <p:cNvSpPr/>
              <p:nvPr/>
            </p:nvSpPr>
            <p:spPr>
              <a:xfrm>
                <a:off x="757621" y="1588040"/>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5" name="Rectangle 128"/>
              <p:cNvSpPr/>
              <p:nvPr/>
            </p:nvSpPr>
            <p:spPr>
              <a:xfrm>
                <a:off x="874468" y="1588656"/>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6" name="Oval 139"/>
              <p:cNvSpPr/>
              <p:nvPr/>
            </p:nvSpPr>
            <p:spPr>
              <a:xfrm>
                <a:off x="2674440" y="1384348"/>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7" name="Oval 139"/>
              <p:cNvSpPr/>
              <p:nvPr/>
            </p:nvSpPr>
            <p:spPr>
              <a:xfrm>
                <a:off x="2674440" y="1422361"/>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8" name="Oval 139"/>
              <p:cNvSpPr/>
              <p:nvPr/>
            </p:nvSpPr>
            <p:spPr>
              <a:xfrm>
                <a:off x="2674440" y="1477921"/>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9" name="Oval 139"/>
              <p:cNvSpPr/>
              <p:nvPr/>
            </p:nvSpPr>
            <p:spPr>
              <a:xfrm>
                <a:off x="3479524" y="1396044"/>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0" name="Oval 139"/>
              <p:cNvSpPr/>
              <p:nvPr/>
            </p:nvSpPr>
            <p:spPr>
              <a:xfrm>
                <a:off x="3479524" y="1434057"/>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1" name="Oval 139"/>
              <p:cNvSpPr/>
              <p:nvPr/>
            </p:nvSpPr>
            <p:spPr>
              <a:xfrm>
                <a:off x="3479524" y="1489617"/>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2" name="TextBox 251"/>
              <p:cNvSpPr txBox="1"/>
              <p:nvPr/>
            </p:nvSpPr>
            <p:spPr>
              <a:xfrm>
                <a:off x="524447" y="665858"/>
                <a:ext cx="1438443" cy="3481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Weight Matrix</a:t>
                </a:r>
              </a:p>
            </p:txBody>
          </p:sp>
          <p:sp>
            <p:nvSpPr>
              <p:cNvPr id="253" name="TextBox 252"/>
              <p:cNvSpPr txBox="1"/>
              <p:nvPr/>
            </p:nvSpPr>
            <p:spPr>
              <a:xfrm>
                <a:off x="1588989" y="1627362"/>
                <a:ext cx="1139095" cy="5919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Activation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Vector</a:t>
                </a:r>
              </a:p>
            </p:txBody>
          </p:sp>
        </p:grpSp>
      </p:grpSp>
      <p:sp>
        <p:nvSpPr>
          <p:cNvPr id="254" name="TextBox 253"/>
          <p:cNvSpPr txBox="1"/>
          <p:nvPr/>
        </p:nvSpPr>
        <p:spPr>
          <a:xfrm>
            <a:off x="7289520" y="1531309"/>
            <a:ext cx="423514"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32B</a:t>
            </a:r>
          </a:p>
        </p:txBody>
      </p:sp>
      <p:sp>
        <p:nvSpPr>
          <p:cNvPr id="255" name="왼쪽 대괄호 254"/>
          <p:cNvSpPr/>
          <p:nvPr/>
        </p:nvSpPr>
        <p:spPr>
          <a:xfrm>
            <a:off x="9217450" y="1190625"/>
            <a:ext cx="102763" cy="952500"/>
          </a:xfrm>
          <a:prstGeom prst="leftBracket">
            <a:avLst>
              <a:gd name="adj" fmla="val 63946"/>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sp>
        <p:nvSpPr>
          <p:cNvPr id="256" name="왼쪽 대괄호 255"/>
          <p:cNvSpPr/>
          <p:nvPr/>
        </p:nvSpPr>
        <p:spPr>
          <a:xfrm flipH="1">
            <a:off x="11259888" y="1190625"/>
            <a:ext cx="102763" cy="952500"/>
          </a:xfrm>
          <a:prstGeom prst="leftBracket">
            <a:avLst>
              <a:gd name="adj" fmla="val 63946"/>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sp>
        <p:nvSpPr>
          <p:cNvPr id="257" name="직사각형 256"/>
          <p:cNvSpPr/>
          <p:nvPr/>
        </p:nvSpPr>
        <p:spPr>
          <a:xfrm>
            <a:off x="8833054" y="2501875"/>
            <a:ext cx="3280442" cy="3993816"/>
          </a:xfrm>
          <a:prstGeom prst="rect">
            <a:avLst/>
          </a:prstGeom>
          <a:solidFill>
            <a:schemeClr val="bg1">
              <a:alpha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0"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6</a:t>
            </a:fld>
            <a:endParaRPr lang="en-US" sz="1600" dirty="0">
              <a:solidFill>
                <a:schemeClr val="tx1"/>
              </a:solidFill>
            </a:endParaRPr>
          </a:p>
        </p:txBody>
      </p:sp>
      <p:sp>
        <p:nvSpPr>
          <p:cNvPr id="262" name="직사각형 261"/>
          <p:cNvSpPr/>
          <p:nvPr/>
        </p:nvSpPr>
        <p:spPr>
          <a:xfrm>
            <a:off x="4343144" y="1028722"/>
            <a:ext cx="805840" cy="4291596"/>
          </a:xfrm>
          <a:prstGeom prst="rect">
            <a:avLst/>
          </a:prstGeom>
          <a:solidFill>
            <a:schemeClr val="accent2">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03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ko-KR"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GDDR6-AiM Key Operation: Matrix × Vector</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3" name="TextBox 2"/>
          <p:cNvSpPr txBox="1"/>
          <p:nvPr/>
        </p:nvSpPr>
        <p:spPr>
          <a:xfrm>
            <a:off x="1629127" y="5613858"/>
            <a:ext cx="6982232" cy="954107"/>
          </a:xfrm>
          <a:prstGeom prst="rect">
            <a:avLst/>
          </a:prstGeom>
          <a:noFill/>
        </p:spPr>
        <p:txBody>
          <a:bodyPr wrap="none" rtlCol="0">
            <a:spAutoFit/>
          </a:bodyPr>
          <a:lstStyle/>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MAC</a:t>
            </a:r>
            <a:r>
              <a:rPr lang="en-US" sz="1400" dirty="0">
                <a:solidFill>
                  <a:prstClr val="black"/>
                </a:solidFill>
                <a:latin typeface="Calibri" panose="020F0502020204030204"/>
                <a:cs typeface="Calibri" panose="020F0502020204030204" pitchFamily="34" charset="0"/>
              </a:rPr>
              <a:t> and </a:t>
            </a:r>
            <a:r>
              <a:rPr lang="en-US" sz="1400" b="1" dirty="0">
                <a:solidFill>
                  <a:prstClr val="black"/>
                </a:solidFill>
                <a:latin typeface="Calibri" panose="020F0502020204030204"/>
                <a:cs typeface="Calibri" panose="020F0502020204030204" pitchFamily="34" charset="0"/>
              </a:rPr>
              <a:t>Activation Function </a:t>
            </a:r>
            <a:r>
              <a:rPr lang="en-US" sz="1400" dirty="0">
                <a:solidFill>
                  <a:prstClr val="black"/>
                </a:solidFill>
                <a:latin typeface="Calibri" panose="020F0502020204030204"/>
                <a:cs typeface="Calibri" panose="020F0502020204030204" pitchFamily="34" charset="0"/>
              </a:rPr>
              <a:t>operations can be performed in all banks in parallel.</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Weight</a:t>
            </a:r>
            <a:r>
              <a:rPr lang="en-US" sz="1400" dirty="0">
                <a:solidFill>
                  <a:prstClr val="black"/>
                </a:solidFill>
                <a:latin typeface="Calibri" panose="020F0502020204030204"/>
                <a:cs typeface="Calibri" panose="020F0502020204030204" pitchFamily="34" charset="0"/>
              </a:rPr>
              <a:t> matrix data is sourced from </a:t>
            </a:r>
            <a:r>
              <a:rPr lang="en-US" sz="1400" b="1" dirty="0">
                <a:solidFill>
                  <a:prstClr val="black"/>
                </a:solidFill>
                <a:latin typeface="Calibri" panose="020F0502020204030204"/>
                <a:cs typeface="Calibri" panose="020F0502020204030204" pitchFamily="34" charset="0"/>
              </a:rPr>
              <a:t>Banks</a:t>
            </a:r>
            <a:r>
              <a:rPr lang="en-US" sz="1400" dirty="0">
                <a:solidFill>
                  <a:prstClr val="black"/>
                </a:solidFill>
                <a:latin typeface="Calibri" panose="020F0502020204030204"/>
                <a:cs typeface="Calibri" panose="020F0502020204030204" pitchFamily="34" charset="0"/>
              </a:rPr>
              <a:t>; </a:t>
            </a:r>
            <a:r>
              <a:rPr lang="en-US" sz="1400" b="1" dirty="0">
                <a:solidFill>
                  <a:prstClr val="black"/>
                </a:solidFill>
                <a:latin typeface="Calibri" panose="020F0502020204030204"/>
                <a:cs typeface="Calibri" panose="020F0502020204030204" pitchFamily="34" charset="0"/>
              </a:rPr>
              <a:t>Vector</a:t>
            </a:r>
            <a:r>
              <a:rPr lang="en-US" sz="1400" dirty="0">
                <a:solidFill>
                  <a:prstClr val="black"/>
                </a:solidFill>
                <a:latin typeface="Calibri" panose="020F0502020204030204"/>
                <a:cs typeface="Calibri" panose="020F0502020204030204" pitchFamily="34" charset="0"/>
              </a:rPr>
              <a:t> data is sourced from the </a:t>
            </a:r>
            <a:r>
              <a:rPr lang="en-US" sz="1400" b="1" dirty="0">
                <a:solidFill>
                  <a:prstClr val="black"/>
                </a:solidFill>
                <a:latin typeface="Calibri" panose="020F0502020204030204"/>
                <a:cs typeface="Calibri" panose="020F0502020204030204" pitchFamily="34" charset="0"/>
              </a:rPr>
              <a:t>Global Buffer</a:t>
            </a:r>
            <a:r>
              <a:rPr lang="en-US" sz="1400" dirty="0">
                <a:solidFill>
                  <a:prstClr val="black"/>
                </a:solidFill>
                <a:latin typeface="Calibri" panose="020F0502020204030204"/>
                <a:cs typeface="Calibri" panose="020F0502020204030204" pitchFamily="34" charset="0"/>
              </a:rPr>
              <a:t>.</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MAC</a:t>
            </a:r>
            <a:r>
              <a:rPr lang="en-US" sz="1400" dirty="0">
                <a:solidFill>
                  <a:prstClr val="black"/>
                </a:solidFill>
                <a:latin typeface="Calibri" panose="020F0502020204030204"/>
                <a:cs typeface="Calibri" panose="020F0502020204030204" pitchFamily="34" charset="0"/>
              </a:rPr>
              <a:t> results are stored in latches collectively referred to as </a:t>
            </a:r>
            <a:r>
              <a:rPr lang="en-US" sz="1400" b="1" dirty="0">
                <a:solidFill>
                  <a:prstClr val="black"/>
                </a:solidFill>
                <a:latin typeface="Calibri" panose="020F0502020204030204"/>
                <a:cs typeface="Calibri" panose="020F0502020204030204" pitchFamily="34" charset="0"/>
              </a:rPr>
              <a:t>MAC_REG</a:t>
            </a:r>
            <a:r>
              <a:rPr lang="en-US" sz="1400" dirty="0">
                <a:solidFill>
                  <a:prstClr val="black"/>
                </a:solidFill>
                <a:latin typeface="Calibri" panose="020F0502020204030204"/>
                <a:cs typeface="Calibri" panose="020F0502020204030204" pitchFamily="34" charset="0"/>
              </a:rPr>
              <a:t>.</a:t>
            </a:r>
          </a:p>
          <a:p>
            <a:pPr marL="285750" indent="-285750" defTabSz="914400" latinLnBrk="0">
              <a:buFont typeface="Arial" panose="020B0604020202020204" pitchFamily="34" charset="0"/>
              <a:buChar char="•"/>
            </a:pPr>
            <a:r>
              <a:rPr lang="en-US" sz="1400" b="1" dirty="0">
                <a:solidFill>
                  <a:prstClr val="black"/>
                </a:solidFill>
                <a:latin typeface="Calibri" panose="020F0502020204030204"/>
                <a:cs typeface="Calibri" panose="020F0502020204030204" pitchFamily="34" charset="0"/>
              </a:rPr>
              <a:t>Activation Function </a:t>
            </a:r>
            <a:r>
              <a:rPr lang="en-US" sz="1400" dirty="0">
                <a:solidFill>
                  <a:prstClr val="black"/>
                </a:solidFill>
                <a:latin typeface="Calibri" panose="020F0502020204030204"/>
                <a:cs typeface="Calibri" panose="020F0502020204030204" pitchFamily="34" charset="0"/>
              </a:rPr>
              <a:t>results are stored in latches collectively referred to as </a:t>
            </a:r>
            <a:r>
              <a:rPr lang="en-US" sz="1400" b="1" dirty="0">
                <a:solidFill>
                  <a:prstClr val="black"/>
                </a:solidFill>
                <a:latin typeface="Calibri" panose="020F0502020204030204"/>
                <a:cs typeface="Calibri" panose="020F0502020204030204" pitchFamily="34" charset="0"/>
              </a:rPr>
              <a:t>AF_REG</a:t>
            </a:r>
            <a:r>
              <a:rPr lang="en-US" sz="1400" dirty="0">
                <a:solidFill>
                  <a:prstClr val="black"/>
                </a:solidFill>
                <a:latin typeface="Calibri" panose="020F0502020204030204"/>
                <a:cs typeface="Calibri" panose="020F0502020204030204" pitchFamily="34" charset="0"/>
              </a:rPr>
              <a:t>.</a:t>
            </a:r>
          </a:p>
        </p:txBody>
      </p:sp>
      <p:sp>
        <p:nvSpPr>
          <p:cNvPr id="4" name="Teardrop 467"/>
          <p:cNvSpPr/>
          <p:nvPr/>
        </p:nvSpPr>
        <p:spPr>
          <a:xfrm rot="5018464">
            <a:off x="2418544" y="1651823"/>
            <a:ext cx="1522644" cy="1444911"/>
          </a:xfrm>
          <a:prstGeom prst="teardrop">
            <a:avLst>
              <a:gd name="adj" fmla="val 141452"/>
            </a:avLst>
          </a:prstGeom>
          <a:gradFill>
            <a:gsLst>
              <a:gs pos="5000">
                <a:srgbClr val="70AD47"/>
              </a:gs>
              <a:gs pos="50000">
                <a:sysClr val="window" lastClr="FFFFFF">
                  <a:alpha val="0"/>
                </a:sysClr>
              </a:gs>
            </a:gsLst>
            <a:lin ang="9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66"/>
          <p:cNvSpPr/>
          <p:nvPr/>
        </p:nvSpPr>
        <p:spPr>
          <a:xfrm>
            <a:off x="84736" y="875572"/>
            <a:ext cx="3745954" cy="4715603"/>
          </a:xfrm>
          <a:prstGeom prst="roundRect">
            <a:avLst>
              <a:gd name="adj" fmla="val 2735"/>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468"/>
          <p:cNvSpPr/>
          <p:nvPr/>
        </p:nvSpPr>
        <p:spPr>
          <a:xfrm>
            <a:off x="206049" y="2815269"/>
            <a:ext cx="3527002" cy="2687735"/>
          </a:xfrm>
          <a:prstGeom prst="roundRect">
            <a:avLst>
              <a:gd name="adj" fmla="val 2629"/>
            </a:avLst>
          </a:prstGeom>
          <a:solidFill>
            <a:srgbClr val="EE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55"/>
          <p:cNvGrpSpPr/>
          <p:nvPr/>
        </p:nvGrpSpPr>
        <p:grpSpPr>
          <a:xfrm>
            <a:off x="411896" y="2815270"/>
            <a:ext cx="3228707" cy="2614944"/>
            <a:chOff x="260539" y="2590495"/>
            <a:chExt cx="3952941" cy="3201505"/>
          </a:xfrm>
        </p:grpSpPr>
        <p:cxnSp>
          <p:nvCxnSpPr>
            <p:cNvPr id="8" name="Straight Connector 456"/>
            <p:cNvCxnSpPr/>
            <p:nvPr/>
          </p:nvCxnSpPr>
          <p:spPr>
            <a:xfrm>
              <a:off x="2171423" y="4503420"/>
              <a:ext cx="0" cy="415450"/>
            </a:xfrm>
            <a:prstGeom prst="line">
              <a:avLst/>
            </a:prstGeom>
            <a:noFill/>
            <a:ln w="15875" cap="rnd" cmpd="sng" algn="ctr">
              <a:solidFill>
                <a:sysClr val="windowText" lastClr="000000"/>
              </a:solidFill>
              <a:prstDash val="solid"/>
              <a:miter lim="800000"/>
            </a:ln>
            <a:effectLst/>
          </p:spPr>
        </p:cxnSp>
        <p:sp>
          <p:nvSpPr>
            <p:cNvPr id="9" name="Rounded Rectangle 53"/>
            <p:cNvSpPr/>
            <p:nvPr/>
          </p:nvSpPr>
          <p:spPr>
            <a:xfrm>
              <a:off x="2281407" y="4742803"/>
              <a:ext cx="1170025" cy="1036645"/>
            </a:xfrm>
            <a:prstGeom prst="roundRect">
              <a:avLst>
                <a:gd name="adj" fmla="val 9316"/>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6"/>
            <p:cNvCxnSpPr/>
            <p:nvPr/>
          </p:nvCxnSpPr>
          <p:spPr>
            <a:xfrm>
              <a:off x="724690" y="3419362"/>
              <a:ext cx="690154" cy="0"/>
            </a:xfrm>
            <a:prstGeom prst="line">
              <a:avLst/>
            </a:prstGeom>
            <a:noFill/>
            <a:ln w="15875" cap="rnd" cmpd="sng" algn="ctr">
              <a:solidFill>
                <a:sysClr val="windowText" lastClr="000000"/>
              </a:solidFill>
              <a:prstDash val="solid"/>
              <a:miter lim="800000"/>
            </a:ln>
            <a:effectLst/>
          </p:spPr>
        </p:cxnSp>
        <p:cxnSp>
          <p:nvCxnSpPr>
            <p:cNvPr id="11" name="Straight Connector 226"/>
            <p:cNvCxnSpPr/>
            <p:nvPr/>
          </p:nvCxnSpPr>
          <p:spPr>
            <a:xfrm>
              <a:off x="724690" y="3185358"/>
              <a:ext cx="0" cy="234004"/>
            </a:xfrm>
            <a:prstGeom prst="line">
              <a:avLst/>
            </a:prstGeom>
            <a:noFill/>
            <a:ln w="15875" cap="rnd" cmpd="sng" algn="ctr">
              <a:solidFill>
                <a:sysClr val="windowText" lastClr="000000"/>
              </a:solidFill>
              <a:prstDash val="solid"/>
              <a:miter lim="800000"/>
            </a:ln>
            <a:effectLst/>
          </p:spPr>
        </p:cxnSp>
        <p:sp>
          <p:nvSpPr>
            <p:cNvPr id="12" name="Oval 224"/>
            <p:cNvSpPr/>
            <p:nvPr/>
          </p:nvSpPr>
          <p:spPr>
            <a:xfrm>
              <a:off x="971423" y="3314054"/>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231"/>
            <p:cNvGrpSpPr/>
            <p:nvPr/>
          </p:nvGrpSpPr>
          <p:grpSpPr>
            <a:xfrm rot="2700000">
              <a:off x="1044259" y="3387671"/>
              <a:ext cx="58596" cy="58596"/>
              <a:chOff x="1929604" y="3594417"/>
              <a:chExt cx="88956" cy="88956"/>
            </a:xfrm>
            <a:solidFill>
              <a:sysClr val="window" lastClr="FFFFFF">
                <a:lumMod val="95000"/>
              </a:sysClr>
            </a:solidFill>
          </p:grpSpPr>
          <p:cxnSp>
            <p:nvCxnSpPr>
              <p:cNvPr id="116" name="Straight Connector 232"/>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17" name="Straight Connector 233"/>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14" name="Straight Connector 372"/>
            <p:cNvCxnSpPr/>
            <p:nvPr/>
          </p:nvCxnSpPr>
          <p:spPr>
            <a:xfrm>
              <a:off x="498419" y="3080036"/>
              <a:ext cx="452176" cy="0"/>
            </a:xfrm>
            <a:prstGeom prst="line">
              <a:avLst/>
            </a:prstGeom>
            <a:noFill/>
            <a:ln w="15875" cap="rnd" cmpd="sng" algn="ctr">
              <a:solidFill>
                <a:sysClr val="windowText" lastClr="000000"/>
              </a:solidFill>
              <a:prstDash val="solid"/>
              <a:miter lim="800000"/>
            </a:ln>
            <a:effectLst/>
          </p:spPr>
        </p:cxnSp>
        <p:cxnSp>
          <p:nvCxnSpPr>
            <p:cNvPr id="15" name="Straight Connector 373"/>
            <p:cNvCxnSpPr/>
            <p:nvPr/>
          </p:nvCxnSpPr>
          <p:spPr>
            <a:xfrm>
              <a:off x="950595" y="2850467"/>
              <a:ext cx="0" cy="229569"/>
            </a:xfrm>
            <a:prstGeom prst="line">
              <a:avLst/>
            </a:prstGeom>
            <a:noFill/>
            <a:ln w="15875" cap="rnd" cmpd="sng" algn="ctr">
              <a:solidFill>
                <a:sysClr val="windowText" lastClr="000000"/>
              </a:solidFill>
              <a:prstDash val="solid"/>
              <a:miter lim="800000"/>
            </a:ln>
            <a:effectLst/>
          </p:spPr>
        </p:cxnSp>
        <p:cxnSp>
          <p:nvCxnSpPr>
            <p:cNvPr id="16" name="Straight Connector 374"/>
            <p:cNvCxnSpPr/>
            <p:nvPr/>
          </p:nvCxnSpPr>
          <p:spPr>
            <a:xfrm>
              <a:off x="498419" y="2850467"/>
              <a:ext cx="0" cy="229569"/>
            </a:xfrm>
            <a:prstGeom prst="line">
              <a:avLst/>
            </a:prstGeom>
            <a:noFill/>
            <a:ln w="15875" cap="rnd" cmpd="sng" algn="ctr">
              <a:solidFill>
                <a:sysClr val="windowText" lastClr="000000"/>
              </a:solidFill>
              <a:prstDash val="solid"/>
              <a:miter lim="800000"/>
            </a:ln>
            <a:effectLst/>
          </p:spPr>
        </p:cxnSp>
        <p:sp>
          <p:nvSpPr>
            <p:cNvPr id="17" name="Oval 375"/>
            <p:cNvSpPr/>
            <p:nvPr/>
          </p:nvSpPr>
          <p:spPr>
            <a:xfrm>
              <a:off x="622352"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376"/>
            <p:cNvGrpSpPr/>
            <p:nvPr/>
          </p:nvGrpSpPr>
          <p:grpSpPr>
            <a:xfrm>
              <a:off x="691211" y="3051755"/>
              <a:ext cx="58596" cy="58596"/>
              <a:chOff x="1929604" y="3594417"/>
              <a:chExt cx="88956" cy="88956"/>
            </a:xfrm>
            <a:solidFill>
              <a:srgbClr val="70AD47">
                <a:lumMod val="40000"/>
                <a:lumOff val="60000"/>
              </a:srgbClr>
            </a:solidFill>
          </p:grpSpPr>
          <p:cxnSp>
            <p:nvCxnSpPr>
              <p:cNvPr id="114" name="Straight Connector 377"/>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15" name="Straight Connector 378"/>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19" name="Straight Connector 379"/>
            <p:cNvCxnSpPr/>
            <p:nvPr/>
          </p:nvCxnSpPr>
          <p:spPr>
            <a:xfrm>
              <a:off x="1414844" y="3177967"/>
              <a:ext cx="0" cy="234004"/>
            </a:xfrm>
            <a:prstGeom prst="line">
              <a:avLst/>
            </a:prstGeom>
            <a:noFill/>
            <a:ln w="15875" cap="rnd" cmpd="sng" algn="ctr">
              <a:solidFill>
                <a:sysClr val="windowText" lastClr="000000"/>
              </a:solidFill>
              <a:prstDash val="solid"/>
              <a:miter lim="800000"/>
            </a:ln>
            <a:effectLst/>
          </p:spPr>
        </p:cxnSp>
        <p:cxnSp>
          <p:nvCxnSpPr>
            <p:cNvPr id="20" name="Straight Connector 380"/>
            <p:cNvCxnSpPr/>
            <p:nvPr/>
          </p:nvCxnSpPr>
          <p:spPr>
            <a:xfrm>
              <a:off x="1077726" y="3757676"/>
              <a:ext cx="690154" cy="0"/>
            </a:xfrm>
            <a:prstGeom prst="line">
              <a:avLst/>
            </a:prstGeom>
            <a:noFill/>
            <a:ln w="15875" cap="rnd" cmpd="sng" algn="ctr">
              <a:solidFill>
                <a:sysClr val="windowText" lastClr="000000"/>
              </a:solidFill>
              <a:prstDash val="solid"/>
              <a:miter lim="800000"/>
            </a:ln>
            <a:effectLst/>
          </p:spPr>
        </p:cxnSp>
        <p:cxnSp>
          <p:nvCxnSpPr>
            <p:cNvPr id="21" name="Straight Connector 381"/>
            <p:cNvCxnSpPr/>
            <p:nvPr/>
          </p:nvCxnSpPr>
          <p:spPr>
            <a:xfrm>
              <a:off x="1077726" y="3523672"/>
              <a:ext cx="0" cy="234004"/>
            </a:xfrm>
            <a:prstGeom prst="line">
              <a:avLst/>
            </a:prstGeom>
            <a:noFill/>
            <a:ln w="15875" cap="rnd" cmpd="sng" algn="ctr">
              <a:solidFill>
                <a:sysClr val="windowText" lastClr="000000"/>
              </a:solidFill>
              <a:prstDash val="solid"/>
              <a:miter lim="800000"/>
            </a:ln>
            <a:effectLst/>
          </p:spPr>
        </p:cxnSp>
        <p:sp>
          <p:nvSpPr>
            <p:cNvPr id="22" name="Oval 382"/>
            <p:cNvSpPr/>
            <p:nvPr/>
          </p:nvSpPr>
          <p:spPr>
            <a:xfrm>
              <a:off x="1324459" y="3652368"/>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383"/>
            <p:cNvGrpSpPr/>
            <p:nvPr/>
          </p:nvGrpSpPr>
          <p:grpSpPr>
            <a:xfrm rot="2700000">
              <a:off x="1397295" y="3725985"/>
              <a:ext cx="58596" cy="58596"/>
              <a:chOff x="1929604" y="3594417"/>
              <a:chExt cx="88956" cy="88956"/>
            </a:xfrm>
            <a:solidFill>
              <a:sysClr val="window" lastClr="FFFFFF">
                <a:lumMod val="95000"/>
              </a:sysClr>
            </a:solidFill>
          </p:grpSpPr>
          <p:cxnSp>
            <p:nvCxnSpPr>
              <p:cNvPr id="112" name="Straight Connector 384"/>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13" name="Straight Connector 385"/>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24" name="Straight Connector 386"/>
            <p:cNvCxnSpPr/>
            <p:nvPr/>
          </p:nvCxnSpPr>
          <p:spPr>
            <a:xfrm>
              <a:off x="1767880" y="3516281"/>
              <a:ext cx="0" cy="234004"/>
            </a:xfrm>
            <a:prstGeom prst="line">
              <a:avLst/>
            </a:prstGeom>
            <a:noFill/>
            <a:ln w="15875" cap="rnd" cmpd="sng" algn="ctr">
              <a:solidFill>
                <a:sysClr val="windowText" lastClr="000000"/>
              </a:solidFill>
              <a:prstDash val="solid"/>
              <a:miter lim="800000"/>
            </a:ln>
            <a:effectLst/>
          </p:spPr>
        </p:cxnSp>
        <p:cxnSp>
          <p:nvCxnSpPr>
            <p:cNvPr id="25" name="Straight Connector 368"/>
            <p:cNvCxnSpPr/>
            <p:nvPr/>
          </p:nvCxnSpPr>
          <p:spPr>
            <a:xfrm>
              <a:off x="1190465" y="3080036"/>
              <a:ext cx="452176" cy="0"/>
            </a:xfrm>
            <a:prstGeom prst="line">
              <a:avLst/>
            </a:prstGeom>
            <a:noFill/>
            <a:ln w="15875" cap="rnd" cmpd="sng" algn="ctr">
              <a:solidFill>
                <a:sysClr val="windowText" lastClr="000000"/>
              </a:solidFill>
              <a:prstDash val="solid"/>
              <a:miter lim="800000"/>
            </a:ln>
            <a:effectLst/>
          </p:spPr>
        </p:cxnSp>
        <p:cxnSp>
          <p:nvCxnSpPr>
            <p:cNvPr id="26" name="Straight Connector 369"/>
            <p:cNvCxnSpPr/>
            <p:nvPr/>
          </p:nvCxnSpPr>
          <p:spPr>
            <a:xfrm>
              <a:off x="1642641" y="2850467"/>
              <a:ext cx="0" cy="229569"/>
            </a:xfrm>
            <a:prstGeom prst="line">
              <a:avLst/>
            </a:prstGeom>
            <a:noFill/>
            <a:ln w="15875" cap="rnd" cmpd="sng" algn="ctr">
              <a:solidFill>
                <a:sysClr val="windowText" lastClr="000000"/>
              </a:solidFill>
              <a:prstDash val="solid"/>
              <a:miter lim="800000"/>
            </a:ln>
            <a:effectLst/>
          </p:spPr>
        </p:cxnSp>
        <p:cxnSp>
          <p:nvCxnSpPr>
            <p:cNvPr id="27" name="Straight Connector 370"/>
            <p:cNvCxnSpPr/>
            <p:nvPr/>
          </p:nvCxnSpPr>
          <p:spPr>
            <a:xfrm>
              <a:off x="1190465" y="2850467"/>
              <a:ext cx="0" cy="229569"/>
            </a:xfrm>
            <a:prstGeom prst="line">
              <a:avLst/>
            </a:prstGeom>
            <a:noFill/>
            <a:ln w="15875" cap="rnd" cmpd="sng" algn="ctr">
              <a:solidFill>
                <a:sysClr val="windowText" lastClr="000000"/>
              </a:solidFill>
              <a:prstDash val="solid"/>
              <a:miter lim="800000"/>
            </a:ln>
            <a:effectLst/>
          </p:spPr>
        </p:cxnSp>
        <p:sp>
          <p:nvSpPr>
            <p:cNvPr id="28" name="Oval 115"/>
            <p:cNvSpPr/>
            <p:nvPr/>
          </p:nvSpPr>
          <p:spPr>
            <a:xfrm>
              <a:off x="1314398"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28"/>
            <p:cNvGrpSpPr/>
            <p:nvPr/>
          </p:nvGrpSpPr>
          <p:grpSpPr>
            <a:xfrm>
              <a:off x="1383257" y="3051755"/>
              <a:ext cx="58596" cy="58596"/>
              <a:chOff x="1929604" y="3594417"/>
              <a:chExt cx="88956" cy="88956"/>
            </a:xfrm>
            <a:solidFill>
              <a:srgbClr val="70AD47">
                <a:lumMod val="40000"/>
                <a:lumOff val="60000"/>
              </a:srgbClr>
            </a:solidFill>
          </p:grpSpPr>
          <p:cxnSp>
            <p:nvCxnSpPr>
              <p:cNvPr id="110" name="Straight Connector 229"/>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11" name="Straight Connector 230"/>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30" name="Straight Connector 387"/>
            <p:cNvCxnSpPr/>
            <p:nvPr/>
          </p:nvCxnSpPr>
          <p:spPr>
            <a:xfrm>
              <a:off x="1422803" y="4095990"/>
              <a:ext cx="690154" cy="0"/>
            </a:xfrm>
            <a:prstGeom prst="line">
              <a:avLst/>
            </a:prstGeom>
            <a:noFill/>
            <a:ln w="15875" cap="rnd" cmpd="sng" algn="ctr">
              <a:solidFill>
                <a:sysClr val="windowText" lastClr="000000"/>
              </a:solidFill>
              <a:prstDash val="solid"/>
              <a:miter lim="800000"/>
            </a:ln>
            <a:effectLst/>
          </p:spPr>
        </p:cxnSp>
        <p:cxnSp>
          <p:nvCxnSpPr>
            <p:cNvPr id="31" name="Straight Connector 388"/>
            <p:cNvCxnSpPr/>
            <p:nvPr/>
          </p:nvCxnSpPr>
          <p:spPr>
            <a:xfrm>
              <a:off x="1422803" y="3861986"/>
              <a:ext cx="0" cy="234004"/>
            </a:xfrm>
            <a:prstGeom prst="line">
              <a:avLst/>
            </a:prstGeom>
            <a:noFill/>
            <a:ln w="15875" cap="rnd" cmpd="sng" algn="ctr">
              <a:solidFill>
                <a:sysClr val="windowText" lastClr="000000"/>
              </a:solidFill>
              <a:prstDash val="solid"/>
              <a:miter lim="800000"/>
            </a:ln>
            <a:effectLst/>
          </p:spPr>
        </p:cxnSp>
        <p:sp>
          <p:nvSpPr>
            <p:cNvPr id="32" name="Oval 389"/>
            <p:cNvSpPr/>
            <p:nvPr/>
          </p:nvSpPr>
          <p:spPr>
            <a:xfrm>
              <a:off x="1669536" y="3990682"/>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390"/>
            <p:cNvGrpSpPr/>
            <p:nvPr/>
          </p:nvGrpSpPr>
          <p:grpSpPr>
            <a:xfrm rot="2700000">
              <a:off x="1742372" y="4064299"/>
              <a:ext cx="58596" cy="58596"/>
              <a:chOff x="1929604" y="3594417"/>
              <a:chExt cx="88956" cy="88956"/>
            </a:xfrm>
            <a:solidFill>
              <a:sysClr val="window" lastClr="FFFFFF">
                <a:lumMod val="95000"/>
              </a:sysClr>
            </a:solidFill>
          </p:grpSpPr>
          <p:cxnSp>
            <p:nvCxnSpPr>
              <p:cNvPr id="108" name="Straight Connector 391"/>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9" name="Straight Connector 392"/>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34" name="Straight Connector 393"/>
            <p:cNvCxnSpPr/>
            <p:nvPr/>
          </p:nvCxnSpPr>
          <p:spPr>
            <a:xfrm>
              <a:off x="2112957" y="3854595"/>
              <a:ext cx="0" cy="234004"/>
            </a:xfrm>
            <a:prstGeom prst="line">
              <a:avLst/>
            </a:prstGeom>
            <a:noFill/>
            <a:ln w="15875" cap="rnd" cmpd="sng" algn="ctr">
              <a:solidFill>
                <a:sysClr val="windowText" lastClr="000000"/>
              </a:solidFill>
              <a:prstDash val="solid"/>
              <a:miter lim="800000"/>
            </a:ln>
            <a:effectLst/>
          </p:spPr>
        </p:cxnSp>
        <p:cxnSp>
          <p:nvCxnSpPr>
            <p:cNvPr id="35" name="Straight Connector 394"/>
            <p:cNvCxnSpPr/>
            <p:nvPr/>
          </p:nvCxnSpPr>
          <p:spPr>
            <a:xfrm>
              <a:off x="1778794" y="4434304"/>
              <a:ext cx="769144" cy="0"/>
            </a:xfrm>
            <a:prstGeom prst="line">
              <a:avLst/>
            </a:prstGeom>
            <a:noFill/>
            <a:ln w="15875" cap="rnd" cmpd="sng" algn="ctr">
              <a:solidFill>
                <a:sysClr val="windowText" lastClr="000000"/>
              </a:solidFill>
              <a:prstDash val="solid"/>
              <a:miter lim="800000"/>
            </a:ln>
            <a:effectLst/>
          </p:spPr>
        </p:cxnSp>
        <p:cxnSp>
          <p:nvCxnSpPr>
            <p:cNvPr id="36" name="Straight Connector 395"/>
            <p:cNvCxnSpPr/>
            <p:nvPr/>
          </p:nvCxnSpPr>
          <p:spPr>
            <a:xfrm>
              <a:off x="1777404" y="4200300"/>
              <a:ext cx="0" cy="234004"/>
            </a:xfrm>
            <a:prstGeom prst="line">
              <a:avLst/>
            </a:prstGeom>
            <a:noFill/>
            <a:ln w="15875" cap="rnd" cmpd="sng" algn="ctr">
              <a:solidFill>
                <a:sysClr val="windowText" lastClr="000000"/>
              </a:solidFill>
              <a:prstDash val="solid"/>
              <a:miter lim="800000"/>
            </a:ln>
            <a:effectLst/>
          </p:spPr>
        </p:cxnSp>
        <p:sp>
          <p:nvSpPr>
            <p:cNvPr id="37" name="Oval 396"/>
            <p:cNvSpPr/>
            <p:nvPr/>
          </p:nvSpPr>
          <p:spPr>
            <a:xfrm>
              <a:off x="2069521" y="4328996"/>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97"/>
            <p:cNvGrpSpPr/>
            <p:nvPr/>
          </p:nvGrpSpPr>
          <p:grpSpPr>
            <a:xfrm rot="2700000">
              <a:off x="2142357" y="4402613"/>
              <a:ext cx="58596" cy="58596"/>
              <a:chOff x="1929604" y="3594417"/>
              <a:chExt cx="88956" cy="88956"/>
            </a:xfrm>
            <a:solidFill>
              <a:sysClr val="window" lastClr="FFFFFF">
                <a:lumMod val="95000"/>
              </a:sysClr>
            </a:solidFill>
          </p:grpSpPr>
          <p:cxnSp>
            <p:nvCxnSpPr>
              <p:cNvPr id="106" name="Straight Connector 398"/>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7" name="Straight Connector 399"/>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39" name="Straight Connector 400"/>
            <p:cNvCxnSpPr/>
            <p:nvPr/>
          </p:nvCxnSpPr>
          <p:spPr>
            <a:xfrm>
              <a:off x="2553424" y="4192909"/>
              <a:ext cx="0" cy="234004"/>
            </a:xfrm>
            <a:prstGeom prst="line">
              <a:avLst/>
            </a:prstGeom>
            <a:noFill/>
            <a:ln w="15875" cap="rnd" cmpd="sng" algn="ctr">
              <a:solidFill>
                <a:sysClr val="windowText" lastClr="000000"/>
              </a:solidFill>
              <a:prstDash val="solid"/>
              <a:miter lim="800000"/>
            </a:ln>
            <a:effectLst/>
          </p:spPr>
        </p:cxnSp>
        <p:cxnSp>
          <p:nvCxnSpPr>
            <p:cNvPr id="40" name="Straight Connector 401"/>
            <p:cNvCxnSpPr/>
            <p:nvPr/>
          </p:nvCxnSpPr>
          <p:spPr>
            <a:xfrm>
              <a:off x="2193925" y="4091774"/>
              <a:ext cx="689550" cy="0"/>
            </a:xfrm>
            <a:prstGeom prst="line">
              <a:avLst/>
            </a:prstGeom>
            <a:noFill/>
            <a:ln w="15875" cap="rnd" cmpd="sng" algn="ctr">
              <a:solidFill>
                <a:sysClr val="windowText" lastClr="000000"/>
              </a:solidFill>
              <a:prstDash val="solid"/>
              <a:miter lim="800000"/>
            </a:ln>
            <a:effectLst/>
          </p:spPr>
        </p:cxnSp>
        <p:cxnSp>
          <p:nvCxnSpPr>
            <p:cNvPr id="41" name="Straight Connector 402"/>
            <p:cNvCxnSpPr/>
            <p:nvPr/>
          </p:nvCxnSpPr>
          <p:spPr>
            <a:xfrm>
              <a:off x="2193321" y="3857770"/>
              <a:ext cx="0" cy="228455"/>
            </a:xfrm>
            <a:prstGeom prst="line">
              <a:avLst/>
            </a:prstGeom>
            <a:noFill/>
            <a:ln w="15875" cap="rnd" cmpd="sng" algn="ctr">
              <a:solidFill>
                <a:sysClr val="windowText" lastClr="000000"/>
              </a:solidFill>
              <a:prstDash val="solid"/>
              <a:miter lim="800000"/>
            </a:ln>
            <a:effectLst/>
          </p:spPr>
        </p:cxnSp>
        <p:sp>
          <p:nvSpPr>
            <p:cNvPr id="42" name="Oval 403"/>
            <p:cNvSpPr/>
            <p:nvPr/>
          </p:nvSpPr>
          <p:spPr>
            <a:xfrm>
              <a:off x="2440054" y="3986466"/>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04"/>
            <p:cNvGrpSpPr/>
            <p:nvPr/>
          </p:nvGrpSpPr>
          <p:grpSpPr>
            <a:xfrm rot="2700000">
              <a:off x="2512890" y="4060083"/>
              <a:ext cx="58596" cy="58596"/>
              <a:chOff x="1929604" y="3594417"/>
              <a:chExt cx="88956" cy="88956"/>
            </a:xfrm>
            <a:solidFill>
              <a:sysClr val="window" lastClr="FFFFFF">
                <a:lumMod val="95000"/>
              </a:sysClr>
            </a:solidFill>
          </p:grpSpPr>
          <p:cxnSp>
            <p:nvCxnSpPr>
              <p:cNvPr id="104" name="Straight Connector 405"/>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5" name="Straight Connector 406"/>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44" name="Straight Connector 407"/>
            <p:cNvCxnSpPr/>
            <p:nvPr/>
          </p:nvCxnSpPr>
          <p:spPr>
            <a:xfrm>
              <a:off x="2883475" y="3850379"/>
              <a:ext cx="0" cy="234004"/>
            </a:xfrm>
            <a:prstGeom prst="line">
              <a:avLst/>
            </a:prstGeom>
            <a:noFill/>
            <a:ln w="15875" cap="rnd" cmpd="sng" algn="ctr">
              <a:solidFill>
                <a:sysClr val="windowText" lastClr="000000"/>
              </a:solidFill>
              <a:prstDash val="solid"/>
              <a:miter lim="800000"/>
            </a:ln>
            <a:effectLst/>
          </p:spPr>
        </p:cxnSp>
        <p:cxnSp>
          <p:nvCxnSpPr>
            <p:cNvPr id="45" name="Straight Connector 408"/>
            <p:cNvCxnSpPr/>
            <p:nvPr/>
          </p:nvCxnSpPr>
          <p:spPr>
            <a:xfrm flipH="1">
              <a:off x="2893726" y="3419362"/>
              <a:ext cx="690154" cy="0"/>
            </a:xfrm>
            <a:prstGeom prst="line">
              <a:avLst/>
            </a:prstGeom>
            <a:noFill/>
            <a:ln w="15875" cap="rnd" cmpd="sng" algn="ctr">
              <a:solidFill>
                <a:sysClr val="windowText" lastClr="000000"/>
              </a:solidFill>
              <a:prstDash val="solid"/>
              <a:miter lim="800000"/>
            </a:ln>
            <a:effectLst/>
          </p:spPr>
        </p:cxnSp>
        <p:cxnSp>
          <p:nvCxnSpPr>
            <p:cNvPr id="46" name="Straight Connector 409"/>
            <p:cNvCxnSpPr/>
            <p:nvPr/>
          </p:nvCxnSpPr>
          <p:spPr>
            <a:xfrm flipH="1">
              <a:off x="3583880" y="3185358"/>
              <a:ext cx="0" cy="234004"/>
            </a:xfrm>
            <a:prstGeom prst="line">
              <a:avLst/>
            </a:prstGeom>
            <a:noFill/>
            <a:ln w="15875" cap="rnd" cmpd="sng" algn="ctr">
              <a:solidFill>
                <a:sysClr val="windowText" lastClr="000000"/>
              </a:solidFill>
              <a:prstDash val="solid"/>
              <a:miter lim="800000"/>
            </a:ln>
            <a:effectLst/>
          </p:spPr>
        </p:cxnSp>
        <p:sp>
          <p:nvSpPr>
            <p:cNvPr id="47" name="Oval 410"/>
            <p:cNvSpPr/>
            <p:nvPr/>
          </p:nvSpPr>
          <p:spPr>
            <a:xfrm flipH="1">
              <a:off x="3132881" y="3314054"/>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Group 411"/>
            <p:cNvGrpSpPr/>
            <p:nvPr/>
          </p:nvGrpSpPr>
          <p:grpSpPr>
            <a:xfrm rot="18900000" flipH="1">
              <a:off x="3205715" y="3387671"/>
              <a:ext cx="58596" cy="58596"/>
              <a:chOff x="1929604" y="3594417"/>
              <a:chExt cx="88956" cy="88956"/>
            </a:xfrm>
            <a:solidFill>
              <a:sysClr val="window" lastClr="FFFFFF">
                <a:lumMod val="95000"/>
              </a:sysClr>
            </a:solidFill>
          </p:grpSpPr>
          <p:cxnSp>
            <p:nvCxnSpPr>
              <p:cNvPr id="102" name="Straight Connector 412"/>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103" name="Straight Connector 413"/>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49" name="Straight Connector 415"/>
            <p:cNvCxnSpPr/>
            <p:nvPr/>
          </p:nvCxnSpPr>
          <p:spPr>
            <a:xfrm flipH="1">
              <a:off x="3357975" y="3080036"/>
              <a:ext cx="452176" cy="0"/>
            </a:xfrm>
            <a:prstGeom prst="line">
              <a:avLst/>
            </a:prstGeom>
            <a:noFill/>
            <a:ln w="15875" cap="rnd" cmpd="sng" algn="ctr">
              <a:solidFill>
                <a:sysClr val="windowText" lastClr="000000"/>
              </a:solidFill>
              <a:prstDash val="solid"/>
              <a:miter lim="800000"/>
            </a:ln>
            <a:effectLst/>
          </p:spPr>
        </p:cxnSp>
        <p:cxnSp>
          <p:nvCxnSpPr>
            <p:cNvPr id="50" name="Straight Connector 416"/>
            <p:cNvCxnSpPr/>
            <p:nvPr/>
          </p:nvCxnSpPr>
          <p:spPr>
            <a:xfrm flipH="1">
              <a:off x="3357975" y="2850467"/>
              <a:ext cx="0" cy="229569"/>
            </a:xfrm>
            <a:prstGeom prst="line">
              <a:avLst/>
            </a:prstGeom>
            <a:noFill/>
            <a:ln w="15875" cap="rnd" cmpd="sng" algn="ctr">
              <a:solidFill>
                <a:sysClr val="windowText" lastClr="000000"/>
              </a:solidFill>
              <a:prstDash val="solid"/>
              <a:miter lim="800000"/>
            </a:ln>
            <a:effectLst/>
          </p:spPr>
        </p:cxnSp>
        <p:cxnSp>
          <p:nvCxnSpPr>
            <p:cNvPr id="51" name="Straight Connector 417"/>
            <p:cNvCxnSpPr/>
            <p:nvPr/>
          </p:nvCxnSpPr>
          <p:spPr>
            <a:xfrm flipH="1">
              <a:off x="3810151" y="2850467"/>
              <a:ext cx="0" cy="229569"/>
            </a:xfrm>
            <a:prstGeom prst="line">
              <a:avLst/>
            </a:prstGeom>
            <a:noFill/>
            <a:ln w="15875" cap="rnd" cmpd="sng" algn="ctr">
              <a:solidFill>
                <a:sysClr val="windowText" lastClr="000000"/>
              </a:solidFill>
              <a:prstDash val="solid"/>
              <a:miter lim="800000"/>
            </a:ln>
            <a:effectLst/>
          </p:spPr>
        </p:cxnSp>
        <p:sp>
          <p:nvSpPr>
            <p:cNvPr id="52" name="Oval 418"/>
            <p:cNvSpPr/>
            <p:nvPr/>
          </p:nvSpPr>
          <p:spPr>
            <a:xfrm flipH="1">
              <a:off x="3481952"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419"/>
            <p:cNvGrpSpPr/>
            <p:nvPr/>
          </p:nvGrpSpPr>
          <p:grpSpPr>
            <a:xfrm flipH="1">
              <a:off x="3558763" y="3051755"/>
              <a:ext cx="58596" cy="58596"/>
              <a:chOff x="1929604" y="3594417"/>
              <a:chExt cx="88956" cy="88956"/>
            </a:xfrm>
            <a:solidFill>
              <a:srgbClr val="70AD47">
                <a:lumMod val="40000"/>
                <a:lumOff val="60000"/>
              </a:srgbClr>
            </a:solidFill>
          </p:grpSpPr>
          <p:cxnSp>
            <p:nvCxnSpPr>
              <p:cNvPr id="100" name="Straight Connector 420"/>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101" name="Straight Connector 421"/>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cxnSp>
          <p:nvCxnSpPr>
            <p:cNvPr id="54" name="Straight Connector 422"/>
            <p:cNvCxnSpPr/>
            <p:nvPr/>
          </p:nvCxnSpPr>
          <p:spPr>
            <a:xfrm flipH="1">
              <a:off x="2893726" y="3177967"/>
              <a:ext cx="0" cy="234004"/>
            </a:xfrm>
            <a:prstGeom prst="line">
              <a:avLst/>
            </a:prstGeom>
            <a:noFill/>
            <a:ln w="15875" cap="rnd" cmpd="sng" algn="ctr">
              <a:solidFill>
                <a:sysClr val="windowText" lastClr="000000"/>
              </a:solidFill>
              <a:prstDash val="solid"/>
              <a:miter lim="800000"/>
            </a:ln>
            <a:effectLst/>
          </p:spPr>
        </p:cxnSp>
        <p:cxnSp>
          <p:nvCxnSpPr>
            <p:cNvPr id="55" name="Straight Connector 423"/>
            <p:cNvCxnSpPr/>
            <p:nvPr/>
          </p:nvCxnSpPr>
          <p:spPr>
            <a:xfrm flipH="1">
              <a:off x="2540690" y="3757676"/>
              <a:ext cx="690154" cy="0"/>
            </a:xfrm>
            <a:prstGeom prst="line">
              <a:avLst/>
            </a:prstGeom>
            <a:noFill/>
            <a:ln w="15875" cap="rnd" cmpd="sng" algn="ctr">
              <a:solidFill>
                <a:sysClr val="windowText" lastClr="000000"/>
              </a:solidFill>
              <a:prstDash val="solid"/>
              <a:miter lim="800000"/>
            </a:ln>
            <a:effectLst/>
          </p:spPr>
        </p:cxnSp>
        <p:cxnSp>
          <p:nvCxnSpPr>
            <p:cNvPr id="56" name="Straight Connector 424"/>
            <p:cNvCxnSpPr/>
            <p:nvPr/>
          </p:nvCxnSpPr>
          <p:spPr>
            <a:xfrm flipH="1">
              <a:off x="3230844" y="3523672"/>
              <a:ext cx="0" cy="234004"/>
            </a:xfrm>
            <a:prstGeom prst="line">
              <a:avLst/>
            </a:prstGeom>
            <a:noFill/>
            <a:ln w="15875" cap="rnd" cmpd="sng" algn="ctr">
              <a:solidFill>
                <a:sysClr val="windowText" lastClr="000000"/>
              </a:solidFill>
              <a:prstDash val="solid"/>
              <a:miter lim="800000"/>
            </a:ln>
            <a:effectLst/>
          </p:spPr>
        </p:cxnSp>
        <p:sp>
          <p:nvSpPr>
            <p:cNvPr id="57" name="Oval 425"/>
            <p:cNvSpPr/>
            <p:nvPr/>
          </p:nvSpPr>
          <p:spPr>
            <a:xfrm flipH="1">
              <a:off x="2779845" y="3652368"/>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426"/>
            <p:cNvGrpSpPr/>
            <p:nvPr/>
          </p:nvGrpSpPr>
          <p:grpSpPr>
            <a:xfrm rot="18900000" flipH="1">
              <a:off x="2852679" y="3725985"/>
              <a:ext cx="58596" cy="58596"/>
              <a:chOff x="1929604" y="3594417"/>
              <a:chExt cx="88956" cy="88956"/>
            </a:xfrm>
            <a:solidFill>
              <a:sysClr val="window" lastClr="FFFFFF">
                <a:lumMod val="95000"/>
              </a:sysClr>
            </a:solidFill>
          </p:grpSpPr>
          <p:cxnSp>
            <p:nvCxnSpPr>
              <p:cNvPr id="98" name="Straight Connector 427"/>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99" name="Straight Connector 428"/>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59" name="Straight Connector 429"/>
            <p:cNvCxnSpPr/>
            <p:nvPr/>
          </p:nvCxnSpPr>
          <p:spPr>
            <a:xfrm flipH="1">
              <a:off x="2540690" y="3516281"/>
              <a:ext cx="0" cy="234004"/>
            </a:xfrm>
            <a:prstGeom prst="line">
              <a:avLst/>
            </a:prstGeom>
            <a:noFill/>
            <a:ln w="15875" cap="rnd" cmpd="sng" algn="ctr">
              <a:solidFill>
                <a:sysClr val="windowText" lastClr="000000"/>
              </a:solidFill>
              <a:prstDash val="solid"/>
              <a:miter lim="800000"/>
            </a:ln>
            <a:effectLst/>
          </p:spPr>
        </p:cxnSp>
        <p:cxnSp>
          <p:nvCxnSpPr>
            <p:cNvPr id="60" name="Straight Connector 431"/>
            <p:cNvCxnSpPr/>
            <p:nvPr/>
          </p:nvCxnSpPr>
          <p:spPr>
            <a:xfrm flipH="1">
              <a:off x="2665929" y="3080036"/>
              <a:ext cx="452176" cy="0"/>
            </a:xfrm>
            <a:prstGeom prst="line">
              <a:avLst/>
            </a:prstGeom>
            <a:noFill/>
            <a:ln w="15875" cap="rnd" cmpd="sng" algn="ctr">
              <a:solidFill>
                <a:sysClr val="windowText" lastClr="000000"/>
              </a:solidFill>
              <a:prstDash val="solid"/>
              <a:miter lim="800000"/>
            </a:ln>
            <a:effectLst/>
          </p:spPr>
        </p:cxnSp>
        <p:cxnSp>
          <p:nvCxnSpPr>
            <p:cNvPr id="61" name="Straight Connector 432"/>
            <p:cNvCxnSpPr/>
            <p:nvPr/>
          </p:nvCxnSpPr>
          <p:spPr>
            <a:xfrm flipH="1">
              <a:off x="2665929" y="2850467"/>
              <a:ext cx="0" cy="229569"/>
            </a:xfrm>
            <a:prstGeom prst="line">
              <a:avLst/>
            </a:prstGeom>
            <a:noFill/>
            <a:ln w="15875" cap="rnd" cmpd="sng" algn="ctr">
              <a:solidFill>
                <a:sysClr val="windowText" lastClr="000000"/>
              </a:solidFill>
              <a:prstDash val="solid"/>
              <a:miter lim="800000"/>
            </a:ln>
            <a:effectLst/>
          </p:spPr>
        </p:cxnSp>
        <p:cxnSp>
          <p:nvCxnSpPr>
            <p:cNvPr id="62" name="Straight Connector 433"/>
            <p:cNvCxnSpPr/>
            <p:nvPr/>
          </p:nvCxnSpPr>
          <p:spPr>
            <a:xfrm flipH="1">
              <a:off x="3118105" y="2850467"/>
              <a:ext cx="0" cy="229569"/>
            </a:xfrm>
            <a:prstGeom prst="line">
              <a:avLst/>
            </a:prstGeom>
            <a:noFill/>
            <a:ln w="15875" cap="rnd" cmpd="sng" algn="ctr">
              <a:solidFill>
                <a:sysClr val="windowText" lastClr="000000"/>
              </a:solidFill>
              <a:prstDash val="solid"/>
              <a:miter lim="800000"/>
            </a:ln>
            <a:effectLst/>
          </p:spPr>
        </p:cxnSp>
        <p:sp>
          <p:nvSpPr>
            <p:cNvPr id="63" name="Oval 434"/>
            <p:cNvSpPr/>
            <p:nvPr/>
          </p:nvSpPr>
          <p:spPr>
            <a:xfrm flipH="1">
              <a:off x="2789906" y="2980515"/>
              <a:ext cx="204266" cy="204266"/>
            </a:xfrm>
            <a:prstGeom prst="ellipse">
              <a:avLst/>
            </a:prstGeom>
            <a:solidFill>
              <a:sysClr val="window" lastClr="FFFFFF"/>
            </a:solidFill>
            <a:ln w="15875"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4" name="Group 435"/>
            <p:cNvGrpSpPr/>
            <p:nvPr/>
          </p:nvGrpSpPr>
          <p:grpSpPr>
            <a:xfrm flipH="1">
              <a:off x="2866717" y="3051755"/>
              <a:ext cx="58596" cy="58596"/>
              <a:chOff x="1929604" y="3594417"/>
              <a:chExt cx="88956" cy="88956"/>
            </a:xfrm>
            <a:solidFill>
              <a:srgbClr val="70AD47">
                <a:lumMod val="40000"/>
                <a:lumOff val="60000"/>
              </a:srgbClr>
            </a:solidFill>
          </p:grpSpPr>
          <p:cxnSp>
            <p:nvCxnSpPr>
              <p:cNvPr id="96" name="Straight Connector 436"/>
              <p:cNvCxnSpPr/>
              <p:nvPr/>
            </p:nvCxnSpPr>
            <p:spPr>
              <a:xfrm flipV="1">
                <a:off x="1929604" y="3594417"/>
                <a:ext cx="88956" cy="88956"/>
              </a:xfrm>
              <a:prstGeom prst="line">
                <a:avLst/>
              </a:prstGeom>
              <a:grpFill/>
              <a:ln w="15875" cap="rnd" cmpd="sng" algn="ctr">
                <a:solidFill>
                  <a:srgbClr val="70AD47">
                    <a:lumMod val="75000"/>
                  </a:srgbClr>
                </a:solidFill>
                <a:prstDash val="solid"/>
                <a:miter lim="800000"/>
              </a:ln>
              <a:effectLst/>
            </p:spPr>
          </p:cxnSp>
          <p:cxnSp>
            <p:nvCxnSpPr>
              <p:cNvPr id="97" name="Straight Connector 437"/>
              <p:cNvCxnSpPr/>
              <p:nvPr/>
            </p:nvCxnSpPr>
            <p:spPr>
              <a:xfrm rot="5400000" flipV="1">
                <a:off x="1929604" y="3594417"/>
                <a:ext cx="88956" cy="88956"/>
              </a:xfrm>
              <a:prstGeom prst="line">
                <a:avLst/>
              </a:prstGeom>
              <a:grpFill/>
              <a:ln w="15875" cap="rnd" cmpd="sng" algn="ctr">
                <a:solidFill>
                  <a:srgbClr val="70AD47">
                    <a:lumMod val="75000"/>
                  </a:srgbClr>
                </a:solidFill>
                <a:prstDash val="solid"/>
                <a:miter lim="800000"/>
              </a:ln>
              <a:effectLst/>
            </p:spPr>
          </p:cxnSp>
        </p:grpSp>
        <p:sp>
          <p:nvSpPr>
            <p:cNvPr id="65" name="TextBox 64"/>
            <p:cNvSpPr txBox="1"/>
            <p:nvPr/>
          </p:nvSpPr>
          <p:spPr>
            <a:xfrm>
              <a:off x="260539" y="2594719"/>
              <a:ext cx="602903"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W[0]</a:t>
              </a:r>
            </a:p>
          </p:txBody>
        </p:sp>
        <p:sp>
          <p:nvSpPr>
            <p:cNvPr id="66" name="TextBox 65"/>
            <p:cNvSpPr txBox="1"/>
            <p:nvPr/>
          </p:nvSpPr>
          <p:spPr>
            <a:xfrm>
              <a:off x="695626" y="2594719"/>
              <a:ext cx="54010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V[0]</a:t>
              </a:r>
            </a:p>
          </p:txBody>
        </p:sp>
        <p:sp>
          <p:nvSpPr>
            <p:cNvPr id="67" name="TextBox 66"/>
            <p:cNvSpPr txBox="1"/>
            <p:nvPr/>
          </p:nvSpPr>
          <p:spPr>
            <a:xfrm>
              <a:off x="993604" y="2590495"/>
              <a:ext cx="602903"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a:t>
              </a:r>
            </a:p>
          </p:txBody>
        </p:sp>
        <p:sp>
          <p:nvSpPr>
            <p:cNvPr id="68" name="TextBox 67"/>
            <p:cNvSpPr txBox="1"/>
            <p:nvPr/>
          </p:nvSpPr>
          <p:spPr>
            <a:xfrm>
              <a:off x="1428691" y="2590495"/>
              <a:ext cx="54010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a:t>
              </a:r>
            </a:p>
          </p:txBody>
        </p:sp>
        <p:sp>
          <p:nvSpPr>
            <p:cNvPr id="69" name="TextBox 68"/>
            <p:cNvSpPr txBox="1"/>
            <p:nvPr/>
          </p:nvSpPr>
          <p:spPr>
            <a:xfrm>
              <a:off x="2215921" y="2594719"/>
              <a:ext cx="699069"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W[14]</a:t>
              </a:r>
            </a:p>
          </p:txBody>
        </p:sp>
        <p:sp>
          <p:nvSpPr>
            <p:cNvPr id="70" name="TextBox 69"/>
            <p:cNvSpPr txBox="1"/>
            <p:nvPr/>
          </p:nvSpPr>
          <p:spPr>
            <a:xfrm>
              <a:off x="2680591" y="2594719"/>
              <a:ext cx="636267"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V[14]</a:t>
              </a:r>
            </a:p>
          </p:txBody>
        </p:sp>
        <p:sp>
          <p:nvSpPr>
            <p:cNvPr id="71" name="TextBox 70"/>
            <p:cNvSpPr txBox="1"/>
            <p:nvPr/>
          </p:nvSpPr>
          <p:spPr>
            <a:xfrm>
              <a:off x="3094279" y="2590495"/>
              <a:ext cx="699069"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W[15]</a:t>
              </a:r>
            </a:p>
          </p:txBody>
        </p:sp>
        <p:sp>
          <p:nvSpPr>
            <p:cNvPr id="72" name="TextBox 71"/>
            <p:cNvSpPr txBox="1"/>
            <p:nvPr/>
          </p:nvSpPr>
          <p:spPr>
            <a:xfrm>
              <a:off x="3577213" y="2590495"/>
              <a:ext cx="636267" cy="33913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V[15]</a:t>
              </a:r>
            </a:p>
          </p:txBody>
        </p:sp>
        <p:grpSp>
          <p:nvGrpSpPr>
            <p:cNvPr id="73" name="Group 44"/>
            <p:cNvGrpSpPr/>
            <p:nvPr/>
          </p:nvGrpSpPr>
          <p:grpSpPr>
            <a:xfrm>
              <a:off x="2070965" y="3051753"/>
              <a:ext cx="171923" cy="27433"/>
              <a:chOff x="1970839" y="3051753"/>
              <a:chExt cx="171923" cy="27433"/>
            </a:xfrm>
          </p:grpSpPr>
          <p:sp>
            <p:nvSpPr>
              <p:cNvPr id="93" name="Oval 42"/>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Oval 445"/>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446"/>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447"/>
            <p:cNvGrpSpPr/>
            <p:nvPr/>
          </p:nvGrpSpPr>
          <p:grpSpPr>
            <a:xfrm>
              <a:off x="2071014" y="3373271"/>
              <a:ext cx="171923" cy="27433"/>
              <a:chOff x="1970839" y="3051753"/>
              <a:chExt cx="171923" cy="27433"/>
            </a:xfrm>
          </p:grpSpPr>
          <p:sp>
            <p:nvSpPr>
              <p:cNvPr id="90" name="Oval 448"/>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449"/>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450"/>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5" name="Group 451"/>
            <p:cNvGrpSpPr/>
            <p:nvPr/>
          </p:nvGrpSpPr>
          <p:grpSpPr>
            <a:xfrm>
              <a:off x="2066456" y="3734629"/>
              <a:ext cx="171923" cy="27433"/>
              <a:chOff x="1970839" y="3051753"/>
              <a:chExt cx="171923" cy="27433"/>
            </a:xfrm>
          </p:grpSpPr>
          <p:sp>
            <p:nvSpPr>
              <p:cNvPr id="87" name="Oval 452"/>
              <p:cNvSpPr/>
              <p:nvPr/>
            </p:nvSpPr>
            <p:spPr>
              <a:xfrm>
                <a:off x="1970839"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453"/>
              <p:cNvSpPr/>
              <p:nvPr/>
            </p:nvSpPr>
            <p:spPr>
              <a:xfrm>
                <a:off x="2043161" y="3051754"/>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454"/>
              <p:cNvSpPr/>
              <p:nvPr/>
            </p:nvSpPr>
            <p:spPr>
              <a:xfrm>
                <a:off x="2115330" y="3051753"/>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76" name="Straight Connector 455"/>
            <p:cNvCxnSpPr/>
            <p:nvPr/>
          </p:nvCxnSpPr>
          <p:spPr>
            <a:xfrm>
              <a:off x="2172813" y="4918870"/>
              <a:ext cx="1058031" cy="0"/>
            </a:xfrm>
            <a:prstGeom prst="line">
              <a:avLst/>
            </a:prstGeom>
            <a:noFill/>
            <a:ln w="15875" cap="rnd" cmpd="sng" algn="ctr">
              <a:solidFill>
                <a:sysClr val="windowText" lastClr="000000"/>
              </a:solidFill>
              <a:prstDash val="solid"/>
              <a:miter lim="800000"/>
            </a:ln>
            <a:effectLst/>
          </p:spPr>
        </p:cxnSp>
        <p:sp>
          <p:nvSpPr>
            <p:cNvPr id="77" name="Oval 457"/>
            <p:cNvSpPr/>
            <p:nvPr/>
          </p:nvSpPr>
          <p:spPr>
            <a:xfrm>
              <a:off x="2463540" y="4813562"/>
              <a:ext cx="204266" cy="204266"/>
            </a:xfrm>
            <a:prstGeom prst="ellipse">
              <a:avLst/>
            </a:prstGeom>
            <a:solidFill>
              <a:sysClr val="window" lastClr="FFFFFF"/>
            </a:solidFill>
            <a:ln w="158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8" name="Group 458"/>
            <p:cNvGrpSpPr/>
            <p:nvPr/>
          </p:nvGrpSpPr>
          <p:grpSpPr>
            <a:xfrm rot="2700000">
              <a:off x="2536376" y="4887179"/>
              <a:ext cx="58596" cy="58596"/>
              <a:chOff x="1929604" y="3594417"/>
              <a:chExt cx="88956" cy="88956"/>
            </a:xfrm>
            <a:solidFill>
              <a:sysClr val="window" lastClr="FFFFFF">
                <a:lumMod val="95000"/>
              </a:sysClr>
            </a:solidFill>
          </p:grpSpPr>
          <p:cxnSp>
            <p:nvCxnSpPr>
              <p:cNvPr id="85" name="Straight Connector 459"/>
              <p:cNvCxnSpPr/>
              <p:nvPr/>
            </p:nvCxnSpPr>
            <p:spPr>
              <a:xfrm flipV="1">
                <a:off x="1929604" y="3594417"/>
                <a:ext cx="88956" cy="88956"/>
              </a:xfrm>
              <a:prstGeom prst="line">
                <a:avLst/>
              </a:prstGeom>
              <a:grpFill/>
              <a:ln w="15875" cap="rnd" cmpd="sng" algn="ctr">
                <a:solidFill>
                  <a:srgbClr val="4472C4">
                    <a:lumMod val="75000"/>
                  </a:srgbClr>
                </a:solidFill>
                <a:prstDash val="solid"/>
                <a:miter lim="800000"/>
              </a:ln>
              <a:effectLst/>
            </p:spPr>
          </p:cxnSp>
          <p:cxnSp>
            <p:nvCxnSpPr>
              <p:cNvPr id="86" name="Straight Connector 460"/>
              <p:cNvCxnSpPr/>
              <p:nvPr/>
            </p:nvCxnSpPr>
            <p:spPr>
              <a:xfrm rot="5400000" flipV="1">
                <a:off x="1929604" y="3594417"/>
                <a:ext cx="88956" cy="88956"/>
              </a:xfrm>
              <a:prstGeom prst="line">
                <a:avLst/>
              </a:prstGeom>
              <a:grpFill/>
              <a:ln w="15875" cap="rnd" cmpd="sng" algn="ctr">
                <a:solidFill>
                  <a:srgbClr val="4472C4">
                    <a:lumMod val="75000"/>
                  </a:srgbClr>
                </a:solidFill>
                <a:prstDash val="solid"/>
                <a:miter lim="800000"/>
              </a:ln>
              <a:effectLst/>
            </p:spPr>
          </p:cxnSp>
        </p:grpSp>
        <p:cxnSp>
          <p:nvCxnSpPr>
            <p:cNvPr id="79" name="Straight Connector 461"/>
            <p:cNvCxnSpPr/>
            <p:nvPr/>
          </p:nvCxnSpPr>
          <p:spPr>
            <a:xfrm>
              <a:off x="2568571" y="5017828"/>
              <a:ext cx="0" cy="299027"/>
            </a:xfrm>
            <a:prstGeom prst="line">
              <a:avLst/>
            </a:prstGeom>
            <a:noFill/>
            <a:ln w="15875" cap="rnd" cmpd="sng" algn="ctr">
              <a:solidFill>
                <a:sysClr val="windowText" lastClr="000000"/>
              </a:solidFill>
              <a:prstDash val="solid"/>
              <a:miter lim="800000"/>
            </a:ln>
            <a:effectLst/>
          </p:spPr>
        </p:cxnSp>
        <p:cxnSp>
          <p:nvCxnSpPr>
            <p:cNvPr id="80" name="Straight Connector 462"/>
            <p:cNvCxnSpPr/>
            <p:nvPr/>
          </p:nvCxnSpPr>
          <p:spPr>
            <a:xfrm>
              <a:off x="2574770" y="5316855"/>
              <a:ext cx="656074" cy="0"/>
            </a:xfrm>
            <a:prstGeom prst="line">
              <a:avLst/>
            </a:prstGeom>
            <a:noFill/>
            <a:ln w="15875" cap="rnd" cmpd="sng" algn="ctr">
              <a:solidFill>
                <a:sysClr val="windowText" lastClr="000000"/>
              </a:solidFill>
              <a:prstDash val="solid"/>
              <a:miter lim="800000"/>
            </a:ln>
            <a:effectLst/>
          </p:spPr>
        </p:cxnSp>
        <p:cxnSp>
          <p:nvCxnSpPr>
            <p:cNvPr id="81" name="Straight Connector 464"/>
            <p:cNvCxnSpPr/>
            <p:nvPr/>
          </p:nvCxnSpPr>
          <p:spPr>
            <a:xfrm>
              <a:off x="3230844" y="4926330"/>
              <a:ext cx="0" cy="384175"/>
            </a:xfrm>
            <a:prstGeom prst="line">
              <a:avLst/>
            </a:prstGeom>
            <a:noFill/>
            <a:ln w="15875" cap="rnd" cmpd="sng" algn="ctr">
              <a:solidFill>
                <a:sysClr val="windowText" lastClr="000000"/>
              </a:solidFill>
              <a:prstDash val="solid"/>
              <a:miter lim="800000"/>
            </a:ln>
            <a:effectLst/>
          </p:spPr>
        </p:cxnSp>
        <p:sp>
          <p:nvSpPr>
            <p:cNvPr id="82" name="Rectangle 45"/>
            <p:cNvSpPr/>
            <p:nvPr/>
          </p:nvSpPr>
          <p:spPr>
            <a:xfrm>
              <a:off x="2777526" y="5154011"/>
              <a:ext cx="274151" cy="323233"/>
            </a:xfrm>
            <a:prstGeom prst="rect">
              <a:avLst/>
            </a:prstGeom>
            <a:solidFill>
              <a:sysClr val="window" lastClr="FFFFFF"/>
            </a:solidFill>
            <a:ln w="158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2321058" y="5452867"/>
              <a:ext cx="1001620"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Calibri" panose="020F0502020204030204"/>
                  <a:cs typeface="Calibri" panose="020F0502020204030204" pitchFamily="34" charset="0"/>
                </a:rPr>
                <a:t>MAC_REG</a:t>
              </a:r>
              <a:endPar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endParaRPr>
            </a:p>
          </p:txBody>
        </p:sp>
        <p:sp>
          <p:nvSpPr>
            <p:cNvPr id="84" name="TextBox 83"/>
            <p:cNvSpPr txBox="1"/>
            <p:nvPr/>
          </p:nvSpPr>
          <p:spPr>
            <a:xfrm>
              <a:off x="2231821" y="4450713"/>
              <a:ext cx="1452304" cy="3391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ACCUMULATOR</a:t>
              </a:r>
            </a:p>
          </p:txBody>
        </p:sp>
      </p:grpSp>
      <p:sp>
        <p:nvSpPr>
          <p:cNvPr id="118" name="TextBox 117"/>
          <p:cNvSpPr txBox="1"/>
          <p:nvPr/>
        </p:nvSpPr>
        <p:spPr>
          <a:xfrm>
            <a:off x="192547" y="954365"/>
            <a:ext cx="2616870"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Multiply-And-Accumulate (MAC)</a:t>
            </a:r>
          </a:p>
        </p:txBody>
      </p:sp>
      <p:sp>
        <p:nvSpPr>
          <p:cNvPr id="119" name="TextBox 118"/>
          <p:cNvSpPr txBox="1"/>
          <p:nvPr/>
        </p:nvSpPr>
        <p:spPr>
          <a:xfrm>
            <a:off x="222806" y="1246709"/>
            <a:ext cx="3627063" cy="1600438"/>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Performs MAC operation on </a:t>
            </a:r>
            <a:r>
              <a:rPr lang="en-US" sz="1400" b="1" dirty="0">
                <a:solidFill>
                  <a:prstClr val="black"/>
                </a:solidFill>
                <a:latin typeface="Calibri" panose="020F0502020204030204"/>
                <a:cs typeface="Calibri" panose="020F0502020204030204" pitchFamily="34" charset="0"/>
              </a:rPr>
              <a:t>sixteen</a:t>
            </a:r>
            <a:r>
              <a:rPr lang="en-US" sz="1400" dirty="0">
                <a:solidFill>
                  <a:prstClr val="black"/>
                </a:solidFill>
                <a:latin typeface="Calibri" panose="020F0502020204030204"/>
                <a:cs typeface="Calibri" panose="020F0502020204030204" pitchFamily="34" charset="0"/>
              </a:rPr>
              <a:t> BF16 weight matrix and vector elements (corresponds to a single DRAM column access, i.e. 32B).</a:t>
            </a:r>
          </a:p>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Computation results are stored in a dedicated </a:t>
            </a:r>
            <a:r>
              <a:rPr lang="en-US" sz="1400" b="1" dirty="0" err="1">
                <a:solidFill>
                  <a:prstClr val="black"/>
                </a:solidFill>
                <a:latin typeface="Calibri" panose="020F0502020204030204"/>
                <a:cs typeface="Calibri" panose="020F0502020204030204" pitchFamily="34" charset="0"/>
              </a:rPr>
              <a:t>MAC_REG</a:t>
            </a:r>
            <a:r>
              <a:rPr lang="en-US" sz="1400" b="1" dirty="0">
                <a:solidFill>
                  <a:prstClr val="black"/>
                </a:solidFill>
                <a:latin typeface="Calibri" panose="020F0502020204030204"/>
                <a:cs typeface="Calibri" panose="020F0502020204030204" pitchFamily="34" charset="0"/>
              </a:rPr>
              <a:t> </a:t>
            </a:r>
            <a:r>
              <a:rPr lang="en-US" sz="1400" dirty="0">
                <a:solidFill>
                  <a:prstClr val="black"/>
                </a:solidFill>
                <a:latin typeface="Calibri" panose="020F0502020204030204"/>
                <a:cs typeface="Calibri" panose="020F0502020204030204" pitchFamily="34" charset="0"/>
              </a:rPr>
              <a:t>set and can be later accessed by the user.</a:t>
            </a:r>
          </a:p>
        </p:txBody>
      </p:sp>
      <p:sp>
        <p:nvSpPr>
          <p:cNvPr id="120" name="TextBox 119"/>
          <p:cNvSpPr txBox="1"/>
          <p:nvPr/>
        </p:nvSpPr>
        <p:spPr>
          <a:xfrm>
            <a:off x="7466583" y="2428139"/>
            <a:ext cx="1436547"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GLOBAL_BUFFER</a:t>
            </a:r>
          </a:p>
        </p:txBody>
      </p:sp>
      <p:sp>
        <p:nvSpPr>
          <p:cNvPr id="121" name="TextBox 120"/>
          <p:cNvSpPr txBox="1"/>
          <p:nvPr/>
        </p:nvSpPr>
        <p:spPr>
          <a:xfrm>
            <a:off x="4420634" y="1033296"/>
            <a:ext cx="700705"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BANK0</a:t>
            </a:r>
          </a:p>
        </p:txBody>
      </p:sp>
      <p:sp>
        <p:nvSpPr>
          <p:cNvPr id="122" name="Rectangle 38"/>
          <p:cNvSpPr/>
          <p:nvPr/>
        </p:nvSpPr>
        <p:spPr>
          <a:xfrm>
            <a:off x="4348288"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angle 40"/>
          <p:cNvSpPr/>
          <p:nvPr/>
        </p:nvSpPr>
        <p:spPr>
          <a:xfrm>
            <a:off x="7785930" y="2720726"/>
            <a:ext cx="808383" cy="225499"/>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Rectangle 41"/>
          <p:cNvSpPr/>
          <p:nvPr/>
        </p:nvSpPr>
        <p:spPr>
          <a:xfrm>
            <a:off x="4351939"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47"/>
          <p:cNvSpPr/>
          <p:nvPr/>
        </p:nvSpPr>
        <p:spPr>
          <a:xfrm>
            <a:off x="4547223"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cxnSp>
        <p:nvCxnSpPr>
          <p:cNvPr id="126" name="Straight Connector 108"/>
          <p:cNvCxnSpPr/>
          <p:nvPr/>
        </p:nvCxnSpPr>
        <p:spPr>
          <a:xfrm>
            <a:off x="4929158" y="2833475"/>
            <a:ext cx="3078192" cy="0"/>
          </a:xfrm>
          <a:prstGeom prst="line">
            <a:avLst/>
          </a:prstGeom>
          <a:noFill/>
          <a:ln w="19050" cap="rnd" cmpd="sng" algn="ctr">
            <a:solidFill>
              <a:sysClr val="windowText" lastClr="000000"/>
            </a:solidFill>
            <a:prstDash val="sysDot"/>
            <a:miter lim="800000"/>
          </a:ln>
          <a:effectLst/>
        </p:spPr>
      </p:cxnSp>
      <p:sp>
        <p:nvSpPr>
          <p:cNvPr id="127" name="TextBox 126"/>
          <p:cNvSpPr txBox="1"/>
          <p:nvPr/>
        </p:nvSpPr>
        <p:spPr>
          <a:xfrm>
            <a:off x="5264417" y="1033296"/>
            <a:ext cx="700705"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BANK1</a:t>
            </a:r>
          </a:p>
        </p:txBody>
      </p:sp>
      <p:sp>
        <p:nvSpPr>
          <p:cNvPr id="128" name="Rectangle 111"/>
          <p:cNvSpPr/>
          <p:nvPr/>
        </p:nvSpPr>
        <p:spPr>
          <a:xfrm>
            <a:off x="5199089"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Rectangle 112"/>
          <p:cNvSpPr/>
          <p:nvPr/>
        </p:nvSpPr>
        <p:spPr>
          <a:xfrm>
            <a:off x="5202740"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115"/>
          <p:cNvSpPr/>
          <p:nvPr/>
        </p:nvSpPr>
        <p:spPr>
          <a:xfrm>
            <a:off x="5398025"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sp>
        <p:nvSpPr>
          <p:cNvPr id="131" name="TextBox 130"/>
          <p:cNvSpPr txBox="1"/>
          <p:nvPr/>
        </p:nvSpPr>
        <p:spPr>
          <a:xfrm>
            <a:off x="6969811" y="1033296"/>
            <a:ext cx="792076"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BANK15</a:t>
            </a:r>
          </a:p>
        </p:txBody>
      </p:sp>
      <p:sp>
        <p:nvSpPr>
          <p:cNvPr id="132" name="Rectangle 124"/>
          <p:cNvSpPr/>
          <p:nvPr/>
        </p:nvSpPr>
        <p:spPr>
          <a:xfrm>
            <a:off x="6953947" y="1302315"/>
            <a:ext cx="812034" cy="953817"/>
          </a:xfrm>
          <a:prstGeom prst="rect">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25"/>
          <p:cNvSpPr/>
          <p:nvPr/>
        </p:nvSpPr>
        <p:spPr>
          <a:xfrm>
            <a:off x="6957598" y="1553725"/>
            <a:ext cx="808383" cy="225499"/>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34" name="Group 171"/>
          <p:cNvGrpSpPr/>
          <p:nvPr/>
        </p:nvGrpSpPr>
        <p:grpSpPr>
          <a:xfrm>
            <a:off x="4632095" y="1781175"/>
            <a:ext cx="2605660" cy="1398857"/>
            <a:chOff x="1219200" y="2023352"/>
            <a:chExt cx="2729222" cy="729373"/>
          </a:xfrm>
        </p:grpSpPr>
        <p:cxnSp>
          <p:nvCxnSpPr>
            <p:cNvPr id="135" name="Straight Arrow Connector 69"/>
            <p:cNvCxnSpPr/>
            <p:nvPr/>
          </p:nvCxnSpPr>
          <p:spPr>
            <a:xfrm>
              <a:off x="1219200" y="2023352"/>
              <a:ext cx="0" cy="729373"/>
            </a:xfrm>
            <a:prstGeom prst="straightConnector1">
              <a:avLst/>
            </a:prstGeom>
            <a:noFill/>
            <a:ln w="19050" cap="rnd" cmpd="sng" algn="ctr">
              <a:solidFill>
                <a:sysClr val="windowText" lastClr="000000"/>
              </a:solidFill>
              <a:prstDash val="solid"/>
              <a:miter lim="800000"/>
              <a:tailEnd type="triangle"/>
            </a:ln>
            <a:effectLst/>
          </p:spPr>
        </p:cxnSp>
        <p:cxnSp>
          <p:nvCxnSpPr>
            <p:cNvPr id="136" name="Straight Arrow Connector 114"/>
            <p:cNvCxnSpPr/>
            <p:nvPr/>
          </p:nvCxnSpPr>
          <p:spPr>
            <a:xfrm>
              <a:off x="2110347" y="2023352"/>
              <a:ext cx="0" cy="729373"/>
            </a:xfrm>
            <a:prstGeom prst="straightConnector1">
              <a:avLst/>
            </a:prstGeom>
            <a:noFill/>
            <a:ln w="19050" cap="rnd" cmpd="sng" algn="ctr">
              <a:solidFill>
                <a:sysClr val="windowText" lastClr="000000"/>
              </a:solidFill>
              <a:prstDash val="solid"/>
              <a:miter lim="800000"/>
              <a:tailEnd type="triangle"/>
            </a:ln>
            <a:effectLst/>
          </p:spPr>
        </p:cxnSp>
        <p:cxnSp>
          <p:nvCxnSpPr>
            <p:cNvPr id="137" name="Straight Arrow Connector 127"/>
            <p:cNvCxnSpPr/>
            <p:nvPr/>
          </p:nvCxnSpPr>
          <p:spPr>
            <a:xfrm>
              <a:off x="3948422" y="2023352"/>
              <a:ext cx="0" cy="729373"/>
            </a:xfrm>
            <a:prstGeom prst="straightConnector1">
              <a:avLst/>
            </a:prstGeom>
            <a:noFill/>
            <a:ln w="19050" cap="rnd" cmpd="sng" algn="ctr">
              <a:solidFill>
                <a:sysClr val="windowText" lastClr="000000"/>
              </a:solidFill>
              <a:prstDash val="solid"/>
              <a:miter lim="800000"/>
              <a:tailEnd type="triangle"/>
            </a:ln>
            <a:effectLst/>
          </p:spPr>
        </p:cxnSp>
      </p:grpSp>
      <p:sp>
        <p:nvSpPr>
          <p:cNvPr id="138" name="Rectangle 128"/>
          <p:cNvSpPr/>
          <p:nvPr/>
        </p:nvSpPr>
        <p:spPr>
          <a:xfrm>
            <a:off x="7152883" y="1553725"/>
            <a:ext cx="183205" cy="225499"/>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W</a:t>
            </a:r>
          </a:p>
        </p:txBody>
      </p:sp>
      <p:grpSp>
        <p:nvGrpSpPr>
          <p:cNvPr id="139" name="Group 170"/>
          <p:cNvGrpSpPr/>
          <p:nvPr/>
        </p:nvGrpSpPr>
        <p:grpSpPr>
          <a:xfrm>
            <a:off x="4929158" y="2854325"/>
            <a:ext cx="2605660" cy="325707"/>
            <a:chOff x="1530350" y="2701925"/>
            <a:chExt cx="2729222" cy="155575"/>
          </a:xfrm>
        </p:grpSpPr>
        <p:cxnSp>
          <p:nvCxnSpPr>
            <p:cNvPr id="140" name="Straight Arrow Connector 105"/>
            <p:cNvCxnSpPr/>
            <p:nvPr/>
          </p:nvCxnSpPr>
          <p:spPr>
            <a:xfrm>
              <a:off x="1530350" y="2701925"/>
              <a:ext cx="0" cy="155575"/>
            </a:xfrm>
            <a:prstGeom prst="straightConnector1">
              <a:avLst/>
            </a:prstGeom>
            <a:noFill/>
            <a:ln w="19050" cap="rnd" cmpd="sng" algn="ctr">
              <a:solidFill>
                <a:sysClr val="windowText" lastClr="000000"/>
              </a:solidFill>
              <a:prstDash val="sysDot"/>
              <a:miter lim="800000"/>
              <a:tailEnd type="triangle"/>
            </a:ln>
            <a:effectLst/>
          </p:spPr>
        </p:cxnSp>
        <p:cxnSp>
          <p:nvCxnSpPr>
            <p:cNvPr id="141" name="Straight Arrow Connector 122"/>
            <p:cNvCxnSpPr/>
            <p:nvPr/>
          </p:nvCxnSpPr>
          <p:spPr>
            <a:xfrm>
              <a:off x="2421497" y="2701925"/>
              <a:ext cx="0" cy="155575"/>
            </a:xfrm>
            <a:prstGeom prst="straightConnector1">
              <a:avLst/>
            </a:prstGeom>
            <a:noFill/>
            <a:ln w="19050" cap="rnd" cmpd="sng" algn="ctr">
              <a:solidFill>
                <a:sysClr val="windowText" lastClr="000000"/>
              </a:solidFill>
              <a:prstDash val="sysDot"/>
              <a:miter lim="800000"/>
              <a:tailEnd type="triangle"/>
            </a:ln>
            <a:effectLst/>
          </p:spPr>
        </p:cxnSp>
        <p:cxnSp>
          <p:nvCxnSpPr>
            <p:cNvPr id="142" name="Straight Arrow Connector 135"/>
            <p:cNvCxnSpPr/>
            <p:nvPr/>
          </p:nvCxnSpPr>
          <p:spPr>
            <a:xfrm>
              <a:off x="4259572" y="2701925"/>
              <a:ext cx="0" cy="155575"/>
            </a:xfrm>
            <a:prstGeom prst="straightConnector1">
              <a:avLst/>
            </a:prstGeom>
            <a:noFill/>
            <a:ln w="19050" cap="rnd" cmpd="sng" algn="ctr">
              <a:solidFill>
                <a:sysClr val="windowText" lastClr="000000"/>
              </a:solidFill>
              <a:prstDash val="sysDot"/>
              <a:miter lim="800000"/>
              <a:tailEnd type="triangle"/>
            </a:ln>
            <a:effectLst/>
          </p:spPr>
        </p:cxnSp>
      </p:grpSp>
      <p:sp>
        <p:nvSpPr>
          <p:cNvPr id="143" name="TextBox 142"/>
          <p:cNvSpPr txBox="1"/>
          <p:nvPr/>
        </p:nvSpPr>
        <p:spPr>
          <a:xfrm>
            <a:off x="4596230" y="2400167"/>
            <a:ext cx="779124" cy="307777"/>
          </a:xfrm>
          <a:prstGeom prst="rect">
            <a:avLst/>
          </a:prstGeom>
          <a:noFill/>
        </p:spPr>
        <p:txBody>
          <a:bodyPr wrap="none" rtlCol="0">
            <a:spAutoFit/>
          </a:bodyPr>
          <a:lstStyle/>
          <a:p>
            <a:pPr algn="ctr" defTabSz="914400" latinLnBrk="0"/>
            <a:r>
              <a:rPr lang="en-US" sz="1400" dirty="0">
                <a:solidFill>
                  <a:prstClr val="black"/>
                </a:solidFill>
                <a:latin typeface="Calibri" panose="020F0502020204030204"/>
                <a:cs typeface="Calibri" panose="020F0502020204030204" pitchFamily="34" charset="0"/>
              </a:rPr>
              <a:t>Weights</a:t>
            </a:r>
          </a:p>
        </p:txBody>
      </p:sp>
      <p:sp>
        <p:nvSpPr>
          <p:cNvPr id="144" name="TextBox 143"/>
          <p:cNvSpPr txBox="1"/>
          <p:nvPr/>
        </p:nvSpPr>
        <p:spPr>
          <a:xfrm>
            <a:off x="5959784" y="2568720"/>
            <a:ext cx="993092" cy="307777"/>
          </a:xfrm>
          <a:prstGeom prst="rect">
            <a:avLst/>
          </a:prstGeom>
          <a:noFill/>
        </p:spPr>
        <p:txBody>
          <a:bodyPr wrap="none" rtlCol="0">
            <a:spAutoFit/>
          </a:bodyPr>
          <a:lstStyle/>
          <a:p>
            <a:pPr algn="ctr" defTabSz="914400" latinLnBrk="0"/>
            <a:r>
              <a:rPr lang="en-US" sz="1400" dirty="0">
                <a:solidFill>
                  <a:prstClr val="black"/>
                </a:solidFill>
                <a:latin typeface="Calibri" panose="020F0502020204030204"/>
                <a:cs typeface="Calibri" panose="020F0502020204030204" pitchFamily="34" charset="0"/>
              </a:rPr>
              <a:t>Activations</a:t>
            </a:r>
          </a:p>
        </p:txBody>
      </p:sp>
      <p:grpSp>
        <p:nvGrpSpPr>
          <p:cNvPr id="145" name="Group 142"/>
          <p:cNvGrpSpPr/>
          <p:nvPr/>
        </p:nvGrpSpPr>
        <p:grpSpPr>
          <a:xfrm>
            <a:off x="6400465" y="1745613"/>
            <a:ext cx="164139" cy="26191"/>
            <a:chOff x="9837685" y="4029740"/>
            <a:chExt cx="171923" cy="27433"/>
          </a:xfrm>
        </p:grpSpPr>
        <p:sp>
          <p:nvSpPr>
            <p:cNvPr id="146" name="Oval 139"/>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0"/>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1"/>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49" name="Rectangle 46"/>
          <p:cNvSpPr/>
          <p:nvPr/>
        </p:nvSpPr>
        <p:spPr>
          <a:xfrm>
            <a:off x="7984591" y="2720726"/>
            <a:ext cx="183205" cy="22549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V</a:t>
            </a:r>
          </a:p>
        </p:txBody>
      </p:sp>
      <p:sp>
        <p:nvSpPr>
          <p:cNvPr id="150" name="Rounded Rectangle 152"/>
          <p:cNvSpPr/>
          <p:nvPr/>
        </p:nvSpPr>
        <p:spPr>
          <a:xfrm>
            <a:off x="4348287" y="3639267"/>
            <a:ext cx="3425441" cy="436502"/>
          </a:xfrm>
          <a:prstGeom prst="roundRect">
            <a:avLst>
              <a:gd name="adj" fmla="val 50000"/>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62"/>
          <p:cNvSpPr/>
          <p:nvPr/>
        </p:nvSpPr>
        <p:spPr>
          <a:xfrm>
            <a:off x="4348287"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2" name="Rectangle 74"/>
          <p:cNvSpPr/>
          <p:nvPr/>
        </p:nvSpPr>
        <p:spPr>
          <a:xfrm>
            <a:off x="4670450"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x</a:t>
            </a:r>
          </a:p>
        </p:txBody>
      </p:sp>
      <p:cxnSp>
        <p:nvCxnSpPr>
          <p:cNvPr id="153" name="Straight Arrow Connector 77"/>
          <p:cNvCxnSpPr/>
          <p:nvPr/>
        </p:nvCxnSpPr>
        <p:spPr>
          <a:xfrm>
            <a:off x="4759779" y="3537729"/>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54" name="Rectangle 113"/>
          <p:cNvSpPr/>
          <p:nvPr/>
        </p:nvSpPr>
        <p:spPr>
          <a:xfrm>
            <a:off x="5199088"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5" name="Rectangle 116"/>
          <p:cNvSpPr/>
          <p:nvPr/>
        </p:nvSpPr>
        <p:spPr>
          <a:xfrm>
            <a:off x="5521251"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6" name="Straight Arrow Connector 119"/>
          <p:cNvCxnSpPr/>
          <p:nvPr/>
        </p:nvCxnSpPr>
        <p:spPr>
          <a:xfrm>
            <a:off x="5610580" y="3537729"/>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57" name="Rectangle 126"/>
          <p:cNvSpPr/>
          <p:nvPr/>
        </p:nvSpPr>
        <p:spPr>
          <a:xfrm>
            <a:off x="6953947" y="3193049"/>
            <a:ext cx="812034" cy="344680"/>
          </a:xfrm>
          <a:prstGeom prst="rect">
            <a:avLst/>
          </a:prstGeom>
          <a:solidFill>
            <a:srgbClr val="70AD47">
              <a:lumMod val="40000"/>
              <a:lumOff val="6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MAC</a:t>
            </a:r>
          </a:p>
        </p:txBody>
      </p:sp>
      <p:sp>
        <p:nvSpPr>
          <p:cNvPr id="158" name="Rectangle 129"/>
          <p:cNvSpPr/>
          <p:nvPr/>
        </p:nvSpPr>
        <p:spPr>
          <a:xfrm>
            <a:off x="7276109" y="3761094"/>
            <a:ext cx="183205" cy="225499"/>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9" name="Straight Arrow Connector 132"/>
          <p:cNvCxnSpPr/>
          <p:nvPr/>
        </p:nvCxnSpPr>
        <p:spPr>
          <a:xfrm>
            <a:off x="7365438" y="3537729"/>
            <a:ext cx="0" cy="224304"/>
          </a:xfrm>
          <a:prstGeom prst="straightConnector1">
            <a:avLst/>
          </a:prstGeom>
          <a:noFill/>
          <a:ln w="19050" cap="rnd" cmpd="sng" algn="ctr">
            <a:solidFill>
              <a:sysClr val="windowText" lastClr="000000"/>
            </a:solidFill>
            <a:prstDash val="solid"/>
            <a:miter lim="800000"/>
            <a:tailEnd type="triangle"/>
          </a:ln>
          <a:effectLst/>
        </p:spPr>
      </p:cxnSp>
      <p:grpSp>
        <p:nvGrpSpPr>
          <p:cNvPr id="160" name="Group 169"/>
          <p:cNvGrpSpPr/>
          <p:nvPr/>
        </p:nvGrpSpPr>
        <p:grpSpPr>
          <a:xfrm>
            <a:off x="4759779" y="3993048"/>
            <a:ext cx="2605660" cy="432830"/>
            <a:chOff x="1352939" y="3823370"/>
            <a:chExt cx="2729222" cy="234941"/>
          </a:xfrm>
        </p:grpSpPr>
        <p:cxnSp>
          <p:nvCxnSpPr>
            <p:cNvPr id="161" name="Straight Arrow Connector 79"/>
            <p:cNvCxnSpPr/>
            <p:nvPr/>
          </p:nvCxnSpPr>
          <p:spPr>
            <a:xfrm>
              <a:off x="1352939" y="3823370"/>
              <a:ext cx="0" cy="234941"/>
            </a:xfrm>
            <a:prstGeom prst="straightConnector1">
              <a:avLst/>
            </a:prstGeom>
            <a:noFill/>
            <a:ln w="19050" cap="rnd" cmpd="sng" algn="ctr">
              <a:solidFill>
                <a:sysClr val="windowText" lastClr="000000"/>
              </a:solidFill>
              <a:prstDash val="solid"/>
              <a:miter lim="800000"/>
              <a:tailEnd type="triangle"/>
            </a:ln>
            <a:effectLst/>
          </p:spPr>
        </p:cxnSp>
        <p:cxnSp>
          <p:nvCxnSpPr>
            <p:cNvPr id="162" name="Straight Arrow Connector 120"/>
            <p:cNvCxnSpPr/>
            <p:nvPr/>
          </p:nvCxnSpPr>
          <p:spPr>
            <a:xfrm>
              <a:off x="2244086" y="3823370"/>
              <a:ext cx="0" cy="234941"/>
            </a:xfrm>
            <a:prstGeom prst="straightConnector1">
              <a:avLst/>
            </a:prstGeom>
            <a:noFill/>
            <a:ln w="19050" cap="rnd" cmpd="sng" algn="ctr">
              <a:solidFill>
                <a:sysClr val="windowText" lastClr="000000"/>
              </a:solidFill>
              <a:prstDash val="solid"/>
              <a:miter lim="800000"/>
              <a:tailEnd type="triangle"/>
            </a:ln>
            <a:effectLst/>
          </p:spPr>
        </p:cxnSp>
        <p:cxnSp>
          <p:nvCxnSpPr>
            <p:cNvPr id="163" name="Straight Arrow Connector 133"/>
            <p:cNvCxnSpPr/>
            <p:nvPr/>
          </p:nvCxnSpPr>
          <p:spPr>
            <a:xfrm>
              <a:off x="4082161" y="3823370"/>
              <a:ext cx="0" cy="234941"/>
            </a:xfrm>
            <a:prstGeom prst="straightConnector1">
              <a:avLst/>
            </a:prstGeom>
            <a:noFill/>
            <a:ln w="19050" cap="rnd" cmpd="sng" algn="ctr">
              <a:solidFill>
                <a:sysClr val="windowText" lastClr="000000"/>
              </a:solidFill>
              <a:prstDash val="solid"/>
              <a:miter lim="800000"/>
              <a:tailEnd type="triangle"/>
            </a:ln>
            <a:effectLst/>
          </p:spPr>
        </p:cxnSp>
      </p:grpSp>
      <p:grpSp>
        <p:nvGrpSpPr>
          <p:cNvPr id="164" name="Group 143"/>
          <p:cNvGrpSpPr/>
          <p:nvPr/>
        </p:nvGrpSpPr>
        <p:grpSpPr>
          <a:xfrm>
            <a:off x="6400465" y="3365388"/>
            <a:ext cx="164139" cy="26191"/>
            <a:chOff x="9837685" y="4029740"/>
            <a:chExt cx="171923" cy="27433"/>
          </a:xfrm>
        </p:grpSpPr>
        <p:sp>
          <p:nvSpPr>
            <p:cNvPr id="165" name="Oval 144"/>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45"/>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Oval 146"/>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8" name="TextBox 167"/>
          <p:cNvSpPr txBox="1"/>
          <p:nvPr/>
        </p:nvSpPr>
        <p:spPr>
          <a:xfrm>
            <a:off x="7744273" y="3724893"/>
            <a:ext cx="933332"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MAC_REG</a:t>
            </a:r>
          </a:p>
        </p:txBody>
      </p:sp>
      <p:grpSp>
        <p:nvGrpSpPr>
          <p:cNvPr id="169" name="Group 155"/>
          <p:cNvGrpSpPr/>
          <p:nvPr/>
        </p:nvGrpSpPr>
        <p:grpSpPr>
          <a:xfrm>
            <a:off x="6403317" y="3857123"/>
            <a:ext cx="164139" cy="26191"/>
            <a:chOff x="9837685" y="4029740"/>
            <a:chExt cx="171923" cy="27433"/>
          </a:xfrm>
        </p:grpSpPr>
        <p:sp>
          <p:nvSpPr>
            <p:cNvPr id="170" name="Oval 156"/>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57"/>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Oval 158"/>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73" name="Rounded Rectangle 153"/>
          <p:cNvSpPr/>
          <p:nvPr/>
        </p:nvSpPr>
        <p:spPr>
          <a:xfrm>
            <a:off x="4356035" y="4883816"/>
            <a:ext cx="3425441" cy="436502"/>
          </a:xfrm>
          <a:prstGeom prst="roundRect">
            <a:avLst>
              <a:gd name="adj" fmla="val 50000"/>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75"/>
          <p:cNvSpPr/>
          <p:nvPr/>
        </p:nvSpPr>
        <p:spPr>
          <a:xfrm>
            <a:off x="4356035"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r>
              <a:rPr kumimoji="0" lang="en-US" sz="14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Calibri" panose="020F0502020204030204" pitchFamily="34" charset="0"/>
              </a:rPr>
              <a:t>x</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
        <p:nvSpPr>
          <p:cNvPr id="175" name="Rectangle 76"/>
          <p:cNvSpPr/>
          <p:nvPr/>
        </p:nvSpPr>
        <p:spPr>
          <a:xfrm>
            <a:off x="4670450"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6" name="Straight Arrow Connector 80"/>
          <p:cNvCxnSpPr/>
          <p:nvPr/>
        </p:nvCxnSpPr>
        <p:spPr>
          <a:xfrm>
            <a:off x="4759779" y="4765918"/>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77" name="Rectangle 117"/>
          <p:cNvSpPr/>
          <p:nvPr/>
        </p:nvSpPr>
        <p:spPr>
          <a:xfrm>
            <a:off x="5206836"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p>
        </p:txBody>
      </p:sp>
      <p:sp>
        <p:nvSpPr>
          <p:cNvPr id="178" name="Rectangle 118"/>
          <p:cNvSpPr/>
          <p:nvPr/>
        </p:nvSpPr>
        <p:spPr>
          <a:xfrm>
            <a:off x="5521251"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9" name="Straight Arrow Connector 121"/>
          <p:cNvCxnSpPr/>
          <p:nvPr/>
        </p:nvCxnSpPr>
        <p:spPr>
          <a:xfrm>
            <a:off x="5610580" y="4765918"/>
            <a:ext cx="0" cy="224304"/>
          </a:xfrm>
          <a:prstGeom prst="straightConnector1">
            <a:avLst/>
          </a:prstGeom>
          <a:noFill/>
          <a:ln w="19050" cap="rnd" cmpd="sng" algn="ctr">
            <a:solidFill>
              <a:sysClr val="windowText" lastClr="000000"/>
            </a:solidFill>
            <a:prstDash val="solid"/>
            <a:miter lim="800000"/>
            <a:tailEnd type="triangle"/>
          </a:ln>
          <a:effectLst/>
        </p:spPr>
      </p:cxnSp>
      <p:sp>
        <p:nvSpPr>
          <p:cNvPr id="180" name="Rectangle 130"/>
          <p:cNvSpPr/>
          <p:nvPr/>
        </p:nvSpPr>
        <p:spPr>
          <a:xfrm>
            <a:off x="6961694" y="4413549"/>
            <a:ext cx="812034" cy="344680"/>
          </a:xfrm>
          <a:prstGeom prst="rect">
            <a:avLst/>
          </a:prstGeom>
          <a:solidFill>
            <a:srgbClr val="4472C4">
              <a:lumMod val="40000"/>
              <a:lumOff val="60000"/>
            </a:srgbClr>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AF</a:t>
            </a:r>
          </a:p>
        </p:txBody>
      </p:sp>
      <p:sp>
        <p:nvSpPr>
          <p:cNvPr id="181" name="Rectangle 131"/>
          <p:cNvSpPr/>
          <p:nvPr/>
        </p:nvSpPr>
        <p:spPr>
          <a:xfrm>
            <a:off x="7276109" y="4998759"/>
            <a:ext cx="183205" cy="225499"/>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2" name="Straight Arrow Connector 134"/>
          <p:cNvCxnSpPr/>
          <p:nvPr/>
        </p:nvCxnSpPr>
        <p:spPr>
          <a:xfrm>
            <a:off x="7365438" y="4765918"/>
            <a:ext cx="0" cy="224304"/>
          </a:xfrm>
          <a:prstGeom prst="straightConnector1">
            <a:avLst/>
          </a:prstGeom>
          <a:noFill/>
          <a:ln w="19050" cap="rnd" cmpd="sng" algn="ctr">
            <a:solidFill>
              <a:sysClr val="windowText" lastClr="000000"/>
            </a:solidFill>
            <a:prstDash val="solid"/>
            <a:miter lim="800000"/>
            <a:tailEnd type="triangle"/>
          </a:ln>
          <a:effectLst/>
        </p:spPr>
      </p:cxnSp>
      <p:grpSp>
        <p:nvGrpSpPr>
          <p:cNvPr id="183" name="Group 147"/>
          <p:cNvGrpSpPr/>
          <p:nvPr/>
        </p:nvGrpSpPr>
        <p:grpSpPr>
          <a:xfrm>
            <a:off x="6400465" y="4572792"/>
            <a:ext cx="164139" cy="26191"/>
            <a:chOff x="9837685" y="4029740"/>
            <a:chExt cx="171923" cy="27433"/>
          </a:xfrm>
        </p:grpSpPr>
        <p:sp>
          <p:nvSpPr>
            <p:cNvPr id="184" name="Oval 148"/>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5" name="Oval 149"/>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Oval 150"/>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7" name="Group 159"/>
          <p:cNvGrpSpPr/>
          <p:nvPr/>
        </p:nvGrpSpPr>
        <p:grpSpPr>
          <a:xfrm>
            <a:off x="6403317" y="5110000"/>
            <a:ext cx="164139" cy="26191"/>
            <a:chOff x="9837685" y="4029740"/>
            <a:chExt cx="171923" cy="27433"/>
          </a:xfrm>
        </p:grpSpPr>
        <p:sp>
          <p:nvSpPr>
            <p:cNvPr id="188" name="Oval 160"/>
            <p:cNvSpPr/>
            <p:nvPr/>
          </p:nvSpPr>
          <p:spPr>
            <a:xfrm>
              <a:off x="9837685"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Oval 161"/>
            <p:cNvSpPr/>
            <p:nvPr/>
          </p:nvSpPr>
          <p:spPr>
            <a:xfrm>
              <a:off x="9910007" y="4029741"/>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Oval 162"/>
            <p:cNvSpPr/>
            <p:nvPr/>
          </p:nvSpPr>
          <p:spPr>
            <a:xfrm>
              <a:off x="9982176" y="4029740"/>
              <a:ext cx="27432" cy="27432"/>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91" name="TextBox 190"/>
          <p:cNvSpPr txBox="1"/>
          <p:nvPr/>
        </p:nvSpPr>
        <p:spPr>
          <a:xfrm>
            <a:off x="7744273" y="4977771"/>
            <a:ext cx="765531" cy="307777"/>
          </a:xfrm>
          <a:prstGeom prst="rect">
            <a:avLst/>
          </a:prstGeom>
          <a:noFill/>
        </p:spPr>
        <p:txBody>
          <a:bodyPr wrap="none" rtlCol="0">
            <a:spAutoFit/>
          </a:bodyPr>
          <a:lstStyle/>
          <a:p>
            <a:pPr defTabSz="914400" latinLnBrk="0"/>
            <a:r>
              <a:rPr lang="en-US" sz="1400" b="1" dirty="0">
                <a:solidFill>
                  <a:prstClr val="black"/>
                </a:solidFill>
                <a:latin typeface="Calibri" panose="020F0502020204030204"/>
                <a:cs typeface="Calibri" panose="020F0502020204030204" pitchFamily="34" charset="0"/>
              </a:rPr>
              <a:t>AF_REG</a:t>
            </a:r>
          </a:p>
        </p:txBody>
      </p:sp>
      <p:sp>
        <p:nvSpPr>
          <p:cNvPr id="192" name="TextBox 191"/>
          <p:cNvSpPr txBox="1"/>
          <p:nvPr/>
        </p:nvSpPr>
        <p:spPr>
          <a:xfrm>
            <a:off x="8113251" y="2697277"/>
            <a:ext cx="423514"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32B</a:t>
            </a:r>
          </a:p>
        </p:txBody>
      </p:sp>
      <p:cxnSp>
        <p:nvCxnSpPr>
          <p:cNvPr id="193" name="Straight Arrow Connector 473"/>
          <p:cNvCxnSpPr/>
          <p:nvPr/>
        </p:nvCxnSpPr>
        <p:spPr>
          <a:xfrm>
            <a:off x="7748714" y="3004548"/>
            <a:ext cx="845599" cy="0"/>
          </a:xfrm>
          <a:prstGeom prst="straightConnector1">
            <a:avLst/>
          </a:prstGeom>
          <a:noFill/>
          <a:ln w="15875" cap="rnd" cmpd="sng" algn="ctr">
            <a:solidFill>
              <a:sysClr val="windowText" lastClr="000000"/>
            </a:solidFill>
            <a:prstDash val="solid"/>
            <a:miter lim="800000"/>
            <a:headEnd type="triangle"/>
            <a:tailEnd type="triangle"/>
          </a:ln>
          <a:effectLst/>
        </p:spPr>
      </p:cxnSp>
      <p:sp>
        <p:nvSpPr>
          <p:cNvPr id="194" name="TextBox 193"/>
          <p:cNvSpPr txBox="1"/>
          <p:nvPr/>
        </p:nvSpPr>
        <p:spPr>
          <a:xfrm>
            <a:off x="7982252" y="2964653"/>
            <a:ext cx="426720"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2KB</a:t>
            </a:r>
          </a:p>
        </p:txBody>
      </p:sp>
      <p:cxnSp>
        <p:nvCxnSpPr>
          <p:cNvPr id="195" name="Straight Arrow Connector 473"/>
          <p:cNvCxnSpPr/>
          <p:nvPr/>
        </p:nvCxnSpPr>
        <p:spPr>
          <a:xfrm>
            <a:off x="6935300" y="1850255"/>
            <a:ext cx="845599" cy="0"/>
          </a:xfrm>
          <a:prstGeom prst="straightConnector1">
            <a:avLst/>
          </a:prstGeom>
          <a:noFill/>
          <a:ln w="15875" cap="rnd" cmpd="sng" algn="ctr">
            <a:solidFill>
              <a:sysClr val="windowText" lastClr="000000"/>
            </a:solidFill>
            <a:prstDash val="solid"/>
            <a:miter lim="800000"/>
            <a:headEnd type="triangle"/>
            <a:tailEnd type="triangle"/>
          </a:ln>
          <a:effectLst/>
        </p:spPr>
      </p:cxnSp>
      <p:sp>
        <p:nvSpPr>
          <p:cNvPr id="196" name="TextBox 195"/>
          <p:cNvSpPr txBox="1"/>
          <p:nvPr/>
        </p:nvSpPr>
        <p:spPr>
          <a:xfrm>
            <a:off x="7168838" y="1810359"/>
            <a:ext cx="426720"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2KB</a:t>
            </a:r>
          </a:p>
        </p:txBody>
      </p:sp>
      <p:sp>
        <p:nvSpPr>
          <p:cNvPr id="197" name="Rounded Rectangle 481"/>
          <p:cNvSpPr/>
          <p:nvPr/>
        </p:nvSpPr>
        <p:spPr>
          <a:xfrm>
            <a:off x="9017741" y="2510181"/>
            <a:ext cx="3069082" cy="3864830"/>
          </a:xfrm>
          <a:prstGeom prst="roundRect">
            <a:avLst>
              <a:gd name="adj" fmla="val 3937"/>
            </a:avLst>
          </a:prstGeom>
          <a:solidFill>
            <a:srgbClr val="5B9BD5">
              <a:lumMod val="20000"/>
              <a:lumOff val="80000"/>
            </a:srgb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TextBox 197"/>
          <p:cNvSpPr txBox="1"/>
          <p:nvPr/>
        </p:nvSpPr>
        <p:spPr>
          <a:xfrm>
            <a:off x="9181183" y="2559542"/>
            <a:ext cx="2354612" cy="307777"/>
          </a:xfrm>
          <a:prstGeom prst="rect">
            <a:avLst/>
          </a:prstGeom>
          <a:noFill/>
        </p:spPr>
        <p:txBody>
          <a:bodyPr wrap="square" rtlCol="0">
            <a:spAutoFit/>
          </a:bodyPr>
          <a:lstStyle/>
          <a:p>
            <a:pPr defTabSz="914400" latinLnBrk="0"/>
            <a:r>
              <a:rPr lang="en-US" sz="1400" b="1" dirty="0">
                <a:solidFill>
                  <a:prstClr val="black"/>
                </a:solidFill>
                <a:latin typeface="Calibri" panose="020F0502020204030204"/>
                <a:cs typeface="Calibri" panose="020F0502020204030204" pitchFamily="34" charset="0"/>
              </a:rPr>
              <a:t>Activation Function Module</a:t>
            </a:r>
          </a:p>
        </p:txBody>
      </p:sp>
      <p:sp>
        <p:nvSpPr>
          <p:cNvPr id="199" name="TextBox 198"/>
          <p:cNvSpPr txBox="1"/>
          <p:nvPr/>
        </p:nvSpPr>
        <p:spPr>
          <a:xfrm>
            <a:off x="9058790" y="2903701"/>
            <a:ext cx="3070708" cy="1815882"/>
          </a:xfrm>
          <a:prstGeom prst="rect">
            <a:avLst/>
          </a:prstGeom>
          <a:noFill/>
        </p:spPr>
        <p:txBody>
          <a:bodyPr wrap="square" rtlCol="0">
            <a:spAutoFit/>
          </a:bodyPr>
          <a:lstStyle/>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Performs </a:t>
            </a:r>
            <a:r>
              <a:rPr lang="en-US" sz="1400" b="1" dirty="0">
                <a:solidFill>
                  <a:prstClr val="black"/>
                </a:solidFill>
                <a:latin typeface="Calibri" panose="020F0502020204030204"/>
                <a:cs typeface="Calibri" panose="020F0502020204030204" pitchFamily="34" charset="0"/>
              </a:rPr>
              <a:t>Activation Function (AF) </a:t>
            </a:r>
            <a:r>
              <a:rPr lang="en-US" sz="1400" dirty="0">
                <a:solidFill>
                  <a:prstClr val="black"/>
                </a:solidFill>
                <a:latin typeface="Calibri" panose="020F0502020204030204"/>
                <a:cs typeface="Calibri" panose="020F0502020204030204" pitchFamily="34" charset="0"/>
              </a:rPr>
              <a:t>computation by linearly interpolating pre-stored AF template data using MAC calculation results.</a:t>
            </a:r>
          </a:p>
          <a:p>
            <a:pPr marL="285750" indent="-285750" defTabSz="914400" latinLnBrk="0">
              <a:buFont typeface="Arial" panose="020B0604020202020204" pitchFamily="34" charset="0"/>
              <a:buChar char="•"/>
            </a:pPr>
            <a:r>
              <a:rPr lang="en-US" sz="1400" dirty="0">
                <a:solidFill>
                  <a:prstClr val="black"/>
                </a:solidFill>
                <a:latin typeface="Calibri" panose="020F0502020204030204"/>
                <a:cs typeface="Calibri" panose="020F0502020204030204" pitchFamily="34" charset="0"/>
              </a:rPr>
              <a:t>Interpolation results are stored in a dedicated </a:t>
            </a:r>
            <a:r>
              <a:rPr lang="en-US" sz="1400" b="1" dirty="0" err="1">
                <a:solidFill>
                  <a:prstClr val="black"/>
                </a:solidFill>
                <a:latin typeface="Calibri" panose="020F0502020204030204"/>
                <a:cs typeface="Calibri" panose="020F0502020204030204" pitchFamily="34" charset="0"/>
              </a:rPr>
              <a:t>AF_REG</a:t>
            </a:r>
            <a:r>
              <a:rPr lang="en-US" sz="1400" b="1" dirty="0">
                <a:solidFill>
                  <a:prstClr val="black"/>
                </a:solidFill>
                <a:latin typeface="Calibri" panose="020F0502020204030204"/>
                <a:cs typeface="Calibri" panose="020F0502020204030204" pitchFamily="34" charset="0"/>
              </a:rPr>
              <a:t> </a:t>
            </a:r>
            <a:r>
              <a:rPr lang="en-US" sz="1400" dirty="0">
                <a:solidFill>
                  <a:prstClr val="black"/>
                </a:solidFill>
                <a:latin typeface="Calibri" panose="020F0502020204030204"/>
                <a:cs typeface="Calibri" panose="020F0502020204030204" pitchFamily="34" charset="0"/>
              </a:rPr>
              <a:t>set and can be later accessed by the user.</a:t>
            </a:r>
          </a:p>
        </p:txBody>
      </p:sp>
      <p:grpSp>
        <p:nvGrpSpPr>
          <p:cNvPr id="200" name="Group 7"/>
          <p:cNvGrpSpPr/>
          <p:nvPr/>
        </p:nvGrpSpPr>
        <p:grpSpPr>
          <a:xfrm>
            <a:off x="9181183" y="4738689"/>
            <a:ext cx="2751087" cy="1476374"/>
            <a:chOff x="9296400" y="4053258"/>
            <a:chExt cx="2628900" cy="2193739"/>
          </a:xfrm>
        </p:grpSpPr>
        <p:sp>
          <p:nvSpPr>
            <p:cNvPr id="201" name="Rounded Rectangle 502"/>
            <p:cNvSpPr/>
            <p:nvPr/>
          </p:nvSpPr>
          <p:spPr>
            <a:xfrm>
              <a:off x="9296400" y="4053258"/>
              <a:ext cx="2628900" cy="2193739"/>
            </a:xfrm>
            <a:prstGeom prst="roundRect">
              <a:avLst>
                <a:gd name="adj" fmla="val 5586"/>
              </a:avLst>
            </a:prstGeom>
            <a:solidFill>
              <a:srgbClr val="EAF2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2" name="Straight Connector 8"/>
            <p:cNvCxnSpPr/>
            <p:nvPr/>
          </p:nvCxnSpPr>
          <p:spPr>
            <a:xfrm flipV="1">
              <a:off x="10197657" y="5416728"/>
              <a:ext cx="672869" cy="493521"/>
            </a:xfrm>
            <a:prstGeom prst="line">
              <a:avLst/>
            </a:prstGeom>
            <a:noFill/>
            <a:ln w="15875" cap="rnd" cmpd="sng" algn="ctr">
              <a:solidFill>
                <a:sysClr val="windowText" lastClr="000000"/>
              </a:solidFill>
              <a:prstDash val="solid"/>
              <a:miter lim="800000"/>
            </a:ln>
            <a:effectLst/>
          </p:spPr>
        </p:cxnSp>
        <p:cxnSp>
          <p:nvCxnSpPr>
            <p:cNvPr id="203" name="Straight Connector 254"/>
            <p:cNvCxnSpPr/>
            <p:nvPr/>
          </p:nvCxnSpPr>
          <p:spPr>
            <a:xfrm flipV="1">
              <a:off x="10880788" y="4537290"/>
              <a:ext cx="480391" cy="870443"/>
            </a:xfrm>
            <a:prstGeom prst="line">
              <a:avLst/>
            </a:prstGeom>
            <a:noFill/>
            <a:ln w="15875" cap="rnd" cmpd="sng" algn="ctr">
              <a:solidFill>
                <a:sysClr val="windowText" lastClr="000000"/>
              </a:solidFill>
              <a:prstDash val="solid"/>
              <a:miter lim="800000"/>
            </a:ln>
            <a:effectLst/>
          </p:spPr>
        </p:cxnSp>
        <p:sp>
          <p:nvSpPr>
            <p:cNvPr id="204" name="Oval 11"/>
            <p:cNvSpPr/>
            <p:nvPr/>
          </p:nvSpPr>
          <p:spPr>
            <a:xfrm>
              <a:off x="10145136" y="5870881"/>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5" name="Oval 257"/>
            <p:cNvSpPr/>
            <p:nvPr/>
          </p:nvSpPr>
          <p:spPr>
            <a:xfrm>
              <a:off x="10836516" y="5360740"/>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Oval 258"/>
            <p:cNvSpPr/>
            <p:nvPr/>
          </p:nvSpPr>
          <p:spPr>
            <a:xfrm>
              <a:off x="11337668" y="4458660"/>
              <a:ext cx="81236" cy="12228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TextBox 206"/>
            <p:cNvSpPr txBox="1"/>
            <p:nvPr/>
          </p:nvSpPr>
          <p:spPr>
            <a:xfrm>
              <a:off x="9839714" y="5529689"/>
              <a:ext cx="562664"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LUT[0]</a:t>
              </a:r>
            </a:p>
          </p:txBody>
        </p:sp>
        <p:sp>
          <p:nvSpPr>
            <p:cNvPr id="208" name="TextBox 207"/>
            <p:cNvSpPr txBox="1"/>
            <p:nvPr/>
          </p:nvSpPr>
          <p:spPr>
            <a:xfrm>
              <a:off x="10321159" y="5057960"/>
              <a:ext cx="565420"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LUT[1]</a:t>
              </a:r>
            </a:p>
          </p:txBody>
        </p:sp>
        <p:sp>
          <p:nvSpPr>
            <p:cNvPr id="209" name="TextBox 208"/>
            <p:cNvSpPr txBox="1"/>
            <p:nvPr/>
          </p:nvSpPr>
          <p:spPr>
            <a:xfrm>
              <a:off x="10816292" y="4215510"/>
              <a:ext cx="565420"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rPr>
                <a:t>LUT[2]</a:t>
              </a:r>
            </a:p>
          </p:txBody>
        </p:sp>
        <p:sp>
          <p:nvSpPr>
            <p:cNvPr id="210" name="TextBox 209"/>
            <p:cNvSpPr txBox="1"/>
            <p:nvPr/>
          </p:nvSpPr>
          <p:spPr>
            <a:xfrm>
              <a:off x="10731845" y="5771023"/>
              <a:ext cx="866697"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a:cs typeface="Calibri" panose="020F0502020204030204" pitchFamily="34" charset="0"/>
                </a:rPr>
                <a:t>MAC Result</a:t>
              </a:r>
            </a:p>
          </p:txBody>
        </p:sp>
        <p:sp>
          <p:nvSpPr>
            <p:cNvPr id="211" name="TextBox 210"/>
            <p:cNvSpPr txBox="1"/>
            <p:nvPr/>
          </p:nvSpPr>
          <p:spPr>
            <a:xfrm>
              <a:off x="9521971" y="4620856"/>
              <a:ext cx="731469" cy="411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a:cs typeface="Calibri" panose="020F0502020204030204" pitchFamily="34" charset="0"/>
                </a:rPr>
                <a:t>AF Result</a:t>
              </a:r>
            </a:p>
          </p:txBody>
        </p:sp>
        <p:cxnSp>
          <p:nvCxnSpPr>
            <p:cNvPr id="212" name="Straight Arrow Connector 17"/>
            <p:cNvCxnSpPr/>
            <p:nvPr/>
          </p:nvCxnSpPr>
          <p:spPr>
            <a:xfrm flipV="1">
              <a:off x="11187892" y="4893664"/>
              <a:ext cx="0" cy="869169"/>
            </a:xfrm>
            <a:prstGeom prst="straightConnector1">
              <a:avLst/>
            </a:prstGeom>
            <a:noFill/>
            <a:ln w="15875" cap="rnd" cmpd="sng" algn="ctr">
              <a:solidFill>
                <a:srgbClr val="FF0000"/>
              </a:solidFill>
              <a:prstDash val="sysDot"/>
              <a:miter lim="800000"/>
              <a:tailEnd type="triangle"/>
            </a:ln>
            <a:effectLst/>
          </p:spPr>
        </p:cxnSp>
        <p:cxnSp>
          <p:nvCxnSpPr>
            <p:cNvPr id="213" name="Straight Arrow Connector 268"/>
            <p:cNvCxnSpPr/>
            <p:nvPr/>
          </p:nvCxnSpPr>
          <p:spPr>
            <a:xfrm flipH="1">
              <a:off x="10197657" y="4849462"/>
              <a:ext cx="949989" cy="0"/>
            </a:xfrm>
            <a:prstGeom prst="straightConnector1">
              <a:avLst/>
            </a:prstGeom>
            <a:noFill/>
            <a:ln w="15875" cap="rnd" cmpd="sng" algn="ctr">
              <a:solidFill>
                <a:srgbClr val="FF0000"/>
              </a:solidFill>
              <a:prstDash val="sysDot"/>
              <a:miter lim="800000"/>
              <a:tailEnd type="triangle"/>
            </a:ln>
            <a:effectLst/>
          </p:spPr>
        </p:cxnSp>
        <p:cxnSp>
          <p:nvCxnSpPr>
            <p:cNvPr id="214" name="Straight Connector 503"/>
            <p:cNvCxnSpPr/>
            <p:nvPr/>
          </p:nvCxnSpPr>
          <p:spPr>
            <a:xfrm flipV="1">
              <a:off x="9528097" y="5927088"/>
              <a:ext cx="647573" cy="102658"/>
            </a:xfrm>
            <a:prstGeom prst="line">
              <a:avLst/>
            </a:prstGeom>
            <a:noFill/>
            <a:ln w="15875" cap="rnd" cmpd="sng" algn="ctr">
              <a:solidFill>
                <a:sysClr val="windowText" lastClr="000000"/>
              </a:solidFill>
              <a:prstDash val="solid"/>
              <a:miter lim="800000"/>
            </a:ln>
            <a:effectLst/>
          </p:spPr>
        </p:cxnSp>
        <p:cxnSp>
          <p:nvCxnSpPr>
            <p:cNvPr id="215" name="Straight Connector 504"/>
            <p:cNvCxnSpPr/>
            <p:nvPr/>
          </p:nvCxnSpPr>
          <p:spPr>
            <a:xfrm flipV="1">
              <a:off x="11382418" y="4281618"/>
              <a:ext cx="59618" cy="217049"/>
            </a:xfrm>
            <a:prstGeom prst="line">
              <a:avLst/>
            </a:prstGeom>
            <a:noFill/>
            <a:ln w="15875" cap="rnd" cmpd="sng" algn="ctr">
              <a:solidFill>
                <a:sysClr val="windowText" lastClr="000000"/>
              </a:solidFill>
              <a:prstDash val="solid"/>
              <a:miter lim="800000"/>
            </a:ln>
            <a:effectLst/>
          </p:spPr>
        </p:cxnSp>
        <p:sp>
          <p:nvSpPr>
            <p:cNvPr id="216" name="Oval 505"/>
            <p:cNvSpPr/>
            <p:nvPr/>
          </p:nvSpPr>
          <p:spPr>
            <a:xfrm>
              <a:off x="11139157" y="4808361"/>
              <a:ext cx="81236" cy="122283"/>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17" name="Teardrop 507"/>
          <p:cNvSpPr/>
          <p:nvPr/>
        </p:nvSpPr>
        <p:spPr>
          <a:xfrm rot="18897258" flipH="1">
            <a:off x="9147409" y="4364991"/>
            <a:ext cx="769255" cy="1916087"/>
          </a:xfrm>
          <a:prstGeom prst="teardrop">
            <a:avLst>
              <a:gd name="adj" fmla="val 180251"/>
            </a:avLst>
          </a:prstGeom>
          <a:gradFill>
            <a:gsLst>
              <a:gs pos="5000">
                <a:srgbClr val="5B9BD5"/>
              </a:gs>
              <a:gs pos="50000">
                <a:sysClr val="window" lastClr="FFFFFF">
                  <a:alpha val="0"/>
                </a:sysClr>
              </a:gs>
            </a:gsLst>
            <a:lin ang="9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18" name="Group 3"/>
          <p:cNvGrpSpPr/>
          <p:nvPr/>
        </p:nvGrpSpPr>
        <p:grpSpPr>
          <a:xfrm>
            <a:off x="8811138" y="872684"/>
            <a:ext cx="3251666" cy="1498147"/>
            <a:chOff x="8811138" y="799659"/>
            <a:chExt cx="3251666" cy="1498147"/>
          </a:xfrm>
        </p:grpSpPr>
        <p:sp>
          <p:nvSpPr>
            <p:cNvPr id="219" name="Rounded Rectangle 220"/>
            <p:cNvSpPr/>
            <p:nvPr/>
          </p:nvSpPr>
          <p:spPr>
            <a:xfrm>
              <a:off x="8811138" y="799659"/>
              <a:ext cx="3251666" cy="1498147"/>
            </a:xfrm>
            <a:prstGeom prst="roundRect">
              <a:avLst>
                <a:gd name="adj" fmla="val 8179"/>
              </a:avLst>
            </a:prstGeom>
            <a:solidFill>
              <a:sysClr val="window" lastClr="FFFFFF">
                <a:lumMod val="95000"/>
              </a:sysClr>
            </a:solidFill>
            <a:ln w="15875" cap="rnd" cmpd="sng" algn="ctr">
              <a:no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20" name="Group 4"/>
            <p:cNvGrpSpPr/>
            <p:nvPr/>
          </p:nvGrpSpPr>
          <p:grpSpPr>
            <a:xfrm>
              <a:off x="8976874" y="822506"/>
              <a:ext cx="2945259" cy="1373117"/>
              <a:chOff x="264190" y="665858"/>
              <a:chExt cx="3332025" cy="1553432"/>
            </a:xfrm>
          </p:grpSpPr>
          <p:sp>
            <p:nvSpPr>
              <p:cNvPr id="221" name="직사각형 220"/>
              <p:cNvSpPr/>
              <p:nvPr/>
            </p:nvSpPr>
            <p:spPr>
              <a:xfrm>
                <a:off x="718066" y="979490"/>
                <a:ext cx="1104898"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2" name="직사각형 221"/>
              <p:cNvSpPr/>
              <p:nvPr/>
            </p:nvSpPr>
            <p:spPr>
              <a:xfrm>
                <a:off x="2048899"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3" name="직사각형 222"/>
              <p:cNvSpPr/>
              <p:nvPr/>
            </p:nvSpPr>
            <p:spPr>
              <a:xfrm>
                <a:off x="2576427"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4" name="TextBox 223"/>
              <p:cNvSpPr txBox="1"/>
              <p:nvPr/>
            </p:nvSpPr>
            <p:spPr>
              <a:xfrm>
                <a:off x="1752296" y="1243387"/>
                <a:ext cx="182057" cy="452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0" cap="none" spc="0" normalizeH="0" baseline="0" noProof="0" dirty="0">
                  <a:ln>
                    <a:noFill/>
                  </a:ln>
                  <a:solidFill>
                    <a:prstClr val="black"/>
                  </a:solidFill>
                  <a:effectLst/>
                  <a:uLnTx/>
                  <a:uFillTx/>
                  <a:latin typeface="Calibri" panose="020F0502020204030204"/>
                </a:endParaRPr>
              </a:p>
            </p:txBody>
          </p:sp>
          <p:sp>
            <p:nvSpPr>
              <p:cNvPr id="225" name="TextBox 224"/>
              <p:cNvSpPr txBox="1"/>
              <p:nvPr/>
            </p:nvSpPr>
            <p:spPr>
              <a:xfrm>
                <a:off x="2243150" y="1173749"/>
                <a:ext cx="323948" cy="5919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rPr>
                  <a:t>+</a:t>
                </a:r>
              </a:p>
            </p:txBody>
          </p:sp>
          <p:sp>
            <p:nvSpPr>
              <p:cNvPr id="226" name="TextBox 225"/>
              <p:cNvSpPr txBox="1"/>
              <p:nvPr/>
            </p:nvSpPr>
            <p:spPr>
              <a:xfrm>
                <a:off x="264190" y="1263932"/>
                <a:ext cx="1820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rPr>
                  <a:t>f</a:t>
                </a:r>
              </a:p>
            </p:txBody>
          </p:sp>
          <p:sp>
            <p:nvSpPr>
              <p:cNvPr id="227" name="직사각형 226"/>
              <p:cNvSpPr/>
              <p:nvPr/>
            </p:nvSpPr>
            <p:spPr>
              <a:xfrm>
                <a:off x="3379630" y="979490"/>
                <a:ext cx="216585" cy="1064900"/>
              </a:xfrm>
              <a:prstGeom prst="rect">
                <a:avLst/>
              </a:prstGeom>
              <a:solidFill>
                <a:srgbClr val="A5A5A5">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ndParaRPr>
              </a:p>
            </p:txBody>
          </p:sp>
          <p:sp>
            <p:nvSpPr>
              <p:cNvPr id="228" name="TextBox 227"/>
              <p:cNvSpPr txBox="1"/>
              <p:nvPr/>
            </p:nvSpPr>
            <p:spPr>
              <a:xfrm>
                <a:off x="2979729" y="1173749"/>
                <a:ext cx="274060" cy="5919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rPr>
                  <a:t>=</a:t>
                </a:r>
              </a:p>
            </p:txBody>
          </p:sp>
          <p:sp>
            <p:nvSpPr>
              <p:cNvPr id="229" name="Rectangle 40"/>
              <p:cNvSpPr/>
              <p:nvPr/>
            </p:nvSpPr>
            <p:spPr>
              <a:xfrm rot="16200000">
                <a:off x="1892349" y="1189830"/>
                <a:ext cx="519885" cy="146193"/>
              </a:xfrm>
              <a:prstGeom prst="rect">
                <a:avLst/>
              </a:prstGeom>
              <a:solidFill>
                <a:srgbClr val="FFC000">
                  <a:lumMod val="40000"/>
                  <a:lumOff val="60000"/>
                </a:srgbClr>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0" name="Rectangle 129"/>
              <p:cNvSpPr/>
              <p:nvPr/>
            </p:nvSpPr>
            <p:spPr>
              <a:xfrm>
                <a:off x="2625332" y="1002984"/>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1" name="Rectangle 131"/>
              <p:cNvSpPr/>
              <p:nvPr/>
            </p:nvSpPr>
            <p:spPr>
              <a:xfrm>
                <a:off x="3428534" y="1002984"/>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2" name="Rectangle 46"/>
              <p:cNvSpPr/>
              <p:nvPr/>
            </p:nvSpPr>
            <p:spPr>
              <a:xfrm>
                <a:off x="2093959" y="1179738"/>
                <a:ext cx="118775" cy="14502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129"/>
              <p:cNvSpPr/>
              <p:nvPr/>
            </p:nvSpPr>
            <p:spPr>
              <a:xfrm>
                <a:off x="2625331" y="1179738"/>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4" name="Rectangle 129"/>
              <p:cNvSpPr/>
              <p:nvPr/>
            </p:nvSpPr>
            <p:spPr>
              <a:xfrm>
                <a:off x="2625330" y="1588656"/>
                <a:ext cx="118775" cy="145022"/>
              </a:xfrm>
              <a:prstGeom prst="rect">
                <a:avLst/>
              </a:prstGeom>
              <a:solidFill>
                <a:srgbClr val="70AD47"/>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5" name="Rectangle 131"/>
              <p:cNvSpPr/>
              <p:nvPr/>
            </p:nvSpPr>
            <p:spPr>
              <a:xfrm>
                <a:off x="3428534" y="1179738"/>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6" name="Rectangle 131"/>
              <p:cNvSpPr/>
              <p:nvPr/>
            </p:nvSpPr>
            <p:spPr>
              <a:xfrm>
                <a:off x="3428534" y="1588656"/>
                <a:ext cx="118775" cy="145022"/>
              </a:xfrm>
              <a:prstGeom prst="rect">
                <a:avLst/>
              </a:prstGeom>
              <a:solidFill>
                <a:srgbClr val="4472C4"/>
              </a:solid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7" name="Oval 139"/>
              <p:cNvSpPr/>
              <p:nvPr/>
            </p:nvSpPr>
            <p:spPr>
              <a:xfrm>
                <a:off x="992218" y="1388246"/>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8" name="Oval 139"/>
              <p:cNvSpPr/>
              <p:nvPr/>
            </p:nvSpPr>
            <p:spPr>
              <a:xfrm>
                <a:off x="992218" y="1426260"/>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39" name="Oval 139"/>
              <p:cNvSpPr/>
              <p:nvPr/>
            </p:nvSpPr>
            <p:spPr>
              <a:xfrm>
                <a:off x="992218" y="1481820"/>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0" name="Rectangle 125"/>
              <p:cNvSpPr/>
              <p:nvPr/>
            </p:nvSpPr>
            <p:spPr>
              <a:xfrm>
                <a:off x="747862" y="1002984"/>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1" name="Rectangle 128"/>
              <p:cNvSpPr/>
              <p:nvPr/>
            </p:nvSpPr>
            <p:spPr>
              <a:xfrm>
                <a:off x="884227" y="1005388"/>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2" name="Rectangle 125"/>
              <p:cNvSpPr/>
              <p:nvPr/>
            </p:nvSpPr>
            <p:spPr>
              <a:xfrm>
                <a:off x="747862" y="1177105"/>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3" name="Rectangle 128"/>
              <p:cNvSpPr/>
              <p:nvPr/>
            </p:nvSpPr>
            <p:spPr>
              <a:xfrm>
                <a:off x="884227" y="1179738"/>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4" name="Rectangle 125"/>
              <p:cNvSpPr/>
              <p:nvPr/>
            </p:nvSpPr>
            <p:spPr>
              <a:xfrm>
                <a:off x="757621" y="1588040"/>
                <a:ext cx="524088" cy="145022"/>
              </a:xfrm>
              <a:prstGeom prst="rect">
                <a:avLst/>
              </a:prstGeom>
              <a:solidFill>
                <a:srgbClr val="44546A">
                  <a:lumMod val="60000"/>
                  <a:lumOff val="40000"/>
                </a:srgbClr>
              </a:solidFill>
              <a:ln w="1905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5" name="Rectangle 128"/>
              <p:cNvSpPr/>
              <p:nvPr/>
            </p:nvSpPr>
            <p:spPr>
              <a:xfrm>
                <a:off x="874468" y="1588656"/>
                <a:ext cx="118775" cy="145022"/>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6" name="Oval 139"/>
              <p:cNvSpPr/>
              <p:nvPr/>
            </p:nvSpPr>
            <p:spPr>
              <a:xfrm>
                <a:off x="2674440" y="1384348"/>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7" name="Oval 139"/>
              <p:cNvSpPr/>
              <p:nvPr/>
            </p:nvSpPr>
            <p:spPr>
              <a:xfrm>
                <a:off x="2674440" y="1422361"/>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8" name="Oval 139"/>
              <p:cNvSpPr/>
              <p:nvPr/>
            </p:nvSpPr>
            <p:spPr>
              <a:xfrm>
                <a:off x="2674440" y="1477921"/>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49" name="Oval 139"/>
              <p:cNvSpPr/>
              <p:nvPr/>
            </p:nvSpPr>
            <p:spPr>
              <a:xfrm>
                <a:off x="3479524" y="1396044"/>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0" name="Oval 139"/>
              <p:cNvSpPr/>
              <p:nvPr/>
            </p:nvSpPr>
            <p:spPr>
              <a:xfrm>
                <a:off x="3479524" y="1434057"/>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1" name="Oval 139"/>
              <p:cNvSpPr/>
              <p:nvPr/>
            </p:nvSpPr>
            <p:spPr>
              <a:xfrm>
                <a:off x="3479524" y="1489617"/>
                <a:ext cx="16979" cy="1684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ndParaRPr>
              </a:p>
            </p:txBody>
          </p:sp>
          <p:sp>
            <p:nvSpPr>
              <p:cNvPr id="252" name="TextBox 251"/>
              <p:cNvSpPr txBox="1"/>
              <p:nvPr/>
            </p:nvSpPr>
            <p:spPr>
              <a:xfrm>
                <a:off x="524447" y="665858"/>
                <a:ext cx="1438443" cy="3481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Weight Matrix</a:t>
                </a:r>
              </a:p>
            </p:txBody>
          </p:sp>
          <p:sp>
            <p:nvSpPr>
              <p:cNvPr id="253" name="TextBox 252"/>
              <p:cNvSpPr txBox="1"/>
              <p:nvPr/>
            </p:nvSpPr>
            <p:spPr>
              <a:xfrm>
                <a:off x="1588989" y="1627362"/>
                <a:ext cx="1139095" cy="5919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Activation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Vector</a:t>
                </a:r>
              </a:p>
            </p:txBody>
          </p:sp>
        </p:grpSp>
      </p:grpSp>
      <p:sp>
        <p:nvSpPr>
          <p:cNvPr id="254" name="TextBox 253"/>
          <p:cNvSpPr txBox="1"/>
          <p:nvPr/>
        </p:nvSpPr>
        <p:spPr>
          <a:xfrm>
            <a:off x="7289520" y="1531309"/>
            <a:ext cx="423514"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a:cs typeface="Calibri" panose="020F0502020204030204" pitchFamily="34" charset="0"/>
              </a:rPr>
              <a:t>32B</a:t>
            </a:r>
          </a:p>
        </p:txBody>
      </p:sp>
      <p:sp>
        <p:nvSpPr>
          <p:cNvPr id="255" name="왼쪽 대괄호 254"/>
          <p:cNvSpPr/>
          <p:nvPr/>
        </p:nvSpPr>
        <p:spPr>
          <a:xfrm>
            <a:off x="9217450" y="1190625"/>
            <a:ext cx="102763" cy="952500"/>
          </a:xfrm>
          <a:prstGeom prst="leftBracket">
            <a:avLst>
              <a:gd name="adj" fmla="val 63946"/>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sp>
        <p:nvSpPr>
          <p:cNvPr id="256" name="왼쪽 대괄호 255"/>
          <p:cNvSpPr/>
          <p:nvPr/>
        </p:nvSpPr>
        <p:spPr>
          <a:xfrm flipH="1">
            <a:off x="11259888" y="1190625"/>
            <a:ext cx="102763" cy="952500"/>
          </a:xfrm>
          <a:prstGeom prst="leftBracket">
            <a:avLst>
              <a:gd name="adj" fmla="val 63946"/>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sp>
        <p:nvSpPr>
          <p:cNvPr id="257" name="직사각형 256"/>
          <p:cNvSpPr/>
          <p:nvPr/>
        </p:nvSpPr>
        <p:spPr>
          <a:xfrm>
            <a:off x="71557" y="842507"/>
            <a:ext cx="4208350" cy="4807735"/>
          </a:xfrm>
          <a:prstGeom prst="rect">
            <a:avLst/>
          </a:prstGeom>
          <a:solidFill>
            <a:schemeClr val="bg1">
              <a:alpha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9"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7</a:t>
            </a:fld>
            <a:endParaRPr lang="en-US" sz="1600" dirty="0">
              <a:solidFill>
                <a:schemeClr val="tx1"/>
              </a:solidFill>
            </a:endParaRPr>
          </a:p>
        </p:txBody>
      </p:sp>
    </p:spTree>
    <p:extLst>
      <p:ext uri="{BB962C8B-B14F-4D97-AF65-F5344CB8AC3E}">
        <p14:creationId xmlns:p14="http://schemas.microsoft.com/office/powerpoint/2010/main" val="632437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제목 1"/>
          <p:cNvSpPr txBox="1">
            <a:spLocks/>
          </p:cNvSpPr>
          <p:nvPr/>
        </p:nvSpPr>
        <p:spPr>
          <a:xfrm>
            <a:off x="270439" y="118206"/>
            <a:ext cx="9745635" cy="600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ko-KR"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GDDR6-AiM Feature Summary</a:t>
            </a:r>
            <a:endParaRPr kumimoji="0" lang="ko-KR"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cs typeface="Tahoma" panose="020B0604030504040204" pitchFamily="34" charset="0"/>
            </a:endParaRPr>
          </a:p>
        </p:txBody>
      </p:sp>
      <p:sp>
        <p:nvSpPr>
          <p:cNvPr id="79" name="텍스트 개체 틀 8"/>
          <p:cNvSpPr txBox="1">
            <a:spLocks/>
          </p:cNvSpPr>
          <p:nvPr/>
        </p:nvSpPr>
        <p:spPr>
          <a:xfrm>
            <a:off x="310552" y="924251"/>
            <a:ext cx="11731038" cy="351307"/>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sz="1800" b="1" i="1" dirty="0">
                <a:solidFill>
                  <a:prstClr val="black"/>
                </a:solidFill>
                <a:latin typeface="Calibri" panose="020F0502020204030204" pitchFamily="34" charset="0"/>
                <a:cs typeface="Calibri" panose="020F0502020204030204" pitchFamily="34" charset="0"/>
              </a:rPr>
              <a:t>SK </a:t>
            </a:r>
            <a:r>
              <a:rPr lang="en-US" altLang="ko-KR" sz="1800" b="1" i="1" dirty="0" err="1">
                <a:solidFill>
                  <a:prstClr val="black"/>
                </a:solidFill>
                <a:latin typeface="Calibri" panose="020F0502020204030204" pitchFamily="34" charset="0"/>
                <a:cs typeface="Calibri" panose="020F0502020204030204" pitchFamily="34" charset="0"/>
              </a:rPr>
              <a:t>hynix’s</a:t>
            </a:r>
            <a:r>
              <a:rPr lang="en-US" altLang="ko-KR" sz="1800" b="1" i="1" dirty="0">
                <a:solidFill>
                  <a:prstClr val="black"/>
                </a:solidFill>
                <a:latin typeface="Calibri" panose="020F0502020204030204" pitchFamily="34" charset="0"/>
                <a:cs typeface="Calibri" panose="020F0502020204030204" pitchFamily="34" charset="0"/>
              </a:rPr>
              <a:t> very first GDDR6-based processing-in-memory (PIM) product sample, called Accelerator-in-Memory (AiM) </a:t>
            </a:r>
          </a:p>
        </p:txBody>
      </p:sp>
      <p:graphicFrame>
        <p:nvGraphicFramePr>
          <p:cNvPr id="80" name="Table 19"/>
          <p:cNvGraphicFramePr>
            <a:graphicFrameLocks noGrp="1"/>
          </p:cNvGraphicFramePr>
          <p:nvPr>
            <p:extLst>
              <p:ext uri="{D42A27DB-BD31-4B8C-83A1-F6EECF244321}">
                <p14:modId xmlns:p14="http://schemas.microsoft.com/office/powerpoint/2010/main" val="1456035429"/>
              </p:ext>
            </p:extLst>
          </p:nvPr>
        </p:nvGraphicFramePr>
        <p:xfrm>
          <a:off x="680601" y="1744338"/>
          <a:ext cx="5692267" cy="4206240"/>
        </p:xfrm>
        <a:graphic>
          <a:graphicData uri="http://schemas.openxmlformats.org/drawingml/2006/table">
            <a:tbl>
              <a:tblPr firstRow="1" bandRow="1"/>
              <a:tblGrid>
                <a:gridCol w="2453513">
                  <a:extLst>
                    <a:ext uri="{9D8B030D-6E8A-4147-A177-3AD203B41FA5}">
                      <a16:colId xmlns:a16="http://schemas.microsoft.com/office/drawing/2014/main" val="2659446930"/>
                    </a:ext>
                  </a:extLst>
                </a:gridCol>
                <a:gridCol w="3238754">
                  <a:extLst>
                    <a:ext uri="{9D8B030D-6E8A-4147-A177-3AD203B41FA5}">
                      <a16:colId xmlns:a16="http://schemas.microsoft.com/office/drawing/2014/main" val="2660029674"/>
                    </a:ext>
                  </a:extLst>
                </a:gridCol>
              </a:tblGrid>
              <a:tr h="196215">
                <a:tc gridSpan="2">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600" b="1" dirty="0">
                          <a:latin typeface="+mn-lt"/>
                          <a:ea typeface="Lato" panose="020F0502020204030203" pitchFamily="34" charset="0"/>
                          <a:cs typeface="Lato" panose="020F0502020204030203" pitchFamily="34" charset="0"/>
                        </a:rPr>
                        <a:t>GDDR6-AiM*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hMerge="1">
                  <a:txBody>
                    <a:bodyPr/>
                    <a:lstStyle/>
                    <a:p>
                      <a:endParaRPr lang="en-US"/>
                    </a:p>
                  </a:txBody>
                  <a:tcPr/>
                </a:tc>
                <a:extLst>
                  <a:ext uri="{0D108BD9-81ED-4DB2-BD59-A6C34878D82A}">
                    <a16:rowId xmlns:a16="http://schemas.microsoft.com/office/drawing/2014/main" val="2976923914"/>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DRAM</a:t>
                      </a:r>
                      <a:r>
                        <a:rPr lang="en-US" sz="1400" b="1" baseline="0" dirty="0">
                          <a:solidFill>
                            <a:schemeClr val="tx1"/>
                          </a:solidFill>
                          <a:latin typeface="+mn-lt"/>
                          <a:ea typeface="Lato" panose="020F0502020204030203" pitchFamily="34" charset="0"/>
                          <a:cs typeface="Lato" panose="020F0502020204030203" pitchFamily="34" charset="0"/>
                        </a:rPr>
                        <a:t> </a:t>
                      </a:r>
                      <a:r>
                        <a:rPr lang="en-US" sz="1400" b="1" dirty="0">
                          <a:solidFill>
                            <a:schemeClr val="tx1"/>
                          </a:solidFill>
                          <a:latin typeface="+mn-lt"/>
                          <a:ea typeface="Lato" panose="020F0502020204030203" pitchFamily="34" charset="0"/>
                          <a:cs typeface="Lato" panose="020F0502020204030203" pitchFamily="34" charset="0"/>
                        </a:rPr>
                        <a:t>Type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GDDR6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49523685"/>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Process Technology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68710496"/>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Memory Density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8Gb (4Gb DDP)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91150483"/>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Organization</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2CH/Chip, x16 mode only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8309456"/>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IO Data rate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16 Gb/s/pin (@1.25V)</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73550304"/>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Bandwidth</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64 GB/s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73020945"/>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Processing Unit (PU)</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16 PU/die, 32 PU/</a:t>
                      </a:r>
                      <a:r>
                        <a:rPr lang="en-US" altLang="ko-KR" sz="1400" dirty="0">
                          <a:solidFill>
                            <a:schemeClr val="tx1"/>
                          </a:solidFill>
                          <a:latin typeface="+mn-lt"/>
                          <a:ea typeface="Lato" panose="020F0502020204030203" pitchFamily="34" charset="0"/>
                          <a:cs typeface="Lato" panose="020F0502020204030203" pitchFamily="34" charset="0"/>
                        </a:rPr>
                        <a:t>Chip</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53475169"/>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Operating</a:t>
                      </a:r>
                      <a:r>
                        <a:rPr lang="en-US" sz="1400" b="1" baseline="0" dirty="0">
                          <a:solidFill>
                            <a:schemeClr val="tx1"/>
                          </a:solidFill>
                          <a:latin typeface="+mn-lt"/>
                          <a:ea typeface="Lato" panose="020F0502020204030203" pitchFamily="34" charset="0"/>
                          <a:cs typeface="Lato" panose="020F0502020204030203" pitchFamily="34" charset="0"/>
                        </a:rPr>
                        <a:t> Speed</a:t>
                      </a:r>
                      <a:endParaRPr lang="en-US" sz="1400" b="1" dirty="0">
                        <a:solidFill>
                          <a:schemeClr val="tx1"/>
                        </a:solidFill>
                        <a:latin typeface="+mn-lt"/>
                        <a:ea typeface="Lato" panose="020F0502020204030203" pitchFamily="34" charset="0"/>
                        <a:cs typeface="Lato" panose="020F0502020204030203"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a:t>
                      </a:r>
                      <a:r>
                        <a:rPr lang="en-US" sz="1400" baseline="0" dirty="0">
                          <a:solidFill>
                            <a:schemeClr val="tx1"/>
                          </a:solidFill>
                          <a:latin typeface="+mn-lt"/>
                          <a:ea typeface="Lato" panose="020F0502020204030203" pitchFamily="34" charset="0"/>
                          <a:cs typeface="Lato" panose="020F0502020204030203" pitchFamily="34" charset="0"/>
                        </a:rPr>
                        <a:t> GHz</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79599932"/>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Compute Throughput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1TFLOPS/</a:t>
                      </a:r>
                      <a:r>
                        <a:rPr lang="en-US" altLang="ko-KR" sz="1400" dirty="0">
                          <a:solidFill>
                            <a:schemeClr val="tx1"/>
                          </a:solidFill>
                          <a:latin typeface="+mn-lt"/>
                          <a:ea typeface="Lato" panose="020F0502020204030203" pitchFamily="34" charset="0"/>
                          <a:cs typeface="Lato" panose="020F0502020204030203" pitchFamily="34" charset="0"/>
                        </a:rPr>
                        <a:t>Chip</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53800965"/>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Numeric</a:t>
                      </a:r>
                      <a:r>
                        <a:rPr lang="en-US" sz="1400" b="1" baseline="0" dirty="0">
                          <a:solidFill>
                            <a:schemeClr val="tx1"/>
                          </a:solidFill>
                          <a:latin typeface="+mn-lt"/>
                          <a:ea typeface="Lato" panose="020F0502020204030203" pitchFamily="34" charset="0"/>
                          <a:cs typeface="Lato" panose="020F0502020204030203" pitchFamily="34" charset="0"/>
                        </a:rPr>
                        <a:t> </a:t>
                      </a:r>
                      <a:r>
                        <a:rPr lang="en-US" sz="1400" b="1" dirty="0">
                          <a:solidFill>
                            <a:schemeClr val="tx1"/>
                          </a:solidFill>
                          <a:latin typeface="+mn-lt"/>
                          <a:ea typeface="Lato" panose="020F0502020204030203" pitchFamily="34" charset="0"/>
                          <a:cs typeface="Lato" panose="020F0502020204030203" pitchFamily="34" charset="0"/>
                        </a:rPr>
                        <a:t>Precision</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Brain Floating Point 16 (BF16)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05422204"/>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Activation Function support**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Sigmoid, </a:t>
                      </a:r>
                      <a:r>
                        <a:rPr lang="en-US" sz="1400" dirty="0" err="1">
                          <a:solidFill>
                            <a:schemeClr val="tx1"/>
                          </a:solidFill>
                          <a:latin typeface="+mn-lt"/>
                          <a:ea typeface="Lato" panose="020F0502020204030203" pitchFamily="34" charset="0"/>
                          <a:cs typeface="Lato" panose="020F0502020204030203" pitchFamily="34" charset="0"/>
                        </a:rPr>
                        <a:t>tanh</a:t>
                      </a:r>
                      <a:r>
                        <a:rPr lang="en-US" sz="1400" dirty="0">
                          <a:solidFill>
                            <a:schemeClr val="tx1"/>
                          </a:solidFill>
                          <a:latin typeface="+mn-lt"/>
                          <a:ea typeface="Lato" panose="020F0502020204030203" pitchFamily="34" charset="0"/>
                          <a:cs typeface="Lato" panose="020F0502020204030203" pitchFamily="34" charset="0"/>
                        </a:rPr>
                        <a:t>, </a:t>
                      </a:r>
                      <a:r>
                        <a:rPr lang="en-US" sz="1400" dirty="0" err="1">
                          <a:solidFill>
                            <a:schemeClr val="tx1"/>
                          </a:solidFill>
                          <a:latin typeface="+mn-lt"/>
                          <a:ea typeface="Lato" panose="020F0502020204030203" pitchFamily="34" charset="0"/>
                          <a:cs typeface="Lato" panose="020F0502020204030203" pitchFamily="34" charset="0"/>
                        </a:rPr>
                        <a:t>GELU</a:t>
                      </a:r>
                      <a:r>
                        <a:rPr lang="en-US" sz="1400" dirty="0">
                          <a:solidFill>
                            <a:schemeClr val="tx1"/>
                          </a:solidFill>
                          <a:latin typeface="+mn-lt"/>
                          <a:ea typeface="Lato" panose="020F0502020204030203" pitchFamily="34" charset="0"/>
                          <a:cs typeface="Lato" panose="020F0502020204030203" pitchFamily="34" charset="0"/>
                        </a:rPr>
                        <a:t>, </a:t>
                      </a:r>
                      <a:r>
                        <a:rPr lang="en-US" sz="1400" dirty="0" err="1">
                          <a:solidFill>
                            <a:schemeClr val="tx1"/>
                          </a:solidFill>
                          <a:latin typeface="+mn-lt"/>
                          <a:ea typeface="Lato" panose="020F0502020204030203" pitchFamily="34" charset="0"/>
                          <a:cs typeface="Lato" panose="020F0502020204030203" pitchFamily="34" charset="0"/>
                        </a:rPr>
                        <a:t>ReLU</a:t>
                      </a:r>
                      <a:r>
                        <a:rPr lang="en-US" sz="1400" dirty="0">
                          <a:solidFill>
                            <a:schemeClr val="tx1"/>
                          </a:solidFill>
                          <a:latin typeface="+mn-lt"/>
                          <a:ea typeface="Lato" panose="020F0502020204030203" pitchFamily="34" charset="0"/>
                          <a:cs typeface="Lato" panose="020F0502020204030203" pitchFamily="34" charset="0"/>
                        </a:rPr>
                        <a:t>, Leaky</a:t>
                      </a:r>
                      <a:r>
                        <a:rPr lang="en-US" sz="1400" baseline="0" dirty="0">
                          <a:solidFill>
                            <a:schemeClr val="tx1"/>
                          </a:solidFill>
                          <a:latin typeface="+mn-lt"/>
                          <a:ea typeface="Lato" panose="020F0502020204030203" pitchFamily="34" charset="0"/>
                          <a:cs typeface="Lato" panose="020F0502020204030203" pitchFamily="34" charset="0"/>
                        </a:rPr>
                        <a:t> </a:t>
                      </a:r>
                      <a:r>
                        <a:rPr lang="en-US" sz="1400" baseline="0" dirty="0" err="1">
                          <a:solidFill>
                            <a:schemeClr val="tx1"/>
                          </a:solidFill>
                          <a:latin typeface="+mn-lt"/>
                          <a:ea typeface="Lato" panose="020F0502020204030203" pitchFamily="34" charset="0"/>
                          <a:cs typeface="Lato" panose="020F0502020204030203" pitchFamily="34" charset="0"/>
                        </a:rPr>
                        <a:t>ReLU</a:t>
                      </a:r>
                      <a:r>
                        <a:rPr lang="en-US" sz="1400" baseline="0" dirty="0">
                          <a:solidFill>
                            <a:schemeClr val="tx1"/>
                          </a:solidFill>
                          <a:latin typeface="+mn-lt"/>
                          <a:ea typeface="Lato" panose="020F0502020204030203" pitchFamily="34" charset="0"/>
                          <a:cs typeface="Lato" panose="020F0502020204030203" pitchFamily="34" charset="0"/>
                        </a:rPr>
                        <a:t>, …</a:t>
                      </a:r>
                      <a:endParaRPr lang="en-US" sz="1400" dirty="0">
                        <a:solidFill>
                          <a:schemeClr val="tx1"/>
                        </a:solidFill>
                        <a:latin typeface="+mn-lt"/>
                        <a:ea typeface="Lato" panose="020F0502020204030203" pitchFamily="34" charset="0"/>
                        <a:cs typeface="Lato" panose="020F0502020204030203"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53396502"/>
                  </a:ext>
                </a:extLst>
              </a:tr>
              <a:tr h="196215">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a:r>
                        <a:rPr lang="en-US" sz="1400" b="1" dirty="0">
                          <a:solidFill>
                            <a:schemeClr val="tx1"/>
                          </a:solidFill>
                          <a:latin typeface="+mn-lt"/>
                          <a:ea typeface="Lato" panose="020F0502020204030203" pitchFamily="34" charset="0"/>
                          <a:cs typeface="Lato" panose="020F0502020204030203" pitchFamily="34" charset="0"/>
                        </a:rPr>
                        <a:t>Targets</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368" rtl="0" eaLnBrk="1" latinLnBrk="1" hangingPunct="1">
                        <a:defRPr sz="1800" kern="1200">
                          <a:solidFill>
                            <a:schemeClr val="tx1"/>
                          </a:solidFill>
                          <a:latin typeface="Calibri" panose="020F0502020204030204"/>
                        </a:defRPr>
                      </a:lvl1pPr>
                      <a:lvl2pPr marL="457183" algn="l" defTabSz="914368" rtl="0" eaLnBrk="1" latinLnBrk="1" hangingPunct="1">
                        <a:defRPr sz="1800" kern="1200">
                          <a:solidFill>
                            <a:schemeClr val="tx1"/>
                          </a:solidFill>
                          <a:latin typeface="Calibri" panose="020F0502020204030204"/>
                        </a:defRPr>
                      </a:lvl2pPr>
                      <a:lvl3pPr marL="914368" algn="l" defTabSz="914368" rtl="0" eaLnBrk="1" latinLnBrk="1" hangingPunct="1">
                        <a:defRPr sz="1800" kern="1200">
                          <a:solidFill>
                            <a:schemeClr val="tx1"/>
                          </a:solidFill>
                          <a:latin typeface="Calibri" panose="020F0502020204030204"/>
                        </a:defRPr>
                      </a:lvl3pPr>
                      <a:lvl4pPr marL="1371550" algn="l" defTabSz="914368" rtl="0" eaLnBrk="1" latinLnBrk="1" hangingPunct="1">
                        <a:defRPr sz="1800" kern="1200">
                          <a:solidFill>
                            <a:schemeClr val="tx1"/>
                          </a:solidFill>
                          <a:latin typeface="Calibri" panose="020F0502020204030204"/>
                        </a:defRPr>
                      </a:lvl4pPr>
                      <a:lvl5pPr marL="1828733" algn="l" defTabSz="914368" rtl="0" eaLnBrk="1" latinLnBrk="1" hangingPunct="1">
                        <a:defRPr sz="1800" kern="1200">
                          <a:solidFill>
                            <a:schemeClr val="tx1"/>
                          </a:solidFill>
                          <a:latin typeface="Calibri" panose="020F0502020204030204"/>
                        </a:defRPr>
                      </a:lvl5pPr>
                      <a:lvl6pPr marL="2285918" algn="l" defTabSz="914368" rtl="0" eaLnBrk="1" latinLnBrk="1" hangingPunct="1">
                        <a:defRPr sz="1800" kern="1200">
                          <a:solidFill>
                            <a:schemeClr val="tx1"/>
                          </a:solidFill>
                          <a:latin typeface="Calibri" panose="020F0502020204030204"/>
                        </a:defRPr>
                      </a:lvl6pPr>
                      <a:lvl7pPr marL="2743098" algn="l" defTabSz="914368" rtl="0" eaLnBrk="1" latinLnBrk="1" hangingPunct="1">
                        <a:defRPr sz="1800" kern="1200">
                          <a:solidFill>
                            <a:schemeClr val="tx1"/>
                          </a:solidFill>
                          <a:latin typeface="Calibri" panose="020F0502020204030204"/>
                        </a:defRPr>
                      </a:lvl7pPr>
                      <a:lvl8pPr marL="3200283" algn="l" defTabSz="914368" rtl="0" eaLnBrk="1" latinLnBrk="1" hangingPunct="1">
                        <a:defRPr sz="1800" kern="1200">
                          <a:solidFill>
                            <a:schemeClr val="tx1"/>
                          </a:solidFill>
                          <a:latin typeface="Calibri" panose="020F0502020204030204"/>
                        </a:defRPr>
                      </a:lvl8pPr>
                      <a:lvl9pPr marL="3657467" algn="l" defTabSz="914368" rtl="0" eaLnBrk="1" latinLnBrk="1" hangingPunct="1">
                        <a:defRPr sz="1800" kern="1200">
                          <a:solidFill>
                            <a:schemeClr val="tx1"/>
                          </a:solidFill>
                          <a:latin typeface="Calibri" panose="020F0502020204030204"/>
                        </a:defRPr>
                      </a:lvl9pPr>
                    </a:lstStyle>
                    <a:p>
                      <a:pPr algn="ctr" latinLnBrk="0"/>
                      <a:r>
                        <a:rPr lang="en-US" sz="1400" dirty="0">
                          <a:solidFill>
                            <a:schemeClr val="tx1"/>
                          </a:solidFill>
                          <a:latin typeface="+mn-lt"/>
                          <a:ea typeface="Lato" panose="020F0502020204030203" pitchFamily="34" charset="0"/>
                          <a:cs typeface="Lato" panose="020F0502020204030203" pitchFamily="34" charset="0"/>
                        </a:rPr>
                        <a:t>Memory</a:t>
                      </a:r>
                      <a:r>
                        <a:rPr lang="en-US" sz="1400" baseline="0" dirty="0">
                          <a:solidFill>
                            <a:schemeClr val="tx1"/>
                          </a:solidFill>
                          <a:latin typeface="+mn-lt"/>
                          <a:ea typeface="Lato" panose="020F0502020204030203" pitchFamily="34" charset="0"/>
                          <a:cs typeface="Lato" panose="020F0502020204030203" pitchFamily="34" charset="0"/>
                        </a:rPr>
                        <a:t>-bound </a:t>
                      </a:r>
                      <a:r>
                        <a:rPr lang="en-US" sz="1400" dirty="0">
                          <a:solidFill>
                            <a:schemeClr val="tx1"/>
                          </a:solidFill>
                          <a:latin typeface="+mn-lt"/>
                          <a:ea typeface="Lato" panose="020F0502020204030203" pitchFamily="34" charset="0"/>
                          <a:cs typeface="Lato" panose="020F0502020204030203" pitchFamily="34" charset="0"/>
                        </a:rPr>
                        <a:t>DNN applications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1407585"/>
                  </a:ext>
                </a:extLst>
              </a:tr>
            </a:tbl>
          </a:graphicData>
        </a:graphic>
      </p:graphicFrame>
      <p:sp>
        <p:nvSpPr>
          <p:cNvPr id="81" name="TextBox 80"/>
          <p:cNvSpPr txBox="1"/>
          <p:nvPr/>
        </p:nvSpPr>
        <p:spPr>
          <a:xfrm>
            <a:off x="476308" y="6045968"/>
            <a:ext cx="11279050" cy="338554"/>
          </a:xfrm>
          <a:prstGeom prst="rect">
            <a:avLst/>
          </a:prstGeom>
          <a:noFill/>
        </p:spPr>
        <p:txBody>
          <a:bodyPr wrap="none" rtlCol="0">
            <a:spAutoFit/>
          </a:bodyPr>
          <a:lstStyle/>
          <a:p>
            <a:pPr algn="r" defTabSz="914400" latinLnBrk="0"/>
            <a:r>
              <a:rPr lang="en-US" sz="800" dirty="0">
                <a:solidFill>
                  <a:prstClr val="black"/>
                </a:solidFill>
                <a:latin typeface="Calibri" panose="020F0502020204030204" pitchFamily="34" charset="0"/>
                <a:cs typeface="Calibri" panose="020F0502020204030204" pitchFamily="34" charset="0"/>
              </a:rPr>
              <a:t>* S. Lee, et al. “</a:t>
            </a:r>
            <a:r>
              <a:rPr lang="en-US" altLang="ko-KR" sz="800" dirty="0">
                <a:solidFill>
                  <a:prstClr val="black"/>
                </a:solidFill>
                <a:latin typeface="Calibri" panose="020F0502020204030204" pitchFamily="34" charset="0"/>
                <a:cs typeface="Calibri" panose="020F0502020204030204" pitchFamily="34" charset="0"/>
              </a:rPr>
              <a:t>A 1ynm 1.25V 8Gb, 16Gb/s/pin GDDR6-based Accelerator-in-Memory supporting 1TFLOPS MAC Operation and Various Activation Functions for Deep-Learning Applications”, 2022 INTERNATIONAL SOLID-STATE CIRCUITS CONFERENCE (ISSCC). IEEE, 2022</a:t>
            </a:r>
            <a:endParaRPr lang="en-US" sz="800" dirty="0">
              <a:solidFill>
                <a:prstClr val="black"/>
              </a:solidFill>
              <a:latin typeface="Calibri" panose="020F0502020204030204" pitchFamily="34" charset="0"/>
              <a:cs typeface="Calibri" panose="020F0502020204030204" pitchFamily="34" charset="0"/>
            </a:endParaRPr>
          </a:p>
          <a:p>
            <a:pPr algn="r" defTabSz="914400" latinLnBrk="0"/>
            <a:r>
              <a:rPr lang="en-US" sz="800" dirty="0">
                <a:solidFill>
                  <a:prstClr val="black"/>
                </a:solidFill>
                <a:latin typeface="Calibri" panose="020F0502020204030204" pitchFamily="34" charset="0"/>
                <a:cs typeface="Calibri" panose="020F0502020204030204" pitchFamily="34" charset="0"/>
              </a:rPr>
              <a:t>** With using internal lookup table and linear interpolation unit. Any customized function may apply with accuracy limitation.</a:t>
            </a:r>
          </a:p>
        </p:txBody>
      </p:sp>
      <p:sp>
        <p:nvSpPr>
          <p:cNvPr id="82" name="TextBox 81"/>
          <p:cNvSpPr txBox="1"/>
          <p:nvPr/>
        </p:nvSpPr>
        <p:spPr>
          <a:xfrm>
            <a:off x="8376010" y="5537853"/>
            <a:ext cx="1656223" cy="276999"/>
          </a:xfrm>
          <a:prstGeom prst="rect">
            <a:avLst/>
          </a:prstGeom>
          <a:noFill/>
        </p:spPr>
        <p:txBody>
          <a:bodyPr wrap="none" rtlCol="0">
            <a:spAutoFit/>
          </a:bodyPr>
          <a:lstStyle/>
          <a:p>
            <a:pPr defTabSz="914400" latinLnBrk="0"/>
            <a:r>
              <a:rPr lang="en-US" sz="1200" dirty="0">
                <a:solidFill>
                  <a:prstClr val="black"/>
                </a:solidFill>
                <a:latin typeface="Calibri" panose="020F0502020204030204" pitchFamily="34" charset="0"/>
                <a:cs typeface="Calibri" panose="020F0502020204030204" pitchFamily="34" charset="0"/>
              </a:rPr>
              <a:t>[GDDR6-AiM Floorplan]</a:t>
            </a:r>
          </a:p>
        </p:txBody>
      </p:sp>
      <p:pic>
        <p:nvPicPr>
          <p:cNvPr id="83" name="그림 82"/>
          <p:cNvPicPr>
            <a:picLocks noChangeAspect="1"/>
          </p:cNvPicPr>
          <p:nvPr/>
        </p:nvPicPr>
        <p:blipFill rotWithShape="1">
          <a:blip r:embed="rId3"/>
          <a:srcRect l="13200" t="23824" r="7812" b="16216"/>
          <a:stretch/>
        </p:blipFill>
        <p:spPr>
          <a:xfrm>
            <a:off x="9696091" y="1517008"/>
            <a:ext cx="1827914" cy="1270465"/>
          </a:xfrm>
          <a:prstGeom prst="rect">
            <a:avLst/>
          </a:prstGeom>
        </p:spPr>
      </p:pic>
      <p:pic>
        <p:nvPicPr>
          <p:cNvPr id="84" name="그림 83"/>
          <p:cNvPicPr>
            <a:picLocks noChangeAspect="1"/>
          </p:cNvPicPr>
          <p:nvPr/>
        </p:nvPicPr>
        <p:blipFill>
          <a:blip r:embed="rId4"/>
          <a:stretch>
            <a:fillRect/>
          </a:stretch>
        </p:blipFill>
        <p:spPr>
          <a:xfrm>
            <a:off x="6542921" y="2952854"/>
            <a:ext cx="5440274" cy="2584999"/>
          </a:xfrm>
          <a:prstGeom prst="rect">
            <a:avLst/>
          </a:prstGeom>
        </p:spPr>
      </p:pic>
      <p:sp>
        <p:nvSpPr>
          <p:cNvPr id="9" name="직사각형 8"/>
          <p:cNvSpPr/>
          <p:nvPr/>
        </p:nvSpPr>
        <p:spPr>
          <a:xfrm>
            <a:off x="3154217" y="2081598"/>
            <a:ext cx="3204000" cy="28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직사각형 9"/>
          <p:cNvSpPr/>
          <p:nvPr/>
        </p:nvSpPr>
        <p:spPr>
          <a:xfrm>
            <a:off x="3154217" y="3919253"/>
            <a:ext cx="3204000" cy="28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 name="직사각형 12"/>
          <p:cNvSpPr/>
          <p:nvPr/>
        </p:nvSpPr>
        <p:spPr>
          <a:xfrm>
            <a:off x="3154217" y="5656693"/>
            <a:ext cx="3204000" cy="28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4" name="슬라이드 번호 개체 틀 1"/>
          <p:cNvSpPr>
            <a:spLocks noGrp="1"/>
          </p:cNvSpPr>
          <p:nvPr>
            <p:ph type="sldNum" sz="quarter" idx="12"/>
          </p:nvPr>
        </p:nvSpPr>
        <p:spPr>
          <a:xfrm>
            <a:off x="11675327" y="6462660"/>
            <a:ext cx="415722" cy="365125"/>
          </a:xfrm>
        </p:spPr>
        <p:txBody>
          <a:bodyPr/>
          <a:lstStyle/>
          <a:p>
            <a:pPr algn="r"/>
            <a:fld id="{2DCB18FE-46AA-4BE0-88C7-F5AF093AC2C4}" type="slidenum">
              <a:rPr lang="en-US" altLang="ko-KR" sz="1600" smtClean="0">
                <a:solidFill>
                  <a:schemeClr val="tx1"/>
                </a:solidFill>
              </a:rPr>
              <a:pPr algn="r"/>
              <a:t>8</a:t>
            </a:fld>
            <a:endParaRPr lang="en-US" sz="1600" dirty="0">
              <a:solidFill>
                <a:schemeClr val="tx1"/>
              </a:solidFill>
            </a:endParaRPr>
          </a:p>
        </p:txBody>
      </p:sp>
      <p:sp>
        <p:nvSpPr>
          <p:cNvPr id="17" name="직사각형 16"/>
          <p:cNvSpPr/>
          <p:nvPr/>
        </p:nvSpPr>
        <p:spPr>
          <a:xfrm>
            <a:off x="6579577" y="3344802"/>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직사각형 17"/>
          <p:cNvSpPr/>
          <p:nvPr/>
        </p:nvSpPr>
        <p:spPr>
          <a:xfrm>
            <a:off x="7870968" y="3347977"/>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직사각형 18"/>
          <p:cNvSpPr/>
          <p:nvPr/>
        </p:nvSpPr>
        <p:spPr>
          <a:xfrm>
            <a:off x="6579577" y="3558388"/>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직사각형 19"/>
          <p:cNvSpPr/>
          <p:nvPr/>
        </p:nvSpPr>
        <p:spPr>
          <a:xfrm>
            <a:off x="7870968" y="3561563"/>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직사각형 20"/>
          <p:cNvSpPr/>
          <p:nvPr/>
        </p:nvSpPr>
        <p:spPr>
          <a:xfrm>
            <a:off x="9354529" y="3344802"/>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직사각형 21"/>
          <p:cNvSpPr/>
          <p:nvPr/>
        </p:nvSpPr>
        <p:spPr>
          <a:xfrm>
            <a:off x="10645920" y="3347977"/>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직사각형 22"/>
          <p:cNvSpPr/>
          <p:nvPr/>
        </p:nvSpPr>
        <p:spPr>
          <a:xfrm>
            <a:off x="9354529" y="3558388"/>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직사각형 23"/>
          <p:cNvSpPr/>
          <p:nvPr/>
        </p:nvSpPr>
        <p:spPr>
          <a:xfrm>
            <a:off x="10645920" y="3561563"/>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직사각형 24"/>
          <p:cNvSpPr/>
          <p:nvPr/>
        </p:nvSpPr>
        <p:spPr>
          <a:xfrm>
            <a:off x="6579577" y="4791872"/>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직사각형 25"/>
          <p:cNvSpPr/>
          <p:nvPr/>
        </p:nvSpPr>
        <p:spPr>
          <a:xfrm>
            <a:off x="7870968" y="4795047"/>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직사각형 26"/>
          <p:cNvSpPr/>
          <p:nvPr/>
        </p:nvSpPr>
        <p:spPr>
          <a:xfrm>
            <a:off x="6579577" y="5005458"/>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직사각형 27"/>
          <p:cNvSpPr/>
          <p:nvPr/>
        </p:nvSpPr>
        <p:spPr>
          <a:xfrm>
            <a:off x="7870968" y="5008633"/>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직사각형 28"/>
          <p:cNvSpPr/>
          <p:nvPr/>
        </p:nvSpPr>
        <p:spPr>
          <a:xfrm>
            <a:off x="9354529" y="4791872"/>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직사각형 29"/>
          <p:cNvSpPr/>
          <p:nvPr/>
        </p:nvSpPr>
        <p:spPr>
          <a:xfrm>
            <a:off x="10645920" y="4795047"/>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직사각형 30"/>
          <p:cNvSpPr/>
          <p:nvPr/>
        </p:nvSpPr>
        <p:spPr>
          <a:xfrm>
            <a:off x="9354529" y="5005458"/>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직사각형 31"/>
          <p:cNvSpPr/>
          <p:nvPr/>
        </p:nvSpPr>
        <p:spPr>
          <a:xfrm>
            <a:off x="10645920" y="5008633"/>
            <a:ext cx="1216635" cy="1286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2946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a:noFill/>
        </a:ln>
      </a:spPr>
      <a:bodyPr rtlCol="0" anchor="ctr"/>
      <a:lstStyle>
        <a:defPPr algn="ctr">
          <a:defRPr sz="14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291019</TotalTime>
  <Words>3049</Words>
  <Application>Microsoft Office PowerPoint</Application>
  <PresentationFormat>와이드스크린</PresentationFormat>
  <Paragraphs>864</Paragraphs>
  <Slides>32</Slides>
  <Notes>29</Notes>
  <HiddenSlides>3</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32</vt:i4>
      </vt:variant>
    </vt:vector>
  </HeadingPairs>
  <TitlesOfParts>
    <vt:vector size="41" baseType="lpstr">
      <vt:lpstr>맑은 고딕</vt:lpstr>
      <vt:lpstr>Arial</vt:lpstr>
      <vt:lpstr>Calibri</vt:lpstr>
      <vt:lpstr>Georgia</vt:lpstr>
      <vt:lpstr>Lato</vt:lpstr>
      <vt:lpstr>Tahoma</vt:lpstr>
      <vt:lpstr>Times New Roman</vt:lpstr>
      <vt:lpstr>Wingdings</vt:lpstr>
      <vt:lpstr>1_Office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SK하이닉스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PLM</dc:subject>
  <dc:creator>Kiseung Heo</dc:creator>
  <cp:lastModifiedBy>권용기(KWON YONGKEE) PiMA</cp:lastModifiedBy>
  <cp:revision>9290</cp:revision>
  <cp:lastPrinted>2022-01-28T00:58:45Z</cp:lastPrinted>
  <dcterms:created xsi:type="dcterms:W3CDTF">2018-02-06T05:14:58Z</dcterms:created>
  <dcterms:modified xsi:type="dcterms:W3CDTF">2023-03-26T14:14:54Z</dcterms:modified>
</cp:coreProperties>
</file>