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2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6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9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0.xml" ContentType="application/vnd.openxmlformats-officedocument.presentationml.notesSlid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1.xml" ContentType="application/vnd.openxmlformats-officedocument.presentationml.notesSlid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2.xml" ContentType="application/vnd.openxmlformats-officedocument.presentationml.notesSl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3.xml" ContentType="application/vnd.openxmlformats-officedocument.presentationml.notesSlid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4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55.xml" ContentType="application/vnd.openxmlformats-officedocument.presentationml.notesSlid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5.xml" ContentType="application/vnd.openxmlformats-officedocument.drawingml.chartshapes+xml"/>
  <Override PartName="/ppt/notesSlides/notesSlide56.xml" ContentType="application/vnd.openxmlformats-officedocument.presentationml.notesSl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6.xml" ContentType="application/vnd.openxmlformats-officedocument.drawingml.chartshapes+xml"/>
  <Override PartName="/ppt/notesSlides/notesSlide57.xml" ContentType="application/vnd.openxmlformats-officedocument.presentationml.notesSlid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7.xml" ContentType="application/vnd.openxmlformats-officedocument.drawingml.chartshapes+xml"/>
  <Override PartName="/ppt/notesSlides/notesSlide58.xml" ContentType="application/vnd.openxmlformats-officedocument.presentationml.notesSlid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8.xml" ContentType="application/vnd.openxmlformats-officedocument.drawingml.chartshape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58.xml" ContentType="application/vnd.openxmlformats-officedocument.drawingml.chart+xml"/>
  <Override PartName="/ppt/drawings/drawing9.xml" ContentType="application/vnd.openxmlformats-officedocument.drawingml.chartshape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59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60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61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72.xml" ContentType="application/vnd.openxmlformats-officedocument.presentationml.notesSlide+xml"/>
  <Override PartName="/ppt/charts/chart62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73.xml" ContentType="application/vnd.openxmlformats-officedocument.presentationml.notesSlide+xml"/>
  <Override PartName="/ppt/charts/chart63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74.xml" ContentType="application/vnd.openxmlformats-officedocument.presentationml.notesSlide+xml"/>
  <Override PartName="/ppt/charts/chart64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75.xml" ContentType="application/vnd.openxmlformats-officedocument.presentationml.notesSlide+xml"/>
  <Override PartName="/ppt/charts/chart65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66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7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0.xml" ContentType="application/vnd.openxmlformats-officedocument.drawingml.chartshapes+xml"/>
  <Override PartName="/ppt/notesSlides/notesSlide79.xml" ContentType="application/vnd.openxmlformats-officedocument.presentationml.notesSlide+xml"/>
  <Override PartName="/ppt/charts/chart68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11.xml" ContentType="application/vnd.openxmlformats-officedocument.drawingml.chartshapes+xml"/>
  <Override PartName="/ppt/notesSlides/notesSlide80.xml" ContentType="application/vnd.openxmlformats-officedocument.presentationml.notesSlide+xml"/>
  <Override PartName="/ppt/charts/chart69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2.xml" ContentType="application/vnd.openxmlformats-officedocument.drawingml.chartshapes+xml"/>
  <Override PartName="/ppt/charts/chart70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3.xml" ContentType="application/vnd.openxmlformats-officedocument.drawingml.chartshapes+xml"/>
  <Override PartName="/ppt/notesSlides/notesSlide81.xml" ContentType="application/vnd.openxmlformats-officedocument.presentationml.notesSlide+xml"/>
  <Override PartName="/ppt/charts/chart71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14.xml" ContentType="application/vnd.openxmlformats-officedocument.drawingml.chartshapes+xml"/>
  <Override PartName="/ppt/charts/chart72.xml" ContentType="application/vnd.openxmlformats-officedocument.drawingml.chart+xml"/>
  <Override PartName="/ppt/drawings/drawing15.xml" ContentType="application/vnd.openxmlformats-officedocument.drawingml.chartshapes+xml"/>
  <Override PartName="/ppt/charts/chart7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16.xml" ContentType="application/vnd.openxmlformats-officedocument.drawingml.chartshapes+xml"/>
  <Override PartName="/ppt/charts/chart7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17.xml" ContentType="application/vnd.openxmlformats-officedocument.drawingml.chartshape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5" r:id="rId6"/>
    <p:sldMasterId id="2147483738" r:id="rId7"/>
  </p:sldMasterIdLst>
  <p:notesMasterIdLst>
    <p:notesMasterId r:id="rId194"/>
  </p:notesMasterIdLst>
  <p:handoutMasterIdLst>
    <p:handoutMasterId r:id="rId195"/>
  </p:handoutMasterIdLst>
  <p:sldIdLst>
    <p:sldId id="6035" r:id="rId8"/>
    <p:sldId id="7247" r:id="rId9"/>
    <p:sldId id="6149" r:id="rId10"/>
    <p:sldId id="7251" r:id="rId11"/>
    <p:sldId id="7287" r:id="rId12"/>
    <p:sldId id="5870" r:id="rId13"/>
    <p:sldId id="6495" r:id="rId14"/>
    <p:sldId id="7303" r:id="rId15"/>
    <p:sldId id="263" r:id="rId16"/>
    <p:sldId id="7315" r:id="rId17"/>
    <p:sldId id="7290" r:id="rId18"/>
    <p:sldId id="7291" r:id="rId19"/>
    <p:sldId id="7292" r:id="rId20"/>
    <p:sldId id="7293" r:id="rId21"/>
    <p:sldId id="7294" r:id="rId22"/>
    <p:sldId id="7295" r:id="rId23"/>
    <p:sldId id="7296" r:id="rId24"/>
    <p:sldId id="7297" r:id="rId25"/>
    <p:sldId id="7298" r:id="rId26"/>
    <p:sldId id="7299" r:id="rId27"/>
    <p:sldId id="7300" r:id="rId28"/>
    <p:sldId id="7301" r:id="rId29"/>
    <p:sldId id="740" r:id="rId30"/>
    <p:sldId id="7316" r:id="rId31"/>
    <p:sldId id="7311" r:id="rId32"/>
    <p:sldId id="7310" r:id="rId33"/>
    <p:sldId id="7312" r:id="rId34"/>
    <p:sldId id="7313" r:id="rId35"/>
    <p:sldId id="7314" r:id="rId36"/>
    <p:sldId id="7317" r:id="rId37"/>
    <p:sldId id="7304" r:id="rId38"/>
    <p:sldId id="6148" r:id="rId39"/>
    <p:sldId id="5919" r:id="rId40"/>
    <p:sldId id="5920" r:id="rId41"/>
    <p:sldId id="6639" r:id="rId42"/>
    <p:sldId id="6640" r:id="rId43"/>
    <p:sldId id="7305" r:id="rId44"/>
    <p:sldId id="6498" r:id="rId45"/>
    <p:sldId id="6662" r:id="rId46"/>
    <p:sldId id="408" r:id="rId47"/>
    <p:sldId id="6641" r:id="rId48"/>
    <p:sldId id="7306" r:id="rId49"/>
    <p:sldId id="6804" r:id="rId50"/>
    <p:sldId id="6833" r:id="rId51"/>
    <p:sldId id="6834" r:id="rId52"/>
    <p:sldId id="6690" r:id="rId53"/>
    <p:sldId id="7307" r:id="rId54"/>
    <p:sldId id="6866" r:id="rId55"/>
    <p:sldId id="6867" r:id="rId56"/>
    <p:sldId id="6691" r:id="rId57"/>
    <p:sldId id="7309" r:id="rId58"/>
    <p:sldId id="6169" r:id="rId59"/>
    <p:sldId id="6654" r:id="rId60"/>
    <p:sldId id="6656" r:id="rId61"/>
    <p:sldId id="6655" r:id="rId62"/>
    <p:sldId id="6168" r:id="rId63"/>
    <p:sldId id="6735" r:id="rId64"/>
    <p:sldId id="6747" r:id="rId65"/>
    <p:sldId id="7308" r:id="rId66"/>
    <p:sldId id="264" r:id="rId67"/>
    <p:sldId id="3146" r:id="rId68"/>
    <p:sldId id="295" r:id="rId69"/>
    <p:sldId id="277" r:id="rId70"/>
    <p:sldId id="7318" r:id="rId71"/>
    <p:sldId id="5913" r:id="rId72"/>
    <p:sldId id="275" r:id="rId73"/>
    <p:sldId id="6167" r:id="rId74"/>
    <p:sldId id="5905" r:id="rId75"/>
    <p:sldId id="265" r:id="rId76"/>
    <p:sldId id="308" r:id="rId77"/>
    <p:sldId id="306" r:id="rId78"/>
    <p:sldId id="5906" r:id="rId79"/>
    <p:sldId id="266" r:id="rId80"/>
    <p:sldId id="310" r:id="rId81"/>
    <p:sldId id="5907" r:id="rId82"/>
    <p:sldId id="312" r:id="rId83"/>
    <p:sldId id="5975" r:id="rId84"/>
    <p:sldId id="5910" r:id="rId85"/>
    <p:sldId id="5908" r:id="rId86"/>
    <p:sldId id="6038" r:id="rId87"/>
    <p:sldId id="5911" r:id="rId88"/>
    <p:sldId id="300" r:id="rId89"/>
    <p:sldId id="5912" r:id="rId90"/>
    <p:sldId id="267" r:id="rId91"/>
    <p:sldId id="314" r:id="rId92"/>
    <p:sldId id="5904" r:id="rId93"/>
    <p:sldId id="5970" r:id="rId94"/>
    <p:sldId id="5971" r:id="rId95"/>
    <p:sldId id="7319" r:id="rId96"/>
    <p:sldId id="330" r:id="rId97"/>
    <p:sldId id="5852" r:id="rId98"/>
    <p:sldId id="5853" r:id="rId99"/>
    <p:sldId id="5855" r:id="rId100"/>
    <p:sldId id="5972" r:id="rId101"/>
    <p:sldId id="3171" r:id="rId102"/>
    <p:sldId id="5851" r:id="rId103"/>
    <p:sldId id="6163" r:id="rId104"/>
    <p:sldId id="7322" r:id="rId105"/>
    <p:sldId id="7320" r:id="rId106"/>
    <p:sldId id="6154" r:id="rId107"/>
    <p:sldId id="279" r:id="rId108"/>
    <p:sldId id="5882" r:id="rId109"/>
    <p:sldId id="5915" r:id="rId110"/>
    <p:sldId id="5917" r:id="rId111"/>
    <p:sldId id="6157" r:id="rId112"/>
    <p:sldId id="7282" r:id="rId113"/>
    <p:sldId id="5916" r:id="rId114"/>
    <p:sldId id="7283" r:id="rId115"/>
    <p:sldId id="5953" r:id="rId116"/>
    <p:sldId id="5921" r:id="rId117"/>
    <p:sldId id="280" r:id="rId118"/>
    <p:sldId id="5958" r:id="rId119"/>
    <p:sldId id="5923" r:id="rId120"/>
    <p:sldId id="5924" r:id="rId121"/>
    <p:sldId id="6039" r:id="rId122"/>
    <p:sldId id="6040" r:id="rId123"/>
    <p:sldId id="5954" r:id="rId124"/>
    <p:sldId id="6158" r:id="rId125"/>
    <p:sldId id="281" r:id="rId126"/>
    <p:sldId id="5927" r:id="rId127"/>
    <p:sldId id="5928" r:id="rId128"/>
    <p:sldId id="5929" r:id="rId129"/>
    <p:sldId id="6041" r:id="rId130"/>
    <p:sldId id="5931" r:id="rId131"/>
    <p:sldId id="5964" r:id="rId132"/>
    <p:sldId id="5959" r:id="rId133"/>
    <p:sldId id="5932" r:id="rId134"/>
    <p:sldId id="5933" r:id="rId135"/>
    <p:sldId id="5934" r:id="rId136"/>
    <p:sldId id="5965" r:id="rId137"/>
    <p:sldId id="5962" r:id="rId138"/>
    <p:sldId id="5935" r:id="rId139"/>
    <p:sldId id="5936" r:id="rId140"/>
    <p:sldId id="5937" r:id="rId141"/>
    <p:sldId id="5939" r:id="rId142"/>
    <p:sldId id="5955" r:id="rId143"/>
    <p:sldId id="6159" r:id="rId144"/>
    <p:sldId id="334" r:id="rId145"/>
    <p:sldId id="5963" r:id="rId146"/>
    <p:sldId id="5942" r:id="rId147"/>
    <p:sldId id="5943" r:id="rId148"/>
    <p:sldId id="5944" r:id="rId149"/>
    <p:sldId id="5956" r:id="rId150"/>
    <p:sldId id="7321" r:id="rId151"/>
    <p:sldId id="273" r:id="rId152"/>
    <p:sldId id="5968" r:id="rId153"/>
    <p:sldId id="5969" r:id="rId154"/>
    <p:sldId id="5967" r:id="rId155"/>
    <p:sldId id="5976" r:id="rId156"/>
    <p:sldId id="6042" r:id="rId157"/>
    <p:sldId id="6020" r:id="rId158"/>
    <p:sldId id="5973" r:id="rId159"/>
    <p:sldId id="5990" r:id="rId160"/>
    <p:sldId id="296" r:id="rId161"/>
    <p:sldId id="5903" r:id="rId162"/>
    <p:sldId id="289" r:id="rId163"/>
    <p:sldId id="5977" r:id="rId164"/>
    <p:sldId id="5987" r:id="rId165"/>
    <p:sldId id="5992" r:id="rId166"/>
    <p:sldId id="5988" r:id="rId167"/>
    <p:sldId id="5993" r:id="rId168"/>
    <p:sldId id="6043" r:id="rId169"/>
    <p:sldId id="5994" r:id="rId170"/>
    <p:sldId id="5995" r:id="rId171"/>
    <p:sldId id="5996" r:id="rId172"/>
    <p:sldId id="6044" r:id="rId173"/>
    <p:sldId id="6045" r:id="rId174"/>
    <p:sldId id="6022" r:id="rId175"/>
    <p:sldId id="6024" r:id="rId176"/>
    <p:sldId id="6046" r:id="rId177"/>
    <p:sldId id="6003" r:id="rId178"/>
    <p:sldId id="292" r:id="rId179"/>
    <p:sldId id="6004" r:id="rId180"/>
    <p:sldId id="6005" r:id="rId181"/>
    <p:sldId id="6006" r:id="rId182"/>
    <p:sldId id="6047" r:id="rId183"/>
    <p:sldId id="6021" r:id="rId184"/>
    <p:sldId id="5877" r:id="rId185"/>
    <p:sldId id="6008" r:id="rId186"/>
    <p:sldId id="6011" r:id="rId187"/>
    <p:sldId id="7286" r:id="rId188"/>
    <p:sldId id="7166" r:id="rId189"/>
    <p:sldId id="6558" r:id="rId190"/>
    <p:sldId id="6879" r:id="rId191"/>
    <p:sldId id="5952" r:id="rId192"/>
    <p:sldId id="7323" r:id="rId1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4"/>
    <p:restoredTop sz="88774"/>
  </p:normalViewPr>
  <p:slideViewPr>
    <p:cSldViewPr snapToGrid="0" snapToObjects="1">
      <p:cViewPr varScale="1">
        <p:scale>
          <a:sx n="111" d="100"/>
          <a:sy n="111" d="100"/>
        </p:scale>
        <p:origin x="2048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3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presProps" Target="presProp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viewProps" Target="viewProps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theme" Target="theme/theme1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chartUserShapes" Target="../drawings/drawing7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chartUserShapes" Target="../drawings/drawing8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chartUserShapes" Target="../drawings/drawing1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3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chartUserShapes" Target="../drawings/drawing14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chartUserShapes" Target="../drawings/drawing16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chartUserShapes" Target="../drawings/drawing1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{57FBF46E-A57A-DE4F-A3AF-9ACB63EBDF8E}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{FEB1D3B6-C518-7A4D-AC93-A023F6E86560}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{962DF251-D48A-7D46-9D1C-C4445A6CD06D}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{B60BFE24-EF94-9A47-947A-CC975D91F915}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{8F9CE30D-4C76-3E45-BB54-53AD31D1B8F2}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{82CE4A0E-287F-9E4D-8CB9-9843C2239ADA}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{627F37BA-2DA3-3F43-B28F-9D0325D682C3}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{0D55698D-D401-6D46-ACB5-96EAC9BAFDD1}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{7CBDB2C1-3F4B-504B-B66F-DF565168CAC6}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{7FA0B075-6791-B84F-88A2-0D6E3753C309}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{1A2C298C-0478-AA4D-8E57-6E1A273A9080}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{1B31A783-655D-894D-9F1A-2B9DA2DE176E}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{C8D02DE0-4125-A146-B976-944A2303B6EB}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{03B165E6-FBDB-E043-A40E-AA1BA6FA394A}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{17B1509A-7646-2C42-8A8A-6FF9F1504084}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{AE8AB387-3B4E-B442-9151-5ABB82085901}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{6FD6B89B-2A58-7B48-81B8-3B189FAEA59E}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{4D86B921-4DE5-2043-94E8-D2B1EC5A88DB}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{DF8349C3-CB94-8442-97FF-F4C999C9A10C}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{2187C4F6-B954-3B4B-80AC-3D7626632668}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{8FCA6C2C-40BD-2B47-9603-9ADA1F45137F}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{80233C74-DC65-AE42-B2AD-11A5A1A36F2D}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{8EBBBB9E-F34B-2846-9242-5AD67D98CF08}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{F29BB989-D75A-6C4B-8FA5-3D4ED0B5BB17}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{0EA77404-882D-0347-925A-C920EED10CBA}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{FCE17688-7D91-7E4D-85E8-ADAF151ED70B}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{6A8E9C3B-8D02-DC4D-91DC-9FCDA30D0002}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{D3F1B10E-3B13-0748-A1D3-837EE5D537CF}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{7F96A12D-93DC-7647-83D7-9928EFA34CD8}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{84446C8A-EBA9-E140-95A8-1E61B855EE6F}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{59BA8664-5117-8342-A0C8-FC796CF67DC8}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{6A060426-3716-1F4B-BD05-E96A99FF7ED4}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{540E2142-BB78-A44D-ABD7-7AA79718B3E7}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{841E5ACE-03E0-3D4E-B904-215000F3ACD7}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{76BEC755-C2F2-DD49-849A-99D0C4529215}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{EAA76E7D-A669-CC4C-89EA-AC8135E102A6}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{819AEAA7-E888-9140-BB67-3B00C56CAE86}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{637E3862-CF8E-7C47-AC50-99AA0DAA0093}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{625D2764-3AF2-9B49-BA91-C67360D60C6B}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{EB2A1D04-4B25-9749-B172-C1DAB0ED0A93}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{DBE9E8DC-ECB0-F641-A6BD-B9C23521FB8B}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{9E9CB091-4809-BC41-B0D3-25B0B695D4AA}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{F7DAA408-480D-4541-BC13-F244702D28BB}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{FC4E90AF-BCAF-6D48-966F-2B34176ADCBE}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{94FF78BE-1112-7344-BFE2-BB7B233DF550}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{FEA2A6AB-E05A-7D44-8EA1-AFF41596A4A8}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{8D04B36F-3B78-424D-B579-94DAFE097750}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{B918FF81-D1B5-1048-B29E-FE80C47A7691}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{DF04037E-0602-C942-8F91-119BDAA240FB}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{44CE48FF-B47D-F844-97E2-A664A9D24BBA}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{5B899DD7-1450-6B47-A963-80CDE201BFEF}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{E26ABD9C-F548-8A4A-A579-7BCB2D7CA867}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{290B0CE2-D51E-BA4E-BD54-75B780FDD40B}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{616711D3-B9A8-CB43-A85E-94C2FF0BCFB8}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{7FC00CCC-35C4-FF41-80A0-ADC3630C972D}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{7B7F9B6E-E30C-074E-A0EF-D8083144D0B6}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{A5F0F067-E416-2844-B461-6358FA807895}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{1AA3CA3E-5A48-9A45-9840-A47289AD2D07}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{BFAD0B0A-C45A-C643-AFF0-7179D459E66A}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{2EA24945-4FF9-EE46-80EC-8D412DE2B66B}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{BD33C8B9-8F35-DD4C-B785-1856DC433055}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{D65FC45F-2068-0945-A444-66EACED94E43}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{DEAE3911-9846-034F-8A30-E6353A6A2A86}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{DEB296A3-6B19-A14F-8042-9D2F66C11E53}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{9A0BF7C0-E22E-7041-B77D-580FF3A381FD}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{8350C051-6B53-AA4D-89EB-1D651027E055}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{7ABE2B88-7E20-8948-B058-C7C710484081}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{BE311761-C72D-474C-9C53-FAB44BAAF9F4}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{B5C97364-4074-D04F-9B0D-639ACAAABCBB}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{DCC72193-6725-EF4C-A8FE-6F1769AE05DB}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{1B81B076-56D8-4642-8F7C-FA0FF81AAE41}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{9BBD24F0-572E-B545-8DD7-0E6D326B27F8}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{3D54B854-02ED-BB49-BCDD-099F25DE099C}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{765B7CAE-D2A5-AA45-8567-646D11973624}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{118CEADE-847F-3B4F-9A68-2B2E3858C9B2}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{56F16FDB-3333-D04C-84F1-F68D1A4B8C5E}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{F1E11E70-1A2B-8340-AD5F-F6BDBBA00639}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{258B99DB-2C2C-3946-BB85-58084E55EAFD}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{DC3110DB-85D3-0845-8D1F-66E5743361A2}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{B4790E41-4571-7748-914C-7F355A83EFF0}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{7717B906-CB07-724C-A9C9-3ED20A8E8D11}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{707D46EF-5836-974B-A99E-3A4478030CD4}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{9FF725E4-1503-CB4B-8BE8-4DA4A88B6CB1}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{7A854739-65C7-2B4E-B980-ADE343787BCE}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{60ABB384-BFAB-C74C-9210-3C346C3221C2}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{85CEC9A3-4CB0-6148-9185-43D02BF322BE}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{A5760BCF-90D4-A64B-BC3A-4DE33FE8C358}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{E04020AF-A328-A046-8037-05309D64BFBC}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{DAEDA36F-822A-BD4A-B272-BEA71BA7CBD9}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{0B0896EB-2BA7-7A4C-A2CE-F5263FC1E258}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{D3FF24B9-3664-8341-8212-A0A6FAC877F4}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{6E62A696-B820-0148-924B-5F8AFAB288AC}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{9769CAEE-6DB5-1347-AF9F-E550983F8D75}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{7599AB85-BD60-4D4D-A2D3-4978311E7537}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{C2985AE9-EDEA-0F41-A147-4D030E6CDBB7}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{12087AA5-F5CD-834C-956D-DCCFA7EF44E4}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{5CADBE6B-CA20-2241-A3C2-3669104637B8}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{AE1A3113-E08C-E34F-B828-15AEFD9860F0}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{7BC52E52-F8C8-2D4F-B290-C0865DF5D51C}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{B24C208B-8E82-D84F-8EBC-56B7B4CDD649}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{ACAD82E1-453B-DD47-88B4-4455FA936C2B}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{50C8B8AF-D37A-934D-8A33-02800239ECEA}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{1F1F1602-CD37-B941-ABA3-4D673FE5E9CD}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{2D7C300A-BBAC-4140-862D-D5E063FE3407}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{F7B587AE-DF44-0849-9176-A6128A2CE801}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{F665B730-6B18-F443-98A1-3CB96FC59C00}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{7909288F-CD26-AE47-8291-EE717966074B}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{2A41B709-B8F8-7049-91D0-AA0AD9F3C4A2}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{C0A5BB0E-9954-954A-877E-A2F78424456F}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{99BB5EB9-467A-B24D-BE76-08FA321E88BA}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{7041A007-4904-3544-A346-81EEFA26F4D1}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{7C78346B-3271-964A-A442-9927D4C32076}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{443EC251-A6A0-4C41-A010-22C8B286EC48}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{8ED3F629-E4EA-3F4E-913A-564EB5033FBE}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{6BF315D1-8620-614C-9BC9-B752469450E7}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{A6D06632-EA49-8248-8D5D-1155A08210E8}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{7BC9438E-9E3D-9846-AEBC-7FA5BD431636}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{8E0CF319-9D49-8F42-84F2-0F37474E7DDB}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{5943B461-1997-CA46-8128-451431383DF6}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{E13FEC39-677D-A340-A9D4-3F5832BC8AC2}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{D883E0EA-4CFE-BD47-A275-32640DEE4C6A}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{3AD3CDA4-11A4-ED44-BD60-1F271043A3E9}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{7BECA966-0331-BA46-A8A2-8877E24395E8}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{F816ACAE-CB0A-7348-B779-7C638A148395}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{D238ACAA-E62D-4543-BD85-09E63FE2FCA1}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{91F66EAF-5BA8-E141-BA46-E43EAC0A2D2C}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{C5BEFFFC-2860-A143-B94A-D04EF4C69C82}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{6A237324-FE15-8B46-BB7C-0E603DE0D17D}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{22B9A55B-1938-4A4E-A6BA-58B5A460686A}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{A3A9C610-E4D6-C741-9900-03BD00B843F1}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{997CA74A-4D8F-2744-ACBF-632F17768545}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{84B2F95C-CE44-BE4A-B576-DFFA8F4701B0}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{22105A17-ABEA-DA42-96A8-43E0F60FDD35}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{CB0617D3-9E17-C044-B825-F044E3631812}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{DA5AD93B-236D-9841-9CF6-EB3C0F5D20C8}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{CF85E446-981A-9141-9E79-A0CAB05F6198}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{B897D557-63AB-CA43-B211-B5E31F7925A2}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{5BD3F01B-C53A-B94D-954A-F183C9CF60C3}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{9AC995C5-D5F1-8242-BB7E-EE0406E8AEE7}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{F4B12935-FEA2-F444-93F7-1B46E6FF90CE}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{1E15E472-DD98-674B-B546-895D14549968}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{647727BE-93C0-4C4E-8C08-DA0A664BCB84}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{3C934175-69E5-1347-BC7E-BF956F2B2E57}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{E2BE83EE-4C58-9B44-BB4B-36F3F905AA9B}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{A48D1EF9-0CA3-9B49-B8A6-59B5BB3ADEFD}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{50095DA7-A533-0747-BDB2-CD0F1AE3D449}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{56A6F7B8-E236-6240-BB51-7676203F0862}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{00FB8382-CF89-6644-8756-AF5F06E595FE}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{29DD9F57-54D2-1043-A9A3-88A596199716}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{4E785838-DB77-2440-A193-7B1323C356E4}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{6DE88A91-4AF0-5449-ACAD-C5A44557F968}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{CF6D38DE-39D8-7F40-A180-501384FC3118}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{18531C73-20FD-FF43-ABA3-09851F557533}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{501F0D13-152B-C34B-A915-B49F27F6A421}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{09B762B2-6B14-2E46-8A73-3E5CE6F362B4}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{51B3FDEC-2C60-604A-9E70-8AAFB80A1BF9}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{B150BEDF-77E5-F448-81C2-D00759BA333E}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{E90FE37A-BB45-1941-9EEC-D3B123A5FDA2}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{2139516C-F85F-7943-8715-5338C8A734EE}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{880AC407-9FAC-F34B-9093-155A87581681}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{E627D100-C85C-7A4A-B789-A6FDA8129E23}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{1F58108B-A670-6A4C-90EA-5A801C6DBFEF}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{E3B7E902-C02B-E042-8126-D4C568CEE482}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{30C12532-2AC2-E44A-B4C3-17B43AFDF1D8}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{CAE753B8-46D2-174C-9EDE-F3C85373420B}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{30642FE7-25E6-FA47-A6F6-8734B0185D4A}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{604E9022-9B2D-6E49-BA99-711C4D90FB38}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{CF7D05B6-B25B-7343-BD9F-CDBC720A5BEA}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{981C3107-33FA-974C-87C9-C24AE4D77F51}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{E4DB8FB7-C4B6-4341-9875-D99598549568}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{4AC24105-B08F-DC41-B7F4-CE1E28ADCFA5}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{432CF5D2-D5AF-E748-9161-58532AFA0400}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{415F20C6-7316-974A-8784-05C832FBAD18}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{D5CFA2E7-58EA-E64E-B84F-985434505120}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{2C39CE9A-3B67-4643-9858-12ECF7A7F236}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{1391C67F-D6DC-274E-8170-C961E04F3E1C}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{E353A2ED-2F30-F845-BAD7-D82AA28C448C}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{0B19D15D-B426-F042-9247-1A6E2AA27A95}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{C7D1DFE1-81AF-564E-A195-43C635A6672A}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{DF693AF6-0853-294A-86FC-F3798B80477C}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{347F2062-6DEF-4D43-B361-14BE23FFD73B}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{01AA967E-45D3-D941-9AAC-27D862F3225F}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{A4D47293-D935-C34A-A03C-0BA811033B8D}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{87D7F9BC-0AAB-464D-B814-1AF9DA2E6897}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{5E9DA453-FF16-B64E-A4B9-DBC993A24B33}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{7FA10E71-B4E2-B849-9D20-63D9FC5966FC}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{2858DC12-3E9C-9541-A33A-C0C5B9DA0885}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{5BF84F03-5B9A-864A-A59E-795EE904A887}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{0DE043D6-6D99-504C-B031-42DC20D5E788}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{A4795301-0DB2-474C-B8A4-CD6FA5801477}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{061AABFE-E479-3C43-9C07-F4DD498849D7}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{BB73B740-5E44-C049-922E-C1AD4796060D}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{233C3069-6A33-5C4A-B869-23111317E148}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{4A262A13-1502-D14C-B61D-68413AD56960}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{3FC1282E-5D58-6D4D-841A-5220919E3BBC}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{262708EE-4E0D-9E47-963F-42F74DA4785F}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{D4D657B3-1026-AA4F-87F8-B0A6A6AB7106}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{5BD62D82-4CAA-9440-9712-F831CDE1913A}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{C7B41131-E4C9-2640-94D4-FB5FDDF15615}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{6BBDD35D-7D27-FD48-B303-CD04094EDE20}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{1608AE7D-09B6-E548-883C-748A2C2703EE}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{3F4FAB5F-A8BF-8246-9736-42649F1B4DA2}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{1AB29B39-C399-D44E-A92A-F99A71A03A51}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{017B5E3A-D72F-9142-8AB6-6E55294DCAD9}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{18F85CBF-A471-5642-A817-F4206ED38FA5}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{EABDFE4A-3125-A34D-88B3-0EDCBFA63AC7}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{CEE093EC-25DF-354E-8203-CBAC398F33D5}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{A0091965-9EC4-D645-89A0-A5FED78035E6}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{13EA88CC-EB6C-AC4B-9A8A-F0C67067E68F}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{F86E0AE8-0F88-7742-91F3-0806A874A27D}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{4E7F87CF-7843-024E-959D-8A3FDD423C8F}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{9E40FE0F-FF30-924A-8140-90B2C55D9101}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{ECB2FABA-BA1B-8D4A-80AB-04E12C4DF00E}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{92B31D79-F3EB-6F45-843C-D6FB505E9E31}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{9EB0F630-14A8-2F48-A441-2C02CC4A5386}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{115E2AC6-4F1D-D743-A9CD-D33D5DE1FD75}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{0079C268-BB9D-1B4B-8466-E0E8640F1371}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{D0ECE18F-F429-2641-9640-DC3D6D54EA2E}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{7DD54FF8-D3D4-8943-BE06-4C2D04B40844}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{ADACB5BE-7376-A14B-AA7D-05E2A447A3DD}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{BE7D7B00-A68A-5147-B4CD-248BC615D994}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{1403E759-0D18-A440-A52C-986ECD29A1C1}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{7BA7397B-1DC1-D64D-9327-57F0F1EA60BB}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{C28840B6-6E5E-F142-9BD9-D6200AD32E79}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{B46E64CF-918D-9F4D-BC89-F251B2748405}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{07770EC0-3C52-6D40-ADBA-52D756DD0892}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{5B3F0DEC-5075-9F40-A21A-96D49D1D0638}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{9B8AE44F-2FB6-864B-8D0E-2A5D2B2D66EC}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{D4C2400C-078F-9945-AD8C-5ABFBF68CD18}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{B24BABE1-E473-A242-AF75-9EC582F23F4C}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{1A895E63-7B46-0F47-A279-BAD97200858D}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{A5213D76-E167-1F46-9694-B349A606E2AE}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{E9FEE613-2651-BA4D-8506-1D95CBDC2C55}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{474323D2-0CAD-194D-802E-6DCB4D4504C7}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{0C06C627-2915-7349-A225-A0EF3D36CCF7}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{CDE1979E-65AC-1F4E-8ED6-7216C4B844E2}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{C28FF6F8-AA9C-C449-8171-2FF4534BF73F}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{031578AC-E93F-6940-A103-5B571F071531}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{2E9AD605-9AD5-7C42-8855-3E5BF236D692}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{3ED34E14-8ADB-3446-98A1-CB5F51937048}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{90001887-5D0B-6C4D-9D35-C0544E48624F}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{418BDF41-EF19-B14F-B3AE-3EE92F9601DB}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{E97C4FEB-EAFE-4142-9151-8729EC7546C5}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{11A70054-8AA3-B544-AB5E-7AB0AFF50B3A}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{286A7D5E-3C66-9D4F-955E-91FD936DD107}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{5B01115A-8150-6642-B8DF-C9CB6AD4F0EE}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{2BA74985-CA9E-064A-92E9-BB311F59C58A}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{0A84FF49-D297-DD4E-B66A-35561690992C}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{D622A6D8-4A5C-844B-8135-ED5DC2DB4303}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{7731D21F-2879-534A-B898-1747A35E5738}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{9AF00655-DFF3-5745-B249-FA3B0DC8301B}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{9E89C59A-183F-2C43-B3EA-7D9E7F0FD2FF}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{B899C352-5219-7D4D-BF9D-AEBA7610D7AB}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{DFB40E68-0CA6-484F-88D7-0C7AA9943DCE}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{E587A4BC-4005-504D-BE8B-0363D015C447}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{08988D5C-4F68-FB4C-9A6B-08D9C93B3D95}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{92F50F7D-0274-C140-A1E8-42F20578E40D}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{1F23F041-384B-1246-9918-7FB3ADFCC0E0}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{EFC581EA-93E6-1C4A-AC0F-11A82C431FE6}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{29FEEC92-8E14-1B42-8C6E-B926EE514BDF}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{F177D967-E527-C243-8540-A5EDA4E45FBB}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{FEF48FD8-BCCF-AA44-A062-06DB5D9059DD}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{E017CA12-CF66-7C45-A904-2EEF7B53566D}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{883AEF6E-7C31-894E-B597-EF0F0313B5DE}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{E40DC989-6F45-8648-BC32-5CC51AEBDB5A}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{5452E5D7-757F-9144-9B1A-D9A491FA5309}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{41981C9D-9A7C-484A-80D1-2B17DDC89584}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{51242145-029C-7E41-A735-348BF615196D}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{2F714F66-2591-434E-B0B6-120C06B54A4B}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{3B9F104E-B841-9F48-8E26-E689609182D9}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{917D0901-36F0-7842-9EAE-76A4D1825C80}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{D4009B17-7D7F-654D-9BDF-7FEA8A3903C3}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{D893D88F-7224-5C46-A529-55B7C05D93D3}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{1BA1BE2D-F6A3-A644-BE64-FCC3D5BBDD26}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{3B7A8ECA-5502-DC4C-B5EC-95536556EACE}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{99D95703-2509-B44D-B15B-A0D4C1B39FAE}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{43212950-51FC-4E43-8777-7CE7BF4063FD}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{929CB767-AFB9-8A4C-9B55-D2590FE65887}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{ABA84E76-8C0E-B34D-8596-00E5BD0460D7}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{AA5BF5FC-EB17-0D48-A4EF-380F37423FD3}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{453403C6-CFF6-6144-8689-4836FBAD1335}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{1F1CCECE-72EE-1348-93DB-D85F01A704E8}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{834C0141-DD8C-9344-9A7D-255E0C5C79D3}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{8E5089FF-DEF1-B04E-B86E-8F1ACD45E6EA}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{2614DD0B-1A3B-6844-AEB2-B63579D596F2}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{EC306373-23AF-0041-9805-594A0583DA9C}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{255E1E36-C1D1-824B-99B9-EA828D925B4C}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{EA3067F8-A4E4-F541-92EA-BA3FFAAB0D01}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{FA35D94D-EC6D-6148-967C-0717763DB043}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{82CAB8F2-99D2-1E4C-B006-00E3D43451F0}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{639FE240-0B2E-174D-AADC-4C6DBAB4C8AC}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{261FC70D-D6E6-DD47-86E4-DBB223F9A852}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{A2260A23-8E87-FD4D-90E7-FBF55BA8A32C}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{61983FBD-B60A-5449-9678-27ED351F7538}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{473607FC-CDA9-884E-8599-16018440D39F}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{7D82A387-52A6-4441-9CD0-4EAA663FE6F5}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{19B62C10-409F-734F-9F2B-692242028A34}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{A1B30D3F-925A-8B45-8B5C-81E5E3972604}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{0B2AA9C2-BCEF-7840-BC98-57A4FD110B0A}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{30A9FEAD-AFB7-DF40-A7E1-C02EC74A11EA}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{706B6122-0442-6547-8FD3-74970302F761}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{24D72A23-CF9C-844F-BECF-6344082752A6}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{7E732354-90CE-2A4F-8874-CEBEDD5D8931}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{3431CC35-F7BE-0F4A-901F-55A58D02357D}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{32E16A1E-FC7D-6344-B03E-31DBC23F327B}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51A-7C4B-8DA7-A6CA2798094A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{3E4998FF-C9FE-494F-BBFC-E85180D7BDB4}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51A-7C4B-8DA7-A6CA2798094A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{007B5AE0-1CC2-FA4E-907B-3E2E1C87DF71}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51A-7C4B-8DA7-A6CA2798094A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{D2B7E746-9A2D-9949-9B1F-E5FC1589A8DD}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51A-7C4B-8DA7-A6CA2798094A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{EB216577-6C3E-B94C-BE91-EFBD99527BCA}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51A-7C4B-8DA7-A6CA2798094A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{52EEEC81-C23D-1345-B0F6-EA31EAC308F4}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51A-7C4B-8DA7-A6CA2798094A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{3CF0BC14-F1DE-4144-8715-6E69320201CF}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51A-7C4B-8DA7-A6CA2798094A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{11F9F2B7-D5A8-A145-B535-90B1215EA587}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51A-7C4B-8DA7-A6CA2798094A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{BB3DAE72-9FE0-3A4E-A78E-3CE30DF15F23}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51A-7C4B-8DA7-A6CA2798094A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{437FCFD7-E1A1-7146-871C-05556BB83B89}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51A-7C4B-8DA7-A6CA2798094A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{F5EC3066-FD5F-2B48-B221-2BEECD51A519}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51A-7C4B-8DA7-A6CA2798094A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{EFCED5C5-0DC2-DF43-B9D5-3A6F9CDB7739}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51A-7C4B-8DA7-A6CA2798094A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{29314C4F-E3B7-E64B-8751-66B6414E77BB}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51A-7C4B-8DA7-A6CA2798094A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{2F89AEDA-7B57-0D4F-A107-AC4DAB8440E8}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51A-7C4B-8DA7-A6CA2798094A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{178FAC14-8360-814B-AAC9-781BDC032D50}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51A-7C4B-8DA7-A6CA2798094A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{222B7237-F29A-1E43-9C52-67EB01B4C0F2}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51A-7C4B-8DA7-A6CA2798094A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{7BF31F50-71CB-EF4D-953E-BD44215E8C75}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51A-7C4B-8DA7-A6CA2798094A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{E0CE05A0-54D6-2142-BD93-F3A21C84D873}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51A-7C4B-8DA7-A6CA2798094A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{B69BADF3-ABD6-FA46-AE4F-39B9FC623691}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51A-7C4B-8DA7-A6CA2798094A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{D9D8DF3B-A5A8-7846-8BDE-8A73BFE81BFE}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51A-7C4B-8DA7-A6CA2798094A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{A96CA763-D97F-5546-9F0C-986E9D0D7C8A}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051A-7C4B-8DA7-A6CA2798094A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{F867AC94-80BD-FE46-8A59-F51707346FAA}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051A-7C4B-8DA7-A6CA2798094A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{55A50AB2-F172-2244-87EE-9980DB4FD6BD}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051A-7C4B-8DA7-A6CA2798094A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{A8F2F402-D1C4-E94A-9505-E32045B33C90}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051A-7C4B-8DA7-A6CA2798094A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{C24467DE-E499-0D4E-9DC8-A00B41B62B5F}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051A-7C4B-8DA7-A6CA2798094A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{9A60EF3E-FC8A-1840-9183-9B27A6179169}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051A-7C4B-8DA7-A6CA2798094A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{677AF9B3-E2EE-C740-B35E-38174103BF37}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051A-7C4B-8DA7-A6CA2798094A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{154C4040-A926-FA47-BB67-5FE0CC0D28E1}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051A-7C4B-8DA7-A6CA2798094A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{5C989226-BC22-534D-B8B4-7061B3884B61}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051A-7C4B-8DA7-A6CA2798094A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{F69C0C88-3CDA-AC4C-8C50-3CE46079FED7}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051A-7C4B-8DA7-A6CA2798094A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{92638177-3425-FF41-8749-6F0A6F6558A9}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051A-7C4B-8DA7-A6CA2798094A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{68A4F155-52B0-0E4E-983C-C807FF82ADE6}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051A-7C4B-8DA7-A6CA2798094A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{61FADAF8-868E-E94A-94A7-DF45ACAFD0EF}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051A-7C4B-8DA7-A6CA2798094A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{E3703635-E76A-8240-962C-B85032498832}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051A-7C4B-8DA7-A6CA2798094A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{154E21D8-CEAB-6144-8EC3-FB79B551DC33}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051A-7C4B-8DA7-A6CA2798094A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{C584A6B6-50F9-FF4B-89FD-9696F6C0104E}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051A-7C4B-8DA7-A6CA2798094A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{32200070-E552-D845-8DC9-FDDBFD7BB444}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051A-7C4B-8DA7-A6CA2798094A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{65E789FA-1B23-664D-AC92-B201798031BE}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051A-7C4B-8DA7-A6CA2798094A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{3E397D7A-B03A-D446-A0AD-13088321E3FE}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051A-7C4B-8DA7-A6CA2798094A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{E975772E-B0D5-0E4E-A213-05BA8030B7B5}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051A-7C4B-8DA7-A6CA2798094A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{207ED54B-FCC2-024D-822C-82907666C375}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051A-7C4B-8DA7-A6CA2798094A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{2284358A-1968-9442-B422-1AD70C92FDF0}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051A-7C4B-8DA7-A6CA2798094A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{434A6D54-6DAC-6D43-8DAE-382702624940}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051A-7C4B-8DA7-A6CA2798094A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{E2CFE5C8-2678-1F4C-963C-5FD044B3B526}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051A-7C4B-8DA7-A6CA2798094A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{204BC29B-5ECA-BD46-B62F-5FF110C6F230}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051A-7C4B-8DA7-A6CA2798094A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{D49EE85B-5768-D742-8470-C78C4CE77682}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051A-7C4B-8DA7-A6CA2798094A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{E03B6532-2D67-AE47-B4B4-C65D26237160}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051A-7C4B-8DA7-A6CA2798094A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{FF2C7330-B2E8-DC4B-8AB6-C65B1DBF0B53}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051A-7C4B-8DA7-A6CA2798094A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{A94FD4B0-2089-1246-8D2C-74BC3E3F90EB}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051A-7C4B-8DA7-A6CA2798094A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{B5534515-3FC7-134C-9080-33663E4D94BC}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051A-7C4B-8DA7-A6CA2798094A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{9783B2B6-E1CC-7C4A-AE0A-9B572443B403}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051A-7C4B-8DA7-A6CA2798094A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{F4344704-EA0E-6E4E-A5D4-BF1379951D67}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051A-7C4B-8DA7-A6CA2798094A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{66845699-D61D-5A4E-BF12-DF9CEE5F8B8F}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051A-7C4B-8DA7-A6CA2798094A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{6AB33208-E941-544F-B6FB-E0AFA8710C3B}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051A-7C4B-8DA7-A6CA2798094A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{D62982DC-859C-D14C-AAF5-B92D1500BB3B}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051A-7C4B-8DA7-A6CA2798094A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{6AA9BC88-F911-A349-AFE2-5BA923E25684}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051A-7C4B-8DA7-A6CA2798094A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{E676254C-8622-C743-9A33-988A9199F1F7}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051A-7C4B-8DA7-A6CA2798094A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{2CD630F6-F43C-C246-B66F-DDA97FDFFA6A}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051A-7C4B-8DA7-A6CA2798094A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{9BB5F473-0434-B44B-8A12-6A93FFB6E5F3}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051A-7C4B-8DA7-A6CA2798094A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{6270A42B-2E5D-064B-816D-C454CC360B4D}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051A-7C4B-8DA7-A6CA2798094A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{DF590A92-170B-DC42-BFA6-16E246156D57}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051A-7C4B-8DA7-A6CA2798094A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{80F5860E-6227-2748-A2B0-F5246AF34B14}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051A-7C4B-8DA7-A6CA2798094A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{8C3558C0-21EF-CC4A-900D-C22EE9F23AE5}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051A-7C4B-8DA7-A6CA2798094A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{DEBC70C3-4EEA-4D48-8B9A-6492D8A79E28}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051A-7C4B-8DA7-A6CA2798094A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{A99F5729-D100-F041-8C66-7913BDB2A2D8}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051A-7C4B-8DA7-A6CA2798094A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{46286330-2DE4-DA4D-8379-30C30D82B5CB}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051A-7C4B-8DA7-A6CA2798094A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{978D620D-E3A9-9340-9790-FC80680FE214}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051A-7C4B-8DA7-A6CA2798094A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{C8DD4286-08F0-F34B-B22F-0E4E80F4A50C}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051A-7C4B-8DA7-A6CA2798094A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{7439842A-45D5-1C41-8434-22FE743605C5}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051A-7C4B-8DA7-A6CA2798094A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{24E2758E-D8C3-8B4F-8CD0-2268F335E1A7}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051A-7C4B-8DA7-A6CA2798094A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{3B1D599E-CEF9-074D-AAD3-F0B748263E1D}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051A-7C4B-8DA7-A6CA2798094A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{99FC86D2-C78C-604D-A995-0CE1B411C3F2}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051A-7C4B-8DA7-A6CA2798094A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{D978AE84-5750-8344-867D-0B29FD86A718}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051A-7C4B-8DA7-A6CA2798094A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{ABEAF248-D637-3942-8C2B-707FDFC7CDD4}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051A-7C4B-8DA7-A6CA2798094A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{1D227912-B15C-F746-9147-28E3187F97E0}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051A-7C4B-8DA7-A6CA2798094A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{9B32820E-A5A1-954B-BA83-3AF2C6A8CBF7}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051A-7C4B-8DA7-A6CA2798094A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{93A13A08-1DEB-F240-A889-388A8DC32C64}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051A-7C4B-8DA7-A6CA2798094A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{772DFFD2-8FF7-D442-A367-FA4FF64246F8}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051A-7C4B-8DA7-A6CA2798094A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{22C5EB0E-A787-A34E-89B3-291F8DC60EE5}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051A-7C4B-8DA7-A6CA2798094A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{E09BA61F-A337-0B4B-A2DB-BA058571A75E}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051A-7C4B-8DA7-A6CA2798094A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{CF64144E-7DF6-764A-ABF6-6EF330BBACA6}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051A-7C4B-8DA7-A6CA2798094A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{4AC1306C-B862-2148-B2FC-620BCC66FE13}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051A-7C4B-8DA7-A6CA2798094A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{5C135132-0F37-D242-8177-D3959AAC0811}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051A-7C4B-8DA7-A6CA2798094A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{5154419D-D4CF-9A46-83C3-FC3611D1D808}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051A-7C4B-8DA7-A6CA2798094A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{52766206-1DD4-6948-B19E-94A2FF3F4729}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051A-7C4B-8DA7-A6CA2798094A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{7A959745-0E09-7E48-AF7A-BBCBFF33374E}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051A-7C4B-8DA7-A6CA2798094A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{B733C12E-A7BA-094E-88AA-4385688A9058}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051A-7C4B-8DA7-A6CA2798094A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{E76B114F-E125-B34C-BE73-4E18F8B293CD}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051A-7C4B-8DA7-A6CA2798094A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{21118574-13B9-1E42-836F-8DDAAD377E83}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051A-7C4B-8DA7-A6CA2798094A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{16437283-AE75-6C4B-93A6-C222D6D89AF5}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051A-7C4B-8DA7-A6CA2798094A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{9CFB38E0-A21A-6B4C-8E05-C972C857829F}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051A-7C4B-8DA7-A6CA2798094A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{7A169CDA-688A-454F-8814-2D2CC5F2E9D5}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051A-7C4B-8DA7-A6CA2798094A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{725900C8-F879-E246-802B-D56387259184}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051A-7C4B-8DA7-A6CA2798094A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{083F30F9-0794-EE4B-99F8-D7EC26A9916A}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051A-7C4B-8DA7-A6CA2798094A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{A1FD1904-A68F-0440-901C-13CDD53BF1CF}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051A-7C4B-8DA7-A6CA2798094A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{C502F2BB-8ECA-AE41-94B5-B92CF981087F}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051A-7C4B-8DA7-A6CA2798094A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{A24EA554-34B1-1941-B9BA-25DAF7CF4F8D}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051A-7C4B-8DA7-A6CA2798094A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{E20F95DE-2014-0B45-873F-CD47171C14DE}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051A-7C4B-8DA7-A6CA2798094A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{0F9676EA-5BA4-3A4A-A33A-EEB6E2FC547F}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051A-7C4B-8DA7-A6CA2798094A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{4323A5E8-EB5B-A046-A011-130E15EDF700}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051A-7C4B-8DA7-A6CA2798094A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{6C69EEED-A858-474D-9B93-76D67F7C10C4}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051A-7C4B-8DA7-A6CA2798094A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{E60AB555-A1CC-6C4A-87B5-537ED0E9707B}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051A-7C4B-8DA7-A6CA2798094A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{5000AE0C-7D50-4242-8014-285C82685868}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051A-7C4B-8DA7-A6CA2798094A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{EBB1D38C-57AE-6347-B45D-1DA2324ED445}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051A-7C4B-8DA7-A6CA2798094A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{09E12AA9-142D-304F-8868-689366906E5D}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051A-7C4B-8DA7-A6CA2798094A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{475F5BC4-23A9-ED4C-A64B-774BB30AA3B2}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051A-7C4B-8DA7-A6CA2798094A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{A008ED42-FB2E-0B46-9958-8FE1A1B86F71}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051A-7C4B-8DA7-A6CA2798094A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{7D68764A-D0D3-B941-B3F7-BF76BF43046D}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051A-7C4B-8DA7-A6CA2798094A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{33E2E456-8D17-364E-8ACF-529AEA361313}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051A-7C4B-8DA7-A6CA2798094A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{4832BCB1-A4B4-004B-B447-74F3A0B0EEE6}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051A-7C4B-8DA7-A6CA2798094A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{7A8AB70D-03E5-A243-82D9-A65B753F9D75}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051A-7C4B-8DA7-A6CA2798094A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{8A14C6F6-815C-E044-914C-975366A30E80}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051A-7C4B-8DA7-A6CA2798094A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{3F0F8561-7DDF-C84F-905F-D3AE1D214FF3}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051A-7C4B-8DA7-A6CA2798094A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{8CAC33EC-0C7F-844F-A701-F12D2B01A23D}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051A-7C4B-8DA7-A6CA2798094A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{B1EF1FF0-B1DE-E44B-BB76-A5236E596565}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051A-7C4B-8DA7-A6CA2798094A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{42E2EF27-D10D-2147-9356-AA73399977C1}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051A-7C4B-8DA7-A6CA2798094A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{BDF18D2D-CFB9-6449-9119-B4CFB94AC795}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051A-7C4B-8DA7-A6CA2798094A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{E1BA0232-4E85-334D-9392-5950DA34CC9D}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051A-7C4B-8DA7-A6CA2798094A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{E0742593-96DE-AE47-B925-A2D54E41E10D}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051A-7C4B-8DA7-A6CA2798094A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{08809704-6028-1A42-BA50-7961641FEE3C}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051A-7C4B-8DA7-A6CA2798094A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{DE7CC51B-0C02-2247-BC14-F726340BC687}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051A-7C4B-8DA7-A6CA2798094A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{7DE8B6EC-1ADF-6947-A452-4AF37B1AF346}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051A-7C4B-8DA7-A6CA2798094A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{59ECFC4F-FBDE-6E48-8FC7-7A73F1595DE0}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051A-7C4B-8DA7-A6CA2798094A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{7FA3F795-C2F2-5F4B-924D-5425C71E8ED5}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051A-7C4B-8DA7-A6CA2798094A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{94EF63F8-504B-AA48-AFA8-9869AE512C56}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051A-7C4B-8DA7-A6CA2798094A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{1016B27B-6E77-CE45-AB7F-1E0ECE1A384D}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051A-7C4B-8DA7-A6CA2798094A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{87B57992-F526-5E4E-A0E8-F4B91E73E9C2}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051A-7C4B-8DA7-A6CA2798094A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{6DFED429-E13F-AC4D-9A00-C7105608B8A4}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051A-7C4B-8DA7-A6CA2798094A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{69D1F1C5-DF3A-0F4F-85D7-927C6224B011}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051A-7C4B-8DA7-A6CA2798094A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{2B1A8713-CB6E-3541-BD0C-0C64F501F0BC}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051A-7C4B-8DA7-A6CA2798094A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{6B65427B-5F7D-5642-B62A-D52950126C62}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051A-7C4B-8DA7-A6CA2798094A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{9CEB7D82-959D-6146-A9E2-CF68D20CC8BF}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051A-7C4B-8DA7-A6CA2798094A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{73F0ACFD-63F6-C045-A287-9FA910558727}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051A-7C4B-8DA7-A6CA2798094A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{488623E2-9F66-0141-88E1-C947380116B9}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051A-7C4B-8DA7-A6CA2798094A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{C17D70C9-435C-5348-89F6-6F59EEFDBB71}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051A-7C4B-8DA7-A6CA2798094A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{10BAC3BD-DC4C-1B47-A85C-E0D294EB799C}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051A-7C4B-8DA7-A6CA2798094A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{EE0B1200-F32F-784C-B5DB-2E03363011B6}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051A-7C4B-8DA7-A6CA2798094A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{81258479-3E9B-3C47-9BFD-4B0A623B8185}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051A-7C4B-8DA7-A6CA2798094A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{65577F42-D243-6243-A1E2-E6CB026E1F8D}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051A-7C4B-8DA7-A6CA2798094A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{983B503F-EBCC-1D4E-BD36-C51F272D7A1A}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051A-7C4B-8DA7-A6CA2798094A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{AAE2D620-9D6B-7543-A339-AE06ED408728}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051A-7C4B-8DA7-A6CA2798094A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{14179E05-224B-2245-9887-8EF0B70CD961}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051A-7C4B-8DA7-A6CA2798094A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{C0E5E7DC-C67D-DB47-B71F-66E406382F80}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051A-7C4B-8DA7-A6CA2798094A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{6C4FAECF-4366-844E-9955-6F2A354C124D}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051A-7C4B-8DA7-A6CA2798094A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{D9A0CC77-5065-7C45-9606-9D9368C71E2F}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051A-7C4B-8DA7-A6CA2798094A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{62138C16-6184-5E43-B346-96BB52F94CCC}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051A-7C4B-8DA7-A6CA2798094A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{F812AE60-1FE9-2C46-9F02-DC5A800A2B6D}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051A-7C4B-8DA7-A6CA2798094A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{A6E2F517-4CF3-1A49-BC78-9090BFD2493C}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051A-7C4B-8DA7-A6CA2798094A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{12C6B991-CAB7-934B-B7BA-4D1012505A44}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051A-7C4B-8DA7-A6CA2798094A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{025E04FA-A7F1-F944-B271-0E6256AEFFC4}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051A-7C4B-8DA7-A6CA2798094A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{95308BA7-6683-9141-B388-22BFF39C7AA1}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051A-7C4B-8DA7-A6CA2798094A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{6136862F-D60D-C642-B395-1D7F924202BF}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051A-7C4B-8DA7-A6CA2798094A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{1651D1E6-AFAA-D846-B682-6DDF27948927}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051A-7C4B-8DA7-A6CA2798094A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{13F53DEF-54FB-A64E-AE0D-82B24F15EA70}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051A-7C4B-8DA7-A6CA2798094A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{82D7002B-14D0-D940-9ADB-41B456D5BA91}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051A-7C4B-8DA7-A6CA2798094A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{28CEF30F-6C04-8C44-B427-AA990F841D21}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051A-7C4B-8DA7-A6CA2798094A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{20E58E30-A477-C34E-A978-6D46ADD9076F}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051A-7C4B-8DA7-A6CA2798094A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{3DA97C74-7391-C14E-B78F-D7EC3A933263}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051A-7C4B-8DA7-A6CA2798094A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{0A49B38C-F461-5B49-8DEB-F0B9EC4AA14C}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051A-7C4B-8DA7-A6CA2798094A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{6BD2BEFA-73EE-2749-ACAD-519B026CEEA0}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051A-7C4B-8DA7-A6CA2798094A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{DFA25D22-34D4-4E4D-AE31-6D8D60D4C75C}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051A-7C4B-8DA7-A6CA2798094A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{1E45D305-6BAF-BC49-8767-6491B7521099}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051A-7C4B-8DA7-A6CA2798094A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{B197787F-1285-0849-A565-7205317A520D}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051A-7C4B-8DA7-A6CA2798094A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{B5205267-A509-DE41-89AB-A7EC7BE30907}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051A-7C4B-8DA7-A6CA2798094A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{CE4ACBCC-0C7F-0C46-AA52-16040480B60E}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051A-7C4B-8DA7-A6CA2798094A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{597396B6-3976-6E44-9C64-5DFB7597B48C}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051A-7C4B-8DA7-A6CA2798094A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{67356570-D605-C742-8B8E-A7B48018B275}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051A-7C4B-8DA7-A6CA2798094A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{01B16059-04EF-AA46-B072-C593D040D017}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051A-7C4B-8DA7-A6CA2798094A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{E0568733-52BA-444A-9949-681A4AD59673}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051A-7C4B-8DA7-A6CA2798094A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{8CB2C571-8D94-A54C-9EDF-845E4F1C4AF6}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051A-7C4B-8DA7-A6CA2798094A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{01B522F0-0A5C-D04F-8DBC-82005584FE99}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051A-7C4B-8DA7-A6CA2798094A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{A8799DBB-D7D7-0B4A-994B-0646E269CC1A}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051A-7C4B-8DA7-A6CA2798094A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{A834A6B9-1C7C-8B4A-88C9-93EB3715344E}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051A-7C4B-8DA7-A6CA2798094A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{1D562ACD-637E-F248-93F3-1DF6C3FC7141}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051A-7C4B-8DA7-A6CA2798094A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{9EFEED20-F0CB-A84B-8C2D-D6B1AB97A42E}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051A-7C4B-8DA7-A6CA2798094A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{0FA90C74-244E-4D45-AAAC-6D1F190E3FBA}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051A-7C4B-8DA7-A6CA2798094A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{81F70E4F-E9E6-9E43-A3E1-9B7979E7A3B2}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051A-7C4B-8DA7-A6CA2798094A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{EC50BB9F-3899-F144-BE94-D59392BAA208}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051A-7C4B-8DA7-A6CA2798094A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{2D8AC13B-590B-F84D-AD77-21184AF761F5}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051A-7C4B-8DA7-A6CA2798094A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{8A662706-827D-E842-81C3-01C1708A7368}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051A-7C4B-8DA7-A6CA2798094A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{13F15986-A2F1-1747-B205-076144BFDC3C}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051A-7C4B-8DA7-A6CA2798094A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{9FBEDBFB-6B5D-8446-A665-811550B668CD}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051A-7C4B-8DA7-A6CA2798094A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{03828321-1B69-994B-A46C-4BCD5CA68854}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051A-7C4B-8DA7-A6CA2798094A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{E0D31DE7-B035-E64A-BA8B-A0BAC85E3B22}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051A-7C4B-8DA7-A6CA2798094A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{83F7D683-9F8B-A146-A324-7E213503A90C}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051A-7C4B-8DA7-A6CA2798094A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{95C2073A-6417-E946-9956-47E1F0B67748}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051A-7C4B-8DA7-A6CA2798094A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{1C35CB18-0F46-AB47-BAA7-804CB5629A22}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051A-7C4B-8DA7-A6CA2798094A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{5C81632E-EC0B-7949-A46F-9DBDC8A4416F}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051A-7C4B-8DA7-A6CA2798094A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{515E4DCB-7D79-524B-8901-60A0A7EC4AB9}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051A-7C4B-8DA7-A6CA2798094A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{A86A2E86-90F8-B840-B840-0D6189B81BBB}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051A-7C4B-8DA7-A6CA2798094A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{83EC7D90-5B9C-7D45-83C9-F5B933C1738D}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051A-7C4B-8DA7-A6CA2798094A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{9DBC4B33-C283-4645-9643-260A40ADFA92}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051A-7C4B-8DA7-A6CA2798094A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{C7E75E7D-087D-6A4B-B018-C5484B8B8E50}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051A-7C4B-8DA7-A6CA2798094A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{46DC28D0-6799-534C-B32A-870E5C83B209}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051A-7C4B-8DA7-A6CA2798094A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{E0B4760C-9804-9B4B-8E1A-E346BA33F9E6}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051A-7C4B-8DA7-A6CA2798094A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{AA10FDCA-D0A1-E645-B79F-96216E7A58D2}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051A-7C4B-8DA7-A6CA2798094A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{FA495617-824A-984F-9746-B36F75B38BBC}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051A-7C4B-8DA7-A6CA2798094A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{1CFF0714-AB90-8843-8C52-69A3F802ACB1}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051A-7C4B-8DA7-A6CA2798094A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{84DF3C9A-C1D1-304C-AEDF-3FBE9EA34643}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051A-7C4B-8DA7-A6CA2798094A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{46709BFA-907A-3443-AF36-0322AC84D194}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051A-7C4B-8DA7-A6CA2798094A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{1F340A38-F114-CE4E-AD8A-51254D5209A8}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051A-7C4B-8DA7-A6CA2798094A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{F18DA8C9-C821-524B-9B81-443BAE31E4CD}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051A-7C4B-8DA7-A6CA2798094A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{A708D772-A3DE-714B-B6B6-4C6E077247AC}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051A-7C4B-8DA7-A6CA2798094A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{B607D180-D335-2F43-B411-28861BE61020}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051A-7C4B-8DA7-A6CA2798094A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{D242DC1F-265F-7544-91C1-DDDF5CDC2368}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051A-7C4B-8DA7-A6CA2798094A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{8F773A44-53DE-9A4F-B2BD-609BCE673E37}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051A-7C4B-8DA7-A6CA2798094A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{833E98B6-3738-FC4E-835B-BCE929E35A43}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051A-7C4B-8DA7-A6CA2798094A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{CCA533C1-DCA1-9341-B6AA-378BA478D05A}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051A-7C4B-8DA7-A6CA2798094A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{D5FA5C20-EFA4-9E47-AF9C-A16871690857}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051A-7C4B-8DA7-A6CA2798094A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{DD1517DF-252A-704F-9215-587C0148F696}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051A-7C4B-8DA7-A6CA2798094A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{90F2A4EA-1CC7-D542-9170-B8E4DE54E1C0}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051A-7C4B-8DA7-A6CA2798094A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{7EABECBC-580C-2F48-BC92-F8477A9056A2}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051A-7C4B-8DA7-A6CA2798094A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{A1841B46-8BBD-6044-AB0C-0E3D97DD9ED3}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051A-7C4B-8DA7-A6CA2798094A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{76AB5A3C-A259-7044-BC99-AB562DF71BAE}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051A-7C4B-8DA7-A6CA2798094A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{247EF867-6FD8-904D-8257-3A1448FF3439}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051A-7C4B-8DA7-A6CA2798094A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{776A7E52-7451-F940-A8B2-43167DEC2B03}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051A-7C4B-8DA7-A6CA2798094A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{CA9DCE6A-4153-4241-A1C8-8F8640D4B0DA}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051A-7C4B-8DA7-A6CA2798094A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{7D00D61E-43AB-A740-9F35-FD48C3FFF401}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051A-7C4B-8DA7-A6CA2798094A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{DA7B0E20-6948-7144-B565-DC88CEABE5F6}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051A-7C4B-8DA7-A6CA2798094A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{A148EC33-6FEB-3D4E-90A7-3021AB95CCED}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051A-7C4B-8DA7-A6CA2798094A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{78F35FE1-C03A-2B4F-B789-A6EED6378AF8}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051A-7C4B-8DA7-A6CA2798094A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{DBD2BE31-E00B-544C-80A8-03F95E6A4F0A}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051A-7C4B-8DA7-A6CA2798094A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{9D4A2E63-1A76-6941-810F-02CCEA4C9872}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051A-7C4B-8DA7-A6CA2798094A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{87AB9BE4-04A6-D844-A738-DF92F6646080}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051A-7C4B-8DA7-A6CA2798094A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{A8B6BE3D-BC77-1F4F-A2A6-3C1D76A6F37A}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051A-7C4B-8DA7-A6CA2798094A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{AD4422E9-4277-364C-9700-3BE527CCC4EB}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051A-7C4B-8DA7-A6CA2798094A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{51159CE4-D459-F34D-9E8B-C3BDB77377DE}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051A-7C4B-8DA7-A6CA2798094A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{C39502A4-4A07-4B41-9BC2-1BBE3661644C}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051A-7C4B-8DA7-A6CA2798094A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{B7E70B23-DD98-4A45-B377-BC34AE8E6BC8}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051A-7C4B-8DA7-A6CA2798094A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{8CAF4549-CB36-2F42-AAF4-855ED4A48D09}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051A-7C4B-8DA7-A6CA2798094A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{D3A547C2-772B-9441-A20A-F7F521C408CF}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051A-7C4B-8DA7-A6CA2798094A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{4C132D57-0D61-DC4E-991D-F184FCE241B4}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051A-7C4B-8DA7-A6CA2798094A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{C43BB280-E140-5A4A-B2FE-33B1C5D5AD7B}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051A-7C4B-8DA7-A6CA2798094A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{79D0F1B9-769F-834A-8EDF-1037B40E057A}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051A-7C4B-8DA7-A6CA2798094A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{DD516D68-E958-4E49-BA8E-936AF12E3D12}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051A-7C4B-8DA7-A6CA2798094A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{8F8F20EA-C914-A640-9C16-EBB7EAEAF6A4}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051A-7C4B-8DA7-A6CA2798094A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{1C58616A-23C7-D845-822B-2595CC2C93D9}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051A-7C4B-8DA7-A6CA2798094A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{E025F5D0-C115-0D47-8F2C-BBC83D011052}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051A-7C4B-8DA7-A6CA2798094A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{C8FD3891-3802-6A4C-B485-43A4F61880F0}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051A-7C4B-8DA7-A6CA2798094A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{308A34C7-DE80-5E44-AF16-5C88A46E5990}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051A-7C4B-8DA7-A6CA2798094A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{F9AC6D62-9043-E04C-AB11-5EC3BBBD2EBF}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051A-7C4B-8DA7-A6CA2798094A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{1118ECA1-D6BE-204B-9C8D-BF68E31F04D2}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051A-7C4B-8DA7-A6CA2798094A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{CFF35A38-E502-B443-80EC-0AA272292C75}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051A-7C4B-8DA7-A6CA2798094A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{C99F4A5B-B56D-D547-92AE-78CCEFD21632}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051A-7C4B-8DA7-A6CA2798094A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{3FF5CE9A-021C-6E4B-AD5E-DE9707E70152}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051A-7C4B-8DA7-A6CA2798094A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{561D5B1B-0566-FD46-A746-BF652CA6B58A}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051A-7C4B-8DA7-A6CA2798094A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{248E2E85-2EA2-494A-AC7F-C3F60AFFD161}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051A-7C4B-8DA7-A6CA2798094A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{7F26A87D-37CA-DA4E-BAA7-D8D8304E9BD7}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051A-7C4B-8DA7-A6CA2798094A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{823523F8-5421-5E4C-B50E-887DF5E9367B}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051A-7C4B-8DA7-A6CA2798094A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{83A61EE5-9827-814F-B4BB-FE169CA66C02}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051A-7C4B-8DA7-A6CA2798094A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{C6CFA1BE-FFB9-BD40-9484-07E70158F1D9}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051A-7C4B-8DA7-A6CA2798094A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{CBF915E7-009B-4945-9FC8-D97D8CEED6CA}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051A-7C4B-8DA7-A6CA2798094A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{1B88F2BC-394E-9342-A769-D5935C6D31FD}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051A-7C4B-8DA7-A6CA2798094A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{F5018855-1366-E24E-8509-C100EC4DA855}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051A-7C4B-8DA7-A6CA2798094A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{44515CA1-DD2E-3043-A27F-CCB7F207FA93}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051A-7C4B-8DA7-A6CA2798094A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{278B6973-2384-FF47-BE8F-94C0E4482E21}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051A-7C4B-8DA7-A6CA2798094A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{73191CB4-237A-AD42-A5C3-02411BBB26D3}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051A-7C4B-8DA7-A6CA2798094A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{2AACB4D9-7F63-054F-9E35-ABAF56E03DF7}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051A-7C4B-8DA7-A6CA2798094A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{EE3F18C2-135D-574F-9696-E28A2E719B28}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051A-7C4B-8DA7-A6CA2798094A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{66FF7493-C238-B440-89F9-C6B2984F2C1D}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051A-7C4B-8DA7-A6CA2798094A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{92D8684A-1276-6F46-B2D5-FBDC5BCA117D}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051A-7C4B-8DA7-A6CA2798094A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{500F715D-AEDD-F445-877A-A33FF00E79F2}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051A-7C4B-8DA7-A6CA2798094A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{ECDBA881-0B4A-7A42-B268-5FEC4C83AE64}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051A-7C4B-8DA7-A6CA2798094A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{9B7F03ED-BF4D-594B-8AB2-EE25D3FC0F8E}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051A-7C4B-8DA7-A6CA2798094A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{977670C2-1633-6D4D-A1C9-6058947F6FA5}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051A-7C4B-8DA7-A6CA2798094A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{5DE9FADA-EEE6-9547-8D6F-6D70BF2273DA}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051A-7C4B-8DA7-A6CA2798094A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{C2BE9630-FBEC-7447-81A7-A857BDB40440}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051A-7C4B-8DA7-A6CA2798094A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{ABADC63E-2C98-AB4E-98B3-3A530F97A236}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051A-7C4B-8DA7-A6CA2798094A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{631AB671-3D9A-A447-B288-8C91AB39294B}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051A-7C4B-8DA7-A6CA2798094A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{1D3404F1-3B12-7E4F-91DC-6312921F3C96}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051A-7C4B-8DA7-A6CA2798094A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{848A27D4-6ED4-384D-85DE-CA2079CAD33C}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051A-7C4B-8DA7-A6CA2798094A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{767E5967-AB08-984B-91F7-54284B0A854A}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051A-7C4B-8DA7-A6CA2798094A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{C0B5BFAA-86EC-E345-A087-C31D892B9EC4}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051A-7C4B-8DA7-A6CA2798094A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{192532F2-859D-D34A-89FF-0B1738D7C37B}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051A-7C4B-8DA7-A6CA2798094A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{A13407A5-5EFC-654E-8048-E6F937A4550D}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051A-7C4B-8DA7-A6CA2798094A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{75F0B241-B5C9-9F4A-879C-DA21BBFC0F02}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051A-7C4B-8DA7-A6CA2798094A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{03D16B14-CFD0-6648-8852-97A9447D38F8}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051A-7C4B-8DA7-A6CA2798094A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{5B1F20CB-9142-4347-B74B-805DD2CA7F3B}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051A-7C4B-8DA7-A6CA2798094A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{B0BB6028-7B85-514F-B442-BB6CF3D6D1F3}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051A-7C4B-8DA7-A6CA2798094A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{D1C0EEDE-6B92-5A4D-94D4-B82DDDE7308E}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051A-7C4B-8DA7-A6CA2798094A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{22704120-9FAF-3841-8ABB-30BEDF993980}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051A-7C4B-8DA7-A6CA2798094A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{F86C8463-516E-794E-B7EB-B3F2320C700B}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051A-7C4B-8DA7-A6CA2798094A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{44CC0DF3-0CE1-874C-99A0-2FE2B0B13356}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051A-7C4B-8DA7-A6CA2798094A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{A5B33BA3-DB17-804A-A4B9-94EF6F6E7E97}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051A-7C4B-8DA7-A6CA2798094A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{BA7B582F-1841-8747-BF79-ECB80272E042}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051A-7C4B-8DA7-A6CA2798094A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{721FAC2F-1DAA-E747-BD64-482426FACDB2}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051A-7C4B-8DA7-A6CA2798094A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{2BE21F18-7E95-C049-B05A-9597811D63B7}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051A-7C4B-8DA7-A6CA2798094A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{9A382B9E-4856-F24A-82D3-AFAAD3B51D50}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051A-7C4B-8DA7-A6CA2798094A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{9D85A315-D0B0-4348-B071-FB3C8ACC5D67}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051A-7C4B-8DA7-A6CA2798094A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{198BC64A-E010-544D-994A-72889C28A220}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051A-7C4B-8DA7-A6CA2798094A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{84B2CD99-FE37-7E44-8606-436984217814}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051A-7C4B-8DA7-A6CA2798094A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{CA135008-8364-274E-B1A1-6F67315A9B4A}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051A-7C4B-8DA7-A6CA2798094A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{796171A6-1E84-BB4F-9475-CE225A1EC5D0}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051A-7C4B-8DA7-A6CA2798094A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{46D58156-9186-6D43-92B2-381E3837CEC0}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051A-7C4B-8DA7-A6CA2798094A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{F13E68D9-3EC5-9E45-AE43-701AE4C38FAA}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051A-7C4B-8DA7-A6CA2798094A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{30569BBE-2649-3547-A515-7911461A4E7C}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051A-7C4B-8DA7-A6CA2798094A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{EF035213-C1FF-E648-986E-DA2885AE8330}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051A-7C4B-8DA7-A6CA2798094A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{B96664F4-99C2-CD42-8099-58FF0060317B}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051A-7C4B-8DA7-A6CA2798094A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{6AC75B9C-E60F-0F40-B1B8-CB9472BCE612}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051A-7C4B-8DA7-A6CA2798094A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{8637A2C0-05D0-A044-ABAB-398A6E6193AF}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051A-7C4B-8DA7-A6CA2798094A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{7A6AFDFC-5302-EC43-BC26-E1DB560DD293}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051A-7C4B-8DA7-A6CA2798094A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{370FBAB9-E766-E44D-9A75-2483C32AD097}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051A-7C4B-8DA7-A6CA2798094A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{17A9720E-C184-744A-A0E4-E50A40264506}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051A-7C4B-8DA7-A6CA2798094A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{6F2E8421-6350-934E-B4B9-D6C39CDD1DA4}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051A-7C4B-8DA7-A6CA27980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051A-7C4B-8DA7-A6CA27980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{13BBC1C2-3706-FD49-9C99-A6888D6D47D5}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{56FDD5DE-8D26-C84F-9B57-348D3FFE7072}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{6592B276-0556-7242-A7CC-9C0DF7E92A2D}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{D6EA0F3E-1856-434A-86F3-6EE83D4FD8EC}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{D0399347-AD57-A846-AFB9-43DDA281A6E3}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{28F502C9-EE6C-A94E-A2EE-8B15FDB13FA8}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{A5CCD203-4265-FB45-80B2-0CA9D7052BE0}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{C6CEDF6A-2517-8741-B925-D992A3134CD6}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{CAF2F461-FA66-564B-B076-A865B719B4CC}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{368E91D2-C51E-E54B-9958-4930E6A447B8}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{A6FD741D-9BDF-BC4C-B9B9-7014F11EADE1}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{BD3AACD1-EABB-C74A-B9AE-B0BACE96A7EF}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{09016563-A292-BD46-A612-6C3D058BC029}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{32B121C8-394C-B74D-9646-F0DE10EEE1C1}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{E84E081D-5394-BD45-B74B-C83C73546301}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{913B3861-B795-B442-8D07-01277AA05486}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{71C9BCE6-257D-DD44-B1EC-F39624B3A0D7}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{1D03D76A-0F70-A04B-973D-A00F6A27B18E}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{A1D77FEC-39F1-D04E-8AD1-77AC0E4D8C06}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{ABA822EF-B246-F041-8D8D-49D03C0245F1}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{2AEA9949-08C3-504B-B570-42FB3674A344}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{CADAF7DC-CD11-3E44-B249-3919D08BF79F}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{95789CCB-E02A-AB40-B38A-6B234B205922}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{1DDEBA39-4DB5-DD42-96B5-AEAD25B2C651}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{F70B1A53-ACA0-6D47-A8AF-F22775EDD1E1}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{45448AF7-1725-EB4D-9B3F-1397C59F21B6}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{51521223-82E7-AC43-A809-70BB3E76F05E}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{03D1798D-A152-EB4E-8BBB-B99957E89166}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{50787664-4366-F948-BF21-746FA200A2C3}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{E1B0BB7D-3BF6-9C41-95C3-A86BAE2F6166}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{EBEC454E-636F-3146-9059-519FCD813659}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{C2E523D1-E144-F44C-ACFD-A44A96807F0B}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{0EB2E509-A6AD-574E-9653-6D32F179320C}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{46F73B8E-D39B-A04B-A907-82C0216E8850}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{09ADFE7B-78F0-5B46-87D4-FB3517670CAA}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{39B13896-E0D4-9649-AEB7-69FD983BDBBC}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{36B5F749-D567-7547-96DF-3D452FC638CF}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{14939D76-46E5-4B49-B555-2F6E7E3ABA9C}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{C1AF14B8-0898-994B-AAC3-711B65FD7B77}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{11338504-2EF3-A74A-AAB5-EC31EF264378}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{D32D8B7B-C15C-3B49-A406-D24BFDCA21CE}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{F17E81F9-643A-2D40-9A68-A2E8704D033E}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{DBB47662-CC30-9F42-99A0-E17FE677B534}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{ABA42413-EBCB-6D45-B2DD-CA0DBA7A96C1}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{5B17C713-2D55-DC47-9404-FCE20ADF714C}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{4C55725D-7A9E-1C40-8362-9F3C8C658C90}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{BD5344B8-D753-D548-8489-76E1B8F74AC7}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{770C35D4-5B4E-2B44-9D3E-4010A7595CF6}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{CA9BCA46-05EF-834C-9704-55AB9FAFDE7C}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{1009086E-FA57-EF41-8ABA-DF7DCB0936BB}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{32424BEC-281C-EF4D-B7A2-A43F352B57B7}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{2FB16349-CECC-4B4A-BB73-55DEE71A5CC9}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{4E6FE177-E5C7-7041-9D01-E85DD8D2856B}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{2516AC47-CF33-D84C-812A-A25E8570A2E8}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{91F0DEA4-A35B-A043-A35D-5F2F309AD406}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{B02BE129-1830-AF4B-8DF1-E4BB53DBAF79}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{2EB016B0-C2A7-1E44-8957-EBF40D4A9485}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{456E74C5-E580-CF42-8082-533A40C5E630}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{87DDDE08-75AA-EB42-94F6-B37E3AF61B56}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{D5ABA85E-A31A-0146-98F4-2AC7528F97B3}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{9E399A58-3374-6549-B9DB-8469189349FA}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{586CB77F-8AC5-AB4F-AFDD-249C2392648C}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{E226A92B-6FD1-2A44-A47B-13DD256E9F5C}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{D9BC1D13-9FAB-B240-8E41-D639C2032196}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{E07E236D-410F-214B-9F65-9A0C1E43B677}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{5264D805-F660-0D44-AA6C-938105524BED}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{80597402-4A88-A94F-98BE-FA50BCBD97A0}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{2DF0E744-673B-704B-8F63-8BFE8B970A9D}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{9252D798-455B-6F41-A137-CC03779E3F73}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{D078F8A6-392C-A046-88F9-F8A69E04208A}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{53FE4409-BDA3-D04F-9762-5DC8469FF152}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{EE4F613A-BCD7-7F40-9608-093F52DC0454}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{0AEF1CBA-D26D-2D42-9C7B-7757B446C497}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{1A7E51CF-C3F1-2649-A1BE-D2FAFB828008}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{1C22D79A-525C-2544-BD2C-F44D03E2BD49}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{54476B53-FC0E-864F-93D9-62E0D1FFF84A}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{2459EEF6-9592-0040-8C3B-155DBB5EB041}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{AA942062-8F78-0D41-AC28-14ECE0C23F6B}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{2F9C4B03-58F6-4C45-905D-A7317D9370F7}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{28B78F2A-B8DF-C44F-942F-54D3D611CF7B}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{9FAD2F7F-C6C1-FB4F-A584-F61FFE533F86}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{8ABFD6F3-8CDF-D84C-9B57-9E77D4B8B04A}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{9FDFFFC0-FFD5-FE49-9113-83CB908A2BF5}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{F5929298-012A-7C46-AF2F-8C6574DA132D}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{CC0A03D2-C857-4C4D-AF23-1AB13D2BA74C}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{82A27B75-A363-EC46-A892-32A6EA3EB3B9}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{7BE61734-B1C4-EC49-B338-F383281B4D0A}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{F200F2A4-7E8E-E64E-AA83-426154190956}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{650F56F5-1ED7-204E-AE85-5A833F5FAA18}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{EDA8D78D-C3E0-964F-A5E7-7C8A7CF3CF2F}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{E0BBE0CE-077F-7440-8ED0-547CCB26C87A}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{F42C6F57-5CBB-DF49-8A07-5243D8370879}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{33DA7E21-1B52-524D-BC66-648FF8FD100C}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{49DEEA0E-767B-AD4E-A82B-3D9AAC728886}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{8A46DB20-ECD4-5343-B8BD-7DCCD68D121C}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{82DBF8D4-CE62-5E44-B669-74D7C5A0D89D}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{4928FCE1-A2E8-B34E-890C-4BF8B5E222DE}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{04E33328-92F2-BC45-84EA-24A9CB0D388C}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{A8FC8E2C-CA6E-CC49-996F-A4E3C00D2418}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{B21F10C3-7C65-0740-9B69-3A4DEBC048E4}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{921E2DBA-B119-164E-9FE2-86F7EBEF32BF}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{A7E3A14D-83EA-FC4F-B01F-7060FDA33DC1}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{4FF0F0A0-DC27-B249-B3CF-8B6760FC2009}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{0156FAF6-F74A-A746-9A7D-5C2B6062CBF2}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{73F7C392-2F21-5642-914E-BA5C642E828C}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{1AD83016-E38E-3541-9995-18E0E20CB84E}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{3FDB7296-16F2-6441-A8C1-C45242FB2626}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{E6382476-1963-5C47-8F8F-5660E7F8923D}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{7ECD6E8B-0441-F343-B41C-146B18793C5A}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{C2239EA5-0FDE-DA41-BBC7-39EF432FC0B5}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{87F06A2A-4414-9B4B-A7F5-14B4254E5AE9}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{CE95CC58-6553-734E-A9AA-E8C04D2279D6}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{C46B6B7C-DCE4-8041-9C46-139987CF8C4A}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{8F42F8A5-D938-DC4A-A99B-4064E1AB57E7}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{1E3083B9-7B21-094A-97B3-79EB3EFDBE05}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{F0D0B152-B298-1E4C-9DA8-95D44A34F52D}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{B99289E4-9CC2-A54C-994D-84166A006255}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{84874BC5-A5DB-F047-A86E-AB9061DE8FA1}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{173FC0BA-3509-1B4B-9842-004ED541F7AC}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{E1BC6D61-7012-0342-B5A5-24EB51CE0585}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{89AA81C5-430B-8445-8165-A22A9B1EF305}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{5865BB71-393D-DD4E-A1FF-861A13AF31B6}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{F295F0F9-E6CD-F24E-9FC4-305650E6B5DA}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{1D5A8F89-3D13-EB4B-9DB8-6E8B9D9598A1}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{97617F4E-1017-0A4E-9191-49CB6CF72FE3}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{A2BF662D-AEC3-704C-B67F-14149C736543}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{6AE26BC3-D91C-E242-BED6-09A294B06127}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{AE110A5F-46DA-7448-B54A-41866C257D54}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{CBEA5094-D248-9943-9297-33B0BA2BFB84}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{71BA0D70-A7F0-1540-A6C3-0C09A288C31C}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{01C8E4BE-306A-164A-AC4A-314D7BA1F7CB}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{9B5BD0D6-A540-E343-AF6C-6E96C42798B4}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{BBF3BFFB-6284-A64B-A0C3-8743FBD43CDF}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{54364235-435C-274E-A484-DF908AFB3937}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{AB025176-FC76-3E4C-AFFA-344489BF0050}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{3898B940-428A-6F4A-B63A-ABF3558C2A4C}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{AB8771B4-39C2-F54B-99FC-1C805DD8CE20}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{1031BFDD-69E2-0E43-9160-75A259CAF3E4}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{6DF8E8D0-1587-E54A-B2BE-376D7E8AD32B}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{B646B150-3D11-6541-8B80-6F9D393468A8}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{47DD7E6A-F984-6F44-BAA7-F856F8E47730}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{8B8008FD-BE5D-784A-A65A-A3C7A54D7B9D}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{731B497C-75BF-DA43-87DD-8F4ED2F85D84}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{B73BC3F5-68C6-9B4C-84BB-915EE3C7D1BC}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{86D9D7FC-FCE3-4049-A2A5-C0E8DB7074A1}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{79CF5EA0-55E3-8C42-978C-49D6E8BE9615}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{835AAA48-E931-844A-8548-CFB42A10CDDD}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{C7942382-42AA-284C-B75A-49F0825DD6EB}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{3A2E261F-E8AF-E343-A3AD-E3DD8B891896}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{1A7DF268-31AC-2D46-946E-09628680E630}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{C7AC4B0E-F828-2C4A-BEBD-BF1B70F9AC0D}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{EA7331E8-DB36-A746-B6CF-EE4D9C96C936}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{652038C2-20A0-0F4B-8110-14197F1B6A1F}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{FDE0BABC-8E22-F04A-B8F8-22AA5AA86E48}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{A9104AF6-BFBB-A048-9D41-55DB1B8231D5}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{7CD7E825-9DC6-6D4B-A1E6-4127FCDE1DA3}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{ECF2F133-A247-DE4B-9BCF-97ED1511C408}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{AB4814B3-E02B-5346-894B-FC548CB4EE3C}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{ED1F4C98-3BFA-2A4A-870C-1A36689DCBA6}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{0F5E8F05-3041-F049-A054-70CDECAC9BAA}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{9F25AF3C-E88E-354A-A4D3-23C4A5332F55}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{D085F6BA-F66E-4545-998A-C2F065A27BD4}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{86F8D64A-04B7-374B-8074-06D3DE2AEB7F}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{A099BD92-F10E-F84C-B08A-AA02B348B1A0}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{98576D0D-C91D-9D40-96FA-B830E1ED0BF5}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{828A1977-C670-D843-A55A-CD6F3ACCCDDE}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{FB2DBBC7-0E0D-D244-A9A6-E928E5965509}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{DE4B2603-DDBA-0048-9E6C-70726BFB52E7}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{9914C5DC-F742-724D-8D5B-F94B491FF5CB}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{F1F90108-4665-7540-9C6C-A892D58EE0AF}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{DFA4B695-26A2-6B4B-943B-6059BC7EB28D}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{FBF9E5D1-9F5B-1E45-852A-6B18DC825FDD}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{CE26AC1F-8EDF-A846-B6A9-E5F9E1A12DA9}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{AB63D06A-DFDF-2B40-A779-67DBF9CD9782}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{63517E85-1F25-ED4E-91A3-AE672799F9E7}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{3F110E3B-CF71-B848-BF66-04F1F1B8BA2B}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{7C4A974E-4B3F-A141-B933-E31660A2BBE0}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{F054AA6E-5258-F042-8B4C-7FC7972FD388}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{41F19D92-A1A2-1545-84EF-4FEB45B93E44}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{8B2E074F-7770-DF40-9637-92A70032F57E}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{47332381-3103-7A4E-B72D-D620D2F2CBC6}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{EB23E3B7-7673-404D-ACE9-90179C455135}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{229F7D03-5C3F-C347-8EAA-138A502603DA}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{91510001-9C6B-3F44-9A11-79AF081488F9}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{A03A5E14-03E5-FB4E-9B50-5E871F50C4F6}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{1583695C-7D4B-C244-A7E6-2E260BF2D28A}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{68CA6A0A-FE42-FF48-8587-641EE6F5FE5D}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{34EF1450-F438-1649-BC59-198FADB935C0}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{739398EA-9356-EC43-AB58-3CF5725F76DD}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{7523C8BC-01F3-644A-A32F-48090551EF28}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{4E9F7B8A-DFCC-CC49-84B6-26A6F300CC16}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{32B1814E-E4A2-CF43-B84B-213ACD32F0F8}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{6235B8B4-6466-4C4B-A27D-97BA68BBB5A4}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{2629E077-AA67-D04A-ABC9-25D86DAB3ED9}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{DF5C34EC-205F-7D41-A082-7F77FC626928}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{5AEF25CC-B3E0-7448-B0D2-08434470BFCF}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{6236C9BC-0E13-934D-ACB8-42D0F178A8BB}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{53F728F3-8263-694B-A442-19C1EEB001D1}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{406C8C17-3BDD-4749-BE9E-6C9CA0234E21}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{5572E9DA-2337-164E-A8A5-AA1AF7725068}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{4EC02BD6-80E0-0C49-8C27-D94B90EB1F10}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{383D0DA4-7EA8-3048-94BD-64E792C57E11}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{77D04F79-5EB3-2240-A6AA-81519A834531}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{C9495613-649D-ED4E-98A7-DF311CE81892}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{7EB125EF-2691-3745-82F9-4E1F362F1C52}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{34C513AC-7458-4D43-9F2E-EBDFC0467052}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{C9D6FC51-5FCC-7649-8DC9-8463D8B6410B}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{574EF68C-9D9D-C046-801C-B8053A1AD4BC}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{331D6536-2098-F647-BF55-CC8671BA5DD2}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{F8297811-FF3D-7647-B857-1C6D1F4DBAB7}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{B20C3B07-7DAD-8D4F-9DF8-1FF9CCA375F1}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{5705630D-0538-194E-B6C3-3555486BB147}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{189AE6E1-6A7D-0D44-85A2-273BB34D1E74}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{62C7E241-F785-4147-B6D9-F78531052582}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{48F43ABD-3CF3-0444-B241-64FF31DAFF5E}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{8101FB91-A477-4D44-947B-1FF88A24D379}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{CFD21E0A-023C-834E-9429-0F1EAFE3E553}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{2495CFF2-67A8-444E-BBF5-28BB140668E8}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{553821C2-BF43-4D42-ACA0-77ACA760C15C}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{EB2C8E41-BF7B-5E4C-91BB-1972DB40D005}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{2F24BCF6-839C-3845-B8FF-7A97BF7552A5}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{1221A7ED-5D4F-BB4B-81FF-40842B4C9BA0}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{6B0FB5FB-1DD2-224E-A9D7-FFDA539CF40D}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{0680712A-D3C5-0042-9D41-2C44BBBEE1F4}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{5E58309D-E50C-CB4C-8FC6-D7D5BE97EC40}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{E8A776BC-41B4-F842-9976-DE0ACD970563}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{90E5D410-195A-4744-BF79-74EC091B009E}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{DD7113A4-0186-FC49-B2F7-830864231C17}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{1B14EE23-8D6E-CC4E-9354-CCFF143298EA}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{E0569116-1195-6447-9D34-C63BC3D1703F}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{8AEE25D5-8161-464E-9DB1-D6C3816A7824}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{4D6B233B-9D6A-CD4C-A36F-6A52B69EC65B}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{7758D1D4-1116-B041-ABC7-E1E3D9E9A573}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{FCECA62D-16CA-544E-A3B8-9503F66BDEEE}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{FC4723FD-DB0A-1B49-A5A8-851A97A57006}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{4F4D0646-AD16-FF4E-B362-D458317CFBD3}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{07C55CF1-327A-DC4C-9C24-54C3C86C71D0}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{094CE16E-3B61-4348-A8BA-49FF9DE84854}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{C137BFD5-9210-D44A-B18C-71FBAD93170A}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{B4678F86-6F7F-5745-A87C-041DD4FFE7F9}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{7794CF78-9A96-D941-BBE7-37A8D069D7DF}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{1FBF1DE2-BFF2-A34C-B70A-38E00B666629}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{38E52C16-EE65-C04B-84C2-D2986D82AD34}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{4F797C0E-1E95-D040-8AE1-8FED11E2004B}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{5C495D12-6067-E94B-9BBC-CABAFD06FB9D}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{B907F363-90B6-8345-ABE6-3B7CD51F4D0F}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{AE455EDC-94D7-5C43-B373-02E638664DC2}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{31E03193-83C4-D94E-8106-95864F7A7A14}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{26F5F06D-9777-7249-B524-BDB0DE3AC944}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{9F130085-2911-2F42-9304-D71B95E87CC4}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{0BB161CE-27C8-BC46-9C5B-1B0F18EE1EA4}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{CDEF8487-68FC-F443-8CB5-DABCE4227C78}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{93079D5B-C216-6441-B390-48ECDB64F32A}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{65DC4353-502A-3E4A-B974-C7B775378EC3}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{60BBBD2A-E3C2-184C-98B2-8956C8F2D2E2}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{50834EEF-7CFF-A94D-8212-B865EE7650C7}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{F1CEBAFC-B80E-B041-8037-FAB0D722AF9F}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{8BFCA93C-9A89-E149-BA68-AFCB345ECC1D}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{4642E7FE-7191-2B45-A1FA-AA7D7768D6A6}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{CC4EC388-8BE4-2F4A-8291-E8EB2CDA9026}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{4837A6C9-1959-FA4D-81C6-0AA2D8C756B8}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{2131A1C4-26A1-D14B-8EAD-C1646E2A6152}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{A83E037B-C4B3-024D-B7FC-D11E58FC795D}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{B165016F-0265-F94F-B296-D6F917BC0686}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{70D69666-4D77-4B4C-A14F-C5FD497F8127}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{CB082221-B423-C348-92C6-7F334192C039}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{9ACE8308-440A-674C-9D6A-631DB6EF8780}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{AB261F53-18A8-354B-BB70-7778033EF0AE}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{E4828F4A-6BB7-E047-9413-ADA2E942F6C7}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{87657692-5B3E-914A-8DC4-594EE48B36A3}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{159829B7-57E4-6543-B424-E015D1FA8779}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{0EFD1670-3EDC-794D-BCA0-5C3A2FBB471E}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{A1491F35-DB49-DF4C-9B4F-BC6E2AB51CE8}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{021B8960-7CD3-C740-89B0-6C4C36BEB1D3}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{E439F60E-DAB8-9D47-BD52-2BC690B56166}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{AF92E540-6563-6B48-819C-B86703B0C8DB}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{2809A955-26A8-2649-9262-12BBD48E181F}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{17B19280-0AFE-6B40-BECF-CDBD241D3E36}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{BEFC777F-306F-1D4E-9523-1A7977F4C9C0}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{CFDF342C-C363-DA47-BC51-AF6B27D5AEF4}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{D34052AA-8F30-3840-BF1C-AC78425FBA67}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{AB8FE375-03E4-F34B-A484-8A50B6DEB48F}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{C315EBFF-0B7C-0A48-9069-5E81F8751FC2}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{47DC4B25-F116-3445-9C96-954EE8D0488F}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{0FA427B0-31A7-E343-B544-31B066A81D3F}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{DC218765-3AAD-F44A-BFC7-C268A3C0656B}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{5D36BB88-4D25-C346-8251-175BCCF7FE3D}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{6DA7AE7A-6968-C140-8C2B-561D6C4CB812}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{06791296-BE62-D94E-8D60-8D3F0BC2F2EB}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{0217AAAA-A64A-1446-9942-0C2E24CDBB96}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{053FD489-0100-5443-B539-39D9D76A3844}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{1D296FC6-05D4-B942-8461-69704272B618}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{0792AB92-F891-BD47-85A1-382350D1448E}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{81B28E1E-3D5A-5F4D-BC01-9236BF8DC207}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{A194C39F-02CC-8642-94BE-BF2BDC124A2D}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{840FB26C-E3A5-5A4D-B898-3F4BA20031F5}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{4A69B8BE-EFA5-4049-BEB1-053E07090688}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{D3A4A16C-C864-F942-956B-D19141398996}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{1F4F7785-C72A-2840-A8D2-93BA63CE708C}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{949CEDC0-0CAD-2B4D-950D-49EFB78FC4E4}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{1267D295-C748-5341-AAE6-55374A7CE559}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{1C9A82D3-1093-514A-95B3-43E991334F19}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{F46FBC25-8AED-6047-A637-830AEB1FF426}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{65757A5A-D226-B347-8FA4-47C2DB4C6CA4}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{654B6D6C-7751-E742-ABB6-D20DF30A6020}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{3D3CE375-1DCD-D840-9714-7482EC4EA893}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{99437424-D21C-C544-98F6-DFFF40453829}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{7A87010D-69CB-2B42-B715-CDEE9C52A381}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{6E7A0D34-C908-8148-928E-191A563572B7}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{477B7E88-EE9B-B84F-A955-6E020681AAA7}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{7AC5A6D3-E31E-B147-94D9-EB2D0EBDAEDF}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{AFAA035B-3D6A-8341-A8B4-C1601143A1DF}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{9C47D1B4-6E41-FA45-9B85-672A51ABC880}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{FF37DCE3-8638-5C42-B763-984C7064750B}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{9F9879C0-B348-324C-B8B3-29EBA2CA7B0E}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{F0FE0F7E-2E66-0D40-9C11-D311B356F2A1}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{3DA9036F-28C5-E34D-8FA3-7E92EAA83BB6}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{EB83D631-E15D-5948-9E5E-B0540D1968D4}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3/22/23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947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8CFBB1E9-E205-8249-9FB5-6B17F7FD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B84CB036-1E28-5D4E-8719-7A785F62E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Latency overlap/hiding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A5AFB78C-9C24-9B47-A3FA-3B080658B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38B3-B002-0644-ADA7-D1492B215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50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4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61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75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8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895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19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620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92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377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18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5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80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58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02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2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152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6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636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34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310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7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768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90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9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254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5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3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4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52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428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97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53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random accesses we implement the GUPS benchmark.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575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757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839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911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9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24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533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16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79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4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3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757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333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39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3020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39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54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5162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021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118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421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515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6503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89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9330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7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2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3/22/23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dpu.dev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chart" Target="../charts/chart2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0.png"/><Relationship Id="rId4" Type="http://schemas.openxmlformats.org/officeDocument/2006/relationships/chart" Target="../charts/chart3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hyperlink" Target="https://github.com/CMU-SAFARI/prim-benchmarks" TargetMode="Externa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hyperlink" Target="https://github.com/CMU-SAFARI/prim-benchmarks" TargetMode="Externa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3sEaINPBO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wV_RBjK2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youtu.be/myG-H_8oN8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_CpWJGK9N0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J_prUKfnv7Q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veloper.nvidia.com/blog/nvidia-ampere-architecture-in-depth/" TargetMode="External"/><Relationship Id="rId4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NDL77Xdccbs?t=159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blog/nvidia-ampere-architecture-in-dept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youtu.be/OZjKnn-DbwA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sandfiles.com/2021/10/06/neurobladers-build-a-processing-in-memory-analytics-chip-and-serve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blade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p0HHpcDwUc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ASPLOS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99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6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Arithmetic Throughput: Microbenchmark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14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maximum arithmetic throughput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stream over an </a:t>
            </a:r>
            <a:r>
              <a:rPr lang="en-US" dirty="0">
                <a:solidFill>
                  <a:srgbClr val="0070C0"/>
                </a:solidFill>
              </a:rPr>
              <a:t>array in WRAM and perform read-modify-write operations</a:t>
            </a:r>
          </a:p>
          <a:p>
            <a:pPr lvl="1"/>
            <a:r>
              <a:rPr lang="en-US" dirty="0"/>
              <a:t>Experiments on </a:t>
            </a:r>
            <a:r>
              <a:rPr lang="en-US" dirty="0">
                <a:solidFill>
                  <a:srgbClr val="C00000"/>
                </a:solidFill>
              </a:rPr>
              <a:t>one DPU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</a:t>
            </a:r>
            <a:r>
              <a:rPr lang="en-US" dirty="0">
                <a:solidFill>
                  <a:srgbClr val="C00000"/>
                </a:solidFill>
              </a:rPr>
              <a:t>1 to 24</a:t>
            </a:r>
          </a:p>
          <a:p>
            <a:pPr lvl="1"/>
            <a:r>
              <a:rPr lang="en-US" dirty="0"/>
              <a:t>Arithmetic operations: </a:t>
            </a:r>
            <a:r>
              <a:rPr lang="en-US" dirty="0">
                <a:solidFill>
                  <a:srgbClr val="7030A0"/>
                </a:solidFill>
              </a:rPr>
              <a:t>add, subtract, multiply, divide</a:t>
            </a:r>
          </a:p>
          <a:p>
            <a:pPr lvl="1"/>
            <a:r>
              <a:rPr lang="en-US" dirty="0"/>
              <a:t>Datatypes: </a:t>
            </a:r>
            <a:r>
              <a:rPr lang="en-US" dirty="0">
                <a:solidFill>
                  <a:srgbClr val="0070C0"/>
                </a:solidFill>
              </a:rPr>
              <a:t>int32, int64, float, double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We measure cycles with an </a:t>
            </a:r>
            <a:r>
              <a:rPr lang="en-US" dirty="0">
                <a:solidFill>
                  <a:srgbClr val="00B050"/>
                </a:solidFill>
              </a:rPr>
              <a:t>accurate cycle counter </a:t>
            </a:r>
            <a:r>
              <a:rPr lang="en-US" dirty="0"/>
              <a:t>that the SDK provides</a:t>
            </a:r>
          </a:p>
          <a:p>
            <a:pPr lvl="1"/>
            <a:r>
              <a:rPr lang="en-US" dirty="0"/>
              <a:t>We include WRAM accesses (including address calculation) and arithmetic operation</a:t>
            </a:r>
          </a:p>
        </p:txBody>
      </p:sp>
    </p:spTree>
    <p:extLst>
      <p:ext uri="{BB962C8B-B14F-4D97-AF65-F5344CB8AC3E}">
        <p14:creationId xmlns:p14="http://schemas.microsoft.com/office/powerpoint/2010/main" val="4449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11 </a:t>
            </a:r>
            <a:r>
              <a:rPr lang="en-US" dirty="0" err="1"/>
              <a:t>Tasklets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64064-2365-7C4B-9C7E-79E7AEC6A89C}"/>
              </a:ext>
            </a:extLst>
          </p:cNvPr>
          <p:cNvGrpSpPr/>
          <p:nvPr/>
        </p:nvGrpSpPr>
        <p:grpSpPr>
          <a:xfrm>
            <a:off x="5811688" y="1573740"/>
            <a:ext cx="3135922" cy="3957485"/>
            <a:chOff x="4546948" y="1816270"/>
            <a:chExt cx="4478145" cy="2697210"/>
          </a:xfrm>
          <a:solidFill>
            <a:srgbClr val="2D458A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6FF53F-79F1-B541-B72E-4A2D34953DBA}"/>
                </a:ext>
              </a:extLst>
            </p:cNvPr>
            <p:cNvSpPr/>
            <p:nvPr/>
          </p:nvSpPr>
          <p:spPr>
            <a:xfrm>
              <a:off x="4546948" y="1816272"/>
              <a:ext cx="4472353" cy="2697208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5E9C6547-1660-2B4B-B99C-119636EA6AD9}"/>
                </a:ext>
              </a:extLst>
            </p:cNvPr>
            <p:cNvSpPr/>
            <p:nvPr/>
          </p:nvSpPr>
          <p:spPr>
            <a:xfrm>
              <a:off x="4546948" y="1816270"/>
              <a:ext cx="4472353" cy="269892"/>
            </a:xfrm>
            <a:prstGeom prst="round2SameRect">
              <a:avLst>
                <a:gd name="adj1" fmla="val 24871"/>
                <a:gd name="adj2" fmla="val 0"/>
              </a:avLst>
            </a:prstGeom>
            <a:grpFill/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AD0B00-1E27-1042-B564-6E7AD5BBC5B5}"/>
                </a:ext>
              </a:extLst>
            </p:cNvPr>
            <p:cNvSpPr txBox="1"/>
            <p:nvPr/>
          </p:nvSpPr>
          <p:spPr>
            <a:xfrm>
              <a:off x="4552740" y="2091279"/>
              <a:ext cx="4472353" cy="2370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arithmetic throughput of a DRAM Processing Unit saturates at 11 or more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This observation is consistent for different datatypes (INT32, INT64, UINT32, UINT64, FLOAT, DOUBLE) and operations (ADD, SUB, MUL, DIV). 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1E555F-259E-124A-8C6C-CE602D17A704}"/>
              </a:ext>
            </a:extLst>
          </p:cNvPr>
          <p:cNvCxnSpPr>
            <a:cxnSpLocks/>
          </p:cNvCxnSpPr>
          <p:nvPr/>
        </p:nvCxnSpPr>
        <p:spPr>
          <a:xfrm>
            <a:off x="1553031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5A56E6-55FA-114F-8F2F-C0518EC5C7E5}"/>
              </a:ext>
            </a:extLst>
          </p:cNvPr>
          <p:cNvCxnSpPr>
            <a:cxnSpLocks/>
          </p:cNvCxnSpPr>
          <p:nvPr/>
        </p:nvCxnSpPr>
        <p:spPr>
          <a:xfrm>
            <a:off x="4252688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12B37-95F2-DD41-823C-CF531447B984}"/>
              </a:ext>
            </a:extLst>
          </p:cNvPr>
          <p:cNvCxnSpPr>
            <a:cxnSpLocks/>
          </p:cNvCxnSpPr>
          <p:nvPr/>
        </p:nvCxnSpPr>
        <p:spPr>
          <a:xfrm>
            <a:off x="1553031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E2FE78-DBE6-FB4F-898B-B690A0869705}"/>
              </a:ext>
            </a:extLst>
          </p:cNvPr>
          <p:cNvCxnSpPr>
            <a:cxnSpLocks/>
          </p:cNvCxnSpPr>
          <p:nvPr/>
        </p:nvCxnSpPr>
        <p:spPr>
          <a:xfrm>
            <a:off x="4252688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5" grpId="0" uiExpand="1">
        <p:bldSub>
          <a:bldChart bld="series"/>
        </p:bldSub>
      </p:bldGraphic>
      <p:bldGraphic spid="26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3" grpId="0" animBg="1"/>
      <p:bldP spid="11" grpId="0"/>
      <p:bldP spid="32" grpId="0" animBg="1"/>
      <p:bldP spid="3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#Instructions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Compiler explorer: </a:t>
            </a:r>
            <a:r>
              <a:rPr lang="en-US" sz="2400" dirty="0">
                <a:hlinkClick r:id="rId3"/>
              </a:rPr>
              <a:t>https://dpu.dev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83972-1652-2E43-A073-C0D9D242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20281"/>
            <a:ext cx="8768080" cy="47552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5410986"/>
            <a:ext cx="8054236" cy="9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32-bit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64-bit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FB3A-F8AF-8044-941D-F2FC24DC2728}"/>
              </a:ext>
            </a:extLst>
          </p:cNvPr>
          <p:cNvSpPr/>
          <p:nvPr/>
        </p:nvSpPr>
        <p:spPr>
          <a:xfrm>
            <a:off x="6565900" y="2198510"/>
            <a:ext cx="2064533" cy="107809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B66D62-20E1-EF42-B271-B4F2EADAD867}"/>
              </a:ext>
            </a:extLst>
          </p:cNvPr>
          <p:cNvSpPr/>
          <p:nvPr/>
        </p:nvSpPr>
        <p:spPr>
          <a:xfrm>
            <a:off x="6565899" y="3958462"/>
            <a:ext cx="2064533" cy="122400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3F61C4-EC24-1E49-A315-283C0A83C3F1}"/>
              </a:ext>
            </a:extLst>
          </p:cNvPr>
          <p:cNvSpPr/>
          <p:nvPr/>
        </p:nvSpPr>
        <p:spPr>
          <a:xfrm>
            <a:off x="6565898" y="4481562"/>
            <a:ext cx="2064533" cy="1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D998C-6D4E-A64D-9B5E-E3CC2CCE7554}"/>
              </a:ext>
            </a:extLst>
          </p:cNvPr>
          <p:cNvSpPr/>
          <p:nvPr/>
        </p:nvSpPr>
        <p:spPr>
          <a:xfrm>
            <a:off x="169009" y="5405717"/>
            <a:ext cx="8819024" cy="1021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6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58.33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64-bit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7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50.00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frequency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DPU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= 350 MHz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00035 -0.0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35 -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3" grpId="0" animBg="1"/>
      <p:bldP spid="1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MUL/DIV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F09CEE-1431-474F-8B2B-41859D4BCEFD}"/>
              </a:ext>
            </a:extLst>
          </p:cNvPr>
          <p:cNvCxnSpPr>
            <a:cxnSpLocks/>
          </p:cNvCxnSpPr>
          <p:nvPr/>
        </p:nvCxnSpPr>
        <p:spPr>
          <a:xfrm>
            <a:off x="2869971" y="2329761"/>
            <a:ext cx="0" cy="1360714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77E4F-E716-8941-AC4E-34974DE8DD2E}"/>
              </a:ext>
            </a:extLst>
          </p:cNvPr>
          <p:cNvSpPr/>
          <p:nvPr/>
        </p:nvSpPr>
        <p:spPr>
          <a:xfrm>
            <a:off x="5279661" y="1066825"/>
            <a:ext cx="3270449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Huge throughput difference between ADD/SUB and MUL/DIV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0BAD1-7D7F-8145-8881-9F0B9A47A3E8}"/>
              </a:ext>
            </a:extLst>
          </p:cNvPr>
          <p:cNvSpPr/>
          <p:nvPr/>
        </p:nvSpPr>
        <p:spPr>
          <a:xfrm>
            <a:off x="5279662" y="2554970"/>
            <a:ext cx="3270447" cy="967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DPUs do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have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32-bit multiplier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46E65C3-CC53-D84C-98A2-71EEBC2BC934}"/>
              </a:ext>
            </a:extLst>
          </p:cNvPr>
          <p:cNvSpPr/>
          <p:nvPr/>
        </p:nvSpPr>
        <p:spPr>
          <a:xfrm>
            <a:off x="5271409" y="3622742"/>
            <a:ext cx="3278700" cy="2740265"/>
          </a:xfrm>
          <a:prstGeom prst="roundRect">
            <a:avLst>
              <a:gd name="adj" fmla="val 678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MUL/DIV implementation is based on an instruction that performs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bit shifting and addition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1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(MUL/DIV take a maximum of 32 instructions)</a:t>
            </a:r>
          </a:p>
        </p:txBody>
      </p:sp>
    </p:spTree>
    <p:extLst>
      <p:ext uri="{BB962C8B-B14F-4D97-AF65-F5344CB8AC3E}">
        <p14:creationId xmlns:p14="http://schemas.microsoft.com/office/powerpoint/2010/main" val="18630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3334 " pathEditMode="relative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7" grpId="1">
        <p:bldAsOne/>
      </p:bldGraphic>
      <p:bldP spid="19" grpId="0" animBg="1"/>
      <p:bldP spid="20" grpId="0" animBg="1"/>
      <p:bldP spid="3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Native Support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6FF53F-79F1-B541-B72E-4A2D34953DBA}"/>
              </a:ext>
            </a:extLst>
          </p:cNvPr>
          <p:cNvSpPr/>
          <p:nvPr/>
        </p:nvSpPr>
        <p:spPr>
          <a:xfrm>
            <a:off x="5562678" y="925426"/>
            <a:ext cx="3425321" cy="5442820"/>
          </a:xfrm>
          <a:prstGeom prst="roundRect">
            <a:avLst>
              <a:gd name="adj" fmla="val 2876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5E9C6547-1660-2B4B-B99C-119636EA6AD9}"/>
              </a:ext>
            </a:extLst>
          </p:cNvPr>
          <p:cNvSpPr/>
          <p:nvPr/>
        </p:nvSpPr>
        <p:spPr>
          <a:xfrm>
            <a:off x="5562678" y="925422"/>
            <a:ext cx="3425321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D0B00-1E27-1042-B564-6E7AD5BBC5B5}"/>
              </a:ext>
            </a:extLst>
          </p:cNvPr>
          <p:cNvSpPr txBox="1"/>
          <p:nvPr/>
        </p:nvSpPr>
        <p:spPr>
          <a:xfrm>
            <a:off x="5567114" y="1364187"/>
            <a:ext cx="3425321" cy="501675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provide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native hardware support for 32- and 64-bit integer addition and subtraction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high throughput for these operations. </a:t>
            </a: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do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natively support 32- and 64-bit multiplication and division, and floating point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These operations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emulated by the UPMEM runtime library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much lower throughput.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CA90-8D8D-A24A-A007-849FC1278AC6}"/>
              </a:ext>
            </a:extLst>
          </p:cNvPr>
          <p:cNvSpPr/>
          <p:nvPr/>
        </p:nvSpPr>
        <p:spPr>
          <a:xfrm>
            <a:off x="33130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814BF-7FDD-A242-8EF2-A604518ADDB5}"/>
              </a:ext>
            </a:extLst>
          </p:cNvPr>
          <p:cNvSpPr/>
          <p:nvPr/>
        </p:nvSpPr>
        <p:spPr>
          <a:xfrm>
            <a:off x="303226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FA4E-15E1-7E4E-9468-947AE22B13DF}"/>
              </a:ext>
            </a:extLst>
          </p:cNvPr>
          <p:cNvSpPr/>
          <p:nvPr/>
        </p:nvSpPr>
        <p:spPr>
          <a:xfrm>
            <a:off x="33130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513E39-1DE7-F241-82C0-FFEF6C728B6A}"/>
              </a:ext>
            </a:extLst>
          </p:cNvPr>
          <p:cNvSpPr/>
          <p:nvPr/>
        </p:nvSpPr>
        <p:spPr>
          <a:xfrm>
            <a:off x="303226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Microbenchmark: Arithmetic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1F8C0-A924-DB43-BCEC-91FEDE30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55"/>
            <a:ext cx="9144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</a:t>
            </a:r>
            <a:r>
              <a:rPr lang="en-US"/>
              <a:t>(II)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WRAM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698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49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E718-C99B-054E-AD0C-9269E213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8" y="3002691"/>
            <a:ext cx="3845356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01806 L 0.26163 -0.100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Microbenchmark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AE9-DABD-FF4A-A951-32BE255F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WRAM bandwidth </a:t>
            </a:r>
            <a:r>
              <a:rPr lang="en-US" dirty="0"/>
              <a:t>for the STREAM benchmark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implement the four versions of STREAM: </a:t>
            </a:r>
            <a:r>
              <a:rPr lang="en-US" dirty="0">
                <a:solidFill>
                  <a:srgbClr val="0070C0"/>
                </a:solidFill>
              </a:rPr>
              <a:t>COPY, ADD, SCALE, and TRIAD</a:t>
            </a:r>
          </a:p>
          <a:p>
            <a:pPr lvl="1"/>
            <a:r>
              <a:rPr lang="en-US" dirty="0"/>
              <a:t>The operations performed in ADD, SCALE, and TRIAD are </a:t>
            </a:r>
            <a:r>
              <a:rPr lang="en-US" dirty="0">
                <a:solidFill>
                  <a:srgbClr val="0070C0"/>
                </a:solidFill>
              </a:rPr>
              <a:t>addition, multiplication, and </a:t>
            </a:r>
            <a:r>
              <a:rPr lang="en-US" dirty="0" err="1">
                <a:solidFill>
                  <a:srgbClr val="0070C0"/>
                </a:solidFill>
              </a:rPr>
              <a:t>addition+multiplication</a:t>
            </a:r>
            <a:r>
              <a:rPr lang="en-US" dirty="0"/>
              <a:t>, respectively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1 to 16</a:t>
            </a:r>
          </a:p>
          <a:p>
            <a:pPr lvl="1"/>
            <a:r>
              <a:rPr lang="en-US" dirty="0"/>
              <a:t>We show results for 1 DPU</a:t>
            </a:r>
          </a:p>
          <a:p>
            <a:pPr lvl="1"/>
            <a:endParaRPr lang="en-US" dirty="0"/>
          </a:p>
          <a:p>
            <a:r>
              <a:rPr lang="en-US" dirty="0"/>
              <a:t>We do </a:t>
            </a:r>
            <a:r>
              <a:rPr lang="en-US" i="1" dirty="0"/>
              <a:t>not</a:t>
            </a:r>
            <a:r>
              <a:rPr lang="en-US" dirty="0"/>
              <a:t> include accesses to MRAM</a:t>
            </a:r>
          </a:p>
        </p:txBody>
      </p:sp>
    </p:spTree>
    <p:extLst>
      <p:ext uri="{BB962C8B-B14F-4D97-AF65-F5344CB8AC3E}">
        <p14:creationId xmlns:p14="http://schemas.microsoft.com/office/powerpoint/2010/main" val="22719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WRAM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E8C85-F0C1-8546-B732-45B170D68828}"/>
              </a:ext>
            </a:extLst>
          </p:cNvPr>
          <p:cNvSpPr/>
          <p:nvPr/>
        </p:nvSpPr>
        <p:spPr>
          <a:xfrm>
            <a:off x="889000" y="5801191"/>
            <a:ext cx="7264400" cy="27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889000" y="1455446"/>
            <a:ext cx="72644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B171E-7983-1040-9664-06543EE8A133}"/>
              </a:ext>
            </a:extLst>
          </p:cNvPr>
          <p:cNvSpPr/>
          <p:nvPr/>
        </p:nvSpPr>
        <p:spPr>
          <a:xfrm>
            <a:off x="889000" y="2913909"/>
            <a:ext cx="7264400" cy="27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DD690-927D-F64E-AD7C-6BFD636C3235}"/>
              </a:ext>
            </a:extLst>
          </p:cNvPr>
          <p:cNvSpPr/>
          <p:nvPr/>
        </p:nvSpPr>
        <p:spPr>
          <a:xfrm>
            <a:off x="889000" y="4347200"/>
            <a:ext cx="7264400" cy="27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C30B5B-45AD-8742-BC6F-5CDEFABDD91F}"/>
              </a:ext>
            </a:extLst>
          </p:cNvPr>
          <p:cNvSpPr/>
          <p:nvPr/>
        </p:nvSpPr>
        <p:spPr>
          <a:xfrm>
            <a:off x="5613400" y="952500"/>
            <a:ext cx="2882900" cy="503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 arithmetic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36B261-E71C-2B45-B4B0-EC501DBEF17A}"/>
              </a:ext>
            </a:extLst>
          </p:cNvPr>
          <p:cNvSpPr/>
          <p:nvPr/>
        </p:nvSpPr>
        <p:spPr>
          <a:xfrm>
            <a:off x="5613400" y="2401118"/>
            <a:ext cx="2882900" cy="503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97C67-7E99-674B-A355-E6DCC3FB3F9C}"/>
              </a:ext>
            </a:extLst>
          </p:cNvPr>
          <p:cNvSpPr/>
          <p:nvPr/>
        </p:nvSpPr>
        <p:spPr>
          <a:xfrm>
            <a:off x="5613400" y="3841591"/>
            <a:ext cx="2882900" cy="50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026CFF-767C-ED4E-A4B1-2847247FF251}"/>
              </a:ext>
            </a:extLst>
          </p:cNvPr>
          <p:cNvSpPr/>
          <p:nvPr/>
        </p:nvSpPr>
        <p:spPr>
          <a:xfrm>
            <a:off x="5613400" y="5300282"/>
            <a:ext cx="2882900" cy="503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MUL,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800100" y="812800"/>
            <a:ext cx="7478329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TRIAD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50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STREAM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F23680-0032-184E-A63E-1C430DE432A8}"/>
              </a:ext>
            </a:extLst>
          </p:cNvPr>
          <p:cNvSpPr/>
          <p:nvPr/>
        </p:nvSpPr>
        <p:spPr>
          <a:xfrm>
            <a:off x="464214" y="398377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How can we estimate the bandwidth?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99AF4-247C-B943-A13C-DBFCB95B7C35}"/>
              </a:ext>
            </a:extLst>
          </p:cNvPr>
          <p:cNvSpPr/>
          <p:nvPr/>
        </p:nvSpPr>
        <p:spPr>
          <a:xfrm>
            <a:off x="464214" y="4600980"/>
            <a:ext cx="8215572" cy="831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Assuming that the pipeline is full,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Bytes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the number of bytes read and written:</a:t>
            </a:r>
          </a:p>
        </p:txBody>
      </p:sp>
    </p:spTree>
    <p:extLst>
      <p:ext uri="{BB962C8B-B14F-4D97-AF65-F5344CB8AC3E}">
        <p14:creationId xmlns:p14="http://schemas.microsoft.com/office/powerpoint/2010/main" val="15735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 uiExpand="1">
        <p:bldSub>
          <a:bldChart bld="series"/>
        </p:bldSub>
      </p:bldGraphic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=2,800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COPY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0595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 instructions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(WRAM load and store).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16 bytes in 22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31741" y="1326776"/>
            <a:ext cx="600635" cy="2241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2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8062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 instructions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sd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24 bytes in 55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40706" y="1698787"/>
            <a:ext cx="600635" cy="22411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=1,680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1654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Access Patterns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2BBD0-AC47-3E47-99E4-482D832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688118" cy="5536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8-byte </a:t>
            </a:r>
            <a:r>
              <a:rPr lang="en-US" dirty="0">
                <a:solidFill>
                  <a:srgbClr val="0070C0"/>
                </a:solidFill>
              </a:rPr>
              <a:t>WRAM loads and stores take one cycle </a:t>
            </a:r>
            <a:r>
              <a:rPr lang="en-US" dirty="0"/>
              <a:t>when the DPU pipeline is full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Microbenchmark:  </a:t>
            </a:r>
            <a:r>
              <a:rPr lang="en-US" sz="2400" dirty="0">
                <a:latin typeface="Courier" pitchFamily="2" charset="0"/>
              </a:rPr>
              <a:t>c[a[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]]=b[a[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]];</a:t>
            </a:r>
          </a:p>
          <a:p>
            <a:pPr lvl="1"/>
            <a:r>
              <a:rPr lang="en-US" sz="2000" dirty="0"/>
              <a:t>Unit-stride: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+1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 err="1"/>
              <a:t>Strided</a:t>
            </a:r>
            <a:r>
              <a:rPr lang="en-US" sz="2000" dirty="0"/>
              <a:t>:  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C00000"/>
                </a:solidFill>
                <a:latin typeface="Courier" pitchFamily="2" charset="0"/>
              </a:rPr>
              <a:t>+stride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/>
              <a:t>Random: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</a:t>
            </a:r>
            <a:r>
              <a:rPr lang="en-US" sz="2000" dirty="0">
                <a:solidFill>
                  <a:srgbClr val="7030A0"/>
                </a:solidFill>
                <a:latin typeface="Courier" pitchFamily="2" charset="0"/>
              </a:rPr>
              <a:t>rand()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79D5B-8D9E-634A-BB44-EE062A940F40}"/>
              </a:ext>
            </a:extLst>
          </p:cNvPr>
          <p:cNvGrpSpPr/>
          <p:nvPr/>
        </p:nvGrpSpPr>
        <p:grpSpPr>
          <a:xfrm>
            <a:off x="519294" y="2070845"/>
            <a:ext cx="8105413" cy="2393577"/>
            <a:chOff x="4546948" y="1816271"/>
            <a:chExt cx="4478145" cy="29590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A503BAE-9455-2941-BE89-7DFD28ED9D38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A8B85356-B08B-E140-8114-CA0CC7DFFF0D}"/>
                </a:ext>
              </a:extLst>
            </p:cNvPr>
            <p:cNvSpPr/>
            <p:nvPr/>
          </p:nvSpPr>
          <p:spPr>
            <a:xfrm>
              <a:off x="4546948" y="1816271"/>
              <a:ext cx="4472353" cy="484711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6A196-3D4D-0E4F-9957-C2F51F7B397F}"/>
                </a:ext>
              </a:extLst>
            </p:cNvPr>
            <p:cNvSpPr txBox="1"/>
            <p:nvPr/>
          </p:nvSpPr>
          <p:spPr>
            <a:xfrm>
              <a:off x="4552740" y="2319942"/>
              <a:ext cx="4472353" cy="239708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provided by the DPU’s internal Working memory (WRAM) is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independent of the memory access pattern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(either streaming,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strided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or random access pattern).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All 8-byte WRAM loads and stores take one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when the DPU’s pipeline is full (i.e., with 11 or more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9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STREAM and WRAM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 benchmark and WRAM access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1872-4858-FF49-A116-EB49DB79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24"/>
            <a:ext cx="9144000" cy="40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23310-6108-2749-9337-36DB35A5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637"/>
            <a:ext cx="9144000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MRAM Latency and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825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1B2B1-A360-5E44-ACDA-FF518EE8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002691"/>
            <a:ext cx="5147957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00556 L -0.09895 -0.104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234329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/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𝑠𝑖𝑧𝑒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𝑀𝑅𝐴𝑀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𝐿𝑎𝑡𝑒𝑛𝑐𝑦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8333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446786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model the MRAM latency with a linear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/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In our measurements,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equals 0.5 cycles/byte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Theoretical maximum MRAM bandwidth =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700 MB/s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at 350 MHz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1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0" grpId="0" uiExpand="1">
        <p:bldSub>
          <a:bldChart bld="series"/>
        </p:bldSub>
      </p:bldGraphic>
      <p:bldGraphic spid="21" grpId="0" uiExpand="1">
        <p:bldSub>
          <a:bldChart bld="series"/>
        </p:bldSub>
      </p:bldGraphic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E65E0BA-57C4-E54D-8AD8-270B06687B5B}"/>
              </a:ext>
            </a:extLst>
          </p:cNvPr>
          <p:cNvGrpSpPr/>
          <p:nvPr/>
        </p:nvGrpSpPr>
        <p:grpSpPr>
          <a:xfrm>
            <a:off x="464215" y="4529592"/>
            <a:ext cx="8224532" cy="1548480"/>
            <a:chOff x="4546948" y="1816269"/>
            <a:chExt cx="4478145" cy="232807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FF1D9F-0D78-A447-B06E-7DD4F75E761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D0BCF65-5610-EC41-AD2D-AA08E3553E4E}"/>
                </a:ext>
              </a:extLst>
            </p:cNvPr>
            <p:cNvSpPr/>
            <p:nvPr/>
          </p:nvSpPr>
          <p:spPr>
            <a:xfrm>
              <a:off x="4546948" y="1816269"/>
              <a:ext cx="4472353" cy="59536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CDB484-5B9A-2547-AB59-7D405F5AC4F2}"/>
                </a:ext>
              </a:extLst>
            </p:cNvPr>
            <p:cNvSpPr txBox="1"/>
            <p:nvPr/>
          </p:nvSpPr>
          <p:spPr>
            <a:xfrm>
              <a:off x="4552740" y="2497658"/>
              <a:ext cx="4472353" cy="152700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DPU’s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Main memory (MRAM) bank access latency increases linearly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with the transfer size.</a:t>
              </a:r>
            </a:p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maximum theoretical MRAM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bandwidth is 2 bytes per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26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04 -0.1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3580357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Read and write accesses to MRAM are symmetric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464214" y="4135165"/>
            <a:ext cx="8215572" cy="7526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increases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data transfer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464215" y="4952692"/>
            <a:ext cx="8224532" cy="1446543"/>
            <a:chOff x="4546948" y="1816269"/>
            <a:chExt cx="4478145" cy="27712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277121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41730"/>
              <a:ext cx="4472353" cy="19457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data movement between the DPU’s MRAM bank and the WRAM,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use large DMA transfer sizes when all the accessed data is going to be used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ED969EB5-F839-BE41-97D2-9A95FD858970}"/>
              </a:ext>
            </a:extLst>
          </p:cNvPr>
          <p:cNvSpPr/>
          <p:nvPr/>
        </p:nvSpPr>
        <p:spPr>
          <a:xfrm rot="20410027">
            <a:off x="134251" y="1746414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ED15C81-8048-EF46-B953-E3769B7D4404}"/>
              </a:ext>
            </a:extLst>
          </p:cNvPr>
          <p:cNvSpPr/>
          <p:nvPr/>
        </p:nvSpPr>
        <p:spPr>
          <a:xfrm rot="20410027">
            <a:off x="4638500" y="1746415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69011" y="3580357"/>
            <a:ext cx="8786808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MRAM latency changes slowly between 8 and 128 bytes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/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For small transfers, the fixed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 dominates the variable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𝑠𝑖𝑧𝑒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blipFill>
                <a:blip r:embed="rId5"/>
                <a:stretch>
                  <a:fillRect b="-714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small transfers between the MRAM bank and the WRAM,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fetch more bytes than necessary within a 128-byte limit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Doing so increases the likelihood of finding data in WRAM for later accesses (i.e., the program can check whether the desired data is in WRAM before issuing a new MRAM access).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A85B-EF93-1247-9BCF-F3BD93F76DA2}"/>
              </a:ext>
            </a:extLst>
          </p:cNvPr>
          <p:cNvCxnSpPr>
            <a:cxnSpLocks/>
          </p:cNvCxnSpPr>
          <p:nvPr/>
        </p:nvCxnSpPr>
        <p:spPr>
          <a:xfrm>
            <a:off x="1139252" y="232347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6E077-76BE-4D40-8308-E9B8ED22C093}"/>
              </a:ext>
            </a:extLst>
          </p:cNvPr>
          <p:cNvCxnSpPr>
            <a:cxnSpLocks/>
          </p:cNvCxnSpPr>
          <p:nvPr/>
        </p:nvCxnSpPr>
        <p:spPr>
          <a:xfrm>
            <a:off x="5623808" y="238593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76800" y="3580357"/>
            <a:ext cx="87904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2,048-byte transfers are only 4% faster than 1,024-byte transfers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169011" y="4131850"/>
            <a:ext cx="8798189" cy="50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transfers require more WRAM, which may limit the number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Choose the data transfer size between the MRAM bank and the WRAM based on the program’s WRAM usage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as it imposes a tradeoff between the sustained MRAM bandwidth and the number of 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that can run in the DPU (which is dictated by the limited WRAM capacity).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9446AA7-420B-4440-930D-95A73729A0DA}"/>
              </a:ext>
            </a:extLst>
          </p:cNvPr>
          <p:cNvSpPr/>
          <p:nvPr/>
        </p:nvSpPr>
        <p:spPr>
          <a:xfrm>
            <a:off x="3087974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DF301-92B8-A241-8D58-8D8BABD3B151}"/>
              </a:ext>
            </a:extLst>
          </p:cNvPr>
          <p:cNvSpPr/>
          <p:nvPr/>
        </p:nvSpPr>
        <p:spPr>
          <a:xfrm>
            <a:off x="7600011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3" grpId="0" animBg="1"/>
      <p:bldP spid="1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318657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MRAM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673100" y="2355860"/>
            <a:ext cx="77400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73100" y="140002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D4A95-0258-2948-989E-EAA408CFE53D}"/>
              </a:ext>
            </a:extLst>
          </p:cNvPr>
          <p:cNvSpPr/>
          <p:nvPr/>
        </p:nvSpPr>
        <p:spPr>
          <a:xfrm>
            <a:off x="609600" y="335936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436-2F75-C94A-8995-75A088A31EA9}"/>
              </a:ext>
            </a:extLst>
          </p:cNvPr>
          <p:cNvSpPr/>
          <p:nvPr/>
        </p:nvSpPr>
        <p:spPr>
          <a:xfrm>
            <a:off x="609600" y="4559739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79C52-8E7B-7047-A86D-BC80E31558DC}"/>
              </a:ext>
            </a:extLst>
          </p:cNvPr>
          <p:cNvSpPr/>
          <p:nvPr/>
        </p:nvSpPr>
        <p:spPr>
          <a:xfrm>
            <a:off x="609600" y="5526678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629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COPY-DMA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Benchmark: COPY-DMA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75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bandwidth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close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theoretical maximum (700 MB/s):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~1.6 TB/s for 2,556 DPUs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68648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even though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DMA engine can perform only one transfer at a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69011" y="5560058"/>
            <a:ext cx="8796789" cy="8316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two or more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guarantees that there is always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DMA request enqueued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to keep the DMA engine busy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6A21E6-1168-484C-B35E-534434E48A24}"/>
              </a:ext>
            </a:extLst>
          </p:cNvPr>
          <p:cNvCxnSpPr>
            <a:cxnSpLocks/>
          </p:cNvCxnSpPr>
          <p:nvPr/>
        </p:nvCxnSpPr>
        <p:spPr>
          <a:xfrm>
            <a:off x="2512401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  <p:bldP spid="10" grpId="0" animBg="1"/>
      <p:bldP spid="11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STREAM Benchmark: Bandwidth Saturation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ADD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 and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respectively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322966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78200" y="4825735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latency of MRAM accesses becomes longer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the pipeline latency after 4 and 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respectively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C69240-3489-3940-AB10-54AFFB8B5D90}"/>
              </a:ext>
            </a:extLst>
          </p:cNvPr>
          <p:cNvSpPr/>
          <p:nvPr/>
        </p:nvSpPr>
        <p:spPr>
          <a:xfrm>
            <a:off x="178200" y="5652503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pipeline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SCALE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TRIAD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longer than the MRAM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for any number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(both use costly MUL)</a:t>
            </a:r>
          </a:p>
        </p:txBody>
      </p:sp>
    </p:spTree>
    <p:extLst>
      <p:ext uri="{BB962C8B-B14F-4D97-AF65-F5344CB8AC3E}">
        <p14:creationId xmlns:p14="http://schemas.microsoft.com/office/powerpoint/2010/main" val="4477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STREAM Benchmark: Bandwidth Saturation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1A6635-9C01-FC49-A40D-F8074011809F}"/>
              </a:ext>
            </a:extLst>
          </p:cNvPr>
          <p:cNvSpPr/>
          <p:nvPr/>
        </p:nvSpPr>
        <p:spPr>
          <a:xfrm>
            <a:off x="169011" y="3849676"/>
            <a:ext cx="8782484" cy="252000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C2BDC9DE-4194-8942-9EC2-17369FDB1313}"/>
              </a:ext>
            </a:extLst>
          </p:cNvPr>
          <p:cNvSpPr/>
          <p:nvPr/>
        </p:nvSpPr>
        <p:spPr>
          <a:xfrm>
            <a:off x="169011" y="3849671"/>
            <a:ext cx="8782483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E1461-CB21-4C42-A910-156E2C955D70}"/>
              </a:ext>
            </a:extLst>
          </p:cNvPr>
          <p:cNvSpPr txBox="1"/>
          <p:nvPr/>
        </p:nvSpPr>
        <p:spPr>
          <a:xfrm>
            <a:off x="169011" y="4276585"/>
            <a:ext cx="8782484" cy="206210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access latency to an MRAM bank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a streaming benchmark (COPY-DMA, COPY, ADD)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pipeline latency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(i.e., execution latency of arithmetic operations and WRAM accesses), the performance of the DPU saturates at a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smaller than 11.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memory-bound workload.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pipeline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for a streaming benchmark (SCALE, TRIAD)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MRAM access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the performance of a DPU saturates at 11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compute-bound workload.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8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4019690"/>
            <a:ext cx="8064500" cy="119239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 to MRAM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09600" y="1343420"/>
            <a:ext cx="7874000" cy="84098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A7E38-66BB-B34B-89A1-FB65545D269C}"/>
              </a:ext>
            </a:extLst>
          </p:cNvPr>
          <p:cNvSpPr/>
          <p:nvPr/>
        </p:nvSpPr>
        <p:spPr>
          <a:xfrm>
            <a:off x="609600" y="3230896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3285352" y="2418080"/>
            <a:ext cx="134112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EBBFA-6CE9-6E4A-8EF3-E89F62F196F9}"/>
              </a:ext>
            </a:extLst>
          </p:cNvPr>
          <p:cNvSpPr/>
          <p:nvPr/>
        </p:nvSpPr>
        <p:spPr>
          <a:xfrm>
            <a:off x="609600" y="4954913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FE5-C9CB-F34F-AA29-D71C9B452A61}"/>
              </a:ext>
            </a:extLst>
          </p:cNvPr>
          <p:cNvSpPr/>
          <p:nvPr/>
        </p:nvSpPr>
        <p:spPr>
          <a:xfrm>
            <a:off x="609600" y="5796601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BF14F-53F7-5A42-A772-4E6C62374482}"/>
              </a:ext>
            </a:extLst>
          </p:cNvPr>
          <p:cNvSpPr/>
          <p:nvPr/>
        </p:nvSpPr>
        <p:spPr>
          <a:xfrm>
            <a:off x="3285352" y="4332884"/>
            <a:ext cx="1341120" cy="19225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2E5CA-945B-8741-A5DB-4EE9B32B5FD5}"/>
              </a:ext>
            </a:extLst>
          </p:cNvPr>
          <p:cNvSpPr/>
          <p:nvPr/>
        </p:nvSpPr>
        <p:spPr>
          <a:xfrm>
            <a:off x="1487032" y="4545456"/>
            <a:ext cx="313944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2EE1-C67A-DC41-955E-C93DF45827DA}"/>
              </a:ext>
            </a:extLst>
          </p:cNvPr>
          <p:cNvSpPr/>
          <p:nvPr/>
        </p:nvSpPr>
        <p:spPr>
          <a:xfrm>
            <a:off x="6445112" y="4982545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A0F82-56B7-0644-A443-6CD99B18D8C4}"/>
              </a:ext>
            </a:extLst>
          </p:cNvPr>
          <p:cNvSpPr/>
          <p:nvPr/>
        </p:nvSpPr>
        <p:spPr>
          <a:xfrm>
            <a:off x="6912472" y="5824233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85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COARSE-GRAINED STRIDED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FINE-GRAINED STRIDED &amp; RANDOM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index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// Load current MRAM element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// Write WRAM element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0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difference in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coarse-grained and fine-grained DMA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79203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Coarse-grained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1,024-byte transfers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while fine-grained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8-byte transfers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ADF3D-D010-3B4C-A644-84291B262075}"/>
              </a:ext>
            </a:extLst>
          </p:cNvPr>
          <p:cNvSpPr/>
          <p:nvPr/>
        </p:nvSpPr>
        <p:spPr>
          <a:xfrm>
            <a:off x="801974" y="1049026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15AC3-1CB6-FD48-9C6A-0F01FC2782BC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355689-F381-0E40-BCFA-5A0800712E7D}"/>
              </a:ext>
            </a:extLst>
          </p:cNvPr>
          <p:cNvSpPr/>
          <p:nvPr/>
        </p:nvSpPr>
        <p:spPr>
          <a:xfrm>
            <a:off x="178200" y="563057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Random access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very similar maximum sustained bandwidth to fine-grained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12944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of coarse-grained 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decreases as the stride increases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2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 utilization of the transferred data decreases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the stride becomes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(e.g., a stride 4 means that only one fourth of the transferred data is used)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3DEBC1B-A4AE-2F4F-8F58-40436B00B418}"/>
              </a:ext>
            </a:extLst>
          </p:cNvPr>
          <p:cNvSpPr/>
          <p:nvPr/>
        </p:nvSpPr>
        <p:spPr>
          <a:xfrm rot="13346287">
            <a:off x="996784" y="919956"/>
            <a:ext cx="3296509" cy="1828900"/>
          </a:xfrm>
          <a:prstGeom prst="arc">
            <a:avLst>
              <a:gd name="adj1" fmla="val 12481916"/>
              <a:gd name="adj2" fmla="val 20310381"/>
            </a:avLst>
          </a:prstGeom>
          <a:ln w="571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 of 16 or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fine-grained DMA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achieves higher bandwidth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542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stride 16,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only one sixteenth of the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(622.36 MB/s) of coarse-grained DMA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effectively used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which is lower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bandwidth of fine-grained DMA (72.58 MB/s)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F8F2ED-18A6-1246-8013-34EF495BEA42}"/>
              </a:ext>
            </a:extLst>
          </p:cNvPr>
          <p:cNvSpPr/>
          <p:nvPr/>
        </p:nvSpPr>
        <p:spPr>
          <a:xfrm>
            <a:off x="1677379" y="2745479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8847A-F563-9F4D-977D-CDD54FF7A630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63924D2-7B16-E44F-9C9C-B76A93D000E2}"/>
              </a:ext>
            </a:extLst>
          </p:cNvPr>
          <p:cNvGrpSpPr/>
          <p:nvPr/>
        </p:nvGrpSpPr>
        <p:grpSpPr>
          <a:xfrm>
            <a:off x="639241" y="3967330"/>
            <a:ext cx="7865519" cy="2386705"/>
            <a:chOff x="464215" y="3967330"/>
            <a:chExt cx="8213894" cy="190699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DED43E-B97D-9B4C-A2B5-9DC62C0F6D12}"/>
                </a:ext>
              </a:extLst>
            </p:cNvPr>
            <p:cNvSpPr/>
            <p:nvPr/>
          </p:nvSpPr>
          <p:spPr>
            <a:xfrm>
              <a:off x="464215" y="3967333"/>
              <a:ext cx="8213894" cy="1906994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0B37B348-5830-A446-A27E-34693EE3439E}"/>
                </a:ext>
              </a:extLst>
            </p:cNvPr>
            <p:cNvSpPr/>
            <p:nvPr/>
          </p:nvSpPr>
          <p:spPr>
            <a:xfrm>
              <a:off x="464215" y="3967330"/>
              <a:ext cx="8213894" cy="3164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A2FC96-7A3C-1C46-99DB-CE1AD6961632}"/>
              </a:ext>
            </a:extLst>
          </p:cNvPr>
          <p:cNvSpPr txBox="1"/>
          <p:nvPr/>
        </p:nvSpPr>
        <p:spPr>
          <a:xfrm>
            <a:off x="639241" y="4387333"/>
            <a:ext cx="7865519" cy="193899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 smaller than 16 8-byte elements, fetch a large contiguous chunk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1,024 bytes) from a DPU’s MRAM bank.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larger strides and random access patterns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fetch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only the data elements that are needed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from an MRAM bank.   </a:t>
            </a:r>
          </a:p>
        </p:txBody>
      </p:sp>
    </p:spTree>
    <p:extLst>
      <p:ext uri="{BB962C8B-B14F-4D97-AF65-F5344CB8AC3E}">
        <p14:creationId xmlns:p14="http://schemas.microsoft.com/office/powerpoint/2010/main" val="38392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</a:t>
            </a:r>
            <a:r>
              <a:rPr lang="en-US" dirty="0" err="1"/>
              <a:t>Strided</a:t>
            </a:r>
            <a:r>
              <a:rPr lang="en-US" dirty="0"/>
              <a:t> and Random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Strided</a:t>
            </a:r>
            <a:r>
              <a:rPr lang="en-US" sz="2400" dirty="0"/>
              <a:t> and random accesses to MRAM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40DC-5DBB-094A-8F34-39C04A7F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68"/>
            <a:ext cx="9144000" cy="41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4CBF-949F-434C-AD0F-ADF46424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1747"/>
            <a:ext cx="9144000" cy="3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6029F-E62B-B040-8938-C00AEE81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27949" cy="56170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Characterize </a:t>
            </a:r>
            <a:r>
              <a:rPr lang="en-US" dirty="0">
                <a:solidFill>
                  <a:srgbClr val="00B050"/>
                </a:solidFill>
              </a:rPr>
              <a:t>memory-bound regions and compute-bound regions</a:t>
            </a:r>
            <a:r>
              <a:rPr lang="en-US" dirty="0"/>
              <a:t>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load one chunk of an MRAM array into WRAM</a:t>
            </a:r>
          </a:p>
          <a:p>
            <a:pPr lvl="1"/>
            <a:r>
              <a:rPr lang="en-US" dirty="0"/>
              <a:t>Perform a </a:t>
            </a:r>
            <a:r>
              <a:rPr lang="en-US" dirty="0">
                <a:solidFill>
                  <a:srgbClr val="00B050"/>
                </a:solidFill>
              </a:rPr>
              <a:t>variable number of operations on the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Write back </a:t>
            </a:r>
            <a:r>
              <a:rPr lang="en-US" dirty="0"/>
              <a:t>to MRAM</a:t>
            </a:r>
          </a:p>
          <a:p>
            <a:endParaRPr lang="en-US" dirty="0"/>
          </a:p>
          <a:p>
            <a:r>
              <a:rPr lang="en-US" dirty="0"/>
              <a:t>The experiment is inspired by the </a:t>
            </a:r>
            <a:r>
              <a:rPr lang="en-US" dirty="0">
                <a:solidFill>
                  <a:srgbClr val="0070C0"/>
                </a:solidFill>
              </a:rPr>
              <a:t>Roofline model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We define </a:t>
            </a:r>
            <a:r>
              <a:rPr lang="en-US" dirty="0">
                <a:solidFill>
                  <a:srgbClr val="C00000"/>
                </a:solidFill>
              </a:rPr>
              <a:t>operational intensity </a:t>
            </a:r>
            <a:r>
              <a:rPr lang="en-US" dirty="0"/>
              <a:t>(OI)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the number of arithmetic operations performed per byte accessed from MRAM (OP/B)</a:t>
            </a:r>
          </a:p>
          <a:p>
            <a:endParaRPr lang="en-US" dirty="0"/>
          </a:p>
          <a:p>
            <a:r>
              <a:rPr lang="en-US" dirty="0"/>
              <a:t>The pipeline latency changes with the operational intensity, but the MRAM access latency is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558A2-B31E-3240-AD07-810FDA6883D6}"/>
              </a:ext>
            </a:extLst>
          </p:cNvPr>
          <p:cNvSpPr txBox="1"/>
          <p:nvPr/>
        </p:nvSpPr>
        <p:spPr>
          <a:xfrm>
            <a:off x="1581667" y="6553200"/>
            <a:ext cx="6069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*S. Williams et al., “Roofline: An Insightful Visual Performance Model for Multi-core Architectures,” CACM, 2009</a:t>
            </a:r>
          </a:p>
        </p:txBody>
      </p:sp>
    </p:spTree>
    <p:extLst>
      <p:ext uri="{BB962C8B-B14F-4D97-AF65-F5344CB8AC3E}">
        <p14:creationId xmlns:p14="http://schemas.microsoft.com/office/powerpoint/2010/main" val="21865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(II)</a:t>
            </a:r>
            <a:endParaRPr lang="en-US" sz="30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389304" y="1955200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2360792" y="1140108"/>
            <a:ext cx="212400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3A86F-54C5-554B-B7F5-45DDCD71F73B}"/>
              </a:ext>
            </a:extLst>
          </p:cNvPr>
          <p:cNvSpPr/>
          <p:nvPr/>
        </p:nvSpPr>
        <p:spPr>
          <a:xfrm>
            <a:off x="389303" y="3243101"/>
            <a:ext cx="8454013" cy="25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75770-494A-9C4D-BD75-FB307931F9AA}"/>
              </a:ext>
            </a:extLst>
          </p:cNvPr>
          <p:cNvSpPr/>
          <p:nvPr/>
        </p:nvSpPr>
        <p:spPr>
          <a:xfrm>
            <a:off x="389303" y="5801316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1A6FE-2B9D-4642-8EF2-5A609E671A67}"/>
              </a:ext>
            </a:extLst>
          </p:cNvPr>
          <p:cNvSpPr/>
          <p:nvPr/>
        </p:nvSpPr>
        <p:spPr>
          <a:xfrm>
            <a:off x="887592" y="1140108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10F84-0A85-9C43-90FB-0524289FA0A1}"/>
              </a:ext>
            </a:extLst>
          </p:cNvPr>
          <p:cNvSpPr/>
          <p:nvPr/>
        </p:nvSpPr>
        <p:spPr>
          <a:xfrm>
            <a:off x="2482712" y="2644070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16DA1-F753-FB45-8A97-90474F098866}"/>
              </a:ext>
            </a:extLst>
          </p:cNvPr>
          <p:cNvSpPr/>
          <p:nvPr/>
        </p:nvSpPr>
        <p:spPr>
          <a:xfrm>
            <a:off x="887592" y="1343478"/>
            <a:ext cx="720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5C5A5A-4220-1C40-A842-74C89CF22F4A}"/>
              </a:ext>
            </a:extLst>
          </p:cNvPr>
          <p:cNvSpPr/>
          <p:nvPr/>
        </p:nvSpPr>
        <p:spPr>
          <a:xfrm>
            <a:off x="3682949" y="2848073"/>
            <a:ext cx="864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389305" y="1074420"/>
            <a:ext cx="8454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repetitions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: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stride     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1 :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)(1 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Update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 = 0; r &lt; repetitions; r++){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+=stride){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#ifdef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-=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MUL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*=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MUL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/=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#endif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0EC3F7-19D0-4F45-A792-6D714D4D2392}"/>
              </a:ext>
            </a:extLst>
          </p:cNvPr>
          <p:cNvSpPr/>
          <p:nvPr/>
        </p:nvSpPr>
        <p:spPr>
          <a:xfrm>
            <a:off x="5960417" y="2454324"/>
            <a:ext cx="2882900" cy="1794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greater or equal to 1 indicates the (integer) number of repetitions per input element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smaller than 1 indicates the fraction of elements that are updated</a:t>
            </a:r>
          </a:p>
        </p:txBody>
      </p:sp>
    </p:spTree>
    <p:extLst>
      <p:ext uri="{BB962C8B-B14F-4D97-AF65-F5344CB8AC3E}">
        <p14:creationId xmlns:p14="http://schemas.microsoft.com/office/powerpoint/2010/main" val="2960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3E1D88-E6DE-FA40-AB62-FF2BDC4CB736}"/>
              </a:ext>
            </a:extLst>
          </p:cNvPr>
          <p:cNvSpPr/>
          <p:nvPr/>
        </p:nvSpPr>
        <p:spPr>
          <a:xfrm>
            <a:off x="464214" y="5017564"/>
            <a:ext cx="8215572" cy="13959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show results of arithmetic throughput vs. operational intensity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(a)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(b)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MUL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(c)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(d)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MUL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(results for other datatypes and operations show similar trends)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82DE-2CFD-6949-8946-6828286B01F0}"/>
              </a:ext>
            </a:extLst>
          </p:cNvPr>
          <p:cNvSpPr/>
          <p:nvPr/>
        </p:nvSpPr>
        <p:spPr>
          <a:xfrm>
            <a:off x="1535070" y="922209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B1EF2-5690-E244-989A-C72CC816AD9E}"/>
              </a:ext>
            </a:extLst>
          </p:cNvPr>
          <p:cNvSpPr/>
          <p:nvPr/>
        </p:nvSpPr>
        <p:spPr>
          <a:xfrm>
            <a:off x="5090427" y="920803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BB1CA-EF79-EC4F-B489-FDAEAD1041AE}"/>
              </a:ext>
            </a:extLst>
          </p:cNvPr>
          <p:cNvSpPr/>
          <p:nvPr/>
        </p:nvSpPr>
        <p:spPr>
          <a:xfrm>
            <a:off x="1535070" y="3100179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76C0F-ABE5-A34A-9E23-C8F0EBF812C0}"/>
              </a:ext>
            </a:extLst>
          </p:cNvPr>
          <p:cNvSpPr/>
          <p:nvPr/>
        </p:nvSpPr>
        <p:spPr>
          <a:xfrm>
            <a:off x="5090427" y="3098773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(IV)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8A7E4E-46E7-A941-80D3-FF7FD6CFC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7C952-0691-0D41-B462-344133A31237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0B65AB58-6E39-E74F-9B09-13663BA35025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D7AB2-F16C-0E43-8506-49F562DF246B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Memory-bound region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8D4043-BC79-594D-8CAF-AFDF7EA7C71A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63AC6A-FF2B-4443-8C04-F757D7764BAC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0D2FD-15B9-3C47-A8D0-D0ABCBE3941B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Compute-bound region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7EF13-2289-E949-B65E-AAAF43AE5D4F}"/>
              </a:ext>
            </a:extLst>
          </p:cNvPr>
          <p:cNvSpPr/>
          <p:nvPr/>
        </p:nvSpPr>
        <p:spPr>
          <a:xfrm>
            <a:off x="5137078" y="1053733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increases with the operational intensity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44CA7D-8B32-0243-885E-B5D0E4098157}"/>
              </a:ext>
            </a:extLst>
          </p:cNvPr>
          <p:cNvSpPr/>
          <p:nvPr/>
        </p:nvSpPr>
        <p:spPr>
          <a:xfrm>
            <a:off x="5137077" y="2685989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compute-bound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is flat at its maximum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9559C1-0047-5C43-AE57-37811C246327}"/>
              </a:ext>
            </a:extLst>
          </p:cNvPr>
          <p:cNvSpPr/>
          <p:nvPr/>
        </p:nvSpPr>
        <p:spPr>
          <a:xfrm>
            <a:off x="464214" y="4298099"/>
            <a:ext cx="8215572" cy="11645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throughput saturation point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the operational intensity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where the transition between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memory-bound region and the compute-bound region happens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5F215-D3B2-E442-A8A6-6C42B6FD453A}"/>
              </a:ext>
            </a:extLst>
          </p:cNvPr>
          <p:cNvSpPr/>
          <p:nvPr/>
        </p:nvSpPr>
        <p:spPr>
          <a:xfrm>
            <a:off x="464214" y="5615161"/>
            <a:ext cx="8215572" cy="717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</p:spTree>
    <p:extLst>
      <p:ext uri="{BB962C8B-B14F-4D97-AF65-F5344CB8AC3E}">
        <p14:creationId xmlns:p14="http://schemas.microsoft.com/office/powerpoint/2010/main" val="27928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59E24-E535-D64D-85B0-011BC9DB4A07}"/>
              </a:ext>
            </a:extLst>
          </p:cNvPr>
          <p:cNvCxnSpPr/>
          <p:nvPr/>
        </p:nvCxnSpPr>
        <p:spPr>
          <a:xfrm>
            <a:off x="3491346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41E883-1B60-4245-BEE3-A3E5A2C7E597}"/>
              </a:ext>
            </a:extLst>
          </p:cNvPr>
          <p:cNvCxnSpPr/>
          <p:nvPr/>
        </p:nvCxnSpPr>
        <p:spPr>
          <a:xfrm>
            <a:off x="6458197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A803C-B0CE-994D-8E7E-4D96E70BB85C}"/>
              </a:ext>
            </a:extLst>
          </p:cNvPr>
          <p:cNvCxnSpPr/>
          <p:nvPr/>
        </p:nvCxnSpPr>
        <p:spPr>
          <a:xfrm>
            <a:off x="2693720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F0991-694A-0049-95C4-DF5503B8DF81}"/>
              </a:ext>
            </a:extLst>
          </p:cNvPr>
          <p:cNvCxnSpPr/>
          <p:nvPr/>
        </p:nvCxnSpPr>
        <p:spPr>
          <a:xfrm>
            <a:off x="6054437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943DF7-74DB-8946-95D6-77B823ED7BC0}"/>
              </a:ext>
            </a:extLst>
          </p:cNvPr>
          <p:cNvSpPr/>
          <p:nvPr/>
        </p:nvSpPr>
        <p:spPr>
          <a:xfrm>
            <a:off x="455254" y="4502818"/>
            <a:ext cx="8213894" cy="1904237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1D68544-6280-0F44-AB25-3F08225D1E62}"/>
              </a:ext>
            </a:extLst>
          </p:cNvPr>
          <p:cNvSpPr/>
          <p:nvPr/>
        </p:nvSpPr>
        <p:spPr>
          <a:xfrm>
            <a:off x="455254" y="4502813"/>
            <a:ext cx="8213894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59750-D689-3844-B105-218E641961E8}"/>
              </a:ext>
            </a:extLst>
          </p:cNvPr>
          <p:cNvSpPr txBox="1"/>
          <p:nvPr/>
        </p:nvSpPr>
        <p:spPr>
          <a:xfrm>
            <a:off x="465892" y="4929727"/>
            <a:ext cx="8213894" cy="147732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arithmetic throughput of a DRAM Processing Unit (DPU) saturates at low or very low operational intensity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 integer addition per 32-bit element). Thus,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DPU is fundamentally a compute-bound processor.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We expect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most real-world workloads be compute-bound in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Microbenchmark: Arithmetic Throughput vs. Operational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versus Operational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4D66-758B-C44A-A952-D8EC6D8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199"/>
            <a:ext cx="9144000" cy="41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917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1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Fine-grained Multithreading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0458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BB410A76-AC54-BE41-AC8F-AD466BF4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(I)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BCB183F-52F5-624A-8FB9-B98CBA38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9676"/>
            <a:ext cx="8974989" cy="53115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Hardware has multiple thread contexts (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PC+registers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). Each cycle, fetch engine fetches from a different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By the time the fetched branch/instruction resolves, no instruction is fetched from the same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Branch/instruction resolution latency overlapped with execution of other threads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instructions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+ No logic needed for handling control and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  data dependences within a thread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Single thread performance suffers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Extra logic for keeping thread contexts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Does not overlap latency if not enough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threads to cover the whole pipeline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A012089-33C0-BB4B-99B5-BFE31D4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7" y="3040926"/>
            <a:ext cx="23764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868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EDF0EB8-9C1D-4E45-B8A8-1C3DB457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008-BBBB-5546-86C2-D705D883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02825"/>
            <a:ext cx="8801369" cy="5602147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Switch to another thread every cycle such that no two instructions from a thread are in the pipeline concurrently</a:t>
            </a:r>
          </a:p>
          <a:p>
            <a:endParaRPr lang="en-US" altLang="en-US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Tolerates the control and data dependence latencies by overlapping the latency with useful work from other threads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pipeline utilization by taking advantage of multiple threads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Thornton,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Parallel Operation in the Control Data 6600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AFIPS 1964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Smith,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 pipelined, shared resource MIMD computer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ICPP 1978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altLang="ja-JP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CPUs in terms of performance </a:t>
            </a:r>
            <a:r>
              <a:rPr lang="en-US" sz="2000" dirty="0">
                <a:latin typeface="Cambria" panose="02040503050406030204" pitchFamily="18" charset="0"/>
              </a:rPr>
              <a:t>(by 23.2× on 2,556 DPUs for 16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</a:t>
            </a:r>
            <a:r>
              <a:rPr lang="en-US" sz="2000" b="1" dirty="0">
                <a:latin typeface="Cambria" panose="02040503050406030204" pitchFamily="18" charset="0"/>
              </a:rPr>
              <a:t> and energy efficiency on most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benchmarks.</a:t>
            </a:r>
          </a:p>
          <a:p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GPUs on a majority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 </a:t>
            </a:r>
            <a:r>
              <a:rPr lang="en-US" sz="2000" dirty="0">
                <a:latin typeface="Cambria" panose="02040503050406030204" pitchFamily="18" charset="0"/>
              </a:rPr>
              <a:t>(by 2.54× on 2,556 DPUs for 10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benchmarks), and the outlook is even more positive for future PIM systems.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• UPMEM-based PIM systems are </a:t>
            </a:r>
            <a:r>
              <a:rPr lang="en-US" sz="2000" b="1" dirty="0">
                <a:latin typeface="Cambria" panose="02040503050406030204" pitchFamily="18" charset="0"/>
              </a:rPr>
              <a:t>more energy-efficient than state-of-the-art CPUs and GPUs on workloads that they provide performance improvements </a:t>
            </a:r>
            <a:r>
              <a:rPr lang="en-US" sz="2000" dirty="0">
                <a:latin typeface="Cambria" panose="02040503050406030204" pitchFamily="18" charset="0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ASPLOS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88397" y="6538933"/>
            <a:ext cx="1967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March 26, 2023</a:t>
            </a:r>
          </a:p>
        </p:txBody>
      </p:sp>
    </p:spTree>
    <p:extLst>
      <p:ext uri="{BB962C8B-B14F-4D97-AF65-F5344CB8AC3E}">
        <p14:creationId xmlns:p14="http://schemas.microsoft.com/office/powerpoint/2010/main" val="86064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1370160" y="6538972"/>
            <a:ext cx="7111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=6e5KZcCGBYw&amp;list=PL5Q2soXY2Zi_uej3aY39YB5pfW4SJ7LlN&amp;index=16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D7C-7DAE-204A-86F6-5CB0DE1D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" y="896254"/>
            <a:ext cx="8003825" cy="5509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571C15-4604-BD4D-BE6B-39310160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altLang="en-US" dirty="0">
                <a:ea typeface="ＭＳ Ｐゴシック" panose="020B0600070205080204" pitchFamily="34" charset="-128"/>
              </a:rPr>
              <a:t>Fine-Grained Multithreading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61695" y="6530113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3452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More on the UPMEM PIM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20883" y="6444870"/>
            <a:ext cx="221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https://youtu.be/6dwV_RBjK2c</a:t>
            </a:r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https://youtu.be/myG-H_8oN8A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07B54-3943-5848-8B47-36A7864F4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47" y="925753"/>
            <a:ext cx="7060506" cy="53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8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26950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29797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859114"/>
            <a:ext cx="5417395" cy="5591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UPMEM</a:t>
            </a:r>
            <a:r>
              <a:rPr lang="en-US" dirty="0"/>
              <a:t>, founded in January 2015, </a:t>
            </a:r>
            <a:r>
              <a:rPr lang="en-US" dirty="0">
                <a:solidFill>
                  <a:srgbClr val="0070C0"/>
                </a:solidFill>
              </a:rPr>
              <a:t>announces the first real-world PIM </a:t>
            </a:r>
            <a:r>
              <a:rPr lang="en-US" dirty="0"/>
              <a:t>architecture in 2016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UPMEM’s PIM-enabled DIMMs start getting commercialized in 2019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2021, </a:t>
            </a:r>
            <a:r>
              <a:rPr lang="en-US" dirty="0">
                <a:solidFill>
                  <a:srgbClr val="7030A0"/>
                </a:solidFill>
              </a:rPr>
              <a:t>Samsung announces FIMDRAM </a:t>
            </a:r>
            <a:r>
              <a:rPr lang="en-US" dirty="0"/>
              <a:t>at ISSCC conference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Samsung’s LP-DDR5 and DIMM-based PIM announced a few months later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2022, </a:t>
            </a:r>
            <a:r>
              <a:rPr lang="en-US" dirty="0">
                <a:solidFill>
                  <a:srgbClr val="7030A0"/>
                </a:solidFill>
              </a:rPr>
              <a:t>SK Hynix announces </a:t>
            </a:r>
            <a:r>
              <a:rPr lang="en-US" dirty="0" err="1">
                <a:solidFill>
                  <a:srgbClr val="7030A0"/>
                </a:solidFill>
              </a:rPr>
              <a:t>AiM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Alibaba announces HB-PNM</a:t>
            </a:r>
            <a:r>
              <a:rPr lang="en-US" dirty="0"/>
              <a:t> at ISSCC conference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3972056" y="6529229"/>
            <a:ext cx="4700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www.eenewsautomotive.com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/news/startup-plans-embed-processors-dram-0#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4DA4C5-7185-C641-8510-00917199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98" y="922134"/>
            <a:ext cx="2729484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7B2D13-0135-2340-91AC-6FADCD8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Becomes Real</a:t>
            </a:r>
          </a:p>
        </p:txBody>
      </p:sp>
    </p:spTree>
    <p:extLst>
      <p:ext uri="{BB962C8B-B14F-4D97-AF65-F5344CB8AC3E}">
        <p14:creationId xmlns:p14="http://schemas.microsoft.com/office/powerpoint/2010/main" val="3614810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7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FIMDRAM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(aka HBM-PIM)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5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9" y="8825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204733" y="6528003"/>
            <a:ext cx="800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89819" y="19729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989502C-4D24-9C4A-9B1A-56185097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320013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956844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90611"/>
            <a:ext cx="2438400" cy="16807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16D359F-7EF9-9746-B12F-6A97AB5F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7557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22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200478"/>
            <a:ext cx="1775114" cy="12235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F193B5F-0194-1D4D-BC67-4CB1136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646798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/>
          <a:lstStyle/>
          <a:p>
            <a:r>
              <a:rPr lang="en-US" sz="3800" dirty="0"/>
              <a:t>FIMDRAM: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32862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PIM units respond to standard DRAM column commands (RD or WR)</a:t>
            </a:r>
          </a:p>
          <a:p>
            <a:pPr lvl="1"/>
            <a:r>
              <a:rPr lang="en-US" dirty="0"/>
              <a:t>Compliant with </a:t>
            </a:r>
            <a:r>
              <a:rPr lang="en-US" dirty="0">
                <a:solidFill>
                  <a:srgbClr val="7030A0"/>
                </a:solidFill>
              </a:rPr>
              <a:t>unmodified JEDEC controllers</a:t>
            </a:r>
          </a:p>
          <a:p>
            <a:r>
              <a:rPr lang="en-US" dirty="0"/>
              <a:t>They execute </a:t>
            </a:r>
            <a:r>
              <a:rPr lang="en-US" dirty="0">
                <a:solidFill>
                  <a:srgbClr val="00B050"/>
                </a:solidFill>
              </a:rPr>
              <a:t>one wide-SIMD operation commanded by a PIM instruction with deterministic latency in a lock-step manner</a:t>
            </a:r>
          </a:p>
          <a:p>
            <a:r>
              <a:rPr lang="en-US" dirty="0"/>
              <a:t>A PIM unit can get </a:t>
            </a:r>
            <a:r>
              <a:rPr lang="en-US" dirty="0">
                <a:solidFill>
                  <a:srgbClr val="0432FF"/>
                </a:solidFill>
              </a:rPr>
              <a:t>16 16-bit operands from IOSAs, a register, and/or the result bus</a:t>
            </a:r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DE1567FE-23AA-D94F-B88C-399F3C11FA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" y="4165920"/>
            <a:ext cx="9072000" cy="2254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CE48922E-9A89-8A4A-B7F8-089DD6E3527B}"/>
              </a:ext>
            </a:extLst>
          </p:cNvPr>
          <p:cNvSpPr txBox="1"/>
          <p:nvPr/>
        </p:nvSpPr>
        <p:spPr>
          <a:xfrm>
            <a:off x="1407912" y="6550547"/>
            <a:ext cx="6721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000" dirty="0"/>
              <a:t>Lee et al., Hardware Architecture and Software Stack for PIM Based on Commercial DRAM Technology, ISCA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772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FIMDRAM/HBM-PIM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492015"/>
            <a:ext cx="2365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https://youtu.be/_CpWJGK9N04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A80AA-74E8-FF45-8E54-B6AD91B0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19" y="948167"/>
            <a:ext cx="6766562" cy="54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9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AxDIMM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508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42352" y="6551153"/>
            <a:ext cx="7236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7FE326-F698-4F43-A339-D7A18AE1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Samsung </a:t>
            </a:r>
            <a:r>
              <a:rPr lang="en-US" dirty="0" err="1"/>
              <a:t>AxDIMM</a:t>
            </a:r>
            <a:r>
              <a:rPr lang="en-U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167056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A067-43C5-884B-AE9A-06938E3D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AxDIMM</a:t>
            </a:r>
            <a:r>
              <a:rPr lang="en-US" sz="3600" dirty="0"/>
              <a:t> Design: Hardware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87EFE-BFFF-EE4E-AF5E-972F2B71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33680"/>
            <a:ext cx="4419600" cy="234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E4754-EC6D-F04D-AE9E-6E8CB7B4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352800"/>
            <a:ext cx="5524500" cy="2140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57A04-D7FC-0E42-902A-18048D5601F5}"/>
              </a:ext>
            </a:extLst>
          </p:cNvPr>
          <p:cNvSpPr/>
          <p:nvPr/>
        </p:nvSpPr>
        <p:spPr>
          <a:xfrm>
            <a:off x="2590801" y="3429000"/>
            <a:ext cx="288000" cy="1962000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B4E1D2-7319-BF48-8295-DC100B7F106C}"/>
              </a:ext>
            </a:extLst>
          </p:cNvPr>
          <p:cNvSpPr/>
          <p:nvPr/>
        </p:nvSpPr>
        <p:spPr>
          <a:xfrm>
            <a:off x="819097" y="5638800"/>
            <a:ext cx="7505806" cy="704318"/>
          </a:xfrm>
          <a:prstGeom prst="roundRect">
            <a:avLst>
              <a:gd name="adj" fmla="val 563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 slave PHY receives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commands and NMP instructions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(via DQ pins) from the host side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82C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39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8BA1-D0C2-7249-8DA2-002823C3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AxDIMM</a:t>
            </a:r>
            <a:r>
              <a:rPr lang="en-US" dirty="0"/>
              <a:t> Design: Execution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06EC8-8200-6C4F-B791-205303D31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" b="4756"/>
          <a:stretch/>
        </p:blipFill>
        <p:spPr>
          <a:xfrm>
            <a:off x="999061" y="937300"/>
            <a:ext cx="7145878" cy="5424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F6AFEE-A131-D94C-A062-BAEFF619CF4F}"/>
              </a:ext>
            </a:extLst>
          </p:cNvPr>
          <p:cNvSpPr/>
          <p:nvPr/>
        </p:nvSpPr>
        <p:spPr>
          <a:xfrm>
            <a:off x="1425041" y="1157175"/>
            <a:ext cx="6377047" cy="328657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AF576-A359-5A42-BCE0-6C1282CC02E6}"/>
              </a:ext>
            </a:extLst>
          </p:cNvPr>
          <p:cNvSpPr/>
          <p:nvPr/>
        </p:nvSpPr>
        <p:spPr>
          <a:xfrm>
            <a:off x="1852059" y="3454167"/>
            <a:ext cx="828000" cy="432000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</a:t>
            </a:r>
            <a:r>
              <a:rPr lang="en-US" sz="4000" dirty="0" err="1"/>
              <a:t>AxDIMM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00462" y="6526740"/>
            <a:ext cx="20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https://youtu.be/J_prUKfnv7Q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91FFD-D9A4-1642-870F-304175CA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08" y="934999"/>
            <a:ext cx="7057585" cy="53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12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SK Hynix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AiM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87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6075"/>
            <a:ext cx="5514372" cy="5534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993410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4774" y="3645615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E4D7D1-19A2-F445-BEC2-A01F88F3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9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2DD25A5-B5E5-1544-AB13-ACAB993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24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SK Hynix </a:t>
            </a:r>
            <a:r>
              <a:rPr lang="en-US" sz="3600" dirty="0" err="1"/>
              <a:t>AiM</a:t>
            </a:r>
            <a:r>
              <a:rPr lang="en-US" sz="3600" dirty="0"/>
              <a:t>: System Organization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dirty="0"/>
              <a:t>GDDR6-based </a:t>
            </a:r>
            <a:r>
              <a:rPr lang="en-US" dirty="0" err="1"/>
              <a:t>AiM</a:t>
            </a:r>
            <a:r>
              <a:rPr lang="en-US" dirty="0"/>
              <a:t>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BB8F-3F49-D548-A49E-682CBCA6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98600"/>
            <a:ext cx="4699000" cy="482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2163E-DC27-E748-A11E-9A9599C3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02660"/>
            <a:ext cx="3678238" cy="306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39E97-4753-B74D-BC8D-0E53BDD9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38" y="4767911"/>
            <a:ext cx="3255962" cy="1404289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C12CD630-6071-ED45-9E40-71BA66B16F43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6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Accelerator-in-Memory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526740"/>
            <a:ext cx="255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https://youtu.be/NDL77Xdccbs?t=159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EE64C-C715-6345-8A8C-783B7326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4" y="978409"/>
            <a:ext cx="7011812" cy="53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9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Alibaba HB-PNM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835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486400" cy="4702629"/>
          </a:xfrm>
          <a:prstGeom prst="rect">
            <a:avLst/>
          </a:prstGeom>
        </p:spPr>
      </p:pic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19DD39-708F-E740-864C-35B5A18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Alibaba HB-PNM: Overall Architecture (2022)</a:t>
            </a:r>
          </a:p>
        </p:txBody>
      </p:sp>
    </p:spTree>
    <p:extLst>
      <p:ext uri="{BB962C8B-B14F-4D97-AF65-F5344CB8AC3E}">
        <p14:creationId xmlns:p14="http://schemas.microsoft.com/office/powerpoint/2010/main" val="12355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sz="2200" dirty="0"/>
              <a:t>Match engine and neural engine for matching and ranking in a recommendation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3F600-C4D9-974B-A5F9-07BE8BD7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5556" y="1840445"/>
            <a:ext cx="4343400" cy="4320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287FF-8971-4446-8CD6-FBD66281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2649" y="2351953"/>
            <a:ext cx="3962400" cy="32208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899A44-DBAB-5440-A0AD-3FE718D1F5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389440"/>
            <a:ext cx="2362200" cy="106360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3BC90-47B0-7147-AD46-E4F6B512FCD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419600"/>
            <a:ext cx="4267200" cy="653406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8599C98-42C6-2143-A49C-6C2FDB5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Alibaba HB-PNM: Compute Engines</a:t>
            </a:r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B1CDA33-0141-144C-AB97-402109609542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88613" y="63877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5790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HB-PNM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526740"/>
            <a:ext cx="21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https://youtu.be/OZjKnn-DbwA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CF00C-560A-6348-A680-F27A336E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50" y="908720"/>
            <a:ext cx="7202501" cy="54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1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More Real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30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FE39-F8D4-AB4E-A8BC-DBB3E292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18" y="990600"/>
            <a:ext cx="4993964" cy="5459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CC986-E9BD-2A42-A0EF-27E1528C7273}"/>
              </a:ext>
            </a:extLst>
          </p:cNvPr>
          <p:cNvSpPr txBox="1"/>
          <p:nvPr/>
        </p:nvSpPr>
        <p:spPr>
          <a:xfrm>
            <a:off x="1569842" y="6528003"/>
            <a:ext cx="6976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https://blocksandfiles.com/2021/10/06/neurobladers-build-a-processing-in-memory-analytics-chip-and-server/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46562F-168A-8D49-A47C-9CFE2A8E355C}"/>
              </a:ext>
            </a:extLst>
          </p:cNvPr>
          <p:cNvSpPr/>
          <p:nvPr/>
        </p:nvSpPr>
        <p:spPr bwMode="auto">
          <a:xfrm>
            <a:off x="2590800" y="4572000"/>
            <a:ext cx="3581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0E510-D752-9045-AFEE-7BD86098DB10}"/>
              </a:ext>
            </a:extLst>
          </p:cNvPr>
          <p:cNvSpPr/>
          <p:nvPr/>
        </p:nvSpPr>
        <p:spPr bwMode="auto">
          <a:xfrm>
            <a:off x="3195638" y="5282687"/>
            <a:ext cx="3384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E94F6-9C41-034C-ADAF-B217685C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25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C6524A-4706-164E-A36F-B571EA69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2" y="990601"/>
            <a:ext cx="4854498" cy="2318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6596B-3E1D-B344-B359-A2694F05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03600"/>
            <a:ext cx="4032417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90A899-6999-0544-9925-AD7A4C1FDC4A}"/>
              </a:ext>
            </a:extLst>
          </p:cNvPr>
          <p:cNvSpPr/>
          <p:nvPr/>
        </p:nvSpPr>
        <p:spPr bwMode="auto">
          <a:xfrm>
            <a:off x="5791200" y="4038600"/>
            <a:ext cx="2362200" cy="152400"/>
          </a:xfrm>
          <a:prstGeom prst="rect">
            <a:avLst/>
          </a:prstGeom>
          <a:solidFill>
            <a:srgbClr val="0096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025C71-291D-F243-898E-232C172BD4BB}"/>
              </a:ext>
            </a:extLst>
          </p:cNvPr>
          <p:cNvSpPr/>
          <p:nvPr/>
        </p:nvSpPr>
        <p:spPr bwMode="auto">
          <a:xfrm>
            <a:off x="5259762" y="4208807"/>
            <a:ext cx="1044000" cy="152400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E40AF-D734-7745-BCD8-249E19F2DB67}"/>
              </a:ext>
            </a:extLst>
          </p:cNvPr>
          <p:cNvSpPr/>
          <p:nvPr/>
        </p:nvSpPr>
        <p:spPr bwMode="auto">
          <a:xfrm>
            <a:off x="4691050" y="4396132"/>
            <a:ext cx="1152000" cy="152400"/>
          </a:xfrm>
          <a:prstGeom prst="rect">
            <a:avLst/>
          </a:prstGeom>
          <a:solidFill>
            <a:srgbClr val="00B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C0C7A7-AFD0-304B-9AE1-5F91A7C1141F}"/>
              </a:ext>
            </a:extLst>
          </p:cNvPr>
          <p:cNvSpPr/>
          <p:nvPr/>
        </p:nvSpPr>
        <p:spPr bwMode="auto">
          <a:xfrm>
            <a:off x="6394721" y="4916290"/>
            <a:ext cx="2232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003BB-24E0-0042-8A1F-54D641392EC4}"/>
              </a:ext>
            </a:extLst>
          </p:cNvPr>
          <p:cNvSpPr/>
          <p:nvPr/>
        </p:nvSpPr>
        <p:spPr bwMode="auto">
          <a:xfrm>
            <a:off x="4691050" y="5103615"/>
            <a:ext cx="3924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5F90DC-C09D-5246-A0AD-5A636800EC22}"/>
              </a:ext>
            </a:extLst>
          </p:cNvPr>
          <p:cNvSpPr/>
          <p:nvPr/>
        </p:nvSpPr>
        <p:spPr bwMode="auto">
          <a:xfrm>
            <a:off x="4691050" y="5290940"/>
            <a:ext cx="1548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DF25C-00D8-A545-86E4-E2EBCA60DBB1}"/>
              </a:ext>
            </a:extLst>
          </p:cNvPr>
          <p:cNvSpPr/>
          <p:nvPr/>
        </p:nvSpPr>
        <p:spPr bwMode="auto">
          <a:xfrm>
            <a:off x="5029200" y="5998423"/>
            <a:ext cx="3564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6087F-AC27-3A4D-A827-8493495AACB4}"/>
              </a:ext>
            </a:extLst>
          </p:cNvPr>
          <p:cNvSpPr/>
          <p:nvPr/>
        </p:nvSpPr>
        <p:spPr bwMode="auto">
          <a:xfrm>
            <a:off x="4678040" y="6189663"/>
            <a:ext cx="3060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F1013-AEBA-A14C-A385-8718D19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(I)</a:t>
            </a:r>
          </a:p>
        </p:txBody>
      </p:sp>
    </p:spTree>
    <p:extLst>
      <p:ext uri="{BB962C8B-B14F-4D97-AF65-F5344CB8AC3E}">
        <p14:creationId xmlns:p14="http://schemas.microsoft.com/office/powerpoint/2010/main" val="41974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0179-E007-8241-831F-F15D9B99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7" y="1064753"/>
            <a:ext cx="5068633" cy="4269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BD17A-D79B-564E-9149-32913414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62" y="2133600"/>
            <a:ext cx="2814638" cy="4053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2EC3375-67D5-3E4E-AB38-10B49825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(II)</a:t>
            </a:r>
          </a:p>
        </p:txBody>
      </p:sp>
    </p:spTree>
    <p:extLst>
      <p:ext uri="{BB962C8B-B14F-4D97-AF65-F5344CB8AC3E}">
        <p14:creationId xmlns:p14="http://schemas.microsoft.com/office/powerpoint/2010/main" val="6156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238"/>
            <a:ext cx="8534400" cy="50593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PIM XRAM chip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IMPU (Intensive Memory Processing Unit)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x86 CPU, 32 </a:t>
            </a:r>
            <a:r>
              <a:rPr lang="en-US" sz="2200" dirty="0" err="1"/>
              <a:t>NVMe</a:t>
            </a:r>
            <a:r>
              <a:rPr lang="en-US" sz="2200" dirty="0"/>
              <a:t> SSDs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PCIe fabric: </a:t>
            </a:r>
            <a:r>
              <a:rPr lang="en-US" sz="2200" dirty="0">
                <a:solidFill>
                  <a:srgbClr val="0070C0"/>
                </a:solidFill>
              </a:rPr>
              <a:t>“Everything is connected on top of PCIe fabric.”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Wide I/O bus: multiple x16 PCIe buses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3650-0F1F-2441-8E16-DC572A3F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31" y="4121150"/>
            <a:ext cx="4628738" cy="2127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1D3FC-F055-A843-9E3D-DE53072FCB66}"/>
              </a:ext>
            </a:extLst>
          </p:cNvPr>
          <p:cNvSpPr txBox="1"/>
          <p:nvPr/>
        </p:nvSpPr>
        <p:spPr>
          <a:xfrm>
            <a:off x="3590802" y="6528003"/>
            <a:ext cx="196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https://www.neuroblade.com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F145E3-82D6-BD46-90FE-31DF681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: </a:t>
            </a:r>
            <a:r>
              <a:rPr lang="en-US" dirty="0" err="1"/>
              <a:t>Xiphos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8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0" y="856525"/>
            <a:ext cx="8799656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Differences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Near-bank (UPMEM, FIMDRAM, </a:t>
            </a:r>
            <a:r>
              <a:rPr lang="en-US" dirty="0" err="1"/>
              <a:t>AiM</a:t>
            </a:r>
            <a:r>
              <a:rPr lang="en-US" dirty="0"/>
              <a:t>, HB-PNM) vs. near-chip (</a:t>
            </a:r>
            <a:r>
              <a:rPr lang="en-US" dirty="0" err="1"/>
              <a:t>AxDIMM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General-purpose (UPMEM) vs. special-function (FIMDRAM, </a:t>
            </a:r>
            <a:r>
              <a:rPr lang="en-US" dirty="0" err="1"/>
              <a:t>AiM</a:t>
            </a:r>
            <a:r>
              <a:rPr lang="en-US" dirty="0"/>
              <a:t>, 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FGMT (UPMEM) vs. SIMD (FIMDRAM, </a:t>
            </a:r>
            <a:r>
              <a:rPr lang="en-US" dirty="0" err="1"/>
              <a:t>AiM</a:t>
            </a:r>
            <a:r>
              <a:rPr lang="en-US" dirty="0"/>
              <a:t>, </a:t>
            </a:r>
            <a:r>
              <a:rPr lang="en-US" dirty="0" err="1"/>
              <a:t>AxDIMM</a:t>
            </a:r>
            <a:r>
              <a:rPr lang="en-US" dirty="0"/>
              <a:t>) vs. systolic array (HB-PNM)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Natively integer (UPMEM, HB-PNM) vs. floating point (FIMDRAM)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FP16 (FIMDRAM) vs. BF16 (</a:t>
            </a:r>
            <a:r>
              <a:rPr lang="en-US" sz="2400" dirty="0" err="1"/>
              <a:t>AiM</a:t>
            </a:r>
            <a:r>
              <a:rPr lang="en-US" sz="2400" dirty="0"/>
              <a:t>) vs. FP32 (</a:t>
            </a:r>
            <a:r>
              <a:rPr lang="en-US" sz="2400" dirty="0" err="1"/>
              <a:t>AxDIMM</a:t>
            </a:r>
            <a:r>
              <a:rPr lang="en-US" sz="24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DDR4 (UPMEM, </a:t>
            </a:r>
            <a:r>
              <a:rPr lang="en-US" dirty="0" err="1"/>
              <a:t>AxDIMM</a:t>
            </a:r>
            <a:r>
              <a:rPr lang="en-US" dirty="0"/>
              <a:t>) vs. LPDDR4 (HB-PNM) vs. HBM2 (FIMDRAM) vs. GDDR6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A7A463-5964-2A4C-93E6-7B990A94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Variety of Current Real PIM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90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(PNM)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941818"/>
            <a:ext cx="8598098" cy="30346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DC647-A5A8-2A49-AE29-7BA04BB3F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161639"/>
            <a:ext cx="8894602" cy="23229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Programming a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General-purpose PIM System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7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7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70C0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491116"/>
            <a:ext cx="6077096" cy="20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08932" y="6078711"/>
            <a:ext cx="772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First Programming Example: Vector Addition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418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Execute on the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Processing Units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DPUs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portions of parallel code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that are as long as possible.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Split the workload into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independent data blocks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which the DPUs operate on independently.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many working DPUs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 the system as possible.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Launch at least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tasklets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(i.e., software threads)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For data movement between the DPU’s MRAM bank and the WRAM,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large DMA transfer sizes when all the accessed data is going to be used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Larger CPU-DPU and DPU-CPU transfers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result in higher sustained bandwidth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UPMEM PIM architecture is fundamentally compute bound.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a result,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✻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☆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Execute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Processing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portions of parallel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that are as long as possible.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Split the workload into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independent data blocks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which the DPUs operate on independently.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as many working DPUs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 the system as possible.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Launch at least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(i.e., software threads)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allocate different DPU sets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we can. We show an example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deallocate a DPU set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dpu_free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09" y="868571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5" y="2869568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530" y="1640260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23" y="3405134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895" y="1852739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83" y="2259477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90" y="2031718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59395" y="941102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898000"/>
            <a:ext cx="2598083" cy="3058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780819" y="6493319"/>
            <a:ext cx="40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03041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it is possible. This enables: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Workloads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Different programs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5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DPUs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4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62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596387"/>
          </a:xfrm>
        </p:spPr>
        <p:txBody>
          <a:bodyPr>
            <a:normAutofit fontScale="925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Preliminary experiments with more than one rank</a:t>
            </a:r>
          </a:p>
          <a:p>
            <a:pPr lvl="1"/>
            <a:r>
              <a:rPr lang="en-US" dirty="0"/>
              <a:t>Channel-level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DDR4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bounds the maximum transfer bandwidth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cost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transfers can be amortized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if enough computation is run on the DPUs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/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Larger CPU-DPU and DPU-CPU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result in higher sustained bandwidth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63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sustained bandwidth of parallel CPU-DPU and DPU-CPU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increases with the number of DRAM Processing Units inside a rank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parallel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the sustained bandwidth of parallel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different implementations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of CPU-DPU and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UPMEM runtime library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broadcast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(i.e., the same buffer is copied to multiple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that of parallel CPU-DPU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(i.e., different buffers are copied to different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higher temporal locality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CPU cache hierarchy.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Some ideas: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Concurrent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heterogeneous computation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64KB per DPU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333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340423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Intra-DPU Synchronization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72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333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D147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877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10</a:t>
            </a:r>
          </a:p>
        </p:txBody>
      </p:sp>
      <p:sp>
        <p:nvSpPr>
          <p:cNvPr id="97" name="CuadroTexto 26">
            <a:extLst>
              <a:ext uri="{FF2B5EF4-FFF2-40B4-BE49-F238E27FC236}">
                <a16:creationId xmlns:a16="http://schemas.microsoft.com/office/drawing/2014/main" id="{1D24DD0F-C82B-9B44-A534-ADB88735E535}"/>
              </a:ext>
            </a:extLst>
          </p:cNvPr>
          <p:cNvSpPr txBox="1"/>
          <p:nvPr/>
        </p:nvSpPr>
        <p:spPr>
          <a:xfrm>
            <a:off x="124428" y="6275300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&amp; Kirk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BA15-B558-6649-8760-B1A1BBE8F0F2}"/>
              </a:ext>
            </a:extLst>
          </p:cNvPr>
          <p:cNvSpPr txBox="1"/>
          <p:nvPr/>
        </p:nvSpPr>
        <p:spPr>
          <a:xfrm>
            <a:off x="8652290" y="200039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7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“offset”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handshake-based tree-based reduction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also possible.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compare single-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barrier-based,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handshake-based versions*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DEB62-E93C-A04B-B791-685EF862E068}"/>
              </a:ext>
            </a:extLst>
          </p:cNvPr>
          <p:cNvSpPr txBox="1"/>
          <p:nvPr/>
        </p:nvSpPr>
        <p:spPr>
          <a:xfrm>
            <a:off x="1219200" y="6457890"/>
            <a:ext cx="740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*Gómez-Luna et al., “Benchmarking a New Paradigm: An Experimental Analysis of a Real Processing-in-Memory Architecture,”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Reduction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00045" y="65048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https://youtu.be/Xp0HHpcDwUc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D34ED-6D03-E84D-B9CE-1ED4234D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874018"/>
            <a:ext cx="7391401" cy="55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45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Microbenchmarking</a:t>
            </a:r>
            <a:r>
              <a:rPr lang="en-US" altLang="en-US" b="1" dirty="0">
                <a:ea typeface="ＭＳ Ｐゴシック" panose="020B0600070205080204" pitchFamily="34" charset="-128"/>
              </a:rPr>
              <a:t> of 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30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12917</TotalTime>
  <Words>11632</Words>
  <Application>Microsoft Macintosh PowerPoint</Application>
  <PresentationFormat>On-screen Show (4:3)</PresentationFormat>
  <Paragraphs>1725</Paragraphs>
  <Slides>186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186</vt:i4>
      </vt:variant>
    </vt:vector>
  </HeadingPairs>
  <TitlesOfParts>
    <vt:vector size="206" baseType="lpstr">
      <vt:lpstr>Arial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Segoe UI</vt:lpstr>
      <vt:lpstr>Segoe UI Symbol</vt:lpstr>
      <vt:lpstr>Tahoma</vt:lpstr>
      <vt:lpstr>Times</vt:lpstr>
      <vt:lpstr>Wingdings</vt:lpstr>
      <vt:lpstr>Office Theme</vt:lpstr>
      <vt:lpstr>Edge</vt:lpstr>
      <vt:lpstr>3_Edge</vt:lpstr>
      <vt:lpstr>4_Edge</vt:lpstr>
      <vt:lpstr>2_Edge</vt:lpstr>
      <vt:lpstr>26_Edge</vt:lpstr>
      <vt:lpstr>1_Office Theme</vt:lpstr>
      <vt:lpstr>PowerPoint Presentation</vt:lpstr>
      <vt:lpstr>Two PIM Approaches</vt:lpstr>
      <vt:lpstr>PIM Becomes Real</vt:lpstr>
      <vt:lpstr>UPMEM PIM</vt:lpstr>
      <vt:lpstr>UPMEM Processing-in-DRAM Engine (2019)</vt:lpstr>
      <vt:lpstr>UPMEM DIMMs</vt:lpstr>
      <vt:lpstr>2,560-DPU Processing-in-Memory System</vt:lpstr>
      <vt:lpstr>Understanding a Modern PIM Architecture</vt:lpstr>
      <vt:lpstr>UPMEM Patent</vt:lpstr>
      <vt:lpstr>UPMEM PIM System Organization (I)</vt:lpstr>
      <vt:lpstr>UPMEM PIM System Organization (II)</vt:lpstr>
      <vt:lpstr>UPMEM PIM System Organization (III)</vt:lpstr>
      <vt:lpstr>DRAM Processing Unit (I)</vt:lpstr>
      <vt:lpstr>DRAM Processing Unit (II)</vt:lpstr>
      <vt:lpstr>DPU Pipeline</vt:lpstr>
      <vt:lpstr>Fine-grained Multithreading</vt:lpstr>
      <vt:lpstr>Fine-Grained Multithreading (I)</vt:lpstr>
      <vt:lpstr>Fine-Grained Multithreading (II)</vt:lpstr>
      <vt:lpstr>Lecture on Fine-Grained Multithreading</vt:lpstr>
      <vt:lpstr>DPU Pipeline</vt:lpstr>
      <vt:lpstr>DPU Instruction Set Architecture</vt:lpstr>
      <vt:lpstr>Microbenchmark for INT32 ADD Throughput</vt:lpstr>
      <vt:lpstr>More on the UPMEM PIM Architecture</vt:lpstr>
      <vt:lpstr>Understanding a Modern PIM Architecture</vt:lpstr>
      <vt:lpstr>Key Takeaway 1</vt:lpstr>
      <vt:lpstr>CPU/GPU: Performance Comparison</vt:lpstr>
      <vt:lpstr>Key Takeaway 2</vt:lpstr>
      <vt:lpstr>Key Takeaway 3</vt:lpstr>
      <vt:lpstr>Key Takeaway 4</vt:lpstr>
      <vt:lpstr>PrIM Repository</vt:lpstr>
      <vt:lpstr>Samsung FIMDRAM  (aka HBM-PIM)</vt:lpstr>
      <vt:lpstr>Samsung Function-in-Memory DRAM (2021)</vt:lpstr>
      <vt:lpstr>Samsung Function-in-Memory DRAM (2021)</vt:lpstr>
      <vt:lpstr>Samsung Function-in-Memory DRAM (2021)</vt:lpstr>
      <vt:lpstr>FIMDRAM: System Organization</vt:lpstr>
      <vt:lpstr>Lecture on FIMDRAM/HBM-PIM</vt:lpstr>
      <vt:lpstr>Samsung AxDIMM</vt:lpstr>
      <vt:lpstr>Samsung AxDIMM (2021)</vt:lpstr>
      <vt:lpstr>AxDIMM Design: Hardware Architecture</vt:lpstr>
      <vt:lpstr>AxDIMM Design: Execution Flow</vt:lpstr>
      <vt:lpstr>Lecture on AxDIMM</vt:lpstr>
      <vt:lpstr>SK Hynix AiM</vt:lpstr>
      <vt:lpstr>SK Hynix Accelerator-in-Memory (2022)</vt:lpstr>
      <vt:lpstr>SK Hynix Accelerator-in-Memory (2022)</vt:lpstr>
      <vt:lpstr>SK Hynix AiM: System Organization (2022)</vt:lpstr>
      <vt:lpstr>Lecture on Accelerator-in-Memory</vt:lpstr>
      <vt:lpstr>Alibaba HB-PNM</vt:lpstr>
      <vt:lpstr>Alibaba HB-PNM: Overall Architecture (2022)</vt:lpstr>
      <vt:lpstr>Alibaba HB-PNM: Compute Engines</vt:lpstr>
      <vt:lpstr>Lecture on HB-PNM</vt:lpstr>
      <vt:lpstr>More Real PIM</vt:lpstr>
      <vt:lpstr>NeuroBlade</vt:lpstr>
      <vt:lpstr>NeuroBlade Patent (I)</vt:lpstr>
      <vt:lpstr>NeuroBlade Patent (II)</vt:lpstr>
      <vt:lpstr>NeuroBlade: Xiphos</vt:lpstr>
      <vt:lpstr>Variety of Current Real PIM Architectures</vt:lpstr>
      <vt:lpstr>Common Characteristics</vt:lpstr>
      <vt:lpstr>A State-of-the-Art PIM (PNM) System</vt:lpstr>
      <vt:lpstr>Programming a  General-purpose PIM System</vt:lpstr>
      <vt:lpstr>Accelerator Model (I)</vt:lpstr>
      <vt:lpstr>GPU Computing</vt:lpstr>
      <vt:lpstr>Accelerator Model (II)</vt:lpstr>
      <vt:lpstr>System Organization</vt:lpstr>
      <vt:lpstr>First Programming Example: Vector Addition</vt:lpstr>
      <vt:lpstr>Observations, Recommendations, Takeaways</vt:lpstr>
      <vt:lpstr>Vector Addition (VA)</vt:lpstr>
      <vt:lpstr>UPMEM SDK Documentation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Recall: Vector Addition (VA)</vt:lpstr>
      <vt:lpstr>Programming a DPU Kernel (I)</vt:lpstr>
      <vt:lpstr>Programming a DPU Kernel (II)</vt:lpstr>
      <vt:lpstr>Intra-DPU Synchronization</vt:lpstr>
      <vt:lpstr>Synchronization Primitives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Parallel Reduction on GPU</vt:lpstr>
      <vt:lpstr>UPMEM SDK Documentation</vt:lpstr>
      <vt:lpstr>Microbenchmarking of UPMEM PIM</vt:lpstr>
      <vt:lpstr>DPU Pipeline</vt:lpstr>
      <vt:lpstr>Arithmetic Throughput: Microbenchmark </vt:lpstr>
      <vt:lpstr>Microbenchmark for INT32 ADD Throughput</vt:lpstr>
      <vt:lpstr>Arithmetic Throughput: 11 Tasklets</vt:lpstr>
      <vt:lpstr>Arithmetic Throughput: ADD/SUB</vt:lpstr>
      <vt:lpstr>Arithmetic Throughput: #Instructions</vt:lpstr>
      <vt:lpstr>Arithmetic Throughput: ADD/SUB</vt:lpstr>
      <vt:lpstr>Arithmetic Throughput: MUL/DIV</vt:lpstr>
      <vt:lpstr>Arithmetic Throughput: Native Support</vt:lpstr>
      <vt:lpstr>Microbenchmark: Arithmetic Throughput</vt:lpstr>
      <vt:lpstr>DPU: WRAM Bandwidth</vt:lpstr>
      <vt:lpstr>WRAM Bandwidth: Microbenchmark</vt:lpstr>
      <vt:lpstr>STREAM Benchmark in WRAM</vt:lpstr>
      <vt:lpstr>WRAM Bandwidth: STREAM</vt:lpstr>
      <vt:lpstr>WRAM Bandwidth: COPY</vt:lpstr>
      <vt:lpstr>WRAM Bandwidth: ADD</vt:lpstr>
      <vt:lpstr>WRAM Bandwidth: Access Patterns</vt:lpstr>
      <vt:lpstr>Microbenchmark: STREAM and WRAM</vt:lpstr>
      <vt:lpstr>DPU: MRAM Latency and Bandwidth</vt:lpstr>
      <vt:lpstr>MRAM Bandwidth</vt:lpstr>
      <vt:lpstr>MRAM Read and Write Latency (I)</vt:lpstr>
      <vt:lpstr>MRAM Read and Write Latency (II)</vt:lpstr>
      <vt:lpstr>MRAM Read and Write Latency (III)</vt:lpstr>
      <vt:lpstr>MRAM Read and Write Latency (IV)</vt:lpstr>
      <vt:lpstr>MRAM Read and Write Latency (V)</vt:lpstr>
      <vt:lpstr>MRAM Bandwidth</vt:lpstr>
      <vt:lpstr>STREAM Benchmark in MRAM</vt:lpstr>
      <vt:lpstr>STREAM Benchmark: COPY-DMA</vt:lpstr>
      <vt:lpstr>STREAM Benchmark: Bandwidth Saturation (I)</vt:lpstr>
      <vt:lpstr>STREAM Benchmark: Bandwidth Saturation (II)</vt:lpstr>
      <vt:lpstr>MRAM Bandwidth</vt:lpstr>
      <vt:lpstr>Strided and Random Access to MRAM</vt:lpstr>
      <vt:lpstr>Strided and Random Accesses (I)</vt:lpstr>
      <vt:lpstr>Strided and Random Accesses (II)</vt:lpstr>
      <vt:lpstr>Strided and Random Accesses (III)</vt:lpstr>
      <vt:lpstr>Strided and Random Accesses (IV)</vt:lpstr>
      <vt:lpstr>Microbenchmark: Strided and Random</vt:lpstr>
      <vt:lpstr>DPU: Arithmetic Throughput vs. Operational Intensity</vt:lpstr>
      <vt:lpstr>Arithmetic Throughput vs. Operational Intensity (I)</vt:lpstr>
      <vt:lpstr>Arithmetic Throughput vs. Operational Intensity (II)</vt:lpstr>
      <vt:lpstr>Arithmetic Throughput vs. Operational Intensity (III)</vt:lpstr>
      <vt:lpstr>Arithmetic Throughput vs. Operational Intensity (IV)</vt:lpstr>
      <vt:lpstr>Arithmetic Throughput vs. Operational Intensity (V)</vt:lpstr>
      <vt:lpstr>Microbenchmark: Arithmetic Throughput vs. Operational Intensity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882</cp:revision>
  <dcterms:created xsi:type="dcterms:W3CDTF">2020-09-04T14:15:51Z</dcterms:created>
  <dcterms:modified xsi:type="dcterms:W3CDTF">2023-03-22T13:03:35Z</dcterms:modified>
</cp:coreProperties>
</file>