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5"/>
  </p:notesMasterIdLst>
  <p:sldIdLst>
    <p:sldId id="4767" r:id="rId2"/>
    <p:sldId id="4984" r:id="rId3"/>
    <p:sldId id="4986" r:id="rId4"/>
    <p:sldId id="4987" r:id="rId5"/>
    <p:sldId id="4991" r:id="rId6"/>
    <p:sldId id="4992" r:id="rId7"/>
    <p:sldId id="4999" r:id="rId8"/>
    <p:sldId id="4989" r:id="rId9"/>
    <p:sldId id="4993" r:id="rId10"/>
    <p:sldId id="5000" r:id="rId11"/>
    <p:sldId id="5001" r:id="rId12"/>
    <p:sldId id="5002" r:id="rId13"/>
    <p:sldId id="5023" r:id="rId14"/>
    <p:sldId id="5024" r:id="rId15"/>
    <p:sldId id="5026" r:id="rId16"/>
    <p:sldId id="5025" r:id="rId17"/>
    <p:sldId id="5003" r:id="rId18"/>
    <p:sldId id="5004" r:id="rId19"/>
    <p:sldId id="5005" r:id="rId20"/>
    <p:sldId id="5006" r:id="rId21"/>
    <p:sldId id="5007" r:id="rId22"/>
    <p:sldId id="5008" r:id="rId23"/>
    <p:sldId id="5012" r:id="rId24"/>
    <p:sldId id="4990" r:id="rId25"/>
    <p:sldId id="5013" r:id="rId26"/>
    <p:sldId id="5022" r:id="rId27"/>
    <p:sldId id="5015" r:id="rId28"/>
    <p:sldId id="5016" r:id="rId29"/>
    <p:sldId id="5017" r:id="rId30"/>
    <p:sldId id="5018" r:id="rId31"/>
    <p:sldId id="5019" r:id="rId32"/>
    <p:sldId id="5020" r:id="rId33"/>
    <p:sldId id="502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AD5"/>
    <a:srgbClr val="FFFFFF"/>
    <a:srgbClr val="404040"/>
    <a:srgbClr val="8D3E64"/>
    <a:srgbClr val="48365C"/>
    <a:srgbClr val="16101C"/>
    <a:srgbClr val="FF2F92"/>
    <a:srgbClr val="403051"/>
    <a:srgbClr val="18121E"/>
    <a:srgbClr val="1A1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66817"/>
  </p:normalViewPr>
  <p:slideViewPr>
    <p:cSldViewPr snapToGrid="0" snapToObjects="1">
      <p:cViewPr varScale="1">
        <p:scale>
          <a:sx n="61" d="100"/>
          <a:sy n="61" d="100"/>
        </p:scale>
        <p:origin x="2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talks/PIMTutorial_November2024/GNN%20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hristina/Desk/presentations/talks/PIMTutorial_November2024/GNN%20Experi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 </a:t>
            </a:r>
          </a:p>
        </c:rich>
      </c:tx>
      <c:layout>
        <c:manualLayout>
          <c:xMode val="edge"/>
          <c:yMode val="edge"/>
          <c:x val="0.46828894191075254"/>
          <c:y val="3.9531845051684486E-2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Results'!$B$26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Results'!$C$26:$K$26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27ED-424A-A2D6-1905E97AB396}"/>
            </c:ext>
          </c:extLst>
        </c:ser>
        <c:ser>
          <c:idx val="1"/>
          <c:order val="1"/>
          <c:tx>
            <c:strRef>
              <c:f>'Set 5 Results'!$B$27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Results'!$C$27:$K$27</c:f>
              <c:numCache>
                <c:formatCode>General</c:formatCode>
                <c:ptCount val="9"/>
                <c:pt idx="0">
                  <c:v>1.10400108</c:v>
                </c:pt>
                <c:pt idx="1">
                  <c:v>1.305137</c:v>
                </c:pt>
                <c:pt idx="2">
                  <c:v>1.2103898900000001</c:v>
                </c:pt>
                <c:pt idx="3">
                  <c:v>1.39982959</c:v>
                </c:pt>
                <c:pt idx="4">
                  <c:v>1.34697639</c:v>
                </c:pt>
                <c:pt idx="5">
                  <c:v>1.34100157</c:v>
                </c:pt>
                <c:pt idx="6">
                  <c:v>1.14296172</c:v>
                </c:pt>
                <c:pt idx="7">
                  <c:v>1.1835822300000001</c:v>
                </c:pt>
                <c:pt idx="8">
                  <c:v>1.21704152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27ED-424A-A2D6-1905E97AB396}"/>
            </c:ext>
          </c:extLst>
        </c:ser>
        <c:ser>
          <c:idx val="2"/>
          <c:order val="2"/>
          <c:tx>
            <c:strRef>
              <c:f>'Set 5 Results'!$B$28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Results'!$C$28:$K$28</c:f>
              <c:numCache>
                <c:formatCode>General</c:formatCode>
                <c:ptCount val="9"/>
                <c:pt idx="0">
                  <c:v>1.0986593099999999</c:v>
                </c:pt>
                <c:pt idx="1">
                  <c:v>1.25224351</c:v>
                </c:pt>
                <c:pt idx="2">
                  <c:v>1.1822244500000001</c:v>
                </c:pt>
                <c:pt idx="3">
                  <c:v>1.3804308700000001</c:v>
                </c:pt>
                <c:pt idx="4">
                  <c:v>1.3190083800000001</c:v>
                </c:pt>
                <c:pt idx="5">
                  <c:v>1.28940465</c:v>
                </c:pt>
                <c:pt idx="6">
                  <c:v>1.13530515</c:v>
                </c:pt>
                <c:pt idx="7">
                  <c:v>1.16197774</c:v>
                </c:pt>
                <c:pt idx="8">
                  <c:v>1.18451014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27ED-424A-A2D6-1905E97AB396}"/>
            </c:ext>
          </c:extLst>
        </c:ser>
        <c:ser>
          <c:idx val="3"/>
          <c:order val="3"/>
          <c:tx>
            <c:strRef>
              <c:f>'Set 5 Results'!$B$29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Results'!$C$29:$K$29</c:f>
              <c:numCache>
                <c:formatCode>General</c:formatCode>
                <c:ptCount val="9"/>
                <c:pt idx="0">
                  <c:v>0.47434344000000001</c:v>
                </c:pt>
                <c:pt idx="1">
                  <c:v>0.53453395999999997</c:v>
                </c:pt>
                <c:pt idx="2">
                  <c:v>0.50796801999999996</c:v>
                </c:pt>
                <c:pt idx="3">
                  <c:v>0.56131679000000001</c:v>
                </c:pt>
                <c:pt idx="4">
                  <c:v>0.51479054000000002</c:v>
                </c:pt>
                <c:pt idx="5">
                  <c:v>0.5228661</c:v>
                </c:pt>
                <c:pt idx="6">
                  <c:v>0.40930663</c:v>
                </c:pt>
                <c:pt idx="7">
                  <c:v>0.40619811</c:v>
                </c:pt>
                <c:pt idx="8">
                  <c:v>0.42852142999999998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27ED-424A-A2D6-1905E97AB396}"/>
            </c:ext>
          </c:extLst>
        </c:ser>
        <c:ser>
          <c:idx val="4"/>
          <c:order val="4"/>
          <c:tx>
            <c:strRef>
              <c:f>'Set 5 Results'!$B$30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8365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Results'!$C$30:$K$30</c:f>
              <c:numCache>
                <c:formatCode>General</c:formatCode>
                <c:ptCount val="9"/>
                <c:pt idx="0">
                  <c:v>2.7666515700000001</c:v>
                </c:pt>
                <c:pt idx="1">
                  <c:v>3.2756056500000001</c:v>
                </c:pt>
                <c:pt idx="2">
                  <c:v>3.0323897999999998</c:v>
                </c:pt>
                <c:pt idx="3">
                  <c:v>3.3892309799999998</c:v>
                </c:pt>
                <c:pt idx="4">
                  <c:v>3.4308063199999999</c:v>
                </c:pt>
                <c:pt idx="5">
                  <c:v>3.3225193800000001</c:v>
                </c:pt>
                <c:pt idx="6">
                  <c:v>2.6123567300000001</c:v>
                </c:pt>
                <c:pt idx="7">
                  <c:v>2.8215288900000002</c:v>
                </c:pt>
                <c:pt idx="8">
                  <c:v>2.9016296800000001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27ED-424A-A2D6-1905E97AB396}"/>
            </c:ext>
          </c:extLst>
        </c:ser>
        <c:ser>
          <c:idx val="5"/>
          <c:order val="5"/>
          <c:tx>
            <c:strRef>
              <c:f>'Set 5 Results'!$B$31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6101C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Results'!$C$25:$K$25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Results'!$C$31:$K$31</c:f>
              <c:numCache>
                <c:formatCode>General</c:formatCode>
                <c:ptCount val="9"/>
                <c:pt idx="0">
                  <c:v>2.6776088100000002</c:v>
                </c:pt>
                <c:pt idx="1">
                  <c:v>3.35505392</c:v>
                </c:pt>
                <c:pt idx="2">
                  <c:v>3.01075567</c:v>
                </c:pt>
                <c:pt idx="3">
                  <c:v>3.40150957</c:v>
                </c:pt>
                <c:pt idx="4">
                  <c:v>3.43927491</c:v>
                </c:pt>
                <c:pt idx="5">
                  <c:v>3.3107267399999998</c:v>
                </c:pt>
                <c:pt idx="6">
                  <c:v>2.6037479700000001</c:v>
                </c:pt>
                <c:pt idx="7">
                  <c:v>2.8016416500000001</c:v>
                </c:pt>
                <c:pt idx="8">
                  <c:v>2.6583861099999999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27ED-424A-A2D6-1905E97AB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11912"/>
        <c:axId val="1338639829"/>
      </c:barChart>
      <c:catAx>
        <c:axId val="320311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GR"/>
          </a:p>
        </c:txPr>
        <c:crossAx val="1338639829"/>
        <c:crosses val="autoZero"/>
        <c:auto val="1"/>
        <c:lblAlgn val="ctr"/>
        <c:lblOffset val="100"/>
        <c:noMultiLvlLbl val="1"/>
      </c:catAx>
      <c:valAx>
        <c:axId val="1338639829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/>
                  <a:t>Speedup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000"/>
            </a:pPr>
            <a:endParaRPr lang="en-GR"/>
          </a:p>
        </c:txPr>
        <c:crossAx val="320311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651127366179532E-3"/>
          <c:y val="7.7786687758022416E-2"/>
          <c:w val="0.99763485493555171"/>
          <c:h val="0.14791776891509878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GB" sz="2400" b="0"/>
              <a:t>INT32</a:t>
            </a:r>
          </a:p>
        </c:rich>
      </c:tx>
      <c:layout>
        <c:manualLayout>
          <c:xMode val="edge"/>
          <c:yMode val="edge"/>
          <c:x val="0.46821192961723024"/>
          <c:y val="6.2458477322590465E-3"/>
        </c:manualLayout>
      </c:layout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'Set 5 Results'!$B$36</c:f>
              <c:strCache>
                <c:ptCount val="1"/>
                <c:pt idx="0">
                  <c:v>PyTorch (CPU)</c:v>
                </c:pt>
              </c:strCache>
            </c:strRef>
          </c:tx>
          <c:spPr>
            <a:solidFill>
              <a:srgbClr val="DFD7E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Results'!$C$36:$K$36</c:f>
              <c:numCache>
                <c:formatCode>General</c:formatCode>
                <c:ptCount val="9"/>
                <c:pt idx="0">
                  <c:v>2564.2726133299998</c:v>
                </c:pt>
                <c:pt idx="1">
                  <c:v>2587.1552123299998</c:v>
                </c:pt>
                <c:pt idx="2">
                  <c:v>2442.4522046699999</c:v>
                </c:pt>
                <c:pt idx="3">
                  <c:v>4433.7423803299998</c:v>
                </c:pt>
                <c:pt idx="4">
                  <c:v>4279.7620443300002</c:v>
                </c:pt>
                <c:pt idx="5">
                  <c:v>4359.3713226700002</c:v>
                </c:pt>
                <c:pt idx="6">
                  <c:v>5852.496623</c:v>
                </c:pt>
                <c:pt idx="7">
                  <c:v>5620.9367069999998</c:v>
                </c:pt>
                <c:pt idx="8">
                  <c:v>5704.5424605999997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386-E043-98A0-0C0095E74A71}"/>
            </c:ext>
          </c:extLst>
        </c:ser>
        <c:ser>
          <c:idx val="1"/>
          <c:order val="1"/>
          <c:tx>
            <c:strRef>
              <c:f>'Set 5 Results'!$B$37</c:f>
              <c:strCache>
                <c:ptCount val="1"/>
                <c:pt idx="0">
                  <c:v>SparseP1</c:v>
                </c:pt>
              </c:strCache>
            </c:strRef>
          </c:tx>
          <c:spPr>
            <a:solidFill>
              <a:srgbClr val="BFAFCF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Results'!$C$37:$K$37</c:f>
              <c:numCache>
                <c:formatCode>General</c:formatCode>
                <c:ptCount val="9"/>
                <c:pt idx="0">
                  <c:v>4946.4061321299996</c:v>
                </c:pt>
                <c:pt idx="1">
                  <c:v>4897.4053920400002</c:v>
                </c:pt>
                <c:pt idx="2">
                  <c:v>4944.5070254499997</c:v>
                </c:pt>
                <c:pt idx="3">
                  <c:v>7214.2203534399996</c:v>
                </c:pt>
                <c:pt idx="4">
                  <c:v>7086.3535791900003</c:v>
                </c:pt>
                <c:pt idx="5">
                  <c:v>7154.51758101</c:v>
                </c:pt>
                <c:pt idx="6">
                  <c:v>10135.57610025</c:v>
                </c:pt>
                <c:pt idx="7">
                  <c:v>9977.7676606700006</c:v>
                </c:pt>
                <c:pt idx="8">
                  <c:v>10039.481293000001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386-E043-98A0-0C0095E74A71}"/>
            </c:ext>
          </c:extLst>
        </c:ser>
        <c:ser>
          <c:idx val="2"/>
          <c:order val="2"/>
          <c:tx>
            <c:strRef>
              <c:f>'Set 5 Results'!$B$38</c:f>
              <c:strCache>
                <c:ptCount val="1"/>
                <c:pt idx="0">
                  <c:v>SparseP2</c:v>
                </c:pt>
              </c:strCache>
            </c:strRef>
          </c:tx>
          <c:spPr>
            <a:solidFill>
              <a:srgbClr val="A088B7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Results'!$C$38:$K$38</c:f>
              <c:numCache>
                <c:formatCode>General</c:formatCode>
                <c:ptCount val="9"/>
                <c:pt idx="0">
                  <c:v>4487.6500574399997</c:v>
                </c:pt>
                <c:pt idx="1">
                  <c:v>4451.2338431300004</c:v>
                </c:pt>
                <c:pt idx="2">
                  <c:v>4496.3086654700001</c:v>
                </c:pt>
                <c:pt idx="3">
                  <c:v>6478.7245541900002</c:v>
                </c:pt>
                <c:pt idx="4">
                  <c:v>6381.0068748900003</c:v>
                </c:pt>
                <c:pt idx="5">
                  <c:v>6422.2121636299998</c:v>
                </c:pt>
                <c:pt idx="6">
                  <c:v>9143.2736357899994</c:v>
                </c:pt>
                <c:pt idx="7">
                  <c:v>9046.1845080900002</c:v>
                </c:pt>
                <c:pt idx="8">
                  <c:v>9065.5460129999992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E386-E043-98A0-0C0095E74A71}"/>
            </c:ext>
          </c:extLst>
        </c:ser>
        <c:ser>
          <c:idx val="3"/>
          <c:order val="3"/>
          <c:tx>
            <c:strRef>
              <c:f>'Set 5 Results'!$B$39</c:f>
              <c:strCache>
                <c:ptCount val="1"/>
                <c:pt idx="0">
                  <c:v>GraNDe</c:v>
                </c:pt>
              </c:strCache>
            </c:strRef>
          </c:tx>
          <c:spPr>
            <a:solidFill>
              <a:srgbClr val="604878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Results'!$C$39:$K$39</c:f>
              <c:numCache>
                <c:formatCode>General</c:formatCode>
                <c:ptCount val="9"/>
                <c:pt idx="0">
                  <c:v>6149.8182626400003</c:v>
                </c:pt>
                <c:pt idx="1">
                  <c:v>5918.9863790899999</c:v>
                </c:pt>
                <c:pt idx="2">
                  <c:v>6105.7194442800001</c:v>
                </c:pt>
                <c:pt idx="3">
                  <c:v>8200.64062165</c:v>
                </c:pt>
                <c:pt idx="4">
                  <c:v>7889.4481145199998</c:v>
                </c:pt>
                <c:pt idx="5">
                  <c:v>7882.9551086499996</c:v>
                </c:pt>
                <c:pt idx="6">
                  <c:v>13149.14811912</c:v>
                </c:pt>
                <c:pt idx="7">
                  <c:v>13064.014624040001</c:v>
                </c:pt>
                <c:pt idx="8">
                  <c:v>13328.455203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E386-E043-98A0-0C0095E74A71}"/>
            </c:ext>
          </c:extLst>
        </c:ser>
        <c:ser>
          <c:idx val="4"/>
          <c:order val="4"/>
          <c:tx>
            <c:strRef>
              <c:f>'Set 5 Results'!$B$40</c:f>
              <c:strCache>
                <c:ptCount val="1"/>
                <c:pt idx="0">
                  <c:v>PyGim_CSR</c:v>
                </c:pt>
              </c:strCache>
            </c:strRef>
          </c:tx>
          <c:spPr>
            <a:solidFill>
              <a:srgbClr val="403051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Results'!$C$40:$K$40</c:f>
              <c:numCache>
                <c:formatCode>General</c:formatCode>
                <c:ptCount val="9"/>
                <c:pt idx="0">
                  <c:v>1856.56658909</c:v>
                </c:pt>
                <c:pt idx="1">
                  <c:v>1765.81541165</c:v>
                </c:pt>
                <c:pt idx="2">
                  <c:v>1798.31725852</c:v>
                </c:pt>
                <c:pt idx="3">
                  <c:v>2555.2896674899998</c:v>
                </c:pt>
                <c:pt idx="4">
                  <c:v>2450.0030180899998</c:v>
                </c:pt>
                <c:pt idx="5">
                  <c:v>2473.5082750699999</c:v>
                </c:pt>
                <c:pt idx="6">
                  <c:v>3737.7519836400002</c:v>
                </c:pt>
                <c:pt idx="7">
                  <c:v>3570.6333110099999</c:v>
                </c:pt>
                <c:pt idx="8">
                  <c:v>3628.2914900000001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E386-E043-98A0-0C0095E74A71}"/>
            </c:ext>
          </c:extLst>
        </c:ser>
        <c:ser>
          <c:idx val="5"/>
          <c:order val="5"/>
          <c:tx>
            <c:strRef>
              <c:f>'Set 5 Results'!$B$41</c:f>
              <c:strCache>
                <c:ptCount val="1"/>
                <c:pt idx="0">
                  <c:v>PyGim_COO</c:v>
                </c:pt>
              </c:strCache>
            </c:strRef>
          </c:tx>
          <c:spPr>
            <a:solidFill>
              <a:srgbClr val="18121E"/>
            </a:solidFill>
            <a:ln w="12700" cmpd="sng">
              <a:solidFill>
                <a:schemeClr val="tx1"/>
              </a:solidFill>
            </a:ln>
          </c:spPr>
          <c:invertIfNegative val="1"/>
          <c:cat>
            <c:strRef>
              <c:f>'Set 5 Results'!$C$35:$K$35</c:f>
              <c:strCache>
                <c:ptCount val="9"/>
                <c:pt idx="0">
                  <c:v>GIN</c:v>
                </c:pt>
                <c:pt idx="1">
                  <c:v>GCN</c:v>
                </c:pt>
                <c:pt idx="2">
                  <c:v>SAGE</c:v>
                </c:pt>
                <c:pt idx="3">
                  <c:v>GIN</c:v>
                </c:pt>
                <c:pt idx="4">
                  <c:v>GCN</c:v>
                </c:pt>
                <c:pt idx="5">
                  <c:v>SAGE</c:v>
                </c:pt>
                <c:pt idx="6">
                  <c:v>GIN</c:v>
                </c:pt>
                <c:pt idx="7">
                  <c:v>GCN</c:v>
                </c:pt>
                <c:pt idx="8">
                  <c:v>SAGE</c:v>
                </c:pt>
              </c:strCache>
            </c:strRef>
          </c:cat>
          <c:val>
            <c:numRef>
              <c:f>'Set 5 Results'!$C$41:$K$41</c:f>
              <c:numCache>
                <c:formatCode>General</c:formatCode>
                <c:ptCount val="9"/>
                <c:pt idx="0">
                  <c:v>1912.0429778499999</c:v>
                </c:pt>
                <c:pt idx="1">
                  <c:v>1882.28760663</c:v>
                </c:pt>
                <c:pt idx="2">
                  <c:v>1899.8371205599999</c:v>
                </c:pt>
                <c:pt idx="3">
                  <c:v>2572.9545819099999</c:v>
                </c:pt>
                <c:pt idx="4">
                  <c:v>2496.2467383100002</c:v>
                </c:pt>
                <c:pt idx="5">
                  <c:v>2576.2211425700002</c:v>
                </c:pt>
                <c:pt idx="6">
                  <c:v>3735.7190026399999</c:v>
                </c:pt>
                <c:pt idx="7">
                  <c:v>3580.22914829</c:v>
                </c:pt>
                <c:pt idx="8">
                  <c:v>3671.5763900000002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 cmpd="sng"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5-E386-E043-98A0-0C0095E7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186234"/>
        <c:axId val="402418076"/>
      </c:barChart>
      <c:catAx>
        <c:axId val="34118623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GR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GR"/>
          </a:p>
        </c:txPr>
        <c:crossAx val="402418076"/>
        <c:crosses val="autoZero"/>
        <c:auto val="1"/>
        <c:lblAlgn val="ctr"/>
        <c:lblOffset val="100"/>
        <c:noMultiLvlLbl val="1"/>
      </c:catAx>
      <c:valAx>
        <c:axId val="40241807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GB" sz="2400" b="0" dirty="0"/>
                  <a:t>Energy Consumption (J)</a:t>
                </a:r>
              </a:p>
            </c:rich>
          </c:tx>
          <c:layout>
            <c:manualLayout>
              <c:xMode val="edge"/>
              <c:yMode val="edge"/>
              <c:x val="0"/>
              <c:y val="0.210621576461491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>
              <a:defRPr sz="2400"/>
            </a:pPr>
            <a:endParaRPr lang="en-GR"/>
          </a:p>
        </c:txPr>
        <c:crossAx val="34118623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5.7714224261308046E-2"/>
          <c:w val="1"/>
          <c:h val="0.14283469237475482"/>
        </c:manualLayout>
      </c:layout>
      <c:overlay val="0"/>
      <c:txPr>
        <a:bodyPr/>
        <a:lstStyle/>
        <a:p>
          <a:pPr>
            <a:defRPr sz="2000"/>
          </a:pPr>
          <a:endParaRPr lang="en-GR"/>
        </a:p>
      </c:txPr>
    </c:legend>
    <c:plotVisOnly val="1"/>
    <c:dispBlanksAs val="zero"/>
    <c:showDLblsOverMax val="1"/>
  </c:chart>
  <c:txPr>
    <a:bodyPr/>
    <a:lstStyle/>
    <a:p>
      <a:pPr>
        <a:defRPr>
          <a:latin typeface="Trebuchet MS" panose="020B0703020202090204" pitchFamily="34" charset="0"/>
        </a:defRPr>
      </a:pPr>
      <a:endParaRPr lang="en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29/3/25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2855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01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2653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809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5004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1727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6745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0165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356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6635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9450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5065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</a:t>
            </a:r>
            <a:r>
              <a:rPr lang="en-GB" dirty="0"/>
              <a:t>Real-world graphs exhibit diverse characteristics, e.g., the average, min or max vertex </a:t>
            </a:r>
            <a:r>
              <a:rPr lang="en-GB" dirty="0" err="1"/>
              <a:t>neighboring</a:t>
            </a:r>
            <a:r>
              <a:rPr lang="en-GB" dirty="0"/>
              <a:t> degrees vary across different graphs. Therefore, as discussed in prior works [39, 62, 77, 122, 138], the execution </a:t>
            </a:r>
            <a:r>
              <a:rPr lang="en-GB" dirty="0" err="1"/>
              <a:t>behavior</a:t>
            </a:r>
            <a:r>
              <a:rPr lang="en-GB" dirty="0"/>
              <a:t> of sparse kernels, such as the </a:t>
            </a:r>
            <a:r>
              <a:rPr lang="en-GB" dirty="0" err="1"/>
              <a:t>SpMV</a:t>
            </a:r>
            <a:r>
              <a:rPr lang="en-GB" dirty="0"/>
              <a:t>/</a:t>
            </a:r>
            <a:r>
              <a:rPr lang="en-GB" dirty="0" err="1"/>
              <a:t>SpMM</a:t>
            </a:r>
            <a:r>
              <a:rPr lang="en-GB" dirty="0"/>
              <a:t>, depends on the particular characteristics of the input given, and there is no typically one-size-fits-all parallelization solution that performs best across various inputs</a:t>
            </a:r>
          </a:p>
          <a:p>
            <a:r>
              <a:rPr lang="en-GB" dirty="0"/>
              <a:t>- Programming a real near-bank PIM system is hard task.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24135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0380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04387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8795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6016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7770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524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5858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8895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4721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781571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9005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1007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</a:t>
            </a:r>
            <a:r>
              <a:rPr lang="en-GB" dirty="0" err="1"/>
              <a:t>PyGim</a:t>
            </a:r>
            <a:r>
              <a:rPr lang="en-GB" dirty="0"/>
              <a:t> balances computation and data transfer costs through adaptable parallelization strategies for diverse graphs. It automatically tunes optimal strategies, enhancing efficiency and ease of use without </a:t>
            </a:r>
            <a:r>
              <a:rPr lang="en-GB" dirty="0" err="1"/>
              <a:t>programmmer</a:t>
            </a:r>
            <a:r>
              <a:rPr lang="en-GB" dirty="0"/>
              <a:t> intervention</a:t>
            </a:r>
          </a:p>
          <a:p>
            <a:endParaRPr lang="en-GB" dirty="0"/>
          </a:p>
          <a:p>
            <a:r>
              <a:rPr lang="en-GB" dirty="0"/>
              <a:t>- </a:t>
            </a:r>
            <a:r>
              <a:rPr lang="en-GB" dirty="0" err="1"/>
              <a:t>PyGim</a:t>
            </a:r>
            <a:r>
              <a:rPr lang="en-GB" dirty="0"/>
              <a:t> balances computation and data transfer costs using configurable parallelization strategies for diverse real-world graphs. It automatically tunes the best-fit strategy, enhancing both efficiency and ease of use without programmer intervention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23438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319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741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1125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619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225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0359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1038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83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117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53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0238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14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3/29/25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443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3/29/25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07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3/29/25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720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3/29/25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768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3/29/25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4151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3/29/25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77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3/29/25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30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giannoula.github.io/" TargetMode="External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yGi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MU-SAFARI/PyGim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tif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402.1673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github.com/CMU-SAFARI/PyGi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yGim" TargetMode="External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giannoula.github.io/" TargetMode="External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yGi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40FA7-4D1D-72B5-CDF5-09FCE75774DD}"/>
              </a:ext>
            </a:extLst>
          </p:cNvPr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0" name="Google Shape;88;p13">
            <a:extLst>
              <a:ext uri="{FF2B5EF4-FFF2-40B4-BE49-F238E27FC236}">
                <a16:creationId xmlns:a16="http://schemas.microsoft.com/office/drawing/2014/main" id="{6BAD8CDE-5B1A-1E3D-DF9F-24129664EFE3}"/>
              </a:ext>
            </a:extLst>
          </p:cNvPr>
          <p:cNvSpPr txBox="1">
            <a:spLocks/>
          </p:cNvSpPr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70302020209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70302020209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1FB44D-8581-6961-8ED0-6464F39812EC}"/>
              </a:ext>
            </a:extLst>
          </p:cNvPr>
          <p:cNvSpPr/>
          <p:nvPr/>
        </p:nvSpPr>
        <p:spPr>
          <a:xfrm>
            <a:off x="392676" y="3369040"/>
            <a:ext cx="11511061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rebuchet MS" panose="020B0703020202090204" pitchFamily="34" charset="0"/>
                <a:cs typeface="Calibri Light" panose="020F0302020204030204" pitchFamily="34" charset="0"/>
              </a:rPr>
              <a:t>Christina </a:t>
            </a:r>
            <a:r>
              <a:rPr lang="en-US" sz="40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Giannoula</a:t>
            </a:r>
            <a:endParaRPr lang="en-US" sz="4000" dirty="0"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2000"/>
              </a:spcAft>
            </a:pPr>
            <a:r>
              <a:rPr lang="en-US" sz="3200" dirty="0">
                <a:latin typeface="Trebuchet MS" panose="020B0703020202090204" pitchFamily="34" charset="0"/>
                <a:cs typeface="Calibri Light" panose="020F0302020204030204" pitchFamily="34" charset="0"/>
                <a:hlinkClick r:id="rId3"/>
              </a:rPr>
              <a:t>https://cgiannoula.github.io/</a:t>
            </a:r>
            <a:endParaRPr lang="en-US" sz="3200" dirty="0"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Peiming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 Yang, Ivan Fernandez,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Jiacheng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 Yang,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Sankeerth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Durvasula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, Yu Xin Li, Mohammad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Sadrosadati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, Juan Gomez Luna,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Onur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Mutlu</a:t>
            </a:r>
            <a:r>
              <a:rPr lang="en-US" sz="2400" dirty="0">
                <a:latin typeface="Trebuchet MS" panose="020B0703020202090204" pitchFamily="34" charset="0"/>
                <a:cs typeface="Calibri Light" panose="020F0302020204030204" pitchFamily="34" charset="0"/>
              </a:rPr>
              <a:t>, Gennady </a:t>
            </a:r>
            <a:r>
              <a:rPr lang="en-US" sz="24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Pekhimenko</a:t>
            </a:r>
            <a:endParaRPr lang="en-US" sz="2400" dirty="0"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000" dirty="0">
                <a:latin typeface="Trebuchet MS" panose="020B070302020209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Trebuchet MS" panose="020B0703020202090204" pitchFamily="34" charset="0"/>
                <a:cs typeface="Calibri Light" panose="020F0302020204030204" pitchFamily="34" charset="0"/>
              </a:rPr>
              <a:t> </a:t>
            </a:r>
            <a:endParaRPr lang="en-US" sz="3000" dirty="0">
              <a:solidFill>
                <a:schemeClr val="tx2">
                  <a:lumMod val="75000"/>
                  <a:lumOff val="25000"/>
                </a:schemeClr>
              </a:solidFill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alibri Light" panose="020F0302020204030204" pitchFamily="34" charset="0"/>
              </a:rPr>
              <a:t>1st Workshop on Memory-Centric Computing Systems (</a:t>
            </a:r>
            <a:r>
              <a:rPr lang="en-US" sz="3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alibri Light" panose="020F0302020204030204" pitchFamily="34" charset="0"/>
              </a:rPr>
              <a:t>MCCSys</a:t>
            </a:r>
            <a:r>
              <a:rPr lang="en-US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alibri Light" panose="020F0302020204030204" pitchFamily="34" charset="0"/>
              </a:rPr>
              <a:t>)</a:t>
            </a:r>
          </a:p>
          <a:p>
            <a:pPr algn="ctr"/>
            <a:r>
              <a:rPr lang="en-US" sz="3000" dirty="0">
                <a:solidFill>
                  <a:schemeClr val="tx2">
                    <a:lumMod val="75000"/>
                    <a:lumOff val="25000"/>
                  </a:schemeClr>
                </a:solidFill>
                <a:latin typeface="Trebuchet MS" panose="020B0703020202090204" pitchFamily="34" charset="0"/>
                <a:cs typeface="Calibri Light" panose="020F0302020204030204" pitchFamily="34" charset="0"/>
              </a:rPr>
              <a:t>March 2025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B91006-6C4D-35C4-1C5B-BFF9BC1A6D49}"/>
              </a:ext>
            </a:extLst>
          </p:cNvPr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>
              <a:extLst>
                <a:ext uri="{FF2B5EF4-FFF2-40B4-BE49-F238E27FC236}">
                  <a16:creationId xmlns:a16="http://schemas.microsoft.com/office/drawing/2014/main" id="{A0D38AF4-490C-A8F2-8555-BC829A0EA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/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>
              <a:extLst>
                <a:ext uri="{FF2B5EF4-FFF2-40B4-BE49-F238E27FC236}">
                  <a16:creationId xmlns:a16="http://schemas.microsoft.com/office/drawing/2014/main" id="{D5516C72-809D-D6A5-B823-81787AD3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42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1. Cooperative Acceleration (CoA)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10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400" dirty="0">
                <a:latin typeface="Trebuchet MS" panose="020B0703020202090204" pitchFamily="34" charset="0"/>
              </a:rPr>
              <a:t>Heterogeneous kernels are running in the best-fit underlying hardware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Combination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Host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Aggregation</a:t>
            </a:r>
            <a:r>
              <a:rPr lang="en-US" sz="2400" dirty="0">
                <a:latin typeface="Trebuchet MS" panose="020B0703020202090204" pitchFamily="34" charset="0"/>
              </a:rPr>
              <a:t> runs 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</a:t>
            </a:r>
            <a:r>
              <a:rPr lang="en-US" sz="2400" dirty="0">
                <a:latin typeface="Trebuchet MS" panose="020B0703020202090204" pitchFamily="34" charset="0"/>
              </a:rPr>
              <a:t> cores</a:t>
            </a:r>
            <a:endParaRPr lang="en-GR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0FE862F2-4C45-58E8-C8F2-0F90F1FF9779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5" name="Rounded Rectangular Callout 44">
            <a:extLst>
              <a:ext uri="{FF2B5EF4-FFF2-40B4-BE49-F238E27FC236}">
                <a16:creationId xmlns:a16="http://schemas.microsoft.com/office/drawing/2014/main" id="{220E3057-67D8-B9AD-C2D3-C29314D2B29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</p:spTree>
    <p:extLst>
      <p:ext uri="{BB962C8B-B14F-4D97-AF65-F5344CB8AC3E}">
        <p14:creationId xmlns:p14="http://schemas.microsoft.com/office/powerpoint/2010/main" val="5625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1: Data Transfer Costs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11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Minimize the overheads of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passing the output </a:t>
            </a:r>
            <a:r>
              <a:rPr lang="en-GB" sz="2400" dirty="0">
                <a:latin typeface="Trebuchet MS" panose="020B0703020202090204" pitchFamily="34" charset="0"/>
              </a:rPr>
              <a:t>data of the one step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as input</a:t>
            </a:r>
            <a:r>
              <a:rPr lang="en-GB" sz="2400" dirty="0">
                <a:latin typeface="Trebuchet MS" panose="020B0703020202090204" pitchFamily="34" charset="0"/>
              </a:rPr>
              <a:t> data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to the next step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6FD855-E786-7D65-9B71-B1A682D67686}"/>
              </a:ext>
            </a:extLst>
          </p:cNvPr>
          <p:cNvSpPr/>
          <p:nvPr/>
        </p:nvSpPr>
        <p:spPr>
          <a:xfrm>
            <a:off x="1053778" y="2653111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F891B-5B08-27AC-04D8-19F0951C6350}"/>
              </a:ext>
            </a:extLst>
          </p:cNvPr>
          <p:cNvSpPr txBox="1"/>
          <p:nvPr/>
        </p:nvSpPr>
        <p:spPr>
          <a:xfrm flipH="1">
            <a:off x="4556747" y="2250745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5646336" y="4695802"/>
            <a:ext cx="5328000" cy="1764000"/>
            <a:chOff x="3418027" y="4092375"/>
            <a:chExt cx="5981074" cy="2549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1065035-74A9-836D-AA67-047AC69D110D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4A058EF3-7E4A-D912-B6E3-933731DE6286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CA12B3B9-BBA9-02E7-1ADB-029AF731E3CB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BBA65920-7395-B162-493A-C20712E97813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F374BC8-82A2-03A5-53B9-05B8EB351CF2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05E5A-A9A1-10AB-AB27-5F2B8303682C}"/>
              </a:ext>
            </a:extLst>
          </p:cNvPr>
          <p:cNvGrpSpPr/>
          <p:nvPr/>
        </p:nvGrpSpPr>
        <p:grpSpPr>
          <a:xfrm>
            <a:off x="1217664" y="2882786"/>
            <a:ext cx="3199062" cy="3577016"/>
            <a:chOff x="1217664" y="2848280"/>
            <a:chExt cx="3199062" cy="3577016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C14276-53F1-9C9A-9046-26E42B108C65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3CE708E-37AF-618A-5609-560C5CE4F7C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0C7B160-7F40-ACD3-FC5F-A516BAE64AC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E8B7C2-FA77-52DF-3FED-01A68D76313C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07EAA9C-C758-3AE3-E960-B286C5C6E4A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4398170" y="5747042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341420-5369-9BDA-CC94-2FE6975EEE2E}"/>
              </a:ext>
            </a:extLst>
          </p:cNvPr>
          <p:cNvSpPr txBox="1"/>
          <p:nvPr/>
        </p:nvSpPr>
        <p:spPr>
          <a:xfrm>
            <a:off x="4722415" y="5817552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0171F6B-27CB-F499-461B-B9D025848C7A}"/>
              </a:ext>
            </a:extLst>
          </p:cNvPr>
          <p:cNvGrpSpPr/>
          <p:nvPr/>
        </p:nvGrpSpPr>
        <p:grpSpPr>
          <a:xfrm>
            <a:off x="5646336" y="2882786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3C96D00-6AB2-DF36-5A74-3495B3E363EB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613D5C4-3924-6DD8-65E7-ABEAD028B0F3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1AFCE250-F4ED-1650-9D5E-7CFC3AE4C29E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D8C1DFC-E317-AE2B-94D9-F6EBF9CB464B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E803D3-BE67-E7B9-B2DB-AB8FACA41417}"/>
              </a:ext>
            </a:extLst>
          </p:cNvPr>
          <p:cNvCxnSpPr>
            <a:cxnSpLocks/>
          </p:cNvCxnSpPr>
          <p:nvPr/>
        </p:nvCxnSpPr>
        <p:spPr>
          <a:xfrm>
            <a:off x="4403414" y="377478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6301861-8608-8BC4-F414-8DD80B492087}"/>
              </a:ext>
            </a:extLst>
          </p:cNvPr>
          <p:cNvSpPr txBox="1"/>
          <p:nvPr/>
        </p:nvSpPr>
        <p:spPr>
          <a:xfrm>
            <a:off x="4727659" y="384529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8922EDE-AEE6-EE1C-90AE-CFA54ABC09AC}"/>
              </a:ext>
            </a:extLst>
          </p:cNvPr>
          <p:cNvSpPr/>
          <p:nvPr/>
        </p:nvSpPr>
        <p:spPr>
          <a:xfrm>
            <a:off x="7952903" y="3776265"/>
            <a:ext cx="2256718" cy="839051"/>
          </a:xfrm>
          <a:prstGeom prst="wedgeRoundRectCallout">
            <a:avLst>
              <a:gd name="adj1" fmla="val -40660"/>
              <a:gd name="adj2" fmla="val 9515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Aggregation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EA4F4B76-5D67-C6D3-6F07-C641F719E6A2}"/>
              </a:ext>
            </a:extLst>
          </p:cNvPr>
          <p:cNvSpPr/>
          <p:nvPr/>
        </p:nvSpPr>
        <p:spPr>
          <a:xfrm>
            <a:off x="3184086" y="3105174"/>
            <a:ext cx="2256718" cy="839051"/>
          </a:xfrm>
          <a:prstGeom prst="wedgeRoundRectCallout">
            <a:avLst>
              <a:gd name="adj1" fmla="val -48369"/>
              <a:gd name="adj2" fmla="val 8423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tx1"/>
                </a:solidFill>
                <a:latin typeface="Trebuchet MS" panose="020B0703020202090204" pitchFamily="34" charset="0"/>
              </a:rPr>
              <a:t>GNN Combination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8EC7694-BD6E-C355-1A44-4BF5125CBE88}"/>
              </a:ext>
            </a:extLst>
          </p:cNvPr>
          <p:cNvSpPr/>
          <p:nvPr/>
        </p:nvSpPr>
        <p:spPr>
          <a:xfrm>
            <a:off x="3157268" y="4520242"/>
            <a:ext cx="4866382" cy="1276709"/>
          </a:xfrm>
          <a:custGeom>
            <a:avLst/>
            <a:gdLst>
              <a:gd name="connsiteX0" fmla="*/ 0 w 4866382"/>
              <a:gd name="connsiteY0" fmla="*/ 0 h 1276709"/>
              <a:gd name="connsiteX1" fmla="*/ 51758 w 4866382"/>
              <a:gd name="connsiteY1" fmla="*/ 276045 h 1276709"/>
              <a:gd name="connsiteX2" fmla="*/ 120770 w 4866382"/>
              <a:gd name="connsiteY2" fmla="*/ 379562 h 1276709"/>
              <a:gd name="connsiteX3" fmla="*/ 172528 w 4866382"/>
              <a:gd name="connsiteY3" fmla="*/ 534837 h 1276709"/>
              <a:gd name="connsiteX4" fmla="*/ 189781 w 4866382"/>
              <a:gd name="connsiteY4" fmla="*/ 586596 h 1276709"/>
              <a:gd name="connsiteX5" fmla="*/ 293298 w 4866382"/>
              <a:gd name="connsiteY5" fmla="*/ 672860 h 1276709"/>
              <a:gd name="connsiteX6" fmla="*/ 362309 w 4866382"/>
              <a:gd name="connsiteY6" fmla="*/ 776377 h 1276709"/>
              <a:gd name="connsiteX7" fmla="*/ 465826 w 4866382"/>
              <a:gd name="connsiteY7" fmla="*/ 845388 h 1276709"/>
              <a:gd name="connsiteX8" fmla="*/ 517585 w 4866382"/>
              <a:gd name="connsiteY8" fmla="*/ 879894 h 1276709"/>
              <a:gd name="connsiteX9" fmla="*/ 724619 w 4866382"/>
              <a:gd name="connsiteY9" fmla="*/ 948905 h 1276709"/>
              <a:gd name="connsiteX10" fmla="*/ 828136 w 4866382"/>
              <a:gd name="connsiteY10" fmla="*/ 983411 h 1276709"/>
              <a:gd name="connsiteX11" fmla="*/ 897147 w 4866382"/>
              <a:gd name="connsiteY11" fmla="*/ 1000664 h 1276709"/>
              <a:gd name="connsiteX12" fmla="*/ 948906 w 4866382"/>
              <a:gd name="connsiteY12" fmla="*/ 1017916 h 1276709"/>
              <a:gd name="connsiteX13" fmla="*/ 1104181 w 4866382"/>
              <a:gd name="connsiteY13" fmla="*/ 1035169 h 1276709"/>
              <a:gd name="connsiteX14" fmla="*/ 1173192 w 4866382"/>
              <a:gd name="connsiteY14" fmla="*/ 1052422 h 1276709"/>
              <a:gd name="connsiteX15" fmla="*/ 1276709 w 4866382"/>
              <a:gd name="connsiteY15" fmla="*/ 1086928 h 1276709"/>
              <a:gd name="connsiteX16" fmla="*/ 2605177 w 4866382"/>
              <a:gd name="connsiteY16" fmla="*/ 1121433 h 1276709"/>
              <a:gd name="connsiteX17" fmla="*/ 3053751 w 4866382"/>
              <a:gd name="connsiteY17" fmla="*/ 1155939 h 1276709"/>
              <a:gd name="connsiteX18" fmla="*/ 3381555 w 4866382"/>
              <a:gd name="connsiteY18" fmla="*/ 1173192 h 1276709"/>
              <a:gd name="connsiteX19" fmla="*/ 3519577 w 4866382"/>
              <a:gd name="connsiteY19" fmla="*/ 1190445 h 1276709"/>
              <a:gd name="connsiteX20" fmla="*/ 3674853 w 4866382"/>
              <a:gd name="connsiteY20" fmla="*/ 1207698 h 1276709"/>
              <a:gd name="connsiteX21" fmla="*/ 3778370 w 4866382"/>
              <a:gd name="connsiteY21" fmla="*/ 1224950 h 1276709"/>
              <a:gd name="connsiteX22" fmla="*/ 4054415 w 4866382"/>
              <a:gd name="connsiteY22" fmla="*/ 1259456 h 1276709"/>
              <a:gd name="connsiteX23" fmla="*/ 4123426 w 4866382"/>
              <a:gd name="connsiteY23" fmla="*/ 1276709 h 1276709"/>
              <a:gd name="connsiteX24" fmla="*/ 4192438 w 4866382"/>
              <a:gd name="connsiteY24" fmla="*/ 1259456 h 1276709"/>
              <a:gd name="connsiteX25" fmla="*/ 4364966 w 4866382"/>
              <a:gd name="connsiteY25" fmla="*/ 1242203 h 1276709"/>
              <a:gd name="connsiteX26" fmla="*/ 4416724 w 4866382"/>
              <a:gd name="connsiteY26" fmla="*/ 1224950 h 1276709"/>
              <a:gd name="connsiteX27" fmla="*/ 4485736 w 4866382"/>
              <a:gd name="connsiteY27" fmla="*/ 1207698 h 1276709"/>
              <a:gd name="connsiteX28" fmla="*/ 4589253 w 4866382"/>
              <a:gd name="connsiteY28" fmla="*/ 1173192 h 1276709"/>
              <a:gd name="connsiteX29" fmla="*/ 4623758 w 4866382"/>
              <a:gd name="connsiteY29" fmla="*/ 1121433 h 1276709"/>
              <a:gd name="connsiteX30" fmla="*/ 4675517 w 4866382"/>
              <a:gd name="connsiteY30" fmla="*/ 1086928 h 1276709"/>
              <a:gd name="connsiteX31" fmla="*/ 4744528 w 4866382"/>
              <a:gd name="connsiteY31" fmla="*/ 983411 h 1276709"/>
              <a:gd name="connsiteX32" fmla="*/ 4779034 w 4866382"/>
              <a:gd name="connsiteY32" fmla="*/ 931652 h 1276709"/>
              <a:gd name="connsiteX33" fmla="*/ 4830792 w 4866382"/>
              <a:gd name="connsiteY33" fmla="*/ 897147 h 1276709"/>
              <a:gd name="connsiteX34" fmla="*/ 4865298 w 4866382"/>
              <a:gd name="connsiteY34" fmla="*/ 776377 h 1276709"/>
              <a:gd name="connsiteX35" fmla="*/ 4865298 w 4866382"/>
              <a:gd name="connsiteY35" fmla="*/ 724618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866382" h="1276709">
                <a:moveTo>
                  <a:pt x="0" y="0"/>
                </a:moveTo>
                <a:cubicBezTo>
                  <a:pt x="6071" y="60705"/>
                  <a:pt x="8291" y="210846"/>
                  <a:pt x="51758" y="276045"/>
                </a:cubicBezTo>
                <a:cubicBezTo>
                  <a:pt x="74762" y="310551"/>
                  <a:pt x="107656" y="340219"/>
                  <a:pt x="120770" y="379562"/>
                </a:cubicBezTo>
                <a:lnTo>
                  <a:pt x="172528" y="534837"/>
                </a:lnTo>
                <a:cubicBezTo>
                  <a:pt x="178279" y="552090"/>
                  <a:pt x="174649" y="576508"/>
                  <a:pt x="189781" y="586596"/>
                </a:cubicBezTo>
                <a:cubicBezTo>
                  <a:pt x="235791" y="617269"/>
                  <a:pt x="257531" y="626874"/>
                  <a:pt x="293298" y="672860"/>
                </a:cubicBezTo>
                <a:cubicBezTo>
                  <a:pt x="318758" y="705595"/>
                  <a:pt x="327803" y="753373"/>
                  <a:pt x="362309" y="776377"/>
                </a:cubicBezTo>
                <a:lnTo>
                  <a:pt x="465826" y="845388"/>
                </a:lnTo>
                <a:cubicBezTo>
                  <a:pt x="483079" y="856890"/>
                  <a:pt x="497914" y="873337"/>
                  <a:pt x="517585" y="879894"/>
                </a:cubicBezTo>
                <a:lnTo>
                  <a:pt x="724619" y="948905"/>
                </a:lnTo>
                <a:lnTo>
                  <a:pt x="828136" y="983411"/>
                </a:lnTo>
                <a:cubicBezTo>
                  <a:pt x="851140" y="989162"/>
                  <a:pt x="874348" y="994150"/>
                  <a:pt x="897147" y="1000664"/>
                </a:cubicBezTo>
                <a:cubicBezTo>
                  <a:pt x="914633" y="1005660"/>
                  <a:pt x="930967" y="1014926"/>
                  <a:pt x="948906" y="1017916"/>
                </a:cubicBezTo>
                <a:cubicBezTo>
                  <a:pt x="1000274" y="1026477"/>
                  <a:pt x="1052423" y="1029418"/>
                  <a:pt x="1104181" y="1035169"/>
                </a:cubicBezTo>
                <a:cubicBezTo>
                  <a:pt x="1127185" y="1040920"/>
                  <a:pt x="1150480" y="1045608"/>
                  <a:pt x="1173192" y="1052422"/>
                </a:cubicBezTo>
                <a:cubicBezTo>
                  <a:pt x="1208030" y="1062874"/>
                  <a:pt x="1240346" y="1086120"/>
                  <a:pt x="1276709" y="1086928"/>
                </a:cubicBezTo>
                <a:lnTo>
                  <a:pt x="2605177" y="1121433"/>
                </a:lnTo>
                <a:lnTo>
                  <a:pt x="3053751" y="1155939"/>
                </a:lnTo>
                <a:lnTo>
                  <a:pt x="3381555" y="1173192"/>
                </a:lnTo>
                <a:lnTo>
                  <a:pt x="3519577" y="1190445"/>
                </a:lnTo>
                <a:cubicBezTo>
                  <a:pt x="3571297" y="1196530"/>
                  <a:pt x="3623233" y="1200815"/>
                  <a:pt x="3674853" y="1207698"/>
                </a:cubicBezTo>
                <a:cubicBezTo>
                  <a:pt x="3709528" y="1212321"/>
                  <a:pt x="3743709" y="1220224"/>
                  <a:pt x="3778370" y="1224950"/>
                </a:cubicBezTo>
                <a:cubicBezTo>
                  <a:pt x="3870251" y="1237479"/>
                  <a:pt x="4054415" y="1259456"/>
                  <a:pt x="4054415" y="1259456"/>
                </a:cubicBezTo>
                <a:cubicBezTo>
                  <a:pt x="4077419" y="1265207"/>
                  <a:pt x="4099714" y="1276709"/>
                  <a:pt x="4123426" y="1276709"/>
                </a:cubicBezTo>
                <a:cubicBezTo>
                  <a:pt x="4147138" y="1276709"/>
                  <a:pt x="4168964" y="1262809"/>
                  <a:pt x="4192438" y="1259456"/>
                </a:cubicBezTo>
                <a:cubicBezTo>
                  <a:pt x="4249653" y="1251282"/>
                  <a:pt x="4307457" y="1247954"/>
                  <a:pt x="4364966" y="1242203"/>
                </a:cubicBezTo>
                <a:cubicBezTo>
                  <a:pt x="4382219" y="1236452"/>
                  <a:pt x="4399238" y="1229946"/>
                  <a:pt x="4416724" y="1224950"/>
                </a:cubicBezTo>
                <a:cubicBezTo>
                  <a:pt x="4439524" y="1218436"/>
                  <a:pt x="4463024" y="1214511"/>
                  <a:pt x="4485736" y="1207698"/>
                </a:cubicBezTo>
                <a:cubicBezTo>
                  <a:pt x="4520574" y="1197247"/>
                  <a:pt x="4589253" y="1173192"/>
                  <a:pt x="4589253" y="1173192"/>
                </a:cubicBezTo>
                <a:cubicBezTo>
                  <a:pt x="4600755" y="1155939"/>
                  <a:pt x="4609096" y="1136095"/>
                  <a:pt x="4623758" y="1121433"/>
                </a:cubicBezTo>
                <a:cubicBezTo>
                  <a:pt x="4638420" y="1106771"/>
                  <a:pt x="4661863" y="1102533"/>
                  <a:pt x="4675517" y="1086928"/>
                </a:cubicBezTo>
                <a:cubicBezTo>
                  <a:pt x="4702826" y="1055718"/>
                  <a:pt x="4721524" y="1017917"/>
                  <a:pt x="4744528" y="983411"/>
                </a:cubicBezTo>
                <a:cubicBezTo>
                  <a:pt x="4756030" y="966158"/>
                  <a:pt x="4761781" y="943154"/>
                  <a:pt x="4779034" y="931652"/>
                </a:cubicBezTo>
                <a:lnTo>
                  <a:pt x="4830792" y="897147"/>
                </a:lnTo>
                <a:cubicBezTo>
                  <a:pt x="4843081" y="860279"/>
                  <a:pt x="4859882" y="814287"/>
                  <a:pt x="4865298" y="776377"/>
                </a:cubicBezTo>
                <a:cubicBezTo>
                  <a:pt x="4867738" y="759297"/>
                  <a:pt x="4865298" y="741871"/>
                  <a:pt x="4865298" y="724618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headEnd type="triangl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5FDF7613-32AE-7422-62BB-DED690128A73}"/>
              </a:ext>
            </a:extLst>
          </p:cNvPr>
          <p:cNvSpPr/>
          <p:nvPr/>
        </p:nvSpPr>
        <p:spPr>
          <a:xfrm>
            <a:off x="4556746" y="5116924"/>
            <a:ext cx="936000" cy="63011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2400" dirty="0">
                <a:latin typeface="Trebuchet MS" panose="020B070302020209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5404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12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9304D8E-9D95-3885-1D51-1F0102B9F56E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6" y="2137631"/>
            <a:ext cx="7056000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49E1B53-CCF4-A988-AA81-A78E98F6BBF4}"/>
              </a:ext>
            </a:extLst>
          </p:cNvPr>
          <p:cNvSpPr/>
          <p:nvPr/>
        </p:nvSpPr>
        <p:spPr>
          <a:xfrm>
            <a:off x="5679687" y="1808074"/>
            <a:ext cx="3048744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educes data transfer costs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6A79E69-8291-CA10-9BCC-1373AD259197}"/>
              </a:ext>
            </a:extLst>
          </p:cNvPr>
          <p:cNvSpPr/>
          <p:nvPr/>
        </p:nvSpPr>
        <p:spPr>
          <a:xfrm>
            <a:off x="4416342" y="3234193"/>
            <a:ext cx="2988000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 computation costs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4" y="2515612"/>
            <a:ext cx="7056000" cy="70746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98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  <p:bldP spid="90" grpId="0" animBg="1"/>
      <p:bldP spid="93" grpId="0" animBg="1"/>
      <p:bldP spid="95" grpId="0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13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571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</p:spTree>
    <p:extLst>
      <p:ext uri="{BB962C8B-B14F-4D97-AF65-F5344CB8AC3E}">
        <p14:creationId xmlns:p14="http://schemas.microsoft.com/office/powerpoint/2010/main" val="19873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14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790ED4-43F1-8E1A-889C-7EF0C72260C3}"/>
              </a:ext>
            </a:extLst>
          </p:cNvPr>
          <p:cNvSpPr/>
          <p:nvPr/>
        </p:nvSpPr>
        <p:spPr>
          <a:xfrm>
            <a:off x="342613" y="4357810"/>
            <a:ext cx="5435611" cy="217042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2ABA80-61EF-D375-B5AA-A41515C4594F}"/>
              </a:ext>
            </a:extLst>
          </p:cNvPr>
          <p:cNvSpPr/>
          <p:nvPr/>
        </p:nvSpPr>
        <p:spPr>
          <a:xfrm>
            <a:off x="6446948" y="4361966"/>
            <a:ext cx="2715005" cy="198344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2D438-4940-DC9A-D49D-D860499003CE}"/>
              </a:ext>
            </a:extLst>
          </p:cNvPr>
          <p:cNvSpPr/>
          <p:nvPr/>
        </p:nvSpPr>
        <p:spPr>
          <a:xfrm>
            <a:off x="6497094" y="6322099"/>
            <a:ext cx="3740029" cy="383308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7776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15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790ED4-43F1-8E1A-889C-7EF0C72260C3}"/>
              </a:ext>
            </a:extLst>
          </p:cNvPr>
          <p:cNvSpPr/>
          <p:nvPr/>
        </p:nvSpPr>
        <p:spPr>
          <a:xfrm>
            <a:off x="342613" y="4357810"/>
            <a:ext cx="5435611" cy="217042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2ABA80-61EF-D375-B5AA-A41515C4594F}"/>
              </a:ext>
            </a:extLst>
          </p:cNvPr>
          <p:cNvSpPr/>
          <p:nvPr/>
        </p:nvSpPr>
        <p:spPr>
          <a:xfrm>
            <a:off x="6446948" y="5083022"/>
            <a:ext cx="5435611" cy="1622383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540382-B3FD-3D78-36D3-67025277F31D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7090720-6E75-44BE-775D-3D912EA5C1FC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2552DF-29F8-A069-446B-9F4A13C1E04A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3267516-90B0-76E8-B5F1-EFEFA2DAA8A4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DD4C5D-102A-ED44-6505-206671C128EB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7FEF051-7891-DEE4-ADCC-3F7B271960A6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191419E-8D97-FEA4-72B8-443DA646DF39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8F0FC3-2A43-2B88-6BE2-9F36254F6D56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4C9FBEE-3338-0F18-20AE-979FBA43513C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27F622A-D319-EB7D-F9CB-3FBC4EDD39DC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D518BED-8C92-7578-BA2C-F645BEA28F20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0345E17-F53A-BA3E-715C-4FA5E493CD06}"/>
              </a:ext>
            </a:extLst>
          </p:cNvPr>
          <p:cNvSpPr/>
          <p:nvPr/>
        </p:nvSpPr>
        <p:spPr>
          <a:xfrm>
            <a:off x="6452581" y="4336545"/>
            <a:ext cx="4079182" cy="756000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646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2. Parallelism Fusion (</a:t>
            </a:r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PaF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16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(</a:t>
            </a:r>
            <a:r>
              <a:rPr lang="en-US" sz="2400" dirty="0" err="1">
                <a:latin typeface="Trebuchet MS" panose="020B0703020202090204" pitchFamily="34" charset="0"/>
              </a:rPr>
              <a:t>i</a:t>
            </a:r>
            <a:r>
              <a:rPr lang="en-US" sz="2400" dirty="0">
                <a:latin typeface="Trebuchet MS" panose="020B0703020202090204" pitchFamily="34" charset="0"/>
              </a:rPr>
              <a:t>) strives a balance between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computation</a:t>
            </a:r>
            <a:r>
              <a:rPr lang="en-US" sz="2400" dirty="0">
                <a:latin typeface="Trebuchet MS" panose="020B0703020202090204" pitchFamily="34" charset="0"/>
              </a:rPr>
              <a:t> 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data transfer </a:t>
            </a:r>
            <a:r>
              <a:rPr lang="en-US" sz="2400" dirty="0">
                <a:latin typeface="Trebuchet MS" panose="020B0703020202090204" pitchFamily="34" charset="0"/>
              </a:rPr>
              <a:t>costs and (ii) efficiently covers various real-world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graphs</a:t>
            </a:r>
            <a:r>
              <a:rPr lang="en-US" sz="2400" dirty="0">
                <a:latin typeface="Trebuchet MS" panose="020B0703020202090204" pitchFamily="34" charset="0"/>
              </a:rPr>
              <a:t> that exhibit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diverse characteristics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dirty="0" err="1">
                <a:latin typeface="Trebuchet MS" panose="020B0703020202090204" pitchFamily="34" charset="0"/>
              </a:rPr>
              <a:t>PaF</a:t>
            </a:r>
            <a:r>
              <a:rPr lang="en-US" sz="2400" dirty="0">
                <a:latin typeface="Trebuchet MS" panose="020B0703020202090204" pitchFamily="34" charset="0"/>
              </a:rPr>
              <a:t> enablers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3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4"/>
                </a:solidFill>
                <a:latin typeface="Trebuchet MS" panose="020B0703020202090204" pitchFamily="34" charset="0"/>
              </a:rPr>
              <a:t>levels</a:t>
            </a:r>
            <a:r>
              <a:rPr lang="en-US" sz="2400" dirty="0">
                <a:latin typeface="Trebuchet MS" panose="020B0703020202090204" pitchFamily="34" charset="0"/>
              </a:rPr>
              <a:t> of parallelism: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Across PIM Clusters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Edge- + Feature-level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PIM Cluster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Within PIM Core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: Vertex-/Edge-level parallelism</a:t>
            </a:r>
          </a:p>
          <a:p>
            <a:pPr marL="0" indent="0">
              <a:buNone/>
            </a:pPr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B96B6-7EBA-CF86-F1C0-1430D68C59BE}"/>
              </a:ext>
            </a:extLst>
          </p:cNvPr>
          <p:cNvGrpSpPr/>
          <p:nvPr/>
        </p:nvGrpSpPr>
        <p:grpSpPr>
          <a:xfrm>
            <a:off x="246632" y="3968153"/>
            <a:ext cx="5636582" cy="2779460"/>
            <a:chOff x="3837917" y="4033415"/>
            <a:chExt cx="5525574" cy="237457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7F374BC8-82A2-03A5-53B9-05B8EB351CF2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04289D-B3D3-E545-3BD8-CFEE9D679010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F6C86D1F-8A65-F145-B97F-6C9D1EB8379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FE620D4-7234-4653-E11D-71082835922C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A3C299D-2B25-E984-4F5E-88B9EB06F5E7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6664F2-9F3A-43FB-8316-B8F9D27863DE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30EBD17-150B-D9C2-BC2D-58FB4356EDD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9DF4CCC6-1EC9-4FD7-B4F2-7CC68F34A344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4B5B846-2061-73A0-483A-7A6D3C779DBC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F3C2F6-8647-DD19-79E0-3D929E06845C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C98F369-9A0F-4F63-9E41-62DC19741D3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5B732976-BE41-4DF5-4ED7-1AAFB119E79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ABF50F8-1453-55B8-0A97-1044894AB5AB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4064B6-0774-A4E6-06F5-88978D4AE31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43231F03-8348-BEC6-4918-000FDDC2D1C9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D025002-8DC9-906C-FDCA-214E416B266A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62F73FD-59D9-7210-78A9-AA7B5104B3D4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14287-C18B-C8DB-4506-E207B103DC34}"/>
              </a:ext>
            </a:extLst>
          </p:cNvPr>
          <p:cNvGrpSpPr/>
          <p:nvPr/>
        </p:nvGrpSpPr>
        <p:grpSpPr>
          <a:xfrm>
            <a:off x="6341959" y="3968152"/>
            <a:ext cx="5636582" cy="2779460"/>
            <a:chOff x="3837917" y="4033415"/>
            <a:chExt cx="5525574" cy="2374575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C14608A9-5593-075A-F738-5B06DCC7A140}"/>
                </a:ext>
              </a:extLst>
            </p:cNvPr>
            <p:cNvSpPr/>
            <p:nvPr/>
          </p:nvSpPr>
          <p:spPr>
            <a:xfrm>
              <a:off x="3837917" y="4033415"/>
              <a:ext cx="5525574" cy="2374575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1AD0305-A156-3077-C118-1A5173948616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78ADF9CC-A9CD-D7F4-5355-AB082AA7655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F5AAF4E5-E26E-5FC5-16C2-1B2C0517FEE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FD1CFB2C-45E2-24B7-D062-6153494509CF}"/>
                  </a:ext>
                </a:extLst>
              </p:cNvPr>
              <p:cNvCxnSpPr>
                <a:cxnSpLocks/>
                <a:stCxn id="79" idx="2"/>
                <a:endCxn id="78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261C87-3AFB-8CDD-F2A1-BB2FD045E200}"/>
                </a:ext>
              </a:extLst>
            </p:cNvPr>
            <p:cNvGrpSpPr/>
            <p:nvPr/>
          </p:nvGrpSpPr>
          <p:grpSpPr>
            <a:xfrm>
              <a:off x="5400710" y="4487785"/>
              <a:ext cx="1058730" cy="1555987"/>
              <a:chOff x="5554208" y="4152055"/>
              <a:chExt cx="1058730" cy="1555987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3EB15BC4-48D8-136B-801C-3C58FEE56ABA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77F144D3-EAEC-110E-AFCC-67C58D132D11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24C7DE9A-CF0C-E6A9-A8C5-15688E83A541}"/>
                  </a:ext>
                </a:extLst>
              </p:cNvPr>
              <p:cNvCxnSpPr>
                <a:cxnSpLocks/>
                <a:stCxn id="76" idx="2"/>
                <a:endCxn id="75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910C96E-0969-198A-E4E9-96691BCEB6FD}"/>
                </a:ext>
              </a:extLst>
            </p:cNvPr>
            <p:cNvGrpSpPr/>
            <p:nvPr/>
          </p:nvGrpSpPr>
          <p:grpSpPr>
            <a:xfrm>
              <a:off x="6728986" y="4481752"/>
              <a:ext cx="1058730" cy="1555987"/>
              <a:chOff x="5554208" y="4152055"/>
              <a:chExt cx="1058730" cy="1555987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B1ABF8EA-A5A6-D804-9E7B-664B412FF5C3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1A5EC87-6815-8993-5F48-6DED01C97492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11C34B9F-DACE-C7C5-30DE-8FED53F349BF}"/>
                  </a:ext>
                </a:extLst>
              </p:cNvPr>
              <p:cNvCxnSpPr>
                <a:cxnSpLocks/>
                <a:stCxn id="73" idx="2"/>
                <a:endCxn id="72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770939D-0907-186C-D49F-EEF1FA79DB00}"/>
                </a:ext>
              </a:extLst>
            </p:cNvPr>
            <p:cNvGrpSpPr/>
            <p:nvPr/>
          </p:nvGrpSpPr>
          <p:grpSpPr>
            <a:xfrm>
              <a:off x="8051382" y="4481752"/>
              <a:ext cx="1058730" cy="1555987"/>
              <a:chOff x="5554208" y="4152055"/>
              <a:chExt cx="1058730" cy="1555987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ED09EE69-6242-E9F2-0B03-E7F669C0AFDC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EAFAC1E-3C3B-BDFE-F933-D35DFF5724F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2A8C4A1-D717-DE49-24B7-CD417A1EAEE3}"/>
                  </a:ext>
                </a:extLst>
              </p:cNvPr>
              <p:cNvCxnSpPr>
                <a:cxnSpLocks/>
                <a:stCxn id="70" idx="2"/>
                <a:endCxn id="69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3010354-E992-359A-0B9E-7CD9A36E5975}"/>
              </a:ext>
            </a:extLst>
          </p:cNvPr>
          <p:cNvSpPr/>
          <p:nvPr/>
        </p:nvSpPr>
        <p:spPr>
          <a:xfrm>
            <a:off x="398508" y="4395852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79740F8-D933-FB53-5D63-8A037DAF8489}"/>
              </a:ext>
            </a:extLst>
          </p:cNvPr>
          <p:cNvSpPr/>
          <p:nvPr/>
        </p:nvSpPr>
        <p:spPr>
          <a:xfrm>
            <a:off x="3120342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29A8082-9B6B-4A57-1EA7-3B59E4906F14}"/>
              </a:ext>
            </a:extLst>
          </p:cNvPr>
          <p:cNvSpPr/>
          <p:nvPr/>
        </p:nvSpPr>
        <p:spPr>
          <a:xfrm>
            <a:off x="6505447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4F48B96-B7FB-54A6-29F8-5C0C12AEEBDC}"/>
              </a:ext>
            </a:extLst>
          </p:cNvPr>
          <p:cNvSpPr/>
          <p:nvPr/>
        </p:nvSpPr>
        <p:spPr>
          <a:xfrm>
            <a:off x="9212100" y="4392859"/>
            <a:ext cx="2592000" cy="2052000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373C5F-ADC0-DB92-5E2C-5BF8B8044BCC}"/>
              </a:ext>
            </a:extLst>
          </p:cNvPr>
          <p:cNvSpPr txBox="1"/>
          <p:nvPr/>
        </p:nvSpPr>
        <p:spPr>
          <a:xfrm flipH="1">
            <a:off x="538913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3D48DE6-BB82-2C8A-F589-B3C8DFE900CD}"/>
              </a:ext>
            </a:extLst>
          </p:cNvPr>
          <p:cNvSpPr txBox="1"/>
          <p:nvPr/>
        </p:nvSpPr>
        <p:spPr>
          <a:xfrm flipH="1">
            <a:off x="4524092" y="4059741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39E4F74-13D3-9093-B479-621796A668AA}"/>
              </a:ext>
            </a:extLst>
          </p:cNvPr>
          <p:cNvSpPr txBox="1"/>
          <p:nvPr/>
        </p:nvSpPr>
        <p:spPr>
          <a:xfrm flipH="1">
            <a:off x="6591868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3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B0BB6B-60EA-D442-2DEE-98ED43D666D2}"/>
              </a:ext>
            </a:extLst>
          </p:cNvPr>
          <p:cNvSpPr txBox="1"/>
          <p:nvPr/>
        </p:nvSpPr>
        <p:spPr>
          <a:xfrm flipH="1">
            <a:off x="10577047" y="4059546"/>
            <a:ext cx="115559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4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BE9A0F1-1038-B857-8EA8-47E5C8F1E5EF}"/>
              </a:ext>
            </a:extLst>
          </p:cNvPr>
          <p:cNvSpPr/>
          <p:nvPr/>
        </p:nvSpPr>
        <p:spPr>
          <a:xfrm>
            <a:off x="7933123" y="6345406"/>
            <a:ext cx="2304000" cy="360000"/>
          </a:xfrm>
          <a:prstGeom prst="roundRect">
            <a:avLst/>
          </a:prstGeom>
          <a:solidFill>
            <a:srgbClr val="771F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Across PIM Clusters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77661D7-CC99-5728-12A0-6FFA986D1FB8}"/>
              </a:ext>
            </a:extLst>
          </p:cNvPr>
          <p:cNvSpPr/>
          <p:nvPr/>
        </p:nvSpPr>
        <p:spPr>
          <a:xfrm>
            <a:off x="9413369" y="5083024"/>
            <a:ext cx="2232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Cluster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8970494-961B-B1E4-843E-9EF1BED703E5}"/>
              </a:ext>
            </a:extLst>
          </p:cNvPr>
          <p:cNvCxnSpPr>
            <a:cxnSpLocks/>
          </p:cNvCxnSpPr>
          <p:nvPr/>
        </p:nvCxnSpPr>
        <p:spPr>
          <a:xfrm flipH="1" flipV="1">
            <a:off x="11616455" y="3380507"/>
            <a:ext cx="28914" cy="114454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C0922D34-68C3-790D-99A3-D7B700D1C7B6}"/>
              </a:ext>
            </a:extLst>
          </p:cNvPr>
          <p:cNvSpPr/>
          <p:nvPr/>
        </p:nvSpPr>
        <p:spPr>
          <a:xfrm>
            <a:off x="9738244" y="242830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883AEEA-C70E-5129-273F-5BC0EFCFE150}"/>
              </a:ext>
            </a:extLst>
          </p:cNvPr>
          <p:cNvCxnSpPr>
            <a:cxnSpLocks/>
          </p:cNvCxnSpPr>
          <p:nvPr/>
        </p:nvCxnSpPr>
        <p:spPr>
          <a:xfrm flipH="1" flipV="1">
            <a:off x="9783993" y="3347861"/>
            <a:ext cx="856079" cy="11771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70FD3A1-03E3-EE8D-3F5C-285390ECE0C6}"/>
              </a:ext>
            </a:extLst>
          </p:cNvPr>
          <p:cNvSpPr txBox="1"/>
          <p:nvPr/>
        </p:nvSpPr>
        <p:spPr>
          <a:xfrm>
            <a:off x="10166417" y="308828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9F55488-F159-7F5C-10EF-C6C8CD1B1A63}"/>
              </a:ext>
            </a:extLst>
          </p:cNvPr>
          <p:cNvGrpSpPr/>
          <p:nvPr/>
        </p:nvGrpSpPr>
        <p:grpSpPr>
          <a:xfrm>
            <a:off x="10371109" y="2759704"/>
            <a:ext cx="664106" cy="369332"/>
            <a:chOff x="9934558" y="3993776"/>
            <a:chExt cx="706548" cy="389965"/>
          </a:xfrm>
        </p:grpSpPr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8F67A0B-ECB4-EEDC-2AC2-B27F7E5FEF50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27F2512-F35F-23DD-B5BC-F0963A53C2DD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5C61613-7967-C6EA-39C8-BC7253A6412E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75889F0-FA82-D091-8BDA-9E9157652DE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1E6A2642-AB8E-D138-536B-7EA3D961E6B5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C9304D8E-9D95-3885-1D51-1F0102B9F56E}"/>
              </a:ext>
            </a:extLst>
          </p:cNvPr>
          <p:cNvSpPr/>
          <p:nvPr/>
        </p:nvSpPr>
        <p:spPr>
          <a:xfrm>
            <a:off x="9696491" y="2009671"/>
            <a:ext cx="1980000" cy="360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Within PIM Core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CD433181-6A34-3C1D-3FD2-509BF0318608}"/>
              </a:ext>
            </a:extLst>
          </p:cNvPr>
          <p:cNvSpPr/>
          <p:nvPr/>
        </p:nvSpPr>
        <p:spPr>
          <a:xfrm>
            <a:off x="645686" y="2137631"/>
            <a:ext cx="7056000" cy="3514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949E1B53-CCF4-A988-AA81-A78E98F6BBF4}"/>
              </a:ext>
            </a:extLst>
          </p:cNvPr>
          <p:cNvSpPr/>
          <p:nvPr/>
        </p:nvSpPr>
        <p:spPr>
          <a:xfrm>
            <a:off x="5679687" y="1808074"/>
            <a:ext cx="3048744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educes data transfer costs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46A79E69-8291-CA10-9BCC-1373AD259197}"/>
              </a:ext>
            </a:extLst>
          </p:cNvPr>
          <p:cNvSpPr/>
          <p:nvPr/>
        </p:nvSpPr>
        <p:spPr>
          <a:xfrm>
            <a:off x="4416342" y="3234193"/>
            <a:ext cx="2988000" cy="324000"/>
          </a:xfrm>
          <a:prstGeom prst="roundRect">
            <a:avLst/>
          </a:prstGeom>
          <a:solidFill>
            <a:srgbClr val="CCCCCC">
              <a:alpha val="60000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rebuchet MS" panose="020B0703020202090204" pitchFamily="34" charset="0"/>
              </a:rPr>
              <a:t>R</a:t>
            </a:r>
            <a:r>
              <a:rPr lang="en-GR" dirty="0">
                <a:solidFill>
                  <a:schemeClr val="tx1"/>
                </a:solidFill>
                <a:latin typeface="Trebuchet MS" panose="020B0703020202090204" pitchFamily="34" charset="0"/>
              </a:rPr>
              <a:t>educe computation costs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974104A8-9251-0B9A-4246-2BE9469B891F}"/>
              </a:ext>
            </a:extLst>
          </p:cNvPr>
          <p:cNvSpPr/>
          <p:nvPr/>
        </p:nvSpPr>
        <p:spPr>
          <a:xfrm>
            <a:off x="651454" y="2515612"/>
            <a:ext cx="7056000" cy="70746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09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PIM Clusters: Edge- + Feature-Level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17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759656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creating 4 PIM clusters with 2 sparse partitions and 2 dense partitions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sp>
        <p:nvSpPr>
          <p:cNvPr id="189" name="Multiply 188">
            <a:extLst>
              <a:ext uri="{FF2B5EF4-FFF2-40B4-BE49-F238E27FC236}">
                <a16:creationId xmlns:a16="http://schemas.microsoft.com/office/drawing/2014/main" id="{652423AA-51D9-1EBB-1DC5-A8F65B690B56}"/>
              </a:ext>
            </a:extLst>
          </p:cNvPr>
          <p:cNvSpPr/>
          <p:nvPr/>
        </p:nvSpPr>
        <p:spPr>
          <a:xfrm>
            <a:off x="3108218" y="5118852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39" name="Equals 238">
            <a:extLst>
              <a:ext uri="{FF2B5EF4-FFF2-40B4-BE49-F238E27FC236}">
                <a16:creationId xmlns:a16="http://schemas.microsoft.com/office/drawing/2014/main" id="{1E0F1193-B201-6FB0-CF96-B3F3D3335F0E}"/>
              </a:ext>
            </a:extLst>
          </p:cNvPr>
          <p:cNvSpPr/>
          <p:nvPr/>
        </p:nvSpPr>
        <p:spPr>
          <a:xfrm>
            <a:off x="5702048" y="5214537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E300EE53-3514-B594-CBC7-CF0193349358}"/>
              </a:ext>
            </a:extLst>
          </p:cNvPr>
          <p:cNvGrpSpPr/>
          <p:nvPr/>
        </p:nvGrpSpPr>
        <p:grpSpPr>
          <a:xfrm>
            <a:off x="288458" y="4570887"/>
            <a:ext cx="2811157" cy="1987834"/>
            <a:chOff x="202193" y="4467369"/>
            <a:chExt cx="2811157" cy="198783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4DCC8F4-0B7F-DA47-82D7-3C5D144FF8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0418" y="4467369"/>
              <a:ext cx="1841555" cy="1661813"/>
              <a:chOff x="1036320" y="2259983"/>
              <a:chExt cx="1887319" cy="192850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41077B8-2DE2-D020-472F-FD068A5DB876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972261"/>
                <a:chOff x="1036320" y="2259983"/>
                <a:chExt cx="1887319" cy="972261"/>
              </a:xfrm>
              <a:grpFill/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E6C857F-2973-3F6E-A6F2-3E0F0CC1E539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120" name="Group 119">
                    <a:extLst>
                      <a:ext uri="{FF2B5EF4-FFF2-40B4-BE49-F238E27FC236}">
                        <a16:creationId xmlns:a16="http://schemas.microsoft.com/office/drawing/2014/main" id="{990CCF1D-1B0B-415F-2A35-1A249CDB70D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787170D0-2575-F345-E4AF-39569BF474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138" name="Rectangle 137">
                        <a:extLst>
                          <a:ext uri="{FF2B5EF4-FFF2-40B4-BE49-F238E27FC236}">
                            <a16:creationId xmlns:a16="http://schemas.microsoft.com/office/drawing/2014/main" id="{82F3DC10-65BF-2814-0764-4251AB53E4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9" name="Rectangle 138">
                        <a:extLst>
                          <a:ext uri="{FF2B5EF4-FFF2-40B4-BE49-F238E27FC236}">
                            <a16:creationId xmlns:a16="http://schemas.microsoft.com/office/drawing/2014/main" id="{D12BA725-D975-7554-D269-75B790CEBE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0" name="Rectangle 139">
                        <a:extLst>
                          <a:ext uri="{FF2B5EF4-FFF2-40B4-BE49-F238E27FC236}">
                            <a16:creationId xmlns:a16="http://schemas.microsoft.com/office/drawing/2014/main" id="{8E0C6FC3-C368-7CDB-C780-0A22F1DEA7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41" name="Rectangle 140">
                        <a:extLst>
                          <a:ext uri="{FF2B5EF4-FFF2-40B4-BE49-F238E27FC236}">
                            <a16:creationId xmlns:a16="http://schemas.microsoft.com/office/drawing/2014/main" id="{4D59ED7E-45AD-19D4-55C9-FEBFF11683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6493D01B-E13E-0755-A26A-4EAF88994A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0"/>
                      <a:chOff x="1036320" y="2262801"/>
                      <a:chExt cx="1076911" cy="274320"/>
                    </a:xfrm>
                    <a:grpFill/>
                  </p:grpSpPr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10B59C1C-3D6F-29E9-961C-B1AA39D9CE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5" name="Rectangle 134">
                        <a:extLst>
                          <a:ext uri="{FF2B5EF4-FFF2-40B4-BE49-F238E27FC236}">
                            <a16:creationId xmlns:a16="http://schemas.microsoft.com/office/drawing/2014/main" id="{380F6BCC-A91D-719A-80C6-B3209B7453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6" name="Rectangle 135">
                        <a:extLst>
                          <a:ext uri="{FF2B5EF4-FFF2-40B4-BE49-F238E27FC236}">
                            <a16:creationId xmlns:a16="http://schemas.microsoft.com/office/drawing/2014/main" id="{9294CD60-6A7F-EBFE-0385-5BA37B255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7" name="Rectangle 136">
                        <a:extLst>
                          <a:ext uri="{FF2B5EF4-FFF2-40B4-BE49-F238E27FC236}">
                            <a16:creationId xmlns:a16="http://schemas.microsoft.com/office/drawing/2014/main" id="{1A4FC601-EAED-1340-D988-2BD1B459F0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11DB0BC4-80CA-3E41-5026-AD410D927C8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80169CBE-493E-A001-29C5-E253A655AB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128" name="Rectangle 127">
                        <a:extLst>
                          <a:ext uri="{FF2B5EF4-FFF2-40B4-BE49-F238E27FC236}">
                            <a16:creationId xmlns:a16="http://schemas.microsoft.com/office/drawing/2014/main" id="{67FC2A7E-2AE6-AFA8-B7B1-251184BF5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9" name="Rectangle 128">
                        <a:extLst>
                          <a:ext uri="{FF2B5EF4-FFF2-40B4-BE49-F238E27FC236}">
                            <a16:creationId xmlns:a16="http://schemas.microsoft.com/office/drawing/2014/main" id="{6CA491FF-EC3E-475B-5D36-19C83CAA3E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FAEA87D6-D89A-795D-55FC-4C8865028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31" name="Rectangle 130">
                        <a:extLst>
                          <a:ext uri="{FF2B5EF4-FFF2-40B4-BE49-F238E27FC236}">
                            <a16:creationId xmlns:a16="http://schemas.microsoft.com/office/drawing/2014/main" id="{39617F6E-B361-787B-3F3E-E293B2F4A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F6702285-762F-AF1B-03CF-9D34F38BA9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124" name="Rectangle 123">
                        <a:extLst>
                          <a:ext uri="{FF2B5EF4-FFF2-40B4-BE49-F238E27FC236}">
                            <a16:creationId xmlns:a16="http://schemas.microsoft.com/office/drawing/2014/main" id="{2627A4CF-AB20-BC70-9C7B-C20387BBA1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C6781009-2AE1-EF2B-8BC9-5A76D92670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EAE17413-FAAC-82C4-AFB8-767B61356E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1E3A88EA-C11E-0EFE-9879-26ED925121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01753D1-85BB-55D4-0854-AAD92F9C92BC}"/>
                    </a:ext>
                  </a:extLst>
                </p:cNvPr>
                <p:cNvGrpSpPr/>
                <p:nvPr/>
              </p:nvGrpSpPr>
              <p:grpSpPr>
                <a:xfrm>
                  <a:off x="1036320" y="2745453"/>
                  <a:ext cx="1887319" cy="486791"/>
                  <a:chOff x="1036320" y="2259983"/>
                  <a:chExt cx="1887319" cy="486791"/>
                </a:xfrm>
                <a:grpFill/>
              </p:grpSpPr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5CECF123-995F-224B-22F6-31241DBEAC3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59983"/>
                    <a:ext cx="1887319" cy="244158"/>
                    <a:chOff x="1036320" y="2262483"/>
                    <a:chExt cx="2174191" cy="274638"/>
                  </a:xfrm>
                  <a:grpFill/>
                </p:grpSpPr>
                <p:grpSp>
                  <p:nvGrpSpPr>
                    <p:cNvPr id="110" name="Group 109">
                      <a:extLst>
                        <a:ext uri="{FF2B5EF4-FFF2-40B4-BE49-F238E27FC236}">
                          <a16:creationId xmlns:a16="http://schemas.microsoft.com/office/drawing/2014/main" id="{8C094751-3B47-D932-6375-CB901D646A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0"/>
                      <a:chOff x="1036320" y="2262801"/>
                      <a:chExt cx="1097280" cy="274320"/>
                    </a:xfrm>
                    <a:grpFill/>
                  </p:grpSpPr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DE0DDBA0-C8C7-B410-D939-775E973162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C7D47722-A873-E602-B903-41E81D7341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8" name="Rectangle 117">
                        <a:extLst>
                          <a:ext uri="{FF2B5EF4-FFF2-40B4-BE49-F238E27FC236}">
                            <a16:creationId xmlns:a16="http://schemas.microsoft.com/office/drawing/2014/main" id="{8420AA54-40B9-5B65-0990-165482ED49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9" name="Rectangle 118">
                        <a:extLst>
                          <a:ext uri="{FF2B5EF4-FFF2-40B4-BE49-F238E27FC236}">
                            <a16:creationId xmlns:a16="http://schemas.microsoft.com/office/drawing/2014/main" id="{9B64B34A-0843-7089-179F-DCE5B94FD2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1" name="Group 110">
                      <a:extLst>
                        <a:ext uri="{FF2B5EF4-FFF2-40B4-BE49-F238E27FC236}">
                          <a16:creationId xmlns:a16="http://schemas.microsoft.com/office/drawing/2014/main" id="{73BF0EE4-EBDE-0E35-FE7F-1016C66731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5556FB3E-88BA-1A8B-5585-491BF2233B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BE441119-981B-7783-5BC4-F50A89D9B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4" name="Rectangle 113">
                        <a:extLst>
                          <a:ext uri="{FF2B5EF4-FFF2-40B4-BE49-F238E27FC236}">
                            <a16:creationId xmlns:a16="http://schemas.microsoft.com/office/drawing/2014/main" id="{58CB1770-0096-7BB8-A105-C4633E2AC0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968280C5-4D78-B4F3-77F8-B3BA6D217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DDE864AA-DD89-C86F-4B20-7B4107B805F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615"/>
                    <a:ext cx="1887319" cy="244159"/>
                    <a:chOff x="1036320" y="2262483"/>
                    <a:chExt cx="2174191" cy="274640"/>
                  </a:xfrm>
                  <a:grpFill/>
                </p:grpSpPr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F4F39F09-E931-61B1-247C-CD2AAAC88F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62801"/>
                      <a:ext cx="1097280" cy="274322"/>
                      <a:chOff x="1036320" y="2262801"/>
                      <a:chExt cx="1097280" cy="274322"/>
                    </a:xfrm>
                    <a:grpFill/>
                  </p:grpSpPr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B64643BA-57FA-05A7-4F5D-2374E86637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7" name="Rectangle 106">
                        <a:extLst>
                          <a:ext uri="{FF2B5EF4-FFF2-40B4-BE49-F238E27FC236}">
                            <a16:creationId xmlns:a16="http://schemas.microsoft.com/office/drawing/2014/main" id="{53AD1FB2-CA74-5CBD-CBD8-57A9F82EA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8" name="Rectangle 107">
                        <a:extLst>
                          <a:ext uri="{FF2B5EF4-FFF2-40B4-BE49-F238E27FC236}">
                            <a16:creationId xmlns:a16="http://schemas.microsoft.com/office/drawing/2014/main" id="{0133CF84-7B02-81DA-FE85-E5327ACBD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49AC85B3-7CE8-516E-C793-580E65ACDB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65AA0DE8-7BDC-EE1C-1034-5CFEC2D3C7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62483"/>
                      <a:ext cx="1076911" cy="274322"/>
                      <a:chOff x="1036320" y="2262801"/>
                      <a:chExt cx="1076911" cy="274322"/>
                    </a:xfrm>
                    <a:grpFill/>
                  </p:grpSpPr>
                  <p:sp>
                    <p:nvSpPr>
                      <p:cNvPr id="102" name="Rectangle 101">
                        <a:extLst>
                          <a:ext uri="{FF2B5EF4-FFF2-40B4-BE49-F238E27FC236}">
                            <a16:creationId xmlns:a16="http://schemas.microsoft.com/office/drawing/2014/main" id="{8B13BB0D-E9DE-D9A7-EB41-4791D6D4D2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3" name="Rectangle 102">
                        <a:extLst>
                          <a:ext uri="{FF2B5EF4-FFF2-40B4-BE49-F238E27FC236}">
                            <a16:creationId xmlns:a16="http://schemas.microsoft.com/office/drawing/2014/main" id="{67FE2CE3-CC26-C27D-61CD-CF43B7D645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62801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4" name="Rectangle 103">
                        <a:extLst>
                          <a:ext uri="{FF2B5EF4-FFF2-40B4-BE49-F238E27FC236}">
                            <a16:creationId xmlns:a16="http://schemas.microsoft.com/office/drawing/2014/main" id="{2DFE063B-A60C-B763-00B8-F90D02E35C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9" y="2262801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7BDE225A-BE6C-1ED0-7C8E-8492CFEE2D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62803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B987C69-CBEB-7915-6A91-965099A7265A}"/>
                  </a:ext>
                </a:extLst>
              </p:cNvPr>
              <p:cNvGrpSpPr/>
              <p:nvPr/>
            </p:nvGrpSpPr>
            <p:grpSpPr>
              <a:xfrm>
                <a:off x="1036320" y="3216224"/>
                <a:ext cx="1887319" cy="972266"/>
                <a:chOff x="1036320" y="2239962"/>
                <a:chExt cx="1887319" cy="972266"/>
              </a:xfrm>
              <a:grpFill/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AC10AAF-2BA8-CF83-5132-C9B53643DEF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309CD5FF-F659-9CF1-A133-9584A20D671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690D6797-20D1-55B6-DEFF-92FA7B184F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3287DE93-402C-0F3D-1C56-B8F2F54B59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3" name="Rectangle 92">
                        <a:extLst>
                          <a:ext uri="{FF2B5EF4-FFF2-40B4-BE49-F238E27FC236}">
                            <a16:creationId xmlns:a16="http://schemas.microsoft.com/office/drawing/2014/main" id="{D7E8638A-F3B1-02A5-5C3C-1AFCB696F2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4" name="Rectangle 93">
                        <a:extLst>
                          <a:ext uri="{FF2B5EF4-FFF2-40B4-BE49-F238E27FC236}">
                            <a16:creationId xmlns:a16="http://schemas.microsoft.com/office/drawing/2014/main" id="{1D259F7F-6D3B-C516-4C61-4C4C3B86AE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5" name="Rectangle 94">
                        <a:extLst>
                          <a:ext uri="{FF2B5EF4-FFF2-40B4-BE49-F238E27FC236}">
                            <a16:creationId xmlns:a16="http://schemas.microsoft.com/office/drawing/2014/main" id="{CD63284D-0ABC-3A89-B76E-41C5B8C8AE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7" name="Group 86">
                      <a:extLst>
                        <a:ext uri="{FF2B5EF4-FFF2-40B4-BE49-F238E27FC236}">
                          <a16:creationId xmlns:a16="http://schemas.microsoft.com/office/drawing/2014/main" id="{1A825CD3-C19F-8916-896A-9ACC8776FB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8117913D-FEB4-1D8F-4400-2BEBF6508E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89C12486-F664-59EE-2CF7-D1B2CCC750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0" name="Rectangle 89">
                        <a:extLst>
                          <a:ext uri="{FF2B5EF4-FFF2-40B4-BE49-F238E27FC236}">
                            <a16:creationId xmlns:a16="http://schemas.microsoft.com/office/drawing/2014/main" id="{1FC64EF5-AF62-3AD7-A71D-597AF7C09A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49A1E858-6662-BD59-C325-B3F54FB9F1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F7DC55EA-242B-E2C9-A180-668ABA1DDD7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E960EF2F-7DEF-ACB7-D762-E467E81545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B33B3036-D03D-551A-BB13-6E720493DC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3" name="Rectangle 82">
                        <a:extLst>
                          <a:ext uri="{FF2B5EF4-FFF2-40B4-BE49-F238E27FC236}">
                            <a16:creationId xmlns:a16="http://schemas.microsoft.com/office/drawing/2014/main" id="{7CDE40D1-EB0C-C6D1-7897-0655721110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4" name="Rectangle 83">
                        <a:extLst>
                          <a:ext uri="{FF2B5EF4-FFF2-40B4-BE49-F238E27FC236}">
                            <a16:creationId xmlns:a16="http://schemas.microsoft.com/office/drawing/2014/main" id="{2A41274D-A693-00D6-D8C9-0490B154C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5" name="Rectangle 84">
                        <a:extLst>
                          <a:ext uri="{FF2B5EF4-FFF2-40B4-BE49-F238E27FC236}">
                            <a16:creationId xmlns:a16="http://schemas.microsoft.com/office/drawing/2014/main" id="{47512E64-F35C-432F-DDCE-8ABAB724DA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F32CDEF7-550F-3C19-41C7-F3FC995414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78" name="Rectangle 77">
                        <a:extLst>
                          <a:ext uri="{FF2B5EF4-FFF2-40B4-BE49-F238E27FC236}">
                            <a16:creationId xmlns:a16="http://schemas.microsoft.com/office/drawing/2014/main" id="{5BAC7178-919F-B0BE-4C40-7DE9CC3A9F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012F8C76-E472-3546-A942-466ECBBDB4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2472B057-721E-9B45-D71E-25913707F8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5A934BB1-62A8-B12F-67C5-9022DDC027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51906456-5C8B-A90A-AAAB-25A44E98C6BA}"/>
                    </a:ext>
                  </a:extLst>
                </p:cNvPr>
                <p:cNvGrpSpPr/>
                <p:nvPr/>
              </p:nvGrpSpPr>
              <p:grpSpPr>
                <a:xfrm>
                  <a:off x="1036320" y="2725432"/>
                  <a:ext cx="1887319" cy="486796"/>
                  <a:chOff x="1036320" y="2239962"/>
                  <a:chExt cx="1887319" cy="486796"/>
                </a:xfrm>
                <a:grpFill/>
              </p:grpSpPr>
              <p:grpSp>
                <p:nvGrpSpPr>
                  <p:cNvPr id="52" name="Group 51">
                    <a:extLst>
                      <a:ext uri="{FF2B5EF4-FFF2-40B4-BE49-F238E27FC236}">
                        <a16:creationId xmlns:a16="http://schemas.microsoft.com/office/drawing/2014/main" id="{E4A12688-1CAE-CF3B-34D0-3BD48474D26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39962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894E1330-3258-40D8-67FC-C2C6D4D445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233EE3B1-54B0-02B9-4405-7586E52D1F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1" name="Rectangle 70">
                        <a:extLst>
                          <a:ext uri="{FF2B5EF4-FFF2-40B4-BE49-F238E27FC236}">
                            <a16:creationId xmlns:a16="http://schemas.microsoft.com/office/drawing/2014/main" id="{545A686C-AD08-4B34-04DA-04089E1397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2" name="Rectangle 71">
                        <a:extLst>
                          <a:ext uri="{FF2B5EF4-FFF2-40B4-BE49-F238E27FC236}">
                            <a16:creationId xmlns:a16="http://schemas.microsoft.com/office/drawing/2014/main" id="{4C41E7D9-EE77-8716-2573-F87E5E39D5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AD3E0205-9F89-F985-70E7-0A38C07D00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70A8FE42-3FE5-8DE2-4E09-7BB823E191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66" name="Rectangle 65">
                        <a:extLst>
                          <a:ext uri="{FF2B5EF4-FFF2-40B4-BE49-F238E27FC236}">
                            <a16:creationId xmlns:a16="http://schemas.microsoft.com/office/drawing/2014/main" id="{6377F91D-7B6E-7761-AAAE-44F1431AFF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7" name="Rectangle 66">
                        <a:extLst>
                          <a:ext uri="{FF2B5EF4-FFF2-40B4-BE49-F238E27FC236}">
                            <a16:creationId xmlns:a16="http://schemas.microsoft.com/office/drawing/2014/main" id="{058EB9A9-920F-7C93-27FA-EEF97901B0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8" name="Rectangle 67">
                        <a:extLst>
                          <a:ext uri="{FF2B5EF4-FFF2-40B4-BE49-F238E27FC236}">
                            <a16:creationId xmlns:a16="http://schemas.microsoft.com/office/drawing/2014/main" id="{F1D9AC45-4AF7-53B0-E111-EA809947F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9" name="Rectangle 68">
                        <a:extLst>
                          <a:ext uri="{FF2B5EF4-FFF2-40B4-BE49-F238E27FC236}">
                            <a16:creationId xmlns:a16="http://schemas.microsoft.com/office/drawing/2014/main" id="{E74C5023-EFDB-9F80-B822-1E3FA5F8B2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B7C6EE54-2D8B-88C6-B234-F1753C15EDE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600"/>
                    <a:ext cx="1887319" cy="244158"/>
                    <a:chOff x="1036320" y="2239962"/>
                    <a:chExt cx="2174191" cy="274638"/>
                  </a:xfrm>
                  <a:grpFill/>
                </p:grpSpPr>
                <p:grpSp>
                  <p:nvGrpSpPr>
                    <p:cNvPr id="54" name="Group 53">
                      <a:extLst>
                        <a:ext uri="{FF2B5EF4-FFF2-40B4-BE49-F238E27FC236}">
                          <a16:creationId xmlns:a16="http://schemas.microsoft.com/office/drawing/2014/main" id="{6AD20A37-FCD2-DA9D-9281-8492BD99EA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36320" y="2240280"/>
                      <a:ext cx="1097280" cy="274320"/>
                      <a:chOff x="1036320" y="2240280"/>
                      <a:chExt cx="1097280" cy="274320"/>
                    </a:xfrm>
                    <a:grpFill/>
                  </p:grpSpPr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39D597-3716-073D-458D-EAF2870DF9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041F0D15-72F7-EEFD-3026-25A5DC2FE9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53059CA6-221E-366D-23B3-3E28FF2F6B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8816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C03689EE-2BE3-9FAD-5BDA-B7DD130E0D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5928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5" name="Group 54">
                      <a:extLst>
                        <a:ext uri="{FF2B5EF4-FFF2-40B4-BE49-F238E27FC236}">
                          <a16:creationId xmlns:a16="http://schemas.microsoft.com/office/drawing/2014/main" id="{D4FAE9F6-37C3-EC21-5354-03CDD80AC4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33600" y="2239962"/>
                      <a:ext cx="1076911" cy="274320"/>
                      <a:chOff x="1036320" y="2240280"/>
                      <a:chExt cx="1076911" cy="274320"/>
                    </a:xfrm>
                    <a:grpFill/>
                  </p:grpSpPr>
                  <p:sp>
                    <p:nvSpPr>
                      <p:cNvPr id="56" name="Rectangle 55">
                        <a:extLst>
                          <a:ext uri="{FF2B5EF4-FFF2-40B4-BE49-F238E27FC236}">
                            <a16:creationId xmlns:a16="http://schemas.microsoft.com/office/drawing/2014/main" id="{E62F05A5-165D-A6F6-A8F7-ACC51BD9E8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6320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8C92DF29-3AB3-1F7C-F7ED-681559044B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10640" y="2240280"/>
                        <a:ext cx="274320" cy="2743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B571A459-CA27-A403-847A-2AE1C106CE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67798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E95B7EF-FCCE-2FB6-D59B-2F9D147BD6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38911" y="2240280"/>
                        <a:ext cx="274320" cy="27432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sz="1200">
                          <a:latin typeface="Trebuchet MS" panose="020B0703020202090204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8B4655A-500A-69F5-BDBC-722ABC16CE96}"/>
                </a:ext>
              </a:extLst>
            </p:cNvPr>
            <p:cNvSpPr txBox="1"/>
            <p:nvPr/>
          </p:nvSpPr>
          <p:spPr>
            <a:xfrm flipH="1">
              <a:off x="202193" y="6178204"/>
              <a:ext cx="28111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Adjacency (Sparse) Matrix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9A3432A-8EB4-8C47-8181-28CB3A8C2A9C}"/>
                </a:ext>
              </a:extLst>
            </p:cNvPr>
            <p:cNvSpPr txBox="1"/>
            <p:nvPr/>
          </p:nvSpPr>
          <p:spPr>
            <a:xfrm flipH="1">
              <a:off x="661695" y="5021064"/>
              <a:ext cx="9066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Clusters 1,2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6AFA69B3-A91A-436B-B2F4-90F536D439C5}"/>
                </a:ext>
              </a:extLst>
            </p:cNvPr>
            <p:cNvSpPr txBox="1"/>
            <p:nvPr/>
          </p:nvSpPr>
          <p:spPr>
            <a:xfrm flipH="1">
              <a:off x="1627976" y="5021276"/>
              <a:ext cx="90662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Clusters 3,4</a:t>
              </a:r>
            </a:p>
          </p:txBody>
        </p:sp>
      </p:grpSp>
      <p:sp>
        <p:nvSpPr>
          <p:cNvPr id="337" name="Plus 336">
            <a:extLst>
              <a:ext uri="{FF2B5EF4-FFF2-40B4-BE49-F238E27FC236}">
                <a16:creationId xmlns:a16="http://schemas.microsoft.com/office/drawing/2014/main" id="{101E6E42-65F5-5E96-741E-F0E004FD3693}"/>
              </a:ext>
            </a:extLst>
          </p:cNvPr>
          <p:cNvSpPr>
            <a:spLocks noChangeAspect="1"/>
          </p:cNvSpPr>
          <p:nvPr/>
        </p:nvSpPr>
        <p:spPr>
          <a:xfrm>
            <a:off x="7326064" y="5152711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7FC2E17-E9A9-300F-8BCA-5AA332846405}"/>
              </a:ext>
            </a:extLst>
          </p:cNvPr>
          <p:cNvGrpSpPr/>
          <p:nvPr/>
        </p:nvGrpSpPr>
        <p:grpSpPr>
          <a:xfrm>
            <a:off x="3542319" y="4570796"/>
            <a:ext cx="2326538" cy="2009352"/>
            <a:chOff x="3455378" y="4428598"/>
            <a:chExt cx="2326538" cy="200935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24897C4-26F0-4960-F16E-80887E3CC8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3945" y="4467491"/>
              <a:ext cx="929404" cy="1661569"/>
              <a:chOff x="1036320" y="2260266"/>
              <a:chExt cx="952500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5443A6-3C93-3CCB-FC15-B0B1A61E5FFC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971975"/>
                <a:chOff x="1036320" y="2260266"/>
                <a:chExt cx="952500" cy="971975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2F608966-7821-D5E4-D458-F60F8255E66B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486508"/>
                  <a:chOff x="1036320" y="2260266"/>
                  <a:chExt cx="952500" cy="486508"/>
                </a:xfrm>
                <a:grpFill/>
              </p:grpSpPr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2771A340-8494-DACD-AA52-3636BD7A6A6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952500" cy="243875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84A9368C-E7AF-3FA4-0C78-C07D2E12F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AA52B3C5-96CB-4621-398F-5C32DCB67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BA4569AE-62EC-CD80-0529-680BE10E4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0876FB5C-6F9C-9D37-8E25-4C35F49F6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681A3CDE-97B4-E7FC-95EB-11E7EA802C9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952500" cy="243875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B23D86F1-D23B-D708-E829-402540610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4D27B3A3-EEF6-1B55-D8BB-B1F15ED593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77805CB5-2B29-B3B4-9B95-E3C367E32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E4AC7410-8453-34ED-3F36-BD895EA44C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D8B2696A-6379-467E-1F14-C932BE32DB7F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952500" cy="486508"/>
                  <a:chOff x="1036320" y="2260263"/>
                  <a:chExt cx="952500" cy="48650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3885F8BD-C44F-4E60-87E5-919433809A1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952500" cy="243876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CFB241EB-5787-07B1-5217-41052382A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FA0C718F-2CEB-1327-8890-757604AC82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88B057A7-CA42-28E9-CB0B-5E859DB388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8FD06EFD-AB20-EE22-ED5F-C576B3D84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8B13C283-BA95-19D9-227A-F1B153092CF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952500" cy="243877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5FA253FD-E7C3-E788-593D-2885B72F5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D505ED73-0466-909B-8B76-E4B17D1F0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C0E055A1-CA84-6FA8-D8F0-409869CBBB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44E04F88-80BC-47A0-F051-FE1D82381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11D81A3-D08B-9122-A442-4DA24ECE9E64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952500" cy="971983"/>
                <a:chOff x="1036320" y="2240245"/>
                <a:chExt cx="952500" cy="971983"/>
              </a:xfrm>
              <a:grpFill/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D357AE1A-5CF0-E868-2584-64DABB86B9FC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157" name="Group 156">
                    <a:extLst>
                      <a:ext uri="{FF2B5EF4-FFF2-40B4-BE49-F238E27FC236}">
                        <a16:creationId xmlns:a16="http://schemas.microsoft.com/office/drawing/2014/main" id="{642E487D-101C-0CEA-E6C1-2A30B52FE09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C45F0BD7-2C8E-60DB-4529-C02DF23BF6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BA93747C-B186-F6CC-DFD0-8F433C8BC2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9495B8E7-72E9-8DEF-CAE2-96F7E250C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E7821E84-E1D9-18D5-6084-3A8E53439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8" name="Group 157">
                    <a:extLst>
                      <a:ext uri="{FF2B5EF4-FFF2-40B4-BE49-F238E27FC236}">
                        <a16:creationId xmlns:a16="http://schemas.microsoft.com/office/drawing/2014/main" id="{A8F34CA8-FBB9-5CBD-DFF6-ECDF7491F9F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3E578323-9F6E-1D26-B24F-EBE837FCE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4E150320-54C9-5906-A261-55519FFBC3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F210F04E-68E5-4447-EB3C-89DA6DFFC9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1170A4C-838E-D4BA-BEB0-252B19B165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BD9A874C-9D0B-67AC-3B44-CE9226037CA8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952500" cy="486513"/>
                  <a:chOff x="1036320" y="2240245"/>
                  <a:chExt cx="952500" cy="486513"/>
                </a:xfrm>
                <a:grpFill/>
              </p:grpSpPr>
              <p:grpSp>
                <p:nvGrpSpPr>
                  <p:cNvPr id="147" name="Group 146">
                    <a:extLst>
                      <a:ext uri="{FF2B5EF4-FFF2-40B4-BE49-F238E27FC236}">
                        <a16:creationId xmlns:a16="http://schemas.microsoft.com/office/drawing/2014/main" id="{4EF26C18-D887-5B16-EF3A-525A3494CBE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952500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E0496B6B-753D-1B13-C3E0-202E424DD4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358AB7A-DFE8-523F-EEB9-6BC39FE89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FECCFF72-111D-6F75-6890-EA8CA3434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D5B37E95-66AC-DAE7-2042-193F57D29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20CDEF29-3593-C3F5-DAB4-6A3F0A9504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952499" cy="243874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670E1C77-0AB1-7A29-45BD-CB6ADE62D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6ACBFCB-25D1-09D1-A4FC-69E60487C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210A68FC-B501-06A5-A76F-86AC1A12A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A37961A-8FDB-CDFA-848F-4E2703B653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F029444-9765-9681-0FC7-C20A3E89B201}"/>
                </a:ext>
              </a:extLst>
            </p:cNvPr>
            <p:cNvSpPr txBox="1"/>
            <p:nvPr/>
          </p:nvSpPr>
          <p:spPr>
            <a:xfrm flipH="1">
              <a:off x="3455378" y="6160951"/>
              <a:ext cx="23265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latin typeface="Trebuchet MS" panose="020B0703020202090204" pitchFamily="34" charset="0"/>
                </a:rPr>
                <a:t>Input Feature Matrix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800C992B-84D0-7EE8-778E-26EBE5DBFB9D}"/>
                </a:ext>
              </a:extLst>
            </p:cNvPr>
            <p:cNvSpPr txBox="1"/>
            <p:nvPr/>
          </p:nvSpPr>
          <p:spPr>
            <a:xfrm rot="16200000" flipH="1">
              <a:off x="3949622" y="4660311"/>
              <a:ext cx="906623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1</a:t>
              </a:r>
            </a:p>
          </p:txBody>
        </p:sp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0AA3F61E-816A-88C6-13D0-D1007819FC91}"/>
                </a:ext>
              </a:extLst>
            </p:cNvPr>
            <p:cNvSpPr txBox="1"/>
            <p:nvPr/>
          </p:nvSpPr>
          <p:spPr>
            <a:xfrm rot="16200000" flipH="1">
              <a:off x="3949622" y="5486039"/>
              <a:ext cx="906623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3</a:t>
              </a: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4130E40B-1860-91BD-CFEC-1F4FFB674AA8}"/>
                </a:ext>
              </a:extLst>
            </p:cNvPr>
            <p:cNvSpPr txBox="1"/>
            <p:nvPr/>
          </p:nvSpPr>
          <p:spPr>
            <a:xfrm rot="16200000" flipH="1">
              <a:off x="4408439" y="5486039"/>
              <a:ext cx="906623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4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F6A6C762-4EAE-7DFF-B404-8FDCFFD2A5CB}"/>
                </a:ext>
              </a:extLst>
            </p:cNvPr>
            <p:cNvSpPr txBox="1"/>
            <p:nvPr/>
          </p:nvSpPr>
          <p:spPr>
            <a:xfrm rot="16200000" flipH="1">
              <a:off x="4408439" y="4660311"/>
              <a:ext cx="906623" cy="443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2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:a16="http://schemas.microsoft.com/office/drawing/2014/main" id="{0E2A5798-E326-8729-3366-1A7A606A656E}"/>
              </a:ext>
            </a:extLst>
          </p:cNvPr>
          <p:cNvSpPr txBox="1"/>
          <p:nvPr/>
        </p:nvSpPr>
        <p:spPr>
          <a:xfrm flipH="1">
            <a:off x="7641581" y="6292169"/>
            <a:ext cx="2811157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Trebuchet MS" panose="020B0703020202090204" pitchFamily="34" charset="0"/>
              </a:rPr>
              <a:t>Partial Results for Output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effectLst/>
                <a:latin typeface="Trebuchet MS" panose="020B0703020202090204" pitchFamily="34" charset="0"/>
              </a:rPr>
              <a:t>(merged by Host cores)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5A4A3A1-CB4B-DC2D-2D90-F920A56564B1}"/>
              </a:ext>
            </a:extLst>
          </p:cNvPr>
          <p:cNvGrpSpPr/>
          <p:nvPr/>
        </p:nvGrpSpPr>
        <p:grpSpPr>
          <a:xfrm>
            <a:off x="6778568" y="4570796"/>
            <a:ext cx="464703" cy="1661569"/>
            <a:chOff x="6692303" y="4467278"/>
            <a:chExt cx="464703" cy="1661569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AB80C20F-4A85-4C9A-4AF5-9E55DAC5ED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2303" y="4467278"/>
              <a:ext cx="464703" cy="1661569"/>
              <a:chOff x="1036320" y="2260266"/>
              <a:chExt cx="476251" cy="1928224"/>
            </a:xfrm>
            <a:solidFill>
              <a:schemeClr val="accent4">
                <a:lumMod val="20000"/>
                <a:lumOff val="80000"/>
              </a:schemeClr>
            </a:solidFill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25C46066-C760-4453-2495-D39746056F72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8CF017AC-B84E-C1E2-C925-253B7454A772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E83F43D3-D625-4CFA-8313-D7BDC0A598C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8D1574B5-ABB1-A408-14B1-D76A2C966F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C988D63B-5863-7F5D-C08A-8DE4A59DD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6F22A09F-42E7-13BD-438F-F1261163C2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11AEB44F-3942-F01B-AA27-DD523E47C7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306B14D6-4CD9-BA0F-30B2-C53372FA37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D4E36C74-7914-A236-D6B8-6537E22547EC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3C117A89-FEB0-7B9C-5CC0-F94BFAEBD7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A9E48BF6-B7BF-7D79-71C9-FD8027AFEF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DCAC7B94-44FC-5E69-4717-7E8503E0C3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20" name="Group 219">
                    <a:extLst>
                      <a:ext uri="{FF2B5EF4-FFF2-40B4-BE49-F238E27FC236}">
                        <a16:creationId xmlns:a16="http://schemas.microsoft.com/office/drawing/2014/main" id="{6EB7780E-E40F-4A74-E22E-122F32A713F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0DD82AA6-D3BE-A453-F726-8C716AF78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EF6B5264-681E-A201-8D49-509A64E3D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080B5602-D09F-47AF-5086-B494CF8278F8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71A62533-2738-85A4-DA98-10BA86962DA6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4E8DD220-5A25-3B68-97B4-FB25066AF3A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AFFE1EB2-C9BD-27C7-ABD5-524608140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D15E0317-E151-1CEB-1F26-E3DFF53D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63387FDD-BEA0-3801-5C0F-02A13EF1E91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79BB2185-4AA3-C2F8-1212-79CF372DF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7961ED9-69F5-D6C6-C93E-9B291FD7F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04505DB3-54E2-F7FA-1F56-E475FD88744C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9F6288E6-4663-112D-A468-6618400AFB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5E15385A-DA48-4BB5-3E44-4F7B517E6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246E1C3C-54F2-A0D6-A077-671F71516D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8" name="Group 197">
                    <a:extLst>
                      <a:ext uri="{FF2B5EF4-FFF2-40B4-BE49-F238E27FC236}">
                        <a16:creationId xmlns:a16="http://schemas.microsoft.com/office/drawing/2014/main" id="{9E980958-7732-CD76-232C-00923F20B81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F27D193C-9C47-2335-A791-6B73FE1F7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76202381-834A-42AE-96E3-1EAD06E2C3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C4AE3AB-26DC-1813-B4FB-92BB72E01C42}"/>
                </a:ext>
              </a:extLst>
            </p:cNvPr>
            <p:cNvSpPr txBox="1"/>
            <p:nvPr/>
          </p:nvSpPr>
          <p:spPr>
            <a:xfrm rot="16200000" flipH="1">
              <a:off x="6368228" y="5187263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1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ACF30046-6897-BFE7-42F8-F35BFA14BADB}"/>
              </a:ext>
            </a:extLst>
          </p:cNvPr>
          <p:cNvGrpSpPr/>
          <p:nvPr/>
        </p:nvGrpSpPr>
        <p:grpSpPr>
          <a:xfrm>
            <a:off x="8028195" y="4570796"/>
            <a:ext cx="464703" cy="1661569"/>
            <a:chOff x="8960017" y="4637244"/>
            <a:chExt cx="464703" cy="1661569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DB96A14F-35C1-4E06-98CE-B350AAE1528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60017" y="4637244"/>
              <a:ext cx="464703" cy="1661569"/>
              <a:chOff x="1036320" y="2260266"/>
              <a:chExt cx="476251" cy="1928224"/>
            </a:xfrm>
            <a:solidFill>
              <a:schemeClr val="accent5">
                <a:lumMod val="20000"/>
                <a:lumOff val="80000"/>
              </a:schemeClr>
            </a:solidFill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334CF5E6-1FC5-62B4-E08D-AF6EE6F78CE6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2CB805D7-A523-9C62-685F-DA2418030E69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44509ED5-B128-81F8-FC0F-78ED03B38A7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3DEC4471-CBF1-4727-FF24-AF6F7078B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C161A56A-80FC-DFA1-356B-9A0B5C1D5F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6" name="Group 265">
                    <a:extLst>
                      <a:ext uri="{FF2B5EF4-FFF2-40B4-BE49-F238E27FC236}">
                        <a16:creationId xmlns:a16="http://schemas.microsoft.com/office/drawing/2014/main" id="{DF450634-B971-FF63-2DAB-4F2616C4C70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650C02A0-797F-E3B6-7929-852700668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62180AB3-E47E-6F13-2B2E-00CAAEDE7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B0156A5E-BB61-0F9F-3A0D-46E841645A84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EBEE0DF2-5752-1263-7F30-743F62A9838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39668CD8-0D72-4264-4561-3F3791158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D1295A5C-DDDA-B474-AD4D-CA89078AB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D209FEB1-274E-CF77-FC1A-5953023EE7C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710FAD4-C3C8-3E68-791E-03A5082938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40A979CB-3FF2-3A01-CD48-6EAAA6965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79D18925-357B-45D4-3F86-6A4BD6D5DF25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1CD6D7D4-F3B3-547B-3374-E0253600E4C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51" name="Group 250">
                    <a:extLst>
                      <a:ext uri="{FF2B5EF4-FFF2-40B4-BE49-F238E27FC236}">
                        <a16:creationId xmlns:a16="http://schemas.microsoft.com/office/drawing/2014/main" id="{E0321A6C-B4DA-84C1-6EC9-DA899B827D9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B08D1148-6CD0-E044-94A8-1CA76B06FA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8E1F9918-3341-5216-BBD3-DD625FC72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B54DF370-0957-77CF-5B43-321B6FF5BB7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37AE2197-E259-E184-63D5-4F5E3C9C2E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968DF932-9EC1-EAEC-3C43-1A47384F5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2AEEA9BC-BC7B-F0F8-EFEF-B9E6353038F1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245" name="Group 244">
                    <a:extLst>
                      <a:ext uri="{FF2B5EF4-FFF2-40B4-BE49-F238E27FC236}">
                        <a16:creationId xmlns:a16="http://schemas.microsoft.com/office/drawing/2014/main" id="{9B10C8E0-7B2A-B048-F3C9-88880B69C77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1205688F-8AB6-EE17-5E6C-16E779C4D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95B77380-9676-ABF3-649D-5575C3DF68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E673091B-7FDE-A7A1-8CF0-74AB693D226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6A39E1CC-564A-25DE-8237-7BD33F647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056E575E-5E57-C97A-7C88-116676C68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4A8B7913-F8FC-E617-0903-EAA02505313C}"/>
                </a:ext>
              </a:extLst>
            </p:cNvPr>
            <p:cNvSpPr txBox="1"/>
            <p:nvPr/>
          </p:nvSpPr>
          <p:spPr>
            <a:xfrm rot="16200000" flipH="1">
              <a:off x="8625199" y="53572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3</a:t>
              </a: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FD1238E-FA3F-B533-C308-97C75EB48265}"/>
              </a:ext>
            </a:extLst>
          </p:cNvPr>
          <p:cNvGrpSpPr/>
          <p:nvPr/>
        </p:nvGrpSpPr>
        <p:grpSpPr>
          <a:xfrm>
            <a:off x="9366324" y="4570796"/>
            <a:ext cx="464703" cy="1661569"/>
            <a:chOff x="9995822" y="4742319"/>
            <a:chExt cx="464703" cy="1661569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5FA61E05-9E6B-7B4C-61AA-24ED575FB0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95822" y="4742319"/>
              <a:ext cx="464703" cy="1661569"/>
              <a:chOff x="1036320" y="2260266"/>
              <a:chExt cx="476251" cy="1928224"/>
            </a:xfrm>
            <a:solidFill>
              <a:schemeClr val="accent2">
                <a:lumMod val="20000"/>
                <a:lumOff val="80000"/>
              </a:schemeClr>
            </a:solidFill>
          </p:grpSpPr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A5CB1598-E9C1-900B-4829-46F8906EDE9E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936386DD-7767-34BC-41A5-099167D729EE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296" name="Group 295">
                    <a:extLst>
                      <a:ext uri="{FF2B5EF4-FFF2-40B4-BE49-F238E27FC236}">
                        <a16:creationId xmlns:a16="http://schemas.microsoft.com/office/drawing/2014/main" id="{D39E45A1-A632-B98F-04F4-2CDC5E031A7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2E5572ED-962E-68EE-E49C-258DF2608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6D4C5456-DA92-69EC-468A-B57833E81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7" name="Group 296">
                    <a:extLst>
                      <a:ext uri="{FF2B5EF4-FFF2-40B4-BE49-F238E27FC236}">
                        <a16:creationId xmlns:a16="http://schemas.microsoft.com/office/drawing/2014/main" id="{3FEA990D-961A-22C7-56FF-BFF82D0B6FC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8054217D-06E5-1A10-7D21-098F526E3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34E0C308-9494-7B23-1E44-5A5BCB8E0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FE572429-FAA8-A61F-728F-EEA721E21005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D39815F7-9E71-C2A0-7FE8-12DF7865A4B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4DCC6130-9892-C359-3739-C5D77638E2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32A03EAD-BF09-E654-7156-904D9F5232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AC173BA8-5ADF-F62C-3722-F41CC72A705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A7D22AE3-469C-FF02-7270-834E6BCA4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58DCCD33-0217-1BC1-F76D-8E7C50F3E5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949EBCB1-0B5D-86A5-96AE-DD8425A411BD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54FB3E0-894F-6A70-BB17-0B8C9D70454F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E9D89117-FBDF-25E5-1119-131C35BDF2A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8BAE59CB-7AC7-CA8C-542A-AE8EE85AB0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7" name="Rectangle 286">
                      <a:extLst>
                        <a:ext uri="{FF2B5EF4-FFF2-40B4-BE49-F238E27FC236}">
                          <a16:creationId xmlns:a16="http://schemas.microsoft.com/office/drawing/2014/main" id="{02C3D0F1-6FA3-9A2D-F531-CB1E5B81A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3" name="Group 282">
                    <a:extLst>
                      <a:ext uri="{FF2B5EF4-FFF2-40B4-BE49-F238E27FC236}">
                        <a16:creationId xmlns:a16="http://schemas.microsoft.com/office/drawing/2014/main" id="{4CBD4517-EA4A-AAA7-0A57-1222D32E95D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0351D6EF-58B0-0CAD-7835-9412306897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B2DFE2E0-BDF2-8FAC-7138-9E48016F42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22201D1B-5EB7-5549-2279-6E843FCB56F8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9D0CF254-C022-54B9-1F40-F28698F38F7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BEA8B256-2D6B-D802-7C6D-6EB6D852B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2257B340-873F-E92C-C42E-881E8CEF97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B94B9695-2185-6B32-E2C7-6572B5D5B91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082BC52E-CE7B-BD5D-1804-2EFBF28FB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3E652927-C4B4-541B-2AC6-CF0E474F4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9F9F8991-3778-CE9F-1702-771F50E94C4E}"/>
                </a:ext>
              </a:extLst>
            </p:cNvPr>
            <p:cNvSpPr txBox="1"/>
            <p:nvPr/>
          </p:nvSpPr>
          <p:spPr>
            <a:xfrm rot="16200000" flipH="1">
              <a:off x="9676297" y="5462304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2</a:t>
              </a:r>
            </a:p>
          </p:txBody>
        </p:sp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815F2AB3-975D-A8B5-8102-1B35B9C2A7C2}"/>
              </a:ext>
            </a:extLst>
          </p:cNvPr>
          <p:cNvGrpSpPr/>
          <p:nvPr/>
        </p:nvGrpSpPr>
        <p:grpSpPr>
          <a:xfrm>
            <a:off x="10615951" y="4570796"/>
            <a:ext cx="464703" cy="1661569"/>
            <a:chOff x="10768885" y="4702044"/>
            <a:chExt cx="464703" cy="1661569"/>
          </a:xfrm>
        </p:grpSpPr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578BDF5F-8369-577C-AB03-0C3F8DF74B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68885" y="4702044"/>
              <a:ext cx="464703" cy="1661569"/>
              <a:chOff x="1036320" y="2260266"/>
              <a:chExt cx="476251" cy="1928224"/>
            </a:xfrm>
            <a:solidFill>
              <a:schemeClr val="accent1">
                <a:lumMod val="20000"/>
                <a:lumOff val="80000"/>
              </a:schemeClr>
            </a:solidFill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9CFBEAB0-CA75-5342-1012-3DD25F6D0A64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476250" cy="971975"/>
                <a:chOff x="1036320" y="2260266"/>
                <a:chExt cx="476250" cy="971975"/>
              </a:xfrm>
              <a:grpFill/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4C280C4-2010-BD8B-3122-0C0A9E575033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476250" cy="486508"/>
                  <a:chOff x="1036320" y="2260266"/>
                  <a:chExt cx="476250" cy="486508"/>
                </a:xfrm>
                <a:grpFill/>
              </p:grpSpPr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FC9B22F4-FA00-A766-4A4D-42B1ED58E2C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6"/>
                    <a:ext cx="476250" cy="243875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64488C1B-3858-5EA6-6E04-E125B3F0C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EE49B655-C64F-AD04-D111-41ADE123C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8" name="Group 327">
                    <a:extLst>
                      <a:ext uri="{FF2B5EF4-FFF2-40B4-BE49-F238E27FC236}">
                        <a16:creationId xmlns:a16="http://schemas.microsoft.com/office/drawing/2014/main" id="{60A23129-1EC6-8974-A894-77D21FFFF0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9"/>
                    <a:ext cx="476250" cy="243875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3787BDF5-12BE-25E1-74F5-C4375C89A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3E4352EC-581A-08FA-4D96-373B31DB71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B94A6D9A-A5D6-9123-A8E2-42D34230EA52}"/>
                    </a:ext>
                  </a:extLst>
                </p:cNvPr>
                <p:cNvGrpSpPr/>
                <p:nvPr/>
              </p:nvGrpSpPr>
              <p:grpSpPr>
                <a:xfrm>
                  <a:off x="1036320" y="2745733"/>
                  <a:ext cx="476250" cy="486508"/>
                  <a:chOff x="1036320" y="2260263"/>
                  <a:chExt cx="476250" cy="486508"/>
                </a:xfrm>
                <a:grpFill/>
              </p:grpSpPr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886ACAEB-AC43-DF16-598C-7A966072B1A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0263"/>
                    <a:ext cx="476250" cy="243876"/>
                    <a:chOff x="1036320" y="2262801"/>
                    <a:chExt cx="548640" cy="274320"/>
                  </a:xfrm>
                  <a:grpFill/>
                </p:grpSpPr>
                <p:sp>
                  <p:nvSpPr>
                    <p:cNvPr id="325" name="Rectangle 324">
                      <a:extLst>
                        <a:ext uri="{FF2B5EF4-FFF2-40B4-BE49-F238E27FC236}">
                          <a16:creationId xmlns:a16="http://schemas.microsoft.com/office/drawing/2014/main" id="{EC1F0EAF-E8F1-8D1A-410C-84414F605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BEC63CD9-059F-2342-F363-E34FB02270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2" name="Group 321">
                    <a:extLst>
                      <a:ext uri="{FF2B5EF4-FFF2-40B4-BE49-F238E27FC236}">
                        <a16:creationId xmlns:a16="http://schemas.microsoft.com/office/drawing/2014/main" id="{AFE5C3CB-D436-A3DC-3C7D-580E9D5FA1A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502894"/>
                    <a:ext cx="476250" cy="243877"/>
                    <a:chOff x="1036320" y="2262801"/>
                    <a:chExt cx="548640" cy="274322"/>
                  </a:xfrm>
                  <a:grpFill/>
                </p:grpSpPr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4FE57099-72C2-0AC2-3F6A-F5CB886E38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4" name="Rectangle 323">
                      <a:extLst>
                        <a:ext uri="{FF2B5EF4-FFF2-40B4-BE49-F238E27FC236}">
                          <a16:creationId xmlns:a16="http://schemas.microsoft.com/office/drawing/2014/main" id="{A956412F-E6A7-F55E-7A2E-913BB3A12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698D15C6-0317-F17C-427C-F31995D0A8F9}"/>
                  </a:ext>
                </a:extLst>
              </p:cNvPr>
              <p:cNvGrpSpPr/>
              <p:nvPr/>
            </p:nvGrpSpPr>
            <p:grpSpPr>
              <a:xfrm>
                <a:off x="1036320" y="3216507"/>
                <a:ext cx="476251" cy="971983"/>
                <a:chOff x="1036320" y="2240245"/>
                <a:chExt cx="476251" cy="971983"/>
              </a:xfrm>
              <a:grpFill/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9694645-401B-9E0E-17F8-9876107C657A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476250" cy="486513"/>
                  <a:chOff x="1036320" y="2240245"/>
                  <a:chExt cx="476250" cy="486513"/>
                </a:xfrm>
                <a:grpFill/>
              </p:grpSpPr>
              <p:grpSp>
                <p:nvGrpSpPr>
                  <p:cNvPr id="313" name="Group 312">
                    <a:extLst>
                      <a:ext uri="{FF2B5EF4-FFF2-40B4-BE49-F238E27FC236}">
                        <a16:creationId xmlns:a16="http://schemas.microsoft.com/office/drawing/2014/main" id="{3FD6B89C-E7DC-D2DE-A565-066D6FABB51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F504C0F1-363D-E4EA-6020-27E0CAD21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FDFCF936-5773-45C8-5565-FE47FD7F0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64C0EE5A-A45A-AC82-CE68-A5C17BB6482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84280013-4862-0D2F-DB26-AEFB64599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DC3CA96C-578F-BA4C-F060-348E288D46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83D747E3-5389-640B-3534-6A0E50194B31}"/>
                    </a:ext>
                  </a:extLst>
                </p:cNvPr>
                <p:cNvGrpSpPr/>
                <p:nvPr/>
              </p:nvGrpSpPr>
              <p:grpSpPr>
                <a:xfrm>
                  <a:off x="1036320" y="2725715"/>
                  <a:ext cx="476251" cy="486513"/>
                  <a:chOff x="1036320" y="2240245"/>
                  <a:chExt cx="476251" cy="486513"/>
                </a:xfrm>
                <a:grpFill/>
              </p:grpSpPr>
              <p:grpSp>
                <p:nvGrpSpPr>
                  <p:cNvPr id="307" name="Group 306">
                    <a:extLst>
                      <a:ext uri="{FF2B5EF4-FFF2-40B4-BE49-F238E27FC236}">
                        <a16:creationId xmlns:a16="http://schemas.microsoft.com/office/drawing/2014/main" id="{60003DD4-7DA5-C5E7-F1E4-A1E19568CA6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45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9183A503-D91D-0C4D-F80F-ED845A6B9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6222B8BC-D958-DFE2-48AB-83FE68BEBE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C1477047-F302-4BF7-91F7-169F38CD830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1" y="2482884"/>
                    <a:ext cx="476250" cy="243874"/>
                    <a:chOff x="1036320" y="2240280"/>
                    <a:chExt cx="548640" cy="274320"/>
                  </a:xfrm>
                  <a:grpFill/>
                </p:grpSpPr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BCB085EB-E3DD-7271-B0C0-13866E63C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02EAE471-F58A-E2E0-AE2D-B3E87307C7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2D10751-575A-AD4F-0EA2-537CE1F6E33C}"/>
                </a:ext>
              </a:extLst>
            </p:cNvPr>
            <p:cNvSpPr txBox="1"/>
            <p:nvPr/>
          </p:nvSpPr>
          <p:spPr>
            <a:xfrm rot="16200000" flipH="1">
              <a:off x="10434067" y="5422029"/>
              <a:ext cx="1145090" cy="22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latin typeface="Trebuchet MS" panose="020B0703020202090204" pitchFamily="34" charset="0"/>
                </a:rPr>
                <a:t>Cluster 4</a:t>
              </a:r>
            </a:p>
          </p:txBody>
        </p:sp>
      </p:grpSp>
      <p:sp>
        <p:nvSpPr>
          <p:cNvPr id="352" name="Plus 351">
            <a:extLst>
              <a:ext uri="{FF2B5EF4-FFF2-40B4-BE49-F238E27FC236}">
                <a16:creationId xmlns:a16="http://schemas.microsoft.com/office/drawing/2014/main" id="{CC42C539-9087-A765-0914-F4A06EFE04C4}"/>
              </a:ext>
            </a:extLst>
          </p:cNvPr>
          <p:cNvSpPr>
            <a:spLocks noChangeAspect="1"/>
          </p:cNvSpPr>
          <p:nvPr/>
        </p:nvSpPr>
        <p:spPr>
          <a:xfrm>
            <a:off x="9930303" y="5152711"/>
            <a:ext cx="612000" cy="498165"/>
          </a:xfrm>
          <a:prstGeom prst="mathPlus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EEC47A3-08B5-D62E-CC52-31BAC9FF0A21}"/>
              </a:ext>
            </a:extLst>
          </p:cNvPr>
          <p:cNvCxnSpPr>
            <a:cxnSpLocks/>
          </p:cNvCxnSpPr>
          <p:nvPr/>
        </p:nvCxnSpPr>
        <p:spPr>
          <a:xfrm>
            <a:off x="1694036" y="4416726"/>
            <a:ext cx="0" cy="188224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A719B5AA-DB54-8EB7-F4D4-4D7778B5EE3F}"/>
              </a:ext>
            </a:extLst>
          </p:cNvPr>
          <p:cNvCxnSpPr>
            <a:cxnSpLocks/>
          </p:cNvCxnSpPr>
          <p:nvPr/>
        </p:nvCxnSpPr>
        <p:spPr>
          <a:xfrm>
            <a:off x="4727474" y="4453097"/>
            <a:ext cx="0" cy="188224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F30368A7-5C5D-0BFE-3B14-55626E9AA1E7}"/>
              </a:ext>
            </a:extLst>
          </p:cNvPr>
          <p:cNvCxnSpPr>
            <a:cxnSpLocks/>
          </p:cNvCxnSpPr>
          <p:nvPr/>
        </p:nvCxnSpPr>
        <p:spPr>
          <a:xfrm>
            <a:off x="4127033" y="5447247"/>
            <a:ext cx="115711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TextBox 358">
            <a:extLst>
              <a:ext uri="{FF2B5EF4-FFF2-40B4-BE49-F238E27FC236}">
                <a16:creationId xmlns:a16="http://schemas.microsoft.com/office/drawing/2014/main" id="{13BFB066-4A2D-2345-DAD2-3D7116833AEA}"/>
              </a:ext>
            </a:extLst>
          </p:cNvPr>
          <p:cNvSpPr txBox="1"/>
          <p:nvPr/>
        </p:nvSpPr>
        <p:spPr>
          <a:xfrm flipH="1">
            <a:off x="428878" y="3861603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sparse partitions (e.g., 2)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44C6FF30-5972-21DF-DAB7-598EFBB1E422}"/>
              </a:ext>
            </a:extLst>
          </p:cNvPr>
          <p:cNvSpPr txBox="1"/>
          <p:nvPr/>
        </p:nvSpPr>
        <p:spPr>
          <a:xfrm flipH="1">
            <a:off x="3532359" y="3861603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dense partitions (e.g., 2)</a:t>
            </a:r>
          </a:p>
        </p:txBody>
      </p: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7232BDB7-6799-8BAC-EAAE-9641CCF533B5}"/>
              </a:ext>
            </a:extLst>
          </p:cNvPr>
          <p:cNvCxnSpPr>
            <a:cxnSpLocks/>
          </p:cNvCxnSpPr>
          <p:nvPr/>
        </p:nvCxnSpPr>
        <p:spPr>
          <a:xfrm flipH="1">
            <a:off x="1754841" y="4102134"/>
            <a:ext cx="252000" cy="432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BB132B85-714D-8FF6-0923-1ED2DF11AA6C}"/>
              </a:ext>
            </a:extLst>
          </p:cNvPr>
          <p:cNvCxnSpPr>
            <a:cxnSpLocks/>
          </p:cNvCxnSpPr>
          <p:nvPr/>
        </p:nvCxnSpPr>
        <p:spPr>
          <a:xfrm flipH="1">
            <a:off x="4767799" y="4132182"/>
            <a:ext cx="252000" cy="432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Oval 366">
            <a:extLst>
              <a:ext uri="{FF2B5EF4-FFF2-40B4-BE49-F238E27FC236}">
                <a16:creationId xmlns:a16="http://schemas.microsoft.com/office/drawing/2014/main" id="{33C2A422-AF06-0554-D046-F02D01FDC26C}"/>
              </a:ext>
            </a:extLst>
          </p:cNvPr>
          <p:cNvSpPr>
            <a:spLocks noChangeAspect="1"/>
          </p:cNvSpPr>
          <p:nvPr/>
        </p:nvSpPr>
        <p:spPr>
          <a:xfrm>
            <a:off x="1291499" y="2287201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9097D0DD-3AE8-C753-E338-906B1724C4FF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303681" y="2134310"/>
            <a:ext cx="432000" cy="108001"/>
            <a:chOff x="2950234" y="1915063"/>
            <a:chExt cx="720000" cy="180001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C71A2F5-3337-57E5-47B8-EA7C42DF41EF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37A7E5CB-9FAC-DE56-4F49-588D3BC72654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9D35766-3180-FC37-E6CB-FF390E620F2F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582E7792-9ADC-D949-DD64-00B433E5245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ADB554F6-D0F0-BF17-099C-2208412FD4BF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FE146955-375E-D047-E303-F213EA56701C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379" name="Oval 378">
            <a:extLst>
              <a:ext uri="{FF2B5EF4-FFF2-40B4-BE49-F238E27FC236}">
                <a16:creationId xmlns:a16="http://schemas.microsoft.com/office/drawing/2014/main" id="{291C4F6F-5907-7CAF-C491-E9B0D6492756}"/>
              </a:ext>
            </a:extLst>
          </p:cNvPr>
          <p:cNvSpPr>
            <a:spLocks noChangeAspect="1"/>
          </p:cNvSpPr>
          <p:nvPr/>
        </p:nvSpPr>
        <p:spPr>
          <a:xfrm>
            <a:off x="2196661" y="1952931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47E2EB8E-FE54-3C39-E271-5F1276B880D9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208843" y="1800040"/>
            <a:ext cx="432000" cy="108001"/>
            <a:chOff x="2950234" y="1915063"/>
            <a:chExt cx="720000" cy="180001"/>
          </a:xfrm>
        </p:grpSpPr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4FE12CAB-A5EB-72EF-056F-6FE6B4A20B09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F0A8DC85-5DB5-0FB9-65A5-5F4302A570AD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A5A7E4D9-955D-645A-1151-9B5233AB5667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705E917E-E968-CDE8-C905-CEC9C338768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4990C4D4-8174-657D-0AAA-7EDE4F318036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8F1DB363-0157-FF8C-8818-C18697BA0C65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387" name="Oval 386">
            <a:extLst>
              <a:ext uri="{FF2B5EF4-FFF2-40B4-BE49-F238E27FC236}">
                <a16:creationId xmlns:a16="http://schemas.microsoft.com/office/drawing/2014/main" id="{578A70BD-0576-4DC7-5A47-555C626C871B}"/>
              </a:ext>
            </a:extLst>
          </p:cNvPr>
          <p:cNvSpPr>
            <a:spLocks noChangeAspect="1"/>
          </p:cNvSpPr>
          <p:nvPr/>
        </p:nvSpPr>
        <p:spPr>
          <a:xfrm>
            <a:off x="231078" y="225829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A88574DB-27EE-D2C4-BAEE-B2B06720C85F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43260" y="2105404"/>
            <a:ext cx="432000" cy="108001"/>
            <a:chOff x="2950234" y="1915063"/>
            <a:chExt cx="720000" cy="180001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8571AD42-1DC0-C618-A807-03479F4B1364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id="{72FA359A-589C-DD60-C2BE-23FB95D4924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AA21B364-B0A4-C071-F526-56E0DCF66328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79EB280A-F029-28E4-0EB7-E28A2BCDBD6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C96A4225-2B35-5DE5-5E6B-F6004C6AAF45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5AE75EB1-9455-E4F5-AD7D-DD76D6AE524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395" name="Oval 394">
            <a:extLst>
              <a:ext uri="{FF2B5EF4-FFF2-40B4-BE49-F238E27FC236}">
                <a16:creationId xmlns:a16="http://schemas.microsoft.com/office/drawing/2014/main" id="{DC794E17-5431-89CE-3E8D-B74BBB0AFA8A}"/>
              </a:ext>
            </a:extLst>
          </p:cNvPr>
          <p:cNvSpPr>
            <a:spLocks noChangeAspect="1"/>
          </p:cNvSpPr>
          <p:nvPr/>
        </p:nvSpPr>
        <p:spPr>
          <a:xfrm>
            <a:off x="643081" y="292478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F3EEE047-9912-48C5-4C9E-C6B5D61F7F6E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55263" y="2771897"/>
            <a:ext cx="432000" cy="108001"/>
            <a:chOff x="2950234" y="1915063"/>
            <a:chExt cx="720000" cy="180001"/>
          </a:xfrm>
        </p:grpSpPr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CEDB20D9-F49F-1EFA-F3B4-58CD2F019E8D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9050463-CA00-D5A7-86CE-57DD67332B30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3A216DED-A7C3-866D-5ADD-85510D563179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BABA16AF-2DD5-472A-45FD-F1868E22FEEE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6C43D8A6-504A-E4F6-52ED-547281836C39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315D2EE9-16CF-CA1E-FDAB-4F8A26784401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403" name="Oval 402">
            <a:extLst>
              <a:ext uri="{FF2B5EF4-FFF2-40B4-BE49-F238E27FC236}">
                <a16:creationId xmlns:a16="http://schemas.microsoft.com/office/drawing/2014/main" id="{355D4676-6EA1-C6D5-6B8E-6D83FCD7E7BA}"/>
              </a:ext>
            </a:extLst>
          </p:cNvPr>
          <p:cNvSpPr>
            <a:spLocks noChangeAspect="1"/>
          </p:cNvSpPr>
          <p:nvPr/>
        </p:nvSpPr>
        <p:spPr>
          <a:xfrm>
            <a:off x="2169956" y="283528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862060BA-600F-1C82-2878-23371F4D3F65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2182138" y="2682391"/>
            <a:ext cx="432000" cy="108001"/>
            <a:chOff x="2950234" y="1915063"/>
            <a:chExt cx="720000" cy="180001"/>
          </a:xfrm>
        </p:grpSpPr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D473E59C-B16F-3FA5-8ED8-6920013CD5F7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71D12F36-95CB-64FE-701F-55430EDD2D9A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450754AD-3F1E-0E3A-1633-91854668E14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F14AF04C-D278-B72A-81A8-4A9EBBBBA144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1D848365-FAED-DD4B-65CA-2F87433935C0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8F470CCE-E8F8-E4E7-B8F8-570EAB332CC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411" name="Oval 410">
            <a:extLst>
              <a:ext uri="{FF2B5EF4-FFF2-40B4-BE49-F238E27FC236}">
                <a16:creationId xmlns:a16="http://schemas.microsoft.com/office/drawing/2014/main" id="{4ADCC237-84CA-B8C0-29A5-7CB24AC1EC0C}"/>
              </a:ext>
            </a:extLst>
          </p:cNvPr>
          <p:cNvSpPr>
            <a:spLocks noChangeAspect="1"/>
          </p:cNvSpPr>
          <p:nvPr/>
        </p:nvSpPr>
        <p:spPr>
          <a:xfrm>
            <a:off x="644590" y="164045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DCDF4F71-D521-9653-C2A9-BB4E0ED3151A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56772" y="1487568"/>
            <a:ext cx="432000" cy="108001"/>
            <a:chOff x="2950234" y="1915063"/>
            <a:chExt cx="720000" cy="180001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9E86447E-571F-5618-29C8-69AF3CCD907C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A2849472-8A99-B3C0-4B48-CD499286A970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AD05E091-A50A-B399-2616-FC607CF07542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1316CC5C-09BE-22A3-78CC-070AD2D695D0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CBC87D18-2496-406B-A7E3-18F20FF8BB0F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3F049F26-3CD5-498E-3D3F-DABECDC8E70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419" name="Oval 418">
            <a:extLst>
              <a:ext uri="{FF2B5EF4-FFF2-40B4-BE49-F238E27FC236}">
                <a16:creationId xmlns:a16="http://schemas.microsoft.com/office/drawing/2014/main" id="{CA6E8AEC-0BAF-AE58-ABAE-677420440F24}"/>
              </a:ext>
            </a:extLst>
          </p:cNvPr>
          <p:cNvSpPr>
            <a:spLocks noChangeAspect="1"/>
          </p:cNvSpPr>
          <p:nvPr/>
        </p:nvSpPr>
        <p:spPr>
          <a:xfrm>
            <a:off x="1526715" y="153881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7EC1BE89-2781-25EA-45E6-9DD3F5E71B9C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538897" y="1385928"/>
            <a:ext cx="432000" cy="108001"/>
            <a:chOff x="2950234" y="1915063"/>
            <a:chExt cx="720000" cy="180001"/>
          </a:xfrm>
        </p:grpSpPr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EC9E2DA7-BB35-F928-9DE7-BD9068503DA5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542DCB6C-79B3-CB93-7B34-C3CB7AD011BB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CE9357FF-69C3-AA5B-D2B3-57F9A70C3867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E47E5C31-3A32-B72D-5760-96B47056A053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F56B9F3B-62F3-440F-F16C-DCF90D44F0C0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41E607B5-ADB3-4B87-FF18-A2B46B8970F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427" name="Oval 426">
            <a:extLst>
              <a:ext uri="{FF2B5EF4-FFF2-40B4-BE49-F238E27FC236}">
                <a16:creationId xmlns:a16="http://schemas.microsoft.com/office/drawing/2014/main" id="{1380ACFF-A71F-AEAA-1031-32CAFC71F864}"/>
              </a:ext>
            </a:extLst>
          </p:cNvPr>
          <p:cNvSpPr>
            <a:spLocks noChangeAspect="1"/>
          </p:cNvSpPr>
          <p:nvPr/>
        </p:nvSpPr>
        <p:spPr>
          <a:xfrm>
            <a:off x="1424665" y="3108651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7B7A07DA-069C-F095-CB25-4495CC418187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436847" y="2955760"/>
            <a:ext cx="432000" cy="108001"/>
            <a:chOff x="2950234" y="1915063"/>
            <a:chExt cx="720000" cy="180001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1B5EFA20-3907-45D6-6F97-38F02C17A37A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FFF01E2D-5ABC-2F07-4760-BB80173FD41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DE7C411E-382E-D89D-8062-DA9E4224024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33" name="Rectangle 432">
                  <a:extLst>
                    <a:ext uri="{FF2B5EF4-FFF2-40B4-BE49-F238E27FC236}">
                      <a16:creationId xmlns:a16="http://schemas.microsoft.com/office/drawing/2014/main" id="{A4470A58-FCB5-AF6E-2C40-552583E51EA0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5B5DB287-9424-B82E-A7D8-B64DCA10DCCC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978A10C8-E806-BFAD-911F-A2F51B7B319B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66E96C6A-3D88-32D3-9C80-9C28CFEDA0F0}"/>
              </a:ext>
            </a:extLst>
          </p:cNvPr>
          <p:cNvSpPr>
            <a:spLocks noChangeAspect="1"/>
          </p:cNvSpPr>
          <p:nvPr/>
        </p:nvSpPr>
        <p:spPr>
          <a:xfrm>
            <a:off x="4394959" y="228326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BFA0A38B-919D-1400-5FCF-EDFD6BAEB1DF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4407141" y="2130371"/>
            <a:ext cx="432000" cy="108001"/>
            <a:chOff x="2950234" y="1915063"/>
            <a:chExt cx="720000" cy="180001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13CB8C71-97F8-5DB8-9CCE-F6A8AD268E3C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:a16="http://schemas.microsoft.com/office/drawing/2014/main" id="{5BDAE4D8-7ACD-6B91-1A25-7F05D6853D17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FB31FEF1-2173-F462-B622-DE2C02AAE4C9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2F11C66C-379E-9327-44B4-C411155418F1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41" name="Rectangle 440">
                  <a:extLst>
                    <a:ext uri="{FF2B5EF4-FFF2-40B4-BE49-F238E27FC236}">
                      <a16:creationId xmlns:a16="http://schemas.microsoft.com/office/drawing/2014/main" id="{2227CF2B-E931-5E1E-A54E-F7028277A2D5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42" name="Rectangle 441">
                  <a:extLst>
                    <a:ext uri="{FF2B5EF4-FFF2-40B4-BE49-F238E27FC236}">
                      <a16:creationId xmlns:a16="http://schemas.microsoft.com/office/drawing/2014/main" id="{72D6EF6F-EA46-CE31-8B92-5D2857FB5EBF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43" name="Oval 442">
            <a:extLst>
              <a:ext uri="{FF2B5EF4-FFF2-40B4-BE49-F238E27FC236}">
                <a16:creationId xmlns:a16="http://schemas.microsoft.com/office/drawing/2014/main" id="{E6C6B18E-00E5-E0CB-AC81-E5DF85DBE93E}"/>
              </a:ext>
            </a:extLst>
          </p:cNvPr>
          <p:cNvSpPr>
            <a:spLocks noChangeAspect="1"/>
          </p:cNvSpPr>
          <p:nvPr/>
        </p:nvSpPr>
        <p:spPr>
          <a:xfrm>
            <a:off x="5300121" y="194899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DBB8E6BA-9B4E-826F-F632-3ECCCDBAA31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5312303" y="1796101"/>
            <a:ext cx="432000" cy="108001"/>
            <a:chOff x="2950234" y="1915063"/>
            <a:chExt cx="720000" cy="180001"/>
          </a:xfrm>
        </p:grpSpPr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AE5C3068-C4A0-4DB2-4F1F-D0212DB01C37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8488A4EA-ACAC-477A-E3C8-5D373C40AE5D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009DABA2-A211-0DF4-1816-BA53B8DE629A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964B7EA4-1DB4-23F3-D9C6-CCE8BA3C5B6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2F7CF981-DE8E-AC4D-B7C0-845BFC127B9E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A332085D-74F5-0041-2146-91AC57216615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51" name="Oval 450">
            <a:extLst>
              <a:ext uri="{FF2B5EF4-FFF2-40B4-BE49-F238E27FC236}">
                <a16:creationId xmlns:a16="http://schemas.microsoft.com/office/drawing/2014/main" id="{20AB1093-EE79-614C-3727-D69AA13BA41E}"/>
              </a:ext>
            </a:extLst>
          </p:cNvPr>
          <p:cNvSpPr>
            <a:spLocks noChangeAspect="1"/>
          </p:cNvSpPr>
          <p:nvPr/>
        </p:nvSpPr>
        <p:spPr>
          <a:xfrm>
            <a:off x="3334538" y="225435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04239BF4-8B38-8880-04ED-6EB2CD5E8195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3346720" y="2101465"/>
            <a:ext cx="432000" cy="108001"/>
            <a:chOff x="2950234" y="1915063"/>
            <a:chExt cx="720000" cy="180001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D3295E99-CAA7-7A30-A2C0-27CED405C2B9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25283660-372D-1CF3-293B-6F28BC6C466D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F1E24844-CB5E-825F-4728-31238094DBB1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84C37A8C-325A-1586-BF48-372C2F06C4B8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57" name="Rectangle 456">
                  <a:extLst>
                    <a:ext uri="{FF2B5EF4-FFF2-40B4-BE49-F238E27FC236}">
                      <a16:creationId xmlns:a16="http://schemas.microsoft.com/office/drawing/2014/main" id="{5C2A56CD-0300-9CA4-9FC2-E9A8F3FFA48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42C1399D-2839-2A08-EF17-71A80D14C2E2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59" name="Oval 458">
            <a:extLst>
              <a:ext uri="{FF2B5EF4-FFF2-40B4-BE49-F238E27FC236}">
                <a16:creationId xmlns:a16="http://schemas.microsoft.com/office/drawing/2014/main" id="{9584978C-75A4-7F3C-9468-1F2601A42CC8}"/>
              </a:ext>
            </a:extLst>
          </p:cNvPr>
          <p:cNvSpPr>
            <a:spLocks noChangeAspect="1"/>
          </p:cNvSpPr>
          <p:nvPr/>
        </p:nvSpPr>
        <p:spPr>
          <a:xfrm>
            <a:off x="3746541" y="292084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9D9BDE3-5833-EFE8-60F6-C0FBC5A23C5F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3758723" y="2767958"/>
            <a:ext cx="432000" cy="108001"/>
            <a:chOff x="2950234" y="1915063"/>
            <a:chExt cx="720000" cy="180001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43726C7C-C0FB-E697-6837-2952BF26E00A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47462AE2-9437-1B36-85F0-BD1C11CF6E77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B4D4D9B2-BC5B-75EC-15E9-E62B8D6A3A5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AC91F096-38D7-3BCD-BC9C-D5A891425E4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F97F1A55-264E-6D3C-6523-E1BD587CE492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BD154E3E-CAF1-B663-FD09-78C79D7B88B9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/>
                </a:p>
              </p:txBody>
            </p:sp>
          </p:grpSp>
        </p:grpSp>
      </p:grpSp>
      <p:sp>
        <p:nvSpPr>
          <p:cNvPr id="467" name="Oval 466">
            <a:extLst>
              <a:ext uri="{FF2B5EF4-FFF2-40B4-BE49-F238E27FC236}">
                <a16:creationId xmlns:a16="http://schemas.microsoft.com/office/drawing/2014/main" id="{99373FA0-9E02-C165-A1D4-8800B7EDAE96}"/>
              </a:ext>
            </a:extLst>
          </p:cNvPr>
          <p:cNvSpPr>
            <a:spLocks noChangeAspect="1"/>
          </p:cNvSpPr>
          <p:nvPr/>
        </p:nvSpPr>
        <p:spPr>
          <a:xfrm>
            <a:off x="5273416" y="2831343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08025B31-07D7-3DAB-E294-6C3299A036A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5285598" y="2678452"/>
            <a:ext cx="432000" cy="108001"/>
            <a:chOff x="2950234" y="1915063"/>
            <a:chExt cx="720000" cy="180001"/>
          </a:xfrm>
        </p:grpSpPr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1F4F3D7-A1DA-3494-854E-C8492441B524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E2DB9EFF-33C7-127B-60C0-D578BE76955A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A31F8802-C440-6360-0870-237340FCB91E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D5F8BB94-9C55-37FC-8E69-D9205AF2CDEA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428794CB-55C3-D450-DA12-54E27C40E8D0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EF8FA840-C70D-91C8-EFB3-F7AB068D3FBC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75" name="Oval 474">
            <a:extLst>
              <a:ext uri="{FF2B5EF4-FFF2-40B4-BE49-F238E27FC236}">
                <a16:creationId xmlns:a16="http://schemas.microsoft.com/office/drawing/2014/main" id="{6A637A03-DFC5-F152-9D8D-1083DA3C1F5A}"/>
              </a:ext>
            </a:extLst>
          </p:cNvPr>
          <p:cNvSpPr>
            <a:spLocks noChangeAspect="1"/>
          </p:cNvSpPr>
          <p:nvPr/>
        </p:nvSpPr>
        <p:spPr>
          <a:xfrm>
            <a:off x="3748050" y="163652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9534BD75-B48C-6F7F-DDF2-84F1ABF4D366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3760232" y="1483629"/>
            <a:ext cx="432000" cy="108001"/>
            <a:chOff x="2950234" y="1915063"/>
            <a:chExt cx="720000" cy="180001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043BEDB-0DB9-B425-A476-1292819D3405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3FF874B5-082F-2515-A664-ABBEADBC7394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A699D307-7230-C32A-9ACE-665434B6EBB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B0555958-F0B6-5661-8F62-562C280E38F2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17B513C0-BE75-19AE-2E6C-55AF11228659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97520CC1-05CE-DF7A-B824-680C5AD0103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83" name="Oval 482">
            <a:extLst>
              <a:ext uri="{FF2B5EF4-FFF2-40B4-BE49-F238E27FC236}">
                <a16:creationId xmlns:a16="http://schemas.microsoft.com/office/drawing/2014/main" id="{C8D674F1-DEE3-91FA-170F-4C89D8501091}"/>
              </a:ext>
            </a:extLst>
          </p:cNvPr>
          <p:cNvSpPr>
            <a:spLocks noChangeAspect="1"/>
          </p:cNvSpPr>
          <p:nvPr/>
        </p:nvSpPr>
        <p:spPr>
          <a:xfrm>
            <a:off x="4630175" y="153488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C02F4C56-8F80-A7C9-C8C3-CE528C3AB18B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4642357" y="1381989"/>
            <a:ext cx="432000" cy="108001"/>
            <a:chOff x="2950234" y="1915063"/>
            <a:chExt cx="720000" cy="180001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11279A94-A612-9E63-1614-0C8F11705941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0412C5E-5F0E-6E30-2A6D-03C2EF50411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F312B995-AC33-C617-0A1D-8CE0C6FB72C9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4EE1BA77-E984-17F1-24F9-61672F8A141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CB4D816B-C3DA-12D5-9759-7638FFA6086F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9A39E339-888F-CE0D-7BE4-A3ECF74EF369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491" name="Oval 490">
            <a:extLst>
              <a:ext uri="{FF2B5EF4-FFF2-40B4-BE49-F238E27FC236}">
                <a16:creationId xmlns:a16="http://schemas.microsoft.com/office/drawing/2014/main" id="{5AA03D92-F1B1-75B5-F8AE-651AEA7A005D}"/>
              </a:ext>
            </a:extLst>
          </p:cNvPr>
          <p:cNvSpPr>
            <a:spLocks noChangeAspect="1"/>
          </p:cNvSpPr>
          <p:nvPr/>
        </p:nvSpPr>
        <p:spPr>
          <a:xfrm>
            <a:off x="4528125" y="310471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C6A0889C-CABC-8AAC-6219-72FC52F0AA69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4540307" y="2951821"/>
            <a:ext cx="432000" cy="108001"/>
            <a:chOff x="2950234" y="1915063"/>
            <a:chExt cx="720000" cy="180001"/>
          </a:xfrm>
        </p:grpSpPr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BE76DE06-271F-8347-C347-4226292FCC8E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61F8B134-A520-010C-D507-4491B24C79D2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760F7105-16C5-8604-1880-07AB9D740DC9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A085DEB2-3040-CCFC-03F9-EEE48BE1690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C2804F29-4EDF-5DC5-85EB-5116D72C00D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98" name="Rectangle 497">
                  <a:extLst>
                    <a:ext uri="{FF2B5EF4-FFF2-40B4-BE49-F238E27FC236}">
                      <a16:creationId xmlns:a16="http://schemas.microsoft.com/office/drawing/2014/main" id="{1707370C-A1CF-9F09-BF28-22A07097D573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/>
                </a:p>
              </p:txBody>
            </p:sp>
          </p:grpSp>
        </p:grpSp>
      </p:grpSp>
      <p:sp>
        <p:nvSpPr>
          <p:cNvPr id="499" name="TextBox 498">
            <a:extLst>
              <a:ext uri="{FF2B5EF4-FFF2-40B4-BE49-F238E27FC236}">
                <a16:creationId xmlns:a16="http://schemas.microsoft.com/office/drawing/2014/main" id="{3BE93C4B-60D8-02A2-2842-08FAB3241211}"/>
              </a:ext>
            </a:extLst>
          </p:cNvPr>
          <p:cNvSpPr txBox="1"/>
          <p:nvPr/>
        </p:nvSpPr>
        <p:spPr>
          <a:xfrm flipH="1">
            <a:off x="5245349" y="3187246"/>
            <a:ext cx="1855654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edge-level</a:t>
            </a:r>
            <a:b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parallelism</a:t>
            </a:r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A470C32E-2687-A4D2-A0D8-79E4873E2317}"/>
              </a:ext>
            </a:extLst>
          </p:cNvPr>
          <p:cNvSpPr>
            <a:spLocks noChangeAspect="1"/>
          </p:cNvSpPr>
          <p:nvPr/>
        </p:nvSpPr>
        <p:spPr>
          <a:xfrm>
            <a:off x="7591617" y="231842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A355B129-DFCD-CCE9-61CF-91C540D0397E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603799" y="2165537"/>
            <a:ext cx="432000" cy="108001"/>
            <a:chOff x="2950234" y="1915063"/>
            <a:chExt cx="720000" cy="180001"/>
          </a:xfrm>
        </p:grpSpPr>
        <p:sp>
          <p:nvSpPr>
            <p:cNvPr id="631" name="Rectangle 630">
              <a:extLst>
                <a:ext uri="{FF2B5EF4-FFF2-40B4-BE49-F238E27FC236}">
                  <a16:creationId xmlns:a16="http://schemas.microsoft.com/office/drawing/2014/main" id="{545EB3FF-67A1-A16F-4A2B-9F5A5166EF15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847B46E2-1438-2FA7-0743-CFF1470EF792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6B92467E-79E5-0F25-3382-8973BD24DA3A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35" name="Rectangle 634">
                  <a:extLst>
                    <a:ext uri="{FF2B5EF4-FFF2-40B4-BE49-F238E27FC236}">
                      <a16:creationId xmlns:a16="http://schemas.microsoft.com/office/drawing/2014/main" id="{6C94B66E-832D-4641-1A14-85F57639FD08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36" name="Rectangle 635">
                  <a:extLst>
                    <a:ext uri="{FF2B5EF4-FFF2-40B4-BE49-F238E27FC236}">
                      <a16:creationId xmlns:a16="http://schemas.microsoft.com/office/drawing/2014/main" id="{5D3E3FCD-977F-136D-E405-B704BA9139B9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7877678E-80C7-4EA7-9446-6F9192D90E2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37" name="Oval 636">
            <a:extLst>
              <a:ext uri="{FF2B5EF4-FFF2-40B4-BE49-F238E27FC236}">
                <a16:creationId xmlns:a16="http://schemas.microsoft.com/office/drawing/2014/main" id="{C9D2C1A2-39D1-1AE1-4C71-227864A45C12}"/>
              </a:ext>
            </a:extLst>
          </p:cNvPr>
          <p:cNvSpPr>
            <a:spLocks noChangeAspect="1"/>
          </p:cNvSpPr>
          <p:nvPr/>
        </p:nvSpPr>
        <p:spPr>
          <a:xfrm>
            <a:off x="8496779" y="198415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82D25568-05E6-BD70-1CCF-C94382C4E5AB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8508961" y="1831267"/>
            <a:ext cx="432000" cy="108001"/>
            <a:chOff x="2950234" y="1915063"/>
            <a:chExt cx="720000" cy="180001"/>
          </a:xfrm>
        </p:grpSpPr>
        <p:sp>
          <p:nvSpPr>
            <p:cNvPr id="639" name="Rectangle 638">
              <a:extLst>
                <a:ext uri="{FF2B5EF4-FFF2-40B4-BE49-F238E27FC236}">
                  <a16:creationId xmlns:a16="http://schemas.microsoft.com/office/drawing/2014/main" id="{BF51FC73-2BAD-6610-95E3-62ECCAB61249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64148BBC-9DA2-AA90-D023-37AE14E03E69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41" name="Group 640">
                <a:extLst>
                  <a:ext uri="{FF2B5EF4-FFF2-40B4-BE49-F238E27FC236}">
                    <a16:creationId xmlns:a16="http://schemas.microsoft.com/office/drawing/2014/main" id="{B2EBBACC-1EB4-5F4B-F609-764B7A604E2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43" name="Rectangle 642">
                  <a:extLst>
                    <a:ext uri="{FF2B5EF4-FFF2-40B4-BE49-F238E27FC236}">
                      <a16:creationId xmlns:a16="http://schemas.microsoft.com/office/drawing/2014/main" id="{1DAC082C-BB59-A73D-D600-F06CB752FC69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44" name="Rectangle 643">
                  <a:extLst>
                    <a:ext uri="{FF2B5EF4-FFF2-40B4-BE49-F238E27FC236}">
                      <a16:creationId xmlns:a16="http://schemas.microsoft.com/office/drawing/2014/main" id="{4BDB9B21-60A2-7102-A3BB-D15324EC4632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159F3924-6748-AC6D-EDF9-67D5BA0DDA0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45" name="Oval 644">
            <a:extLst>
              <a:ext uri="{FF2B5EF4-FFF2-40B4-BE49-F238E27FC236}">
                <a16:creationId xmlns:a16="http://schemas.microsoft.com/office/drawing/2014/main" id="{8FCE42F1-B3A5-C947-5D3A-B6B677B58800}"/>
              </a:ext>
            </a:extLst>
          </p:cNvPr>
          <p:cNvSpPr>
            <a:spLocks noChangeAspect="1"/>
          </p:cNvSpPr>
          <p:nvPr/>
        </p:nvSpPr>
        <p:spPr>
          <a:xfrm>
            <a:off x="6531196" y="2289522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1BE01A63-7A43-31DA-66DE-EA0239BF93BF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543378" y="2136631"/>
            <a:ext cx="432000" cy="108001"/>
            <a:chOff x="2950234" y="1915063"/>
            <a:chExt cx="720000" cy="180001"/>
          </a:xfrm>
        </p:grpSpPr>
        <p:sp>
          <p:nvSpPr>
            <p:cNvPr id="647" name="Rectangle 646">
              <a:extLst>
                <a:ext uri="{FF2B5EF4-FFF2-40B4-BE49-F238E27FC236}">
                  <a16:creationId xmlns:a16="http://schemas.microsoft.com/office/drawing/2014/main" id="{CE6C4225-78E5-C321-D34D-BEFFF11F1C17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B8318D79-AA9E-BE7C-527E-09B584D6D2F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7705F3DA-93F0-3C2E-EABF-202023D74B74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51" name="Rectangle 650">
                  <a:extLst>
                    <a:ext uri="{FF2B5EF4-FFF2-40B4-BE49-F238E27FC236}">
                      <a16:creationId xmlns:a16="http://schemas.microsoft.com/office/drawing/2014/main" id="{7AA7CE42-BB09-29F1-53CB-296083741BB7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52" name="Rectangle 651">
                  <a:extLst>
                    <a:ext uri="{FF2B5EF4-FFF2-40B4-BE49-F238E27FC236}">
                      <a16:creationId xmlns:a16="http://schemas.microsoft.com/office/drawing/2014/main" id="{43B9C371-2C8E-3504-7DF6-9342D0214B3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50" name="Rectangle 649">
                <a:extLst>
                  <a:ext uri="{FF2B5EF4-FFF2-40B4-BE49-F238E27FC236}">
                    <a16:creationId xmlns:a16="http://schemas.microsoft.com/office/drawing/2014/main" id="{6D1E18B5-3667-221E-ECCE-5C5CE11C06C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53" name="Oval 652">
            <a:extLst>
              <a:ext uri="{FF2B5EF4-FFF2-40B4-BE49-F238E27FC236}">
                <a16:creationId xmlns:a16="http://schemas.microsoft.com/office/drawing/2014/main" id="{21B0DE96-4800-0794-E817-E889D2A3F1C9}"/>
              </a:ext>
            </a:extLst>
          </p:cNvPr>
          <p:cNvSpPr>
            <a:spLocks noChangeAspect="1"/>
          </p:cNvSpPr>
          <p:nvPr/>
        </p:nvSpPr>
        <p:spPr>
          <a:xfrm>
            <a:off x="6943199" y="2956015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CA98217A-4C31-2A92-AED5-DC7BEA245368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955381" y="2803124"/>
            <a:ext cx="432000" cy="108001"/>
            <a:chOff x="2950234" y="1915063"/>
            <a:chExt cx="720000" cy="180001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9ECC815E-A346-7BED-6170-EA657F445053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19D2762C-C00C-C4AC-E310-B52954E56509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3D7F9510-18AF-A318-336C-E9C4A2C99D3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59" name="Rectangle 658">
                  <a:extLst>
                    <a:ext uri="{FF2B5EF4-FFF2-40B4-BE49-F238E27FC236}">
                      <a16:creationId xmlns:a16="http://schemas.microsoft.com/office/drawing/2014/main" id="{556B8B99-0C87-8B80-048A-C4424845E6C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60" name="Rectangle 659">
                  <a:extLst>
                    <a:ext uri="{FF2B5EF4-FFF2-40B4-BE49-F238E27FC236}">
                      <a16:creationId xmlns:a16="http://schemas.microsoft.com/office/drawing/2014/main" id="{23EB5C95-0432-17E8-151F-8C523D8D2698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7759C04C-6FA3-BD65-F7D7-143095647B5D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61" name="Oval 660">
            <a:extLst>
              <a:ext uri="{FF2B5EF4-FFF2-40B4-BE49-F238E27FC236}">
                <a16:creationId xmlns:a16="http://schemas.microsoft.com/office/drawing/2014/main" id="{7BEB80C9-6EF7-C5F0-A306-742D419F65A5}"/>
              </a:ext>
            </a:extLst>
          </p:cNvPr>
          <p:cNvSpPr>
            <a:spLocks noChangeAspect="1"/>
          </p:cNvSpPr>
          <p:nvPr/>
        </p:nvSpPr>
        <p:spPr>
          <a:xfrm>
            <a:off x="8470074" y="286650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grpSp>
        <p:nvGrpSpPr>
          <p:cNvPr id="662" name="Group 661">
            <a:extLst>
              <a:ext uri="{FF2B5EF4-FFF2-40B4-BE49-F238E27FC236}">
                <a16:creationId xmlns:a16="http://schemas.microsoft.com/office/drawing/2014/main" id="{F6CEAA08-AC45-10A9-CB38-4A0A4B94DE70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8482256" y="2713618"/>
            <a:ext cx="432000" cy="108001"/>
            <a:chOff x="2950234" y="1915063"/>
            <a:chExt cx="720000" cy="180001"/>
          </a:xfrm>
        </p:grpSpPr>
        <p:sp>
          <p:nvSpPr>
            <p:cNvPr id="663" name="Rectangle 662">
              <a:extLst>
                <a:ext uri="{FF2B5EF4-FFF2-40B4-BE49-F238E27FC236}">
                  <a16:creationId xmlns:a16="http://schemas.microsoft.com/office/drawing/2014/main" id="{4DC0A522-8A8C-BA64-9F15-260A110ADD92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64" name="Group 663">
              <a:extLst>
                <a:ext uri="{FF2B5EF4-FFF2-40B4-BE49-F238E27FC236}">
                  <a16:creationId xmlns:a16="http://schemas.microsoft.com/office/drawing/2014/main" id="{E030A985-1CCD-CF31-AC5B-EA7B6F72A91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F7773FEA-DC9C-1CE6-B7A0-439758F2CA68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67" name="Rectangle 666">
                  <a:extLst>
                    <a:ext uri="{FF2B5EF4-FFF2-40B4-BE49-F238E27FC236}">
                      <a16:creationId xmlns:a16="http://schemas.microsoft.com/office/drawing/2014/main" id="{32CFDC38-D3D0-CE42-FC12-18B365A2C3B4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68" name="Rectangle 667">
                  <a:extLst>
                    <a:ext uri="{FF2B5EF4-FFF2-40B4-BE49-F238E27FC236}">
                      <a16:creationId xmlns:a16="http://schemas.microsoft.com/office/drawing/2014/main" id="{7398D47E-253B-4DE1-2884-4704340A4FFF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8823270F-6282-8348-0A92-DA9B212CD7C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69" name="Oval 668">
            <a:extLst>
              <a:ext uri="{FF2B5EF4-FFF2-40B4-BE49-F238E27FC236}">
                <a16:creationId xmlns:a16="http://schemas.microsoft.com/office/drawing/2014/main" id="{17C09F28-463A-E74E-DFD5-ADD6016FF840}"/>
              </a:ext>
            </a:extLst>
          </p:cNvPr>
          <p:cNvSpPr>
            <a:spLocks noChangeAspect="1"/>
          </p:cNvSpPr>
          <p:nvPr/>
        </p:nvSpPr>
        <p:spPr>
          <a:xfrm>
            <a:off x="6944708" y="167168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grpSp>
        <p:nvGrpSpPr>
          <p:cNvPr id="670" name="Group 669">
            <a:extLst>
              <a:ext uri="{FF2B5EF4-FFF2-40B4-BE49-F238E27FC236}">
                <a16:creationId xmlns:a16="http://schemas.microsoft.com/office/drawing/2014/main" id="{7F30A0C6-60F4-69DA-474C-91F28C81F2E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6956890" y="1518795"/>
            <a:ext cx="432000" cy="108001"/>
            <a:chOff x="2950234" y="1915063"/>
            <a:chExt cx="720000" cy="180001"/>
          </a:xfrm>
        </p:grpSpPr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A7122CCC-DEDF-2DA3-CF2A-18F07283BD19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72" name="Group 671">
              <a:extLst>
                <a:ext uri="{FF2B5EF4-FFF2-40B4-BE49-F238E27FC236}">
                  <a16:creationId xmlns:a16="http://schemas.microsoft.com/office/drawing/2014/main" id="{EBE0C126-1D4A-F944-A09A-E87EB3372987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73" name="Group 672">
                <a:extLst>
                  <a:ext uri="{FF2B5EF4-FFF2-40B4-BE49-F238E27FC236}">
                    <a16:creationId xmlns:a16="http://schemas.microsoft.com/office/drawing/2014/main" id="{EBBC8941-5A33-60C2-B03E-C88C049520C0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75" name="Rectangle 674">
                  <a:extLst>
                    <a:ext uri="{FF2B5EF4-FFF2-40B4-BE49-F238E27FC236}">
                      <a16:creationId xmlns:a16="http://schemas.microsoft.com/office/drawing/2014/main" id="{B33ABCDA-DCF9-5990-AFEB-0E6CBCA9F038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76" name="Rectangle 675">
                  <a:extLst>
                    <a:ext uri="{FF2B5EF4-FFF2-40B4-BE49-F238E27FC236}">
                      <a16:creationId xmlns:a16="http://schemas.microsoft.com/office/drawing/2014/main" id="{D4953E87-23DE-4B28-6FB5-C4E6CD051D4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DF6E128D-573D-F1C8-C1B7-64430FEBFDEB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77" name="Oval 676">
            <a:extLst>
              <a:ext uri="{FF2B5EF4-FFF2-40B4-BE49-F238E27FC236}">
                <a16:creationId xmlns:a16="http://schemas.microsoft.com/office/drawing/2014/main" id="{FE2E659E-65F4-629F-F790-CC9C5355CCE0}"/>
              </a:ext>
            </a:extLst>
          </p:cNvPr>
          <p:cNvSpPr>
            <a:spLocks noChangeAspect="1"/>
          </p:cNvSpPr>
          <p:nvPr/>
        </p:nvSpPr>
        <p:spPr>
          <a:xfrm>
            <a:off x="7826833" y="157004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D1C260D5-D162-2B90-3FED-FDFC6A1B4242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839015" y="1417155"/>
            <a:ext cx="432000" cy="108001"/>
            <a:chOff x="2950234" y="1915063"/>
            <a:chExt cx="720000" cy="180001"/>
          </a:xfrm>
        </p:grpSpPr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452836D-3021-3949-0C3C-046EA1B20C42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13B499C8-4D57-B825-AB0A-1CD949AFBE1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8CE27B95-36A6-5FC5-99BE-7BB44367C0B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83" name="Rectangle 682">
                  <a:extLst>
                    <a:ext uri="{FF2B5EF4-FFF2-40B4-BE49-F238E27FC236}">
                      <a16:creationId xmlns:a16="http://schemas.microsoft.com/office/drawing/2014/main" id="{A6934AF2-833F-CBDC-C83E-597C5744BCF3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84" name="Rectangle 683">
                  <a:extLst>
                    <a:ext uri="{FF2B5EF4-FFF2-40B4-BE49-F238E27FC236}">
                      <a16:creationId xmlns:a16="http://schemas.microsoft.com/office/drawing/2014/main" id="{2BDE27B5-3177-0526-76F1-B33836636B45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82" name="Rectangle 681">
                <a:extLst>
                  <a:ext uri="{FF2B5EF4-FFF2-40B4-BE49-F238E27FC236}">
                    <a16:creationId xmlns:a16="http://schemas.microsoft.com/office/drawing/2014/main" id="{B71A5F00-F5DE-B980-941A-2045F53B9BF9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85" name="Oval 684">
            <a:extLst>
              <a:ext uri="{FF2B5EF4-FFF2-40B4-BE49-F238E27FC236}">
                <a16:creationId xmlns:a16="http://schemas.microsoft.com/office/drawing/2014/main" id="{A6AABACB-9A90-DA59-3374-EB922A6FBD8C}"/>
              </a:ext>
            </a:extLst>
          </p:cNvPr>
          <p:cNvSpPr>
            <a:spLocks noChangeAspect="1"/>
          </p:cNvSpPr>
          <p:nvPr/>
        </p:nvSpPr>
        <p:spPr>
          <a:xfrm>
            <a:off x="7724783" y="3139878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04BF5139-5C42-82EB-A63E-68A0DA7AB1F7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7736965" y="2986987"/>
            <a:ext cx="432000" cy="108001"/>
            <a:chOff x="2950234" y="1915063"/>
            <a:chExt cx="720000" cy="180001"/>
          </a:xfrm>
        </p:grpSpPr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3546C66A-5A40-CEF7-F3E5-93580D16C665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id="{9F3A7D5D-85F1-B7C4-01B1-A2B02F1F6D6B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58AEDBF1-85B5-BAE3-F4A7-DD5259CB3328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91" name="Rectangle 690">
                  <a:extLst>
                    <a:ext uri="{FF2B5EF4-FFF2-40B4-BE49-F238E27FC236}">
                      <a16:creationId xmlns:a16="http://schemas.microsoft.com/office/drawing/2014/main" id="{2F24DDFA-DD41-19E8-31D2-A1C1D8DF610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92" name="Rectangle 691">
                  <a:extLst>
                    <a:ext uri="{FF2B5EF4-FFF2-40B4-BE49-F238E27FC236}">
                      <a16:creationId xmlns:a16="http://schemas.microsoft.com/office/drawing/2014/main" id="{80613F1E-0852-1DEE-DE67-6F130DBB03E3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9515723B-3C78-5B79-D4BE-D5CD03A0B1D8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693" name="Oval 692">
            <a:extLst>
              <a:ext uri="{FF2B5EF4-FFF2-40B4-BE49-F238E27FC236}">
                <a16:creationId xmlns:a16="http://schemas.microsoft.com/office/drawing/2014/main" id="{68FCDF06-ACE4-EAFE-5784-702EA3BDA884}"/>
              </a:ext>
            </a:extLst>
          </p:cNvPr>
          <p:cNvSpPr>
            <a:spLocks noChangeAspect="1"/>
          </p:cNvSpPr>
          <p:nvPr/>
        </p:nvSpPr>
        <p:spPr>
          <a:xfrm>
            <a:off x="10695077" y="231448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1</a:t>
            </a:r>
          </a:p>
        </p:txBody>
      </p: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1DF7F73-89DE-4C60-1F64-1DE7EB6888C5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0707259" y="2161598"/>
            <a:ext cx="432000" cy="108001"/>
            <a:chOff x="2950234" y="1915063"/>
            <a:chExt cx="720000" cy="180001"/>
          </a:xfrm>
        </p:grpSpPr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18857E8C-0433-137B-5FEE-CF036D9C1691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03EA8B7B-AA9A-658A-0160-59C31FD6A742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B011CB1-EF61-5A47-D0D3-05BD4C35A825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B4D57CC2-5601-DD8D-08BB-44AB17ADC43F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6D82232A-15D9-06B1-4656-C93BD5159439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7EA5559B-72C7-9B3B-6602-C4DC7D282606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01" name="Oval 700">
            <a:extLst>
              <a:ext uri="{FF2B5EF4-FFF2-40B4-BE49-F238E27FC236}">
                <a16:creationId xmlns:a16="http://schemas.microsoft.com/office/drawing/2014/main" id="{FA85AEE1-AEB0-161F-3EA9-5E571D6A007A}"/>
              </a:ext>
            </a:extLst>
          </p:cNvPr>
          <p:cNvSpPr>
            <a:spLocks noChangeAspect="1"/>
          </p:cNvSpPr>
          <p:nvPr/>
        </p:nvSpPr>
        <p:spPr>
          <a:xfrm>
            <a:off x="11600239" y="198021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2</a:t>
            </a:r>
          </a:p>
        </p:txBody>
      </p: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F54911DC-D826-1C8E-FE14-02118583DDAC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1612421" y="1827328"/>
            <a:ext cx="432000" cy="108001"/>
            <a:chOff x="2950234" y="1915063"/>
            <a:chExt cx="720000" cy="180001"/>
          </a:xfrm>
        </p:grpSpPr>
        <p:sp>
          <p:nvSpPr>
            <p:cNvPr id="703" name="Rectangle 702">
              <a:extLst>
                <a:ext uri="{FF2B5EF4-FFF2-40B4-BE49-F238E27FC236}">
                  <a16:creationId xmlns:a16="http://schemas.microsoft.com/office/drawing/2014/main" id="{E287CFB1-0D7A-178C-8494-0872ECEE79BB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511F2FDD-76EC-98C1-AB0F-E327AE2D2577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05" name="Rectangle 704">
                <a:extLst>
                  <a:ext uri="{FF2B5EF4-FFF2-40B4-BE49-F238E27FC236}">
                    <a16:creationId xmlns:a16="http://schemas.microsoft.com/office/drawing/2014/main" id="{FA06644B-8A21-0C33-CAD6-5CAC718140D4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3755715D-FCEF-CE86-DA54-0C5039338FD3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07" name="Rectangle 706">
                  <a:extLst>
                    <a:ext uri="{FF2B5EF4-FFF2-40B4-BE49-F238E27FC236}">
                      <a16:creationId xmlns:a16="http://schemas.microsoft.com/office/drawing/2014/main" id="{A323F941-D1EA-8484-320B-755BA8D0A846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08" name="Rectangle 707">
                  <a:extLst>
                    <a:ext uri="{FF2B5EF4-FFF2-40B4-BE49-F238E27FC236}">
                      <a16:creationId xmlns:a16="http://schemas.microsoft.com/office/drawing/2014/main" id="{B13588F2-562A-F4B5-FAA0-AB2B6FE11FF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09" name="Oval 708">
            <a:extLst>
              <a:ext uri="{FF2B5EF4-FFF2-40B4-BE49-F238E27FC236}">
                <a16:creationId xmlns:a16="http://schemas.microsoft.com/office/drawing/2014/main" id="{1E81427E-D3FF-4831-17E3-0882ADBC7AF6}"/>
              </a:ext>
            </a:extLst>
          </p:cNvPr>
          <p:cNvSpPr>
            <a:spLocks noChangeAspect="1"/>
          </p:cNvSpPr>
          <p:nvPr/>
        </p:nvSpPr>
        <p:spPr>
          <a:xfrm>
            <a:off x="9634656" y="2285583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3</a:t>
            </a:r>
          </a:p>
        </p:txBody>
      </p:sp>
      <p:grpSp>
        <p:nvGrpSpPr>
          <p:cNvPr id="710" name="Group 709">
            <a:extLst>
              <a:ext uri="{FF2B5EF4-FFF2-40B4-BE49-F238E27FC236}">
                <a16:creationId xmlns:a16="http://schemas.microsoft.com/office/drawing/2014/main" id="{AF303FC9-36BF-6BFB-34C2-99356F0FF101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9646838" y="2132692"/>
            <a:ext cx="432000" cy="108001"/>
            <a:chOff x="2950234" y="1915063"/>
            <a:chExt cx="720000" cy="180001"/>
          </a:xfrm>
        </p:grpSpPr>
        <p:sp>
          <p:nvSpPr>
            <p:cNvPr id="711" name="Rectangle 710">
              <a:extLst>
                <a:ext uri="{FF2B5EF4-FFF2-40B4-BE49-F238E27FC236}">
                  <a16:creationId xmlns:a16="http://schemas.microsoft.com/office/drawing/2014/main" id="{28CF80A0-8C5F-9CB1-3342-726814E88C2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837BCF60-18E2-F93A-E775-3C8AC8F9CDD7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13" name="Rectangle 712">
                <a:extLst>
                  <a:ext uri="{FF2B5EF4-FFF2-40B4-BE49-F238E27FC236}">
                    <a16:creationId xmlns:a16="http://schemas.microsoft.com/office/drawing/2014/main" id="{5BE6A409-51EB-11BC-823F-1BBFA2017742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14" name="Group 713">
                <a:extLst>
                  <a:ext uri="{FF2B5EF4-FFF2-40B4-BE49-F238E27FC236}">
                    <a16:creationId xmlns:a16="http://schemas.microsoft.com/office/drawing/2014/main" id="{21B9269C-D31A-E783-D7BD-A749826AB23B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15" name="Rectangle 714">
                  <a:extLst>
                    <a:ext uri="{FF2B5EF4-FFF2-40B4-BE49-F238E27FC236}">
                      <a16:creationId xmlns:a16="http://schemas.microsoft.com/office/drawing/2014/main" id="{9CA1D3D4-CD7D-F9D4-8FA3-943D6A387C28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16" name="Rectangle 715">
                  <a:extLst>
                    <a:ext uri="{FF2B5EF4-FFF2-40B4-BE49-F238E27FC236}">
                      <a16:creationId xmlns:a16="http://schemas.microsoft.com/office/drawing/2014/main" id="{C52CAE3F-7C32-A33E-8972-D3DE4958CE3B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17" name="Oval 716">
            <a:extLst>
              <a:ext uri="{FF2B5EF4-FFF2-40B4-BE49-F238E27FC236}">
                <a16:creationId xmlns:a16="http://schemas.microsoft.com/office/drawing/2014/main" id="{8C2FF7CC-F06B-3ABD-AEF5-2DB5E0973457}"/>
              </a:ext>
            </a:extLst>
          </p:cNvPr>
          <p:cNvSpPr>
            <a:spLocks noChangeAspect="1"/>
          </p:cNvSpPr>
          <p:nvPr/>
        </p:nvSpPr>
        <p:spPr>
          <a:xfrm>
            <a:off x="10046659" y="2952076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4</a:t>
            </a:r>
          </a:p>
        </p:txBody>
      </p: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54E549A8-0DE0-0407-A382-B2078B466D7E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0058841" y="2799185"/>
            <a:ext cx="432000" cy="108001"/>
            <a:chOff x="2950234" y="1915063"/>
            <a:chExt cx="720000" cy="180001"/>
          </a:xfrm>
        </p:grpSpPr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3FAE495C-294B-A7F1-2055-FEEE564E3F85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A65A36C9-FB9D-62CE-D137-3D43041456C5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F1829204-2D30-FF1A-8F75-1C4AA965609F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22" name="Group 721">
                <a:extLst>
                  <a:ext uri="{FF2B5EF4-FFF2-40B4-BE49-F238E27FC236}">
                    <a16:creationId xmlns:a16="http://schemas.microsoft.com/office/drawing/2014/main" id="{5949407B-7D41-9ACD-6CC7-C27F5F1C139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23" name="Rectangle 722">
                  <a:extLst>
                    <a:ext uri="{FF2B5EF4-FFF2-40B4-BE49-F238E27FC236}">
                      <a16:creationId xmlns:a16="http://schemas.microsoft.com/office/drawing/2014/main" id="{6ACF771A-4F0F-7D6C-6BFD-1801F6BF462F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4" name="Rectangle 723">
                  <a:extLst>
                    <a:ext uri="{FF2B5EF4-FFF2-40B4-BE49-F238E27FC236}">
                      <a16:creationId xmlns:a16="http://schemas.microsoft.com/office/drawing/2014/main" id="{5FCA6F16-1D7D-2D6D-F2CC-8D3A0AE013EA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/>
                </a:p>
              </p:txBody>
            </p:sp>
          </p:grpSp>
        </p:grpSp>
      </p:grpSp>
      <p:sp>
        <p:nvSpPr>
          <p:cNvPr id="725" name="Oval 724">
            <a:extLst>
              <a:ext uri="{FF2B5EF4-FFF2-40B4-BE49-F238E27FC236}">
                <a16:creationId xmlns:a16="http://schemas.microsoft.com/office/drawing/2014/main" id="{6F18D1C6-4E28-4834-A53E-1295AF5991DC}"/>
              </a:ext>
            </a:extLst>
          </p:cNvPr>
          <p:cNvSpPr>
            <a:spLocks noChangeAspect="1"/>
          </p:cNvSpPr>
          <p:nvPr/>
        </p:nvSpPr>
        <p:spPr>
          <a:xfrm>
            <a:off x="11573534" y="2862570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5</a:t>
            </a:r>
          </a:p>
        </p:txBody>
      </p: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44D1CFDB-1598-23D3-FDDC-BBBFADD4DD46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1585716" y="2709679"/>
            <a:ext cx="432000" cy="108001"/>
            <a:chOff x="2950234" y="1915063"/>
            <a:chExt cx="720000" cy="180001"/>
          </a:xfrm>
        </p:grpSpPr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D3DBF7F1-4E93-2FDB-DD7C-2BE24688309E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FDFFCBB4-ECC1-EFB0-6867-D747DF2A3EFA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29" name="Rectangle 728">
                <a:extLst>
                  <a:ext uri="{FF2B5EF4-FFF2-40B4-BE49-F238E27FC236}">
                    <a16:creationId xmlns:a16="http://schemas.microsoft.com/office/drawing/2014/main" id="{5AF8D922-0F5E-55A8-F16D-C2082EA9CBDA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751C6F7D-0B68-6C40-D1C8-F1F738BD1FFD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31" name="Rectangle 730">
                  <a:extLst>
                    <a:ext uri="{FF2B5EF4-FFF2-40B4-BE49-F238E27FC236}">
                      <a16:creationId xmlns:a16="http://schemas.microsoft.com/office/drawing/2014/main" id="{8157FEE6-8F7B-DE75-6051-45A89DE10A11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32" name="Rectangle 731">
                  <a:extLst>
                    <a:ext uri="{FF2B5EF4-FFF2-40B4-BE49-F238E27FC236}">
                      <a16:creationId xmlns:a16="http://schemas.microsoft.com/office/drawing/2014/main" id="{20C7DA0B-CB21-EF7E-853A-40E22863822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33" name="Oval 732">
            <a:extLst>
              <a:ext uri="{FF2B5EF4-FFF2-40B4-BE49-F238E27FC236}">
                <a16:creationId xmlns:a16="http://schemas.microsoft.com/office/drawing/2014/main" id="{4CBA1428-5BBE-87DE-065A-E4A81EF2ED54}"/>
              </a:ext>
            </a:extLst>
          </p:cNvPr>
          <p:cNvSpPr>
            <a:spLocks noChangeAspect="1"/>
          </p:cNvSpPr>
          <p:nvPr/>
        </p:nvSpPr>
        <p:spPr>
          <a:xfrm>
            <a:off x="10048168" y="166774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8</a:t>
            </a:r>
          </a:p>
        </p:txBody>
      </p: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75D52BFF-EE2E-66A2-2E89-E19BECB40038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0060350" y="1514856"/>
            <a:ext cx="432000" cy="108001"/>
            <a:chOff x="2950234" y="1915063"/>
            <a:chExt cx="720000" cy="180001"/>
          </a:xfrm>
        </p:grpSpPr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1DBCF674-1A4F-B4F3-2736-602544213046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98F7398D-645C-84E4-CAD2-F73EC67969C1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55C33552-68AF-9401-9865-65EED6AED4C6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38" name="Group 737">
                <a:extLst>
                  <a:ext uri="{FF2B5EF4-FFF2-40B4-BE49-F238E27FC236}">
                    <a16:creationId xmlns:a16="http://schemas.microsoft.com/office/drawing/2014/main" id="{151D976A-269C-43D4-4FE2-83B5F1A14E0F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F027884F-B934-EB90-77E9-01C0958E2CF9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AD61DBF9-779C-BC75-4DEA-68EC68B30A01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41" name="Oval 740">
            <a:extLst>
              <a:ext uri="{FF2B5EF4-FFF2-40B4-BE49-F238E27FC236}">
                <a16:creationId xmlns:a16="http://schemas.microsoft.com/office/drawing/2014/main" id="{25CFD6CC-F71F-EE7B-D8EC-75C7CFF3918C}"/>
              </a:ext>
            </a:extLst>
          </p:cNvPr>
          <p:cNvSpPr>
            <a:spLocks noChangeAspect="1"/>
          </p:cNvSpPr>
          <p:nvPr/>
        </p:nvSpPr>
        <p:spPr>
          <a:xfrm>
            <a:off x="10930293" y="1566107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6</a:t>
            </a:r>
          </a:p>
        </p:txBody>
      </p: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F368333C-3599-29B4-DED7-556D48557567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0942475" y="1413216"/>
            <a:ext cx="432000" cy="108001"/>
            <a:chOff x="2950234" y="1915063"/>
            <a:chExt cx="720000" cy="180001"/>
          </a:xfrm>
        </p:grpSpPr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52EE400E-6282-ED2C-E69B-FB3629819609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44" name="Group 743">
              <a:extLst>
                <a:ext uri="{FF2B5EF4-FFF2-40B4-BE49-F238E27FC236}">
                  <a16:creationId xmlns:a16="http://schemas.microsoft.com/office/drawing/2014/main" id="{AB01D681-9EFF-22ED-C647-0865D755F59C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45" name="Rectangle 744">
                <a:extLst>
                  <a:ext uri="{FF2B5EF4-FFF2-40B4-BE49-F238E27FC236}">
                    <a16:creationId xmlns:a16="http://schemas.microsoft.com/office/drawing/2014/main" id="{CA1DD32D-0417-745D-127E-7BDBF5EB4240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45351DA-31EF-A40D-C242-E84051C84708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0EEE5BF6-5FA5-E499-BED4-06FE0A096AC9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48" name="Rectangle 747">
                  <a:extLst>
                    <a:ext uri="{FF2B5EF4-FFF2-40B4-BE49-F238E27FC236}">
                      <a16:creationId xmlns:a16="http://schemas.microsoft.com/office/drawing/2014/main" id="{13880FEC-8E98-9306-081E-2EEA58389EBF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749" name="Oval 748">
            <a:extLst>
              <a:ext uri="{FF2B5EF4-FFF2-40B4-BE49-F238E27FC236}">
                <a16:creationId xmlns:a16="http://schemas.microsoft.com/office/drawing/2014/main" id="{80994484-8517-6233-B650-C28C721F1414}"/>
              </a:ext>
            </a:extLst>
          </p:cNvPr>
          <p:cNvSpPr>
            <a:spLocks noChangeAspect="1"/>
          </p:cNvSpPr>
          <p:nvPr/>
        </p:nvSpPr>
        <p:spPr>
          <a:xfrm>
            <a:off x="10828243" y="3135939"/>
            <a:ext cx="288000" cy="288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7</a:t>
            </a:r>
          </a:p>
        </p:txBody>
      </p: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A924F618-CF99-C85E-71CD-F4A6481AF77A}"/>
              </a:ext>
            </a:extLst>
          </p:cNvPr>
          <p:cNvGrpSpPr>
            <a:grpSpLocks noChangeAspect="1"/>
          </p:cNvGrpSpPr>
          <p:nvPr/>
        </p:nvGrpSpPr>
        <p:grpSpPr>
          <a:xfrm rot="808225">
            <a:off x="10840425" y="2983048"/>
            <a:ext cx="432000" cy="108001"/>
            <a:chOff x="2950234" y="1915063"/>
            <a:chExt cx="720000" cy="180001"/>
          </a:xfrm>
        </p:grpSpPr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DD1C6AA5-B415-76DE-90EA-73E0848C61B0}"/>
                </a:ext>
              </a:extLst>
            </p:cNvPr>
            <p:cNvSpPr/>
            <p:nvPr/>
          </p:nvSpPr>
          <p:spPr>
            <a:xfrm>
              <a:off x="2950234" y="1915064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4350FAE6-3FD5-A7FF-F7F1-6E54590CF12E}"/>
                </a:ext>
              </a:extLst>
            </p:cNvPr>
            <p:cNvGrpSpPr/>
            <p:nvPr/>
          </p:nvGrpSpPr>
          <p:grpSpPr>
            <a:xfrm>
              <a:off x="3130234" y="1915063"/>
              <a:ext cx="540000" cy="180001"/>
              <a:chOff x="3130234" y="1915063"/>
              <a:chExt cx="540000" cy="180001"/>
            </a:xfrm>
          </p:grpSpPr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63B8E404-6975-3D6B-F1D2-8698F367E83A}"/>
                  </a:ext>
                </a:extLst>
              </p:cNvPr>
              <p:cNvSpPr/>
              <p:nvPr/>
            </p:nvSpPr>
            <p:spPr>
              <a:xfrm>
                <a:off x="3130234" y="1915063"/>
                <a:ext cx="180000" cy="1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54" name="Group 753">
                <a:extLst>
                  <a:ext uri="{FF2B5EF4-FFF2-40B4-BE49-F238E27FC236}">
                    <a16:creationId xmlns:a16="http://schemas.microsoft.com/office/drawing/2014/main" id="{26AE334B-24AB-6615-B8A5-CDB6164A9C79}"/>
                  </a:ext>
                </a:extLst>
              </p:cNvPr>
              <p:cNvGrpSpPr/>
              <p:nvPr/>
            </p:nvGrpSpPr>
            <p:grpSpPr>
              <a:xfrm>
                <a:off x="3310234" y="1915063"/>
                <a:ext cx="360000" cy="180001"/>
                <a:chOff x="3499449" y="1912186"/>
                <a:chExt cx="360000" cy="180001"/>
              </a:xfrm>
            </p:grpSpPr>
            <p:sp>
              <p:nvSpPr>
                <p:cNvPr id="755" name="Rectangle 754">
                  <a:extLst>
                    <a:ext uri="{FF2B5EF4-FFF2-40B4-BE49-F238E27FC236}">
                      <a16:creationId xmlns:a16="http://schemas.microsoft.com/office/drawing/2014/main" id="{9115CBFE-B647-797F-F8E8-472D6294BFCB}"/>
                    </a:ext>
                  </a:extLst>
                </p:cNvPr>
                <p:cNvSpPr/>
                <p:nvPr/>
              </p:nvSpPr>
              <p:spPr>
                <a:xfrm>
                  <a:off x="3499449" y="1912187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56" name="Rectangle 755">
                  <a:extLst>
                    <a:ext uri="{FF2B5EF4-FFF2-40B4-BE49-F238E27FC236}">
                      <a16:creationId xmlns:a16="http://schemas.microsoft.com/office/drawing/2014/main" id="{0D7E273C-E2AF-E243-9166-FB987097C040}"/>
                    </a:ext>
                  </a:extLst>
                </p:cNvPr>
                <p:cNvSpPr/>
                <p:nvPr/>
              </p:nvSpPr>
              <p:spPr>
                <a:xfrm>
                  <a:off x="3679449" y="1912186"/>
                  <a:ext cx="180000" cy="180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/>
                </a:p>
              </p:txBody>
            </p:sp>
          </p:grpSp>
        </p:grpSp>
      </p:grpSp>
      <p:cxnSp>
        <p:nvCxnSpPr>
          <p:cNvPr id="758" name="Straight Arrow Connector 757">
            <a:extLst>
              <a:ext uri="{FF2B5EF4-FFF2-40B4-BE49-F238E27FC236}">
                <a16:creationId xmlns:a16="http://schemas.microsoft.com/office/drawing/2014/main" id="{F4007C73-4B79-FF66-5A2E-B2A37DD27251}"/>
              </a:ext>
            </a:extLst>
          </p:cNvPr>
          <p:cNvCxnSpPr>
            <a:cxnSpLocks/>
            <a:stCxn id="387" idx="6"/>
            <a:endCxn id="367" idx="2"/>
          </p:cNvCxnSpPr>
          <p:nvPr/>
        </p:nvCxnSpPr>
        <p:spPr>
          <a:xfrm>
            <a:off x="519078" y="2402295"/>
            <a:ext cx="772421" cy="2890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Straight Arrow Connector 759">
            <a:extLst>
              <a:ext uri="{FF2B5EF4-FFF2-40B4-BE49-F238E27FC236}">
                <a16:creationId xmlns:a16="http://schemas.microsoft.com/office/drawing/2014/main" id="{D4361124-CB1D-D7BE-0832-C9A0849E1C42}"/>
              </a:ext>
            </a:extLst>
          </p:cNvPr>
          <p:cNvCxnSpPr>
            <a:cxnSpLocks/>
            <a:stCxn id="367" idx="6"/>
            <a:endCxn id="379" idx="2"/>
          </p:cNvCxnSpPr>
          <p:nvPr/>
        </p:nvCxnSpPr>
        <p:spPr>
          <a:xfrm flipV="1">
            <a:off x="1579499" y="2096931"/>
            <a:ext cx="617162" cy="3342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3" name="Straight Arrow Connector 762">
            <a:extLst>
              <a:ext uri="{FF2B5EF4-FFF2-40B4-BE49-F238E27FC236}">
                <a16:creationId xmlns:a16="http://schemas.microsoft.com/office/drawing/2014/main" id="{A0E0731F-9816-52DD-1DDA-A5BFA7433FDB}"/>
              </a:ext>
            </a:extLst>
          </p:cNvPr>
          <p:cNvCxnSpPr>
            <a:cxnSpLocks/>
            <a:stCxn id="395" idx="0"/>
            <a:endCxn id="411" idx="4"/>
          </p:cNvCxnSpPr>
          <p:nvPr/>
        </p:nvCxnSpPr>
        <p:spPr>
          <a:xfrm flipV="1">
            <a:off x="787081" y="1928459"/>
            <a:ext cx="1509" cy="99632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6" name="Straight Arrow Connector 765">
            <a:extLst>
              <a:ext uri="{FF2B5EF4-FFF2-40B4-BE49-F238E27FC236}">
                <a16:creationId xmlns:a16="http://schemas.microsoft.com/office/drawing/2014/main" id="{D0972FA6-6BF9-6017-6C36-EAF23F2876F8}"/>
              </a:ext>
            </a:extLst>
          </p:cNvPr>
          <p:cNvCxnSpPr>
            <a:cxnSpLocks/>
            <a:stCxn id="395" idx="6"/>
            <a:endCxn id="427" idx="2"/>
          </p:cNvCxnSpPr>
          <p:nvPr/>
        </p:nvCxnSpPr>
        <p:spPr>
          <a:xfrm>
            <a:off x="931081" y="3068788"/>
            <a:ext cx="493584" cy="1838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Arrow Connector 768">
            <a:extLst>
              <a:ext uri="{FF2B5EF4-FFF2-40B4-BE49-F238E27FC236}">
                <a16:creationId xmlns:a16="http://schemas.microsoft.com/office/drawing/2014/main" id="{8CECC1E3-65AA-71B2-4F3A-C73F1F457B11}"/>
              </a:ext>
            </a:extLst>
          </p:cNvPr>
          <p:cNvCxnSpPr>
            <a:cxnSpLocks/>
            <a:stCxn id="367" idx="4"/>
            <a:endCxn id="427" idx="0"/>
          </p:cNvCxnSpPr>
          <p:nvPr/>
        </p:nvCxnSpPr>
        <p:spPr>
          <a:xfrm>
            <a:off x="1435499" y="2575201"/>
            <a:ext cx="133166" cy="5334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Arrow Connector 771">
            <a:extLst>
              <a:ext uri="{FF2B5EF4-FFF2-40B4-BE49-F238E27FC236}">
                <a16:creationId xmlns:a16="http://schemas.microsoft.com/office/drawing/2014/main" id="{4E6E3967-2211-40D9-CD15-137866E88886}"/>
              </a:ext>
            </a:extLst>
          </p:cNvPr>
          <p:cNvCxnSpPr>
            <a:cxnSpLocks/>
            <a:stCxn id="379" idx="2"/>
            <a:endCxn id="419" idx="6"/>
          </p:cNvCxnSpPr>
          <p:nvPr/>
        </p:nvCxnSpPr>
        <p:spPr>
          <a:xfrm flipH="1" flipV="1">
            <a:off x="1814715" y="1682819"/>
            <a:ext cx="381946" cy="4141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Arrow Connector 774">
            <a:extLst>
              <a:ext uri="{FF2B5EF4-FFF2-40B4-BE49-F238E27FC236}">
                <a16:creationId xmlns:a16="http://schemas.microsoft.com/office/drawing/2014/main" id="{9828952A-2BA2-63AE-2F4A-F4422FEA999C}"/>
              </a:ext>
            </a:extLst>
          </p:cNvPr>
          <p:cNvCxnSpPr>
            <a:cxnSpLocks/>
            <a:stCxn id="367" idx="1"/>
            <a:endCxn id="411" idx="5"/>
          </p:cNvCxnSpPr>
          <p:nvPr/>
        </p:nvCxnSpPr>
        <p:spPr>
          <a:xfrm flipH="1" flipV="1">
            <a:off x="890413" y="1886282"/>
            <a:ext cx="443263" cy="4430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Straight Arrow Connector 777">
            <a:extLst>
              <a:ext uri="{FF2B5EF4-FFF2-40B4-BE49-F238E27FC236}">
                <a16:creationId xmlns:a16="http://schemas.microsoft.com/office/drawing/2014/main" id="{98729FA3-1789-9393-BD37-9DDA574D070C}"/>
              </a:ext>
            </a:extLst>
          </p:cNvPr>
          <p:cNvCxnSpPr>
            <a:cxnSpLocks/>
            <a:stCxn id="435" idx="1"/>
            <a:endCxn id="475" idx="5"/>
          </p:cNvCxnSpPr>
          <p:nvPr/>
        </p:nvCxnSpPr>
        <p:spPr>
          <a:xfrm flipH="1" flipV="1">
            <a:off x="3993873" y="1882343"/>
            <a:ext cx="443263" cy="4430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Arrow Connector 779">
            <a:extLst>
              <a:ext uri="{FF2B5EF4-FFF2-40B4-BE49-F238E27FC236}">
                <a16:creationId xmlns:a16="http://schemas.microsoft.com/office/drawing/2014/main" id="{74E67273-7C42-73C1-3DB4-133F2CBF5393}"/>
              </a:ext>
            </a:extLst>
          </p:cNvPr>
          <p:cNvCxnSpPr>
            <a:cxnSpLocks/>
            <a:stCxn id="443" idx="2"/>
            <a:endCxn id="483" idx="6"/>
          </p:cNvCxnSpPr>
          <p:nvPr/>
        </p:nvCxnSpPr>
        <p:spPr>
          <a:xfrm flipH="1" flipV="1">
            <a:off x="4918175" y="1678880"/>
            <a:ext cx="381946" cy="41411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3" name="Straight Arrow Connector 782">
            <a:extLst>
              <a:ext uri="{FF2B5EF4-FFF2-40B4-BE49-F238E27FC236}">
                <a16:creationId xmlns:a16="http://schemas.microsoft.com/office/drawing/2014/main" id="{6C2D2D9B-7BB5-286F-C1EE-AFAD1273F413}"/>
              </a:ext>
            </a:extLst>
          </p:cNvPr>
          <p:cNvCxnSpPr>
            <a:cxnSpLocks/>
            <a:stCxn id="435" idx="6"/>
            <a:endCxn id="443" idx="2"/>
          </p:cNvCxnSpPr>
          <p:nvPr/>
        </p:nvCxnSpPr>
        <p:spPr>
          <a:xfrm flipV="1">
            <a:off x="4682959" y="2092992"/>
            <a:ext cx="617162" cy="33427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Straight Arrow Connector 786">
            <a:extLst>
              <a:ext uri="{FF2B5EF4-FFF2-40B4-BE49-F238E27FC236}">
                <a16:creationId xmlns:a16="http://schemas.microsoft.com/office/drawing/2014/main" id="{F9D74C31-2A9F-4104-6207-4874D1EBDFA9}"/>
              </a:ext>
            </a:extLst>
          </p:cNvPr>
          <p:cNvCxnSpPr>
            <a:cxnSpLocks/>
            <a:stCxn id="435" idx="4"/>
            <a:endCxn id="491" idx="0"/>
          </p:cNvCxnSpPr>
          <p:nvPr/>
        </p:nvCxnSpPr>
        <p:spPr>
          <a:xfrm>
            <a:off x="4538959" y="2571262"/>
            <a:ext cx="133166" cy="53345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Straight Arrow Connector 789">
            <a:extLst>
              <a:ext uri="{FF2B5EF4-FFF2-40B4-BE49-F238E27FC236}">
                <a16:creationId xmlns:a16="http://schemas.microsoft.com/office/drawing/2014/main" id="{145A96A3-C91C-33B2-192C-D77213688D6D}"/>
              </a:ext>
            </a:extLst>
          </p:cNvPr>
          <p:cNvCxnSpPr>
            <a:cxnSpLocks/>
            <a:stCxn id="459" idx="6"/>
            <a:endCxn id="491" idx="2"/>
          </p:cNvCxnSpPr>
          <p:nvPr/>
        </p:nvCxnSpPr>
        <p:spPr>
          <a:xfrm>
            <a:off x="4034541" y="3064849"/>
            <a:ext cx="493584" cy="1838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Straight Arrow Connector 792">
            <a:extLst>
              <a:ext uri="{FF2B5EF4-FFF2-40B4-BE49-F238E27FC236}">
                <a16:creationId xmlns:a16="http://schemas.microsoft.com/office/drawing/2014/main" id="{E00B38DA-EF04-AA0F-9812-CF6B06C34B40}"/>
              </a:ext>
            </a:extLst>
          </p:cNvPr>
          <p:cNvCxnSpPr>
            <a:cxnSpLocks/>
            <a:stCxn id="459" idx="0"/>
            <a:endCxn id="475" idx="4"/>
          </p:cNvCxnSpPr>
          <p:nvPr/>
        </p:nvCxnSpPr>
        <p:spPr>
          <a:xfrm flipV="1">
            <a:off x="3890541" y="1924520"/>
            <a:ext cx="1509" cy="99632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Straight Arrow Connector 795">
            <a:extLst>
              <a:ext uri="{FF2B5EF4-FFF2-40B4-BE49-F238E27FC236}">
                <a16:creationId xmlns:a16="http://schemas.microsoft.com/office/drawing/2014/main" id="{4440FF77-C334-E89A-A4FA-0FB3378AE8B4}"/>
              </a:ext>
            </a:extLst>
          </p:cNvPr>
          <p:cNvCxnSpPr>
            <a:cxnSpLocks/>
            <a:stCxn id="451" idx="6"/>
            <a:endCxn id="435" idx="2"/>
          </p:cNvCxnSpPr>
          <p:nvPr/>
        </p:nvCxnSpPr>
        <p:spPr>
          <a:xfrm>
            <a:off x="3622538" y="2398356"/>
            <a:ext cx="772421" cy="2890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Straight Arrow Connector 798">
            <a:extLst>
              <a:ext uri="{FF2B5EF4-FFF2-40B4-BE49-F238E27FC236}">
                <a16:creationId xmlns:a16="http://schemas.microsoft.com/office/drawing/2014/main" id="{57CDD845-E249-9D31-18DD-C7153109136E}"/>
              </a:ext>
            </a:extLst>
          </p:cNvPr>
          <p:cNvCxnSpPr>
            <a:cxnSpLocks/>
            <a:stCxn id="685" idx="6"/>
            <a:endCxn id="661" idx="3"/>
          </p:cNvCxnSpPr>
          <p:nvPr/>
        </p:nvCxnSpPr>
        <p:spPr>
          <a:xfrm flipV="1">
            <a:off x="8012783" y="3112332"/>
            <a:ext cx="499468" cy="171546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Arrow Connector 801">
            <a:extLst>
              <a:ext uri="{FF2B5EF4-FFF2-40B4-BE49-F238E27FC236}">
                <a16:creationId xmlns:a16="http://schemas.microsoft.com/office/drawing/2014/main" id="{4AC6E86A-D337-2780-044B-DAD9C77A2E68}"/>
              </a:ext>
            </a:extLst>
          </p:cNvPr>
          <p:cNvCxnSpPr>
            <a:cxnSpLocks/>
            <a:stCxn id="749" idx="6"/>
            <a:endCxn id="725" idx="3"/>
          </p:cNvCxnSpPr>
          <p:nvPr/>
        </p:nvCxnSpPr>
        <p:spPr>
          <a:xfrm flipV="1">
            <a:off x="11116243" y="3108393"/>
            <a:ext cx="499468" cy="171546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Straight Arrow Connector 804">
            <a:extLst>
              <a:ext uri="{FF2B5EF4-FFF2-40B4-BE49-F238E27FC236}">
                <a16:creationId xmlns:a16="http://schemas.microsoft.com/office/drawing/2014/main" id="{713EC241-A609-32DF-BFFC-4C364A3D5725}"/>
              </a:ext>
            </a:extLst>
          </p:cNvPr>
          <p:cNvCxnSpPr>
            <a:cxnSpLocks/>
            <a:stCxn id="669" idx="6"/>
            <a:endCxn id="677" idx="2"/>
          </p:cNvCxnSpPr>
          <p:nvPr/>
        </p:nvCxnSpPr>
        <p:spPr>
          <a:xfrm flipV="1">
            <a:off x="7232708" y="1714046"/>
            <a:ext cx="594125" cy="10164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Arrow Connector 807">
            <a:extLst>
              <a:ext uri="{FF2B5EF4-FFF2-40B4-BE49-F238E27FC236}">
                <a16:creationId xmlns:a16="http://schemas.microsoft.com/office/drawing/2014/main" id="{A53EF809-8F00-4B27-7C82-6EDF525F7ABA}"/>
              </a:ext>
            </a:extLst>
          </p:cNvPr>
          <p:cNvCxnSpPr>
            <a:cxnSpLocks/>
            <a:stCxn id="733" idx="6"/>
            <a:endCxn id="741" idx="2"/>
          </p:cNvCxnSpPr>
          <p:nvPr/>
        </p:nvCxnSpPr>
        <p:spPr>
          <a:xfrm flipV="1">
            <a:off x="10336168" y="1710107"/>
            <a:ext cx="594125" cy="101640"/>
          </a:xfrm>
          <a:prstGeom prst="straightConnector1">
            <a:avLst/>
          </a:prstGeom>
          <a:ln w="28575">
            <a:solidFill>
              <a:schemeClr val="accent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Arrow Connector 810">
            <a:extLst>
              <a:ext uri="{FF2B5EF4-FFF2-40B4-BE49-F238E27FC236}">
                <a16:creationId xmlns:a16="http://schemas.microsoft.com/office/drawing/2014/main" id="{A042D62A-34A7-CDD6-FBD2-71918DCD8FE1}"/>
              </a:ext>
            </a:extLst>
          </p:cNvPr>
          <p:cNvCxnSpPr>
            <a:cxnSpLocks/>
            <a:stCxn id="637" idx="1"/>
            <a:endCxn id="677" idx="5"/>
          </p:cNvCxnSpPr>
          <p:nvPr/>
        </p:nvCxnSpPr>
        <p:spPr>
          <a:xfrm flipH="1" flipV="1">
            <a:off x="8072656" y="1815869"/>
            <a:ext cx="466300" cy="21046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Arrow Connector 814">
            <a:extLst>
              <a:ext uri="{FF2B5EF4-FFF2-40B4-BE49-F238E27FC236}">
                <a16:creationId xmlns:a16="http://schemas.microsoft.com/office/drawing/2014/main" id="{8BFB6CEC-9C9C-C6DF-0826-AE58FA17AF70}"/>
              </a:ext>
            </a:extLst>
          </p:cNvPr>
          <p:cNvCxnSpPr>
            <a:cxnSpLocks/>
            <a:stCxn id="701" idx="1"/>
            <a:endCxn id="741" idx="5"/>
          </p:cNvCxnSpPr>
          <p:nvPr/>
        </p:nvCxnSpPr>
        <p:spPr>
          <a:xfrm flipH="1" flipV="1">
            <a:off x="11176116" y="1811930"/>
            <a:ext cx="466300" cy="210466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Arrow Connector 819">
            <a:extLst>
              <a:ext uri="{FF2B5EF4-FFF2-40B4-BE49-F238E27FC236}">
                <a16:creationId xmlns:a16="http://schemas.microsoft.com/office/drawing/2014/main" id="{6715DED5-CF43-B2A8-E9EA-7E1C3FDDD867}"/>
              </a:ext>
            </a:extLst>
          </p:cNvPr>
          <p:cNvCxnSpPr>
            <a:cxnSpLocks/>
            <a:stCxn id="629" idx="2"/>
            <a:endCxn id="669" idx="5"/>
          </p:cNvCxnSpPr>
          <p:nvPr/>
        </p:nvCxnSpPr>
        <p:spPr>
          <a:xfrm flipH="1" flipV="1">
            <a:off x="7190531" y="1917509"/>
            <a:ext cx="401086" cy="544919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Straight Arrow Connector 823">
            <a:extLst>
              <a:ext uri="{FF2B5EF4-FFF2-40B4-BE49-F238E27FC236}">
                <a16:creationId xmlns:a16="http://schemas.microsoft.com/office/drawing/2014/main" id="{12CC39BA-6C5F-8A78-AC78-4A35C502D235}"/>
              </a:ext>
            </a:extLst>
          </p:cNvPr>
          <p:cNvCxnSpPr>
            <a:cxnSpLocks/>
            <a:stCxn id="693" idx="2"/>
            <a:endCxn id="733" idx="5"/>
          </p:cNvCxnSpPr>
          <p:nvPr/>
        </p:nvCxnSpPr>
        <p:spPr>
          <a:xfrm flipH="1" flipV="1">
            <a:off x="10293991" y="1913570"/>
            <a:ext cx="401086" cy="544919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Arrow Connector 826">
            <a:extLst>
              <a:ext uri="{FF2B5EF4-FFF2-40B4-BE49-F238E27FC236}">
                <a16:creationId xmlns:a16="http://schemas.microsoft.com/office/drawing/2014/main" id="{460E6B48-891F-10FE-1801-EDE7461EE3F2}"/>
              </a:ext>
            </a:extLst>
          </p:cNvPr>
          <p:cNvCxnSpPr>
            <a:cxnSpLocks/>
            <a:stCxn id="629" idx="4"/>
            <a:endCxn id="685" idx="1"/>
          </p:cNvCxnSpPr>
          <p:nvPr/>
        </p:nvCxnSpPr>
        <p:spPr>
          <a:xfrm>
            <a:off x="7735617" y="2606428"/>
            <a:ext cx="31343" cy="575627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1" name="Straight Arrow Connector 830">
            <a:extLst>
              <a:ext uri="{FF2B5EF4-FFF2-40B4-BE49-F238E27FC236}">
                <a16:creationId xmlns:a16="http://schemas.microsoft.com/office/drawing/2014/main" id="{EBA678F9-3C1F-8F4A-8B7C-1B742D3ECA17}"/>
              </a:ext>
            </a:extLst>
          </p:cNvPr>
          <p:cNvCxnSpPr>
            <a:cxnSpLocks/>
            <a:stCxn id="693" idx="4"/>
            <a:endCxn id="749" idx="1"/>
          </p:cNvCxnSpPr>
          <p:nvPr/>
        </p:nvCxnSpPr>
        <p:spPr>
          <a:xfrm>
            <a:off x="10839077" y="2602489"/>
            <a:ext cx="31343" cy="575627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4" name="Straight Arrow Connector 833">
            <a:extLst>
              <a:ext uri="{FF2B5EF4-FFF2-40B4-BE49-F238E27FC236}">
                <a16:creationId xmlns:a16="http://schemas.microsoft.com/office/drawing/2014/main" id="{2DC775BD-6157-F83C-C851-68F20F28979E}"/>
              </a:ext>
            </a:extLst>
          </p:cNvPr>
          <p:cNvCxnSpPr>
            <a:cxnSpLocks/>
            <a:stCxn id="653" idx="0"/>
            <a:endCxn id="669" idx="4"/>
          </p:cNvCxnSpPr>
          <p:nvPr/>
        </p:nvCxnSpPr>
        <p:spPr>
          <a:xfrm flipV="1">
            <a:off x="7087199" y="1959686"/>
            <a:ext cx="1509" cy="996329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Arrow Connector 836">
            <a:extLst>
              <a:ext uri="{FF2B5EF4-FFF2-40B4-BE49-F238E27FC236}">
                <a16:creationId xmlns:a16="http://schemas.microsoft.com/office/drawing/2014/main" id="{B8F24636-DB13-75CA-92FF-A8B63AF5C0AC}"/>
              </a:ext>
            </a:extLst>
          </p:cNvPr>
          <p:cNvCxnSpPr>
            <a:cxnSpLocks/>
            <a:stCxn id="653" idx="5"/>
            <a:endCxn id="685" idx="2"/>
          </p:cNvCxnSpPr>
          <p:nvPr/>
        </p:nvCxnSpPr>
        <p:spPr>
          <a:xfrm>
            <a:off x="7189022" y="3201838"/>
            <a:ext cx="535761" cy="8204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0" name="Straight Arrow Connector 839">
            <a:extLst>
              <a:ext uri="{FF2B5EF4-FFF2-40B4-BE49-F238E27FC236}">
                <a16:creationId xmlns:a16="http://schemas.microsoft.com/office/drawing/2014/main" id="{39A71C40-EF1F-A596-26EB-B7326C5C4BFF}"/>
              </a:ext>
            </a:extLst>
          </p:cNvPr>
          <p:cNvCxnSpPr>
            <a:cxnSpLocks/>
            <a:stCxn id="717" idx="6"/>
            <a:endCxn id="749" idx="2"/>
          </p:cNvCxnSpPr>
          <p:nvPr/>
        </p:nvCxnSpPr>
        <p:spPr>
          <a:xfrm>
            <a:off x="10334659" y="3096076"/>
            <a:ext cx="493584" cy="183863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Straight Arrow Connector 844">
            <a:extLst>
              <a:ext uri="{FF2B5EF4-FFF2-40B4-BE49-F238E27FC236}">
                <a16:creationId xmlns:a16="http://schemas.microsoft.com/office/drawing/2014/main" id="{09B155C8-031C-5944-73E9-C69FF10F7268}"/>
              </a:ext>
            </a:extLst>
          </p:cNvPr>
          <p:cNvCxnSpPr>
            <a:cxnSpLocks/>
            <a:stCxn id="717" idx="0"/>
            <a:endCxn id="733" idx="4"/>
          </p:cNvCxnSpPr>
          <p:nvPr/>
        </p:nvCxnSpPr>
        <p:spPr>
          <a:xfrm flipV="1">
            <a:off x="10190659" y="1955747"/>
            <a:ext cx="1509" cy="996329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" name="TextBox 850">
            <a:extLst>
              <a:ext uri="{FF2B5EF4-FFF2-40B4-BE49-F238E27FC236}">
                <a16:creationId xmlns:a16="http://schemas.microsoft.com/office/drawing/2014/main" id="{D9CFF009-5878-1961-871E-20371F5C8D2A}"/>
              </a:ext>
            </a:extLst>
          </p:cNvPr>
          <p:cNvSpPr txBox="1"/>
          <p:nvPr/>
        </p:nvSpPr>
        <p:spPr>
          <a:xfrm flipH="1">
            <a:off x="897981" y="3493746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1</a:t>
            </a:r>
          </a:p>
        </p:txBody>
      </p:sp>
      <p:sp>
        <p:nvSpPr>
          <p:cNvPr id="852" name="TextBox 851">
            <a:extLst>
              <a:ext uri="{FF2B5EF4-FFF2-40B4-BE49-F238E27FC236}">
                <a16:creationId xmlns:a16="http://schemas.microsoft.com/office/drawing/2014/main" id="{A4A7E8DF-5DCF-3B58-19A6-2B4A04379B0C}"/>
              </a:ext>
            </a:extLst>
          </p:cNvPr>
          <p:cNvSpPr txBox="1"/>
          <p:nvPr/>
        </p:nvSpPr>
        <p:spPr>
          <a:xfrm flipH="1">
            <a:off x="4127033" y="3492023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2</a:t>
            </a:r>
          </a:p>
        </p:txBody>
      </p:sp>
      <p:sp>
        <p:nvSpPr>
          <p:cNvPr id="853" name="TextBox 852">
            <a:extLst>
              <a:ext uri="{FF2B5EF4-FFF2-40B4-BE49-F238E27FC236}">
                <a16:creationId xmlns:a16="http://schemas.microsoft.com/office/drawing/2014/main" id="{DCDBA152-342E-9452-313A-76614A00CBE0}"/>
              </a:ext>
            </a:extLst>
          </p:cNvPr>
          <p:cNvSpPr txBox="1"/>
          <p:nvPr/>
        </p:nvSpPr>
        <p:spPr>
          <a:xfrm flipH="1">
            <a:off x="7296238" y="3491645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3</a:t>
            </a:r>
          </a:p>
        </p:txBody>
      </p:sp>
      <p:sp>
        <p:nvSpPr>
          <p:cNvPr id="854" name="TextBox 853">
            <a:extLst>
              <a:ext uri="{FF2B5EF4-FFF2-40B4-BE49-F238E27FC236}">
                <a16:creationId xmlns:a16="http://schemas.microsoft.com/office/drawing/2014/main" id="{2EC0A7A6-7614-A28F-043A-835AB1648F34}"/>
              </a:ext>
            </a:extLst>
          </p:cNvPr>
          <p:cNvSpPr txBox="1"/>
          <p:nvPr/>
        </p:nvSpPr>
        <p:spPr>
          <a:xfrm flipH="1">
            <a:off x="10410532" y="3490682"/>
            <a:ext cx="1145090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rebuchet MS" panose="020B0703020202090204" pitchFamily="34" charset="0"/>
              </a:rPr>
              <a:t>Cluster 4</a:t>
            </a:r>
          </a:p>
        </p:txBody>
      </p:sp>
      <p:sp>
        <p:nvSpPr>
          <p:cNvPr id="855" name="TextBox 854">
            <a:extLst>
              <a:ext uri="{FF2B5EF4-FFF2-40B4-BE49-F238E27FC236}">
                <a16:creationId xmlns:a16="http://schemas.microsoft.com/office/drawing/2014/main" id="{0E342AC1-6E86-0E12-A40E-D8EFBEFC57D3}"/>
              </a:ext>
            </a:extLst>
          </p:cNvPr>
          <p:cNvSpPr txBox="1"/>
          <p:nvPr/>
        </p:nvSpPr>
        <p:spPr>
          <a:xfrm flipH="1">
            <a:off x="8468613" y="3200745"/>
            <a:ext cx="1855654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feature-level</a:t>
            </a:r>
            <a:b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Trebuchet MS" panose="020B0703020202090204" pitchFamily="34" charset="0"/>
              </a:rPr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22879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337" grpId="0" animBg="1"/>
      <p:bldP spid="343" grpId="0"/>
      <p:bldP spid="352" grpId="0" animBg="1"/>
      <p:bldP spid="359" grpId="0"/>
      <p:bldP spid="360" grpId="0"/>
      <p:bldP spid="367" grpId="0" animBg="1"/>
      <p:bldP spid="379" grpId="0" animBg="1"/>
      <p:bldP spid="387" grpId="0" animBg="1"/>
      <p:bldP spid="395" grpId="0" animBg="1"/>
      <p:bldP spid="403" grpId="0" animBg="1"/>
      <p:bldP spid="411" grpId="0" animBg="1"/>
      <p:bldP spid="419" grpId="0" animBg="1"/>
      <p:bldP spid="427" grpId="0" animBg="1"/>
      <p:bldP spid="435" grpId="0" animBg="1"/>
      <p:bldP spid="443" grpId="0" animBg="1"/>
      <p:bldP spid="451" grpId="0" animBg="1"/>
      <p:bldP spid="459" grpId="0" animBg="1"/>
      <p:bldP spid="467" grpId="0" animBg="1"/>
      <p:bldP spid="475" grpId="0" animBg="1"/>
      <p:bldP spid="483" grpId="0" animBg="1"/>
      <p:bldP spid="491" grpId="0" animBg="1"/>
      <p:bldP spid="499" grpId="0"/>
      <p:bldP spid="629" grpId="0" animBg="1"/>
      <p:bldP spid="637" grpId="0" animBg="1"/>
      <p:bldP spid="645" grpId="0" animBg="1"/>
      <p:bldP spid="653" grpId="0" animBg="1"/>
      <p:bldP spid="661" grpId="0" animBg="1"/>
      <p:bldP spid="669" grpId="0" animBg="1"/>
      <p:bldP spid="677" grpId="0" animBg="1"/>
      <p:bldP spid="685" grpId="0" animBg="1"/>
      <p:bldP spid="693" grpId="0" animBg="1"/>
      <p:bldP spid="701" grpId="0" animBg="1"/>
      <p:bldP spid="709" grpId="0" animBg="1"/>
      <p:bldP spid="717" grpId="0" animBg="1"/>
      <p:bldP spid="725" grpId="0" animBg="1"/>
      <p:bldP spid="733" grpId="0" animBg="1"/>
      <p:bldP spid="741" grpId="0" animBg="1"/>
      <p:bldP spid="749" grpId="0" animBg="1"/>
      <p:bldP spid="851" grpId="0"/>
      <p:bldP spid="852" grpId="0"/>
      <p:bldP spid="853" grpId="0"/>
      <p:bldP spid="854" grpId="0"/>
      <p:bldP spid="8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Cluster: Vertex-/Edge-Level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18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PIM cores within the cluster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1055212" y="2260219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PIM Cores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6DC50987-27F3-1806-659D-3A98DBAE6F80}"/>
              </a:ext>
            </a:extLst>
          </p:cNvPr>
          <p:cNvSpPr txBox="1"/>
          <p:nvPr/>
        </p:nvSpPr>
        <p:spPr>
          <a:xfrm flipH="1">
            <a:off x="1055211" y="3471327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1AD62A-5171-93DC-9ABE-958D61AD6E1F}"/>
              </a:ext>
            </a:extLst>
          </p:cNvPr>
          <p:cNvSpPr txBox="1"/>
          <p:nvPr/>
        </p:nvSpPr>
        <p:spPr>
          <a:xfrm flipH="1">
            <a:off x="7073518" y="2055188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Core 1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54C9246-8842-3021-0637-51B16344E2F8}"/>
              </a:ext>
            </a:extLst>
          </p:cNvPr>
          <p:cNvSpPr txBox="1"/>
          <p:nvPr/>
        </p:nvSpPr>
        <p:spPr>
          <a:xfrm flipH="1">
            <a:off x="7073518" y="3110862"/>
            <a:ext cx="90662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Core 2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857761" y="3041989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FD546AA-A5DF-054E-DD07-EA10BC25E635}"/>
              </a:ext>
            </a:extLst>
          </p:cNvPr>
          <p:cNvCxnSpPr>
            <a:cxnSpLocks/>
          </p:cNvCxnSpPr>
          <p:nvPr/>
        </p:nvCxnSpPr>
        <p:spPr>
          <a:xfrm>
            <a:off x="6768321" y="250360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AB30E0E-3AB6-F775-8829-2ED02A8C6626}"/>
              </a:ext>
            </a:extLst>
          </p:cNvPr>
          <p:cNvGrpSpPr/>
          <p:nvPr/>
        </p:nvGrpSpPr>
        <p:grpSpPr>
          <a:xfrm>
            <a:off x="3433355" y="5064409"/>
            <a:ext cx="6192073" cy="1719397"/>
            <a:chOff x="3955168" y="3792989"/>
            <a:chExt cx="4780376" cy="2615001"/>
          </a:xfrm>
        </p:grpSpPr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EB7B74B1-0CFD-C296-2FB7-26F5C9D092D3}"/>
                </a:ext>
              </a:extLst>
            </p:cNvPr>
            <p:cNvSpPr/>
            <p:nvPr/>
          </p:nvSpPr>
          <p:spPr>
            <a:xfrm>
              <a:off x="3955168" y="3792989"/>
              <a:ext cx="4780376" cy="2615001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C421E52E-65AF-6C1C-7638-86666F0EF31C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23" name="Rounded Rectangle 222">
                <a:extLst>
                  <a:ext uri="{FF2B5EF4-FFF2-40B4-BE49-F238E27FC236}">
                    <a16:creationId xmlns:a16="http://schemas.microsoft.com/office/drawing/2014/main" id="{FB380CEF-510D-88A4-7B6F-9E18BD20C63F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B31FC084-8EA2-32BB-0FD3-08B0E5BCC973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5" name="Straight Arrow Connector 224">
                <a:extLst>
                  <a:ext uri="{FF2B5EF4-FFF2-40B4-BE49-F238E27FC236}">
                    <a16:creationId xmlns:a16="http://schemas.microsoft.com/office/drawing/2014/main" id="{E9C6759F-2582-5460-8BDE-E1D5FE9AC56A}"/>
                  </a:ext>
                </a:extLst>
              </p:cNvPr>
              <p:cNvCxnSpPr>
                <a:cxnSpLocks/>
                <a:stCxn id="224" idx="2"/>
                <a:endCxn id="223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1EE3368C-F353-9EA3-46F8-D33C3B085FF4}"/>
                </a:ext>
              </a:extLst>
            </p:cNvPr>
            <p:cNvGrpSpPr/>
            <p:nvPr/>
          </p:nvGrpSpPr>
          <p:grpSpPr>
            <a:xfrm>
              <a:off x="5240870" y="4487785"/>
              <a:ext cx="1058735" cy="1555987"/>
              <a:chOff x="5394368" y="4152055"/>
              <a:chExt cx="1058735" cy="1555987"/>
            </a:xfrm>
          </p:grpSpPr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879EBB64-928C-BC40-01BB-EEFA0B6FA403}"/>
                  </a:ext>
                </a:extLst>
              </p:cNvPr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8DCB6F87-EC09-2C24-7782-5EE598732384}"/>
                  </a:ext>
                </a:extLst>
              </p:cNvPr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7A7EF283-1C22-B5A2-5841-85FB9CE62928}"/>
                  </a:ext>
                </a:extLst>
              </p:cNvPr>
              <p:cNvCxnSpPr>
                <a:cxnSpLocks/>
                <a:stCxn id="221" idx="2"/>
                <a:endCxn id="220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EC53745-CE5C-3BF6-F532-99AA844F5FD3}"/>
                </a:ext>
              </a:extLst>
            </p:cNvPr>
            <p:cNvGrpSpPr/>
            <p:nvPr/>
          </p:nvGrpSpPr>
          <p:grpSpPr>
            <a:xfrm>
              <a:off x="6409308" y="4481752"/>
              <a:ext cx="1058732" cy="1555987"/>
              <a:chOff x="5234530" y="4152055"/>
              <a:chExt cx="1058732" cy="1555987"/>
            </a:xfrm>
          </p:grpSpPr>
          <p:sp>
            <p:nvSpPr>
              <p:cNvPr id="217" name="Rounded Rectangle 216">
                <a:extLst>
                  <a:ext uri="{FF2B5EF4-FFF2-40B4-BE49-F238E27FC236}">
                    <a16:creationId xmlns:a16="http://schemas.microsoft.com/office/drawing/2014/main" id="{F49F67DE-C4C6-5FD6-DDE9-386A69EF23F2}"/>
                  </a:ext>
                </a:extLst>
              </p:cNvPr>
              <p:cNvSpPr/>
              <p:nvPr/>
            </p:nvSpPr>
            <p:spPr>
              <a:xfrm>
                <a:off x="5234532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6017BDE6-B4BF-E778-2188-3EE65011A3B2}"/>
                  </a:ext>
                </a:extLst>
              </p:cNvPr>
              <p:cNvSpPr/>
              <p:nvPr/>
            </p:nvSpPr>
            <p:spPr>
              <a:xfrm>
                <a:off x="5234530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9" name="Straight Arrow Connector 218">
                <a:extLst>
                  <a:ext uri="{FF2B5EF4-FFF2-40B4-BE49-F238E27FC236}">
                    <a16:creationId xmlns:a16="http://schemas.microsoft.com/office/drawing/2014/main" id="{9CF67770-75D6-1A83-2A66-8A284CB87D4C}"/>
                  </a:ext>
                </a:extLst>
              </p:cNvPr>
              <p:cNvCxnSpPr>
                <a:cxnSpLocks/>
                <a:stCxn id="218" idx="2"/>
                <a:endCxn id="217" idx="0"/>
              </p:cNvCxnSpPr>
              <p:nvPr/>
            </p:nvCxnSpPr>
            <p:spPr>
              <a:xfrm>
                <a:off x="5763894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F043B7FA-6D86-7471-6CA0-5024EFD41624}"/>
                </a:ext>
              </a:extLst>
            </p:cNvPr>
            <p:cNvGrpSpPr/>
            <p:nvPr/>
          </p:nvGrpSpPr>
          <p:grpSpPr>
            <a:xfrm>
              <a:off x="7558872" y="4481752"/>
              <a:ext cx="1058733" cy="1555987"/>
              <a:chOff x="5061698" y="4152055"/>
              <a:chExt cx="1058733" cy="1555987"/>
            </a:xfrm>
          </p:grpSpPr>
          <p:sp>
            <p:nvSpPr>
              <p:cNvPr id="214" name="Rounded Rectangle 213">
                <a:extLst>
                  <a:ext uri="{FF2B5EF4-FFF2-40B4-BE49-F238E27FC236}">
                    <a16:creationId xmlns:a16="http://schemas.microsoft.com/office/drawing/2014/main" id="{DFB43D50-B520-0E98-E607-CF387CD8E172}"/>
                  </a:ext>
                </a:extLst>
              </p:cNvPr>
              <p:cNvSpPr/>
              <p:nvPr/>
            </p:nvSpPr>
            <p:spPr>
              <a:xfrm>
                <a:off x="5061701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5" name="Rounded Rectangle 214">
                <a:extLst>
                  <a:ext uri="{FF2B5EF4-FFF2-40B4-BE49-F238E27FC236}">
                    <a16:creationId xmlns:a16="http://schemas.microsoft.com/office/drawing/2014/main" id="{A6DAC63B-D00A-63B0-4EED-8184C1215B03}"/>
                  </a:ext>
                </a:extLst>
              </p:cNvPr>
              <p:cNvSpPr/>
              <p:nvPr/>
            </p:nvSpPr>
            <p:spPr>
              <a:xfrm>
                <a:off x="506169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1392B9C-E025-1D97-6CC9-9C0D84E3ADDD}"/>
                  </a:ext>
                </a:extLst>
              </p:cNvPr>
              <p:cNvCxnSpPr>
                <a:cxnSpLocks/>
                <a:stCxn id="215" idx="2"/>
                <a:endCxn id="214" idx="0"/>
              </p:cNvCxnSpPr>
              <p:nvPr/>
            </p:nvCxnSpPr>
            <p:spPr>
              <a:xfrm>
                <a:off x="5591063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63568AA7-FD72-2EDD-F237-F8F716FCBD94}"/>
              </a:ext>
            </a:extLst>
          </p:cNvPr>
          <p:cNvSpPr/>
          <p:nvPr/>
        </p:nvSpPr>
        <p:spPr>
          <a:xfrm>
            <a:off x="3528160" y="5434888"/>
            <a:ext cx="3010888" cy="1152676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BFDED118-C9C9-7E8F-2CF6-4C853C3C8A6C}"/>
              </a:ext>
            </a:extLst>
          </p:cNvPr>
          <p:cNvSpPr/>
          <p:nvPr/>
        </p:nvSpPr>
        <p:spPr>
          <a:xfrm>
            <a:off x="6586502" y="5439145"/>
            <a:ext cx="2924799" cy="1152676"/>
          </a:xfrm>
          <a:prstGeom prst="roundRect">
            <a:avLst>
              <a:gd name="adj" fmla="val 4747"/>
            </a:avLst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90EF588-AB07-2730-9D6B-9D26F44CC41D}"/>
              </a:ext>
            </a:extLst>
          </p:cNvPr>
          <p:cNvSpPr txBox="1"/>
          <p:nvPr/>
        </p:nvSpPr>
        <p:spPr>
          <a:xfrm flipH="1">
            <a:off x="3528160" y="4666900"/>
            <a:ext cx="294196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1 has 2 PIM Cores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D227682-F9E2-EBCB-8EF5-7BC9C5D60413}"/>
              </a:ext>
            </a:extLst>
          </p:cNvPr>
          <p:cNvSpPr txBox="1"/>
          <p:nvPr/>
        </p:nvSpPr>
        <p:spPr>
          <a:xfrm flipH="1">
            <a:off x="8198977" y="5123331"/>
            <a:ext cx="146737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Cluster 2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377A7C74-2490-C589-F5EB-964C278A946C}"/>
              </a:ext>
            </a:extLst>
          </p:cNvPr>
          <p:cNvCxnSpPr>
            <a:cxnSpLocks/>
          </p:cNvCxnSpPr>
          <p:nvPr/>
        </p:nvCxnSpPr>
        <p:spPr>
          <a:xfrm>
            <a:off x="4859361" y="4966112"/>
            <a:ext cx="112757" cy="4215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8AF1E0-868E-55CF-7EB8-22AD25A33158}"/>
              </a:ext>
            </a:extLst>
          </p:cNvPr>
          <p:cNvSpPr/>
          <p:nvPr/>
        </p:nvSpPr>
        <p:spPr>
          <a:xfrm>
            <a:off x="6548262" y="5383777"/>
            <a:ext cx="3010888" cy="1286557"/>
          </a:xfrm>
          <a:prstGeom prst="roundRect">
            <a:avLst>
              <a:gd name="adj" fmla="val 2852"/>
            </a:avLst>
          </a:prstGeom>
          <a:solidFill>
            <a:srgbClr val="D9EAD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427A1-7428-CA03-9F4A-642A5F853A18}"/>
              </a:ext>
            </a:extLst>
          </p:cNvPr>
          <p:cNvSpPr txBox="1"/>
          <p:nvPr/>
        </p:nvSpPr>
        <p:spPr>
          <a:xfrm flipH="1">
            <a:off x="296412" y="3806315"/>
            <a:ext cx="169309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Each core undertakes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4 vertices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713FF-86BC-F055-0DAD-984A5BF6A560}"/>
              </a:ext>
            </a:extLst>
          </p:cNvPr>
          <p:cNvSpPr txBox="1"/>
          <p:nvPr/>
        </p:nvSpPr>
        <p:spPr>
          <a:xfrm flipH="1">
            <a:off x="6226971" y="3547070"/>
            <a:ext cx="1693093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Each core undertakes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10 non-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zeross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4" grpId="0"/>
      <p:bldP spid="20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Within a PIM Core: Vertex-/Edge-Level Parallelism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19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latin typeface="Trebuchet MS" panose="020B0703020202090204" pitchFamily="34" charset="0"/>
              </a:rPr>
              <a:t>E.g., balancing vertices or balancing edges across threads within a PIM core</a:t>
            </a:r>
            <a:endParaRPr lang="en-GR" sz="2400" dirty="0">
              <a:solidFill>
                <a:schemeClr val="accent2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325F02-F3FC-83E8-1C67-54D7F7193CAC}"/>
              </a:ext>
            </a:extLst>
          </p:cNvPr>
          <p:cNvGrpSpPr>
            <a:grpSpLocks noChangeAspect="1"/>
          </p:cNvGrpSpPr>
          <p:nvPr/>
        </p:nvGrpSpPr>
        <p:grpSpPr>
          <a:xfrm>
            <a:off x="22183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8EF31C-BD7A-9C7A-DDE7-5FFC1776ADB8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C6F2D88-FBE0-8AD7-E98E-A2567ABFAF2A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0B63F37-4F45-A0AA-D2CB-2AE49341BA18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6AAB72E4-62A7-4EEA-E925-4B7896DDCF6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9ED5C12-1028-A8E8-8306-A5FC65DE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448C290-75A1-E806-5C5E-B83F6FC7B9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459BB9E0-8463-7124-984F-E79DDC393B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D677ED0E-37F0-FE10-9369-9564661DF3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D074BD9C-F3E6-357A-5C9B-679D86E695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6EA85754-C540-CAAE-C4A8-3D81668ED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056C3442-E7C7-DB82-AD8D-4C6370516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3A0C6B00-44A2-9E33-E508-C17AAF150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08BD51D-E327-4B9E-E4F3-973BA1651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AD3CF5F-3BF0-5567-5F63-0F7019778E7F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288D7E43-1B4C-EF05-CD42-1E75A99FD6D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099B9B02-A3C4-1D48-2EEC-B3CCC3B5AD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C215E7-8945-204B-E47E-294769F66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614B6C17-78B7-9E98-1A59-F863EDD6A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5D717F10-4544-A95B-BBEF-F362C3F870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6486E5AF-EA00-E3CB-0C53-843D7236DD2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BC3BEF5D-3FF9-962B-32EC-D3EC7264E5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15402113-340D-4A64-B0A7-1B8F48929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A878326A-3037-D8DA-753A-EA29242E7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F8DFFEAC-7C14-9296-7977-4EF7C6B27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00AA74F-2F5D-93FC-B602-AD89293087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7AE4935-828A-B752-A67E-6734D24DBF9E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7F5D241F-F36B-263D-01B6-74A7E7E1088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80DC7A0B-05D1-0906-C56A-6E2862591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BC4F573C-C1CC-044D-0542-85DEA98E5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024F5F4D-2669-8775-7ACE-92B617C07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5CFE7913-0F7B-D3C7-041D-605CDA498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483CD590-8373-AA83-AA85-B42F39521D8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0E5571D3-C32C-054F-63B6-86390A170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18D2A03-6545-9FC1-6059-7E254EBAF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26EF7A28-BEB6-9295-9806-9B3B58B51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FD676F70-232A-DAC8-0EAA-69371FBD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EE1EEA5-BF35-C8BA-760F-D57773A7D436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83B6D18-7F4F-0F69-6BEF-15ADFFF75FB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CDBB82D-53AB-FDE7-281E-DD947ECC6D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8CFD8CA9-D010-34B6-BCC9-F1B126B394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21D0654A-D673-B904-D940-CAF91EBAD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3B0707D8-00E8-1DD7-40A3-7E7548071B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E25313D2-EE4B-3F06-CFED-17485D7BE10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313324D-7293-C9B0-8FC8-EF1CE06B8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186D16F-92ED-8A3D-FA28-90B595AF1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2B62AA24-FF8C-9714-A595-359AF306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0A6BDD44-0DC0-90F6-DB17-E44E30B87A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7BEFE-C6F1-C50C-A9A1-CB8436619162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559365-A17C-B209-65BD-82BD01CC397C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5778B57-B876-D99A-8C36-2DD5F0938C87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B4C0F333-07DE-72BC-E3D0-682BDF05103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F91CF380-F548-E4BA-9845-9F1012D95F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6FBF5C94-BDD8-AA57-56EA-67B4AAE5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E6F16001-119E-770D-FF2B-A3ED42F3A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E48B3EA2-47B5-826F-9273-31B95E313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D6E6B756-2C5E-0100-413D-76372D278D4D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1BA86755-CA1C-F4C0-52D9-46BD47711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1B07C941-3799-61B4-77F8-71A2CF32D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7CC0415D-6AEE-12AF-23A5-52B6C7AEB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099AD934-A28E-DBEF-E347-0A47488D3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B862132-2B01-1667-9A24-0CA428FAA8D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F5E467CA-7AB9-BEDA-FD2D-F7AAEBFF95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EC9F6CD-8BE3-6BFA-73EE-6F9D108D3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A93FDA-C7FB-66B1-6E0E-908A90C68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078E83C7-B8BB-5079-48E9-FE240390C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3E0DA097-9473-19AA-B16F-F20CAD960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C4885DD-343D-5E36-97AF-0428FBD4A1D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0736EE26-F41C-FC68-4DE9-6D3FB70D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27D697B-CFC6-9902-C745-485C695229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C8391741-954E-8852-62E3-14F6F8D2A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6C9DE47-DC9B-9224-92CE-338F9E7C2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15D7F6-7513-FCE2-5A78-4517BDBDC4C1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BB62BEA-8A4D-A611-DBCA-85FC608CB329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D38CA32-E859-6548-D26A-04A25972FA0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A3C71C6-5DCC-4C25-EB0C-B9128A7D9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EBF0F237-FE64-CA09-676A-E885D1C27A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B6C9C2E-2606-BD79-0497-C20F7C212A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7ED2CE1-BDA9-B7C2-A3A8-3401A58B4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3D605E60-1810-E8B7-D799-B0893F5D296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E1A52277-12F7-CA63-1C8B-0B16A63C4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2D522DB-4D76-931C-A46F-CE4DBC10B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BAA555F-68EA-5292-A5A6-B967D41F6F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D0BCA83A-94E5-084A-0FEA-D47260BF8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6D45FAE9-D4D8-A5F2-1293-65E71DCE2F8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9AF8BE95-9F76-CBD2-BD66-1EC39F1CF76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FB6F92A-8F0D-5DF5-684A-18036DC48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C0B26656-30A6-AEAC-8B13-7A15476A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71DC724B-D7E3-6191-F9D1-63ECA0EAED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37534FCD-09D9-57AF-FAF2-378D367553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3F9AEB00-BDB2-BA26-65C8-8A15DA28223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1C3442BE-8FF0-22B9-E4D1-5711F46C1C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3B18E14F-24A4-08DE-4004-051943E8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275D8915-310E-C845-46B0-835735F75D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646E869E-421C-FA23-0501-3E99D51481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99B105-5222-8512-A7AE-D5A980C4F001}"/>
              </a:ext>
            </a:extLst>
          </p:cNvPr>
          <p:cNvSpPr txBox="1"/>
          <p:nvPr/>
        </p:nvSpPr>
        <p:spPr>
          <a:xfrm flipH="1">
            <a:off x="20482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3504D-FCC1-D9BE-4C97-A874DD22DEDC}"/>
              </a:ext>
            </a:extLst>
          </p:cNvPr>
          <p:cNvSpPr txBox="1"/>
          <p:nvPr/>
        </p:nvSpPr>
        <p:spPr>
          <a:xfrm flipH="1">
            <a:off x="963755" y="208689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65A47-681B-FC61-1B9D-886D8E06FA26}"/>
              </a:ext>
            </a:extLst>
          </p:cNvPr>
          <p:cNvSpPr txBox="1"/>
          <p:nvPr/>
        </p:nvSpPr>
        <p:spPr>
          <a:xfrm flipH="1">
            <a:off x="15002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Vertices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C6F0B0-1403-B3F8-AAE8-642D1888EEF0}"/>
              </a:ext>
            </a:extLst>
          </p:cNvPr>
          <p:cNvGrpSpPr>
            <a:grpSpLocks noChangeAspect="1"/>
          </p:cNvGrpSpPr>
          <p:nvPr/>
        </p:nvGrpSpPr>
        <p:grpSpPr>
          <a:xfrm>
            <a:off x="8122017" y="1946636"/>
            <a:ext cx="2448000" cy="2209062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2966864-0942-3530-0461-FA36AC9D5986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CF6F55D-732C-9018-115A-13767A8632A9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B8E366B2-D7CB-9929-FC42-E88D461F1B31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91" name="Group 190">
                    <a:extLst>
                      <a:ext uri="{FF2B5EF4-FFF2-40B4-BE49-F238E27FC236}">
                        <a16:creationId xmlns:a16="http://schemas.microsoft.com/office/drawing/2014/main" id="{FF0700D2-26BC-B053-19E1-2A110AF7A69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97C67E7E-FB8E-FE2D-7732-5E0065BCEA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FEF48163-A070-70C0-E2B5-A0B106E1E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62CD6F3-3769-4DD8-CD17-5340A893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B433829F-DB03-1530-FEF9-FC2B6F8F3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2" name="Group 191">
                    <a:extLst>
                      <a:ext uri="{FF2B5EF4-FFF2-40B4-BE49-F238E27FC236}">
                        <a16:creationId xmlns:a16="http://schemas.microsoft.com/office/drawing/2014/main" id="{222C8F14-7580-E813-3CA0-CAC0490A122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25B6C0AA-7E39-DCE5-2DD5-7A82950EE8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0A130AC5-0459-0A95-53D1-9A0E1DE03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B1A3103D-EE7B-54C1-A10C-3FB845FE9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B4BBD9FE-5C3C-CDF6-C73C-C064ABDE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754F44BF-B538-A5A5-C557-F0A8749317A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D7A0678-7889-E94A-9358-0992D17C4C8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F0FFB2EB-8BC6-5065-347D-17CA806CA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AE08843-7AC5-B86A-25D7-36812A41B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44374C9D-6122-C998-1977-3EDAC2D4AA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05B51547-CE41-D176-DED9-344C8E311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4F6850D-9E9E-4237-7308-003B8B7197B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BA8CF1AA-B067-5F52-51A0-45074258B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5F5B8252-92BA-1A17-C94F-69CECBB7DF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8CD7F27-D669-DB1C-0F1A-DC73DAB9F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5FE30334-3D92-D197-4DC0-2DB2432CD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313466A-E766-AD37-A5DB-1DAD3DCDE441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4755CA44-3D36-6485-4CB0-0E51D04ED64A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78632C5F-9BDC-B7DE-E392-58F48F32AB6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14DBC142-7B79-DC50-56B4-FD94882E4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E9677A77-B63A-D800-518D-0AF478E5FF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38D35A12-71FC-C23A-FB44-13884AA34C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A96D4AE0-2089-B815-78F6-C2621F5B1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1300F731-C074-9B72-11B1-BE7AC737CB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B596EB1F-59FF-4F6D-01D1-995855415D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A9121EB8-5AED-6397-90CC-1E082C7FB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525C6838-E3C1-19E0-50E6-42A5AA0E9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843AB29B-DE94-A3D1-CA32-23312BDD4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6447573E-0AF6-3304-0FB5-119586C7E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159" name="Group 158">
                    <a:extLst>
                      <a:ext uri="{FF2B5EF4-FFF2-40B4-BE49-F238E27FC236}">
                        <a16:creationId xmlns:a16="http://schemas.microsoft.com/office/drawing/2014/main" id="{28BAF51E-3A06-2620-6ED5-D3C5DA13BF1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FDEEA4F0-0F91-5748-C514-DFE841767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65C73292-F7C0-52D9-95E8-0E1662D07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C38229C9-A973-116B-9069-8C89B0B3C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2ADC93B6-85CE-3E12-C886-905002667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3F6D66EE-E5D8-5D24-1091-E6C5B315B54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613E813D-9BA3-D435-57AC-E8431048F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CDCB352-F849-F67C-7149-18112DA0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2B57E8E5-A801-4BC9-65FE-13A8936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79E5C62F-CB34-4A63-F6F0-01979BA12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670FFF1-F155-3C04-A989-DFCBA1F03E97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F341610-C75A-1592-A967-3BD7FB9535E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BE1BEF12-4236-8364-E93B-FA944387E50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CFA84A19-A1C7-7F6C-B39C-5A1989F9FC7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192B9EF-C01B-6834-C745-594EB6041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ACFA6DEA-EE7E-84CB-D871-2D90C7E0B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711B6CCC-2C7C-937A-3804-69C3D8DE7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C8E33C2E-FAF1-A294-DA99-392B3AD9D7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46" name="Group 145">
                    <a:extLst>
                      <a:ext uri="{FF2B5EF4-FFF2-40B4-BE49-F238E27FC236}">
                        <a16:creationId xmlns:a16="http://schemas.microsoft.com/office/drawing/2014/main" id="{FB88D6BC-212C-A86A-0AF1-46A06106FDC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CC4FA94F-B935-246B-1CD0-01F38F55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E90BE8B-77C2-6231-A64A-5CA24F74D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9CB3B3B4-1B9A-16D2-F8EA-6673548F1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CF2AEC38-2CCA-3D48-33D5-9D55E9B3D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BF2230F5-9A9D-8161-4E96-D8ACAC627CF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6C4004AE-895D-730E-32AE-777D0CF1BB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ADEE5067-AB85-F478-5611-14E493CFBD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6A7D51B3-21C9-5E2E-ECB1-F0A9C83A7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61656924-CDB2-7249-E140-71BFE4D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F74FB068-A887-A800-A579-AB50CDC275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6" name="Group 135">
                    <a:extLst>
                      <a:ext uri="{FF2B5EF4-FFF2-40B4-BE49-F238E27FC236}">
                        <a16:creationId xmlns:a16="http://schemas.microsoft.com/office/drawing/2014/main" id="{0B30B9C7-C51D-CEC3-B626-9F9F1D17B8CF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75AA3E5C-AADD-94ED-526F-AA29808E73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B8D79940-CB50-B95F-4C05-873ADEB6D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1312D2F-44E3-5B76-8AEE-15146C3DF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2AA231BE-B8C5-C2D2-19D7-1E2F0EB8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976EF61-6DF3-BADA-B1B5-D3A03E0D745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D289F19D-69B1-2B7A-A6E9-8923B9897EE4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E6507D0D-FF0A-5F6E-21C7-ADB23A62B19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9AC1AF61-DAF9-EEDA-6B44-A941F959B6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7835AC3-9784-6CEA-FCBA-9F1549959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99A96BFD-8704-5502-5A85-1FE2DF2FD5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4AD1EDA2-FCC9-967D-CA13-3180B8C4B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AC71490-6878-68E1-8346-2F9F1485DB9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821242C-ADEF-4A0A-48C7-2B7426220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4CFA809-28D3-F126-B73C-7580147C2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484695D2-29CD-A22D-7459-5BD85C909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15ABBB6C-B483-1A10-CA07-31B081724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4F9F1CB0-C2AE-AA31-82BD-B69941091054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01A6EA94-D916-93A6-B025-357F3224654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9D362F29-4B32-F0A4-96D5-F9F66B0EE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C8267EFE-D3F0-821B-34C5-7C11B1AC1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48903F7-0BBD-689D-9E42-7FDCAC278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73917E54-876A-7D43-CD41-6A206622E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up 113">
                    <a:extLst>
                      <a:ext uri="{FF2B5EF4-FFF2-40B4-BE49-F238E27FC236}">
                        <a16:creationId xmlns:a16="http://schemas.microsoft.com/office/drawing/2014/main" id="{1D4DE7D2-E0C5-10C5-2902-4052FB6DB92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3023838E-42B1-2AC3-EE7D-E219B3990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0FC4A34A-CDE6-E6ED-0A16-791C74834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88D0B6E2-8104-3F99-C173-713317BB9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4DCB6EA5-AA24-8627-7D26-802026AF2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3F9C311B-3261-366E-7163-87C31EEE50B8}"/>
              </a:ext>
            </a:extLst>
          </p:cNvPr>
          <p:cNvSpPr txBox="1"/>
          <p:nvPr/>
        </p:nvSpPr>
        <p:spPr>
          <a:xfrm flipH="1">
            <a:off x="7403960" y="1493864"/>
            <a:ext cx="390704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Balance Edges </a:t>
            </a:r>
            <a:r>
              <a:rPr lang="en-US" sz="2000" dirty="0">
                <a:latin typeface="Trebuchet MS" panose="020B0703020202090204" pitchFamily="34" charset="0"/>
              </a:rPr>
              <a:t>Across Threads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1F7395A-303B-F87D-EAB9-9777EFBE5DB3}"/>
              </a:ext>
            </a:extLst>
          </p:cNvPr>
          <p:cNvSpPr txBox="1"/>
          <p:nvPr/>
        </p:nvSpPr>
        <p:spPr>
          <a:xfrm flipH="1">
            <a:off x="7951904" y="4225862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83FC21F9-591A-AFE9-90EE-9D11286879D4}"/>
              </a:ext>
            </a:extLst>
          </p:cNvPr>
          <p:cNvCxnSpPr>
            <a:cxnSpLocks/>
          </p:cNvCxnSpPr>
          <p:nvPr/>
        </p:nvCxnSpPr>
        <p:spPr>
          <a:xfrm>
            <a:off x="903331" y="2508222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21F576-80CB-2610-2311-0C08B5E20D8D}"/>
              </a:ext>
            </a:extLst>
          </p:cNvPr>
          <p:cNvSpPr/>
          <p:nvPr/>
        </p:nvSpPr>
        <p:spPr>
          <a:xfrm>
            <a:off x="3438653" y="5444256"/>
            <a:ext cx="1896495" cy="955998"/>
          </a:xfrm>
          <a:prstGeom prst="roundRect">
            <a:avLst>
              <a:gd name="adj" fmla="val 13400"/>
            </a:avLst>
          </a:prstGeom>
          <a:solidFill>
            <a:schemeClr val="bg2">
              <a:alpha val="50196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GR" dirty="0">
                <a:latin typeface="Trebuchet MS" panose="020B0703020202090204" pitchFamily="34" charset="0"/>
              </a:rPr>
              <a:t>PIM Core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8C63B37-E223-5FA1-141F-1C82852A926A}"/>
              </a:ext>
            </a:extLst>
          </p:cNvPr>
          <p:cNvSpPr txBox="1"/>
          <p:nvPr/>
        </p:nvSpPr>
        <p:spPr>
          <a:xfrm>
            <a:off x="3866826" y="6104232"/>
            <a:ext cx="11272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Trebuchet MS" panose="020B0703020202090204" pitchFamily="34" charset="0"/>
              </a:rPr>
              <a:t>Threads</a:t>
            </a:r>
            <a:endParaRPr lang="en-GR" sz="1400" dirty="0">
              <a:solidFill>
                <a:srgbClr val="C00000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5D2CA07-34B2-18B9-BF47-ADE57E13C730}"/>
              </a:ext>
            </a:extLst>
          </p:cNvPr>
          <p:cNvGrpSpPr/>
          <p:nvPr/>
        </p:nvGrpSpPr>
        <p:grpSpPr>
          <a:xfrm>
            <a:off x="4071518" y="5775654"/>
            <a:ext cx="664106" cy="369332"/>
            <a:chOff x="9934558" y="3993776"/>
            <a:chExt cx="706548" cy="389965"/>
          </a:xfrm>
        </p:grpSpPr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D471AED8-955E-3B6C-CDC5-17D67B1550C6}"/>
                </a:ext>
              </a:extLst>
            </p:cNvPr>
            <p:cNvSpPr/>
            <p:nvPr/>
          </p:nvSpPr>
          <p:spPr>
            <a:xfrm>
              <a:off x="99345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D55A3504-0811-2BC8-FEBC-C3E03978EE32}"/>
                </a:ext>
              </a:extLst>
            </p:cNvPr>
            <p:cNvSpPr/>
            <p:nvPr/>
          </p:nvSpPr>
          <p:spPr>
            <a:xfrm>
              <a:off x="100869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AEF11563-F7EA-20A0-029D-4B7AF9A2A352}"/>
                </a:ext>
              </a:extLst>
            </p:cNvPr>
            <p:cNvSpPr/>
            <p:nvPr/>
          </p:nvSpPr>
          <p:spPr>
            <a:xfrm>
              <a:off x="102393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7C6ED69E-5B69-7433-96FF-47DA67DB9D5B}"/>
                </a:ext>
              </a:extLst>
            </p:cNvPr>
            <p:cNvSpPr/>
            <p:nvPr/>
          </p:nvSpPr>
          <p:spPr>
            <a:xfrm>
              <a:off x="103917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CA926CD-46B9-5191-79A6-F755DF21A2B2}"/>
                </a:ext>
              </a:extLst>
            </p:cNvPr>
            <p:cNvSpPr/>
            <p:nvPr/>
          </p:nvSpPr>
          <p:spPr>
            <a:xfrm>
              <a:off x="10544158" y="3993776"/>
              <a:ext cx="96948" cy="389965"/>
            </a:xfrm>
            <a:custGeom>
              <a:avLst/>
              <a:gdLst>
                <a:gd name="connsiteX0" fmla="*/ 96948 w 96948"/>
                <a:gd name="connsiteY0" fmla="*/ 0 h 389965"/>
                <a:gd name="connsiteX1" fmla="*/ 2818 w 96948"/>
                <a:gd name="connsiteY1" fmla="*/ 53789 h 389965"/>
                <a:gd name="connsiteX2" fmla="*/ 16266 w 96948"/>
                <a:gd name="connsiteY2" fmla="*/ 94130 h 389965"/>
                <a:gd name="connsiteX3" fmla="*/ 70054 w 96948"/>
                <a:gd name="connsiteY3" fmla="*/ 174812 h 389965"/>
                <a:gd name="connsiteX4" fmla="*/ 96948 w 96948"/>
                <a:gd name="connsiteY4" fmla="*/ 215153 h 389965"/>
                <a:gd name="connsiteX5" fmla="*/ 70054 w 96948"/>
                <a:gd name="connsiteY5" fmla="*/ 336177 h 389965"/>
                <a:gd name="connsiteX6" fmla="*/ 29713 w 96948"/>
                <a:gd name="connsiteY6" fmla="*/ 376518 h 389965"/>
                <a:gd name="connsiteX7" fmla="*/ 16266 w 96948"/>
                <a:gd name="connsiteY7" fmla="*/ 389965 h 38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948" h="389965">
                  <a:moveTo>
                    <a:pt x="96948" y="0"/>
                  </a:moveTo>
                  <a:cubicBezTo>
                    <a:pt x="65571" y="17930"/>
                    <a:pt x="26336" y="26351"/>
                    <a:pt x="2818" y="53789"/>
                  </a:cubicBezTo>
                  <a:cubicBezTo>
                    <a:pt x="-6407" y="64551"/>
                    <a:pt x="9382" y="81739"/>
                    <a:pt x="16266" y="94130"/>
                  </a:cubicBezTo>
                  <a:cubicBezTo>
                    <a:pt x="31963" y="122385"/>
                    <a:pt x="52125" y="147918"/>
                    <a:pt x="70054" y="174812"/>
                  </a:cubicBezTo>
                  <a:lnTo>
                    <a:pt x="96948" y="215153"/>
                  </a:lnTo>
                  <a:cubicBezTo>
                    <a:pt x="95321" y="224916"/>
                    <a:pt x="84767" y="314108"/>
                    <a:pt x="70054" y="336177"/>
                  </a:cubicBezTo>
                  <a:cubicBezTo>
                    <a:pt x="59505" y="352000"/>
                    <a:pt x="43160" y="363071"/>
                    <a:pt x="29713" y="376518"/>
                  </a:cubicBezTo>
                  <a:lnTo>
                    <a:pt x="16266" y="389965"/>
                  </a:lnTo>
                </a:path>
              </a:pathLst>
            </a:cu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B869D57F-EA88-A25E-9D77-58BCF66AE26E}"/>
              </a:ext>
            </a:extLst>
          </p:cNvPr>
          <p:cNvSpPr txBox="1"/>
          <p:nvPr/>
        </p:nvSpPr>
        <p:spPr>
          <a:xfrm flipH="1">
            <a:off x="1236475" y="5621586"/>
            <a:ext cx="2061757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PIM Core supports 4 threads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CB08AF75-6D72-E451-BF8C-705D55FF60C6}"/>
              </a:ext>
            </a:extLst>
          </p:cNvPr>
          <p:cNvCxnSpPr>
            <a:cxnSpLocks/>
          </p:cNvCxnSpPr>
          <p:nvPr/>
        </p:nvCxnSpPr>
        <p:spPr>
          <a:xfrm>
            <a:off x="903331" y="3041850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98C9B0A-85A8-2CE4-1CCF-3B6CCF3C662F}"/>
              </a:ext>
            </a:extLst>
          </p:cNvPr>
          <p:cNvCxnSpPr>
            <a:cxnSpLocks/>
          </p:cNvCxnSpPr>
          <p:nvPr/>
        </p:nvCxnSpPr>
        <p:spPr>
          <a:xfrm>
            <a:off x="903331" y="3598084"/>
            <a:ext cx="410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DD6EC9D3-7CE0-EE05-A513-2203ACACF323}"/>
              </a:ext>
            </a:extLst>
          </p:cNvPr>
          <p:cNvSpPr txBox="1"/>
          <p:nvPr/>
        </p:nvSpPr>
        <p:spPr>
          <a:xfrm flipH="1">
            <a:off x="960500" y="261892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EC2EDEDB-7D13-407F-5890-C9ABD47B2645}"/>
              </a:ext>
            </a:extLst>
          </p:cNvPr>
          <p:cNvSpPr txBox="1"/>
          <p:nvPr/>
        </p:nvSpPr>
        <p:spPr>
          <a:xfrm flipH="1">
            <a:off x="960500" y="3188177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719D2383-8331-A9C7-8ADA-F1F0394AC62C}"/>
              </a:ext>
            </a:extLst>
          </p:cNvPr>
          <p:cNvSpPr txBox="1"/>
          <p:nvPr/>
        </p:nvSpPr>
        <p:spPr>
          <a:xfrm flipH="1">
            <a:off x="960500" y="3720985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6016082F-3202-EA6F-9337-EDBE5A2BA929}"/>
              </a:ext>
            </a:extLst>
          </p:cNvPr>
          <p:cNvSpPr txBox="1"/>
          <p:nvPr/>
        </p:nvSpPr>
        <p:spPr>
          <a:xfrm flipH="1">
            <a:off x="6822445" y="1947729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Thread 1</a:t>
            </a: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097A03F4-9578-9CFC-64B1-1160447C97C5}"/>
              </a:ext>
            </a:extLst>
          </p:cNvPr>
          <p:cNvCxnSpPr>
            <a:cxnSpLocks/>
          </p:cNvCxnSpPr>
          <p:nvPr/>
        </p:nvCxnSpPr>
        <p:spPr>
          <a:xfrm>
            <a:off x="8770204" y="2502731"/>
            <a:ext cx="223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0D1AE2C-9665-455E-FF21-C11012F57D90}"/>
              </a:ext>
            </a:extLst>
          </p:cNvPr>
          <p:cNvGrpSpPr/>
          <p:nvPr/>
        </p:nvGrpSpPr>
        <p:grpSpPr>
          <a:xfrm>
            <a:off x="6789212" y="2192036"/>
            <a:ext cx="4212992" cy="319483"/>
            <a:chOff x="6789212" y="2192036"/>
            <a:chExt cx="4212992" cy="319483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DEA4421-9D86-594E-4F91-E74F0C169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212" y="2502731"/>
              <a:ext cx="1980992" cy="878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B7E8414-A5D0-8068-4FEA-B9B466238217}"/>
                </a:ext>
              </a:extLst>
            </p:cNvPr>
            <p:cNvCxnSpPr>
              <a:cxnSpLocks/>
            </p:cNvCxnSpPr>
            <p:nvPr/>
          </p:nvCxnSpPr>
          <p:spPr>
            <a:xfrm>
              <a:off x="8770204" y="2224565"/>
              <a:ext cx="2232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F101F71-2166-8829-BD7B-74DDEA881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3363" y="2192036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3C1B79A-A2B0-4206-EDC4-63781260B639}"/>
              </a:ext>
            </a:extLst>
          </p:cNvPr>
          <p:cNvGrpSpPr/>
          <p:nvPr/>
        </p:nvGrpSpPr>
        <p:grpSpPr>
          <a:xfrm>
            <a:off x="6789212" y="3041759"/>
            <a:ext cx="4212992" cy="302039"/>
            <a:chOff x="6789212" y="3041759"/>
            <a:chExt cx="4212992" cy="302039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1B937A2-F5A8-0671-8123-8EEDB12A0F36}"/>
                </a:ext>
              </a:extLst>
            </p:cNvPr>
            <p:cNvCxnSpPr>
              <a:cxnSpLocks/>
            </p:cNvCxnSpPr>
            <p:nvPr/>
          </p:nvCxnSpPr>
          <p:spPr>
            <a:xfrm>
              <a:off x="6789212" y="3319925"/>
              <a:ext cx="3276992" cy="2387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BD8B1A31-A9C4-0F13-E31D-2ADEBB09F6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38204" y="3058208"/>
              <a:ext cx="8640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EE8A825-CE0F-ACC6-C47D-F664BFF1DC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6204" y="3041759"/>
              <a:ext cx="0" cy="27816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A6C3572F-9D2A-CDDD-92BA-32DA353271BC}"/>
              </a:ext>
            </a:extLst>
          </p:cNvPr>
          <p:cNvSpPr txBox="1"/>
          <p:nvPr/>
        </p:nvSpPr>
        <p:spPr>
          <a:xfrm flipH="1">
            <a:off x="11007163" y="2203742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Thread 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EA5EF10A-27DF-E1C2-92B9-8354FE5AD07F}"/>
              </a:ext>
            </a:extLst>
          </p:cNvPr>
          <p:cNvSpPr txBox="1"/>
          <p:nvPr/>
        </p:nvSpPr>
        <p:spPr>
          <a:xfrm flipH="1">
            <a:off x="6789212" y="2787283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rebuchet MS" panose="020B0703020202090204" pitchFamily="34" charset="0"/>
              </a:rPr>
              <a:t>Thread 3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83EA8F7-8EB6-9490-D616-FAB04BFA1FD7}"/>
              </a:ext>
            </a:extLst>
          </p:cNvPr>
          <p:cNvSpPr txBox="1"/>
          <p:nvPr/>
        </p:nvSpPr>
        <p:spPr>
          <a:xfrm flipH="1">
            <a:off x="6821747" y="3652426"/>
            <a:ext cx="1084448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Thread 4</a:t>
            </a:r>
          </a:p>
        </p:txBody>
      </p:sp>
      <p:pic>
        <p:nvPicPr>
          <p:cNvPr id="264" name="Graphic 263" descr="Lock">
            <a:extLst>
              <a:ext uri="{FF2B5EF4-FFF2-40B4-BE49-F238E27FC236}">
                <a16:creationId xmlns:a16="http://schemas.microsoft.com/office/drawing/2014/main" id="{0F18B405-2757-7E5F-162A-223F26C4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816" y="2941171"/>
            <a:ext cx="457200" cy="457200"/>
          </a:xfrm>
          <a:prstGeom prst="rect">
            <a:avLst/>
          </a:prstGeom>
        </p:spPr>
      </p:pic>
      <p:sp>
        <p:nvSpPr>
          <p:cNvPr id="265" name="TextBox 264">
            <a:extLst>
              <a:ext uri="{FF2B5EF4-FFF2-40B4-BE49-F238E27FC236}">
                <a16:creationId xmlns:a16="http://schemas.microsoft.com/office/drawing/2014/main" id="{6E8E7376-65A5-D648-1A40-CCE69233C9CF}"/>
              </a:ext>
            </a:extLst>
          </p:cNvPr>
          <p:cNvSpPr txBox="1"/>
          <p:nvPr/>
        </p:nvSpPr>
        <p:spPr>
          <a:xfrm>
            <a:off x="6017980" y="5599089"/>
            <a:ext cx="4554149" cy="646331"/>
          </a:xfrm>
          <a:prstGeom prst="rect">
            <a:avLst/>
          </a:prstGeom>
          <a:solidFill>
            <a:srgbClr val="FFE2F1"/>
          </a:solidFill>
          <a:ln w="381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latin typeface="Trebuchet MS" panose="020B0703020202090204" pitchFamily="34" charset="0"/>
              </a:rPr>
              <a:t>Synchronization is implement with coarse-grained and fine-grained locking schemes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pic>
        <p:nvPicPr>
          <p:cNvPr id="245" name="Graphic 244" descr="Lock">
            <a:extLst>
              <a:ext uri="{FF2B5EF4-FFF2-40B4-BE49-F238E27FC236}">
                <a16:creationId xmlns:a16="http://schemas.microsoft.com/office/drawing/2014/main" id="{19D69EA6-78E7-A97C-378D-99FF760D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537" y="2080016"/>
            <a:ext cx="4572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55932-9F50-D991-A388-473430F853EE}"/>
              </a:ext>
            </a:extLst>
          </p:cNvPr>
          <p:cNvSpPr txBox="1"/>
          <p:nvPr/>
        </p:nvSpPr>
        <p:spPr>
          <a:xfrm flipH="1">
            <a:off x="161863" y="4488285"/>
            <a:ext cx="30169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Each thread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undertakes 2 vertices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40840-C2D5-C76D-C9CA-D70294B16CE6}"/>
              </a:ext>
            </a:extLst>
          </p:cNvPr>
          <p:cNvSpPr txBox="1"/>
          <p:nvPr/>
        </p:nvSpPr>
        <p:spPr>
          <a:xfrm flipH="1">
            <a:off x="5576156" y="4490257"/>
            <a:ext cx="3016952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Each thread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undertakes 5 non-zeros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47" grpId="0"/>
      <p:bldP spid="258" grpId="0"/>
      <p:bldP spid="259" grpId="0"/>
      <p:bldP spid="263" grpId="0"/>
      <p:bldP spid="265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B99FC72-3D4B-DB61-7E78-2425C5D7E4B7}"/>
              </a:ext>
            </a:extLst>
          </p:cNvPr>
          <p:cNvSpPr/>
          <p:nvPr/>
        </p:nvSpPr>
        <p:spPr>
          <a:xfrm>
            <a:off x="342607" y="5419934"/>
            <a:ext cx="11506771" cy="864000"/>
          </a:xfrm>
          <a:prstGeom prst="rect">
            <a:avLst/>
          </a:prstGeom>
          <a:solidFill>
            <a:srgbClr val="F3EADE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Ins="72000" rtlCol="0" anchor="ctr"/>
          <a:lstStyle/>
          <a:p>
            <a:r>
              <a:rPr lang="en-GR" sz="2000" u="sng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PyGim improves (i)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over state-of-the-art schemes, and (ii)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resource utilization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on GPUs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Executive Summary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41E06-A4AB-10C5-25C5-744701C8D412}"/>
              </a:ext>
            </a:extLst>
          </p:cNvPr>
          <p:cNvSpPr/>
          <p:nvPr/>
        </p:nvSpPr>
        <p:spPr>
          <a:xfrm>
            <a:off x="342607" y="750958"/>
            <a:ext cx="11506771" cy="864000"/>
          </a:xfrm>
          <a:prstGeom prst="rect">
            <a:avLst/>
          </a:prstGeom>
          <a:solidFill>
            <a:srgbClr val="C4E1F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3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Graph Neural Networks (GNNs) analyze graph-structure data in important real-world applications such as drug discovery, social network analysis, recommendation systems…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87EC40-9DB9-11B2-DD59-1E56B0991DF8}"/>
              </a:ext>
            </a:extLst>
          </p:cNvPr>
          <p:cNvSpPr/>
          <p:nvPr/>
        </p:nvSpPr>
        <p:spPr>
          <a:xfrm>
            <a:off x="342607" y="1648202"/>
            <a:ext cx="11506771" cy="864000"/>
          </a:xfrm>
          <a:prstGeom prst="rect">
            <a:avLst/>
          </a:prstGeom>
          <a:solidFill>
            <a:srgbClr val="F2CED2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2"/>
                </a:solidFill>
                <a:latin typeface="Trebuchet MS" panose="020B0703020202090204" pitchFamily="34" charset="0"/>
              </a:rPr>
              <a:t>Problem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The </a:t>
            </a:r>
            <a:r>
              <a:rPr lang="en-GR" sz="2000" dirty="0">
                <a:solidFill>
                  <a:schemeClr val="accent2"/>
                </a:solidFill>
                <a:latin typeface="Trebuchet MS" panose="020B0703020202090204" pitchFamily="34" charset="0"/>
              </a:rPr>
              <a:t>memory-intensive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kernels of GNNs, which dominate execution time (~91%), are significantly </a:t>
            </a:r>
            <a:r>
              <a:rPr lang="en-GR" sz="2000" i="1" dirty="0">
                <a:solidFill>
                  <a:schemeClr val="accent2"/>
                </a:solidFill>
                <a:latin typeface="Trebuchet MS" panose="020B0703020202090204" pitchFamily="34" charset="0"/>
              </a:rPr>
              <a:t>bottlenecked by memory bandwidth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 procesor-centric systems (CPUs/GPUs)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AE37BF-D408-0595-95D8-077C3625CD4D}"/>
              </a:ext>
            </a:extLst>
          </p:cNvPr>
          <p:cNvSpPr/>
          <p:nvPr/>
        </p:nvSpPr>
        <p:spPr>
          <a:xfrm>
            <a:off x="342607" y="2545446"/>
            <a:ext cx="11506771" cy="468000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b="1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An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efficient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easy-to-use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library for real PIM systems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FFC24-04A5-CDD4-64BA-74A1FA2CB973}"/>
              </a:ext>
            </a:extLst>
          </p:cNvPr>
          <p:cNvSpPr/>
          <p:nvPr/>
        </p:nvSpPr>
        <p:spPr>
          <a:xfrm>
            <a:off x="342607" y="3046690"/>
            <a:ext cx="11506771" cy="2340000"/>
          </a:xfrm>
          <a:prstGeom prst="rect">
            <a:avLst/>
          </a:prstGeom>
          <a:solidFill>
            <a:srgbClr val="D9EAD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4"/>
                </a:solidFill>
                <a:latin typeface="Trebuchet MS" panose="020B0703020202090204" pitchFamily="34" charset="0"/>
              </a:rPr>
              <a:t>Key Ideas &amp; Benefits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Cost Effectiveness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Heteregenous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GNN kernels are executed in the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best-fit hardware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  <a:sym typeface="Wingdings" pitchFamily="2" charset="2"/>
            </a:endParaRP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Performance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Enabling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three levels of parallelism with various strategies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in the PIM side 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 best-performing parallelization strategy to the graph’s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unique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High Programming Ease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: (i) Providing a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handy Python API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and (ii)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  <a:sym typeface="Wingdings" pitchFamily="2" charset="2"/>
              </a:rPr>
              <a:t>automatically tuning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  <a:sym typeface="Wingdings" pitchFamily="2" charset="2"/>
              </a:rPr>
              <a:t>the best-fit parallelization strategy without programmer intervention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ECAE0A-D16A-53E4-A958-BD72C5C8A5F9}"/>
              </a:ext>
            </a:extLst>
          </p:cNvPr>
          <p:cNvSpPr/>
          <p:nvPr/>
        </p:nvSpPr>
        <p:spPr>
          <a:xfrm>
            <a:off x="3594335" y="6328297"/>
            <a:ext cx="4635266" cy="432000"/>
          </a:xfrm>
          <a:prstGeom prst="rect">
            <a:avLst/>
          </a:prstGeom>
          <a:solidFill>
            <a:srgbClr val="FFE2F1"/>
          </a:solidFill>
          <a:ln w="28575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CMU-SAFARI</a:t>
            </a: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/PyGim</a:t>
            </a:r>
            <a:endParaRPr lang="en-GR" sz="24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20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Real-world graphs exhibit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diverse</a:t>
            </a:r>
            <a:r>
              <a:rPr lang="en-GB" sz="2400" dirty="0">
                <a:latin typeface="Trebuchet MS" panose="020B0703020202090204" pitchFamily="34" charset="0"/>
              </a:rPr>
              <a:t> (non-zero point) characteristics: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latin typeface="Trebuchet MS" panose="020B0703020202090204" pitchFamily="34" charset="0"/>
              </a:rPr>
              <a:t>Min, max or average vertex </a:t>
            </a:r>
            <a:r>
              <a:rPr lang="en-GB" sz="2000" dirty="0" err="1">
                <a:latin typeface="Trebuchet MS" panose="020B0703020202090204" pitchFamily="34" charset="0"/>
              </a:rPr>
              <a:t>neighboring</a:t>
            </a:r>
            <a:r>
              <a:rPr lang="en-GB" sz="2000" dirty="0">
                <a:latin typeface="Trebuchet MS" panose="020B0703020202090204" pitchFamily="34" charset="0"/>
              </a:rPr>
              <a:t> degree, graph’s diameter…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Typically there is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no one-size-fits-all </a:t>
            </a:r>
            <a:r>
              <a:rPr lang="en-GB" sz="2400" dirty="0">
                <a:latin typeface="Trebuchet MS" panose="020B0703020202090204" pitchFamily="34" charset="0"/>
              </a:rPr>
              <a:t>solution: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à"/>
            </a:pPr>
            <a:r>
              <a:rPr lang="en-GB" sz="2000" dirty="0">
                <a:latin typeface="Trebuchet MS" panose="020B0703020202090204" pitchFamily="34" charset="0"/>
              </a:rPr>
              <a:t> </a:t>
            </a:r>
            <a:r>
              <a:rPr lang="en-GB" sz="2000" dirty="0" err="1">
                <a:solidFill>
                  <a:schemeClr val="accent4"/>
                </a:solidFill>
                <a:latin typeface="Trebuchet MS" panose="020B0703020202090204" pitchFamily="34" charset="0"/>
              </a:rPr>
              <a:t>PaF</a:t>
            </a:r>
            <a:r>
              <a:rPr lang="en-GB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 supports a wide variety </a:t>
            </a:r>
            <a:r>
              <a:rPr lang="en-GB" sz="2000" dirty="0">
                <a:latin typeface="Trebuchet MS" panose="020B0703020202090204" pitchFamily="34" charset="0"/>
              </a:rPr>
              <a:t>of parallelization strategies for diverse real-world graphs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Key challenge =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manually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tuning</a:t>
            </a:r>
            <a:r>
              <a:rPr lang="en-GB" sz="2400" dirty="0">
                <a:latin typeface="Trebuchet MS" panose="020B0703020202090204" pitchFamily="34" charset="0"/>
              </a:rPr>
              <a:t> the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best-performing</a:t>
            </a:r>
            <a:r>
              <a:rPr lang="en-GB" sz="2400" dirty="0">
                <a:latin typeface="Trebuchet MS" panose="020B0703020202090204" pitchFamily="34" charset="0"/>
              </a:rPr>
              <a:t> parallelization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strategy</a:t>
            </a:r>
            <a:r>
              <a:rPr lang="en-GB" sz="2400" dirty="0">
                <a:latin typeface="Trebuchet MS" panose="020B0703020202090204" pitchFamily="34" charset="0"/>
              </a:rPr>
              <a:t> for each </a:t>
            </a:r>
            <a:r>
              <a:rPr lang="en-GB" sz="24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unique</a:t>
            </a:r>
            <a:r>
              <a:rPr lang="en-GB" sz="2400" dirty="0">
                <a:latin typeface="Trebuchet MS" panose="020B0703020202090204" pitchFamily="34" charset="0"/>
              </a:rPr>
              <a:t> graph's characteristics poses </a:t>
            </a:r>
            <a:r>
              <a:rPr lang="en-GB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significant challenges </a:t>
            </a:r>
            <a:r>
              <a:rPr lang="en-GB" sz="2400" dirty="0">
                <a:latin typeface="Trebuchet MS" panose="020B0703020202090204" pitchFamily="34" charset="0"/>
              </a:rPr>
              <a:t>for developers </a:t>
            </a:r>
            <a:endParaRPr lang="en-GR" sz="2400" dirty="0">
              <a:solidFill>
                <a:schemeClr val="accent4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Challenge 2: Programmability in Real-World Graphs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A51491-34AB-5940-0160-7B8AD7CC3531}"/>
              </a:ext>
            </a:extLst>
          </p:cNvPr>
          <p:cNvGrpSpPr>
            <a:grpSpLocks noChangeAspect="1"/>
          </p:cNvGrpSpPr>
          <p:nvPr/>
        </p:nvGrpSpPr>
        <p:grpSpPr>
          <a:xfrm>
            <a:off x="2181643" y="4276207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DE4E360-60CD-D8E3-95DE-D2EBB58B8D62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520BF10-01C9-2CBA-3033-20A68B212D9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D0E69D4-AF7D-9D56-F348-A4F84348159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EF0CB732-D364-9F70-4D56-63F2E83D000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DB8864B4-96CB-ADB0-2DE9-734F91C97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8A0FC062-19A0-4B79-9597-FA82DC38F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D9B854F9-581B-02E4-C6F4-01B12BDC8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B09DE3A1-BF25-AE24-3680-DDED9F940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0ABC8E59-2493-542B-05C0-1BA2EE75413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59140FF0-1F27-437E-A33B-7AF9F218E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A159B376-F20A-9A4A-27BE-F91E2B7DD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E7DF27B6-D7E2-D19C-199E-73EDE6977A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525AEB58-F2BC-D1D6-4F07-2495ECA2D4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BFEBA753-1ABC-F610-C595-F79E662F6B6D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2B80EB66-B607-0E54-8086-591AB9FB88FE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205BA08-592F-1465-A35A-3A330C470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74F50CB-2300-C75D-77E5-BE0398B02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08C65D3E-F7CD-E0F8-642D-1D9E565E63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173BD774-78B0-D562-82BA-2BDB3E3A4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F9296D5A-A52B-7506-924E-243949DBB07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85FAD534-EA91-1ECD-5CC0-2D5F14CB1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84156931-8A2E-838C-E7C1-29E1696898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2820198C-418B-60DE-C2B1-436F22C96D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2BC3F187-BC2A-FE9A-58A9-952128E51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062A3FB-CAC5-A8F1-6EDD-844F4203560D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A8E4E2C9-8A8A-64FF-C281-CE3F617A435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99DCBAB3-B90C-182D-4C55-5A466B2DAAE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0F895EB6-AF6A-F671-4410-4387EF7034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50B12EDF-AD47-8DA5-8526-1FF6B21A5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175CBDA9-117C-31EB-8A2B-838ECF397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26180608-6B51-46E0-65C6-C148AD9CC9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12" name="Group 111">
                    <a:extLst>
                      <a:ext uri="{FF2B5EF4-FFF2-40B4-BE49-F238E27FC236}">
                        <a16:creationId xmlns:a16="http://schemas.microsoft.com/office/drawing/2014/main" id="{4585F9C8-1383-ACA6-483F-B0D70481F186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6DADCE55-A5FD-8872-59C9-31C693D4AE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EB028631-80E9-8B8E-FA10-39A55B9A9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BA41E9D7-2235-360E-480E-B6E978DE1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AF8ACF9D-8D98-F15B-3616-5C03BA4CD2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BE234915-C11F-F7F2-DC26-E190644F0109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04813FB1-B3FC-6155-21C4-4FAD8F41227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3A0EAEB9-0E84-2770-F6F6-9A973E46C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7490BA78-3FB4-468D-90B2-CD8D4D5D4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99E54731-3085-3D5C-0CBD-73D7B4A59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CAB35B12-89B8-AEF4-BA40-1E9A0F928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28612AF6-A89A-DE0E-4DCB-0B145C418C0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B77EE7FC-071D-265E-96C7-BDDBA415B9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623F02A6-DEFF-7FFA-2D26-314992D5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D35246D7-2421-0E60-8CC7-27F01E567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D8B273E5-8831-558B-CB60-C0F250F83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9C8F8AE-C324-3126-EE17-9385A0D32C97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561C99C-4919-8D1F-62A9-62D5172B31A3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2D13AB1-1059-5E9A-6E21-3E1C969B5278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5200030E-8EEB-BF17-3194-6C82383AB7C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B0D042CB-25B3-630C-377E-9D35F1E30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98D5B37C-EA1B-2131-B49C-762C71057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E0248711-10DF-570F-C259-694731DD5F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46FDAA53-0E29-B5DC-2624-44CAEA6F5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51A43DB9-1715-41AB-2FD4-9BE447E62E3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DCF464C8-4482-14C2-61FE-6650B4293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AFB85E30-EC98-30BE-E850-74CD1EA18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6736AEDF-CE96-A691-DB4E-CF83DF6C1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AA2B4D59-4D04-72BB-6B97-9E229205B2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3F757AF-9922-DAEE-6696-9506A985A6F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EE98D3A2-0EDA-DB2A-94F7-1EB1E0ECEB3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DD86B7EC-D0ED-22BE-8F1B-2481A0B3E8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4" name="Rectangle 83">
                      <a:extLst>
                        <a:ext uri="{FF2B5EF4-FFF2-40B4-BE49-F238E27FC236}">
                          <a16:creationId xmlns:a16="http://schemas.microsoft.com/office/drawing/2014/main" id="{43C76ED3-B15D-F67C-C5E6-D30470A4C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D4CAE032-A888-E4A6-748B-E8DE9BBC7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0D12EA8B-640F-C55A-BAD0-E0349A7B9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3DC3C342-0E68-4D58-6109-DF109D3030B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25FEA0AE-51DF-A659-2384-CDBA78799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7F48E0B3-AB3D-6659-349B-4544C4B67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DC76205C-0512-0A24-790A-BFADDD51C1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36138F35-3BF7-2ACA-CAC4-0D757B71B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8AAFB36-0D43-A0EB-67F5-845A4A855C0F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A9E6F55-95DB-C29F-BD22-33D5DA986A30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66FF8512-0F6C-BC86-A666-20565E36BD2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9C1CF169-310F-6F60-FEBF-5D0170110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E5138686-3DF5-75D6-9080-6C6FA2965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971CABA-9099-41E5-F8C5-46511577E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A03D8DDA-E3CB-BF05-E073-9972CBC85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6FB32CDC-F623-4702-2E20-4F399957172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015B31E7-361F-F1CC-65B7-38860C2A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743776C9-845D-CAD3-CC76-B6FC6E229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A661B7E6-D12E-6BBF-56F1-AA27E1D613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AF23F01B-A291-165E-CB51-F4A1FEA33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8AFD5F46-2A75-3B2F-B855-E08BB33A9F47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5AABB0E-F9C1-0DCB-C32B-662421B4D09A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CFA8A661-E730-1CD0-3843-EBA432D80E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AF122DE-BC96-01F5-CC96-0E0FCF821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DC27DDA-D297-FD86-42D3-D6D1049C5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C39521DC-6BCC-B897-6107-752EC4003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077E1CF5-1235-F6A5-20BF-FF5CF88B046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9030B619-A304-8C5B-9541-C6A64EA92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6CCE9FDD-C2F7-7F0A-20D1-7448A18D29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EACF1073-14BB-8B06-E57E-9B2E2FF69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9BF58F3E-83BB-EEEA-A21B-A052ECD46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688FF59-79BC-1EF9-C538-5A4891AC7C1E}"/>
              </a:ext>
            </a:extLst>
          </p:cNvPr>
          <p:cNvGrpSpPr>
            <a:grpSpLocks noChangeAspect="1"/>
          </p:cNvGrpSpPr>
          <p:nvPr/>
        </p:nvGrpSpPr>
        <p:grpSpPr>
          <a:xfrm>
            <a:off x="5264477" y="4274241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A4290A80-C50B-F035-754D-A68E39A9DB2B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365348B3-BE70-892A-9F77-8CF98C41F34D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D9AB80A7-0A30-D7C4-B426-9715DD54D69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FC4BE423-9DAF-EFEA-3CE1-B74CC36D920F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059FA534-7CE8-BAC6-3E04-4A99E2921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0076B130-EFB9-B932-35DE-B189EE7D9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6" name="Rectangle 235">
                      <a:extLst>
                        <a:ext uri="{FF2B5EF4-FFF2-40B4-BE49-F238E27FC236}">
                          <a16:creationId xmlns:a16="http://schemas.microsoft.com/office/drawing/2014/main" id="{D7DF8CCF-E928-B753-4AA7-8F8C02EA5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7" name="Rectangle 236">
                      <a:extLst>
                        <a:ext uri="{FF2B5EF4-FFF2-40B4-BE49-F238E27FC236}">
                          <a16:creationId xmlns:a16="http://schemas.microsoft.com/office/drawing/2014/main" id="{C4D899FA-7E67-B749-DAE3-BBB83A69E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55675F28-F5A4-6BF7-FE07-CE49CE1E5DA5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97512AB8-913F-917C-2283-729B2ADA5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1" name="Rectangle 230">
                      <a:extLst>
                        <a:ext uri="{FF2B5EF4-FFF2-40B4-BE49-F238E27FC236}">
                          <a16:creationId xmlns:a16="http://schemas.microsoft.com/office/drawing/2014/main" id="{BC7D1EA6-2F49-8794-86B3-CF30D6012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3350BA99-AF75-DF04-7D52-523B6A417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00ABD774-760F-F129-95F0-80EE6EDE9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1474AE3A-DFE0-43D4-30BB-E2D64271AFF7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18" name="Group 217">
                    <a:extLst>
                      <a:ext uri="{FF2B5EF4-FFF2-40B4-BE49-F238E27FC236}">
                        <a16:creationId xmlns:a16="http://schemas.microsoft.com/office/drawing/2014/main" id="{EC94AE66-548E-F512-5CB0-25B87ECD898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8F691906-DFD9-E3A9-8B92-8AFDC5E6F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9D8D64DC-6640-A379-5D82-5DDC5E4E8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E91DB41F-6A9C-E6E7-26FB-293F274F5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47A5756E-2131-3BC5-339F-E782F665F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A9C73EC2-6DC5-9EC6-D466-316B5CCB4EF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EDF4FB8E-F066-FECC-DB3C-61DA6DA0F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52B41DD9-574F-34C6-81A7-ABB4B8464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2" name="Rectangle 221">
                      <a:extLst>
                        <a:ext uri="{FF2B5EF4-FFF2-40B4-BE49-F238E27FC236}">
                          <a16:creationId xmlns:a16="http://schemas.microsoft.com/office/drawing/2014/main" id="{A57B5AC0-A54F-FCFD-D48D-CFCF3819A9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C4422AB7-539E-D4F3-B75D-2A0D4ED56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2934CA4-68FB-7D8A-06BB-450AF19A8C0C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F35A5AB6-2B38-5BC6-59CA-CF19CF71E352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54027297-4D53-0F9E-DB61-5F9E5F00796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282620E2-AC2A-5F49-5187-F32FC5C53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349A6F81-EBC6-20E3-17D1-E34B43D31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CC9729CA-F161-11E6-9B3F-AFF658FAA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FF8475F6-BAE1-52B8-B625-B57A59526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A8C4D62-C721-FE73-70A2-505A2C1A576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3C3D36AF-5BB3-8937-57BF-033035258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BE5BB7D4-C6DC-94F0-9DDA-DDB0F5A7C3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2EE79242-06A0-3507-F683-38BAC68C9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F0C5469F-D95C-F72C-1D8F-3A4A76713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2FA6D881-42DE-FDF5-41DC-10ECF35E215A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F5A0BCFB-7C5A-16EB-C63F-370ECCCCEFE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02" name="Rectangle 201">
                      <a:extLst>
                        <a:ext uri="{FF2B5EF4-FFF2-40B4-BE49-F238E27FC236}">
                          <a16:creationId xmlns:a16="http://schemas.microsoft.com/office/drawing/2014/main" id="{05C5994F-C69B-4313-F575-6D82F7D47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3" name="Rectangle 202">
                      <a:extLst>
                        <a:ext uri="{FF2B5EF4-FFF2-40B4-BE49-F238E27FC236}">
                          <a16:creationId xmlns:a16="http://schemas.microsoft.com/office/drawing/2014/main" id="{2D09B929-C871-0E1B-0F63-6BC4AF6311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F06BBE3C-F6FF-479C-137C-EFD2D729A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EEC73732-0DFD-A54F-3EE4-20D79AB82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762D15EC-04D1-1992-F3CC-8695D837A901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0B4D9A7E-6D61-9CED-32A2-5BFAE0197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0A2DD4EA-1C46-51DF-C278-D47D60D564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0" name="Rectangle 199">
                      <a:extLst>
                        <a:ext uri="{FF2B5EF4-FFF2-40B4-BE49-F238E27FC236}">
                          <a16:creationId xmlns:a16="http://schemas.microsoft.com/office/drawing/2014/main" id="{0746EC4C-26E0-5D32-17FC-02CA321C9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16360888-7D43-AA2B-7B0E-2F0BB5D35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3A9EA0A-DC7A-2512-107F-3B1908F823B3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5CEA7951-7FBD-EB4F-C19F-D4C842C38BD0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52DF3ECA-4325-8D24-32C7-ADF40921B37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6BEDC5B5-2496-9662-E2CD-CA6704FA9F5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2D2636E3-C348-C1ED-083D-30A38E473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20B5ADC4-319F-7491-7E13-120A6CE7F9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5AF2528B-9DE4-F5A6-AA3F-923499E7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4460CDD7-E22B-3144-38B3-11AD868E7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E441648B-BEDC-FA3C-BB20-CC5ECB83377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25DB5A05-826F-0DA0-6950-5B3C20E6C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C4112127-C7A5-A21F-A187-19F69545E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6" name="Rectangle 185">
                      <a:extLst>
                        <a:ext uri="{FF2B5EF4-FFF2-40B4-BE49-F238E27FC236}">
                          <a16:creationId xmlns:a16="http://schemas.microsoft.com/office/drawing/2014/main" id="{C04DE436-E209-8407-18BA-6CBE097351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E4AFA49D-81DE-7514-1F07-7E0B04AE5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28CD99CC-BA74-84DC-E288-EF2D4A689150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8BDB316E-FB12-652E-3F61-98B2474CF0E2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9B3C385C-8F42-8457-B14B-B73C056FED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2FC6FFDF-FBD3-D511-6324-C30E4B9A80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F242FAE3-DF0F-05D8-FE7C-B2CD8C3B2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1ED7CB3F-0C59-1292-82E8-52B322BAA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341E1900-8D37-0192-DDB2-E885DAC2EE4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CC52DA56-64F2-831A-BF5E-CD3B21EDC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F7D04203-1425-DC50-F326-697E9A09C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608D9A67-168E-F96D-5629-0B7B0AB10F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E2C602A8-B523-E204-0A7A-378BBEC4F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1AE5FF84-E913-29D0-2135-320184CB0879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9E73B20E-5F01-FDA0-33FB-AA8E716EC0B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6D647FC7-4C92-B90D-04ED-43AEE4E7508C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8A3FAF00-A45A-5834-52FC-F201670B3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7" name="Rectangle 166">
                      <a:extLst>
                        <a:ext uri="{FF2B5EF4-FFF2-40B4-BE49-F238E27FC236}">
                          <a16:creationId xmlns:a16="http://schemas.microsoft.com/office/drawing/2014/main" id="{95CD588A-1AB4-89EC-9EF5-99EDFA23EC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89DAB028-9EAF-F1A4-A695-01AB076E68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682B551E-92BD-2CF1-815F-5010CBCD6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1CCF0655-7CCB-0A54-2F78-DA5C5B63F62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A9AF9B6E-BEE2-21B5-4488-59A1B6817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5AA7D445-CC75-7AE4-D4EB-280FD88EA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0FDEBA62-FED9-6739-DBC4-CE5FDF191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A97C5C83-D4B0-9FA9-D6E4-2EC640EC4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6C1B8A83-DAEC-6535-2BF6-AA71BFECAEA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EC1D0A57-96D2-F011-6480-F464D41B959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70C3DA31-C326-CB95-ABFC-1618F992C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677EF730-4A65-A2AB-DD38-1ABA946E0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FA10F762-C632-0204-863E-55FB5097F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C5A00162-38E0-81B3-017B-5DB7318FC9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FFC026A4-0C21-BF14-B829-5566301DF39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C8914758-C4EF-E6F2-59D7-1354829F7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3" name="Rectangle 152">
                      <a:extLst>
                        <a:ext uri="{FF2B5EF4-FFF2-40B4-BE49-F238E27FC236}">
                          <a16:creationId xmlns:a16="http://schemas.microsoft.com/office/drawing/2014/main" id="{AFE04479-24E0-4078-A5C2-7E71710412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4" name="Rectangle 153">
                      <a:extLst>
                        <a:ext uri="{FF2B5EF4-FFF2-40B4-BE49-F238E27FC236}">
                          <a16:creationId xmlns:a16="http://schemas.microsoft.com/office/drawing/2014/main" id="{2EF5DF26-F901-EB24-6EBA-CB7E172DE1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55" name="Rectangle 154">
                      <a:extLst>
                        <a:ext uri="{FF2B5EF4-FFF2-40B4-BE49-F238E27FC236}">
                          <a16:creationId xmlns:a16="http://schemas.microsoft.com/office/drawing/2014/main" id="{FD29D2CE-24DB-E57C-B383-4D80FDEF8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170E3CB-3E57-9AE8-B6AD-721EBCDF4EB9}"/>
              </a:ext>
            </a:extLst>
          </p:cNvPr>
          <p:cNvGrpSpPr>
            <a:grpSpLocks noChangeAspect="1"/>
          </p:cNvGrpSpPr>
          <p:nvPr/>
        </p:nvGrpSpPr>
        <p:grpSpPr>
          <a:xfrm>
            <a:off x="8054009" y="4281254"/>
            <a:ext cx="1858807" cy="1679066"/>
            <a:chOff x="1036320" y="2239962"/>
            <a:chExt cx="1905000" cy="1948528"/>
          </a:xfrm>
          <a:solidFill>
            <a:schemeClr val="tx2">
              <a:lumMod val="10000"/>
              <a:lumOff val="90000"/>
            </a:schemeClr>
          </a:solidFill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6DE71EE2-7E78-0154-F50D-8A2C149D1735}"/>
                </a:ext>
              </a:extLst>
            </p:cNvPr>
            <p:cNvGrpSpPr/>
            <p:nvPr/>
          </p:nvGrpSpPr>
          <p:grpSpPr>
            <a:xfrm>
              <a:off x="1036320" y="2239962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00371F50-EF9F-64E8-0C2D-96F88901F56F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0713DB26-784D-2DD2-A8AA-15890C946C9A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A5C5768E-82A9-25DF-13A9-DC3C68037DB8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3DC4BD73-5949-C67F-E9AE-A6B186453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F7035285-7345-446F-54AB-1376E7FCF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898A1F-DB49-0F03-E65A-18EADE3015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2658E06A-CD04-A542-B0E1-992F953A2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ECF01C3E-CDCC-79E6-304B-0323B0D0A8AA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25" name="Rectangle 324">
                      <a:extLst>
                        <a:ext uri="{FF2B5EF4-FFF2-40B4-BE49-F238E27FC236}">
                          <a16:creationId xmlns:a16="http://schemas.microsoft.com/office/drawing/2014/main" id="{B05B7702-AE11-A6E1-E7B7-497DBF07D2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77AC965F-E0B2-EE85-A0D2-C0B3D5681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46285C69-06ED-7103-A1D5-7E019953D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76606F86-B248-7602-2E41-26ECF8D2D8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BCE2B96C-CCD7-C402-084E-BE8FE5E18315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13" name="Group 312">
                    <a:extLst>
                      <a:ext uri="{FF2B5EF4-FFF2-40B4-BE49-F238E27FC236}">
                        <a16:creationId xmlns:a16="http://schemas.microsoft.com/office/drawing/2014/main" id="{378E643C-BD9B-7755-C98D-B242243AEB64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D2B3071-7750-35FA-3566-E3D8CF3E5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510AE642-DBFA-6657-6D03-798275B51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82DBC08D-A772-68E6-3D1A-4A9B9F482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8BC10F42-1E0E-7FE3-7D44-B9A5314F4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4D000208-0F4A-05C1-E471-30012DCBD2C3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DC297CD3-0085-C791-E543-AFF8DED20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D3E40899-5AD1-0394-83EC-D3AAD8F29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E0C356BA-74B0-AD4E-9AA1-46B0C7CA17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5AE49C26-BA1A-84BF-4075-E351FBF7ED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25CCC1A-4348-DD91-A7DB-47FB94ABBC8F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F3F309A4-D39E-0AC3-F76B-7D9E5546E91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DEFAF1E7-332A-11D6-C49C-D764D6EA943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8083A686-B829-3CB6-A0AC-54E2BC5E3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8" name="Rectangle 307">
                      <a:extLst>
                        <a:ext uri="{FF2B5EF4-FFF2-40B4-BE49-F238E27FC236}">
                          <a16:creationId xmlns:a16="http://schemas.microsoft.com/office/drawing/2014/main" id="{51D860E1-7B7B-C038-45E0-2E3401125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75B98E50-B040-E157-2584-4422E812A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5C4437E6-31E4-478A-FFF4-407D1C586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3E18A9FC-7685-443C-359F-D1E10FD27B0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51D3D243-ABB5-042A-784F-C06D5F819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4" name="Rectangle 303">
                      <a:extLst>
                        <a:ext uri="{FF2B5EF4-FFF2-40B4-BE49-F238E27FC236}">
                          <a16:creationId xmlns:a16="http://schemas.microsoft.com/office/drawing/2014/main" id="{442D825B-E221-FC25-D2B7-D864356FD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8476754E-D339-68C7-046A-CF634D7CA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41B49DEF-7D73-BA35-DC5C-AD81CDF09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6521BFE1-1832-444C-7DB3-F889C94A0316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E9E403A2-46D7-516E-19BB-74F3305FB9F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3E545401-502B-1C58-E7E6-B5BE20FF0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8" name="Rectangle 297">
                      <a:extLst>
                        <a:ext uri="{FF2B5EF4-FFF2-40B4-BE49-F238E27FC236}">
                          <a16:creationId xmlns:a16="http://schemas.microsoft.com/office/drawing/2014/main" id="{4B925B6A-1AFE-BA29-6550-6CB038DADD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9" name="Rectangle 298">
                      <a:extLst>
                        <a:ext uri="{FF2B5EF4-FFF2-40B4-BE49-F238E27FC236}">
                          <a16:creationId xmlns:a16="http://schemas.microsoft.com/office/drawing/2014/main" id="{1AFBE37A-1E59-126B-6288-08224FB7A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F0157BA-9412-6DEF-4E12-FED1D153E4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059BE12-0AD4-28CA-E65A-E069AFDA8210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CDE634AD-917D-FEE9-FAC6-71892C10F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4F78831-0C97-13A4-510B-D03914A63E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22E1EB85-3085-5D07-C47F-C6EA514808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4E18646E-846C-A4ED-C526-1B6225288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267412E-1611-3701-CB7A-F53DD1C27C1B}"/>
                </a:ext>
              </a:extLst>
            </p:cNvPr>
            <p:cNvGrpSpPr/>
            <p:nvPr/>
          </p:nvGrpSpPr>
          <p:grpSpPr>
            <a:xfrm>
              <a:off x="1036320" y="3216224"/>
              <a:ext cx="1905000" cy="972266"/>
              <a:chOff x="1036320" y="2239962"/>
              <a:chExt cx="1905000" cy="972266"/>
            </a:xfrm>
            <a:grpFill/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A48B7972-F070-1A92-B0D8-E81807BC57A8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068616FA-9557-D2E2-5C48-5642C893A30C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77" name="Group 276">
                    <a:extLst>
                      <a:ext uri="{FF2B5EF4-FFF2-40B4-BE49-F238E27FC236}">
                        <a16:creationId xmlns:a16="http://schemas.microsoft.com/office/drawing/2014/main" id="{EEF227AE-3316-3DA7-DB2D-0FEE7CEEDD0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46543A37-921C-25E0-892D-F08E782B9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4AD5CFE9-98EF-1427-0856-966278287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A0B6AB7E-D2F2-1DE7-4375-F72DC6950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C71CA07A-F119-6A27-2028-8A29E78ECA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78" name="Group 277">
                    <a:extLst>
                      <a:ext uri="{FF2B5EF4-FFF2-40B4-BE49-F238E27FC236}">
                        <a16:creationId xmlns:a16="http://schemas.microsoft.com/office/drawing/2014/main" id="{19D8E589-F783-6F31-7BC4-59E2213CBB9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9823E8B-378B-48BE-2BD2-B6E2AF9A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022DE2D-7FFA-9014-B284-9009DF3DE0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1" name="Rectangle 280">
                      <a:extLst>
                        <a:ext uri="{FF2B5EF4-FFF2-40B4-BE49-F238E27FC236}">
                          <a16:creationId xmlns:a16="http://schemas.microsoft.com/office/drawing/2014/main" id="{8E3F9BFF-182E-BEC7-C5A5-86D05568C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82" name="Rectangle 281">
                      <a:extLst>
                        <a:ext uri="{FF2B5EF4-FFF2-40B4-BE49-F238E27FC236}">
                          <a16:creationId xmlns:a16="http://schemas.microsoft.com/office/drawing/2014/main" id="{4D518676-1D30-B27E-5FE0-46928E074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F7E8D9FB-C687-4D9E-5A21-557BAFA48C1C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67" name="Group 266">
                    <a:extLst>
                      <a:ext uri="{FF2B5EF4-FFF2-40B4-BE49-F238E27FC236}">
                        <a16:creationId xmlns:a16="http://schemas.microsoft.com/office/drawing/2014/main" id="{880021C8-7A05-7BEB-1028-8F3B1A6B459B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id="{C49C99F0-EB64-6DD6-CEDD-D316F877B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id="{91EF2F5A-5696-BA13-D27C-EBA80EDBE3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id="{B670DB07-485B-5D3D-2314-95CF90680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id="{4D76DEEC-EBD0-DCEB-48CD-47E4268DCA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4559972-C7AC-DFA5-5A5E-5A1DF6D2EBC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900E0B29-F963-874B-8EE3-166847229C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id="{5540F189-E6AF-5EFB-BAA0-2FACAC99B3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2F06CB16-EBAC-18BF-31E5-51997D9C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id="{F2FB6CAF-A235-9FB9-ACC9-055E3798D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903EBA13-3D2E-D4B4-95A1-CE113652AF6B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905000" cy="486796"/>
                <a:chOff x="1036320" y="2239962"/>
                <a:chExt cx="1905000" cy="486796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4B1CAD06-7F74-FADF-8FC5-2F6A397343DC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E8F5E91F-8A29-4EF6-DABA-8E3FD7044DC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5A7BF9B2-B376-7C6D-3FC8-F6E3311AC3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6D0E193B-4F0A-6A3F-5E3C-B23432391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439C948A-8661-A888-94F0-C4D929071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id="{924E2F95-45D6-79D5-D184-FF4D4FAC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56" name="Group 255">
                    <a:extLst>
                      <a:ext uri="{FF2B5EF4-FFF2-40B4-BE49-F238E27FC236}">
                        <a16:creationId xmlns:a16="http://schemas.microsoft.com/office/drawing/2014/main" id="{7A2641F7-E31F-0FE4-29CA-BE408770E42B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30EDCD1D-5DC0-B56B-F475-13027DC45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9EEC88A5-538F-2192-F13B-DCF6595BA3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id="{D393DEC2-3AF6-2E43-BF7F-153803553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8052D7E7-42AC-025B-6B1B-35C9247BF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7751BBD8-6032-37A8-2B7F-8CAB3338B497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905000" cy="244158"/>
                  <a:chOff x="1036320" y="2239962"/>
                  <a:chExt cx="2194560" cy="274638"/>
                </a:xfrm>
                <a:grpFill/>
              </p:grpSpPr>
              <p:grpSp>
                <p:nvGrpSpPr>
                  <p:cNvPr id="245" name="Group 244">
                    <a:extLst>
                      <a:ext uri="{FF2B5EF4-FFF2-40B4-BE49-F238E27FC236}">
                        <a16:creationId xmlns:a16="http://schemas.microsoft.com/office/drawing/2014/main" id="{5B3FAFB9-7123-D27C-4825-CB054F1BED73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04686BC7-7B82-BBD4-D0DB-210CF437A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4EB80EEA-C85A-8C88-8ED2-DC90B9842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90F1173E-B5FE-B269-6244-8F6AFA9C4B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8C1C62C8-7C29-EA20-033E-CF523677E8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A94B5B3B-F865-32AF-E35C-6910F5F7DCE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7" name="Rectangle 246">
                      <a:extLst>
                        <a:ext uri="{FF2B5EF4-FFF2-40B4-BE49-F238E27FC236}">
                          <a16:creationId xmlns:a16="http://schemas.microsoft.com/office/drawing/2014/main" id="{AEBEB0AA-B45F-50DA-6071-86F3A4461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859D8B48-A3B1-C80C-8E6F-E59C831CA8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33074DFB-7C06-68D8-D10D-BEBDE03E5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20553C27-8008-1057-4E03-7BBCC9E30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333" name="TextBox 332">
            <a:extLst>
              <a:ext uri="{FF2B5EF4-FFF2-40B4-BE49-F238E27FC236}">
                <a16:creationId xmlns:a16="http://schemas.microsoft.com/office/drawing/2014/main" id="{BC442A5A-A50E-7C07-DFDA-1CB1C4457E60}"/>
              </a:ext>
            </a:extLst>
          </p:cNvPr>
          <p:cNvSpPr txBox="1"/>
          <p:nvPr/>
        </p:nvSpPr>
        <p:spPr>
          <a:xfrm flipH="1">
            <a:off x="3148962" y="6399034"/>
            <a:ext cx="5940703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</a:rPr>
              <a:t>real-world graphs with diverse characteristics</a:t>
            </a:r>
            <a:endParaRPr lang="en-US" sz="2000" dirty="0">
              <a:solidFill>
                <a:schemeClr val="accent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96C9E200-E8AC-3FFA-7826-0B9D7396F761}"/>
              </a:ext>
            </a:extLst>
          </p:cNvPr>
          <p:cNvSpPr txBox="1"/>
          <p:nvPr/>
        </p:nvSpPr>
        <p:spPr>
          <a:xfrm flipH="1">
            <a:off x="2231934" y="5971310"/>
            <a:ext cx="175083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regular graph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70594F89-C67B-20CB-9AF0-F444D1F7413A}"/>
              </a:ext>
            </a:extLst>
          </p:cNvPr>
          <p:cNvSpPr txBox="1"/>
          <p:nvPr/>
        </p:nvSpPr>
        <p:spPr>
          <a:xfrm flipH="1">
            <a:off x="5318462" y="5971310"/>
            <a:ext cx="175083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power-law graph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0BC2FEE0-C373-32AA-3E01-79776C0178E8}"/>
              </a:ext>
            </a:extLst>
          </p:cNvPr>
          <p:cNvSpPr txBox="1"/>
          <p:nvPr/>
        </p:nvSpPr>
        <p:spPr>
          <a:xfrm flipH="1">
            <a:off x="8107994" y="5971310"/>
            <a:ext cx="175083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diagonal graph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21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err="1">
                <a:latin typeface="Trebuchet MS" panose="020B0703020202090204" pitchFamily="34" charset="0"/>
              </a:rPr>
              <a:t>PyGim</a:t>
            </a:r>
            <a:r>
              <a:rPr lang="en-GB" sz="2400" dirty="0">
                <a:latin typeface="Trebuchet MS" panose="020B0703020202090204" pitchFamily="34" charset="0"/>
              </a:rPr>
              <a:t> Tuner predicts and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automatically</a:t>
            </a:r>
            <a:r>
              <a:rPr lang="en-GB" sz="2400" dirty="0">
                <a:latin typeface="Trebuchet MS" panose="020B0703020202090204" pitchFamily="34" charset="0"/>
              </a:rPr>
              <a:t> tunes the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best-performing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dirty="0" err="1">
                <a:latin typeface="Trebuchet MS" panose="020B0703020202090204" pitchFamily="34" charset="0"/>
              </a:rPr>
              <a:t>PaF</a:t>
            </a:r>
            <a:r>
              <a:rPr lang="en-GB" sz="2400" dirty="0">
                <a:latin typeface="Trebuchet MS" panose="020B0703020202090204" pitchFamily="34" charset="0"/>
              </a:rPr>
              <a:t>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strategy</a:t>
            </a:r>
            <a:r>
              <a:rPr lang="en-GB" sz="2400" dirty="0">
                <a:latin typeface="Trebuchet MS" panose="020B0703020202090204" pitchFamily="34" charset="0"/>
              </a:rPr>
              <a:t> without the need for manual programmer intervention based on the: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Graph</a:t>
            </a:r>
            <a:r>
              <a:rPr lang="en-GB" sz="2000" dirty="0">
                <a:latin typeface="Trebuchet MS" panose="020B0703020202090204" pitchFamily="34" charset="0"/>
              </a:rPr>
              <a:t>’s characteristics (i.e., non-zero patterns)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PIM system</a:t>
            </a:r>
            <a:r>
              <a:rPr lang="en-GB" sz="2000" dirty="0">
                <a:latin typeface="Trebuchet MS" panose="020B0703020202090204" pitchFamily="34" charset="0"/>
              </a:rPr>
              <a:t>’s characteristics (i.e., compute capabilities, available memory bandwidth…)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3. Lightweight Tuning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99B279-A71A-AC34-0261-BEF4EED28438}"/>
              </a:ext>
            </a:extLst>
          </p:cNvPr>
          <p:cNvGrpSpPr/>
          <p:nvPr/>
        </p:nvGrpSpPr>
        <p:grpSpPr>
          <a:xfrm>
            <a:off x="2791720" y="2493739"/>
            <a:ext cx="6038444" cy="1529769"/>
            <a:chOff x="4008448" y="3976669"/>
            <a:chExt cx="4699992" cy="232659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6648ECA-A624-9A9C-6524-D6B87F7E9121}"/>
                </a:ext>
              </a:extLst>
            </p:cNvPr>
            <p:cNvSpPr/>
            <p:nvPr/>
          </p:nvSpPr>
          <p:spPr>
            <a:xfrm>
              <a:off x="4008448" y="3976669"/>
              <a:ext cx="4699992" cy="2326599"/>
            </a:xfrm>
            <a:prstGeom prst="roundRect">
              <a:avLst>
                <a:gd name="adj" fmla="val 742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6E4B33-62F9-6647-A5B8-749572067D29}"/>
                </a:ext>
              </a:extLst>
            </p:cNvPr>
            <p:cNvGrpSpPr/>
            <p:nvPr/>
          </p:nvGrpSpPr>
          <p:grpSpPr>
            <a:xfrm>
              <a:off x="4078314" y="4481752"/>
              <a:ext cx="1058730" cy="1555987"/>
              <a:chOff x="5554208" y="4152055"/>
              <a:chExt cx="1058730" cy="155598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EA59CBE-7275-DC9C-21BF-2EBE5E09A037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CF0D6FB-EEB6-A1D1-0A64-273CAE751C1E}"/>
                  </a:ext>
                </a:extLst>
              </p:cNvPr>
              <p:cNvSpPr/>
              <p:nvPr/>
            </p:nvSpPr>
            <p:spPr>
              <a:xfrm>
                <a:off x="5554208" y="4152055"/>
                <a:ext cx="1058730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1C64FD8-1769-5F2F-498B-3075FFABD95E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083573" y="4621286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E91CF4-A4BC-C774-A7D4-BF0FA8AEEBC4}"/>
                </a:ext>
              </a:extLst>
            </p:cNvPr>
            <p:cNvGrpSpPr/>
            <p:nvPr/>
          </p:nvGrpSpPr>
          <p:grpSpPr>
            <a:xfrm>
              <a:off x="5240870" y="4487785"/>
              <a:ext cx="1058735" cy="1555987"/>
              <a:chOff x="5394368" y="4152055"/>
              <a:chExt cx="1058735" cy="155598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BCF9E69-2C12-AE23-3C85-036ABDB55AB0}"/>
                  </a:ext>
                </a:extLst>
              </p:cNvPr>
              <p:cNvSpPr/>
              <p:nvPr/>
            </p:nvSpPr>
            <p:spPr>
              <a:xfrm>
                <a:off x="5394373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FB8CEFF4-EC12-D1F5-C691-5964418086F7}"/>
                  </a:ext>
                </a:extLst>
              </p:cNvPr>
              <p:cNvSpPr/>
              <p:nvPr/>
            </p:nvSpPr>
            <p:spPr>
              <a:xfrm>
                <a:off x="539436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EF3B995-5609-9C7B-1FE7-313A0CF33EC4}"/>
                  </a:ext>
                </a:extLst>
              </p:cNvPr>
              <p:cNvCxnSpPr>
                <a:cxnSpLocks/>
                <a:stCxn id="18" idx="2"/>
                <a:endCxn id="17" idx="0"/>
              </p:cNvCxnSpPr>
              <p:nvPr/>
            </p:nvCxnSpPr>
            <p:spPr>
              <a:xfrm>
                <a:off x="5923736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2D5C85-9D5E-7E69-0F65-B1228ED123EA}"/>
                </a:ext>
              </a:extLst>
            </p:cNvPr>
            <p:cNvGrpSpPr/>
            <p:nvPr/>
          </p:nvGrpSpPr>
          <p:grpSpPr>
            <a:xfrm>
              <a:off x="6409308" y="4481752"/>
              <a:ext cx="1058732" cy="1555987"/>
              <a:chOff x="5234530" y="4152055"/>
              <a:chExt cx="1058732" cy="1555987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2AA4B9F-E6D8-F843-1011-B1C8E7FF8C99}"/>
                  </a:ext>
                </a:extLst>
              </p:cNvPr>
              <p:cNvSpPr/>
              <p:nvPr/>
            </p:nvSpPr>
            <p:spPr>
              <a:xfrm>
                <a:off x="5234532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5F0194C-C728-E94C-F223-8E6E4B80A23C}"/>
                  </a:ext>
                </a:extLst>
              </p:cNvPr>
              <p:cNvSpPr/>
              <p:nvPr/>
            </p:nvSpPr>
            <p:spPr>
              <a:xfrm>
                <a:off x="5234530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344700A-3D46-84D2-332A-B6949BEDA809}"/>
                  </a:ext>
                </a:extLst>
              </p:cNvPr>
              <p:cNvCxnSpPr>
                <a:cxnSpLocks/>
                <a:stCxn id="15" idx="2"/>
                <a:endCxn id="14" idx="0"/>
              </p:cNvCxnSpPr>
              <p:nvPr/>
            </p:nvCxnSpPr>
            <p:spPr>
              <a:xfrm>
                <a:off x="5763894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40D342-473B-0D8D-28CF-114605CBBF3E}"/>
                </a:ext>
              </a:extLst>
            </p:cNvPr>
            <p:cNvGrpSpPr/>
            <p:nvPr/>
          </p:nvGrpSpPr>
          <p:grpSpPr>
            <a:xfrm>
              <a:off x="7558872" y="4481752"/>
              <a:ext cx="1058733" cy="1555987"/>
              <a:chOff x="5061698" y="4152055"/>
              <a:chExt cx="1058733" cy="1555987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893A1DC3-5084-586A-87DF-8F3EF425B9DF}"/>
                  </a:ext>
                </a:extLst>
              </p:cNvPr>
              <p:cNvSpPr/>
              <p:nvPr/>
            </p:nvSpPr>
            <p:spPr>
              <a:xfrm>
                <a:off x="5061701" y="5008163"/>
                <a:ext cx="1058730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0D62FB36-5D77-B872-BB13-3B3D39C50B35}"/>
                  </a:ext>
                </a:extLst>
              </p:cNvPr>
              <p:cNvSpPr/>
              <p:nvPr/>
            </p:nvSpPr>
            <p:spPr>
              <a:xfrm>
                <a:off x="5061698" y="4152055"/>
                <a:ext cx="1058730" cy="46923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D74D590-CE6C-B4D2-B673-7A6B5C92FE53}"/>
                  </a:ext>
                </a:extLst>
              </p:cNvPr>
              <p:cNvCxnSpPr>
                <a:cxnSpLocks/>
                <a:stCxn id="12" idx="2"/>
                <a:endCxn id="11" idx="0"/>
              </p:cNvCxnSpPr>
              <p:nvPr/>
            </p:nvCxnSpPr>
            <p:spPr>
              <a:xfrm>
                <a:off x="5591063" y="4621287"/>
                <a:ext cx="0" cy="386877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31D1D58-30CD-6254-825F-41C7FE56DE86}"/>
              </a:ext>
            </a:extLst>
          </p:cNvPr>
          <p:cNvSpPr txBox="1"/>
          <p:nvPr/>
        </p:nvSpPr>
        <p:spPr>
          <a:xfrm flipH="1">
            <a:off x="4405363" y="4033331"/>
            <a:ext cx="281115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Real PIM System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EFA2FF-63BF-A950-A403-998CDBE7C9E6}"/>
              </a:ext>
            </a:extLst>
          </p:cNvPr>
          <p:cNvGrpSpPr>
            <a:grpSpLocks noChangeAspect="1"/>
          </p:cNvGrpSpPr>
          <p:nvPr/>
        </p:nvGrpSpPr>
        <p:grpSpPr>
          <a:xfrm>
            <a:off x="1237750" y="4644556"/>
            <a:ext cx="2844000" cy="1499849"/>
            <a:chOff x="284989" y="1547485"/>
            <a:chExt cx="4280711" cy="2204244"/>
          </a:xfrm>
        </p:grpSpPr>
        <p:pic>
          <p:nvPicPr>
            <p:cNvPr id="25" name="Picture 2" descr="GitHub - XinyueTan/Social-Network-Analysis-: Build three social network  diagrams of a school classroom and then analyze both centrality measures  and clusters within the network.">
              <a:extLst>
                <a:ext uri="{FF2B5EF4-FFF2-40B4-BE49-F238E27FC236}">
                  <a16:creationId xmlns:a16="http://schemas.microsoft.com/office/drawing/2014/main" id="{AA6F3D58-39CB-BDD3-8498-E6768D067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68"/>
            <a:stretch/>
          </p:blipFill>
          <p:spPr bwMode="auto">
            <a:xfrm>
              <a:off x="284989" y="1547485"/>
              <a:ext cx="4130128" cy="2204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F6026CF-612C-78B8-BCBD-04DC676DA9A1}"/>
                </a:ext>
              </a:extLst>
            </p:cNvPr>
            <p:cNvSpPr/>
            <p:nvPr/>
          </p:nvSpPr>
          <p:spPr>
            <a:xfrm>
              <a:off x="4009872" y="2636160"/>
              <a:ext cx="555828" cy="174812"/>
            </a:xfrm>
            <a:custGeom>
              <a:avLst/>
              <a:gdLst>
                <a:gd name="connsiteX0" fmla="*/ 94428 w 555828"/>
                <a:gd name="connsiteY0" fmla="*/ 80683 h 228600"/>
                <a:gd name="connsiteX1" fmla="*/ 298 w 555828"/>
                <a:gd name="connsiteY1" fmla="*/ 134471 h 228600"/>
                <a:gd name="connsiteX2" fmla="*/ 54087 w 555828"/>
                <a:gd name="connsiteY2" fmla="*/ 201706 h 228600"/>
                <a:gd name="connsiteX3" fmla="*/ 269239 w 555828"/>
                <a:gd name="connsiteY3" fmla="*/ 228600 h 228600"/>
                <a:gd name="connsiteX4" fmla="*/ 551628 w 555828"/>
                <a:gd name="connsiteY4" fmla="*/ 215153 h 228600"/>
                <a:gd name="connsiteX5" fmla="*/ 511287 w 555828"/>
                <a:gd name="connsiteY5" fmla="*/ 174812 h 228600"/>
                <a:gd name="connsiteX6" fmla="*/ 497839 w 555828"/>
                <a:gd name="connsiteY6" fmla="*/ 134471 h 228600"/>
                <a:gd name="connsiteX7" fmla="*/ 484392 w 555828"/>
                <a:gd name="connsiteY7" fmla="*/ 80683 h 228600"/>
                <a:gd name="connsiteX8" fmla="*/ 349922 w 555828"/>
                <a:gd name="connsiteY8" fmla="*/ 40342 h 228600"/>
                <a:gd name="connsiteX9" fmla="*/ 107875 w 555828"/>
                <a:gd name="connsiteY9" fmla="*/ 13447 h 228600"/>
                <a:gd name="connsiteX10" fmla="*/ 54087 w 555828"/>
                <a:gd name="connsiteY10" fmla="*/ 0 h 228600"/>
                <a:gd name="connsiteX11" fmla="*/ 54087 w 555828"/>
                <a:gd name="connsiteY11" fmla="*/ 26895 h 228600"/>
                <a:gd name="connsiteX12" fmla="*/ 94428 w 555828"/>
                <a:gd name="connsiteY12" fmla="*/ 806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5828" h="228600">
                  <a:moveTo>
                    <a:pt x="94428" y="80683"/>
                  </a:moveTo>
                  <a:cubicBezTo>
                    <a:pt x="85463" y="98612"/>
                    <a:pt x="21303" y="105064"/>
                    <a:pt x="298" y="134471"/>
                  </a:cubicBezTo>
                  <a:cubicBezTo>
                    <a:pt x="-4316" y="140930"/>
                    <a:pt x="45998" y="198239"/>
                    <a:pt x="54087" y="201706"/>
                  </a:cubicBezTo>
                  <a:cubicBezTo>
                    <a:pt x="91494" y="217737"/>
                    <a:pt x="268335" y="228518"/>
                    <a:pt x="269239" y="228600"/>
                  </a:cubicBezTo>
                  <a:cubicBezTo>
                    <a:pt x="363369" y="224118"/>
                    <a:pt x="459636" y="235596"/>
                    <a:pt x="551628" y="215153"/>
                  </a:cubicBezTo>
                  <a:cubicBezTo>
                    <a:pt x="570192" y="211028"/>
                    <a:pt x="521836" y="190635"/>
                    <a:pt x="511287" y="174812"/>
                  </a:cubicBezTo>
                  <a:cubicBezTo>
                    <a:pt x="503424" y="163018"/>
                    <a:pt x="501733" y="148100"/>
                    <a:pt x="497839" y="134471"/>
                  </a:cubicBezTo>
                  <a:cubicBezTo>
                    <a:pt x="492762" y="116701"/>
                    <a:pt x="498424" y="92710"/>
                    <a:pt x="484392" y="80683"/>
                  </a:cubicBezTo>
                  <a:cubicBezTo>
                    <a:pt x="477211" y="74528"/>
                    <a:pt x="371865" y="43334"/>
                    <a:pt x="349922" y="40342"/>
                  </a:cubicBezTo>
                  <a:cubicBezTo>
                    <a:pt x="269488" y="29373"/>
                    <a:pt x="107875" y="13447"/>
                    <a:pt x="107875" y="13447"/>
                  </a:cubicBezTo>
                  <a:cubicBezTo>
                    <a:pt x="89946" y="8965"/>
                    <a:pt x="72568" y="0"/>
                    <a:pt x="54087" y="0"/>
                  </a:cubicBezTo>
                  <a:cubicBezTo>
                    <a:pt x="-53488" y="0"/>
                    <a:pt x="54084" y="26894"/>
                    <a:pt x="54087" y="26895"/>
                  </a:cubicBezTo>
                  <a:cubicBezTo>
                    <a:pt x="68951" y="71488"/>
                    <a:pt x="103393" y="62754"/>
                    <a:pt x="94428" y="806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26AF724-C986-CA5C-F824-D093354E6359}"/>
                </a:ext>
              </a:extLst>
            </p:cNvPr>
            <p:cNvSpPr/>
            <p:nvPr/>
          </p:nvSpPr>
          <p:spPr>
            <a:xfrm>
              <a:off x="3731197" y="2904833"/>
              <a:ext cx="834503" cy="699247"/>
            </a:xfrm>
            <a:custGeom>
              <a:avLst/>
              <a:gdLst>
                <a:gd name="connsiteX0" fmla="*/ 470647 w 834503"/>
                <a:gd name="connsiteY0" fmla="*/ 53788 h 699247"/>
                <a:gd name="connsiteX1" fmla="*/ 376518 w 834503"/>
                <a:gd name="connsiteY1" fmla="*/ 134470 h 699247"/>
                <a:gd name="connsiteX2" fmla="*/ 336177 w 834503"/>
                <a:gd name="connsiteY2" fmla="*/ 147917 h 699247"/>
                <a:gd name="connsiteX3" fmla="*/ 255494 w 834503"/>
                <a:gd name="connsiteY3" fmla="*/ 188258 h 699247"/>
                <a:gd name="connsiteX4" fmla="*/ 228600 w 834503"/>
                <a:gd name="connsiteY4" fmla="*/ 215153 h 699247"/>
                <a:gd name="connsiteX5" fmla="*/ 188259 w 834503"/>
                <a:gd name="connsiteY5" fmla="*/ 228600 h 699247"/>
                <a:gd name="connsiteX6" fmla="*/ 67236 w 834503"/>
                <a:gd name="connsiteY6" fmla="*/ 282388 h 699247"/>
                <a:gd name="connsiteX7" fmla="*/ 26894 w 834503"/>
                <a:gd name="connsiteY7" fmla="*/ 295835 h 699247"/>
                <a:gd name="connsiteX8" fmla="*/ 13447 w 834503"/>
                <a:gd name="connsiteY8" fmla="*/ 349623 h 699247"/>
                <a:gd name="connsiteX9" fmla="*/ 0 w 834503"/>
                <a:gd name="connsiteY9" fmla="*/ 389964 h 699247"/>
                <a:gd name="connsiteX10" fmla="*/ 40341 w 834503"/>
                <a:gd name="connsiteY10" fmla="*/ 470647 h 699247"/>
                <a:gd name="connsiteX11" fmla="*/ 67236 w 834503"/>
                <a:gd name="connsiteY11" fmla="*/ 497541 h 699247"/>
                <a:gd name="connsiteX12" fmla="*/ 134471 w 834503"/>
                <a:gd name="connsiteY12" fmla="*/ 524435 h 699247"/>
                <a:gd name="connsiteX13" fmla="*/ 174812 w 834503"/>
                <a:gd name="connsiteY13" fmla="*/ 551329 h 699247"/>
                <a:gd name="connsiteX14" fmla="*/ 349624 w 834503"/>
                <a:gd name="connsiteY14" fmla="*/ 564776 h 699247"/>
                <a:gd name="connsiteX15" fmla="*/ 389965 w 834503"/>
                <a:gd name="connsiteY15" fmla="*/ 578223 h 699247"/>
                <a:gd name="connsiteX16" fmla="*/ 430306 w 834503"/>
                <a:gd name="connsiteY16" fmla="*/ 672353 h 699247"/>
                <a:gd name="connsiteX17" fmla="*/ 510988 w 834503"/>
                <a:gd name="connsiteY17" fmla="*/ 699247 h 699247"/>
                <a:gd name="connsiteX18" fmla="*/ 699247 w 834503"/>
                <a:gd name="connsiteY18" fmla="*/ 685800 h 699247"/>
                <a:gd name="connsiteX19" fmla="*/ 726141 w 834503"/>
                <a:gd name="connsiteY19" fmla="*/ 645458 h 699247"/>
                <a:gd name="connsiteX20" fmla="*/ 766483 w 834503"/>
                <a:gd name="connsiteY20" fmla="*/ 632011 h 699247"/>
                <a:gd name="connsiteX21" fmla="*/ 833718 w 834503"/>
                <a:gd name="connsiteY21" fmla="*/ 551329 h 699247"/>
                <a:gd name="connsiteX22" fmla="*/ 806824 w 834503"/>
                <a:gd name="connsiteY22" fmla="*/ 228600 h 699247"/>
                <a:gd name="connsiteX23" fmla="*/ 779930 w 834503"/>
                <a:gd name="connsiteY23" fmla="*/ 147917 h 699247"/>
                <a:gd name="connsiteX24" fmla="*/ 766483 w 834503"/>
                <a:gd name="connsiteY24" fmla="*/ 107576 h 699247"/>
                <a:gd name="connsiteX25" fmla="*/ 685800 w 834503"/>
                <a:gd name="connsiteY25" fmla="*/ 80682 h 699247"/>
                <a:gd name="connsiteX26" fmla="*/ 645459 w 834503"/>
                <a:gd name="connsiteY26" fmla="*/ 67235 h 699247"/>
                <a:gd name="connsiteX27" fmla="*/ 591671 w 834503"/>
                <a:gd name="connsiteY27" fmla="*/ 26894 h 699247"/>
                <a:gd name="connsiteX28" fmla="*/ 510988 w 834503"/>
                <a:gd name="connsiteY28" fmla="*/ 0 h 699247"/>
                <a:gd name="connsiteX29" fmla="*/ 470647 w 834503"/>
                <a:gd name="connsiteY29" fmla="*/ 53788 h 6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4503" h="699247">
                  <a:moveTo>
                    <a:pt x="470647" y="53788"/>
                  </a:moveTo>
                  <a:cubicBezTo>
                    <a:pt x="448235" y="76200"/>
                    <a:pt x="410373" y="110772"/>
                    <a:pt x="376518" y="134470"/>
                  </a:cubicBezTo>
                  <a:cubicBezTo>
                    <a:pt x="364906" y="142598"/>
                    <a:pt x="348855" y="141578"/>
                    <a:pt x="336177" y="147917"/>
                  </a:cubicBezTo>
                  <a:cubicBezTo>
                    <a:pt x="231909" y="200051"/>
                    <a:pt x="356892" y="154459"/>
                    <a:pt x="255494" y="188258"/>
                  </a:cubicBezTo>
                  <a:cubicBezTo>
                    <a:pt x="246529" y="197223"/>
                    <a:pt x="239471" y="208630"/>
                    <a:pt x="228600" y="215153"/>
                  </a:cubicBezTo>
                  <a:cubicBezTo>
                    <a:pt x="216446" y="222446"/>
                    <a:pt x="199327" y="219745"/>
                    <a:pt x="188259" y="228600"/>
                  </a:cubicBezTo>
                  <a:cubicBezTo>
                    <a:pt x="96408" y="302081"/>
                    <a:pt x="270275" y="253382"/>
                    <a:pt x="67236" y="282388"/>
                  </a:cubicBezTo>
                  <a:cubicBezTo>
                    <a:pt x="53789" y="286870"/>
                    <a:pt x="35749" y="284767"/>
                    <a:pt x="26894" y="295835"/>
                  </a:cubicBezTo>
                  <a:cubicBezTo>
                    <a:pt x="15349" y="310266"/>
                    <a:pt x="18524" y="331853"/>
                    <a:pt x="13447" y="349623"/>
                  </a:cubicBezTo>
                  <a:cubicBezTo>
                    <a:pt x="9553" y="363252"/>
                    <a:pt x="4482" y="376517"/>
                    <a:pt x="0" y="389964"/>
                  </a:cubicBezTo>
                  <a:cubicBezTo>
                    <a:pt x="14202" y="432572"/>
                    <a:pt x="10550" y="433409"/>
                    <a:pt x="40341" y="470647"/>
                  </a:cubicBezTo>
                  <a:cubicBezTo>
                    <a:pt x="48261" y="480547"/>
                    <a:pt x="56228" y="491251"/>
                    <a:pt x="67236" y="497541"/>
                  </a:cubicBezTo>
                  <a:cubicBezTo>
                    <a:pt x="88194" y="509517"/>
                    <a:pt x="112881" y="513640"/>
                    <a:pt x="134471" y="524435"/>
                  </a:cubicBezTo>
                  <a:cubicBezTo>
                    <a:pt x="148926" y="531663"/>
                    <a:pt x="158928" y="548351"/>
                    <a:pt x="174812" y="551329"/>
                  </a:cubicBezTo>
                  <a:cubicBezTo>
                    <a:pt x="232254" y="562099"/>
                    <a:pt x="291353" y="560294"/>
                    <a:pt x="349624" y="564776"/>
                  </a:cubicBezTo>
                  <a:cubicBezTo>
                    <a:pt x="363071" y="569258"/>
                    <a:pt x="382102" y="566429"/>
                    <a:pt x="389965" y="578223"/>
                  </a:cubicBezTo>
                  <a:cubicBezTo>
                    <a:pt x="422855" y="627558"/>
                    <a:pt x="377845" y="646122"/>
                    <a:pt x="430306" y="672353"/>
                  </a:cubicBezTo>
                  <a:cubicBezTo>
                    <a:pt x="455662" y="685031"/>
                    <a:pt x="510988" y="699247"/>
                    <a:pt x="510988" y="699247"/>
                  </a:cubicBezTo>
                  <a:cubicBezTo>
                    <a:pt x="573741" y="694765"/>
                    <a:pt x="638213" y="701059"/>
                    <a:pt x="699247" y="685800"/>
                  </a:cubicBezTo>
                  <a:cubicBezTo>
                    <a:pt x="714926" y="681880"/>
                    <a:pt x="713521" y="655554"/>
                    <a:pt x="726141" y="645458"/>
                  </a:cubicBezTo>
                  <a:cubicBezTo>
                    <a:pt x="737210" y="636603"/>
                    <a:pt x="753036" y="636493"/>
                    <a:pt x="766483" y="632011"/>
                  </a:cubicBezTo>
                  <a:cubicBezTo>
                    <a:pt x="775242" y="623252"/>
                    <a:pt x="832827" y="570942"/>
                    <a:pt x="833718" y="551329"/>
                  </a:cubicBezTo>
                  <a:cubicBezTo>
                    <a:pt x="836621" y="487474"/>
                    <a:pt x="832293" y="321986"/>
                    <a:pt x="806824" y="228600"/>
                  </a:cubicBezTo>
                  <a:cubicBezTo>
                    <a:pt x="799365" y="201250"/>
                    <a:pt x="788895" y="174811"/>
                    <a:pt x="779930" y="147917"/>
                  </a:cubicBezTo>
                  <a:cubicBezTo>
                    <a:pt x="775448" y="134470"/>
                    <a:pt x="779930" y="112058"/>
                    <a:pt x="766483" y="107576"/>
                  </a:cubicBezTo>
                  <a:lnTo>
                    <a:pt x="685800" y="80682"/>
                  </a:lnTo>
                  <a:lnTo>
                    <a:pt x="645459" y="67235"/>
                  </a:lnTo>
                  <a:cubicBezTo>
                    <a:pt x="627530" y="53788"/>
                    <a:pt x="611717" y="36917"/>
                    <a:pt x="591671" y="26894"/>
                  </a:cubicBezTo>
                  <a:cubicBezTo>
                    <a:pt x="566315" y="14216"/>
                    <a:pt x="510988" y="0"/>
                    <a:pt x="510988" y="0"/>
                  </a:cubicBezTo>
                  <a:cubicBezTo>
                    <a:pt x="464633" y="15452"/>
                    <a:pt x="493059" y="31376"/>
                    <a:pt x="470647" y="53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E93F730-634F-F25E-5306-C2F69CC9307F}"/>
              </a:ext>
            </a:extLst>
          </p:cNvPr>
          <p:cNvSpPr txBox="1"/>
          <p:nvPr/>
        </p:nvSpPr>
        <p:spPr>
          <a:xfrm>
            <a:off x="1668806" y="6006138"/>
            <a:ext cx="19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Real-world Graph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AEA6C702-3DE0-BEF4-9103-27EA38114EED}"/>
              </a:ext>
            </a:extLst>
          </p:cNvPr>
          <p:cNvSpPr/>
          <p:nvPr/>
        </p:nvSpPr>
        <p:spPr>
          <a:xfrm>
            <a:off x="4191136" y="5383479"/>
            <a:ext cx="811108" cy="443705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6A8B7FAF-4FD7-B7A3-A532-51F65178EDFA}"/>
              </a:ext>
            </a:extLst>
          </p:cNvPr>
          <p:cNvSpPr/>
          <p:nvPr/>
        </p:nvSpPr>
        <p:spPr>
          <a:xfrm rot="5400000">
            <a:off x="5532525" y="4451731"/>
            <a:ext cx="556831" cy="418536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pic>
        <p:nvPicPr>
          <p:cNvPr id="31" name="Graphic 30" descr="Gears">
            <a:extLst>
              <a:ext uri="{FF2B5EF4-FFF2-40B4-BE49-F238E27FC236}">
                <a16:creationId xmlns:a16="http://schemas.microsoft.com/office/drawing/2014/main" id="{371D6A35-1F60-672D-65FD-A6BFD4966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694" y="4879675"/>
            <a:ext cx="1703294" cy="17032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725269-3D84-9787-C694-9AF84AFD3791}"/>
              </a:ext>
            </a:extLst>
          </p:cNvPr>
          <p:cNvSpPr txBox="1"/>
          <p:nvPr/>
        </p:nvSpPr>
        <p:spPr>
          <a:xfrm>
            <a:off x="4995587" y="6410167"/>
            <a:ext cx="147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PyGim Tuner</a:t>
            </a:r>
          </a:p>
        </p:txBody>
      </p:sp>
      <p:pic>
        <p:nvPicPr>
          <p:cNvPr id="33" name="Picture 6" descr="Library - Free education icons">
            <a:extLst>
              <a:ext uri="{FF2B5EF4-FFF2-40B4-BE49-F238E27FC236}">
                <a16:creationId xmlns:a16="http://schemas.microsoft.com/office/drawing/2014/main" id="{4958ABB5-FA50-94C3-9D21-C7C37E4A5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27" y="4743921"/>
            <a:ext cx="1474856" cy="14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2EF3E1B7-A037-61F6-34E9-C952187032F6}"/>
              </a:ext>
            </a:extLst>
          </p:cNvPr>
          <p:cNvSpPr/>
          <p:nvPr/>
        </p:nvSpPr>
        <p:spPr>
          <a:xfrm>
            <a:off x="6627653" y="5473098"/>
            <a:ext cx="976422" cy="369332"/>
          </a:xfrm>
          <a:prstGeom prst="rightArrow">
            <a:avLst>
              <a:gd name="adj1" fmla="val 37778"/>
              <a:gd name="adj2" fmla="val 46944"/>
            </a:avLst>
          </a:prstGeom>
          <a:gradFill flip="none" rotWithShape="1">
            <a:gsLst>
              <a:gs pos="0">
                <a:srgbClr val="F48D0F">
                  <a:shade val="30000"/>
                  <a:satMod val="115000"/>
                </a:srgbClr>
              </a:gs>
              <a:gs pos="50000">
                <a:srgbClr val="F48D0F">
                  <a:shade val="67500"/>
                  <a:satMod val="115000"/>
                </a:srgbClr>
              </a:gs>
              <a:gs pos="100000">
                <a:srgbClr val="F48D0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846DCC-812A-647E-ED31-B62787433A1D}"/>
              </a:ext>
            </a:extLst>
          </p:cNvPr>
          <p:cNvSpPr txBox="1"/>
          <p:nvPr/>
        </p:nvSpPr>
        <p:spPr>
          <a:xfrm>
            <a:off x="7787141" y="5959234"/>
            <a:ext cx="220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PyGim PaF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C5E1B6-5871-747D-10EF-B30347A8B933}"/>
              </a:ext>
            </a:extLst>
          </p:cNvPr>
          <p:cNvSpPr txBox="1"/>
          <p:nvPr/>
        </p:nvSpPr>
        <p:spPr>
          <a:xfrm>
            <a:off x="6695757" y="51433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Trebuchet MS" panose="020B0703020202090204" pitchFamily="34" charset="0"/>
              </a:rPr>
              <a:t>tunes</a:t>
            </a:r>
          </a:p>
        </p:txBody>
      </p:sp>
    </p:spTree>
    <p:extLst>
      <p:ext uri="{BB962C8B-B14F-4D97-AF65-F5344CB8AC3E}">
        <p14:creationId xmlns:p14="http://schemas.microsoft.com/office/powerpoint/2010/main" val="37376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animBg="1"/>
      <p:bldP spid="30" grpId="0" animBg="1"/>
      <p:bldP spid="34" grpId="0" animBg="1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22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99" y="646105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Trebuchet MS" panose="020B0703020202090204" pitchFamily="34" charset="0"/>
              </a:rPr>
              <a:t>PyGim</a:t>
            </a:r>
            <a:r>
              <a:rPr lang="en-GB" sz="2000" dirty="0">
                <a:latin typeface="Trebuchet MS" panose="020B0703020202090204" pitchFamily="34" charset="0"/>
              </a:rPr>
              <a:t> integrates a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sz="2000" dirty="0">
                <a:latin typeface="Trebuchet MS" panose="020B0703020202090204" pitchFamily="34" charset="0"/>
              </a:rPr>
              <a:t> Python interface (currently integrated with </a:t>
            </a:r>
            <a:r>
              <a:rPr lang="en-GB" sz="2000" dirty="0" err="1"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  <a:endParaRPr lang="en-GB" sz="1800" dirty="0"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4. Handy Programming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</a:t>
            </a:r>
            <a:r>
              <a:rPr lang="en-US" sz="1500" dirty="0" err="1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PaF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7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</a:t>
            </a:r>
            <a:r>
              <a:rPr lang="en-US" dirty="0" err="1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PaF</a:t>
            </a:r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23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99" y="646105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Trebuchet MS" panose="020B0703020202090204" pitchFamily="34" charset="0"/>
              </a:rPr>
              <a:t>PyGim</a:t>
            </a:r>
            <a:r>
              <a:rPr lang="en-GB" sz="2000" dirty="0">
                <a:latin typeface="Trebuchet MS" panose="020B0703020202090204" pitchFamily="34" charset="0"/>
              </a:rPr>
              <a:t> integrates a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handy</a:t>
            </a:r>
            <a:r>
              <a:rPr lang="en-GB" sz="2000" dirty="0">
                <a:latin typeface="Trebuchet MS" panose="020B0703020202090204" pitchFamily="34" charset="0"/>
              </a:rPr>
              <a:t> Python interface (currently integrated with </a:t>
            </a:r>
            <a:r>
              <a:rPr lang="en-GB" sz="2000" dirty="0" err="1"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  <a:endParaRPr lang="en-GB" sz="1800" dirty="0"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4. Handy Programming Interface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14DA-BDD9-AF58-82CA-09A05AE7FACA}"/>
              </a:ext>
            </a:extLst>
          </p:cNvPr>
          <p:cNvSpPr txBox="1"/>
          <p:nvPr/>
        </p:nvSpPr>
        <p:spPr>
          <a:xfrm>
            <a:off x="255199" y="1026000"/>
            <a:ext cx="7704000" cy="576000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torch.nn.Module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hidden_size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features_size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operator in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col_split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gyn.pim_run_aggr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dense_parts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compute-intensive operator in Host (e.g., CPU/GPU)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out = </a:t>
            </a:r>
            <a:r>
              <a:rPr lang="en-US" sz="15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self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.linear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out_dense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out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gyn.pim_init_devices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num_pim_devices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Initialize PIM devices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data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load_dataset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Load graph</a:t>
            </a:r>
          </a:p>
          <a:p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# Tune the </a:t>
            </a:r>
            <a:r>
              <a:rPr lang="en-US" sz="1500" dirty="0" err="1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PaF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strategy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config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gyn.tune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data.graph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device_info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gyn.load_graph_pim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graph_parts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Partition graph to PIM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model =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in_channels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)])  </a:t>
            </a:r>
          </a:p>
          <a:p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model.forward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  <a:cs typeface="Consolas" panose="020B0609020204030204" pitchFamily="49" charset="0"/>
              </a:rPr>
              <a:t>data.features</a:t>
            </a:r>
            <a:r>
              <a:rPr lang="en-US" sz="15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GCN inference</a:t>
            </a:r>
            <a:endParaRPr lang="en-GR" sz="1500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303962-6DC3-7B36-ADF7-0825838AD3A3}"/>
              </a:ext>
            </a:extLst>
          </p:cNvPr>
          <p:cNvSpPr txBox="1"/>
          <p:nvPr/>
        </p:nvSpPr>
        <p:spPr>
          <a:xfrm>
            <a:off x="308205" y="1016187"/>
            <a:ext cx="227231" cy="5863144"/>
          </a:xfrm>
          <a:prstGeom prst="rect">
            <a:avLst/>
          </a:prstGeom>
          <a:noFill/>
          <a:ln w="19050"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 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17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24</a:t>
            </a:r>
          </a:p>
          <a:p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GR" sz="15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02696F-553A-66D8-DF6D-4C397000221D}"/>
              </a:ext>
            </a:extLst>
          </p:cNvPr>
          <p:cNvSpPr/>
          <p:nvPr/>
        </p:nvSpPr>
        <p:spPr>
          <a:xfrm>
            <a:off x="588442" y="1116688"/>
            <a:ext cx="7290994" cy="5652000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DF61E91-16D3-240C-AC1F-F0AAA514B823}"/>
              </a:ext>
            </a:extLst>
          </p:cNvPr>
          <p:cNvSpPr/>
          <p:nvPr/>
        </p:nvSpPr>
        <p:spPr>
          <a:xfrm>
            <a:off x="615946" y="5183194"/>
            <a:ext cx="6948000" cy="1404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Create GNN model</a:t>
            </a:r>
            <a:b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model=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torch.nn.Sequential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in_channels,feature_size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GCNConv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Linear(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feature_size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out_channels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)])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55DAE0B-30C6-7C1C-11D1-F426191341CD}"/>
              </a:ext>
            </a:extLst>
          </p:cNvPr>
          <p:cNvSpPr/>
          <p:nvPr/>
        </p:nvSpPr>
        <p:spPr>
          <a:xfrm>
            <a:off x="615946" y="1060506"/>
            <a:ext cx="2772000" cy="252000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 err="1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pygim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1819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gyn</a:t>
            </a:r>
            <a:endParaRPr lang="en-GR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D119E36-5100-A37D-5B42-739CA8CFA79F}"/>
              </a:ext>
            </a:extLst>
          </p:cNvPr>
          <p:cNvSpPr/>
          <p:nvPr/>
        </p:nvSpPr>
        <p:spPr>
          <a:xfrm>
            <a:off x="615946" y="2891718"/>
            <a:ext cx="6696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ut_dense = gyn.pim_run_aggr(graph_pim, dense_parts)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0C25823-E176-4C19-4EF1-62319F537B50}"/>
              </a:ext>
            </a:extLst>
          </p:cNvPr>
          <p:cNvSpPr/>
          <p:nvPr/>
        </p:nvSpPr>
        <p:spPr>
          <a:xfrm>
            <a:off x="615946" y="2448452"/>
            <a:ext cx="7056000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Execute memory-intensive kernel in real PIM devices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649376-2BC6-7333-A6D0-8845F0DDA660}"/>
              </a:ext>
            </a:extLst>
          </p:cNvPr>
          <p:cNvSpPr/>
          <p:nvPr/>
        </p:nvSpPr>
        <p:spPr>
          <a:xfrm>
            <a:off x="615946" y="4734569"/>
            <a:ext cx="7308000" cy="2520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graph_pim</a:t>
            </a:r>
            <a:r>
              <a:rPr lang="en-G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gyn.tune(data.graph, feature_size, device_info)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0D93C6-386D-60FB-ED37-58FB76F6A0FB}"/>
              </a:ext>
            </a:extLst>
          </p:cNvPr>
          <p:cNvSpPr/>
          <p:nvPr/>
        </p:nvSpPr>
        <p:spPr>
          <a:xfrm>
            <a:off x="615946" y="4454478"/>
            <a:ext cx="3081835" cy="252000"/>
          </a:xfrm>
          <a:prstGeom prst="roundRect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Tune the </a:t>
            </a:r>
            <a:r>
              <a:rPr lang="en-US" dirty="0" err="1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PaF</a:t>
            </a:r>
            <a:r>
              <a:rPr lang="en-US" dirty="0">
                <a:solidFill>
                  <a:srgbClr val="00919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strategy</a:t>
            </a:r>
            <a:endParaRPr lang="en-GR" dirty="0">
              <a:solidFill>
                <a:srgbClr val="00919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04803-6D2D-146A-91F7-3208417076C1}"/>
              </a:ext>
            </a:extLst>
          </p:cNvPr>
          <p:cNvGrpSpPr/>
          <p:nvPr/>
        </p:nvGrpSpPr>
        <p:grpSpPr>
          <a:xfrm>
            <a:off x="9654053" y="5539263"/>
            <a:ext cx="2054451" cy="1352686"/>
            <a:chOff x="24634797" y="7470779"/>
            <a:chExt cx="2054451" cy="13526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4C93F6-A5EA-9D0F-3E35-46B3223C8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24"/>
            <a:stretch/>
          </p:blipFill>
          <p:spPr>
            <a:xfrm>
              <a:off x="24634797" y="7470779"/>
              <a:ext cx="2054451" cy="10283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A9F6B1-4296-D515-1774-04949EE52112}"/>
                </a:ext>
              </a:extLst>
            </p:cNvPr>
            <p:cNvSpPr txBox="1"/>
            <p:nvPr/>
          </p:nvSpPr>
          <p:spPr>
            <a:xfrm>
              <a:off x="24986860" y="8447227"/>
              <a:ext cx="1350323" cy="37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  <a:cs typeface="Segoe UI" panose="020B0502040204020203" pitchFamily="34" charset="0"/>
                </a:rPr>
                <a:t>UPMEM PIM</a:t>
              </a:r>
            </a:p>
          </p:txBody>
        </p:sp>
      </p:grpSp>
      <p:pic>
        <p:nvPicPr>
          <p:cNvPr id="8" name="trim-VEED3.mp4">
            <a:hlinkClick r:id="" action="ppaction://media"/>
            <a:extLst>
              <a:ext uri="{FF2B5EF4-FFF2-40B4-BE49-F238E27FC236}">
                <a16:creationId xmlns:a16="http://schemas.microsoft.com/office/drawing/2014/main" id="{5008AF84-209E-EAC7-AA61-6062F203A8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37966" r="65712"/>
          <a:stretch/>
        </p:blipFill>
        <p:spPr>
          <a:xfrm>
            <a:off x="8352256" y="1070209"/>
            <a:ext cx="3350346" cy="4329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1712AB-9DA8-BC1F-6C7D-BD9216B6D0D8}"/>
              </a:ext>
            </a:extLst>
          </p:cNvPr>
          <p:cNvSpPr txBox="1"/>
          <p:nvPr/>
        </p:nvSpPr>
        <p:spPr>
          <a:xfrm>
            <a:off x="8272475" y="5399766"/>
            <a:ext cx="1487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rebuchet MS" panose="020B0703020202090204" pitchFamily="34" charset="0"/>
                <a:cs typeface="Segoe UI" panose="020B0502040204020203" pitchFamily="34" charset="0"/>
              </a:rPr>
              <a:t>fast-forwarded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03015C-683A-5118-E34E-9AEEDB0C35AF}"/>
              </a:ext>
            </a:extLst>
          </p:cNvPr>
          <p:cNvGrpSpPr>
            <a:grpSpLocks noChangeAspect="1"/>
          </p:cNvGrpSpPr>
          <p:nvPr/>
        </p:nvGrpSpPr>
        <p:grpSpPr>
          <a:xfrm>
            <a:off x="8352256" y="5784240"/>
            <a:ext cx="1205228" cy="761268"/>
            <a:chOff x="10414268" y="5473442"/>
            <a:chExt cx="1772659" cy="111968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DB76AC1-39E1-3EEF-C33D-4E62EF53123B}"/>
                </a:ext>
              </a:extLst>
            </p:cNvPr>
            <p:cNvSpPr/>
            <p:nvPr/>
          </p:nvSpPr>
          <p:spPr>
            <a:xfrm>
              <a:off x="10414268" y="5473442"/>
              <a:ext cx="1744253" cy="111968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1B587C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36000" tIns="756000" rIns="36000" bIns="0" rtlCol="0" anchor="b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rPr>
                <a:t>Memory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69A34CC-69E8-A7C5-C873-967E6B59D6DB}"/>
                </a:ext>
              </a:extLst>
            </p:cNvPr>
            <p:cNvGrpSpPr/>
            <p:nvPr/>
          </p:nvGrpSpPr>
          <p:grpSpPr>
            <a:xfrm>
              <a:off x="10442779" y="5505492"/>
              <a:ext cx="1744148" cy="786393"/>
              <a:chOff x="3675005" y="4840298"/>
              <a:chExt cx="1744148" cy="786393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1C0CC73-7783-37F6-C97C-464FCEE83BE5}"/>
                  </a:ext>
                </a:extLst>
              </p:cNvPr>
              <p:cNvSpPr/>
              <p:nvPr/>
            </p:nvSpPr>
            <p:spPr>
              <a:xfrm>
                <a:off x="3678071" y="4869819"/>
                <a:ext cx="1712676" cy="731483"/>
              </a:xfrm>
              <a:prstGeom prst="roundRect">
                <a:avLst>
                  <a:gd name="adj" fmla="val 8720"/>
                </a:avLst>
              </a:prstGeom>
              <a:solidFill>
                <a:schemeClr val="accent1">
                  <a:lumMod val="40000"/>
                  <a:lumOff val="60000"/>
                  <a:alpha val="25098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tIns="27000" rtlCol="0" anchor="b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R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</a:endParaRPr>
              </a:p>
            </p:txBody>
          </p:sp>
          <p:pic>
            <p:nvPicPr>
              <p:cNvPr id="14" name="Picture 2" descr="Cpu - Free computer icons">
                <a:extLst>
                  <a:ext uri="{FF2B5EF4-FFF2-40B4-BE49-F238E27FC236}">
                    <a16:creationId xmlns:a16="http://schemas.microsoft.com/office/drawing/2014/main" id="{BB47269D-182D-0502-C7F4-AF5235EB7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5005" y="4847231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pu - Free computer icons">
                <a:extLst>
                  <a:ext uri="{FF2B5EF4-FFF2-40B4-BE49-F238E27FC236}">
                    <a16:creationId xmlns:a16="http://schemas.microsoft.com/office/drawing/2014/main" id="{73E61A73-42A4-A4F7-CC5B-E90F1CF6C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522" y="4854166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pu - Free computer icons">
                <a:extLst>
                  <a:ext uri="{FF2B5EF4-FFF2-40B4-BE49-F238E27FC236}">
                    <a16:creationId xmlns:a16="http://schemas.microsoft.com/office/drawing/2014/main" id="{5EB2AB83-D280-88F3-D6C0-FB1FF505CB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6040" y="4840298"/>
                <a:ext cx="427774" cy="42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ACBC-34CA-BBB8-7C21-EC22B2BC1BC6}"/>
                  </a:ext>
                </a:extLst>
              </p:cNvPr>
              <p:cNvSpPr txBox="1"/>
              <p:nvPr/>
            </p:nvSpPr>
            <p:spPr>
              <a:xfrm>
                <a:off x="3720665" y="5237384"/>
                <a:ext cx="1698488" cy="38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 dirty="0">
                    <a:solidFill>
                      <a:schemeClr val="accent1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small cores</a:t>
                </a:r>
                <a:endParaRPr lang="en-GR" sz="1400" dirty="0">
                  <a:solidFill>
                    <a:schemeClr val="accent1">
                      <a:lumMod val="75000"/>
                    </a:schemeClr>
                  </a:solidFill>
                  <a:latin typeface="Trebuchet MS" panose="020B0703020202090204" pitchFamily="34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52EDC1-A886-7FFA-79F9-2E49751F7667}"/>
              </a:ext>
            </a:extLst>
          </p:cNvPr>
          <p:cNvSpPr txBox="1"/>
          <p:nvPr/>
        </p:nvSpPr>
        <p:spPr>
          <a:xfrm>
            <a:off x="537790" y="3821813"/>
            <a:ext cx="7249353" cy="1292662"/>
          </a:xfrm>
          <a:prstGeom prst="rect">
            <a:avLst/>
          </a:prstGeom>
          <a:solidFill>
            <a:srgbClr val="FEE2F1"/>
          </a:solidFill>
          <a:ln w="381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000" dirty="0">
              <a:latin typeface="Trebuchet MS" panose="020B0703020202090204" pitchFamily="34" charset="0"/>
            </a:endParaRPr>
          </a:p>
          <a:p>
            <a:pPr algn="ctr"/>
            <a:r>
              <a:rPr lang="en-GB" sz="2800" dirty="0" err="1">
                <a:latin typeface="Trebuchet MS" panose="020B0703020202090204" pitchFamily="34" charset="0"/>
              </a:rPr>
              <a:t>PyGim</a:t>
            </a:r>
            <a:r>
              <a:rPr lang="en-GB" sz="2800" dirty="0">
                <a:latin typeface="Trebuchet MS" panose="020B0703020202090204" pitchFamily="34" charset="0"/>
              </a:rPr>
              <a:t>: </a:t>
            </a:r>
            <a:r>
              <a:rPr lang="en-GB" sz="2800" dirty="0">
                <a:solidFill>
                  <a:schemeClr val="accent3"/>
                </a:solidFill>
                <a:latin typeface="Trebuchet MS" panose="020B070302020209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github.com/CMU-SAFARI/PyGim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/>
              <a:t> </a:t>
            </a:r>
            <a:r>
              <a:rPr lang="en-GB" sz="2000" dirty="0">
                <a:latin typeface="Trebuchet MS" panose="020B0703020202090204" pitchFamily="34" charset="0"/>
              </a:rPr>
              <a:t>Deploy your GNNs </a:t>
            </a:r>
            <a:r>
              <a:rPr lang="en-GB" sz="2000" dirty="0">
                <a:solidFill>
                  <a:schemeClr val="accent3"/>
                </a:solidFill>
                <a:latin typeface="Trebuchet MS" panose="020B0703020202090204" pitchFamily="34" charset="0"/>
              </a:rPr>
              <a:t>effortless</a:t>
            </a:r>
            <a:r>
              <a:rPr lang="en-GB" sz="2000" dirty="0">
                <a:latin typeface="Trebuchet MS" panose="020B0703020202090204" pitchFamily="34" charset="0"/>
              </a:rPr>
              <a:t> and enjoy the PIM benefits!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 algn="ctr"/>
            <a:endParaRPr lang="en-GB" sz="10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35DA55-0EDD-D55F-D2ED-AD1363D380F8}"/>
              </a:ext>
            </a:extLst>
          </p:cNvPr>
          <p:cNvGrpSpPr>
            <a:grpSpLocks noChangeAspect="1"/>
          </p:cNvGrpSpPr>
          <p:nvPr/>
        </p:nvGrpSpPr>
        <p:grpSpPr>
          <a:xfrm>
            <a:off x="8630441" y="5812400"/>
            <a:ext cx="648000" cy="235449"/>
            <a:chOff x="6553719" y="1952848"/>
            <a:chExt cx="2082281" cy="75658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6072306-9171-A92E-9FD3-A0CD089167E4}"/>
                </a:ext>
              </a:extLst>
            </p:cNvPr>
            <p:cNvSpPr/>
            <p:nvPr/>
          </p:nvSpPr>
          <p:spPr>
            <a:xfrm>
              <a:off x="6553719" y="2020633"/>
              <a:ext cx="2082281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C98E8E0-420C-BD2C-D201-98F7A034EBB1}"/>
                </a:ext>
              </a:extLst>
            </p:cNvPr>
            <p:cNvGrpSpPr/>
            <p:nvPr/>
          </p:nvGrpSpPr>
          <p:grpSpPr>
            <a:xfrm>
              <a:off x="6620585" y="1952848"/>
              <a:ext cx="1932590" cy="756586"/>
              <a:chOff x="6620585" y="1952848"/>
              <a:chExt cx="1932590" cy="756586"/>
            </a:xfrm>
          </p:grpSpPr>
          <p:sp>
            <p:nvSpPr>
              <p:cNvPr id="22" name="Plus 21">
                <a:extLst>
                  <a:ext uri="{FF2B5EF4-FFF2-40B4-BE49-F238E27FC236}">
                    <a16:creationId xmlns:a16="http://schemas.microsoft.com/office/drawing/2014/main" id="{E3D0CB0E-D327-164F-CAE5-D31D92DBD1FE}"/>
                  </a:ext>
                </a:extLst>
              </p:cNvPr>
              <p:cNvSpPr/>
              <p:nvPr/>
            </p:nvSpPr>
            <p:spPr>
              <a:xfrm>
                <a:off x="6620585" y="2054499"/>
                <a:ext cx="538897" cy="553285"/>
              </a:xfrm>
              <a:prstGeom prst="mathPlus">
                <a:avLst>
                  <a:gd name="adj1" fmla="val 1584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Multiply 22">
                <a:extLst>
                  <a:ext uri="{FF2B5EF4-FFF2-40B4-BE49-F238E27FC236}">
                    <a16:creationId xmlns:a16="http://schemas.microsoft.com/office/drawing/2014/main" id="{70D58BF1-C6BE-82A8-30B5-364260C2B500}"/>
                  </a:ext>
                </a:extLst>
              </p:cNvPr>
              <p:cNvSpPr/>
              <p:nvPr/>
            </p:nvSpPr>
            <p:spPr>
              <a:xfrm>
                <a:off x="7088412" y="2086558"/>
                <a:ext cx="639861" cy="489167"/>
              </a:xfrm>
              <a:prstGeom prst="mathMultiply">
                <a:avLst>
                  <a:gd name="adj1" fmla="val 1313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Division 23">
                <a:extLst>
                  <a:ext uri="{FF2B5EF4-FFF2-40B4-BE49-F238E27FC236}">
                    <a16:creationId xmlns:a16="http://schemas.microsoft.com/office/drawing/2014/main" id="{E93DD031-7CBF-433F-14D6-3F8386B7D3F8}"/>
                  </a:ext>
                </a:extLst>
              </p:cNvPr>
              <p:cNvSpPr/>
              <p:nvPr/>
            </p:nvSpPr>
            <p:spPr>
              <a:xfrm>
                <a:off x="7657203" y="1952848"/>
                <a:ext cx="501336" cy="756586"/>
              </a:xfrm>
              <a:prstGeom prst="mathDivide">
                <a:avLst>
                  <a:gd name="adj1" fmla="val 10092"/>
                  <a:gd name="adj2" fmla="val 5880"/>
                  <a:gd name="adj3" fmla="val 728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Minus 24">
                <a:extLst>
                  <a:ext uri="{FF2B5EF4-FFF2-40B4-BE49-F238E27FC236}">
                    <a16:creationId xmlns:a16="http://schemas.microsoft.com/office/drawing/2014/main" id="{8488DDB4-7CBC-056F-51E4-E7D5E47500B8}"/>
                  </a:ext>
                </a:extLst>
              </p:cNvPr>
              <p:cNvSpPr/>
              <p:nvPr/>
            </p:nvSpPr>
            <p:spPr>
              <a:xfrm>
                <a:off x="8138268" y="2112676"/>
                <a:ext cx="414907" cy="436930"/>
              </a:xfrm>
              <a:prstGeom prst="mathMinus">
                <a:avLst>
                  <a:gd name="adj1" fmla="val 2352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D2D958E-B1D2-F45F-D660-F65DE4273135}"/>
              </a:ext>
            </a:extLst>
          </p:cNvPr>
          <p:cNvSpPr/>
          <p:nvPr/>
        </p:nvSpPr>
        <p:spPr>
          <a:xfrm>
            <a:off x="4585011" y="2622516"/>
            <a:ext cx="3414070" cy="811836"/>
          </a:xfrm>
          <a:prstGeom prst="wedgeRoundRectCallout">
            <a:avLst>
              <a:gd name="adj1" fmla="val 79708"/>
              <a:gd name="adj2" fmla="val 341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Computation is performed inside </a:t>
            </a:r>
            <a:r>
              <a:rPr lang="en-GR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real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PIM devices!</a:t>
            </a:r>
          </a:p>
        </p:txBody>
      </p:sp>
    </p:spTree>
    <p:extLst>
      <p:ext uri="{BB962C8B-B14F-4D97-AF65-F5344CB8AC3E}">
        <p14:creationId xmlns:p14="http://schemas.microsoft.com/office/powerpoint/2010/main" val="13131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24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Background &amp;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PyGim Design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Evaluation</a:t>
            </a:r>
            <a:endParaRPr lang="en-GR" sz="4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Evaluation Methodology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25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01" y="836336"/>
            <a:ext cx="11837998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UPMEM PIM server: 16 PIM DIMMs with </a:t>
            </a: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1992</a:t>
            </a:r>
            <a:r>
              <a:rPr lang="en-GB" sz="2400" dirty="0">
                <a:latin typeface="Trebuchet MS" panose="020B0703020202090204" pitchFamily="34" charset="0"/>
              </a:rPr>
              <a:t> PIM Cores (24 threads per core) in total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Graph models: GCN, GIN SAGE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Datasets: </a:t>
            </a:r>
            <a:r>
              <a:rPr lang="en-GB" sz="2400" dirty="0" err="1">
                <a:latin typeface="Trebuchet MS" panose="020B0703020202090204" pitchFamily="34" charset="0"/>
              </a:rPr>
              <a:t>obn</a:t>
            </a:r>
            <a:r>
              <a:rPr lang="en-GB" sz="2400" dirty="0">
                <a:latin typeface="Trebuchet MS" panose="020B0703020202090204" pitchFamily="34" charset="0"/>
              </a:rPr>
              <a:t>-proteins, reddit, </a:t>
            </a:r>
            <a:r>
              <a:rPr lang="en-GB" sz="2400" dirty="0" err="1">
                <a:latin typeface="Trebuchet MS" panose="020B0703020202090204" pitchFamily="34" charset="0"/>
              </a:rPr>
              <a:t>amazonProducts</a:t>
            </a: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400" dirty="0">
                <a:latin typeface="Trebuchet MS" panose="020B0703020202090204" pitchFamily="34" charset="0"/>
              </a:rPr>
              <a:t>Comparison points: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latin typeface="Trebuchet MS" panose="020B0703020202090204" pitchFamily="34" charset="0"/>
              </a:rPr>
              <a:t> running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host CPU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SparseP</a:t>
            </a:r>
            <a:r>
              <a:rPr lang="en-GB" sz="2000" dirty="0">
                <a:latin typeface="Trebuchet MS" panose="020B0703020202090204" pitchFamily="34" charset="0"/>
              </a:rPr>
              <a:t> [Sigmetrics’22] (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2×</a:t>
            </a:r>
            <a:r>
              <a:rPr lang="en-GB" sz="2000" dirty="0">
                <a:latin typeface="Trebuchet MS" panose="020B0703020202090204" pitchFamily="34" charset="0"/>
              </a:rPr>
              <a:t>) running </a:t>
            </a:r>
            <a:r>
              <a:rPr lang="en-GB" sz="2000" dirty="0" err="1">
                <a:latin typeface="Trebuchet MS" panose="020B0703020202090204" pitchFamily="34" charset="0"/>
              </a:rPr>
              <a:t>SpMM</a:t>
            </a:r>
            <a:r>
              <a:rPr lang="en-GB" sz="2000" dirty="0">
                <a:latin typeface="Trebuchet MS" panose="020B0703020202090204" pitchFamily="34" charset="0"/>
              </a:rPr>
              <a:t> as multiple </a:t>
            </a:r>
            <a:r>
              <a:rPr lang="en-GB" sz="2000" dirty="0" err="1">
                <a:latin typeface="Trebuchet MS" panose="020B0703020202090204" pitchFamily="34" charset="0"/>
              </a:rPr>
              <a:t>SpMV</a:t>
            </a:r>
            <a:r>
              <a:rPr lang="en-GB" sz="2000" dirty="0">
                <a:latin typeface="Trebuchet MS" panose="020B0703020202090204" pitchFamily="34" charset="0"/>
              </a:rPr>
              <a:t> kernels on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</a:rPr>
              <a:t>PIM cores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GraNDe</a:t>
            </a:r>
            <a:r>
              <a:rPr lang="en-GB" sz="2000" dirty="0">
                <a:latin typeface="Trebuchet MS" panose="020B0703020202090204" pitchFamily="34" charset="0"/>
              </a:rPr>
              <a:t> [IEEE Trans. Comput.’23]</a:t>
            </a:r>
            <a:r>
              <a:rPr lang="en-GB" sz="2000" dirty="0">
                <a:latin typeface="Trebuchet MS" panose="020B0703020202090204" pitchFamily="34" charset="0"/>
                <a:sym typeface="Wingdings" pitchFamily="2" charset="2"/>
              </a:rPr>
              <a:t>: optimizes GNN aggregation on near-rank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PIM systems</a:t>
            </a:r>
            <a:endParaRPr lang="en-GR" sz="2000" dirty="0">
              <a:solidFill>
                <a:schemeClr val="accent5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7933F0-6B1F-CC15-47D7-61D9299E3E29}"/>
              </a:ext>
            </a:extLst>
          </p:cNvPr>
          <p:cNvSpPr/>
          <p:nvPr/>
        </p:nvSpPr>
        <p:spPr>
          <a:xfrm>
            <a:off x="587951" y="3808826"/>
            <a:ext cx="10488365" cy="2626479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A5B06-C39D-B22C-0FC7-04B97A5448B1}"/>
              </a:ext>
            </a:extLst>
          </p:cNvPr>
          <p:cNvSpPr txBox="1"/>
          <p:nvPr/>
        </p:nvSpPr>
        <p:spPr>
          <a:xfrm flipH="1">
            <a:off x="3852443" y="6460853"/>
            <a:ext cx="3539308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UPMEM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7D2C42-B3F7-6A77-C237-0A53D04F50F9}"/>
              </a:ext>
            </a:extLst>
          </p:cNvPr>
          <p:cNvGrpSpPr/>
          <p:nvPr/>
        </p:nvGrpSpPr>
        <p:grpSpPr>
          <a:xfrm>
            <a:off x="5128751" y="4896795"/>
            <a:ext cx="5830369" cy="1415689"/>
            <a:chOff x="3586469" y="4092375"/>
            <a:chExt cx="5812632" cy="2397493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A751237-4FFF-1C1A-8F53-DE1FF2A5A300}"/>
                </a:ext>
              </a:extLst>
            </p:cNvPr>
            <p:cNvGrpSpPr/>
            <p:nvPr/>
          </p:nvGrpSpPr>
          <p:grpSpPr>
            <a:xfrm>
              <a:off x="3586469" y="4092375"/>
              <a:ext cx="5812632" cy="2397493"/>
              <a:chOff x="3380875" y="3980672"/>
              <a:chExt cx="5812632" cy="2397493"/>
            </a:xfrm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52E0338D-78B6-60B3-E08E-7FD325D36183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E4C23B47-626F-0F78-4C15-C30460E9BA01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3481BA9F-D6A4-B2A1-F3FB-D61AF247125B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124 GB PIM-Enabled Memory</a:t>
                </a:r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7575526-31E1-00BF-1EFF-16F8AF480149}"/>
                </a:ext>
              </a:extLst>
            </p:cNvPr>
            <p:cNvGrpSpPr/>
            <p:nvPr/>
          </p:nvGrpSpPr>
          <p:grpSpPr>
            <a:xfrm>
              <a:off x="4078314" y="4691738"/>
              <a:ext cx="1231603" cy="1409111"/>
              <a:chOff x="5554208" y="4362041"/>
              <a:chExt cx="1231603" cy="1409111"/>
            </a:xfrm>
          </p:grpSpPr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CE441C05-7D48-B4C9-FA85-C12FCCA8779A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6" name="Rounded Rectangle 245">
                <a:extLst>
                  <a:ext uri="{FF2B5EF4-FFF2-40B4-BE49-F238E27FC236}">
                    <a16:creationId xmlns:a16="http://schemas.microsoft.com/office/drawing/2014/main" id="{A4749826-DE34-4192-86EE-7F2F984E0DF5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970D78FA-79DA-DE42-561F-EF6E68BE72AD}"/>
                  </a:ext>
                </a:extLst>
              </p:cNvPr>
              <p:cNvCxnSpPr>
                <a:cxnSpLocks/>
                <a:stCxn id="246" idx="2"/>
                <a:endCxn id="245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F21FF31-DE5A-C4BF-1762-4D2336D0BB75}"/>
                </a:ext>
              </a:extLst>
            </p:cNvPr>
            <p:cNvGrpSpPr/>
            <p:nvPr/>
          </p:nvGrpSpPr>
          <p:grpSpPr>
            <a:xfrm>
              <a:off x="5400710" y="4697771"/>
              <a:ext cx="1231603" cy="1409111"/>
              <a:chOff x="5554208" y="4362041"/>
              <a:chExt cx="1231603" cy="1409111"/>
            </a:xfrm>
          </p:grpSpPr>
          <p:sp>
            <p:nvSpPr>
              <p:cNvPr id="242" name="Rounded Rectangle 241">
                <a:extLst>
                  <a:ext uri="{FF2B5EF4-FFF2-40B4-BE49-F238E27FC236}">
                    <a16:creationId xmlns:a16="http://schemas.microsoft.com/office/drawing/2014/main" id="{7A0223E0-89D5-1DE2-30DC-068EDBDB895E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81E01DD5-C77F-5F95-0569-6D5AF823414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E5AF7C1C-B197-BC4F-34E4-CAD6145F4E2D}"/>
                  </a:ext>
                </a:extLst>
              </p:cNvPr>
              <p:cNvCxnSpPr>
                <a:cxnSpLocks/>
                <a:stCxn id="243" idx="2"/>
                <a:endCxn id="242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21BC82-525B-44B6-96E9-E143F407D094}"/>
                </a:ext>
              </a:extLst>
            </p:cNvPr>
            <p:cNvGrpSpPr/>
            <p:nvPr/>
          </p:nvGrpSpPr>
          <p:grpSpPr>
            <a:xfrm>
              <a:off x="6728986" y="4691738"/>
              <a:ext cx="1231603" cy="1409111"/>
              <a:chOff x="5554208" y="4362041"/>
              <a:chExt cx="1231603" cy="1409111"/>
            </a:xfrm>
          </p:grpSpPr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3CBBF532-711D-CE1B-C31B-523F9F37BDA0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870D2168-F92A-A340-B23E-5C4B8AE2EDB2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B666212C-8277-FD24-AA2B-528AB9A2B870}"/>
                  </a:ext>
                </a:extLst>
              </p:cNvPr>
              <p:cNvCxnSpPr>
                <a:cxnSpLocks/>
                <a:stCxn id="240" idx="2"/>
                <a:endCxn id="239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4C10AD34-3F69-5BB2-D5CE-27BAD9681F13}"/>
                </a:ext>
              </a:extLst>
            </p:cNvPr>
            <p:cNvGrpSpPr/>
            <p:nvPr/>
          </p:nvGrpSpPr>
          <p:grpSpPr>
            <a:xfrm>
              <a:off x="8051382" y="4691738"/>
              <a:ext cx="1231603" cy="1409111"/>
              <a:chOff x="5554208" y="4362041"/>
              <a:chExt cx="1231603" cy="1409111"/>
            </a:xfrm>
          </p:grpSpPr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3A520394-7E96-4D67-98D0-7BB66E202C74}"/>
                  </a:ext>
                </a:extLst>
              </p:cNvPr>
              <p:cNvSpPr/>
              <p:nvPr/>
            </p:nvSpPr>
            <p:spPr>
              <a:xfrm>
                <a:off x="5554208" y="507127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08000" rIns="3600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EFFDF520-5F6E-8831-E074-092653707DA4}"/>
                  </a:ext>
                </a:extLst>
              </p:cNvPr>
              <p:cNvSpPr/>
              <p:nvPr/>
            </p:nvSpPr>
            <p:spPr>
              <a:xfrm>
                <a:off x="5554208" y="4362041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E8678759-BBCE-E725-801D-A9C9E2A24939}"/>
                  </a:ext>
                </a:extLst>
              </p:cNvPr>
              <p:cNvCxnSpPr>
                <a:cxnSpLocks/>
                <a:stCxn id="237" idx="2"/>
                <a:endCxn id="236" idx="0"/>
              </p:cNvCxnSpPr>
              <p:nvPr/>
            </p:nvCxnSpPr>
            <p:spPr>
              <a:xfrm>
                <a:off x="6170010" y="4831272"/>
                <a:ext cx="0" cy="240000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3DEA8F5-3DCA-9DE3-8AB7-6B07D33A0E82}"/>
              </a:ext>
            </a:extLst>
          </p:cNvPr>
          <p:cNvGrpSpPr/>
          <p:nvPr/>
        </p:nvGrpSpPr>
        <p:grpSpPr>
          <a:xfrm>
            <a:off x="717331" y="3917729"/>
            <a:ext cx="3374243" cy="2394755"/>
            <a:chOff x="1217664" y="2704910"/>
            <a:chExt cx="3199062" cy="3316650"/>
          </a:xfrm>
        </p:grpSpPr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15D8A740-0166-D597-A0FB-16B3F1BD81C8}"/>
                </a:ext>
              </a:extLst>
            </p:cNvPr>
            <p:cNvSpPr/>
            <p:nvPr/>
          </p:nvSpPr>
          <p:spPr>
            <a:xfrm>
              <a:off x="1217664" y="2704910"/>
              <a:ext cx="3199062" cy="3316650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CPU</a:t>
              </a:r>
              <a:b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</a:b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(2-socket Intel Xeon)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254" name="Rounded Rectangle 253">
              <a:extLst>
                <a:ext uri="{FF2B5EF4-FFF2-40B4-BE49-F238E27FC236}">
                  <a16:creationId xmlns:a16="http://schemas.microsoft.com/office/drawing/2014/main" id="{1EB9587B-9093-D310-0D5C-81C7B5B34911}"/>
                </a:ext>
              </a:extLst>
            </p:cNvPr>
            <p:cNvSpPr/>
            <p:nvPr/>
          </p:nvSpPr>
          <p:spPr>
            <a:xfrm>
              <a:off x="1423513" y="3947317"/>
              <a:ext cx="2855189" cy="95422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255" name="Rounded Rectangle 254">
              <a:extLst>
                <a:ext uri="{FF2B5EF4-FFF2-40B4-BE49-F238E27FC236}">
                  <a16:creationId xmlns:a16="http://schemas.microsoft.com/office/drawing/2014/main" id="{791B783C-7740-564F-2270-36A625E7E6FC}"/>
                </a:ext>
              </a:extLst>
            </p:cNvPr>
            <p:cNvSpPr/>
            <p:nvPr/>
          </p:nvSpPr>
          <p:spPr>
            <a:xfrm>
              <a:off x="1423513" y="5082420"/>
              <a:ext cx="2850907" cy="786820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EFC3E74-FCDA-5580-FBF1-AEA4D98E28F2}"/>
                </a:ext>
              </a:extLst>
            </p:cNvPr>
            <p:cNvCxnSpPr>
              <a:cxnSpLocks/>
              <a:stCxn id="254" idx="2"/>
              <a:endCxn id="255" idx="0"/>
            </p:cNvCxnSpPr>
            <p:nvPr/>
          </p:nvCxnSpPr>
          <p:spPr>
            <a:xfrm flipH="1">
              <a:off x="2848967" y="4901541"/>
              <a:ext cx="2141" cy="1808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1E500BFE-314D-3AD8-8894-5FF43C3DFDB0}"/>
              </a:ext>
            </a:extLst>
          </p:cNvPr>
          <p:cNvCxnSpPr>
            <a:cxnSpLocks/>
          </p:cNvCxnSpPr>
          <p:nvPr/>
        </p:nvCxnSpPr>
        <p:spPr>
          <a:xfrm>
            <a:off x="4091574" y="5700848"/>
            <a:ext cx="1020068" cy="5451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9C6F6449-FA0F-2947-BCAC-F7C4E8BCB5C1}"/>
              </a:ext>
            </a:extLst>
          </p:cNvPr>
          <p:cNvSpPr txBox="1"/>
          <p:nvPr/>
        </p:nvSpPr>
        <p:spPr>
          <a:xfrm>
            <a:off x="4308171" y="5264062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6561CB7-BF3A-ECB4-BC02-C3A0A98603EA}"/>
              </a:ext>
            </a:extLst>
          </p:cNvPr>
          <p:cNvGrpSpPr/>
          <p:nvPr/>
        </p:nvGrpSpPr>
        <p:grpSpPr>
          <a:xfrm>
            <a:off x="5146004" y="3917729"/>
            <a:ext cx="5813116" cy="860043"/>
            <a:chOff x="3380875" y="3980672"/>
            <a:chExt cx="5812632" cy="239749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61" name="Rounded Rectangle 260">
              <a:extLst>
                <a:ext uri="{FF2B5EF4-FFF2-40B4-BE49-F238E27FC236}">
                  <a16:creationId xmlns:a16="http://schemas.microsoft.com/office/drawing/2014/main" id="{DAEA12F9-617F-18EF-44E5-BDA190556A32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B5A499C5-5411-BACE-0750-1472C3CCDA8A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263" name="Rounded Rectangle 262">
              <a:extLst>
                <a:ext uri="{FF2B5EF4-FFF2-40B4-BE49-F238E27FC236}">
                  <a16:creationId xmlns:a16="http://schemas.microsoft.com/office/drawing/2014/main" id="{BB1E494E-C0F4-30FB-8DCB-7D361F0D6AE9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128 GB Main Memory</a:t>
              </a:r>
            </a:p>
          </p:txBody>
        </p:sp>
      </p:grpSp>
      <p:cxnSp>
        <p:nvCxnSpPr>
          <p:cNvPr id="264" name="Straight Arrow Connector 263">
            <a:extLst>
              <a:ext uri="{FF2B5EF4-FFF2-40B4-BE49-F238E27FC236}">
                <a16:creationId xmlns:a16="http://schemas.microsoft.com/office/drawing/2014/main" id="{9114E9B0-0BA8-1B33-C27D-90B9FA096552}"/>
              </a:ext>
            </a:extLst>
          </p:cNvPr>
          <p:cNvCxnSpPr>
            <a:cxnSpLocks/>
          </p:cNvCxnSpPr>
          <p:nvPr/>
        </p:nvCxnSpPr>
        <p:spPr>
          <a:xfrm>
            <a:off x="4056414" y="4386382"/>
            <a:ext cx="1089590" cy="4963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535C75CF-FA76-004D-994A-6F074AF9B2E6}"/>
              </a:ext>
            </a:extLst>
          </p:cNvPr>
          <p:cNvSpPr txBox="1"/>
          <p:nvPr/>
        </p:nvSpPr>
        <p:spPr>
          <a:xfrm>
            <a:off x="4299250" y="3975993"/>
            <a:ext cx="688487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409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26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 Evaluation in GNN Inference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28C69-8775-3F8D-F9F0-00124B94616F}"/>
              </a:ext>
            </a:extLst>
          </p:cNvPr>
          <p:cNvGrpSpPr/>
          <p:nvPr/>
        </p:nvGrpSpPr>
        <p:grpSpPr>
          <a:xfrm>
            <a:off x="120769" y="478153"/>
            <a:ext cx="11834531" cy="5543085"/>
            <a:chOff x="155275" y="959538"/>
            <a:chExt cx="8867955" cy="5113460"/>
          </a:xfrm>
        </p:grpSpPr>
        <p:graphicFrame>
          <p:nvGraphicFramePr>
            <p:cNvPr id="7" name="Chart 6" title="Chart">
              <a:extLst>
                <a:ext uri="{FF2B5EF4-FFF2-40B4-BE49-F238E27FC236}">
                  <a16:creationId xmlns:a16="http://schemas.microsoft.com/office/drawing/2014/main" id="{D65A93E9-0F74-B659-F149-EEF1360C7A4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0776854"/>
                </p:ext>
              </p:extLst>
            </p:nvPr>
          </p:nvGraphicFramePr>
          <p:xfrm>
            <a:off x="155275" y="959538"/>
            <a:ext cx="8867955" cy="5044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B36A8D-D3AD-F099-E444-5EB05C8433C6}"/>
                </a:ext>
              </a:extLst>
            </p:cNvPr>
            <p:cNvSpPr txBox="1"/>
            <p:nvPr/>
          </p:nvSpPr>
          <p:spPr>
            <a:xfrm>
              <a:off x="1679456" y="5611333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B23EAC-B672-6207-D563-EBA6D702972C}"/>
                </a:ext>
              </a:extLst>
            </p:cNvPr>
            <p:cNvSpPr txBox="1"/>
            <p:nvPr/>
          </p:nvSpPr>
          <p:spPr>
            <a:xfrm>
              <a:off x="4812970" y="5611333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780EDD-C42B-33EC-B047-6E2ABDE90D45}"/>
                </a:ext>
              </a:extLst>
            </p:cNvPr>
            <p:cNvSpPr txBox="1"/>
            <p:nvPr/>
          </p:nvSpPr>
          <p:spPr>
            <a:xfrm>
              <a:off x="6564663" y="5611333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DD5401-EDC7-407C-DEE7-11A7AC1BFD6C}"/>
                </a:ext>
              </a:extLst>
            </p:cNvPr>
            <p:cNvCxnSpPr>
              <a:cxnSpLocks/>
            </p:cNvCxnSpPr>
            <p:nvPr/>
          </p:nvCxnSpPr>
          <p:spPr>
            <a:xfrm>
              <a:off x="3627446" y="1966767"/>
              <a:ext cx="0" cy="327809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CB4794-92EC-8974-A087-56B26C706CEB}"/>
                </a:ext>
              </a:extLst>
            </p:cNvPr>
            <p:cNvCxnSpPr>
              <a:cxnSpLocks/>
            </p:cNvCxnSpPr>
            <p:nvPr/>
          </p:nvCxnSpPr>
          <p:spPr>
            <a:xfrm>
              <a:off x="6285692" y="1966767"/>
              <a:ext cx="0" cy="327809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7B3BBB4-7CCC-449B-214A-CF87903C3FC0}"/>
              </a:ext>
            </a:extLst>
          </p:cNvPr>
          <p:cNvSpPr/>
          <p:nvPr/>
        </p:nvSpPr>
        <p:spPr>
          <a:xfrm>
            <a:off x="0" y="457181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significantly outperforms </a:t>
            </a: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(CPU) </a:t>
            </a:r>
            <a:b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</a:b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prior PIM-based schemes 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3.1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4.4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27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Energy Efficiency Evaluation in GNN Inference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55298-DEE9-E71F-98D6-FE45B01AF244}"/>
              </a:ext>
            </a:extLst>
          </p:cNvPr>
          <p:cNvGrpSpPr/>
          <p:nvPr/>
        </p:nvGrpSpPr>
        <p:grpSpPr>
          <a:xfrm>
            <a:off x="138023" y="741872"/>
            <a:ext cx="11851783" cy="5589921"/>
            <a:chOff x="120769" y="1155939"/>
            <a:chExt cx="8902462" cy="5106842"/>
          </a:xfrm>
        </p:grpSpPr>
        <p:graphicFrame>
          <p:nvGraphicFramePr>
            <p:cNvPr id="4" name="Chart 3" title="Chart">
              <a:extLst>
                <a:ext uri="{FF2B5EF4-FFF2-40B4-BE49-F238E27FC236}">
                  <a16:creationId xmlns:a16="http://schemas.microsoft.com/office/drawing/2014/main" id="{9FA3B366-05FB-BB30-775B-A6FE7169CEB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9558789"/>
                </p:ext>
              </p:extLst>
            </p:nvPr>
          </p:nvGraphicFramePr>
          <p:xfrm>
            <a:off x="120769" y="1155939"/>
            <a:ext cx="8867955" cy="50205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B56775D-F0B3-EF1B-C867-6E899C670060}"/>
                </a:ext>
              </a:extLst>
            </p:cNvPr>
            <p:cNvSpPr txBox="1"/>
            <p:nvPr/>
          </p:nvSpPr>
          <p:spPr>
            <a:xfrm>
              <a:off x="1782974" y="5801116"/>
              <a:ext cx="2085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Trebuchet MS" panose="020B0703020202090204" pitchFamily="34" charset="0"/>
                </a:rPr>
                <a:t>o</a:t>
              </a:r>
              <a:r>
                <a:rPr lang="en-GR" sz="2400" dirty="0">
                  <a:latin typeface="Trebuchet MS" panose="020B0703020202090204" pitchFamily="34" charset="0"/>
                </a:rPr>
                <a:t>gbn-proteins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4F2C2-A9EC-72B1-40B8-49F5AB0F060A}"/>
                </a:ext>
              </a:extLst>
            </p:cNvPr>
            <p:cNvSpPr txBox="1"/>
            <p:nvPr/>
          </p:nvSpPr>
          <p:spPr>
            <a:xfrm>
              <a:off x="4847476" y="5801116"/>
              <a:ext cx="1026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reddit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744A83-8C47-9A5C-4AAC-D1F7D0D91BEE}"/>
                </a:ext>
              </a:extLst>
            </p:cNvPr>
            <p:cNvSpPr txBox="1"/>
            <p:nvPr/>
          </p:nvSpPr>
          <p:spPr>
            <a:xfrm>
              <a:off x="6599169" y="5801116"/>
              <a:ext cx="2424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latin typeface="Trebuchet MS" panose="020B0703020202090204" pitchFamily="34" charset="0"/>
                </a:rPr>
                <a:t>amazonProducts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387907-3B24-2800-1CEB-189469460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42880" y="2211982"/>
              <a:ext cx="0" cy="3120239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E201-00D3-FB48-0435-31CF1543CD31}"/>
                </a:ext>
              </a:extLst>
            </p:cNvPr>
            <p:cNvCxnSpPr>
              <a:cxnSpLocks/>
            </p:cNvCxnSpPr>
            <p:nvPr/>
          </p:nvCxnSpPr>
          <p:spPr>
            <a:xfrm>
              <a:off x="6345798" y="2211982"/>
              <a:ext cx="0" cy="313600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1FA89-3BF0-DD07-BC1E-AE9BB89E56CC}"/>
              </a:ext>
            </a:extLst>
          </p:cNvPr>
          <p:cNvSpPr/>
          <p:nvPr/>
        </p:nvSpPr>
        <p:spPr>
          <a:xfrm>
            <a:off x="0" y="4571810"/>
            <a:ext cx="12192000" cy="1441191"/>
          </a:xfrm>
          <a:prstGeom prst="rect">
            <a:avLst/>
          </a:prstGeom>
          <a:solidFill>
            <a:srgbClr val="FFE2F1"/>
          </a:solidFill>
          <a:ln w="5715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improves energy efficiency by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2.7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and </a:t>
            </a:r>
            <a:r>
              <a:rPr lang="en-US" sz="3200" b="1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3.3</a:t>
            </a:r>
            <a:r>
              <a:rPr lang="en-GB" sz="3200" b="1" dirty="0">
                <a:solidFill>
                  <a:schemeClr val="accent4"/>
                </a:solidFill>
                <a:latin typeface="Trebuchet MS" panose="020B0703020202090204" pitchFamily="34" charset="0"/>
              </a:rPr>
              <a:t>×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compared to </a:t>
            </a:r>
            <a:r>
              <a:rPr lang="en-US" sz="3200" kern="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PyTorch</a:t>
            </a:r>
            <a:r>
              <a:rPr lang="en-US" sz="32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(CPU) and prior PIM-based schemes respectively</a:t>
            </a:r>
            <a:endParaRPr lang="en-GR" sz="32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7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28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Characteristics of CPU, PIM and GPU Systems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4929E6-72C2-B0E1-0B99-5662ADBFB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87212"/>
              </p:ext>
            </p:extLst>
          </p:nvPr>
        </p:nvGraphicFramePr>
        <p:xfrm>
          <a:off x="342610" y="824355"/>
          <a:ext cx="11506776" cy="3840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8933">
                  <a:extLst>
                    <a:ext uri="{9D8B030D-6E8A-4147-A177-3AD203B41FA5}">
                      <a16:colId xmlns:a16="http://schemas.microsoft.com/office/drawing/2014/main" val="190234941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192577717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val="4151393220"/>
                    </a:ext>
                  </a:extLst>
                </a:gridCol>
                <a:gridCol w="1639018">
                  <a:extLst>
                    <a:ext uri="{9D8B030D-6E8A-4147-A177-3AD203B41FA5}">
                      <a16:colId xmlns:a16="http://schemas.microsoft.com/office/drawing/2014/main" val="673453458"/>
                    </a:ext>
                  </a:extLst>
                </a:gridCol>
                <a:gridCol w="1639019">
                  <a:extLst>
                    <a:ext uri="{9D8B030D-6E8A-4147-A177-3AD203B41FA5}">
                      <a16:colId xmlns:a16="http://schemas.microsoft.com/office/drawing/2014/main" val="956422250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val="176512694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2292902736"/>
                    </a:ext>
                  </a:extLst>
                </a:gridCol>
                <a:gridCol w="1652967">
                  <a:extLst>
                    <a:ext uri="{9D8B030D-6E8A-4147-A177-3AD203B41FA5}">
                      <a16:colId xmlns:a16="http://schemas.microsoft.com/office/drawing/2014/main" val="2967136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Total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Freq.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INT32 Peak</a:t>
                      </a:r>
                      <a:br>
                        <a:rPr lang="en-GR" dirty="0">
                          <a:latin typeface="Trebuchet MS" panose="020B0703020202090204" pitchFamily="34" charset="0"/>
                        </a:rPr>
                      </a:br>
                      <a:r>
                        <a:rPr lang="en-GR" dirty="0">
                          <a:latin typeface="Trebuchet MS" panose="020B0703020202090204" pitchFamily="34" charset="0"/>
                        </a:rPr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FP32 Peak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Memory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Total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Technology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8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dirty="0">
                          <a:latin typeface="Trebuchet MS" panose="020B0703020202090204" pitchFamily="34" charset="0"/>
                        </a:rPr>
                        <a:t>CPU Intel Xeon 4215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2×8 x86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2.5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0.64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1.28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128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23.1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14nm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96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dirty="0">
                          <a:latin typeface="Trebuchet MS" panose="020B0703020202090204" pitchFamily="34" charset="0"/>
                        </a:rPr>
                        <a:t>UPMEM PIM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1992 PIM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350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115.93 GOPS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24.85 GFLOPS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124.5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1.39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rebuchet MS" panose="020B0703020202090204" pitchFamily="34" charset="0"/>
                        </a:rPr>
                        <a:t>a</a:t>
                      </a:r>
                      <a:r>
                        <a:rPr lang="en-GR" dirty="0">
                          <a:latin typeface="Trebuchet MS" panose="020B0703020202090204" pitchFamily="34" charset="0"/>
                        </a:rPr>
                        <a:t>t least 20nm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52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dirty="0">
                          <a:latin typeface="Trebuchet MS" panose="020B0703020202090204" pitchFamily="34" charset="0"/>
                        </a:rPr>
                        <a:t>GPU GTX 1080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3584 CUDA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1.48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13.25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13.25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11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359.9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16nm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94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dirty="0">
                          <a:latin typeface="Trebuchet MS" panose="020B0703020202090204" pitchFamily="34" charset="0"/>
                        </a:rPr>
                        <a:t>GPU RTX 2080 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4352 CUDA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1.35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16.94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16.94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11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558.1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12nm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92869"/>
                  </a:ext>
                </a:extLst>
              </a:tr>
              <a:tr h="158918">
                <a:tc>
                  <a:txBody>
                    <a:bodyPr/>
                    <a:lstStyle/>
                    <a:p>
                      <a:pPr algn="l"/>
                      <a:r>
                        <a:rPr lang="en-GR" dirty="0">
                          <a:latin typeface="Trebuchet MS" panose="020B0703020202090204" pitchFamily="34" charset="0"/>
                        </a:rPr>
                        <a:t>GPU RTX 3090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10496 CUDA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1.40 GHz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17.79 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35.58 TFLOPS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24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936.2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dirty="0">
                          <a:latin typeface="Trebuchet MS" panose="020B0703020202090204" pitchFamily="34" charset="0"/>
                        </a:rPr>
                        <a:t>8nm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898537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979E26-5AEA-0FFD-825F-A0BB7F6E7EEF}"/>
              </a:ext>
            </a:extLst>
          </p:cNvPr>
          <p:cNvSpPr/>
          <p:nvPr/>
        </p:nvSpPr>
        <p:spPr>
          <a:xfrm>
            <a:off x="6009733" y="3498570"/>
            <a:ext cx="1512000" cy="108000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74E953-5A6B-9D09-5EEB-2060E69B6781}"/>
              </a:ext>
            </a:extLst>
          </p:cNvPr>
          <p:cNvSpPr/>
          <p:nvPr/>
        </p:nvSpPr>
        <p:spPr>
          <a:xfrm>
            <a:off x="8784564" y="2855052"/>
            <a:ext cx="1332000" cy="172800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7A932-C984-71C3-43FB-355D3C1C551C}"/>
              </a:ext>
            </a:extLst>
          </p:cNvPr>
          <p:cNvSpPr txBox="1"/>
          <p:nvPr/>
        </p:nvSpPr>
        <p:spPr>
          <a:xfrm>
            <a:off x="1212411" y="4682088"/>
            <a:ext cx="83038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Trebuchet MS" panose="020B0703020202090204" pitchFamily="34" charset="0"/>
              </a:rPr>
              <a:t>Across last </a:t>
            </a:r>
            <a:r>
              <a:rPr lang="en-GR" sz="2000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GPU</a:t>
            </a:r>
            <a:r>
              <a:rPr lang="en-GR" sz="2000" dirty="0">
                <a:latin typeface="Trebuchet MS" panose="020B0703020202090204" pitchFamily="34" charset="0"/>
              </a:rPr>
              <a:t> generations: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memory bandwidth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R" sz="2000" dirty="0">
                <a:latin typeface="Trebuchet MS" panose="020B0703020202090204" pitchFamily="34" charset="0"/>
              </a:rPr>
              <a:t>has tripled (</a:t>
            </a:r>
            <a:r>
              <a:rPr lang="en-GR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~</a:t>
            </a:r>
            <a:r>
              <a:rPr lang="en-GR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3×</a:t>
            </a:r>
            <a:r>
              <a:rPr lang="en-GR" sz="2000" dirty="0">
                <a:latin typeface="Trebuchet MS" panose="020B070302020209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Trebuchet MS" panose="020B0703020202090204" pitchFamily="34" charset="0"/>
              </a:rPr>
              <a:t>(l</a:t>
            </a:r>
            <a:r>
              <a:rPr lang="en-GR" sz="2000" dirty="0">
                <a:latin typeface="Trebuchet MS" panose="020B0703020202090204" pitchFamily="34" charset="0"/>
              </a:rPr>
              <a:t>ast two generations)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compute throughput </a:t>
            </a:r>
            <a:r>
              <a:rPr lang="en-GR" sz="2000" dirty="0">
                <a:latin typeface="Trebuchet MS" panose="020B0703020202090204" pitchFamily="34" charset="0"/>
              </a:rPr>
              <a:t>has been doubled (</a:t>
            </a:r>
            <a:r>
              <a:rPr lang="en-GR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~</a:t>
            </a:r>
            <a:r>
              <a:rPr lang="en-GR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2×</a:t>
            </a:r>
            <a:r>
              <a:rPr lang="en-GR" sz="2000" dirty="0">
                <a:latin typeface="Trebuchet MS" panose="020B0703020202090204" pitchFamily="34" charset="0"/>
              </a:rPr>
              <a:t>)</a:t>
            </a:r>
          </a:p>
          <a:p>
            <a:endParaRPr lang="en-GR" sz="1000" dirty="0">
              <a:latin typeface="Trebuchet MS" panose="020B0703020202090204" pitchFamily="34" charset="0"/>
            </a:endParaRPr>
          </a:p>
          <a:p>
            <a:r>
              <a:rPr lang="en-GR" sz="2000" dirty="0">
                <a:latin typeface="Trebuchet MS" panose="020B0703020202090204" pitchFamily="34" charset="0"/>
              </a:rPr>
              <a:t>Comparing latest </a:t>
            </a:r>
            <a:r>
              <a:rPr lang="en-GR" sz="2000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GPU</a:t>
            </a:r>
            <a:r>
              <a:rPr lang="en-GR" sz="2000" dirty="0">
                <a:latin typeface="Trebuchet MS" panose="020B0703020202090204" pitchFamily="34" charset="0"/>
              </a:rPr>
              <a:t> vs </a:t>
            </a:r>
            <a:r>
              <a:rPr lang="en-GR" sz="2000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PIM</a:t>
            </a:r>
            <a:r>
              <a:rPr lang="en-GR" sz="2000" dirty="0">
                <a:latin typeface="Trebuchet MS" panose="020B070302020209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GPU RTX 3090 </a:t>
            </a:r>
            <a:r>
              <a:rPr lang="en-GR" sz="2000" dirty="0">
                <a:latin typeface="Trebuchet MS" panose="020B0703020202090204" pitchFamily="34" charset="0"/>
              </a:rPr>
              <a:t>provides </a:t>
            </a:r>
            <a:r>
              <a:rPr lang="en-GR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~150×</a:t>
            </a:r>
            <a:r>
              <a:rPr lang="en-GR" sz="2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GR" sz="2000" dirty="0">
                <a:latin typeface="Trebuchet MS" panose="020B0703020202090204" pitchFamily="34" charset="0"/>
              </a:rPr>
              <a:t>greater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compute throughput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PIMs</a:t>
            </a:r>
            <a:r>
              <a:rPr lang="en-GR" sz="2000" dirty="0">
                <a:latin typeface="Trebuchet MS" panose="020B0703020202090204" pitchFamily="34" charset="0"/>
              </a:rPr>
              <a:t> provide only </a:t>
            </a:r>
            <a:r>
              <a:rPr lang="en-GR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~1.5× </a:t>
            </a:r>
            <a:r>
              <a:rPr lang="en-GR" sz="2000" dirty="0">
                <a:latin typeface="Trebuchet MS" panose="020B0703020202090204" pitchFamily="34" charset="0"/>
              </a:rPr>
              <a:t>larger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memory bandwidth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C78770-44FA-34E6-104D-DCA3EBB7FC7A}"/>
              </a:ext>
            </a:extLst>
          </p:cNvPr>
          <p:cNvSpPr/>
          <p:nvPr/>
        </p:nvSpPr>
        <p:spPr>
          <a:xfrm>
            <a:off x="8784564" y="4119314"/>
            <a:ext cx="1332000" cy="459256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67A45C9-1C8E-0842-ED6E-E72428245AED}"/>
              </a:ext>
            </a:extLst>
          </p:cNvPr>
          <p:cNvSpPr/>
          <p:nvPr/>
        </p:nvSpPr>
        <p:spPr>
          <a:xfrm>
            <a:off x="8784564" y="2202313"/>
            <a:ext cx="1332000" cy="459256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E5276D-5F35-33BF-4B3B-9188803CEBB1}"/>
              </a:ext>
            </a:extLst>
          </p:cNvPr>
          <p:cNvSpPr/>
          <p:nvPr/>
        </p:nvSpPr>
        <p:spPr>
          <a:xfrm>
            <a:off x="4382217" y="2202313"/>
            <a:ext cx="1512000" cy="459256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74E05BC-DA5D-1AFC-7E06-4DC0B0374A8A}"/>
              </a:ext>
            </a:extLst>
          </p:cNvPr>
          <p:cNvSpPr/>
          <p:nvPr/>
        </p:nvSpPr>
        <p:spPr>
          <a:xfrm>
            <a:off x="4382217" y="4111662"/>
            <a:ext cx="1512000" cy="459256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5752D88-291A-CAE9-913D-5F068CB24889}"/>
              </a:ext>
            </a:extLst>
          </p:cNvPr>
          <p:cNvSpPr/>
          <p:nvPr/>
        </p:nvSpPr>
        <p:spPr>
          <a:xfrm>
            <a:off x="736719" y="4711668"/>
            <a:ext cx="9011129" cy="1071753"/>
          </a:xfrm>
          <a:prstGeom prst="roundRect">
            <a:avLst>
              <a:gd name="adj" fmla="val 2673"/>
            </a:avLst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59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2" grpId="0" animBg="1"/>
      <p:bldP spid="13" grpId="0" animBg="1"/>
      <p:bldP spid="18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29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Resource Utilization in GNN Aggregation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BAA0F2-5D02-0EC3-9FC9-21EAC8C6F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87973"/>
              </p:ext>
            </p:extLst>
          </p:nvPr>
        </p:nvGraphicFramePr>
        <p:xfrm>
          <a:off x="342614" y="1008812"/>
          <a:ext cx="11506772" cy="2575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57854">
                  <a:extLst>
                    <a:ext uri="{9D8B030D-6E8A-4147-A177-3AD203B41FA5}">
                      <a16:colId xmlns:a16="http://schemas.microsoft.com/office/drawing/2014/main" val="190234941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192577717"/>
                    </a:ext>
                  </a:extLst>
                </a:gridCol>
                <a:gridCol w="1052422">
                  <a:extLst>
                    <a:ext uri="{9D8B030D-6E8A-4147-A177-3AD203B41FA5}">
                      <a16:colId xmlns:a16="http://schemas.microsoft.com/office/drawing/2014/main" val="4151393220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673453458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956422250"/>
                    </a:ext>
                  </a:extLst>
                </a:gridCol>
                <a:gridCol w="931653">
                  <a:extLst>
                    <a:ext uri="{9D8B030D-6E8A-4147-A177-3AD203B41FA5}">
                      <a16:colId xmlns:a16="http://schemas.microsoft.com/office/drawing/2014/main" val="176512694"/>
                    </a:ext>
                  </a:extLst>
                </a:gridCol>
                <a:gridCol w="893839">
                  <a:extLst>
                    <a:ext uri="{9D8B030D-6E8A-4147-A177-3AD203B41FA5}">
                      <a16:colId xmlns:a16="http://schemas.microsoft.com/office/drawing/2014/main" val="2292902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Dataset &amp; data type/</a:t>
                      </a:r>
                    </a:p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Software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OGBN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INT32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RDT 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INT32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AMZ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INT32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OGBN 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FP32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RDT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FP32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AMZ </a:t>
                      </a:r>
                      <a:br>
                        <a:rPr lang="en-GR" sz="1900" dirty="0">
                          <a:latin typeface="Trebuchet MS" panose="020B0703020202090204" pitchFamily="34" charset="0"/>
                        </a:rPr>
                      </a:br>
                      <a:r>
                        <a:rPr lang="en-GR" sz="1900" dirty="0">
                          <a:latin typeface="Trebuchet MS" panose="020B0703020202090204" pitchFamily="34" charset="0"/>
                        </a:rPr>
                        <a:t>FP32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38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pytorch_sparse – Intel MKL (CPU Intel Xeon 4215)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96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pytorch_sparse – CUDA (GPU GTX 1080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2.15%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2.02%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52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pytorch_sparse – CUDA (GPU RTX 2080 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1.45%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1.45%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894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R" sz="1900" dirty="0">
                          <a:latin typeface="Trebuchet MS" panose="020B0703020202090204" pitchFamily="34" charset="0"/>
                        </a:rPr>
                        <a:t>pytorch_sparse – CUDA (GPU RTX 3090)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3.03%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1.56%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1.32%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1.58%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dirty="0">
                          <a:latin typeface="Trebuchet MS" panose="020B0703020202090204" pitchFamily="34" charset="0"/>
                        </a:rPr>
                        <a:t>0.67%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92869"/>
                  </a:ext>
                </a:extLst>
              </a:tr>
              <a:tr h="158918">
                <a:tc>
                  <a:txBody>
                    <a:bodyPr/>
                    <a:lstStyle/>
                    <a:p>
                      <a:pPr algn="l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PyGim (UPMEM PIM)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14.09%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13.86%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12.32%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8.21%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9.13%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1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rebuchet MS" panose="020B0703020202090204" pitchFamily="34" charset="0"/>
                        </a:rPr>
                        <a:t>8.84%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89853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AAF6EB7-945E-94DD-4E88-E9C25DB46828}"/>
              </a:ext>
            </a:extLst>
          </p:cNvPr>
          <p:cNvSpPr/>
          <p:nvPr/>
        </p:nvSpPr>
        <p:spPr>
          <a:xfrm>
            <a:off x="0" y="3870167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Although </a:t>
            </a:r>
            <a:r>
              <a:rPr lang="en-US" sz="2300" kern="0" dirty="0">
                <a:solidFill>
                  <a:schemeClr val="accent3"/>
                </a:solidFill>
                <a:latin typeface="Trebuchet MS" panose="020B0703020202090204" pitchFamily="34" charset="0"/>
              </a:rPr>
              <a:t>memory bandwidth 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and </a:t>
            </a:r>
            <a:r>
              <a:rPr lang="en-US" sz="2300" kern="0" dirty="0">
                <a:solidFill>
                  <a:schemeClr val="accent3"/>
                </a:solidFill>
                <a:latin typeface="Trebuchet MS" panose="020B0703020202090204" pitchFamily="34" charset="0"/>
              </a:rPr>
              <a:t>compute throughput have improved 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across GPU generations, </a:t>
            </a: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resource utilization 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in GNN aggregation remains </a:t>
            </a:r>
            <a:r>
              <a:rPr lang="en-US" sz="2300" i="1" kern="0" dirty="0">
                <a:solidFill>
                  <a:schemeClr val="accent2"/>
                </a:solidFill>
                <a:latin typeface="Trebuchet MS" panose="020B0703020202090204" pitchFamily="34" charset="0"/>
              </a:rPr>
              <a:t>similarly low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(less than </a:t>
            </a:r>
            <a:r>
              <a:rPr lang="en-US" sz="2300" b="1" kern="0" dirty="0">
                <a:solidFill>
                  <a:schemeClr val="accent2"/>
                </a:solidFill>
                <a:latin typeface="Trebuchet MS" panose="020B0703020202090204" pitchFamily="34" charset="0"/>
              </a:rPr>
              <a:t>~3%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  <a:endParaRPr lang="en-GR" sz="23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7F85F6-E500-F7B4-9913-CD28105CB14A}"/>
              </a:ext>
            </a:extLst>
          </p:cNvPr>
          <p:cNvSpPr/>
          <p:nvPr/>
        </p:nvSpPr>
        <p:spPr>
          <a:xfrm>
            <a:off x="10095779" y="2086094"/>
            <a:ext cx="792000" cy="108000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D0F6CB-A3D1-B85D-F085-0A7502B8F1F0}"/>
              </a:ext>
            </a:extLst>
          </p:cNvPr>
          <p:cNvSpPr/>
          <p:nvPr/>
        </p:nvSpPr>
        <p:spPr>
          <a:xfrm>
            <a:off x="7073658" y="2086094"/>
            <a:ext cx="792000" cy="752676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67B31-72A2-219B-20B2-4F6EF44B3CA0}"/>
              </a:ext>
            </a:extLst>
          </p:cNvPr>
          <p:cNvSpPr/>
          <p:nvPr/>
        </p:nvSpPr>
        <p:spPr>
          <a:xfrm>
            <a:off x="0" y="5248019"/>
            <a:ext cx="12192000" cy="1098649"/>
          </a:xfrm>
          <a:prstGeom prst="rect">
            <a:avLst/>
          </a:prstGeom>
          <a:solidFill>
            <a:srgbClr val="FFE2F1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300" kern="0" dirty="0" err="1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PyGim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running on a </a:t>
            </a:r>
            <a:r>
              <a:rPr lang="en-US" sz="2300" kern="0" dirty="0">
                <a:solidFill>
                  <a:schemeClr val="accent4"/>
                </a:solidFill>
                <a:latin typeface="Trebuchet MS" panose="020B0703020202090204" pitchFamily="34" charset="0"/>
              </a:rPr>
              <a:t>real PIM system 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achieves </a:t>
            </a:r>
            <a:r>
              <a:rPr lang="en-US" sz="2300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significantly higher resource utilization 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than the state-of-the-art </a:t>
            </a:r>
            <a:r>
              <a:rPr lang="en-US" sz="2300" kern="0" dirty="0" err="1">
                <a:solidFill>
                  <a:schemeClr val="accent3"/>
                </a:solidFill>
                <a:latin typeface="Trebuchet MS" panose="020B0703020202090204" pitchFamily="34" charset="0"/>
              </a:rPr>
              <a:t>PyTorch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library running on high-end </a:t>
            </a:r>
            <a:r>
              <a:rPr lang="en-US" sz="2300" kern="0" dirty="0">
                <a:solidFill>
                  <a:schemeClr val="accent3"/>
                </a:solidFill>
                <a:latin typeface="Trebuchet MS" panose="020B0703020202090204" pitchFamily="34" charset="0"/>
              </a:rPr>
              <a:t>GPUs</a:t>
            </a:r>
            <a:r>
              <a:rPr lang="en-US" sz="2300" kern="0" dirty="0">
                <a:solidFill>
                  <a:schemeClr val="accent5"/>
                </a:solidFill>
                <a:latin typeface="Trebuchet MS" panose="020B0703020202090204" pitchFamily="34" charset="0"/>
              </a:rPr>
              <a:t> (</a:t>
            </a:r>
            <a:r>
              <a:rPr lang="en-US" sz="2300" b="1" i="1" kern="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at least a 9</a:t>
            </a:r>
            <a:r>
              <a:rPr lang="en-GR" sz="2300" b="1" i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× increase</a:t>
            </a:r>
            <a:r>
              <a:rPr lang="en-GR" sz="2300" dirty="0">
                <a:solidFill>
                  <a:schemeClr val="accent5"/>
                </a:solidFill>
                <a:latin typeface="Trebuchet MS" panose="020B0703020202090204" pitchFamily="34" charset="0"/>
              </a:rPr>
              <a:t>)</a:t>
            </a:r>
            <a:endParaRPr lang="en-GR" sz="23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3E2FC8-C81F-121F-2BF9-0764C458F587}"/>
              </a:ext>
            </a:extLst>
          </p:cNvPr>
          <p:cNvSpPr/>
          <p:nvPr/>
        </p:nvSpPr>
        <p:spPr>
          <a:xfrm>
            <a:off x="5949349" y="2841926"/>
            <a:ext cx="5832000" cy="720000"/>
          </a:xfrm>
          <a:prstGeom prst="roundRect">
            <a:avLst>
              <a:gd name="adj" fmla="val 1229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46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3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Background &amp; Motivation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9299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30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DAA2-1692-D1B1-42B3-32C76E4EC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63174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core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within a PIM cluster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across PIM clusters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 err="1">
                <a:latin typeface="Trebuchet MS" panose="020B0703020202090204" pitchFamily="34" charset="0"/>
              </a:rPr>
              <a:t>PyGim</a:t>
            </a:r>
            <a:r>
              <a:rPr lang="en-GB" sz="2400" dirty="0">
                <a:latin typeface="Trebuchet MS" panose="020B0703020202090204" pitchFamily="34" charset="0"/>
              </a:rPr>
              <a:t> tuning efficiency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Scalability analysis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data types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Analysis on different compression formats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Performance evaluation in GNN training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Recommendations</a:t>
            </a:r>
            <a:endParaRPr lang="en-GB" sz="2000" dirty="0"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9B0DF-036D-CE97-BE0C-7725D6F9F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93" y="897679"/>
            <a:ext cx="4123427" cy="5102657"/>
          </a:xfrm>
          <a:prstGeom prst="rect">
            <a:avLst/>
          </a:prstGeom>
          <a:ln w="38100">
            <a:solidFill>
              <a:srgbClr val="FF2F9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2D820-51AA-3225-FBF9-552013669EF8}"/>
              </a:ext>
            </a:extLst>
          </p:cNvPr>
          <p:cNvSpPr txBox="1"/>
          <p:nvPr/>
        </p:nvSpPr>
        <p:spPr>
          <a:xfrm>
            <a:off x="6571489" y="6201764"/>
            <a:ext cx="561023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R" sz="2800" dirty="0">
                <a:solidFill>
                  <a:schemeClr val="accent5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https://arxiv.org/pdf/2402.16731</a:t>
            </a:r>
            <a:endParaRPr lang="en-GR" sz="28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49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31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is Open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B4D5C-EEF4-CA4F-03C8-9626BD9F3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24" y="936665"/>
            <a:ext cx="8383438" cy="5053939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202F5-A73D-88BC-69D3-FBE47830BEF6}"/>
              </a:ext>
            </a:extLst>
          </p:cNvPr>
          <p:cNvSpPr txBox="1"/>
          <p:nvPr/>
        </p:nvSpPr>
        <p:spPr>
          <a:xfrm>
            <a:off x="3540067" y="6180091"/>
            <a:ext cx="599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chemeClr val="accent5"/>
                </a:solidFill>
                <a:latin typeface="Trebuchet MS" panose="020B070302020209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github.com/CMU-SAFARI/PyGim</a:t>
            </a:r>
            <a:endParaRPr lang="en-GR" sz="3200" u="sng" dirty="0">
              <a:solidFill>
                <a:schemeClr val="accent5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839F0B-4565-77D8-A40D-242A3621B38F}"/>
              </a:ext>
            </a:extLst>
          </p:cNvPr>
          <p:cNvGrpSpPr>
            <a:grpSpLocks noChangeAspect="1"/>
          </p:cNvGrpSpPr>
          <p:nvPr/>
        </p:nvGrpSpPr>
        <p:grpSpPr>
          <a:xfrm>
            <a:off x="684404" y="2724568"/>
            <a:ext cx="1226676" cy="1798367"/>
            <a:chOff x="138024" y="2383154"/>
            <a:chExt cx="801838" cy="1175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E8428A-AC02-87DB-A229-4B755EF5E3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024" y="2383154"/>
              <a:ext cx="720000" cy="830328"/>
              <a:chOff x="8829474" y="1652926"/>
              <a:chExt cx="752396" cy="867688"/>
            </a:xfrm>
          </p:grpSpPr>
          <p:pic>
            <p:nvPicPr>
              <p:cNvPr id="7" name="Picture 2" descr="LF Online Community PyTorch Foundation">
                <a:extLst>
                  <a:ext uri="{FF2B5EF4-FFF2-40B4-BE49-F238E27FC236}">
                    <a16:creationId xmlns:a16="http://schemas.microsoft.com/office/drawing/2014/main" id="{E3635442-5F3D-5ABA-B4E9-9A6312E2F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prstClr val="black"/>
                  <a:srgbClr val="FF2F9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0" t="12636" r="20447" b="15226"/>
              <a:stretch/>
            </p:blipFill>
            <p:spPr bwMode="auto">
              <a:xfrm>
                <a:off x="8829474" y="1652926"/>
                <a:ext cx="752396" cy="86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Graphic 7" descr="Dumbbell">
                <a:extLst>
                  <a:ext uri="{FF2B5EF4-FFF2-40B4-BE49-F238E27FC236}">
                    <a16:creationId xmlns:a16="http://schemas.microsoft.com/office/drawing/2014/main" id="{A86E1CB7-9FDA-9072-FD03-704B76203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77411" y="1927743"/>
                <a:ext cx="512997" cy="512998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81BAFC-98E5-57EA-D4D8-9BC5E90F9B6E}"/>
                </a:ext>
              </a:extLst>
            </p:cNvPr>
            <p:cNvSpPr txBox="1"/>
            <p:nvPr/>
          </p:nvSpPr>
          <p:spPr>
            <a:xfrm>
              <a:off x="152730" y="3216678"/>
              <a:ext cx="787132" cy="342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800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PyGim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909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32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71C0999-515E-C507-F6AA-4AA3DF9F7BB8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AB711-62C2-3FEA-7A79-1D7FA9364426}"/>
              </a:ext>
            </a:extLst>
          </p:cNvPr>
          <p:cNvSpPr/>
          <p:nvPr/>
        </p:nvSpPr>
        <p:spPr>
          <a:xfrm>
            <a:off x="0" y="923567"/>
            <a:ext cx="12192000" cy="1152000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We present </a:t>
            </a:r>
            <a:r>
              <a:rPr lang="en-GR" sz="2000" b="1" i="1" u="sng" dirty="0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, a handy ML library that significantly improves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performance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,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energy efficiency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and 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cost effectiveness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in </a:t>
            </a: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GNNs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through real </a:t>
            </a:r>
            <a:r>
              <a:rPr lang="en-GR" sz="2000" dirty="0">
                <a:solidFill>
                  <a:schemeClr val="accent5"/>
                </a:solidFill>
                <a:latin typeface="Trebuchet MS" panose="020B0703020202090204" pitchFamily="34" charset="0"/>
              </a:rPr>
              <a:t>PIM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B6B1A-8C2D-6490-7E43-85B7244131B3}"/>
              </a:ext>
            </a:extLst>
          </p:cNvPr>
          <p:cNvSpPr/>
          <p:nvPr/>
        </p:nvSpPr>
        <p:spPr>
          <a:xfrm>
            <a:off x="-9" y="2440525"/>
            <a:ext cx="12191999" cy="1656000"/>
          </a:xfrm>
          <a:prstGeom prst="rect">
            <a:avLst/>
          </a:prstGeom>
          <a:solidFill>
            <a:srgbClr val="D9EAD5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u="sng" dirty="0">
                <a:solidFill>
                  <a:schemeClr val="accent4"/>
                </a:solidFill>
                <a:latin typeface="Trebuchet MS" panose="020B0703020202090204" pitchFamily="34" charset="0"/>
              </a:rPr>
              <a:t>Key Ideas &amp; Benefits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PyGim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runs </a:t>
            </a:r>
            <a:r>
              <a:rPr lang="en-US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heterogeneous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kernels in </a:t>
            </a:r>
            <a:r>
              <a:rPr lang="en-US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the best-fit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underlying </a:t>
            </a:r>
            <a:r>
              <a:rPr lang="en-US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hardware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balances</a:t>
            </a:r>
            <a:r>
              <a:rPr lang="en-GR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computation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data transfer</a:t>
            </a:r>
            <a:r>
              <a:rPr lang="en-GR" sz="2000" dirty="0">
                <a:solidFill>
                  <a:schemeClr val="accent4"/>
                </a:solidFill>
                <a:latin typeface="Trebuchet MS" panose="020B0703020202090204" pitchFamily="34" charset="0"/>
              </a:rPr>
              <a:t> 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costs via configurable parallelization strategies for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diverse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real-world graphs. PyGim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automatically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tunes the best-fit strategy, enhancing both efficiency and ease of use </a:t>
            </a:r>
            <a:r>
              <a:rPr lang="en-GR" sz="2000" i="1" dirty="0">
                <a:solidFill>
                  <a:schemeClr val="accent4"/>
                </a:solidFill>
                <a:latin typeface="Trebuchet MS" panose="020B0703020202090204" pitchFamily="34" charset="0"/>
              </a:rPr>
              <a:t>without programmer intervention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886AB9-3EC3-3319-A783-EFFF9FEFC888}"/>
              </a:ext>
            </a:extLst>
          </p:cNvPr>
          <p:cNvSpPr/>
          <p:nvPr/>
        </p:nvSpPr>
        <p:spPr>
          <a:xfrm>
            <a:off x="2" y="4461484"/>
            <a:ext cx="12191998" cy="1152000"/>
          </a:xfrm>
          <a:prstGeom prst="rect">
            <a:avLst/>
          </a:prstGeom>
          <a:solidFill>
            <a:srgbClr val="F3EADE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R" sz="2000" u="sng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PyGim improves (i)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performance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energy efficiency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3.7×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and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2.3×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over state-of-the-art schemes, and (ii) 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resource utilization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on PIM system by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11.6×</a:t>
            </a:r>
            <a:r>
              <a:rPr lang="en-GB" sz="2000" b="1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over </a:t>
            </a:r>
            <a:r>
              <a:rPr lang="en-GB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PyTorch</a:t>
            </a:r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on GPUs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636564-FB40-0DA9-2EF9-1A0B5F2391E7}"/>
              </a:ext>
            </a:extLst>
          </p:cNvPr>
          <p:cNvSpPr/>
          <p:nvPr/>
        </p:nvSpPr>
        <p:spPr>
          <a:xfrm>
            <a:off x="3594335" y="6040020"/>
            <a:ext cx="4635266" cy="432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GB" sz="22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CMU-SAFARI</a:t>
            </a: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/PyGim</a:t>
            </a:r>
            <a:endParaRPr lang="en-GR" sz="2400" kern="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1D98A9-CE7A-11CB-171F-7283239E883E}"/>
              </a:ext>
            </a:extLst>
          </p:cNvPr>
          <p:cNvGrpSpPr/>
          <p:nvPr/>
        </p:nvGrpSpPr>
        <p:grpSpPr>
          <a:xfrm>
            <a:off x="2748679" y="5768759"/>
            <a:ext cx="840295" cy="974522"/>
            <a:chOff x="2438130" y="5924036"/>
            <a:chExt cx="840295" cy="9745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C525C95-F0EF-A519-729D-3A3EA639E7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7329" y="5924036"/>
              <a:ext cx="561898" cy="648000"/>
              <a:chOff x="8829474" y="1652926"/>
              <a:chExt cx="752396" cy="867688"/>
            </a:xfrm>
          </p:grpSpPr>
          <p:pic>
            <p:nvPicPr>
              <p:cNvPr id="10" name="Picture 2" descr="LF Online Community PyTorch Foundation">
                <a:extLst>
                  <a:ext uri="{FF2B5EF4-FFF2-40B4-BE49-F238E27FC236}">
                    <a16:creationId xmlns:a16="http://schemas.microsoft.com/office/drawing/2014/main" id="{3C662636-018D-AC40-19F6-595CA35A6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prstClr val="black"/>
                  <a:srgbClr val="FF2F92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00" t="12636" r="20447" b="15226"/>
              <a:stretch/>
            </p:blipFill>
            <p:spPr bwMode="auto">
              <a:xfrm>
                <a:off x="8829474" y="1652926"/>
                <a:ext cx="752396" cy="867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Graphic 10" descr="Dumbbell">
                <a:extLst>
                  <a:ext uri="{FF2B5EF4-FFF2-40B4-BE49-F238E27FC236}">
                    <a16:creationId xmlns:a16="http://schemas.microsoft.com/office/drawing/2014/main" id="{D1877E16-68DF-45E0-C3A5-143D1023F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77411" y="1927743"/>
                <a:ext cx="512997" cy="512998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B8F133-22D7-1F4A-1568-99C66E4E075F}"/>
                </a:ext>
              </a:extLst>
            </p:cNvPr>
            <p:cNvSpPr txBox="1"/>
            <p:nvPr/>
          </p:nvSpPr>
          <p:spPr>
            <a:xfrm>
              <a:off x="2438130" y="6529226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rgbClr val="8D3E64"/>
                  </a:solidFill>
                  <a:latin typeface="Trebuchet MS" panose="020B0703020202090204" pitchFamily="34" charset="0"/>
                </a:rPr>
                <a:t>PyGim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2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40FA7-4D1D-72B5-CDF5-09FCE75774DD}"/>
              </a:ext>
            </a:extLst>
          </p:cNvPr>
          <p:cNvSpPr/>
          <p:nvPr/>
        </p:nvSpPr>
        <p:spPr>
          <a:xfrm>
            <a:off x="-1920" y="0"/>
            <a:ext cx="12193920" cy="3043637"/>
          </a:xfrm>
          <a:prstGeom prst="rect">
            <a:avLst/>
          </a:prstGeom>
          <a:solidFill>
            <a:srgbClr val="FF2F92">
              <a:alpha val="14118"/>
            </a:srgbClr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0" name="Google Shape;88;p13">
            <a:extLst>
              <a:ext uri="{FF2B5EF4-FFF2-40B4-BE49-F238E27FC236}">
                <a16:creationId xmlns:a16="http://schemas.microsoft.com/office/drawing/2014/main" id="{6BAD8CDE-5B1A-1E3D-DF9F-24129664EFE3}"/>
              </a:ext>
            </a:extLst>
          </p:cNvPr>
          <p:cNvSpPr txBox="1">
            <a:spLocks/>
          </p:cNvSpPr>
          <p:nvPr/>
        </p:nvSpPr>
        <p:spPr>
          <a:xfrm>
            <a:off x="-3841" y="0"/>
            <a:ext cx="12195841" cy="30436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200" dirty="0" err="1">
                <a:solidFill>
                  <a:schemeClr val="accent5"/>
                </a:solidFill>
                <a:latin typeface="Trebuchet MS" panose="020B070302020209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PyGim</a:t>
            </a:r>
            <a:r>
              <a:rPr lang="en-GB" sz="4200" dirty="0">
                <a:solidFill>
                  <a:schemeClr val="accent5"/>
                </a:solidFill>
                <a:latin typeface="Trebuchet MS" panose="020B0703020202090204" pitchFamily="34" charset="0"/>
                <a:ea typeface="Source Sans Pro SemiBold"/>
                <a:cs typeface="Calibri Light" panose="020F0302020204030204" pitchFamily="34" charset="0"/>
                <a:sym typeface="Source Sans Pro SemiBold"/>
              </a:rPr>
              <a:t>: An Efficient Graph Neural Network Library for Real Processing-In-Memory Architectures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51FB44D-8581-6961-8ED0-6464F39812EC}"/>
              </a:ext>
            </a:extLst>
          </p:cNvPr>
          <p:cNvSpPr/>
          <p:nvPr/>
        </p:nvSpPr>
        <p:spPr>
          <a:xfrm>
            <a:off x="392676" y="3429000"/>
            <a:ext cx="11511061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rebuchet MS" panose="020B0703020202090204" pitchFamily="34" charset="0"/>
                <a:cs typeface="Calibri Light" panose="020F0302020204030204" pitchFamily="34" charset="0"/>
              </a:rPr>
              <a:t>Christina </a:t>
            </a:r>
            <a:r>
              <a:rPr lang="en-US" sz="4000" dirty="0" err="1">
                <a:latin typeface="Trebuchet MS" panose="020B0703020202090204" pitchFamily="34" charset="0"/>
                <a:cs typeface="Calibri Light" panose="020F0302020204030204" pitchFamily="34" charset="0"/>
              </a:rPr>
              <a:t>Giannoula</a:t>
            </a:r>
            <a:endParaRPr lang="en-US" sz="4000" dirty="0"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2000"/>
              </a:spcAft>
            </a:pPr>
            <a:r>
              <a:rPr lang="en-US" sz="3200" dirty="0">
                <a:latin typeface="Trebuchet MS" panose="020B0703020202090204" pitchFamily="34" charset="0"/>
                <a:cs typeface="Calibri Light" panose="020F0302020204030204" pitchFamily="34" charset="0"/>
                <a:hlinkClick r:id="rId3"/>
              </a:rPr>
              <a:t>https://cgiannoula.github.io/</a:t>
            </a:r>
            <a:endParaRPr lang="en-US" sz="3200" dirty="0">
              <a:latin typeface="Trebuchet MS" panose="020B070302020209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Trebuchet MS" panose="020B0703020202090204" pitchFamily="34" charset="0"/>
                <a:cs typeface="Calibri Light" panose="020F0302020204030204" pitchFamily="34" charset="0"/>
              </a:rPr>
              <a:t>Thank you!</a:t>
            </a:r>
            <a:endParaRPr lang="en-US" sz="3600" dirty="0">
              <a:solidFill>
                <a:schemeClr val="accent5"/>
              </a:solidFill>
              <a:latin typeface="Trebuchet MS" panose="020B070302020209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B91006-6C4D-35C4-1C5B-BFF9BC1A6D49}"/>
              </a:ext>
            </a:extLst>
          </p:cNvPr>
          <p:cNvGrpSpPr>
            <a:grpSpLocks noChangeAspect="1"/>
          </p:cNvGrpSpPr>
          <p:nvPr/>
        </p:nvGrpSpPr>
        <p:grpSpPr>
          <a:xfrm>
            <a:off x="138024" y="2383154"/>
            <a:ext cx="936000" cy="1079424"/>
            <a:chOff x="8829474" y="1652926"/>
            <a:chExt cx="752396" cy="867688"/>
          </a:xfrm>
        </p:grpSpPr>
        <p:pic>
          <p:nvPicPr>
            <p:cNvPr id="12" name="Picture 2" descr="LF Online Community PyTorch Foundation">
              <a:extLst>
                <a:ext uri="{FF2B5EF4-FFF2-40B4-BE49-F238E27FC236}">
                  <a16:creationId xmlns:a16="http://schemas.microsoft.com/office/drawing/2014/main" id="{A0D38AF4-490C-A8F2-8555-BC829A0EA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FF2F92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0" t="12636" r="20447" b="15226"/>
            <a:stretch/>
          </p:blipFill>
          <p:spPr bwMode="auto">
            <a:xfrm>
              <a:off x="8829474" y="1652926"/>
              <a:ext cx="752396" cy="86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Dumbbell">
              <a:extLst>
                <a:ext uri="{FF2B5EF4-FFF2-40B4-BE49-F238E27FC236}">
                  <a16:creationId xmlns:a16="http://schemas.microsoft.com/office/drawing/2014/main" id="{D5516C72-809D-D6A5-B823-81787AD34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77411" y="1927743"/>
              <a:ext cx="512997" cy="51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76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GNNs Are Widely Used in Real-World Applications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4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are state-of-the-art ML models for analyzing graph-structure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Applications of GNNs are: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pic>
        <p:nvPicPr>
          <p:cNvPr id="4" name="Picture 2" descr="Screening Strategies Used in Drug Discovery | Technology Networks">
            <a:extLst>
              <a:ext uri="{FF2B5EF4-FFF2-40B4-BE49-F238E27FC236}">
                <a16:creationId xmlns:a16="http://schemas.microsoft.com/office/drawing/2014/main" id="{25CA2883-D582-9AB6-4F01-9C4A94FF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7" y="2170740"/>
            <a:ext cx="4009140" cy="22551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35B17A-2075-88F3-C7C8-FC5C53A1190D}"/>
              </a:ext>
            </a:extLst>
          </p:cNvPr>
          <p:cNvSpPr/>
          <p:nvPr/>
        </p:nvSpPr>
        <p:spPr>
          <a:xfrm>
            <a:off x="667444" y="4049364"/>
            <a:ext cx="1828802" cy="344408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Drug Discovery</a:t>
            </a:r>
          </a:p>
        </p:txBody>
      </p:sp>
      <p:pic>
        <p:nvPicPr>
          <p:cNvPr id="7" name="Picture 4" descr="Fraud Detection: Here's How Merchants Can Stop Fraud in 2024">
            <a:extLst>
              <a:ext uri="{FF2B5EF4-FFF2-40B4-BE49-F238E27FC236}">
                <a16:creationId xmlns:a16="http://schemas.microsoft.com/office/drawing/2014/main" id="{E686C254-986D-A48C-73C2-5BD3DCDD9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6" r="17611" b="3905"/>
          <a:stretch/>
        </p:blipFill>
        <p:spPr bwMode="auto">
          <a:xfrm>
            <a:off x="3394126" y="3871596"/>
            <a:ext cx="4868154" cy="2754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ntroduction to Recommender System and Implementation Using LightFM -  Mingzhi's Blog">
            <a:extLst>
              <a:ext uri="{FF2B5EF4-FFF2-40B4-BE49-F238E27FC236}">
                <a16:creationId xmlns:a16="http://schemas.microsoft.com/office/drawing/2014/main" id="{A8B18417-C715-F862-EFF2-438C82E01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20290" b="231"/>
          <a:stretch/>
        </p:blipFill>
        <p:spPr bwMode="auto">
          <a:xfrm>
            <a:off x="6892741" y="2054004"/>
            <a:ext cx="4254712" cy="274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08E676A-1071-4FF4-A124-8E7428B1ECDE}"/>
              </a:ext>
            </a:extLst>
          </p:cNvPr>
          <p:cNvSpPr/>
          <p:nvPr/>
        </p:nvSpPr>
        <p:spPr>
          <a:xfrm>
            <a:off x="6919636" y="4331997"/>
            <a:ext cx="2995168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Recommendation Systems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FAB2D7-79A6-9D06-00F3-559D44AE62AB}"/>
              </a:ext>
            </a:extLst>
          </p:cNvPr>
          <p:cNvSpPr/>
          <p:nvPr/>
        </p:nvSpPr>
        <p:spPr>
          <a:xfrm>
            <a:off x="3434468" y="6209683"/>
            <a:ext cx="1949031" cy="403412"/>
          </a:xfrm>
          <a:prstGeom prst="round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249423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Execution Steps of GNN Layers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5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86A5254-E14F-1EA9-3CDC-AB97AEB5E210}"/>
              </a:ext>
            </a:extLst>
          </p:cNvPr>
          <p:cNvCxnSpPr/>
          <p:nvPr/>
        </p:nvCxnSpPr>
        <p:spPr>
          <a:xfrm>
            <a:off x="6952076" y="1665839"/>
            <a:ext cx="0" cy="3600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GNNs comprise </a:t>
            </a:r>
            <a:r>
              <a:rPr lang="en-GR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a few </a:t>
            </a:r>
            <a:r>
              <a:rPr lang="en-GR" sz="2400" dirty="0">
                <a:latin typeface="Trebuchet MS" panose="020B0703020202090204" pitchFamily="34" charset="0"/>
              </a:rPr>
              <a:t>layers (e.g., 3-5 layers)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Each GNN layer has </a:t>
            </a:r>
            <a:r>
              <a:rPr lang="en-GR" sz="24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two</a:t>
            </a:r>
            <a:r>
              <a:rPr lang="en-GR" sz="2400" dirty="0">
                <a:latin typeface="Trebuchet MS" panose="020B0703020202090204" pitchFamily="34" charset="0"/>
              </a:rPr>
              <a:t> execution steps: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409CD5-05ED-AF74-7424-9545DB6D4C72}"/>
              </a:ext>
            </a:extLst>
          </p:cNvPr>
          <p:cNvGrpSpPr>
            <a:grpSpLocks noChangeAspect="1"/>
          </p:cNvGrpSpPr>
          <p:nvPr/>
        </p:nvGrpSpPr>
        <p:grpSpPr>
          <a:xfrm>
            <a:off x="473382" y="2873948"/>
            <a:ext cx="1841555" cy="1661813"/>
            <a:chOff x="1036320" y="2259983"/>
            <a:chExt cx="1887319" cy="1928507"/>
          </a:xfrm>
          <a:solidFill>
            <a:schemeClr val="bg1">
              <a:lumMod val="95000"/>
            </a:schemeClr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EA3606-9BA9-B593-A583-FEAC71E4CF0B}"/>
                </a:ext>
              </a:extLst>
            </p:cNvPr>
            <p:cNvGrpSpPr/>
            <p:nvPr/>
          </p:nvGrpSpPr>
          <p:grpSpPr>
            <a:xfrm>
              <a:off x="1036320" y="2259983"/>
              <a:ext cx="1887319" cy="972261"/>
              <a:chOff x="1036320" y="2259983"/>
              <a:chExt cx="1887319" cy="972261"/>
            </a:xfrm>
            <a:grpFill/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101B762-D246-8AF5-8718-80D8CA8D4326}"/>
                  </a:ext>
                </a:extLst>
              </p:cNvPr>
              <p:cNvGrpSpPr/>
              <p:nvPr/>
            </p:nvGrpSpPr>
            <p:grpSpPr>
              <a:xfrm>
                <a:off x="1036320" y="225998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8B33C972-E05E-1806-5332-C1AB4DDA6753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022C6934-07EE-8167-CECC-62161F092177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1007EABE-768B-7807-AB96-3739A68C7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8D0D0309-2E73-E60D-F317-F7FD1359E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7745AE82-D195-31DF-0BBF-06B03575B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3E3F8E2D-B76B-C8EE-FCE9-C637007B8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AB9098F7-42FC-0665-051A-5EAF1415795E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0"/>
                    <a:chOff x="1036320" y="2262801"/>
                    <a:chExt cx="1076911" cy="274320"/>
                  </a:xfrm>
                  <a:grpFill/>
                </p:grpSpPr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92F2659A-F1B4-7605-49F3-42676A2E5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9" name="Rectangle 98">
                      <a:extLst>
                        <a:ext uri="{FF2B5EF4-FFF2-40B4-BE49-F238E27FC236}">
                          <a16:creationId xmlns:a16="http://schemas.microsoft.com/office/drawing/2014/main" id="{F9A7C60D-84A8-64EA-D744-E2D7E5BD0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0" name="Rectangle 99">
                      <a:extLst>
                        <a:ext uri="{FF2B5EF4-FFF2-40B4-BE49-F238E27FC236}">
                          <a16:creationId xmlns:a16="http://schemas.microsoft.com/office/drawing/2014/main" id="{9ED0BA72-94C7-B31E-7EF6-FDB3F582C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82287CE6-180F-6208-46BF-44B816266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AAEA6E96-CF61-FF16-95F4-FD26ADB4D86A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350A4FD6-488C-715C-071E-951B0842398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E657336D-CB2C-1F09-4134-4BF272444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3EE8617D-1A1E-B7E0-0302-B01FEB2B1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9EC2D5CE-DD75-DC32-69FE-04A622B638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31D109A4-6397-E2F0-D806-EF797F8818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5A9F319E-645B-9746-1AD1-FE3B0606E1E7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88" name="Rectangle 87">
                      <a:extLst>
                        <a:ext uri="{FF2B5EF4-FFF2-40B4-BE49-F238E27FC236}">
                          <a16:creationId xmlns:a16="http://schemas.microsoft.com/office/drawing/2014/main" id="{249B9D8E-F81F-86CC-F174-5A6E0F60F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5DCE0B4E-9385-6DF2-5C12-43F6E1CE70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51A870A8-AAE1-A4CF-3EFE-41FB607C9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9B38A71A-C052-20DB-0A1B-72A074A89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782F552-CA77-384E-1CC4-5F106D931DF0}"/>
                  </a:ext>
                </a:extLst>
              </p:cNvPr>
              <p:cNvGrpSpPr/>
              <p:nvPr/>
            </p:nvGrpSpPr>
            <p:grpSpPr>
              <a:xfrm>
                <a:off x="1036320" y="2745453"/>
                <a:ext cx="1887319" cy="486791"/>
                <a:chOff x="1036320" y="2259983"/>
                <a:chExt cx="1887319" cy="486791"/>
              </a:xfrm>
              <a:grpFill/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C20E33B-5427-20BA-1B62-AF7B0656014C}"/>
                    </a:ext>
                  </a:extLst>
                </p:cNvPr>
                <p:cNvGrpSpPr/>
                <p:nvPr/>
              </p:nvGrpSpPr>
              <p:grpSpPr>
                <a:xfrm>
                  <a:off x="1036320" y="2259983"/>
                  <a:ext cx="1887319" cy="244158"/>
                  <a:chOff x="1036320" y="2262483"/>
                  <a:chExt cx="2174191" cy="274638"/>
                </a:xfrm>
                <a:grpFill/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978E82FA-CD1D-7F63-05BE-930D8F41E189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0"/>
                    <a:chOff x="1036320" y="2262801"/>
                    <a:chExt cx="1097280" cy="274320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CAE754EE-486F-2338-B9C4-8E47FFBCC0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57318B79-D726-172B-710F-BAF47C6D37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2" name="Rectangle 81">
                      <a:extLst>
                        <a:ext uri="{FF2B5EF4-FFF2-40B4-BE49-F238E27FC236}">
                          <a16:creationId xmlns:a16="http://schemas.microsoft.com/office/drawing/2014/main" id="{ED8D3F91-D55E-6AE5-0E9E-04EE03645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E0FA7A2F-15B1-E5E1-4EB0-6E7679E42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0507FEF7-76BE-91BB-A2B2-D12055A3D959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13D8F00D-C6C5-DFE1-75CE-8CE939743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3569F497-F4D9-E63C-9B5B-48D73072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DE433C15-C07B-3C18-8182-BD68106ED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20E91D9-BF8D-EE3B-40F8-9B8FB31A6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50797F17-C04B-5A4B-11BD-2C2636069860}"/>
                    </a:ext>
                  </a:extLst>
                </p:cNvPr>
                <p:cNvGrpSpPr/>
                <p:nvPr/>
              </p:nvGrpSpPr>
              <p:grpSpPr>
                <a:xfrm>
                  <a:off x="1036320" y="2502615"/>
                  <a:ext cx="1887319" cy="244159"/>
                  <a:chOff x="1036320" y="2262483"/>
                  <a:chExt cx="2174191" cy="274640"/>
                </a:xfrm>
                <a:grpFill/>
              </p:grpSpPr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62AC26BD-FABA-E52E-EA51-EDEEEF9DEF30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62801"/>
                    <a:ext cx="1097280" cy="274322"/>
                    <a:chOff x="1036320" y="2262801"/>
                    <a:chExt cx="1097280" cy="274322"/>
                  </a:xfrm>
                  <a:grpFill/>
                </p:grpSpPr>
                <p:sp>
                  <p:nvSpPr>
                    <p:cNvPr id="70" name="Rectangle 69">
                      <a:extLst>
                        <a:ext uri="{FF2B5EF4-FFF2-40B4-BE49-F238E27FC236}">
                          <a16:creationId xmlns:a16="http://schemas.microsoft.com/office/drawing/2014/main" id="{FD661BC2-514B-5340-BD3E-F02F3D427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571F4B4E-BEB3-040D-23CA-CE5CE7C4D6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53D3663-DCEE-98F9-9A8E-018A1C87C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62801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69EE17C6-9AF7-34FA-BA2F-A0C6F62CB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C1524070-1670-47C1-CCDE-E3F695684D44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62483"/>
                    <a:ext cx="1076911" cy="274322"/>
                    <a:chOff x="1036320" y="2262801"/>
                    <a:chExt cx="1076911" cy="274322"/>
                  </a:xfrm>
                  <a:grpFill/>
                </p:grpSpPr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99608F24-7BEF-E500-CE82-EFD4B8C1F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B0788682-803B-BAC0-C57E-D98B60E8F0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8" name="Rectangle 67">
                      <a:extLst>
                        <a:ext uri="{FF2B5EF4-FFF2-40B4-BE49-F238E27FC236}">
                          <a16:creationId xmlns:a16="http://schemas.microsoft.com/office/drawing/2014/main" id="{DCE81C95-0832-74DF-B817-D7B0A24032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9" y="2262801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69" name="Rectangle 68">
                      <a:extLst>
                        <a:ext uri="{FF2B5EF4-FFF2-40B4-BE49-F238E27FC236}">
                          <a16:creationId xmlns:a16="http://schemas.microsoft.com/office/drawing/2014/main" id="{4B5DEB2D-FC8B-4A24-2D53-6E7536219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62803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CE479AE-8C4E-FD26-8E3E-68F9238AD8E1}"/>
                </a:ext>
              </a:extLst>
            </p:cNvPr>
            <p:cNvGrpSpPr/>
            <p:nvPr/>
          </p:nvGrpSpPr>
          <p:grpSpPr>
            <a:xfrm>
              <a:off x="1036320" y="3216224"/>
              <a:ext cx="1887319" cy="972266"/>
              <a:chOff x="1036320" y="2239962"/>
              <a:chExt cx="1887319" cy="972266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4A18DA4-1E5B-533D-73DA-73E2AA893C49}"/>
                  </a:ext>
                </a:extLst>
              </p:cNvPr>
              <p:cNvGrpSpPr/>
              <p:nvPr/>
            </p:nvGrpSpPr>
            <p:grpSpPr>
              <a:xfrm>
                <a:off x="1036320" y="223996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AB631A9-84A6-1D04-B818-2292C40ADCDE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3360D876-C4F5-E23B-8F59-2F5A17E44D15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034ADEEB-23ED-A85A-04EB-E5E82C01F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5052598B-2D89-8897-E525-77D33F58D0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7FC9BA0B-B1F5-5CDD-9BA6-3EBAC6A341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281F5D72-E603-C108-11C3-B9309D344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23875AE-52D3-8FAA-F039-74C15C125DE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D7FE4E9C-6355-6F91-6CDF-947D232B5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2358CCF3-CE2A-6BFB-1629-5A72868FC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CA709AED-B5BC-DE27-5EFE-148E3DBFD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B964BD0-F04A-9213-638F-483B5535E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25E2ED8-AA5A-5F35-AF3B-C5AE398E9358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3619818D-9396-D6F0-6D34-AEE5BF7E5BC6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E578F361-2873-B85B-E077-0D5AD2508F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2654C980-832D-F7AD-8AD1-1BFD36838E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239121C7-5EE4-0009-28FC-9B1B14E62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E3EE969C-7D79-D923-9D37-DF3B061BD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FF3E1648-04C4-E2F2-71C3-FA2155B07728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FDEF9127-56D0-8601-06E8-D44842567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710ED28E-5E96-6470-B5DE-56DC9553A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A2D6D2A6-DF11-1CB5-D1C8-EBD9755E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96F8C483-65BE-57E7-F6E1-8E1095D7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CA181C0-4255-AD4A-F501-7711540EE6A2}"/>
                  </a:ext>
                </a:extLst>
              </p:cNvPr>
              <p:cNvGrpSpPr/>
              <p:nvPr/>
            </p:nvGrpSpPr>
            <p:grpSpPr>
              <a:xfrm>
                <a:off x="1036320" y="2725432"/>
                <a:ext cx="1887319" cy="486796"/>
                <a:chOff x="1036320" y="2239962"/>
                <a:chExt cx="1887319" cy="486796"/>
              </a:xfrm>
              <a:grpFill/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DAD1F81-0EAB-0227-EAA7-9D572A7102BD}"/>
                    </a:ext>
                  </a:extLst>
                </p:cNvPr>
                <p:cNvGrpSpPr/>
                <p:nvPr/>
              </p:nvGrpSpPr>
              <p:grpSpPr>
                <a:xfrm>
                  <a:off x="1036320" y="2239962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40664407-070F-9462-96A6-A0C35800DEFD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AAFD08F0-CFE8-5A4A-E691-2482500C0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6511A5-9161-60D1-6C1E-DA65D01B27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21D65C5-8EFC-EE44-D913-03B5536B4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16DBF7-7977-C35C-47D8-BFCDD04478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29A806C-B696-7C8B-B4DA-F6242BB54BCC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EAA8A545-6FE6-75ED-4E49-6D72FDD6C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5F4214A-831E-CDCD-CD0B-A3E8D9FA7D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4ABC1BC-ED2A-7627-1E19-BE97EFEB5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C56CC556-A752-EF8E-13C4-BD7B8CBD4F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9F33314-E7CB-0FF5-ECFF-9151506897EB}"/>
                    </a:ext>
                  </a:extLst>
                </p:cNvPr>
                <p:cNvGrpSpPr/>
                <p:nvPr/>
              </p:nvGrpSpPr>
              <p:grpSpPr>
                <a:xfrm>
                  <a:off x="1036320" y="2482600"/>
                  <a:ext cx="1887319" cy="244158"/>
                  <a:chOff x="1036320" y="2239962"/>
                  <a:chExt cx="2174191" cy="274638"/>
                </a:xfrm>
                <a:grpFill/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B9E6B940-F2E8-39A9-6639-1C49730EA0D1}"/>
                      </a:ext>
                    </a:extLst>
                  </p:cNvPr>
                  <p:cNvGrpSpPr/>
                  <p:nvPr/>
                </p:nvGrpSpPr>
                <p:grpSpPr>
                  <a:xfrm>
                    <a:off x="1036320" y="2240280"/>
                    <a:ext cx="1097280" cy="274320"/>
                    <a:chOff x="1036320" y="2240280"/>
                    <a:chExt cx="1097280" cy="274320"/>
                  </a:xfrm>
                  <a:grpFill/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79BCE74A-058E-AE6D-1441-135C4A743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558CE2E4-CD6C-0960-DF3C-272228C6B4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9EC9C89A-61A8-5016-BE48-751466CE2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816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E05DAEE8-42B1-C1FE-AD7B-E14BBA9A9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928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3F5B6CD0-0CBD-5335-51F1-90F095DAED02}"/>
                      </a:ext>
                    </a:extLst>
                  </p:cNvPr>
                  <p:cNvGrpSpPr/>
                  <p:nvPr/>
                </p:nvGrpSpPr>
                <p:grpSpPr>
                  <a:xfrm>
                    <a:off x="2133600" y="2239962"/>
                    <a:ext cx="1076911" cy="274320"/>
                    <a:chOff x="1036320" y="2240280"/>
                    <a:chExt cx="1076911" cy="274320"/>
                  </a:xfrm>
                  <a:grpFill/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42A683C3-9A24-8598-4437-92E1010835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6320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FCB75F5C-FC66-2678-5C57-F50FC801F5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640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D65843-A341-1D2E-C41F-3443680E0C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67798" y="2240280"/>
                      <a:ext cx="274320" cy="27432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DD2AD74A-559E-834E-C41F-2200307C6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8911" y="2240280"/>
                      <a:ext cx="27432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sz="1200">
                        <a:latin typeface="Trebuchet MS" panose="020B070302020209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940E884-70A0-13E1-DF02-238C53654266}"/>
              </a:ext>
            </a:extLst>
          </p:cNvPr>
          <p:cNvGrpSpPr>
            <a:grpSpLocks noChangeAspect="1"/>
          </p:cNvGrpSpPr>
          <p:nvPr/>
        </p:nvGrpSpPr>
        <p:grpSpPr>
          <a:xfrm>
            <a:off x="3946909" y="2874070"/>
            <a:ext cx="929404" cy="1661569"/>
            <a:chOff x="1036320" y="2260266"/>
            <a:chExt cx="952500" cy="192822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DF3B5E9-C4C9-CE85-7602-3D8F404F39AD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A1B92710-D2EA-BDCF-FC7A-3B52CF96E998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8F0A0BF2-5D16-2635-DBC5-1468EB07131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DABCEAED-A41C-F6C2-04FB-72A71A63594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F8FFDB7C-CBF6-5C29-4B59-FEACF1C4416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B6EEFF1A-513F-3223-6105-9E312D9A936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A093413-CB52-1AA9-E223-CADD09F2779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E2AB5515-86BB-1E8A-0BD7-FDDE893D8E89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CED3539-4172-5868-CA53-10EBE81A7F29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2E0F5BD-4935-67D4-A359-916E0052349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6D270350-C555-E8A2-B223-2BC96AA9FFF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99753D38-CE78-384E-3C19-EA371DC8B26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1FBB38C0-4AA8-5A19-EB57-1447A68E71BA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1C900CD4-2099-562D-58CC-6B0672EFFB34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E75984D1-44B7-4E38-7254-1E4F5D69BB92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EF884C5F-9239-A566-67B6-062BB5C9646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8D627D44-93DF-BDF6-B70C-F40701F42BFA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9360E5BB-DEEE-5194-7E63-28B8CBFEE305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57FED41-9305-7B9A-EAFC-10AED55371BD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899FF436-A2F3-9225-9127-DE122BE3A727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E4931183-392D-7B6F-D45E-EEA87148349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49BD55C3-3958-1540-1EE2-659848E3C9C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A53EC0DC-9538-BE6A-B016-FE2ACF194E4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5B49BE7-8C26-3D05-4584-EA9D18299A71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D12E993-44BB-AF48-AD47-7B9242CF9733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6A01391B-2DC0-52BE-6D74-5343F4205D5B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E832A273-A683-12D1-FCEC-96D99E669F5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039B1767-4EAE-0471-FF23-507AA09B01F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D6959DAC-FC16-1EB8-3C84-861CA2E46DE5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E93DE2D9-B8B9-4CDB-BEFD-7B4BC49123E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F5B2E754-3A8A-9660-F46E-B100FD63C23E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E6054B61-5DDE-375A-3D51-9D118EF384F6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0FC0E5AF-7E1E-19C9-D6D9-69523828629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91F75DD5-F636-0DAE-7CDA-93706115DA2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A9345976-4D90-7210-7A3D-D1085C728B72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058BC76-AF62-FF48-36B9-D9D27F55678B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10304FA9-E551-762D-42BE-60C47128CE66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DD35E6A-0222-F0DB-B728-38E1712BE655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E81F522-3A97-BD47-D7B9-BB3BF56CEB8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F79871EB-13C2-DBEA-AA0D-5D7FD459281F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BBF68453-48D6-7B77-E4A9-B3D94360819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56CA1C9D-5C49-F266-24A7-EF34411746DD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51DDA73D-3C15-FD26-88FC-0DBC802B2CC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15681C39-061C-F643-D4FF-7CBFA1A9518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E507B2AC-3E8D-590D-026D-31BC9375F44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1590D74-D3CE-76A0-9B42-AD412C3E049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DF483C6-CA08-7A6D-3383-A440F13D0791}"/>
              </a:ext>
            </a:extLst>
          </p:cNvPr>
          <p:cNvGrpSpPr>
            <a:grpSpLocks noChangeAspect="1"/>
          </p:cNvGrpSpPr>
          <p:nvPr/>
        </p:nvGrpSpPr>
        <p:grpSpPr>
          <a:xfrm>
            <a:off x="6487374" y="2874070"/>
            <a:ext cx="929404" cy="1661569"/>
            <a:chOff x="1036320" y="2260266"/>
            <a:chExt cx="952500" cy="1928224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6FC434F-D24B-D9DC-CDDF-10B00AB287E3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A83274BF-EB61-77E7-1EC5-C17D44A40436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A3667DBB-48FE-FDBE-EE0B-CB0C440B1834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4CC02E40-9063-C4AA-9883-949D742DDF84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54933D4A-E6DF-B1C2-52E3-1BAFDFDA45FB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63583751-7994-3791-454B-08FB7150C17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8083D4E0-EC21-5EFE-A74C-AD14B1144A2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6B6594D1-FBC2-2E98-BCDE-D808725B61A4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D500BDAD-0D93-C652-BE85-50FBE19FB5D8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731D3CE1-8E9A-83E8-45D5-25F2C1984A8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63BC73B1-A874-F04F-2064-4B0F44B2B36B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5F1B1DAA-E47D-1272-DE3E-B251916D633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4FA54B23-D5EB-DFD1-5891-61A3D8FC047E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06234C77-821C-77C8-E637-9F60C5D26BA1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0AADA6C9-7955-3BF0-97D3-4CBEA9D75E8A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07990E35-44CC-27A9-F805-DA0758E2045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3641AC4D-7BC7-0FDD-F5EA-78D8DD9F49A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503F1B32-2737-4714-2D4E-231E44A403E9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C610D97E-56BD-4979-4E6B-B17F09FA9587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F6E1F799-6EA6-6E71-6379-955921F1D6E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F5D50652-8474-62DF-9BDF-05EF19139AE3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C10C0A01-E37B-E6EE-A0A1-AEC6E724D0B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BC4323AC-583E-CDDC-7839-1B43D60B782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5F28F41-1553-694B-7039-1AB42BCEEAF7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5A33B831-B315-9410-0A2F-3D3171E2065C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B79670E2-CF72-0F39-65D4-A3C1A00167B3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0DF0A682-EB45-15A8-4820-67843240FA9C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5595DFF5-BFCD-3F2A-2A39-F386F9DB64F9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FDB9B93E-12B4-42A0-A722-5828782698D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61B8AA99-8892-A24A-C7B7-62367A05DFC8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D53DD0EB-B511-F4AC-BA0F-35C476AACE0F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18" name="Rectangle 217">
                    <a:extLst>
                      <a:ext uri="{FF2B5EF4-FFF2-40B4-BE49-F238E27FC236}">
                        <a16:creationId xmlns:a16="http://schemas.microsoft.com/office/drawing/2014/main" id="{BE0CD433-9011-7C0F-098E-00AC71D9460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CE1B8E42-B4AF-C9E4-BE22-3C2B8EE700B7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A222A981-9903-BD75-BDAA-DAA20FF4187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54079EF2-D158-ED1B-3233-14A4B90EE3F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91D61EF3-7EBD-A3C5-45FD-676299D81813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03BA1FFB-CBA9-6637-5AB6-1C35D01FEB29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6F5F1CC9-70DE-C2FC-E6CB-492A38C6D61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AE6429BB-06EE-0B47-C813-8C6A6F6F3ED1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A7DE6728-E81A-4C0B-8AA2-37D9123C7CA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2FAF5A7F-C0CE-8F46-86BE-A4B573197B4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2778151F-7618-87D4-278F-C0183D780557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B3424E4C-DA39-8339-4A31-C2691D608E90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12002F61-C553-24E9-ECD5-E77B68EF9B8D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BB0AD897-A44F-A4A0-6AB9-AAA11FD54171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2506BB8F-069C-A33C-5383-349F0CBCBFED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48" name="Multiply 247">
            <a:extLst>
              <a:ext uri="{FF2B5EF4-FFF2-40B4-BE49-F238E27FC236}">
                <a16:creationId xmlns:a16="http://schemas.microsoft.com/office/drawing/2014/main" id="{B14E2C66-F955-2124-663D-30A191B4E394}"/>
              </a:ext>
            </a:extLst>
          </p:cNvPr>
          <p:cNvSpPr/>
          <p:nvPr/>
        </p:nvSpPr>
        <p:spPr>
          <a:xfrm>
            <a:off x="2814917" y="3421913"/>
            <a:ext cx="632012" cy="565883"/>
          </a:xfrm>
          <a:prstGeom prst="mathMultipl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6" name="Equals 295">
            <a:extLst>
              <a:ext uri="{FF2B5EF4-FFF2-40B4-BE49-F238E27FC236}">
                <a16:creationId xmlns:a16="http://schemas.microsoft.com/office/drawing/2014/main" id="{B636EC65-9ABA-E6B7-0C4D-7D183DBD0A04}"/>
              </a:ext>
            </a:extLst>
          </p:cNvPr>
          <p:cNvSpPr/>
          <p:nvPr/>
        </p:nvSpPr>
        <p:spPr>
          <a:xfrm>
            <a:off x="5376293" y="3517598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F976325-A752-B635-A2B3-C3C2B1E1721E}"/>
              </a:ext>
            </a:extLst>
          </p:cNvPr>
          <p:cNvGrpSpPr>
            <a:grpSpLocks noChangeAspect="1"/>
          </p:cNvGrpSpPr>
          <p:nvPr/>
        </p:nvGrpSpPr>
        <p:grpSpPr>
          <a:xfrm>
            <a:off x="10553794" y="2874070"/>
            <a:ext cx="929404" cy="1661569"/>
            <a:chOff x="1036320" y="2260266"/>
            <a:chExt cx="952500" cy="1928224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606D3CD3-CCC2-E8F2-F4EF-CEFC77BFABBB}"/>
                </a:ext>
              </a:extLst>
            </p:cNvPr>
            <p:cNvGrpSpPr/>
            <p:nvPr/>
          </p:nvGrpSpPr>
          <p:grpSpPr>
            <a:xfrm>
              <a:off x="1036320" y="2260266"/>
              <a:ext cx="952500" cy="971975"/>
              <a:chOff x="1036320" y="2260266"/>
              <a:chExt cx="952500" cy="971975"/>
            </a:xfrm>
            <a:grpFill/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655F0CF8-994E-216A-D5F3-448315F284DF}"/>
                  </a:ext>
                </a:extLst>
              </p:cNvPr>
              <p:cNvGrpSpPr/>
              <p:nvPr/>
            </p:nvGrpSpPr>
            <p:grpSpPr>
              <a:xfrm>
                <a:off x="1036320" y="2260266"/>
                <a:ext cx="952500" cy="486508"/>
                <a:chOff x="1036320" y="2260266"/>
                <a:chExt cx="952500" cy="486508"/>
              </a:xfrm>
              <a:grpFill/>
            </p:grpSpPr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21116502-2CA2-29C0-0B80-8238057F43CF}"/>
                    </a:ext>
                  </a:extLst>
                </p:cNvPr>
                <p:cNvGrpSpPr/>
                <p:nvPr/>
              </p:nvGrpSpPr>
              <p:grpSpPr>
                <a:xfrm>
                  <a:off x="1036320" y="2260266"/>
                  <a:ext cx="952500" cy="243875"/>
                  <a:chOff x="1036320" y="2262801"/>
                  <a:chExt cx="1097280" cy="274320"/>
                </a:xfrm>
                <a:grpFill/>
              </p:grpSpPr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98C954C7-92A3-BD42-E326-9807E494C3B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EDB3E298-C46B-7623-ED7D-D78D0AA44FF8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64B10E5-45F0-4C79-E276-580BFAF95106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5484AB21-8D25-4DD0-7DDA-39CBF7277697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7B74E7E9-9786-EE67-2370-55DC6A4E189D}"/>
                    </a:ext>
                  </a:extLst>
                </p:cNvPr>
                <p:cNvGrpSpPr/>
                <p:nvPr/>
              </p:nvGrpSpPr>
              <p:grpSpPr>
                <a:xfrm>
                  <a:off x="1036320" y="2502899"/>
                  <a:ext cx="952500" cy="243875"/>
                  <a:chOff x="1036320" y="2262801"/>
                  <a:chExt cx="1097280" cy="274322"/>
                </a:xfrm>
                <a:grpFill/>
              </p:grpSpPr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30C2B9D2-6F38-B635-596F-BCF4DC086861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CD06E587-03B3-A430-27CF-65E7E56ADC3F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D149D890-3912-F3C3-8859-FAFDDEDC892D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858E5833-B759-1099-F262-942842E9A80C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C3B59FE7-596F-4161-4A3F-78C63192BD68}"/>
                  </a:ext>
                </a:extLst>
              </p:cNvPr>
              <p:cNvGrpSpPr/>
              <p:nvPr/>
            </p:nvGrpSpPr>
            <p:grpSpPr>
              <a:xfrm>
                <a:off x="1036320" y="2745733"/>
                <a:ext cx="952500" cy="486508"/>
                <a:chOff x="1036320" y="2260263"/>
                <a:chExt cx="952500" cy="486508"/>
              </a:xfrm>
              <a:grpFill/>
            </p:grpSpPr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3A5FBF98-D86A-B435-399D-EFC152A8A9A8}"/>
                    </a:ext>
                  </a:extLst>
                </p:cNvPr>
                <p:cNvGrpSpPr/>
                <p:nvPr/>
              </p:nvGrpSpPr>
              <p:grpSpPr>
                <a:xfrm>
                  <a:off x="1036320" y="2260263"/>
                  <a:ext cx="952500" cy="243876"/>
                  <a:chOff x="1036320" y="2262801"/>
                  <a:chExt cx="1097280" cy="274320"/>
                </a:xfrm>
                <a:grpFill/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34E59B62-3D69-BA38-BDC7-7FD10A5B31BF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83454FC4-DB37-08BF-83D5-108C9319A3A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0D595249-12C7-5101-3635-B09636382C6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03366FFA-807A-6FDE-CE67-4303ECAE0E60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182B19E2-4879-93A1-DC7A-D1F944544D34}"/>
                    </a:ext>
                  </a:extLst>
                </p:cNvPr>
                <p:cNvGrpSpPr/>
                <p:nvPr/>
              </p:nvGrpSpPr>
              <p:grpSpPr>
                <a:xfrm>
                  <a:off x="1036320" y="2502894"/>
                  <a:ext cx="952500" cy="243877"/>
                  <a:chOff x="1036320" y="2262801"/>
                  <a:chExt cx="1097280" cy="274322"/>
                </a:xfrm>
                <a:grpFill/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D42E5F8F-E48F-7615-1932-F7A34285797D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62803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6338AFBB-2C2D-122A-08D6-20718806B80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94A64A81-7651-AC88-91D5-E2A021A93890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9" name="Rectangle 328">
                    <a:extLst>
                      <a:ext uri="{FF2B5EF4-FFF2-40B4-BE49-F238E27FC236}">
                        <a16:creationId xmlns:a16="http://schemas.microsoft.com/office/drawing/2014/main" id="{8241D738-EBAF-9306-CA56-410931080531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62801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F09DB1F-E7D8-B848-4D7D-9A7F5C249346}"/>
                </a:ext>
              </a:extLst>
            </p:cNvPr>
            <p:cNvGrpSpPr/>
            <p:nvPr/>
          </p:nvGrpSpPr>
          <p:grpSpPr>
            <a:xfrm>
              <a:off x="1036320" y="3216507"/>
              <a:ext cx="952500" cy="971983"/>
              <a:chOff x="1036320" y="2240245"/>
              <a:chExt cx="952500" cy="971983"/>
            </a:xfrm>
            <a:grpFill/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D4D92FC-DB02-017E-FAB1-EBC189E1422A}"/>
                  </a:ext>
                </a:extLst>
              </p:cNvPr>
              <p:cNvGrpSpPr/>
              <p:nvPr/>
            </p:nvGrpSpPr>
            <p:grpSpPr>
              <a:xfrm>
                <a:off x="1036320" y="224024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0F8280DE-9B39-7666-6E86-F346EFC2A100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DE084511-72BC-0405-EE24-9F5B8BB14E5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7E40C491-DDD7-1FB7-5A59-7CC6C996816E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CE95EECE-EEE6-B2EE-1D68-C5569CBDD0CE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21" name="Rectangle 320">
                    <a:extLst>
                      <a:ext uri="{FF2B5EF4-FFF2-40B4-BE49-F238E27FC236}">
                        <a16:creationId xmlns:a16="http://schemas.microsoft.com/office/drawing/2014/main" id="{FA205545-459C-68E2-1E3C-88CC93DB033E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13" name="Group 312">
                  <a:extLst>
                    <a:ext uri="{FF2B5EF4-FFF2-40B4-BE49-F238E27FC236}">
                      <a16:creationId xmlns:a16="http://schemas.microsoft.com/office/drawing/2014/main" id="{748173FE-5443-6696-944D-BD7925B56585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15D2B990-F5E2-29BA-2CB5-DFCB9C75C34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DCD1638C-EEBC-B9AD-27D1-8CCE06605F50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C0233935-1A12-71D8-2ECB-EA6825267CA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C3A91631-73B6-95BC-703B-A6038CC20843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D7BA8AD0-DA5C-2815-38A6-FBA9289CFFC6}"/>
                  </a:ext>
                </a:extLst>
              </p:cNvPr>
              <p:cNvGrpSpPr/>
              <p:nvPr/>
            </p:nvGrpSpPr>
            <p:grpSpPr>
              <a:xfrm>
                <a:off x="1036320" y="2725715"/>
                <a:ext cx="952500" cy="486513"/>
                <a:chOff x="1036320" y="2240245"/>
                <a:chExt cx="952500" cy="486513"/>
              </a:xfrm>
              <a:grpFill/>
            </p:grpSpPr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E961A426-4E38-98ED-D6BA-E01FAD0D2CDA}"/>
                    </a:ext>
                  </a:extLst>
                </p:cNvPr>
                <p:cNvGrpSpPr/>
                <p:nvPr/>
              </p:nvGrpSpPr>
              <p:grpSpPr>
                <a:xfrm>
                  <a:off x="1036320" y="2240245"/>
                  <a:ext cx="952500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84F55D0A-FD65-3170-5508-10549E5C2FB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30EA017E-729B-4E3A-8EC8-873F086B23A6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84184955-BEAC-5D21-4A94-C95415FEF1D2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283CAFA0-C570-3B9B-09A6-E0038B7302A4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02DC5C61-B8B7-01EA-7A68-16E2591266AC}"/>
                    </a:ext>
                  </a:extLst>
                </p:cNvPr>
                <p:cNvGrpSpPr/>
                <p:nvPr/>
              </p:nvGrpSpPr>
              <p:grpSpPr>
                <a:xfrm>
                  <a:off x="1036320" y="2482884"/>
                  <a:ext cx="952499" cy="243874"/>
                  <a:chOff x="1036320" y="2240280"/>
                  <a:chExt cx="1097280" cy="274320"/>
                </a:xfrm>
                <a:grpFill/>
              </p:grpSpPr>
              <p:sp>
                <p:nvSpPr>
                  <p:cNvPr id="304" name="Rectangle 303">
                    <a:extLst>
                      <a:ext uri="{FF2B5EF4-FFF2-40B4-BE49-F238E27FC236}">
                        <a16:creationId xmlns:a16="http://schemas.microsoft.com/office/drawing/2014/main" id="{1CF269A5-DD31-1B4B-205F-51D96894133E}"/>
                      </a:ext>
                    </a:extLst>
                  </p:cNvPr>
                  <p:cNvSpPr/>
                  <p:nvPr/>
                </p:nvSpPr>
                <p:spPr>
                  <a:xfrm>
                    <a:off x="103632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9ACC3847-0822-3C76-A3AD-E304CDFE7862}"/>
                      </a:ext>
                    </a:extLst>
                  </p:cNvPr>
                  <p:cNvSpPr/>
                  <p:nvPr/>
                </p:nvSpPr>
                <p:spPr>
                  <a:xfrm>
                    <a:off x="131064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6" name="Rectangle 305">
                    <a:extLst>
                      <a:ext uri="{FF2B5EF4-FFF2-40B4-BE49-F238E27FC236}">
                        <a16:creationId xmlns:a16="http://schemas.microsoft.com/office/drawing/2014/main" id="{21A55FBC-7D6E-3D44-8C55-6EC8AAE3B4FC}"/>
                      </a:ext>
                    </a:extLst>
                  </p:cNvPr>
                  <p:cNvSpPr/>
                  <p:nvPr/>
                </p:nvSpPr>
                <p:spPr>
                  <a:xfrm>
                    <a:off x="1588168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EAEDE51A-491C-DDBE-B17B-23F6B07A773A}"/>
                      </a:ext>
                    </a:extLst>
                  </p:cNvPr>
                  <p:cNvSpPr/>
                  <p:nvPr/>
                </p:nvSpPr>
                <p:spPr>
                  <a:xfrm>
                    <a:off x="1859280" y="2240280"/>
                    <a:ext cx="274320" cy="274320"/>
                  </a:xfrm>
                  <a:prstGeom prst="rect">
                    <a:avLst/>
                  </a:prstGeom>
                  <a:grpFill/>
                  <a:ln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200"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44" name="Picture 2" descr="Deep learning - Free electronics icons">
            <a:extLst>
              <a:ext uri="{FF2B5EF4-FFF2-40B4-BE49-F238E27FC236}">
                <a16:creationId xmlns:a16="http://schemas.microsoft.com/office/drawing/2014/main" id="{D9413A92-224D-5843-9A57-FF1C22E65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5"/>
          <a:stretch/>
        </p:blipFill>
        <p:spPr bwMode="auto">
          <a:xfrm>
            <a:off x="7934636" y="3019281"/>
            <a:ext cx="1193575" cy="13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" name="Equals 344">
            <a:extLst>
              <a:ext uri="{FF2B5EF4-FFF2-40B4-BE49-F238E27FC236}">
                <a16:creationId xmlns:a16="http://schemas.microsoft.com/office/drawing/2014/main" id="{E182BAE9-F562-7D38-E81A-B62721260271}"/>
              </a:ext>
            </a:extLst>
          </p:cNvPr>
          <p:cNvSpPr/>
          <p:nvPr/>
        </p:nvSpPr>
        <p:spPr>
          <a:xfrm>
            <a:off x="9442713" y="3517598"/>
            <a:ext cx="611101" cy="374512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F34584E7-013D-9127-9D8B-B1A3A6E4DC3E}"/>
              </a:ext>
            </a:extLst>
          </p:cNvPr>
          <p:cNvSpPr txBox="1"/>
          <p:nvPr/>
        </p:nvSpPr>
        <p:spPr>
          <a:xfrm flipH="1">
            <a:off x="-4843" y="4567530"/>
            <a:ext cx="2811157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Adjacency (Sparse) Matrix</a:t>
            </a:r>
          </a:p>
          <a:p>
            <a:pPr algn="ctr"/>
            <a:r>
              <a:rPr lang="en-US" dirty="0">
                <a:effectLst/>
                <a:latin typeface="Trebuchet MS" panose="020B0703020202090204" pitchFamily="34" charset="0"/>
              </a:rPr>
              <a:t>(</a:t>
            </a:r>
            <a:r>
              <a:rPr lang="en-US" dirty="0">
                <a:latin typeface="Trebuchet MS" panose="020B0703020202090204" pitchFamily="34" charset="0"/>
              </a:rPr>
              <a:t>= input graph data)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0D26310-D5E8-74CF-3273-3F653707572F}"/>
              </a:ext>
            </a:extLst>
          </p:cNvPr>
          <p:cNvSpPr txBox="1"/>
          <p:nvPr/>
        </p:nvSpPr>
        <p:spPr>
          <a:xfrm flipH="1">
            <a:off x="3248342" y="4567530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Input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5C2315E4-4396-26BB-464F-737E6652B53D}"/>
              </a:ext>
            </a:extLst>
          </p:cNvPr>
          <p:cNvSpPr txBox="1"/>
          <p:nvPr/>
        </p:nvSpPr>
        <p:spPr>
          <a:xfrm flipH="1">
            <a:off x="9855227" y="4567530"/>
            <a:ext cx="232653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Output Feature Matrix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50" name="Rounded Rectangle 349">
            <a:extLst>
              <a:ext uri="{FF2B5EF4-FFF2-40B4-BE49-F238E27FC236}">
                <a16:creationId xmlns:a16="http://schemas.microsoft.com/office/drawing/2014/main" id="{FD8C14CD-24FF-F013-E5B6-5EE358B88182}"/>
              </a:ext>
            </a:extLst>
          </p:cNvPr>
          <p:cNvSpPr/>
          <p:nvPr/>
        </p:nvSpPr>
        <p:spPr>
          <a:xfrm>
            <a:off x="2122923" y="1897804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Aggregation</a:t>
            </a:r>
          </a:p>
        </p:txBody>
      </p:sp>
      <p:sp>
        <p:nvSpPr>
          <p:cNvPr id="351" name="Rounded Rectangle 350">
            <a:extLst>
              <a:ext uri="{FF2B5EF4-FFF2-40B4-BE49-F238E27FC236}">
                <a16:creationId xmlns:a16="http://schemas.microsoft.com/office/drawing/2014/main" id="{8A0E6C95-AACD-257A-7A29-D5595240A2C5}"/>
              </a:ext>
            </a:extLst>
          </p:cNvPr>
          <p:cNvSpPr/>
          <p:nvPr/>
        </p:nvSpPr>
        <p:spPr>
          <a:xfrm>
            <a:off x="8740263" y="1897804"/>
            <a:ext cx="2016000" cy="396000"/>
          </a:xfrm>
          <a:prstGeom prst="roundRect">
            <a:avLst/>
          </a:prstGeom>
          <a:solidFill>
            <a:schemeClr val="accent5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Combination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644AAD2B-1ACC-F349-A88F-2757661F2648}"/>
              </a:ext>
            </a:extLst>
          </p:cNvPr>
          <p:cNvSpPr txBox="1"/>
          <p:nvPr/>
        </p:nvSpPr>
        <p:spPr>
          <a:xfrm flipH="1">
            <a:off x="6122475" y="4567530"/>
            <a:ext cx="171096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Output Result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977C24F-E633-DC93-5D5D-4A84CD392E73}"/>
              </a:ext>
            </a:extLst>
          </p:cNvPr>
          <p:cNvSpPr txBox="1"/>
          <p:nvPr/>
        </p:nvSpPr>
        <p:spPr>
          <a:xfrm flipH="1">
            <a:off x="7784419" y="4567530"/>
            <a:ext cx="149400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Small Neural</a:t>
            </a:r>
          </a:p>
          <a:p>
            <a:pPr algn="ctr"/>
            <a:r>
              <a:rPr lang="en-US" dirty="0">
                <a:effectLst/>
                <a:latin typeface="Trebuchet MS" panose="020B0703020202090204" pitchFamily="34" charset="0"/>
              </a:rPr>
              <a:t>Network</a:t>
            </a:r>
          </a:p>
        </p:txBody>
      </p:sp>
      <p:sp>
        <p:nvSpPr>
          <p:cNvPr id="354" name="Rounded Rectangular Callout 353">
            <a:extLst>
              <a:ext uri="{FF2B5EF4-FFF2-40B4-BE49-F238E27FC236}">
                <a16:creationId xmlns:a16="http://schemas.microsoft.com/office/drawing/2014/main" id="{501A2B7B-CEF4-FE30-D738-6A8294640196}"/>
              </a:ext>
            </a:extLst>
          </p:cNvPr>
          <p:cNvSpPr/>
          <p:nvPr/>
        </p:nvSpPr>
        <p:spPr>
          <a:xfrm>
            <a:off x="1055503" y="5595532"/>
            <a:ext cx="4519377" cy="795377"/>
          </a:xfrm>
          <a:prstGeom prst="wedgeRoundRectCallout">
            <a:avLst>
              <a:gd name="adj1" fmla="val -5668"/>
              <a:gd name="adj2" fmla="val -14309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Aggregation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corresponds to Sparse Matrix Matrix Multiplication (</a:t>
            </a:r>
            <a:r>
              <a:rPr lang="en-US" sz="2000" b="1" i="1" dirty="0" err="1">
                <a:solidFill>
                  <a:schemeClr val="accent2"/>
                </a:solidFill>
                <a:latin typeface="Trebuchet MS" panose="020B0703020202090204" pitchFamily="34" charset="0"/>
              </a:rPr>
              <a:t>SpMM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</a:t>
            </a:r>
            <a:endParaRPr lang="en-GB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355" name="Rounded Rectangular Callout 354">
            <a:extLst>
              <a:ext uri="{FF2B5EF4-FFF2-40B4-BE49-F238E27FC236}">
                <a16:creationId xmlns:a16="http://schemas.microsoft.com/office/drawing/2014/main" id="{0E34E885-6659-CE46-D13D-21F4FDE2A697}"/>
              </a:ext>
            </a:extLst>
          </p:cNvPr>
          <p:cNvSpPr/>
          <p:nvPr/>
        </p:nvSpPr>
        <p:spPr>
          <a:xfrm>
            <a:off x="7631690" y="5595532"/>
            <a:ext cx="4383885" cy="795499"/>
          </a:xfrm>
          <a:prstGeom prst="wedgeRoundRectCallout">
            <a:avLst>
              <a:gd name="adj1" fmla="val 594"/>
              <a:gd name="adj2" fmla="val -1265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GB" sz="2000" dirty="0">
                <a:solidFill>
                  <a:schemeClr val="tx1"/>
                </a:solidFill>
                <a:latin typeface="Trebuchet MS" panose="020B0703020202090204" pitchFamily="34" charset="0"/>
              </a:rPr>
              <a:t>Combination typically comprises computational kernels (e.g., GEMMs)</a:t>
            </a:r>
          </a:p>
        </p:txBody>
      </p:sp>
    </p:spTree>
    <p:extLst>
      <p:ext uri="{BB962C8B-B14F-4D97-AF65-F5344CB8AC3E}">
        <p14:creationId xmlns:p14="http://schemas.microsoft.com/office/powerpoint/2010/main" val="11131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96" grpId="0" animBg="1"/>
      <p:bldP spid="345" grpId="0" animBg="1"/>
      <p:bldP spid="346" grpId="0"/>
      <p:bldP spid="347" grpId="0"/>
      <p:bldP spid="348" grpId="0"/>
      <p:bldP spid="350" grpId="0" animBg="1"/>
      <p:bldP spid="351" grpId="0" animBg="1"/>
      <p:bldP spid="352" grpId="0"/>
      <p:bldP spid="353" grpId="0"/>
      <p:bldP spid="354" grpId="0" animBg="1"/>
      <p:bldP spid="3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GNN Aggregation Is Memory-Bandwidth-Bound In GPUs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6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R" sz="2400" dirty="0">
                <a:latin typeface="Trebuchet MS" panose="020B0703020202090204" pitchFamily="34" charset="0"/>
              </a:rPr>
              <a:t>Using a RTX 3090 GPU with ~900 GB/s bandwidth, we find that GNN Aggregation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t</a:t>
            </a:r>
            <a:r>
              <a:rPr lang="en-GR" sz="2400" dirty="0">
                <a:latin typeface="Trebuchet MS" panose="020B0703020202090204" pitchFamily="34" charset="0"/>
              </a:rPr>
              <a:t>akes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~91% </a:t>
            </a:r>
            <a:r>
              <a:rPr lang="en-GR" sz="2400" dirty="0">
                <a:latin typeface="Trebuchet MS" panose="020B0703020202090204" pitchFamily="34" charset="0"/>
              </a:rPr>
              <a:t>of the inference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a</a:t>
            </a:r>
            <a:r>
              <a:rPr lang="en-GR" sz="2400" dirty="0">
                <a:latin typeface="Trebuchet MS" panose="020B0703020202090204" pitchFamily="34" charset="0"/>
              </a:rPr>
              <a:t>chieves </a:t>
            </a:r>
            <a:r>
              <a:rPr lang="en-GR" sz="2400" b="1" i="1" dirty="0">
                <a:solidFill>
                  <a:schemeClr val="accent2"/>
                </a:solidFill>
                <a:latin typeface="Trebuchet MS" panose="020B0703020202090204" pitchFamily="34" charset="0"/>
              </a:rPr>
              <a:t>less than 2% </a:t>
            </a:r>
            <a:r>
              <a:rPr lang="en-GR" sz="2400" dirty="0">
                <a:latin typeface="Trebuchet MS" panose="020B0703020202090204" pitchFamily="34" charset="0"/>
              </a:rPr>
              <a:t>core utilization</a:t>
            </a:r>
            <a:endParaRPr lang="en-GR" sz="2000" dirty="0">
              <a:latin typeface="Trebuchet MS" panose="020B0703020202090204" pitchFamily="34" charset="0"/>
            </a:endParaRP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CE551-63C9-A23C-0142-826D8723D5A5}"/>
              </a:ext>
            </a:extLst>
          </p:cNvPr>
          <p:cNvSpPr txBox="1"/>
          <p:nvPr/>
        </p:nvSpPr>
        <p:spPr>
          <a:xfrm flipH="1">
            <a:off x="4635700" y="2292472"/>
            <a:ext cx="2254882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Roofline Analysis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AC9B8-AB77-66FE-0E54-59D73130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82" y="2655128"/>
            <a:ext cx="9317918" cy="3941956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DD16AB00-6E62-0FB3-79FD-85DD2F4748CC}"/>
              </a:ext>
            </a:extLst>
          </p:cNvPr>
          <p:cNvSpPr/>
          <p:nvPr/>
        </p:nvSpPr>
        <p:spPr>
          <a:xfrm>
            <a:off x="3674853" y="4761782"/>
            <a:ext cx="2403894" cy="362309"/>
          </a:xfrm>
          <a:prstGeom prst="wedgeRoundRectCallout">
            <a:avLst>
              <a:gd name="adj1" fmla="val -24085"/>
              <a:gd name="adj2" fmla="val -78409"/>
              <a:gd name="adj3" fmla="val 16667"/>
            </a:avLst>
          </a:prstGeom>
          <a:solidFill>
            <a:srgbClr val="60487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Trebuchet MS" panose="020B0703020202090204" pitchFamily="34" charset="0"/>
              </a:rPr>
              <a:t>Bandwidth-Bound</a:t>
            </a:r>
          </a:p>
        </p:txBody>
      </p:sp>
    </p:spTree>
    <p:extLst>
      <p:ext uri="{BB962C8B-B14F-4D97-AF65-F5344CB8AC3E}">
        <p14:creationId xmlns:p14="http://schemas.microsoft.com/office/powerpoint/2010/main" val="316255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PIM Provides A Promising Solution for GNN Aggregation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7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647192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Near-bank PIM: each PIM core is tightly coupled with one (or a few) DRAM banks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Trebuchet MS" panose="020B0703020202090204" pitchFamily="34" charset="0"/>
              </a:rPr>
              <a:t>Near-bank PIM cores have </a:t>
            </a:r>
            <a:r>
              <a:rPr lang="en-GB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significantly higher memory bandwidth </a:t>
            </a:r>
            <a:r>
              <a:rPr lang="en-GB" sz="2400" dirty="0">
                <a:latin typeface="Trebuchet MS" panose="020B0703020202090204" pitchFamily="34" charset="0"/>
              </a:rPr>
              <a:t>than that available on Host cores</a:t>
            </a:r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65C1E12-DD0E-E10C-BE97-4F6AD69EA835}"/>
              </a:ext>
            </a:extLst>
          </p:cNvPr>
          <p:cNvSpPr/>
          <p:nvPr/>
        </p:nvSpPr>
        <p:spPr>
          <a:xfrm>
            <a:off x="1053778" y="2446075"/>
            <a:ext cx="10195067" cy="3954723"/>
          </a:xfrm>
          <a:prstGeom prst="roundRect">
            <a:avLst>
              <a:gd name="adj" fmla="val 690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AF917-8CA2-1D97-2ABE-3BDC10773012}"/>
              </a:ext>
            </a:extLst>
          </p:cNvPr>
          <p:cNvSpPr txBox="1"/>
          <p:nvPr/>
        </p:nvSpPr>
        <p:spPr>
          <a:xfrm flipH="1">
            <a:off x="4556747" y="2043709"/>
            <a:ext cx="3355557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dirty="0">
                <a:latin typeface="Trebuchet MS" panose="020B0703020202090204" pitchFamily="34" charset="0"/>
              </a:rPr>
              <a:t>A Near-Bank PIM System</a:t>
            </a:r>
            <a:endParaRPr lang="en-US" sz="2200" dirty="0">
              <a:effectLst/>
              <a:latin typeface="Trebuchet MS" panose="020B070302020209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F899FD-0B82-6F40-1EEA-04B6C2985810}"/>
              </a:ext>
            </a:extLst>
          </p:cNvPr>
          <p:cNvGrpSpPr/>
          <p:nvPr/>
        </p:nvGrpSpPr>
        <p:grpSpPr>
          <a:xfrm>
            <a:off x="5646336" y="4488766"/>
            <a:ext cx="5328000" cy="1764000"/>
            <a:chOff x="3418027" y="4092375"/>
            <a:chExt cx="5981074" cy="254989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079CFE-D030-BB9A-B070-81EF7BA179D8}"/>
                </a:ext>
              </a:extLst>
            </p:cNvPr>
            <p:cNvGrpSpPr/>
            <p:nvPr/>
          </p:nvGrpSpPr>
          <p:grpSpPr>
            <a:xfrm>
              <a:off x="3418027" y="4092375"/>
              <a:ext cx="5981074" cy="2549891"/>
              <a:chOff x="3212433" y="3980672"/>
              <a:chExt cx="5981074" cy="2549891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A642D7B-5B97-C02C-BD99-CE0246DC1EF4}"/>
                  </a:ext>
                </a:extLst>
              </p:cNvPr>
              <p:cNvSpPr/>
              <p:nvPr/>
            </p:nvSpPr>
            <p:spPr>
              <a:xfrm>
                <a:off x="3212433" y="4469950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1AC6B7B-4525-F5AA-0E98-1B7095C226CD}"/>
                  </a:ext>
                </a:extLst>
              </p:cNvPr>
              <p:cNvSpPr/>
              <p:nvPr/>
            </p:nvSpPr>
            <p:spPr>
              <a:xfrm>
                <a:off x="3380875" y="431755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BFA29FAE-B0ED-01BD-C964-C159C7A94708}"/>
                  </a:ext>
                </a:extLst>
              </p:cNvPr>
              <p:cNvSpPr/>
              <p:nvPr/>
            </p:nvSpPr>
            <p:spPr>
              <a:xfrm>
                <a:off x="3549317" y="4165154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4F9B1F74-8F7F-98FA-7931-A140B0FCCE37}"/>
                  </a:ext>
                </a:extLst>
              </p:cNvPr>
              <p:cNvSpPr/>
              <p:nvPr/>
            </p:nvSpPr>
            <p:spPr>
              <a:xfrm>
                <a:off x="3733801" y="3980672"/>
                <a:ext cx="5459706" cy="2060613"/>
              </a:xfrm>
              <a:prstGeom prst="roundRect">
                <a:avLst>
                  <a:gd name="adj" fmla="val 742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GR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PIM-Enabled Memory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B59B21-52DA-C2D4-6271-D3938876A959}"/>
                </a:ext>
              </a:extLst>
            </p:cNvPr>
            <p:cNvGrpSpPr/>
            <p:nvPr/>
          </p:nvGrpSpPr>
          <p:grpSpPr>
            <a:xfrm>
              <a:off x="4078314" y="4570192"/>
              <a:ext cx="1231603" cy="1467547"/>
              <a:chOff x="5554208" y="4240495"/>
              <a:chExt cx="1231603" cy="1467547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EA70B3D-9B9A-07B9-07C8-09109F316905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139BB768-A822-2DA2-1264-660035A29F1F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8C80398-0C93-E7C3-C5F0-43A2B38D9614}"/>
                  </a:ext>
                </a:extLst>
              </p:cNvPr>
              <p:cNvCxnSpPr>
                <a:cxnSpLocks/>
                <a:stCxn id="30" idx="2"/>
                <a:endCxn id="29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297EE47-5D4A-7F4E-3015-992DA40CACBE}"/>
                </a:ext>
              </a:extLst>
            </p:cNvPr>
            <p:cNvGrpSpPr/>
            <p:nvPr/>
          </p:nvGrpSpPr>
          <p:grpSpPr>
            <a:xfrm>
              <a:off x="5400710" y="4576225"/>
              <a:ext cx="1231603" cy="1467547"/>
              <a:chOff x="5554208" y="4240495"/>
              <a:chExt cx="1231603" cy="1467547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8C95314-FD7C-3B18-6478-B09616F0C888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A8E87590-D927-4E55-E7E2-3A49B61D9DC9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ACCD578-BF9B-B5BA-1589-65074E151865}"/>
                  </a:ext>
                </a:extLst>
              </p:cNvPr>
              <p:cNvCxnSpPr>
                <a:cxnSpLocks/>
                <a:stCxn id="27" idx="2"/>
                <a:endCxn id="26" idx="0"/>
              </p:cNvCxnSpPr>
              <p:nvPr/>
            </p:nvCxnSpPr>
            <p:spPr>
              <a:xfrm>
                <a:off x="6170009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ACB5D8E-5BF8-05CF-0522-6E97E136ABBD}"/>
                </a:ext>
              </a:extLst>
            </p:cNvPr>
            <p:cNvGrpSpPr/>
            <p:nvPr/>
          </p:nvGrpSpPr>
          <p:grpSpPr>
            <a:xfrm>
              <a:off x="6728986" y="4570192"/>
              <a:ext cx="1231603" cy="1467547"/>
              <a:chOff x="5554208" y="4240495"/>
              <a:chExt cx="1231603" cy="1467547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27746C3-AA25-0379-4FB0-0BE09A8B0DD4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8BF98F7-2B4E-5917-6679-0F3A6F8BF676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452749E-CACE-E258-1A3D-0FF707064925}"/>
                  </a:ext>
                </a:extLst>
              </p:cNvPr>
              <p:cNvCxnSpPr>
                <a:cxnSpLocks/>
                <a:stCxn id="24" idx="2"/>
                <a:endCxn id="23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B87B12-E424-D477-E75A-10374881D20C}"/>
                </a:ext>
              </a:extLst>
            </p:cNvPr>
            <p:cNvGrpSpPr/>
            <p:nvPr/>
          </p:nvGrpSpPr>
          <p:grpSpPr>
            <a:xfrm>
              <a:off x="8051382" y="4570192"/>
              <a:ext cx="1231603" cy="1467547"/>
              <a:chOff x="5554208" y="4240495"/>
              <a:chExt cx="1231603" cy="1467547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4412E3E-2C3D-EE05-104B-EE3F432C9756}"/>
                  </a:ext>
                </a:extLst>
              </p:cNvPr>
              <p:cNvSpPr/>
              <p:nvPr/>
            </p:nvSpPr>
            <p:spPr>
              <a:xfrm>
                <a:off x="5554208" y="5008163"/>
                <a:ext cx="1231603" cy="699879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DRAM Bank</a:t>
                </a: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4C246612-D3A2-5FA7-87CB-0E8B8ECD6C66}"/>
                  </a:ext>
                </a:extLst>
              </p:cNvPr>
              <p:cNvSpPr/>
              <p:nvPr/>
            </p:nvSpPr>
            <p:spPr>
              <a:xfrm>
                <a:off x="5554208" y="4240495"/>
                <a:ext cx="1231603" cy="46923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PIM Core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BD5B3A9-C00A-50CC-BDBF-74BF91FDD1C8}"/>
                  </a:ext>
                </a:extLst>
              </p:cNvPr>
              <p:cNvCxnSpPr>
                <a:cxnSpLocks/>
                <a:stCxn id="21" idx="2"/>
                <a:endCxn id="20" idx="0"/>
              </p:cNvCxnSpPr>
              <p:nvPr/>
            </p:nvCxnSpPr>
            <p:spPr>
              <a:xfrm>
                <a:off x="6170010" y="4709725"/>
                <a:ext cx="0" cy="298438"/>
              </a:xfrm>
              <a:prstGeom prst="straightConnector1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23AF59-18A4-609E-C30A-2F866929805E}"/>
              </a:ext>
            </a:extLst>
          </p:cNvPr>
          <p:cNvGrpSpPr/>
          <p:nvPr/>
        </p:nvGrpSpPr>
        <p:grpSpPr>
          <a:xfrm>
            <a:off x="1217664" y="2675750"/>
            <a:ext cx="3199062" cy="3577016"/>
            <a:chOff x="1217664" y="2848280"/>
            <a:chExt cx="3199062" cy="35770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662BCB-BD6B-9FEF-1B9E-9538A0E609DD}"/>
                </a:ext>
              </a:extLst>
            </p:cNvPr>
            <p:cNvSpPr/>
            <p:nvPr/>
          </p:nvSpPr>
          <p:spPr>
            <a:xfrm>
              <a:off x="1217664" y="2848280"/>
              <a:ext cx="3199062" cy="3577016"/>
            </a:xfrm>
            <a:prstGeom prst="roundRect">
              <a:avLst>
                <a:gd name="adj" fmla="val 795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i="1" dirty="0">
                  <a:solidFill>
                    <a:schemeClr val="accent5"/>
                  </a:solidFill>
                  <a:latin typeface="Trebuchet MS" panose="020B0703020202090204" pitchFamily="34" charset="0"/>
                </a:rPr>
                <a:t>Host </a:t>
              </a:r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Processor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(e.g., CPU/GPU)</a:t>
              </a:r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EBE53D6-AB58-E190-2F56-E4461897E9DB}"/>
                </a:ext>
              </a:extLst>
            </p:cNvPr>
            <p:cNvSpPr/>
            <p:nvPr/>
          </p:nvSpPr>
          <p:spPr>
            <a:xfrm>
              <a:off x="1423513" y="3694590"/>
              <a:ext cx="2855189" cy="12069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Trebuchet MS" panose="020B0703020202090204" pitchFamily="34" charset="0"/>
                </a:rPr>
                <a:t>Host Cores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876B16-D123-4D47-F212-3B997985F590}"/>
                </a:ext>
              </a:extLst>
            </p:cNvPr>
            <p:cNvSpPr/>
            <p:nvPr/>
          </p:nvSpPr>
          <p:spPr>
            <a:xfrm>
              <a:off x="1423513" y="5082418"/>
              <a:ext cx="2850907" cy="1206948"/>
            </a:xfrm>
            <a:prstGeom prst="roundRect">
              <a:avLst/>
            </a:prstGeom>
            <a:solidFill>
              <a:srgbClr val="C19859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R" sz="2000" kern="0" dirty="0">
                  <a:solidFill>
                    <a:prstClr val="black"/>
                  </a:solidFill>
                  <a:latin typeface="Trebuchet MS" panose="020B0703020202090204" pitchFamily="34" charset="0"/>
                </a:rPr>
                <a:t>Shared Cache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EED877-D356-F6C9-6A4C-E2042F731AD7}"/>
                </a:ext>
              </a:extLst>
            </p:cNvPr>
            <p:cNvCxnSpPr>
              <a:cxnSpLocks/>
              <a:stCxn id="36" idx="2"/>
              <a:endCxn id="37" idx="0"/>
            </p:cNvCxnSpPr>
            <p:nvPr/>
          </p:nvCxnSpPr>
          <p:spPr>
            <a:xfrm flipH="1">
              <a:off x="2848967" y="4901540"/>
              <a:ext cx="2141" cy="1808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A87BC4A-143E-BD21-1514-7232F92D5535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4398170" y="5540006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5D64DB4-1C0C-4C3D-40F0-87E80F83E18F}"/>
              </a:ext>
            </a:extLst>
          </p:cNvPr>
          <p:cNvSpPr txBox="1"/>
          <p:nvPr/>
        </p:nvSpPr>
        <p:spPr>
          <a:xfrm>
            <a:off x="4722415" y="5610516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6FEDC1-8CF8-707D-6D24-C1318D7E4F0E}"/>
              </a:ext>
            </a:extLst>
          </p:cNvPr>
          <p:cNvGrpSpPr/>
          <p:nvPr/>
        </p:nvGrpSpPr>
        <p:grpSpPr>
          <a:xfrm>
            <a:off x="5646336" y="2675750"/>
            <a:ext cx="5328000" cy="1501225"/>
            <a:chOff x="3212433" y="3980672"/>
            <a:chExt cx="5981074" cy="2549891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39775C72-BE05-B792-B16F-EEDC82ABCFDC}"/>
                </a:ext>
              </a:extLst>
            </p:cNvPr>
            <p:cNvSpPr/>
            <p:nvPr/>
          </p:nvSpPr>
          <p:spPr>
            <a:xfrm>
              <a:off x="3212433" y="4469950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787C17D-8396-59D6-905A-DE0308D26FBB}"/>
                </a:ext>
              </a:extLst>
            </p:cNvPr>
            <p:cNvSpPr/>
            <p:nvPr/>
          </p:nvSpPr>
          <p:spPr>
            <a:xfrm>
              <a:off x="3380875" y="431755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8E81707A-8467-D9CB-F728-AFFA51DECFCF}"/>
                </a:ext>
              </a:extLst>
            </p:cNvPr>
            <p:cNvSpPr/>
            <p:nvPr/>
          </p:nvSpPr>
          <p:spPr>
            <a:xfrm>
              <a:off x="3549317" y="4165154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PIM-Enabled Memory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58E1F6EC-099E-A234-F8F8-58A92DD92A4E}"/>
                </a:ext>
              </a:extLst>
            </p:cNvPr>
            <p:cNvSpPr/>
            <p:nvPr/>
          </p:nvSpPr>
          <p:spPr>
            <a:xfrm>
              <a:off x="3733801" y="3980672"/>
              <a:ext cx="5459706" cy="2060613"/>
            </a:xfrm>
            <a:prstGeom prst="roundRect">
              <a:avLst>
                <a:gd name="adj" fmla="val 742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Standard Memory Modules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0F5C69F-BBED-8610-6AED-FC135A8802B7}"/>
              </a:ext>
            </a:extLst>
          </p:cNvPr>
          <p:cNvCxnSpPr>
            <a:cxnSpLocks/>
          </p:cNvCxnSpPr>
          <p:nvPr/>
        </p:nvCxnSpPr>
        <p:spPr>
          <a:xfrm>
            <a:off x="4403414" y="3567750"/>
            <a:ext cx="1248166" cy="0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464C903-2432-F90F-5A8F-C33B7F6F4232}"/>
              </a:ext>
            </a:extLst>
          </p:cNvPr>
          <p:cNvSpPr txBox="1"/>
          <p:nvPr/>
        </p:nvSpPr>
        <p:spPr>
          <a:xfrm>
            <a:off x="4727659" y="3638260"/>
            <a:ext cx="652743" cy="4247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R" sz="2400" dirty="0">
                <a:solidFill>
                  <a:schemeClr val="accent2"/>
                </a:solidFill>
                <a:latin typeface="Trebuchet MS" panose="020B070302020209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57335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Talk Outline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8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DAB102-8C84-9C3A-B6CD-870791EB566E}"/>
              </a:ext>
            </a:extLst>
          </p:cNvPr>
          <p:cNvSpPr/>
          <p:nvPr/>
        </p:nvSpPr>
        <p:spPr>
          <a:xfrm>
            <a:off x="717149" y="1220535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Background &amp; Motivation</a:t>
            </a:r>
            <a:endParaRPr lang="en-GR" sz="4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850122-611F-3F6D-1D1E-BAE57415B44B}"/>
              </a:ext>
            </a:extLst>
          </p:cNvPr>
          <p:cNvSpPr/>
          <p:nvPr/>
        </p:nvSpPr>
        <p:spPr>
          <a:xfrm>
            <a:off x="717149" y="3065751"/>
            <a:ext cx="7270912" cy="1116000"/>
          </a:xfrm>
          <a:prstGeom prst="roundRect">
            <a:avLst/>
          </a:prstGeom>
          <a:solidFill>
            <a:srgbClr val="FEE2F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Trebuchet MS" panose="020B0703020202090204" pitchFamily="34" charset="0"/>
              </a:rPr>
              <a:t>PyGim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C013CE-FBBF-5BD1-B85A-5D676BAA6720}"/>
              </a:ext>
            </a:extLst>
          </p:cNvPr>
          <p:cNvSpPr/>
          <p:nvPr/>
        </p:nvSpPr>
        <p:spPr>
          <a:xfrm>
            <a:off x="717149" y="4910967"/>
            <a:ext cx="7270912" cy="1116000"/>
          </a:xfrm>
          <a:prstGeom prst="roundRect">
            <a:avLst/>
          </a:prstGeom>
          <a:solidFill>
            <a:srgbClr val="FEE2F1"/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4000" dirty="0">
                <a:solidFill>
                  <a:schemeClr val="tx1"/>
                </a:solidFill>
                <a:latin typeface="Trebuchet MS" panose="020B070302020209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4815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5862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5"/>
                </a:solidFill>
                <a:latin typeface="Trebuchet MS" panose="020B0703020202090204" pitchFamily="34" charset="0"/>
              </a:rPr>
              <a:t>PyGim</a:t>
            </a:r>
            <a:r>
              <a:rPr lang="en-GB" sz="3600" dirty="0">
                <a:solidFill>
                  <a:schemeClr val="accent5"/>
                </a:solidFill>
                <a:latin typeface="Trebuchet MS" panose="020B0703020202090204" pitchFamily="34" charset="0"/>
              </a:rPr>
              <a:t> Overview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41524C-C2C7-9F48-157D-A7A45CC0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606" y="6349824"/>
            <a:ext cx="2743200" cy="365125"/>
          </a:xfrm>
        </p:spPr>
        <p:txBody>
          <a:bodyPr/>
          <a:lstStyle/>
          <a:p>
            <a:fld id="{19DE6064-DE7F-AB40-9F3F-1652DD2C3185}" type="slidenum">
              <a:rPr lang="en-GR" sz="2400" smtClean="0">
                <a:solidFill>
                  <a:schemeClr val="accent5"/>
                </a:solidFill>
                <a:latin typeface="Trebuchet MS" panose="020B0703020202090204" pitchFamily="34" charset="0"/>
              </a:rPr>
              <a:t>9</a:t>
            </a:fld>
            <a:endParaRPr lang="en-GR" sz="2400" dirty="0">
              <a:solidFill>
                <a:schemeClr val="accent5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26361-86EE-99B4-5810-7B22DC83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897680"/>
            <a:ext cx="11506771" cy="58172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rebuchet MS" panose="020B0703020202090204" pitchFamily="34" charset="0"/>
              </a:rPr>
              <a:t>An efficient and easy-to-use GNN library for real PIM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Trebuchet MS" panose="020B0703020202090204" pitchFamily="34" charset="0"/>
              </a:rPr>
              <a:t>PyGim</a:t>
            </a:r>
            <a:r>
              <a:rPr lang="en-US" sz="2400" dirty="0">
                <a:latin typeface="Trebuchet MS" panose="020B0703020202090204" pitchFamily="34" charset="0"/>
              </a:rPr>
              <a:t> incorporates </a:t>
            </a:r>
            <a:r>
              <a:rPr lang="en-US" sz="2400" dirty="0">
                <a:solidFill>
                  <a:schemeClr val="accent5"/>
                </a:solidFill>
                <a:latin typeface="Trebuchet MS" panose="020B0703020202090204" pitchFamily="34" charset="0"/>
              </a:rPr>
              <a:t>4 key </a:t>
            </a:r>
            <a:r>
              <a:rPr lang="en-US" sz="2400" dirty="0">
                <a:latin typeface="Trebuchet MS" panose="020B0703020202090204" pitchFamily="34" charset="0"/>
              </a:rPr>
              <a:t>components: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R" sz="2200" dirty="0">
                <a:latin typeface="Trebuchet MS" panose="020B0703020202090204" pitchFamily="34" charset="0"/>
              </a:rPr>
              <a:t>Cooperative Acceleration (CoA)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R" sz="2200" dirty="0">
                <a:latin typeface="Trebuchet MS" panose="020B0703020202090204" pitchFamily="34" charset="0"/>
              </a:rPr>
              <a:t>Parallelism Fusion (PaF)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R" sz="2200" dirty="0">
                <a:latin typeface="Trebuchet MS" panose="020B0703020202090204" pitchFamily="34" charset="0"/>
              </a:rPr>
              <a:t>Lightweight Tuning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R" sz="2200" dirty="0">
                <a:latin typeface="Trebuchet MS" panose="020B0703020202090204" pitchFamily="34" charset="0"/>
              </a:rPr>
              <a:t>Handy Programming Interface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R" sz="2400" dirty="0">
                <a:latin typeface="Trebuchet MS" panose="020B0703020202090204" pitchFamily="34" charset="0"/>
              </a:rPr>
              <a:t>PyGim is open source:</a:t>
            </a:r>
          </a:p>
          <a:p>
            <a:endParaRPr lang="en-GR" sz="2400" dirty="0"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630E1-B955-D78E-41F6-D47589237FCC}"/>
              </a:ext>
            </a:extLst>
          </p:cNvPr>
          <p:cNvSpPr txBox="1"/>
          <p:nvPr/>
        </p:nvSpPr>
        <p:spPr>
          <a:xfrm>
            <a:off x="2471322" y="4166872"/>
            <a:ext cx="7249353" cy="1292662"/>
          </a:xfrm>
          <a:prstGeom prst="rect">
            <a:avLst/>
          </a:prstGeom>
          <a:solidFill>
            <a:srgbClr val="FFE2F1"/>
          </a:solidFill>
          <a:ln w="38100"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000" dirty="0">
              <a:latin typeface="Trebuchet MS" panose="020B0703020202090204" pitchFamily="34" charset="0"/>
            </a:endParaRPr>
          </a:p>
          <a:p>
            <a:pPr algn="ctr"/>
            <a:r>
              <a:rPr lang="en-GB" sz="2800" dirty="0" err="1">
                <a:latin typeface="Trebuchet MS" panose="020B0703020202090204" pitchFamily="34" charset="0"/>
              </a:rPr>
              <a:t>PyGim</a:t>
            </a:r>
            <a:r>
              <a:rPr lang="en-GB" sz="2800" dirty="0">
                <a:latin typeface="Trebuchet MS" panose="020B0703020202090204" pitchFamily="34" charset="0"/>
              </a:rPr>
              <a:t>: </a:t>
            </a:r>
            <a:r>
              <a:rPr lang="en-GB" sz="2800" dirty="0">
                <a:solidFill>
                  <a:schemeClr val="accent5"/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github.com/CMU-SAFARI/PyGim</a:t>
            </a:r>
            <a:endParaRPr lang="en-GB" sz="2800" dirty="0">
              <a:solidFill>
                <a:schemeClr val="accent5"/>
              </a:solidFill>
              <a:latin typeface="Trebuchet MS" panose="020B070302020209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Trebuchet MS" panose="020B0703020202090204" pitchFamily="34" charset="0"/>
              </a:rPr>
              <a:t> </a:t>
            </a:r>
            <a:r>
              <a:rPr lang="en-GB" sz="2000" dirty="0">
                <a:latin typeface="Trebuchet MS" panose="020B0703020202090204" pitchFamily="34" charset="0"/>
              </a:rPr>
              <a:t>Deploy your GNNs </a:t>
            </a:r>
            <a:r>
              <a:rPr lang="en-GB" sz="2000" i="1" dirty="0">
                <a:solidFill>
                  <a:schemeClr val="accent5"/>
                </a:solidFill>
                <a:latin typeface="Trebuchet MS" panose="020B0703020202090204" pitchFamily="34" charset="0"/>
              </a:rPr>
              <a:t>effortless</a:t>
            </a:r>
            <a:r>
              <a:rPr lang="en-GB" sz="2000" dirty="0">
                <a:latin typeface="Trebuchet MS" panose="020B0703020202090204" pitchFamily="34" charset="0"/>
              </a:rPr>
              <a:t> and enjoy the PIM benefits!</a:t>
            </a:r>
            <a:endParaRPr lang="en-GB" sz="2800" dirty="0">
              <a:solidFill>
                <a:schemeClr val="accent3"/>
              </a:solidFill>
              <a:latin typeface="Trebuchet MS" panose="020B0703020202090204" pitchFamily="34" charset="0"/>
            </a:endParaRPr>
          </a:p>
          <a:p>
            <a:pPr algn="ctr"/>
            <a:endParaRPr lang="en-GB" sz="1000" dirty="0">
              <a:solidFill>
                <a:schemeClr val="accent3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7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172673</TotalTime>
  <Words>3700</Words>
  <Application>Microsoft Macintosh PowerPoint</Application>
  <PresentationFormat>Widescreen</PresentationFormat>
  <Paragraphs>808</Paragraphs>
  <Slides>33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Avenir Medium</vt:lpstr>
      <vt:lpstr>Calibri</vt:lpstr>
      <vt:lpstr>Calibri Light</vt:lpstr>
      <vt:lpstr>Consolas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8737</cp:revision>
  <dcterms:created xsi:type="dcterms:W3CDTF">2020-11-10T14:18:08Z</dcterms:created>
  <dcterms:modified xsi:type="dcterms:W3CDTF">2025-03-29T16:43:02Z</dcterms:modified>
</cp:coreProperties>
</file>