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3.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4.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5.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6.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7.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8.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20.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21.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2.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5.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6.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7.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8.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9.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30.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31.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2.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3.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theme/theme34.xml" ContentType="application/vnd.openxmlformats-officedocument.theme+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35.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36.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37.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38.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theme/theme39.xml" ContentType="application/vnd.openxmlformats-officedocument.theme+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41.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42.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3.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4.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5.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6.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7.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48.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49.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50.xml" ContentType="application/vnd.openxmlformats-officedocument.theme+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1.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2.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57.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58.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59.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theme/theme60.xml" ContentType="application/vnd.openxmlformats-officedocument.theme+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1.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2.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63.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theme/theme64.xml" ContentType="application/vnd.openxmlformats-officedocument.theme+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5.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66.xml" ContentType="application/vnd.openxmlformats-officedocument.theme+xml"/>
  <Override PartName="/ppt/theme/theme67.xml" ContentType="application/vnd.openxmlformats-officedocument.theme+xml"/>
  <Override PartName="/ppt/theme/theme6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1.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ags/tag1.xml" ContentType="application/vnd.openxmlformats-officedocument.presentationml.tags+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ags/tag2.xml" ContentType="application/vnd.openxmlformats-officedocument.presentationml.tags+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0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48" r:id="rId5"/>
    <p:sldMasterId id="2147483872" r:id="rId6"/>
    <p:sldMasterId id="2147483909" r:id="rId7"/>
    <p:sldMasterId id="2147483936" r:id="rId8"/>
    <p:sldMasterId id="2147484087" r:id="rId9"/>
    <p:sldMasterId id="2147484099" r:id="rId10"/>
    <p:sldMasterId id="2147484281" r:id="rId11"/>
    <p:sldMasterId id="2147484522" r:id="rId12"/>
    <p:sldMasterId id="2147484571" r:id="rId13"/>
    <p:sldMasterId id="2147484777" r:id="rId14"/>
    <p:sldMasterId id="2147484837" r:id="rId15"/>
    <p:sldMasterId id="2147484849" r:id="rId16"/>
    <p:sldMasterId id="2147484861" r:id="rId17"/>
    <p:sldMasterId id="2147484873" r:id="rId18"/>
    <p:sldMasterId id="2147484969" r:id="rId19"/>
    <p:sldMasterId id="2147485410" r:id="rId20"/>
    <p:sldMasterId id="2147485520" r:id="rId21"/>
    <p:sldMasterId id="2147485532" r:id="rId22"/>
    <p:sldMasterId id="2147485665" r:id="rId23"/>
    <p:sldMasterId id="2147485714" r:id="rId24"/>
    <p:sldMasterId id="2147486472" r:id="rId25"/>
    <p:sldMasterId id="2147486594" r:id="rId26"/>
    <p:sldMasterId id="2147486871" r:id="rId27"/>
    <p:sldMasterId id="2147487120" r:id="rId28"/>
    <p:sldMasterId id="2147487144" r:id="rId29"/>
    <p:sldMasterId id="2147487194" r:id="rId30"/>
    <p:sldMasterId id="2147487206" r:id="rId31"/>
    <p:sldMasterId id="2147487258" r:id="rId32"/>
    <p:sldMasterId id="2147487574" r:id="rId33"/>
    <p:sldMasterId id="2147487623" r:id="rId34"/>
    <p:sldMasterId id="2147487743" r:id="rId35"/>
    <p:sldMasterId id="2147488085" r:id="rId36"/>
    <p:sldMasterId id="2147488097" r:id="rId37"/>
    <p:sldMasterId id="2147488265" r:id="rId38"/>
    <p:sldMasterId id="2147488340" r:id="rId39"/>
    <p:sldMasterId id="2147488378" r:id="rId40"/>
    <p:sldMasterId id="2147488559" r:id="rId41"/>
    <p:sldMasterId id="2147488624" r:id="rId42"/>
    <p:sldMasterId id="2147488637" r:id="rId43"/>
    <p:sldMasterId id="2147488747" r:id="rId44"/>
    <p:sldMasterId id="2147488978" r:id="rId45"/>
    <p:sldMasterId id="2147488991" r:id="rId46"/>
    <p:sldMasterId id="2147489016" r:id="rId47"/>
    <p:sldMasterId id="2147489028" r:id="rId48"/>
    <p:sldMasterId id="2147489216" r:id="rId49"/>
    <p:sldMasterId id="2147489228" r:id="rId50"/>
    <p:sldMasterId id="2147489252" r:id="rId51"/>
    <p:sldMasterId id="2147489265" r:id="rId52"/>
    <p:sldMasterId id="2147489277" r:id="rId53"/>
    <p:sldMasterId id="2147489289" r:id="rId54"/>
    <p:sldMasterId id="2147489550" r:id="rId55"/>
    <p:sldMasterId id="2147489562" r:id="rId56"/>
    <p:sldMasterId id="2147489587" r:id="rId57"/>
    <p:sldMasterId id="2147489643" r:id="rId58"/>
    <p:sldMasterId id="2147489805" r:id="rId59"/>
    <p:sldMasterId id="2147489925" r:id="rId60"/>
    <p:sldMasterId id="2147489950" r:id="rId61"/>
    <p:sldMasterId id="2147489999" r:id="rId62"/>
    <p:sldMasterId id="2147490040" r:id="rId63"/>
    <p:sldMasterId id="2147490083" r:id="rId64"/>
    <p:sldMasterId id="2147490114" r:id="rId65"/>
    <p:sldMasterId id="2147490126" r:id="rId66"/>
  </p:sldMasterIdLst>
  <p:notesMasterIdLst>
    <p:notesMasterId r:id="rId187"/>
  </p:notesMasterIdLst>
  <p:handoutMasterIdLst>
    <p:handoutMasterId r:id="rId188"/>
  </p:handoutMasterIdLst>
  <p:sldIdLst>
    <p:sldId id="7250" r:id="rId67"/>
    <p:sldId id="4884" r:id="rId68"/>
    <p:sldId id="1179" r:id="rId69"/>
    <p:sldId id="1193" r:id="rId70"/>
    <p:sldId id="1181" r:id="rId71"/>
    <p:sldId id="1194" r:id="rId72"/>
    <p:sldId id="1124" r:id="rId73"/>
    <p:sldId id="1125" r:id="rId74"/>
    <p:sldId id="1123" r:id="rId75"/>
    <p:sldId id="7297" r:id="rId76"/>
    <p:sldId id="2147470823" r:id="rId77"/>
    <p:sldId id="2147470814" r:id="rId78"/>
    <p:sldId id="2147470824" r:id="rId79"/>
    <p:sldId id="2147470825" r:id="rId80"/>
    <p:sldId id="2147470826" r:id="rId81"/>
    <p:sldId id="2147470827" r:id="rId82"/>
    <p:sldId id="2147470828" r:id="rId83"/>
    <p:sldId id="2147470829" r:id="rId84"/>
    <p:sldId id="566" r:id="rId85"/>
    <p:sldId id="680" r:id="rId86"/>
    <p:sldId id="823" r:id="rId87"/>
    <p:sldId id="824" r:id="rId88"/>
    <p:sldId id="825" r:id="rId89"/>
    <p:sldId id="7312" r:id="rId90"/>
    <p:sldId id="7670" r:id="rId91"/>
    <p:sldId id="1142" r:id="rId92"/>
    <p:sldId id="1136" r:id="rId93"/>
    <p:sldId id="1129" r:id="rId94"/>
    <p:sldId id="1213" r:id="rId95"/>
    <p:sldId id="1135" r:id="rId96"/>
    <p:sldId id="1143" r:id="rId97"/>
    <p:sldId id="1130" r:id="rId98"/>
    <p:sldId id="1144" r:id="rId99"/>
    <p:sldId id="1131" r:id="rId100"/>
    <p:sldId id="1151" r:id="rId101"/>
    <p:sldId id="1150" r:id="rId102"/>
    <p:sldId id="1149" r:id="rId103"/>
    <p:sldId id="1148" r:id="rId104"/>
    <p:sldId id="1152" r:id="rId105"/>
    <p:sldId id="7671" r:id="rId106"/>
    <p:sldId id="7672" r:id="rId107"/>
    <p:sldId id="1138" r:id="rId108"/>
    <p:sldId id="7673" r:id="rId109"/>
    <p:sldId id="7674" r:id="rId110"/>
    <p:sldId id="7675" r:id="rId111"/>
    <p:sldId id="7676" r:id="rId112"/>
    <p:sldId id="7677" r:id="rId113"/>
    <p:sldId id="7678" r:id="rId114"/>
    <p:sldId id="7679" r:id="rId115"/>
    <p:sldId id="7680" r:id="rId116"/>
    <p:sldId id="301" r:id="rId117"/>
    <p:sldId id="1068" r:id="rId118"/>
    <p:sldId id="1172" r:id="rId119"/>
    <p:sldId id="1173" r:id="rId120"/>
    <p:sldId id="1158" r:id="rId121"/>
    <p:sldId id="1174" r:id="rId122"/>
    <p:sldId id="1198" r:id="rId123"/>
    <p:sldId id="1199" r:id="rId124"/>
    <p:sldId id="2147470836" r:id="rId125"/>
    <p:sldId id="1224" r:id="rId126"/>
    <p:sldId id="1109" r:id="rId127"/>
    <p:sldId id="7667" r:id="rId128"/>
    <p:sldId id="2147470868" r:id="rId129"/>
    <p:sldId id="2147470873" r:id="rId130"/>
    <p:sldId id="2147470876" r:id="rId131"/>
    <p:sldId id="2147470877" r:id="rId132"/>
    <p:sldId id="2147470878" r:id="rId133"/>
    <p:sldId id="2147470874" r:id="rId134"/>
    <p:sldId id="2147470879" r:id="rId135"/>
    <p:sldId id="2147470880" r:id="rId136"/>
    <p:sldId id="2147470875" r:id="rId137"/>
    <p:sldId id="2147470881" r:id="rId138"/>
    <p:sldId id="2147470882" r:id="rId139"/>
    <p:sldId id="2147470870" r:id="rId140"/>
    <p:sldId id="2147470883" r:id="rId141"/>
    <p:sldId id="2147470884" r:id="rId142"/>
    <p:sldId id="2147470885" r:id="rId143"/>
    <p:sldId id="2147470871" r:id="rId144"/>
    <p:sldId id="2147470886" r:id="rId145"/>
    <p:sldId id="2147470887" r:id="rId146"/>
    <p:sldId id="2147470888" r:id="rId147"/>
    <p:sldId id="7481" r:id="rId148"/>
    <p:sldId id="954" r:id="rId149"/>
    <p:sldId id="1060" r:id="rId150"/>
    <p:sldId id="1065" r:id="rId151"/>
    <p:sldId id="1006" r:id="rId152"/>
    <p:sldId id="1064" r:id="rId153"/>
    <p:sldId id="1062" r:id="rId154"/>
    <p:sldId id="1027" r:id="rId155"/>
    <p:sldId id="1073" r:id="rId156"/>
    <p:sldId id="1081" r:id="rId157"/>
    <p:sldId id="1074" r:id="rId158"/>
    <p:sldId id="1101" r:id="rId159"/>
    <p:sldId id="1103" r:id="rId160"/>
    <p:sldId id="1102" r:id="rId161"/>
    <p:sldId id="1078" r:id="rId162"/>
    <p:sldId id="1082" r:id="rId163"/>
    <p:sldId id="1079" r:id="rId164"/>
    <p:sldId id="1080" r:id="rId165"/>
    <p:sldId id="1076" r:id="rId166"/>
    <p:sldId id="1083" r:id="rId167"/>
    <p:sldId id="1084" r:id="rId168"/>
    <p:sldId id="1085" r:id="rId169"/>
    <p:sldId id="1091" r:id="rId170"/>
    <p:sldId id="1086" r:id="rId171"/>
    <p:sldId id="1088" r:id="rId172"/>
    <p:sldId id="2147470817" r:id="rId173"/>
    <p:sldId id="1090" r:id="rId174"/>
    <p:sldId id="945" r:id="rId175"/>
    <p:sldId id="849" r:id="rId176"/>
    <p:sldId id="857" r:id="rId177"/>
    <p:sldId id="810" r:id="rId178"/>
    <p:sldId id="7464" r:id="rId179"/>
    <p:sldId id="7692" r:id="rId180"/>
    <p:sldId id="7205" r:id="rId181"/>
    <p:sldId id="7206" r:id="rId182"/>
    <p:sldId id="7207" r:id="rId183"/>
    <p:sldId id="7204" r:id="rId184"/>
    <p:sldId id="7465" r:id="rId185"/>
    <p:sldId id="2147470837" r:id="rId186"/>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FF"/>
    <a:srgbClr val="0432FF"/>
    <a:srgbClr val="1A5712"/>
    <a:srgbClr val="8C0000"/>
    <a:srgbClr val="FF00C4"/>
    <a:srgbClr val="948A54"/>
    <a:srgbClr val="2A55D6"/>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5705" autoAdjust="0"/>
    <p:restoredTop sz="95473" autoAdjust="0"/>
  </p:normalViewPr>
  <p:slideViewPr>
    <p:cSldViewPr>
      <p:cViewPr varScale="1">
        <p:scale>
          <a:sx n="120" d="100"/>
          <a:sy n="120" d="100"/>
        </p:scale>
        <p:origin x="2480" y="192"/>
      </p:cViewPr>
      <p:guideLst>
        <p:guide orient="horz" pos="2160"/>
        <p:guide pos="2880"/>
      </p:guideLst>
    </p:cSldViewPr>
  </p:slideViewPr>
  <p:notesTextViewPr>
    <p:cViewPr>
      <p:scale>
        <a:sx n="100" d="100"/>
        <a:sy n="100" d="100"/>
      </p:scale>
      <p:origin x="0" y="0"/>
    </p:cViewPr>
  </p:notesTextViewPr>
  <p:sorterViewPr>
    <p:cViewPr>
      <p:scale>
        <a:sx n="1" d="1"/>
        <a:sy n="1" d="1"/>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1.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 Target="slides/slide18.xml"/><Relationship Id="rId138" Type="http://schemas.openxmlformats.org/officeDocument/2006/relationships/slide" Target="slides/slide72.xml"/><Relationship Id="rId159" Type="http://schemas.openxmlformats.org/officeDocument/2006/relationships/slide" Target="slides/slide93.xml"/><Relationship Id="rId170" Type="http://schemas.openxmlformats.org/officeDocument/2006/relationships/slide" Target="slides/slide104.xml"/><Relationship Id="rId191" Type="http://schemas.openxmlformats.org/officeDocument/2006/relationships/theme" Target="theme/theme1.xml"/><Relationship Id="rId107" Type="http://schemas.openxmlformats.org/officeDocument/2006/relationships/slide" Target="slides/slide41.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 Target="slides/slide8.xml"/><Relationship Id="rId128" Type="http://schemas.openxmlformats.org/officeDocument/2006/relationships/slide" Target="slides/slide62.xml"/><Relationship Id="rId149" Type="http://schemas.openxmlformats.org/officeDocument/2006/relationships/slide" Target="slides/slide83.xml"/><Relationship Id="rId5" Type="http://schemas.openxmlformats.org/officeDocument/2006/relationships/slideMaster" Target="slideMasters/slideMaster5.xml"/><Relationship Id="rId95" Type="http://schemas.openxmlformats.org/officeDocument/2006/relationships/slide" Target="slides/slide29.xml"/><Relationship Id="rId160" Type="http://schemas.openxmlformats.org/officeDocument/2006/relationships/slide" Target="slides/slide94.xml"/><Relationship Id="rId181" Type="http://schemas.openxmlformats.org/officeDocument/2006/relationships/slide" Target="slides/slide115.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Master" Target="slideMasters/slideMaster64.xml"/><Relationship Id="rId118" Type="http://schemas.openxmlformats.org/officeDocument/2006/relationships/slide" Target="slides/slide52.xml"/><Relationship Id="rId139" Type="http://schemas.openxmlformats.org/officeDocument/2006/relationships/slide" Target="slides/slide73.xml"/><Relationship Id="rId85" Type="http://schemas.openxmlformats.org/officeDocument/2006/relationships/slide" Target="slides/slide19.xml"/><Relationship Id="rId150" Type="http://schemas.openxmlformats.org/officeDocument/2006/relationships/slide" Target="slides/slide84.xml"/><Relationship Id="rId171" Type="http://schemas.openxmlformats.org/officeDocument/2006/relationships/slide" Target="slides/slide105.xml"/><Relationship Id="rId192" Type="http://schemas.openxmlformats.org/officeDocument/2006/relationships/tableStyles" Target="tableStyles.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42.xml"/><Relationship Id="rId129" Type="http://schemas.openxmlformats.org/officeDocument/2006/relationships/slide" Target="slides/slide63.xml"/><Relationship Id="rId54" Type="http://schemas.openxmlformats.org/officeDocument/2006/relationships/slideMaster" Target="slideMasters/slideMaster54.xml"/><Relationship Id="rId75" Type="http://schemas.openxmlformats.org/officeDocument/2006/relationships/slide" Target="slides/slide9.xml"/><Relationship Id="rId96" Type="http://schemas.openxmlformats.org/officeDocument/2006/relationships/slide" Target="slides/slide30.xml"/><Relationship Id="rId140" Type="http://schemas.openxmlformats.org/officeDocument/2006/relationships/slide" Target="slides/slide74.xml"/><Relationship Id="rId161" Type="http://schemas.openxmlformats.org/officeDocument/2006/relationships/slide" Target="slides/slide95.xml"/><Relationship Id="rId182" Type="http://schemas.openxmlformats.org/officeDocument/2006/relationships/slide" Target="slides/slide116.xml"/><Relationship Id="rId6" Type="http://schemas.openxmlformats.org/officeDocument/2006/relationships/slideMaster" Target="slideMasters/slideMaster6.xml"/><Relationship Id="rId23" Type="http://schemas.openxmlformats.org/officeDocument/2006/relationships/slideMaster" Target="slideMasters/slideMaster23.xml"/><Relationship Id="rId119" Type="http://schemas.openxmlformats.org/officeDocument/2006/relationships/slide" Target="slides/slide53.xml"/><Relationship Id="rId44" Type="http://schemas.openxmlformats.org/officeDocument/2006/relationships/slideMaster" Target="slideMasters/slideMaster44.xml"/><Relationship Id="rId65" Type="http://schemas.openxmlformats.org/officeDocument/2006/relationships/slideMaster" Target="slideMasters/slideMaster65.xml"/><Relationship Id="rId86" Type="http://schemas.openxmlformats.org/officeDocument/2006/relationships/slide" Target="slides/slide20.xml"/><Relationship Id="rId130" Type="http://schemas.openxmlformats.org/officeDocument/2006/relationships/slide" Target="slides/slide64.xml"/><Relationship Id="rId151" Type="http://schemas.openxmlformats.org/officeDocument/2006/relationships/slide" Target="slides/slide85.xml"/><Relationship Id="rId172" Type="http://schemas.openxmlformats.org/officeDocument/2006/relationships/slide" Target="slides/slide106.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43.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 Target="slides/slide10.xml"/><Relationship Id="rId97" Type="http://schemas.openxmlformats.org/officeDocument/2006/relationships/slide" Target="slides/slide31.xml"/><Relationship Id="rId104" Type="http://schemas.openxmlformats.org/officeDocument/2006/relationships/slide" Target="slides/slide38.xml"/><Relationship Id="rId120" Type="http://schemas.openxmlformats.org/officeDocument/2006/relationships/slide" Target="slides/slide54.xml"/><Relationship Id="rId125" Type="http://schemas.openxmlformats.org/officeDocument/2006/relationships/slide" Target="slides/slide59.xml"/><Relationship Id="rId141" Type="http://schemas.openxmlformats.org/officeDocument/2006/relationships/slide" Target="slides/slide75.xml"/><Relationship Id="rId146" Type="http://schemas.openxmlformats.org/officeDocument/2006/relationships/slide" Target="slides/slide80.xml"/><Relationship Id="rId167" Type="http://schemas.openxmlformats.org/officeDocument/2006/relationships/slide" Target="slides/slide101.xml"/><Relationship Id="rId188" Type="http://schemas.openxmlformats.org/officeDocument/2006/relationships/handoutMaster" Target="handoutMasters/handoutMaster1.xml"/><Relationship Id="rId7" Type="http://schemas.openxmlformats.org/officeDocument/2006/relationships/slideMaster" Target="slideMasters/slideMaster7.xml"/><Relationship Id="rId71" Type="http://schemas.openxmlformats.org/officeDocument/2006/relationships/slide" Target="slides/slide5.xml"/><Relationship Id="rId92" Type="http://schemas.openxmlformats.org/officeDocument/2006/relationships/slide" Target="slides/slide26.xml"/><Relationship Id="rId162" Type="http://schemas.openxmlformats.org/officeDocument/2006/relationships/slide" Target="slides/slide96.xml"/><Relationship Id="rId183" Type="http://schemas.openxmlformats.org/officeDocument/2006/relationships/slide" Target="slides/slide11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21.xml"/><Relationship Id="rId110" Type="http://schemas.openxmlformats.org/officeDocument/2006/relationships/slide" Target="slides/slide44.xml"/><Relationship Id="rId115" Type="http://schemas.openxmlformats.org/officeDocument/2006/relationships/slide" Target="slides/slide49.xml"/><Relationship Id="rId131" Type="http://schemas.openxmlformats.org/officeDocument/2006/relationships/slide" Target="slides/slide65.xml"/><Relationship Id="rId136" Type="http://schemas.openxmlformats.org/officeDocument/2006/relationships/slide" Target="slides/slide70.xml"/><Relationship Id="rId157" Type="http://schemas.openxmlformats.org/officeDocument/2006/relationships/slide" Target="slides/slide91.xml"/><Relationship Id="rId178" Type="http://schemas.openxmlformats.org/officeDocument/2006/relationships/slide" Target="slides/slide112.xml"/><Relationship Id="rId61" Type="http://schemas.openxmlformats.org/officeDocument/2006/relationships/slideMaster" Target="slideMasters/slideMaster61.xml"/><Relationship Id="rId82" Type="http://schemas.openxmlformats.org/officeDocument/2006/relationships/slide" Target="slides/slide16.xml"/><Relationship Id="rId152" Type="http://schemas.openxmlformats.org/officeDocument/2006/relationships/slide" Target="slides/slide86.xml"/><Relationship Id="rId173" Type="http://schemas.openxmlformats.org/officeDocument/2006/relationships/slide" Target="slides/slide107.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1.xml"/><Relationship Id="rId100" Type="http://schemas.openxmlformats.org/officeDocument/2006/relationships/slide" Target="slides/slide34.xml"/><Relationship Id="rId105" Type="http://schemas.openxmlformats.org/officeDocument/2006/relationships/slide" Target="slides/slide39.xml"/><Relationship Id="rId126" Type="http://schemas.openxmlformats.org/officeDocument/2006/relationships/slide" Target="slides/slide60.xml"/><Relationship Id="rId147" Type="http://schemas.openxmlformats.org/officeDocument/2006/relationships/slide" Target="slides/slide81.xml"/><Relationship Id="rId168" Type="http://schemas.openxmlformats.org/officeDocument/2006/relationships/slide" Target="slides/slide102.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 Target="slides/slide6.xml"/><Relationship Id="rId93" Type="http://schemas.openxmlformats.org/officeDocument/2006/relationships/slide" Target="slides/slide27.xml"/><Relationship Id="rId98" Type="http://schemas.openxmlformats.org/officeDocument/2006/relationships/slide" Target="slides/slide32.xml"/><Relationship Id="rId121" Type="http://schemas.openxmlformats.org/officeDocument/2006/relationships/slide" Target="slides/slide55.xml"/><Relationship Id="rId142" Type="http://schemas.openxmlformats.org/officeDocument/2006/relationships/slide" Target="slides/slide76.xml"/><Relationship Id="rId163" Type="http://schemas.openxmlformats.org/officeDocument/2006/relationships/slide" Target="slides/slide97.xml"/><Relationship Id="rId184" Type="http://schemas.openxmlformats.org/officeDocument/2006/relationships/slide" Target="slides/slide118.xml"/><Relationship Id="rId189" Type="http://schemas.openxmlformats.org/officeDocument/2006/relationships/presProps" Target="presProps.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xml"/><Relationship Id="rId116" Type="http://schemas.openxmlformats.org/officeDocument/2006/relationships/slide" Target="slides/slide50.xml"/><Relationship Id="rId137" Type="http://schemas.openxmlformats.org/officeDocument/2006/relationships/slide" Target="slides/slide71.xml"/><Relationship Id="rId158" Type="http://schemas.openxmlformats.org/officeDocument/2006/relationships/slide" Target="slides/slide92.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7.xml"/><Relationship Id="rId88" Type="http://schemas.openxmlformats.org/officeDocument/2006/relationships/slide" Target="slides/slide22.xml"/><Relationship Id="rId111" Type="http://schemas.openxmlformats.org/officeDocument/2006/relationships/slide" Target="slides/slide45.xml"/><Relationship Id="rId132" Type="http://schemas.openxmlformats.org/officeDocument/2006/relationships/slide" Target="slides/slide66.xml"/><Relationship Id="rId153" Type="http://schemas.openxmlformats.org/officeDocument/2006/relationships/slide" Target="slides/slide87.xml"/><Relationship Id="rId174" Type="http://schemas.openxmlformats.org/officeDocument/2006/relationships/slide" Target="slides/slide108.xml"/><Relationship Id="rId179" Type="http://schemas.openxmlformats.org/officeDocument/2006/relationships/slide" Target="slides/slide113.xml"/><Relationship Id="rId190" Type="http://schemas.openxmlformats.org/officeDocument/2006/relationships/viewProps" Target="viewProps.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40.xml"/><Relationship Id="rId127" Type="http://schemas.openxmlformats.org/officeDocument/2006/relationships/slide" Target="slides/slide6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7.xml"/><Relationship Id="rId78" Type="http://schemas.openxmlformats.org/officeDocument/2006/relationships/slide" Target="slides/slide12.xml"/><Relationship Id="rId94" Type="http://schemas.openxmlformats.org/officeDocument/2006/relationships/slide" Target="slides/slide28.xml"/><Relationship Id="rId99" Type="http://schemas.openxmlformats.org/officeDocument/2006/relationships/slide" Target="slides/slide33.xml"/><Relationship Id="rId101" Type="http://schemas.openxmlformats.org/officeDocument/2006/relationships/slide" Target="slides/slide35.xml"/><Relationship Id="rId122" Type="http://schemas.openxmlformats.org/officeDocument/2006/relationships/slide" Target="slides/slide56.xml"/><Relationship Id="rId143" Type="http://schemas.openxmlformats.org/officeDocument/2006/relationships/slide" Target="slides/slide77.xml"/><Relationship Id="rId148" Type="http://schemas.openxmlformats.org/officeDocument/2006/relationships/slide" Target="slides/slide82.xml"/><Relationship Id="rId164" Type="http://schemas.openxmlformats.org/officeDocument/2006/relationships/slide" Target="slides/slide98.xml"/><Relationship Id="rId169" Type="http://schemas.openxmlformats.org/officeDocument/2006/relationships/slide" Target="slides/slide103.xml"/><Relationship Id="rId185" Type="http://schemas.openxmlformats.org/officeDocument/2006/relationships/slide" Target="slides/slide119.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14.xml"/><Relationship Id="rId26" Type="http://schemas.openxmlformats.org/officeDocument/2006/relationships/slideMaster" Target="slideMasters/slideMaster26.xml"/><Relationship Id="rId47" Type="http://schemas.openxmlformats.org/officeDocument/2006/relationships/slideMaster" Target="slideMasters/slideMaster47.xml"/><Relationship Id="rId68" Type="http://schemas.openxmlformats.org/officeDocument/2006/relationships/slide" Target="slides/slide2.xml"/><Relationship Id="rId89" Type="http://schemas.openxmlformats.org/officeDocument/2006/relationships/slide" Target="slides/slide23.xml"/><Relationship Id="rId112" Type="http://schemas.openxmlformats.org/officeDocument/2006/relationships/slide" Target="slides/slide46.xml"/><Relationship Id="rId133" Type="http://schemas.openxmlformats.org/officeDocument/2006/relationships/slide" Target="slides/slide67.xml"/><Relationship Id="rId154" Type="http://schemas.openxmlformats.org/officeDocument/2006/relationships/slide" Target="slides/slide88.xml"/><Relationship Id="rId175" Type="http://schemas.openxmlformats.org/officeDocument/2006/relationships/slide" Target="slides/slide109.xml"/><Relationship Id="rId16" Type="http://schemas.openxmlformats.org/officeDocument/2006/relationships/slideMaster" Target="slideMasters/slideMaster16.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3.xml"/><Relationship Id="rId102" Type="http://schemas.openxmlformats.org/officeDocument/2006/relationships/slide" Target="slides/slide36.xml"/><Relationship Id="rId123" Type="http://schemas.openxmlformats.org/officeDocument/2006/relationships/slide" Target="slides/slide57.xml"/><Relationship Id="rId144" Type="http://schemas.openxmlformats.org/officeDocument/2006/relationships/slide" Target="slides/slide78.xml"/><Relationship Id="rId90" Type="http://schemas.openxmlformats.org/officeDocument/2006/relationships/slide" Target="slides/slide24.xml"/><Relationship Id="rId165" Type="http://schemas.openxmlformats.org/officeDocument/2006/relationships/slide" Target="slides/slide99.xml"/><Relationship Id="rId186" Type="http://schemas.openxmlformats.org/officeDocument/2006/relationships/slide" Target="slides/slide120.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3.xml"/><Relationship Id="rId113" Type="http://schemas.openxmlformats.org/officeDocument/2006/relationships/slide" Target="slides/slide47.xml"/><Relationship Id="rId134" Type="http://schemas.openxmlformats.org/officeDocument/2006/relationships/slide" Target="slides/slide68.xml"/><Relationship Id="rId80" Type="http://schemas.openxmlformats.org/officeDocument/2006/relationships/slide" Target="slides/slide14.xml"/><Relationship Id="rId155" Type="http://schemas.openxmlformats.org/officeDocument/2006/relationships/slide" Target="slides/slide89.xml"/><Relationship Id="rId176" Type="http://schemas.openxmlformats.org/officeDocument/2006/relationships/slide" Target="slides/slide110.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7.xml"/><Relationship Id="rId124" Type="http://schemas.openxmlformats.org/officeDocument/2006/relationships/slide" Target="slides/slide58.xml"/><Relationship Id="rId70" Type="http://schemas.openxmlformats.org/officeDocument/2006/relationships/slide" Target="slides/slide4.xml"/><Relationship Id="rId91" Type="http://schemas.openxmlformats.org/officeDocument/2006/relationships/slide" Target="slides/slide25.xml"/><Relationship Id="rId145" Type="http://schemas.openxmlformats.org/officeDocument/2006/relationships/slide" Target="slides/slide79.xml"/><Relationship Id="rId166" Type="http://schemas.openxmlformats.org/officeDocument/2006/relationships/slide" Target="slides/slide100.xml"/><Relationship Id="rId187" Type="http://schemas.openxmlformats.org/officeDocument/2006/relationships/notesMaster" Target="notesMasters/notesMaster1.xml"/><Relationship Id="rId1" Type="http://schemas.openxmlformats.org/officeDocument/2006/relationships/slideMaster" Target="slideMasters/slideMaster1.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8.xml"/><Relationship Id="rId60" Type="http://schemas.openxmlformats.org/officeDocument/2006/relationships/slideMaster" Target="slideMasters/slideMaster60.xml"/><Relationship Id="rId81" Type="http://schemas.openxmlformats.org/officeDocument/2006/relationships/slide" Target="slides/slide15.xml"/><Relationship Id="rId135" Type="http://schemas.openxmlformats.org/officeDocument/2006/relationships/slide" Target="slides/slide69.xml"/><Relationship Id="rId156" Type="http://schemas.openxmlformats.org/officeDocument/2006/relationships/slide" Target="slides/slide90.xml"/><Relationship Id="rId177" Type="http://schemas.openxmlformats.org/officeDocument/2006/relationships/slide" Target="slides/slide111.xml"/></Relationships>
</file>

<file path=ppt/charts/_rels/chart1.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256783493752883"/>
          <c:y val="0.21605433622608106"/>
          <c:w val="0.79743216506247117"/>
          <c:h val="0.74666857336678727"/>
        </c:manualLayout>
      </c:layout>
      <c:barChart>
        <c:barDir val="col"/>
        <c:grouping val="clustered"/>
        <c:varyColors val="0"/>
        <c:ser>
          <c:idx val="0"/>
          <c:order val="0"/>
          <c:tx>
            <c:strRef>
              <c:f>Sheet1!$A$41</c:f>
              <c:strCache>
                <c:ptCount val="1"/>
                <c:pt idx="0">
                  <c:v>SIMDRAM - 1 Bank</c:v>
                </c:pt>
              </c:strCache>
            </c:strRef>
          </c:tx>
          <c:spPr>
            <a:solidFill>
              <a:schemeClr val="accent6">
                <a:lumMod val="60000"/>
                <a:lumOff val="40000"/>
              </a:schemeClr>
            </a:solidFill>
            <a:ln>
              <a:solidFill>
                <a:schemeClr val="tx1"/>
              </a:solidFill>
            </a:ln>
            <a:effectLst/>
          </c:spPr>
          <c:invertIfNegative val="0"/>
          <c:dLbls>
            <c:dLbl>
              <c:idx val="1"/>
              <c:layout>
                <c:manualLayout>
                  <c:x val="-1.413054532110941E-3"/>
                  <c:y val="0.19565217391304349"/>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9E-C143-9F21-061FE2B2AC8D}"/>
                </c:ext>
              </c:extLst>
            </c:dLbl>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Sheet1!$B$41:$D$41</c:f>
              <c:numCache>
                <c:formatCode>0.0</c:formatCode>
                <c:ptCount val="3"/>
                <c:pt idx="0">
                  <c:v>5.5</c:v>
                </c:pt>
                <c:pt idx="1">
                  <c:v>0.36</c:v>
                </c:pt>
                <c:pt idx="2">
                  <c:v>1.98</c:v>
                </c:pt>
              </c:numCache>
            </c:numRef>
          </c:val>
          <c:extLst>
            <c:ext xmlns:c16="http://schemas.microsoft.com/office/drawing/2014/chart" uri="{C3380CC4-5D6E-409C-BE32-E72D297353CC}">
              <c16:uniqueId val="{00000000-8E9E-C143-9F21-061FE2B2AC8D}"/>
            </c:ext>
          </c:extLst>
        </c:ser>
        <c:ser>
          <c:idx val="1"/>
          <c:order val="1"/>
          <c:tx>
            <c:strRef>
              <c:f>Sheet1!$A$42</c:f>
              <c:strCache>
                <c:ptCount val="1"/>
                <c:pt idx="0">
                  <c:v>SIMDRAM - 4 Banks</c:v>
                </c:pt>
              </c:strCache>
            </c:strRef>
          </c:tx>
          <c:spPr>
            <a:solidFill>
              <a:schemeClr val="accent4">
                <a:lumMod val="60000"/>
                <a:lumOff val="40000"/>
              </a:schemeClr>
            </a:solidFill>
            <a:ln>
              <a:solidFill>
                <a:schemeClr val="tx1"/>
              </a:solid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Sheet1!$B$42:$D$42</c:f>
              <c:numCache>
                <c:formatCode>0.0</c:formatCode>
                <c:ptCount val="3"/>
                <c:pt idx="0">
                  <c:v>22</c:v>
                </c:pt>
                <c:pt idx="1">
                  <c:v>1.5</c:v>
                </c:pt>
                <c:pt idx="2">
                  <c:v>7.9</c:v>
                </c:pt>
              </c:numCache>
            </c:numRef>
          </c:val>
          <c:extLst>
            <c:ext xmlns:c16="http://schemas.microsoft.com/office/drawing/2014/chart" uri="{C3380CC4-5D6E-409C-BE32-E72D297353CC}">
              <c16:uniqueId val="{00000001-8E9E-C143-9F21-061FE2B2AC8D}"/>
            </c:ext>
          </c:extLst>
        </c:ser>
        <c:ser>
          <c:idx val="2"/>
          <c:order val="2"/>
          <c:tx>
            <c:strRef>
              <c:f>Sheet1!$A$43</c:f>
              <c:strCache>
                <c:ptCount val="1"/>
                <c:pt idx="0">
                  <c:v>SIMDRAM - 16 Banks</c:v>
                </c:pt>
              </c:strCache>
            </c:strRef>
          </c:tx>
          <c:spPr>
            <a:solidFill>
              <a:schemeClr val="accent5">
                <a:lumMod val="60000"/>
                <a:lumOff val="40000"/>
              </a:schemeClr>
            </a:solidFill>
            <a:ln>
              <a:solidFill>
                <a:schemeClr val="tx1"/>
              </a:solid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Sheet1!$B$43:$D$43</c:f>
              <c:numCache>
                <c:formatCode>0.0</c:formatCode>
                <c:ptCount val="3"/>
                <c:pt idx="0">
                  <c:v>88.01</c:v>
                </c:pt>
                <c:pt idx="1">
                  <c:v>5.82</c:v>
                </c:pt>
                <c:pt idx="2">
                  <c:v>31.61</c:v>
                </c:pt>
              </c:numCache>
            </c:numRef>
          </c:val>
          <c:extLst>
            <c:ext xmlns:c16="http://schemas.microsoft.com/office/drawing/2014/chart" uri="{C3380CC4-5D6E-409C-BE32-E72D297353CC}">
              <c16:uniqueId val="{00000002-8E9E-C143-9F21-061FE2B2AC8D}"/>
            </c:ext>
          </c:extLst>
        </c:ser>
        <c:dLbls>
          <c:dLblPos val="outEnd"/>
          <c:showLegendKey val="0"/>
          <c:showVal val="1"/>
          <c:showCatName val="0"/>
          <c:showSerName val="0"/>
          <c:showPercent val="0"/>
          <c:showBubbleSize val="0"/>
        </c:dLbls>
        <c:gapWidth val="219"/>
        <c:overlap val="-27"/>
        <c:axId val="35359200"/>
        <c:axId val="34686368"/>
      </c:barChart>
      <c:catAx>
        <c:axId val="3535920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4686368"/>
        <c:crosses val="autoZero"/>
        <c:auto val="1"/>
        <c:lblAlgn val="ctr"/>
        <c:lblOffset val="100"/>
        <c:noMultiLvlLbl val="0"/>
      </c:catAx>
      <c:valAx>
        <c:axId val="34686368"/>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r>
                  <a:rPr lang="en-US" sz="2000"/>
                  <a:t>Average Normalized Throughput (GOPS/s) --  log scale</a:t>
                </a:r>
              </a:p>
            </c:rich>
          </c:tx>
          <c:layout>
            <c:manualLayout>
              <c:xMode val="edge"/>
              <c:yMode val="edge"/>
              <c:x val="0"/>
              <c:y val="0.18903749856702032"/>
            </c:manualLayout>
          </c:layout>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title>
        <c:numFmt formatCode="0.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5359200"/>
        <c:crosses val="autoZero"/>
        <c:crossBetween val="between"/>
      </c:valAx>
      <c:spPr>
        <a:noFill/>
        <a:ln>
          <a:noFill/>
        </a:ln>
        <a:effectLst/>
      </c:spPr>
    </c:plotArea>
    <c:legend>
      <c:legendPos val="t"/>
      <c:legendEntry>
        <c:idx val="0"/>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1"/>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2"/>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ayout>
        <c:manualLayout>
          <c:xMode val="edge"/>
          <c:yMode val="edge"/>
          <c:x val="8.6720367268307303E-3"/>
          <c:y val="6.9043029573155237E-2"/>
          <c:w val="0.99120654892392324"/>
          <c:h val="8.7671174594245158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2000">
          <a:solidFill>
            <a:schemeClr val="tx1"/>
          </a:solidFill>
          <a:latin typeface="Avenir Next" panose="020B0503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764733011164357"/>
          <c:y val="0.17402815816501199"/>
          <c:w val="0.81404627230136373"/>
          <c:h val="0.70217969017459769"/>
        </c:manualLayout>
      </c:layout>
      <c:barChart>
        <c:barDir val="col"/>
        <c:grouping val="clustered"/>
        <c:varyColors val="0"/>
        <c:ser>
          <c:idx val="0"/>
          <c:order val="0"/>
          <c:tx>
            <c:strRef>
              <c:f>Sheet1!$A$41</c:f>
              <c:strCache>
                <c:ptCount val="1"/>
                <c:pt idx="0">
                  <c:v>SIMDRAM - 1 Bank</c:v>
                </c:pt>
              </c:strCache>
            </c:strRef>
          </c:tx>
          <c:spPr>
            <a:solidFill>
              <a:schemeClr val="accent6">
                <a:lumMod val="60000"/>
                <a:lumOff val="40000"/>
              </a:schemeClr>
            </a:solidFill>
            <a:ln>
              <a:solidFill>
                <a:schemeClr val="tx1"/>
              </a:solidFill>
            </a:ln>
            <a:effectLst/>
          </c:spPr>
          <c:invertIfNegative val="0"/>
          <c:dLbls>
            <c:delete val="1"/>
          </c:dLbls>
          <c:cat>
            <c:strRef>
              <c:f>Sheet1!$B$40:$D$40</c:f>
              <c:strCache>
                <c:ptCount val="3"/>
                <c:pt idx="0">
                  <c:v>CPU</c:v>
                </c:pt>
                <c:pt idx="1">
                  <c:v>GPU</c:v>
                </c:pt>
                <c:pt idx="2">
                  <c:v>Ambit</c:v>
                </c:pt>
              </c:strCache>
            </c:strRef>
          </c:cat>
          <c:val>
            <c:numRef>
              <c:f>Sheet1!$B$55:$D$55</c:f>
              <c:numCache>
                <c:formatCode>General</c:formatCode>
                <c:ptCount val="3"/>
                <c:pt idx="0">
                  <c:v>257</c:v>
                </c:pt>
                <c:pt idx="1">
                  <c:v>31</c:v>
                </c:pt>
                <c:pt idx="2">
                  <c:v>2.6</c:v>
                </c:pt>
              </c:numCache>
            </c:numRef>
          </c:val>
          <c:extLst>
            <c:ext xmlns:c16="http://schemas.microsoft.com/office/drawing/2014/chart" uri="{C3380CC4-5D6E-409C-BE32-E72D297353CC}">
              <c16:uniqueId val="{00000000-4D49-8941-B6EA-424EE53BF810}"/>
            </c:ext>
          </c:extLst>
        </c:ser>
        <c:ser>
          <c:idx val="1"/>
          <c:order val="1"/>
          <c:tx>
            <c:strRef>
              <c:f>Sheet1!$A$42</c:f>
              <c:strCache>
                <c:ptCount val="1"/>
                <c:pt idx="0">
                  <c:v>SIMDRAM - 4 Banks</c:v>
                </c:pt>
              </c:strCache>
            </c:strRef>
          </c:tx>
          <c:spPr>
            <a:solidFill>
              <a:schemeClr val="accent4">
                <a:lumMod val="60000"/>
                <a:lumOff val="40000"/>
              </a:schemeClr>
            </a:solidFill>
            <a:ln>
              <a:solidFill>
                <a:schemeClr val="tx1"/>
              </a:solid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Sheet1!$B$56:$D$56</c:f>
              <c:numCache>
                <c:formatCode>General</c:formatCode>
                <c:ptCount val="3"/>
                <c:pt idx="0">
                  <c:v>257</c:v>
                </c:pt>
                <c:pt idx="1">
                  <c:v>31</c:v>
                </c:pt>
                <c:pt idx="2">
                  <c:v>2.6</c:v>
                </c:pt>
              </c:numCache>
            </c:numRef>
          </c:val>
          <c:extLst>
            <c:ext xmlns:c16="http://schemas.microsoft.com/office/drawing/2014/chart" uri="{C3380CC4-5D6E-409C-BE32-E72D297353CC}">
              <c16:uniqueId val="{00000001-4D49-8941-B6EA-424EE53BF810}"/>
            </c:ext>
          </c:extLst>
        </c:ser>
        <c:ser>
          <c:idx val="2"/>
          <c:order val="2"/>
          <c:tx>
            <c:strRef>
              <c:f>Sheet1!$A$43</c:f>
              <c:strCache>
                <c:ptCount val="1"/>
                <c:pt idx="0">
                  <c:v>SIMDRAM - 16 Banks</c:v>
                </c:pt>
              </c:strCache>
            </c:strRef>
          </c:tx>
          <c:spPr>
            <a:solidFill>
              <a:schemeClr val="accent5">
                <a:lumMod val="60000"/>
                <a:lumOff val="40000"/>
              </a:schemeClr>
            </a:solidFill>
            <a:ln>
              <a:solidFill>
                <a:schemeClr val="tx1"/>
              </a:solidFill>
            </a:ln>
            <a:effectLst/>
          </c:spPr>
          <c:invertIfNegative val="0"/>
          <c:dLbls>
            <c:delete val="1"/>
          </c:dLbls>
          <c:cat>
            <c:strRef>
              <c:f>Sheet1!$B$40:$D$40</c:f>
              <c:strCache>
                <c:ptCount val="3"/>
                <c:pt idx="0">
                  <c:v>CPU</c:v>
                </c:pt>
                <c:pt idx="1">
                  <c:v>GPU</c:v>
                </c:pt>
                <c:pt idx="2">
                  <c:v>Ambit</c:v>
                </c:pt>
              </c:strCache>
            </c:strRef>
          </c:cat>
          <c:val>
            <c:numRef>
              <c:f>Sheet1!$B$57:$D$57</c:f>
              <c:numCache>
                <c:formatCode>General</c:formatCode>
                <c:ptCount val="3"/>
                <c:pt idx="0">
                  <c:v>257</c:v>
                </c:pt>
                <c:pt idx="1">
                  <c:v>31</c:v>
                </c:pt>
                <c:pt idx="2">
                  <c:v>2.6</c:v>
                </c:pt>
              </c:numCache>
            </c:numRef>
          </c:val>
          <c:extLst>
            <c:ext xmlns:c16="http://schemas.microsoft.com/office/drawing/2014/chart" uri="{C3380CC4-5D6E-409C-BE32-E72D297353CC}">
              <c16:uniqueId val="{00000002-4D49-8941-B6EA-424EE53BF810}"/>
            </c:ext>
          </c:extLst>
        </c:ser>
        <c:dLbls>
          <c:dLblPos val="outEnd"/>
          <c:showLegendKey val="0"/>
          <c:showVal val="1"/>
          <c:showCatName val="0"/>
          <c:showSerName val="0"/>
          <c:showPercent val="0"/>
          <c:showBubbleSize val="0"/>
        </c:dLbls>
        <c:gapWidth val="219"/>
        <c:overlap val="-27"/>
        <c:axId val="35359200"/>
        <c:axId val="34686368"/>
      </c:barChart>
      <c:catAx>
        <c:axId val="3535920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4686368"/>
        <c:crosses val="autoZero"/>
        <c:auto val="1"/>
        <c:lblAlgn val="ctr"/>
        <c:lblOffset val="100"/>
        <c:noMultiLvlLbl val="0"/>
      </c:catAx>
      <c:valAx>
        <c:axId val="34686368"/>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r>
                  <a:rPr lang="en-US"/>
                  <a:t>Average Energy Efficiency (GOPS/s/Watt) --  log scale</a:t>
                </a:r>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5359200"/>
        <c:crosses val="autoZero"/>
        <c:crossBetween val="between"/>
      </c:valAx>
      <c:spPr>
        <a:noFill/>
        <a:ln>
          <a:noFill/>
        </a:ln>
        <a:effectLst/>
      </c:spPr>
    </c:plotArea>
    <c:legend>
      <c:legendPos val="t"/>
      <c:legendEntry>
        <c:idx val="0"/>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1"/>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2"/>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ayout>
        <c:manualLayout>
          <c:xMode val="edge"/>
          <c:yMode val="edge"/>
          <c:x val="0"/>
          <c:y val="1.8115283094090353E-2"/>
          <c:w val="1"/>
          <c:h val="8.8177685727415384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2000">
          <a:solidFill>
            <a:schemeClr val="tx1"/>
          </a:solidFill>
          <a:latin typeface="Avenir Next" panose="020B0503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058196484008785"/>
          <c:y val="0.20392592193099152"/>
          <c:w val="0.83100290599671411"/>
          <c:h val="0.65325609983683541"/>
        </c:manualLayout>
      </c:layout>
      <c:barChart>
        <c:barDir val="col"/>
        <c:grouping val="clustered"/>
        <c:varyColors val="0"/>
        <c:ser>
          <c:idx val="0"/>
          <c:order val="0"/>
          <c:tx>
            <c:strRef>
              <c:f>Sheet1!$A$41</c:f>
              <c:strCache>
                <c:ptCount val="1"/>
                <c:pt idx="0">
                  <c:v>SIMDRAM - 1 Bank</c:v>
                </c:pt>
              </c:strCache>
            </c:strRef>
          </c:tx>
          <c:spPr>
            <a:solidFill>
              <a:schemeClr val="accent6">
                <a:lumMod val="60000"/>
                <a:lumOff val="40000"/>
              </a:schemeClr>
            </a:solidFill>
            <a:ln>
              <a:solidFill>
                <a:schemeClr val="tx1"/>
              </a:solidFill>
            </a:ln>
            <a:effectLst/>
          </c:spPr>
          <c:invertIfNegative val="0"/>
          <c:dLbls>
            <c:dLbl>
              <c:idx val="1"/>
              <c:layout>
                <c:manualLayout>
                  <c:x val="-1.1481056257176502E-3"/>
                  <c:y val="0.2119565217391304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05-0443-AD08-76740C6E9D78}"/>
                </c:ext>
              </c:extLst>
            </c:dLbl>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Sheet1!$B$77:$D$77</c:f>
              <c:numCache>
                <c:formatCode>0.0</c:formatCode>
                <c:ptCount val="3"/>
                <c:pt idx="0">
                  <c:v>3</c:v>
                </c:pt>
                <c:pt idx="1">
                  <c:v>0.30612244999999999</c:v>
                </c:pt>
                <c:pt idx="2">
                  <c:v>2.5</c:v>
                </c:pt>
              </c:numCache>
            </c:numRef>
          </c:val>
          <c:extLst>
            <c:ext xmlns:c16="http://schemas.microsoft.com/office/drawing/2014/chart" uri="{C3380CC4-5D6E-409C-BE32-E72D297353CC}">
              <c16:uniqueId val="{00000001-9905-0443-AD08-76740C6E9D78}"/>
            </c:ext>
          </c:extLst>
        </c:ser>
        <c:ser>
          <c:idx val="1"/>
          <c:order val="1"/>
          <c:tx>
            <c:strRef>
              <c:f>Sheet1!$A$42</c:f>
              <c:strCache>
                <c:ptCount val="1"/>
                <c:pt idx="0">
                  <c:v>SIMDRAM - 4 Banks</c:v>
                </c:pt>
              </c:strCache>
            </c:strRef>
          </c:tx>
          <c:spPr>
            <a:solidFill>
              <a:schemeClr val="accent4">
                <a:lumMod val="60000"/>
                <a:lumOff val="40000"/>
              </a:schemeClr>
            </a:solidFill>
            <a:ln>
              <a:solidFill>
                <a:schemeClr val="tx1"/>
              </a:solidFill>
            </a:ln>
            <a:effectLst/>
          </c:spPr>
          <c:invertIfNegative val="0"/>
          <c:dLbls>
            <c:dLbl>
              <c:idx val="1"/>
              <c:layout>
                <c:manualLayout>
                  <c:x val="-1.1481056257176502E-3"/>
                  <c:y val="0.10326086956521739"/>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905-0443-AD08-76740C6E9D78}"/>
                </c:ext>
              </c:extLst>
            </c:dLbl>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Sheet1!$B$78:$D$78</c:f>
              <c:numCache>
                <c:formatCode>0.0</c:formatCode>
                <c:ptCount val="3"/>
                <c:pt idx="0">
                  <c:v>8.6999999999999993</c:v>
                </c:pt>
                <c:pt idx="1">
                  <c:v>0.88775510000000002</c:v>
                </c:pt>
                <c:pt idx="2">
                  <c:v>7.25</c:v>
                </c:pt>
              </c:numCache>
            </c:numRef>
          </c:val>
          <c:extLst>
            <c:ext xmlns:c16="http://schemas.microsoft.com/office/drawing/2014/chart" uri="{C3380CC4-5D6E-409C-BE32-E72D297353CC}">
              <c16:uniqueId val="{00000003-9905-0443-AD08-76740C6E9D78}"/>
            </c:ext>
          </c:extLst>
        </c:ser>
        <c:ser>
          <c:idx val="2"/>
          <c:order val="2"/>
          <c:tx>
            <c:strRef>
              <c:f>Sheet1!$A$43</c:f>
              <c:strCache>
                <c:ptCount val="1"/>
                <c:pt idx="0">
                  <c:v>SIMDRAM - 16 Banks</c:v>
                </c:pt>
              </c:strCache>
            </c:strRef>
          </c:tx>
          <c:spPr>
            <a:solidFill>
              <a:schemeClr val="accent5">
                <a:lumMod val="60000"/>
                <a:lumOff val="40000"/>
              </a:schemeClr>
            </a:solidFill>
            <a:ln>
              <a:solidFill>
                <a:schemeClr val="tx1"/>
              </a:solid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Sheet1!$B$40:$D$40</c:f>
              <c:strCache>
                <c:ptCount val="3"/>
                <c:pt idx="0">
                  <c:v>CPU</c:v>
                </c:pt>
                <c:pt idx="1">
                  <c:v>GPU</c:v>
                </c:pt>
                <c:pt idx="2">
                  <c:v>Ambit</c:v>
                </c:pt>
              </c:strCache>
            </c:strRef>
          </c:cat>
          <c:val>
            <c:numRef>
              <c:f>Sheet1!$B$79:$D$79</c:f>
              <c:numCache>
                <c:formatCode>0.0</c:formatCode>
                <c:ptCount val="3"/>
                <c:pt idx="0">
                  <c:v>21</c:v>
                </c:pt>
                <c:pt idx="1">
                  <c:v>2.1428571399999998</c:v>
                </c:pt>
                <c:pt idx="2">
                  <c:v>17.5</c:v>
                </c:pt>
              </c:numCache>
            </c:numRef>
          </c:val>
          <c:extLst>
            <c:ext xmlns:c16="http://schemas.microsoft.com/office/drawing/2014/chart" uri="{C3380CC4-5D6E-409C-BE32-E72D297353CC}">
              <c16:uniqueId val="{00000004-9905-0443-AD08-76740C6E9D78}"/>
            </c:ext>
          </c:extLst>
        </c:ser>
        <c:dLbls>
          <c:dLblPos val="outEnd"/>
          <c:showLegendKey val="0"/>
          <c:showVal val="1"/>
          <c:showCatName val="0"/>
          <c:showSerName val="0"/>
          <c:showPercent val="0"/>
          <c:showBubbleSize val="0"/>
        </c:dLbls>
        <c:gapWidth val="219"/>
        <c:overlap val="-27"/>
        <c:axId val="35359200"/>
        <c:axId val="34686368"/>
      </c:barChart>
      <c:catAx>
        <c:axId val="3535920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4686368"/>
        <c:crosses val="autoZero"/>
        <c:auto val="1"/>
        <c:lblAlgn val="ctr"/>
        <c:lblOffset val="100"/>
        <c:noMultiLvlLbl val="0"/>
      </c:catAx>
      <c:valAx>
        <c:axId val="34686368"/>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r>
                  <a:rPr lang="en-US" dirty="0"/>
                  <a:t>Average Speedup  </a:t>
                </a:r>
              </a:p>
              <a:p>
                <a:pPr>
                  <a:defRPr/>
                </a:pPr>
                <a:r>
                  <a:rPr lang="en-US" dirty="0"/>
                  <a:t>--  log scale</a:t>
                </a:r>
              </a:p>
            </c:rich>
          </c:tx>
          <c:layout>
            <c:manualLayout>
              <c:xMode val="edge"/>
              <c:yMode val="edge"/>
              <c:x val="2.826109064221882E-3"/>
              <c:y val="0.19045949735735088"/>
            </c:manualLayout>
          </c:layout>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title>
        <c:numFmt formatCode="0.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crossAx val="35359200"/>
        <c:crosses val="autoZero"/>
        <c:crossBetween val="between"/>
      </c:valAx>
      <c:spPr>
        <a:noFill/>
        <a:ln>
          <a:noFill/>
        </a:ln>
        <a:effectLst/>
      </c:spPr>
    </c:plotArea>
    <c:legend>
      <c:legendPos val="t"/>
      <c:legendEntry>
        <c:idx val="0"/>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1"/>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egendEntry>
        <c:idx val="2"/>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Entry>
      <c:layout>
        <c:manualLayout>
          <c:xMode val="edge"/>
          <c:yMode val="edge"/>
          <c:x val="7.8126338646641001E-3"/>
          <c:y val="7.2422882071247946E-2"/>
          <c:w val="0.98306203798958192"/>
          <c:h val="7.412469541051613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2000">
          <a:solidFill>
            <a:schemeClr val="tx1"/>
          </a:solidFill>
          <a:latin typeface="Avenir Next" panose="020B0503020202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4155554744007"/>
          <c:y val="0.15488141393076674"/>
          <c:w val="0.76634516500208028"/>
          <c:h val="0.59511340134917934"/>
        </c:manualLayout>
      </c:layout>
      <c:barChart>
        <c:barDir val="col"/>
        <c:grouping val="clustered"/>
        <c:varyColors val="0"/>
        <c:ser>
          <c:idx val="0"/>
          <c:order val="0"/>
          <c:tx>
            <c:strRef>
              <c:f>Sheet1!$F$2</c:f>
              <c:strCache>
                <c:ptCount val="1"/>
                <c:pt idx="0">
                  <c:v>CPU</c:v>
                </c:pt>
              </c:strCache>
            </c:strRef>
          </c:tx>
          <c:spPr>
            <a:solidFill>
              <a:schemeClr val="accent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Sheet1!$F$3:$F$15</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7FA0-1B4A-A3CA-0ACE60322FD7}"/>
            </c:ext>
          </c:extLst>
        </c:ser>
        <c:ser>
          <c:idx val="1"/>
          <c:order val="1"/>
          <c:tx>
            <c:strRef>
              <c:f>Sheet1!$G$2</c:f>
              <c:strCache>
                <c:ptCount val="1"/>
                <c:pt idx="0">
                  <c:v>GPU</c:v>
                </c:pt>
              </c:strCache>
            </c:strRef>
          </c:tx>
          <c:spPr>
            <a:solidFill>
              <a:srgbClr val="F3BC6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Sheet1!$G$3:$G$15</c:f>
              <c:numCache>
                <c:formatCode>General</c:formatCode>
                <c:ptCount val="13"/>
                <c:pt idx="0">
                  <c:v>0.13400000000000001</c:v>
                </c:pt>
                <c:pt idx="1">
                  <c:v>0.13800000000000001</c:v>
                </c:pt>
                <c:pt idx="2">
                  <c:v>3.5999999999999997E-2</c:v>
                </c:pt>
                <c:pt idx="3">
                  <c:v>6.3E-2</c:v>
                </c:pt>
                <c:pt idx="5">
                  <c:v>0.16300000000000001</c:v>
                </c:pt>
                <c:pt idx="6">
                  <c:v>1.2E-2</c:v>
                </c:pt>
                <c:pt idx="7">
                  <c:v>8.9999999999999993E-3</c:v>
                </c:pt>
                <c:pt idx="8">
                  <c:v>1.4999999999999999E-2</c:v>
                </c:pt>
                <c:pt idx="12">
                  <c:v>4.2709999999999998E-2</c:v>
                </c:pt>
              </c:numCache>
            </c:numRef>
          </c:val>
          <c:extLst>
            <c:ext xmlns:c16="http://schemas.microsoft.com/office/drawing/2014/chart" uri="{C3380CC4-5D6E-409C-BE32-E72D297353CC}">
              <c16:uniqueId val="{00000001-7FA0-1B4A-A3CA-0ACE60322FD7}"/>
            </c:ext>
          </c:extLst>
        </c:ser>
        <c:ser>
          <c:idx val="2"/>
          <c:order val="2"/>
          <c:tx>
            <c:strRef>
              <c:f>Sheet1!$H$2</c:f>
              <c:strCache>
                <c:ptCount val="1"/>
                <c:pt idx="0">
                  <c:v>SIMDRAM</c:v>
                </c:pt>
              </c:strCache>
            </c:strRef>
          </c:tx>
          <c:spPr>
            <a:solidFill>
              <a:srgbClr val="38A87F"/>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Sheet1!$H$3:$H$15</c:f>
              <c:numCache>
                <c:formatCode>General</c:formatCode>
                <c:ptCount val="13"/>
                <c:pt idx="0">
                  <c:v>2.3460000000000001</c:v>
                </c:pt>
                <c:pt idx="1">
                  <c:v>2.3279999999999998</c:v>
                </c:pt>
                <c:pt idx="2">
                  <c:v>8.1950000000000003</c:v>
                </c:pt>
                <c:pt idx="3">
                  <c:v>0.34300000000000003</c:v>
                </c:pt>
                <c:pt idx="4">
                  <c:v>2.6259999999999999</c:v>
                </c:pt>
                <c:pt idx="5">
                  <c:v>2.35</c:v>
                </c:pt>
                <c:pt idx="6">
                  <c:v>2.9940000000000002</c:v>
                </c:pt>
                <c:pt idx="7">
                  <c:v>4.1000000000000002E-2</c:v>
                </c:pt>
                <c:pt idx="8">
                  <c:v>5.1890000000000001</c:v>
                </c:pt>
                <c:pt idx="9">
                  <c:v>62.814</c:v>
                </c:pt>
                <c:pt idx="10">
                  <c:v>0.153</c:v>
                </c:pt>
                <c:pt idx="11">
                  <c:v>15.696</c:v>
                </c:pt>
                <c:pt idx="12">
                  <c:v>2.1378599999999999</c:v>
                </c:pt>
              </c:numCache>
            </c:numRef>
          </c:val>
          <c:extLst>
            <c:ext xmlns:c16="http://schemas.microsoft.com/office/drawing/2014/chart" uri="{C3380CC4-5D6E-409C-BE32-E72D297353CC}">
              <c16:uniqueId val="{00000002-7FA0-1B4A-A3CA-0ACE60322FD7}"/>
            </c:ext>
          </c:extLst>
        </c:ser>
        <c:ser>
          <c:idx val="3"/>
          <c:order val="3"/>
          <c:tx>
            <c:strRef>
              <c:f>Sheet1!$I$2</c:f>
              <c:strCache>
                <c:ptCount val="1"/>
                <c:pt idx="0">
                  <c:v>MIMDRAM</c:v>
                </c:pt>
              </c:strCache>
            </c:strRef>
          </c:tx>
          <c:spPr>
            <a:solidFill>
              <a:srgbClr val="5CA2DB"/>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Sheet1!$I$3:$I$15</c:f>
              <c:numCache>
                <c:formatCode>General</c:formatCode>
                <c:ptCount val="13"/>
                <c:pt idx="0">
                  <c:v>30.754000000000001</c:v>
                </c:pt>
                <c:pt idx="1">
                  <c:v>36.107999999999997</c:v>
                </c:pt>
                <c:pt idx="2">
                  <c:v>199.08099999999999</c:v>
                </c:pt>
                <c:pt idx="3">
                  <c:v>13.407999999999999</c:v>
                </c:pt>
                <c:pt idx="4">
                  <c:v>2.6890000000000001</c:v>
                </c:pt>
                <c:pt idx="5">
                  <c:v>26.765000000000001</c:v>
                </c:pt>
                <c:pt idx="6">
                  <c:v>35.271999999999998</c:v>
                </c:pt>
                <c:pt idx="7">
                  <c:v>1.429</c:v>
                </c:pt>
                <c:pt idx="8">
                  <c:v>123.361</c:v>
                </c:pt>
                <c:pt idx="9">
                  <c:v>2397.384</c:v>
                </c:pt>
                <c:pt idx="10">
                  <c:v>2.294</c:v>
                </c:pt>
                <c:pt idx="11">
                  <c:v>92.781999999999996</c:v>
                </c:pt>
                <c:pt idx="12">
                  <c:v>30.610330000000001</c:v>
                </c:pt>
              </c:numCache>
            </c:numRef>
          </c:val>
          <c:extLst>
            <c:ext xmlns:c16="http://schemas.microsoft.com/office/drawing/2014/chart" uri="{C3380CC4-5D6E-409C-BE32-E72D297353CC}">
              <c16:uniqueId val="{00000003-7FA0-1B4A-A3CA-0ACE60322FD7}"/>
            </c:ext>
          </c:extLst>
        </c:ser>
        <c:dLbls>
          <c:showLegendKey val="0"/>
          <c:showVal val="0"/>
          <c:showCatName val="0"/>
          <c:showSerName val="0"/>
          <c:showPercent val="0"/>
          <c:showBubbleSize val="0"/>
        </c:dLbls>
        <c:gapWidth val="0"/>
        <c:overlap val="-38"/>
        <c:axId val="100144992"/>
        <c:axId val="100196544"/>
      </c:barChart>
      <c:catAx>
        <c:axId val="100144992"/>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0196544"/>
        <c:crosses val="autoZero"/>
        <c:auto val="1"/>
        <c:lblAlgn val="ctr"/>
        <c:lblOffset val="100"/>
        <c:noMultiLvlLbl val="0"/>
      </c:catAx>
      <c:valAx>
        <c:axId val="100196544"/>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CPU-Normalized</a:t>
                </a:r>
                <a:br>
                  <a:rPr lang="en-US" sz="2000" b="1"/>
                </a:br>
                <a:r>
                  <a:rPr lang="en-US" sz="2000" b="1"/>
                  <a:t>Performance/Watt</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00144992"/>
        <c:crosses val="autoZero"/>
        <c:crossBetween val="between"/>
      </c:valAx>
      <c:spPr>
        <a:noFill/>
        <a:ln>
          <a:solidFill>
            <a:schemeClr val="tx1"/>
          </a:solidFill>
        </a:ln>
        <a:effectLst/>
      </c:spPr>
    </c:plotArea>
    <c:legend>
      <c:legendPos val="t"/>
      <c:legendEntry>
        <c:idx val="0"/>
        <c:delete val="1"/>
      </c:legendEntry>
      <c:layout>
        <c:manualLayout>
          <c:xMode val="edge"/>
          <c:yMode val="edge"/>
          <c:x val="0.15515423391829503"/>
          <c:y val="2.7777777777777776E-2"/>
          <c:w val="0.8159327463071532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35381084610801"/>
          <c:y val="0.16350283110678582"/>
          <c:w val="0.78966361088921855"/>
          <c:h val="0.69315933822878883"/>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Area'!$B$2:$B$3</c:f>
              <c:numCache>
                <c:formatCode>General</c:formatCode>
                <c:ptCount val="2"/>
                <c:pt idx="0">
                  <c:v>426</c:v>
                </c:pt>
                <c:pt idx="1">
                  <c:v>441</c:v>
                </c:pt>
              </c:numCache>
            </c:numRef>
          </c:val>
          <c:extLst>
            <c:ext xmlns:c16="http://schemas.microsoft.com/office/drawing/2014/chart" uri="{C3380CC4-5D6E-409C-BE32-E72D297353CC}">
              <c16:uniqueId val="{00000000-75D3-B144-B837-789803961459}"/>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Area'!$C$2:$C$3</c:f>
              <c:numCache>
                <c:formatCode>General</c:formatCode>
                <c:ptCount val="2"/>
                <c:pt idx="0">
                  <c:v>801</c:v>
                </c:pt>
                <c:pt idx="1">
                  <c:v>830</c:v>
                </c:pt>
              </c:numCache>
            </c:numRef>
          </c:val>
          <c:extLst>
            <c:ext xmlns:c16="http://schemas.microsoft.com/office/drawing/2014/chart" uri="{C3380CC4-5D6E-409C-BE32-E72D297353CC}">
              <c16:uniqueId val="{00000001-75D3-B144-B837-789803961459}"/>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Area'!$D$2:$D$3</c:f>
              <c:numCache>
                <c:formatCode>General</c:formatCode>
                <c:ptCount val="2"/>
                <c:pt idx="0">
                  <c:v>1504</c:v>
                </c:pt>
                <c:pt idx="1">
                  <c:v>1558</c:v>
                </c:pt>
              </c:numCache>
            </c:numRef>
          </c:val>
          <c:extLst>
            <c:ext xmlns:c16="http://schemas.microsoft.com/office/drawing/2014/chart" uri="{C3380CC4-5D6E-409C-BE32-E72D297353CC}">
              <c16:uniqueId val="{00000002-75D3-B144-B837-789803961459}"/>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Speedup </a:t>
                </a:r>
                <a:br>
                  <a:rPr lang="en-US" sz="2000" b="0" i="0" u="none" strike="noStrike" baseline="0"/>
                </a:br>
                <a:r>
                  <a:rPr lang="en-US" sz="2000" b="0" i="0" u="none" strike="noStrike" baseline="0"/>
                  <a:t>per Unit Area</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0.12061817027773489"/>
          <c:y val="4.49438202247191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61476916834671"/>
          <c:y val="0.16507367735357717"/>
          <c:w val="0.82741108448400469"/>
          <c:h val="0.685480609298599"/>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Energy!$B$2:$B$3</c:f>
              <c:numCache>
                <c:formatCode>0</c:formatCode>
                <c:ptCount val="2"/>
                <c:pt idx="0">
                  <c:v>1361.7034722414755</c:v>
                </c:pt>
                <c:pt idx="1">
                  <c:v>28.966392217439974</c:v>
                </c:pt>
              </c:numCache>
            </c:numRef>
          </c:val>
          <c:extLst>
            <c:ext xmlns:c16="http://schemas.microsoft.com/office/drawing/2014/chart" uri="{C3380CC4-5D6E-409C-BE32-E72D297353CC}">
              <c16:uniqueId val="{00000000-EFD8-8B41-BFC5-9F8237B773BB}"/>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Energy!$C$2:$C$3</c:f>
              <c:numCache>
                <c:formatCode>0</c:formatCode>
                <c:ptCount val="2"/>
                <c:pt idx="0">
                  <c:v>1854.9694897579293</c:v>
                </c:pt>
                <c:pt idx="1">
                  <c:v>39.459232415164351</c:v>
                </c:pt>
              </c:numCache>
            </c:numRef>
          </c:val>
          <c:extLst>
            <c:ext xmlns:c16="http://schemas.microsoft.com/office/drawing/2014/chart" uri="{C3380CC4-5D6E-409C-BE32-E72D297353CC}">
              <c16:uniqueId val="{00000001-EFD8-8B41-BFC5-9F8237B773BB}"/>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Energy!$D$2:$D$3</c:f>
              <c:numCache>
                <c:formatCode>0</c:formatCode>
                <c:ptCount val="2"/>
                <c:pt idx="0">
                  <c:v>3071.3750713054669</c:v>
                </c:pt>
                <c:pt idx="1">
                  <c:v>65.334822724550605</c:v>
                </c:pt>
              </c:numCache>
            </c:numRef>
          </c:val>
          <c:extLst>
            <c:ext xmlns:c16="http://schemas.microsoft.com/office/drawing/2014/chart" uri="{C3380CC4-5D6E-409C-BE32-E72D297353CC}">
              <c16:uniqueId val="{00000002-EFD8-8B41-BFC5-9F8237B773BB}"/>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Energy Salving</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9.8073845841733551E-2"/>
          <c:y val="4.4943877032765554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EC8B5CA-6F68-5440-B315-4045CCAE1F32}" type="doc">
      <dgm:prSet loTypeId="urn:microsoft.com/office/officeart/2005/8/layout/hChevron3" loCatId="" qsTypeId="urn:microsoft.com/office/officeart/2005/8/quickstyle/simple1" qsCatId="simple" csTypeId="urn:microsoft.com/office/officeart/2005/8/colors/accent1_5" csCatId="accent1" phldr="1"/>
      <dgm:spPr/>
    </dgm:pt>
    <dgm:pt modelId="{979D5D5F-CFFB-4A44-A203-7EF76F995E83}">
      <dgm:prSet phldrT="[Text]"/>
      <dgm:spPr/>
      <dgm:t>
        <a:bodyPr/>
        <a:lstStyle/>
        <a:p>
          <a:pPr>
            <a:lnSpc>
              <a:spcPct val="100000"/>
            </a:lnSpc>
          </a:pPr>
          <a:r>
            <a:rPr lang="en-GB">
              <a:latin typeface="Corbel" panose="020B0503020204020204" pitchFamily="34" charset="0"/>
            </a:rPr>
            <a:t>C-Like Code with</a:t>
          </a:r>
        </a:p>
        <a:p>
          <a:pPr>
            <a:lnSpc>
              <a:spcPct val="100000"/>
            </a:lnSpc>
          </a:pPr>
          <a:r>
            <a:rPr lang="en-GB" b="1" i="1">
              <a:latin typeface="Corbel" panose="020B0503020204020204" pitchFamily="34" charset="0"/>
            </a:rPr>
            <a:t>pLUTo API</a:t>
          </a:r>
          <a:r>
            <a:rPr lang="en-GB" i="1">
              <a:latin typeface="Corbel" panose="020B0503020204020204" pitchFamily="34" charset="0"/>
            </a:rPr>
            <a:t> </a:t>
          </a:r>
          <a:r>
            <a:rPr lang="en-GB" i="0">
              <a:latin typeface="Corbel" panose="020B0503020204020204" pitchFamily="34" charset="0"/>
            </a:rPr>
            <a:t>calls</a:t>
          </a:r>
        </a:p>
      </dgm:t>
    </dgm:pt>
    <dgm:pt modelId="{32686CC3-8238-7440-94D6-633B0B26FC8D}" type="parTrans" cxnId="{7D4564E3-4FE3-E54B-B968-42850ACFFB82}">
      <dgm:prSet/>
      <dgm:spPr/>
      <dgm:t>
        <a:bodyPr/>
        <a:lstStyle/>
        <a:p>
          <a:endParaRPr lang="en-GB"/>
        </a:p>
      </dgm:t>
    </dgm:pt>
    <dgm:pt modelId="{A1C29126-D530-7D45-B89D-705A5B629287}" type="sibTrans" cxnId="{7D4564E3-4FE3-E54B-B968-42850ACFFB82}">
      <dgm:prSet/>
      <dgm:spPr/>
      <dgm:t>
        <a:bodyPr/>
        <a:lstStyle/>
        <a:p>
          <a:endParaRPr lang="en-GB"/>
        </a:p>
      </dgm:t>
    </dgm:pt>
    <dgm:pt modelId="{B840A59D-D7B8-5A4C-8DCE-5739D93AB8AA}">
      <dgm:prSet phldrT="[Text]"/>
      <dgm:spPr/>
      <dgm:t>
        <a:bodyPr/>
        <a:lstStyle/>
        <a:p>
          <a:r>
            <a:rPr lang="en-GB">
              <a:latin typeface="Corbel" panose="020B0503020204020204" pitchFamily="34" charset="0"/>
            </a:rPr>
            <a:t>Assembly Code with</a:t>
          </a:r>
          <a:br>
            <a:rPr lang="en-GB">
              <a:latin typeface="Corbel" panose="020B0503020204020204" pitchFamily="34" charset="0"/>
            </a:rPr>
          </a:br>
          <a:r>
            <a:rPr lang="en-GB" b="1" i="1">
              <a:latin typeface="Corbel" panose="020B0503020204020204" pitchFamily="34" charset="0"/>
            </a:rPr>
            <a:t>pLUTo ISA Extensions</a:t>
          </a:r>
        </a:p>
      </dgm:t>
    </dgm:pt>
    <dgm:pt modelId="{F754ECCA-CE37-FB48-9CE7-8F4EE8B81D75}" type="parTrans" cxnId="{271B2C67-E0F1-494F-BD2D-2856A0454E88}">
      <dgm:prSet/>
      <dgm:spPr/>
      <dgm:t>
        <a:bodyPr/>
        <a:lstStyle/>
        <a:p>
          <a:endParaRPr lang="en-GB"/>
        </a:p>
      </dgm:t>
    </dgm:pt>
    <dgm:pt modelId="{323A83F7-C32C-4C41-A113-9601D21F47F6}" type="sibTrans" cxnId="{271B2C67-E0F1-494F-BD2D-2856A0454E88}">
      <dgm:prSet/>
      <dgm:spPr/>
      <dgm:t>
        <a:bodyPr/>
        <a:lstStyle/>
        <a:p>
          <a:endParaRPr lang="en-GB"/>
        </a:p>
      </dgm:t>
    </dgm:pt>
    <dgm:pt modelId="{095FDF67-55EF-2344-BA25-9E176563F5D3}">
      <dgm:prSet phldrT="[Text]"/>
      <dgm:spPr/>
      <dgm:t>
        <a:bodyPr/>
        <a:lstStyle/>
        <a:p>
          <a:r>
            <a:rPr lang="en-GB">
              <a:latin typeface="Corbel" panose="020B0503020204020204" pitchFamily="34" charset="0"/>
            </a:rPr>
            <a:t>Execution in the </a:t>
          </a:r>
          <a:r>
            <a:rPr lang="en-GB" b="1" i="1">
              <a:latin typeface="Corbel" panose="020B0503020204020204" pitchFamily="34" charset="0"/>
            </a:rPr>
            <a:t>DRAM Substrate</a:t>
          </a:r>
        </a:p>
      </dgm:t>
    </dgm:pt>
    <dgm:pt modelId="{8817C059-F270-8C44-86D0-5C1F3FBB1A25}" type="parTrans" cxnId="{A5C0E43B-CDDB-D74E-B79D-0E910BEF3BF5}">
      <dgm:prSet/>
      <dgm:spPr/>
      <dgm:t>
        <a:bodyPr/>
        <a:lstStyle/>
        <a:p>
          <a:endParaRPr lang="en-GB"/>
        </a:p>
      </dgm:t>
    </dgm:pt>
    <dgm:pt modelId="{FC849C6E-BBC3-ED42-A33D-2443FF1DE192}" type="sibTrans" cxnId="{A5C0E43B-CDDB-D74E-B79D-0E910BEF3BF5}">
      <dgm:prSet/>
      <dgm:spPr/>
      <dgm:t>
        <a:bodyPr/>
        <a:lstStyle/>
        <a:p>
          <a:endParaRPr lang="en-GB"/>
        </a:p>
      </dgm:t>
    </dgm:pt>
    <dgm:pt modelId="{387E678E-7998-9445-86AA-44E1B0F59D32}" type="pres">
      <dgm:prSet presAssocID="{5EC8B5CA-6F68-5440-B315-4045CCAE1F32}" presName="Name0" presStyleCnt="0">
        <dgm:presLayoutVars>
          <dgm:dir/>
          <dgm:resizeHandles val="exact"/>
        </dgm:presLayoutVars>
      </dgm:prSet>
      <dgm:spPr/>
    </dgm:pt>
    <dgm:pt modelId="{8036C18A-E609-294B-A760-0CDDCB69D669}" type="pres">
      <dgm:prSet presAssocID="{979D5D5F-CFFB-4A44-A203-7EF76F995E83}" presName="parTxOnly" presStyleLbl="node1" presStyleIdx="0" presStyleCnt="3">
        <dgm:presLayoutVars>
          <dgm:bulletEnabled val="1"/>
        </dgm:presLayoutVars>
      </dgm:prSet>
      <dgm:spPr/>
    </dgm:pt>
    <dgm:pt modelId="{FFAA2D6D-BEB5-7A41-AE50-5354DB51BA92}" type="pres">
      <dgm:prSet presAssocID="{A1C29126-D530-7D45-B89D-705A5B629287}" presName="parSpace" presStyleCnt="0"/>
      <dgm:spPr/>
    </dgm:pt>
    <dgm:pt modelId="{4CCAA316-0589-354B-B544-CEEC099CFB9C}" type="pres">
      <dgm:prSet presAssocID="{B840A59D-D7B8-5A4C-8DCE-5739D93AB8AA}" presName="parTxOnly" presStyleLbl="node1" presStyleIdx="1" presStyleCnt="3" custScaleX="151056">
        <dgm:presLayoutVars>
          <dgm:bulletEnabled val="1"/>
        </dgm:presLayoutVars>
      </dgm:prSet>
      <dgm:spPr/>
    </dgm:pt>
    <dgm:pt modelId="{0AE8C921-57CF-9D46-91AC-176637223D8F}" type="pres">
      <dgm:prSet presAssocID="{323A83F7-C32C-4C41-A113-9601D21F47F6}" presName="parSpace" presStyleCnt="0"/>
      <dgm:spPr/>
    </dgm:pt>
    <dgm:pt modelId="{A911AD35-6562-C044-BB98-10C7C2E27183}" type="pres">
      <dgm:prSet presAssocID="{095FDF67-55EF-2344-BA25-9E176563F5D3}" presName="parTxOnly" presStyleLbl="node1" presStyleIdx="2" presStyleCnt="3">
        <dgm:presLayoutVars>
          <dgm:bulletEnabled val="1"/>
        </dgm:presLayoutVars>
      </dgm:prSet>
      <dgm:spPr/>
    </dgm:pt>
  </dgm:ptLst>
  <dgm:cxnLst>
    <dgm:cxn modelId="{BF029613-9ABB-524A-9723-5FB14600A469}" type="presOf" srcId="{979D5D5F-CFFB-4A44-A203-7EF76F995E83}" destId="{8036C18A-E609-294B-A760-0CDDCB69D669}" srcOrd="0" destOrd="0" presId="urn:microsoft.com/office/officeart/2005/8/layout/hChevron3"/>
    <dgm:cxn modelId="{A5C0E43B-CDDB-D74E-B79D-0E910BEF3BF5}" srcId="{5EC8B5CA-6F68-5440-B315-4045CCAE1F32}" destId="{095FDF67-55EF-2344-BA25-9E176563F5D3}" srcOrd="2" destOrd="0" parTransId="{8817C059-F270-8C44-86D0-5C1F3FBB1A25}" sibTransId="{FC849C6E-BBC3-ED42-A33D-2443FF1DE192}"/>
    <dgm:cxn modelId="{1AEA5744-8BD1-EE47-8AFB-FD4A3B9FB72D}" type="presOf" srcId="{095FDF67-55EF-2344-BA25-9E176563F5D3}" destId="{A911AD35-6562-C044-BB98-10C7C2E27183}" srcOrd="0" destOrd="0" presId="urn:microsoft.com/office/officeart/2005/8/layout/hChevron3"/>
    <dgm:cxn modelId="{9C642065-9AC7-6B41-A322-DAD8B3381C90}" type="presOf" srcId="{5EC8B5CA-6F68-5440-B315-4045CCAE1F32}" destId="{387E678E-7998-9445-86AA-44E1B0F59D32}" srcOrd="0" destOrd="0" presId="urn:microsoft.com/office/officeart/2005/8/layout/hChevron3"/>
    <dgm:cxn modelId="{271B2C67-E0F1-494F-BD2D-2856A0454E88}" srcId="{5EC8B5CA-6F68-5440-B315-4045CCAE1F32}" destId="{B840A59D-D7B8-5A4C-8DCE-5739D93AB8AA}" srcOrd="1" destOrd="0" parTransId="{F754ECCA-CE37-FB48-9CE7-8F4EE8B81D75}" sibTransId="{323A83F7-C32C-4C41-A113-9601D21F47F6}"/>
    <dgm:cxn modelId="{CB62206B-B1C4-A247-9C65-A9BDDC946A84}" type="presOf" srcId="{B840A59D-D7B8-5A4C-8DCE-5739D93AB8AA}" destId="{4CCAA316-0589-354B-B544-CEEC099CFB9C}" srcOrd="0" destOrd="0" presId="urn:microsoft.com/office/officeart/2005/8/layout/hChevron3"/>
    <dgm:cxn modelId="{7D4564E3-4FE3-E54B-B968-42850ACFFB82}" srcId="{5EC8B5CA-6F68-5440-B315-4045CCAE1F32}" destId="{979D5D5F-CFFB-4A44-A203-7EF76F995E83}" srcOrd="0" destOrd="0" parTransId="{32686CC3-8238-7440-94D6-633B0B26FC8D}" sibTransId="{A1C29126-D530-7D45-B89D-705A5B629287}"/>
    <dgm:cxn modelId="{5996FF87-67DD-B847-86C9-64E04D7E704A}" type="presParOf" srcId="{387E678E-7998-9445-86AA-44E1B0F59D32}" destId="{8036C18A-E609-294B-A760-0CDDCB69D669}" srcOrd="0" destOrd="0" presId="urn:microsoft.com/office/officeart/2005/8/layout/hChevron3"/>
    <dgm:cxn modelId="{C6F20EAF-7FCD-CD41-AD36-B09689B34E58}" type="presParOf" srcId="{387E678E-7998-9445-86AA-44E1B0F59D32}" destId="{FFAA2D6D-BEB5-7A41-AE50-5354DB51BA92}" srcOrd="1" destOrd="0" presId="urn:microsoft.com/office/officeart/2005/8/layout/hChevron3"/>
    <dgm:cxn modelId="{1D9FC780-AE78-914A-983A-674F766E1D31}" type="presParOf" srcId="{387E678E-7998-9445-86AA-44E1B0F59D32}" destId="{4CCAA316-0589-354B-B544-CEEC099CFB9C}" srcOrd="2" destOrd="0" presId="urn:microsoft.com/office/officeart/2005/8/layout/hChevron3"/>
    <dgm:cxn modelId="{259E74E7-DC2A-5542-BB2D-08BE120C4C53}" type="presParOf" srcId="{387E678E-7998-9445-86AA-44E1B0F59D32}" destId="{0AE8C921-57CF-9D46-91AC-176637223D8F}" srcOrd="3" destOrd="0" presId="urn:microsoft.com/office/officeart/2005/8/layout/hChevron3"/>
    <dgm:cxn modelId="{877310AF-08A3-5240-ABCD-F8C4BB112227}" type="presParOf" srcId="{387E678E-7998-9445-86AA-44E1B0F59D32}" destId="{A911AD35-6562-C044-BB98-10C7C2E27183}" srcOrd="4"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36C18A-E609-294B-A760-0CDDCB69D669}">
      <dsp:nvSpPr>
        <dsp:cNvPr id="0" name=""/>
        <dsp:cNvSpPr/>
      </dsp:nvSpPr>
      <dsp:spPr>
        <a:xfrm>
          <a:off x="2690" y="484928"/>
          <a:ext cx="2829293" cy="1131717"/>
        </a:xfrm>
        <a:prstGeom prst="homePlate">
          <a:avLst/>
        </a:prstGeom>
        <a:solidFill>
          <a:schemeClr val="accent1">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2682" tIns="61341" rIns="30671" bIns="61341" numCol="1" spcCol="1270" anchor="ctr" anchorCtr="0">
          <a:noAutofit/>
        </a:bodyPr>
        <a:lstStyle/>
        <a:p>
          <a:pPr marL="0" lvl="0" indent="0" algn="ctr" defTabSz="1022350">
            <a:lnSpc>
              <a:spcPct val="100000"/>
            </a:lnSpc>
            <a:spcBef>
              <a:spcPct val="0"/>
            </a:spcBef>
            <a:spcAft>
              <a:spcPct val="35000"/>
            </a:spcAft>
            <a:buNone/>
          </a:pPr>
          <a:r>
            <a:rPr lang="en-GB" sz="2300" kern="1200">
              <a:latin typeface="Corbel" panose="020B0503020204020204" pitchFamily="34" charset="0"/>
            </a:rPr>
            <a:t>C-Like Code with</a:t>
          </a:r>
        </a:p>
        <a:p>
          <a:pPr marL="0" lvl="0" indent="0" algn="ctr" defTabSz="1022350">
            <a:lnSpc>
              <a:spcPct val="100000"/>
            </a:lnSpc>
            <a:spcBef>
              <a:spcPct val="0"/>
            </a:spcBef>
            <a:spcAft>
              <a:spcPct val="35000"/>
            </a:spcAft>
            <a:buNone/>
          </a:pPr>
          <a:r>
            <a:rPr lang="en-GB" sz="2300" b="1" i="1" kern="1200">
              <a:latin typeface="Corbel" panose="020B0503020204020204" pitchFamily="34" charset="0"/>
            </a:rPr>
            <a:t>pLUTo API</a:t>
          </a:r>
          <a:r>
            <a:rPr lang="en-GB" sz="2300" i="1" kern="1200">
              <a:latin typeface="Corbel" panose="020B0503020204020204" pitchFamily="34" charset="0"/>
            </a:rPr>
            <a:t> </a:t>
          </a:r>
          <a:r>
            <a:rPr lang="en-GB" sz="2300" i="0" kern="1200">
              <a:latin typeface="Corbel" panose="020B0503020204020204" pitchFamily="34" charset="0"/>
            </a:rPr>
            <a:t>calls</a:t>
          </a:r>
        </a:p>
      </dsp:txBody>
      <dsp:txXfrm>
        <a:off x="2690" y="484928"/>
        <a:ext cx="2546364" cy="1131717"/>
      </dsp:txXfrm>
    </dsp:sp>
    <dsp:sp modelId="{4CCAA316-0589-354B-B544-CEEC099CFB9C}">
      <dsp:nvSpPr>
        <dsp:cNvPr id="0" name=""/>
        <dsp:cNvSpPr/>
      </dsp:nvSpPr>
      <dsp:spPr>
        <a:xfrm>
          <a:off x="2266125" y="484928"/>
          <a:ext cx="4273818" cy="1131717"/>
        </a:xfrm>
        <a:prstGeom prst="chevron">
          <a:avLst/>
        </a:prstGeom>
        <a:solidFill>
          <a:schemeClr val="accent1">
            <a:alpha val="90000"/>
            <a:hueOff val="0"/>
            <a:satOff val="0"/>
            <a:lumOff val="0"/>
            <a:alphaOff val="-2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Assembly Code with</a:t>
          </a:r>
          <a:br>
            <a:rPr lang="en-GB" sz="2300" kern="1200">
              <a:latin typeface="Corbel" panose="020B0503020204020204" pitchFamily="34" charset="0"/>
            </a:rPr>
          </a:br>
          <a:r>
            <a:rPr lang="en-GB" sz="2300" b="1" i="1" kern="1200">
              <a:latin typeface="Corbel" panose="020B0503020204020204" pitchFamily="34" charset="0"/>
            </a:rPr>
            <a:t>pLUTo ISA Extensions</a:t>
          </a:r>
        </a:p>
      </dsp:txBody>
      <dsp:txXfrm>
        <a:off x="2831984" y="484928"/>
        <a:ext cx="3142101" cy="1131717"/>
      </dsp:txXfrm>
    </dsp:sp>
    <dsp:sp modelId="{A911AD35-6562-C044-BB98-10C7C2E27183}">
      <dsp:nvSpPr>
        <dsp:cNvPr id="0" name=""/>
        <dsp:cNvSpPr/>
      </dsp:nvSpPr>
      <dsp:spPr>
        <a:xfrm>
          <a:off x="5974085" y="484928"/>
          <a:ext cx="2829293" cy="1131717"/>
        </a:xfrm>
        <a:prstGeom prst="chevron">
          <a:avLst/>
        </a:prstGeom>
        <a:solidFill>
          <a:schemeClr val="accent1">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Execution in the </a:t>
          </a:r>
          <a:r>
            <a:rPr lang="en-GB" sz="2300" b="1" i="1" kern="1200">
              <a:latin typeface="Corbel" panose="020B0503020204020204" pitchFamily="34" charset="0"/>
            </a:rPr>
            <a:t>DRAM Substrate</a:t>
          </a:r>
        </a:p>
      </dsp:txBody>
      <dsp:txXfrm>
        <a:off x="6539944" y="484928"/>
        <a:ext cx="1697576" cy="1131717"/>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6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3/30/25</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3/30/25</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24E82DFE-E98A-254F-BFEC-3824591F8463}" type="slidenum">
              <a:rPr lang="en-US" altLang="en-US" smtClean="0">
                <a:solidFill>
                  <a:srgbClr val="000000"/>
                </a:solidFill>
                <a:latin typeface="Arial" panose="020B0604020202020204" pitchFamily="34" charset="0"/>
              </a:rPr>
              <a:pPr>
                <a:spcBef>
                  <a:spcPct val="0"/>
                </a:spcBef>
              </a:pPr>
              <a:t>1</a:t>
            </a:fld>
            <a:endParaRPr lang="en-US" altLang="en-US">
              <a:solidFill>
                <a:srgbClr val="000000"/>
              </a:solidFill>
              <a:latin typeface="Arial" panose="020B0604020202020204" pitchFamily="34" charset="0"/>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260183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5C435B-A0CD-F0F5-5A13-18B4626D3FE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90B405-281C-4778-6947-8EDBD9324A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2E943A-4584-2D2E-AAAE-8E79624040A7}"/>
              </a:ext>
            </a:extLst>
          </p:cNvPr>
          <p:cNvSpPr>
            <a:spLocks noGrp="1"/>
          </p:cNvSpPr>
          <p:nvPr>
            <p:ph type="body" idx="1"/>
          </p:nvPr>
        </p:nvSpPr>
        <p:spPr/>
        <p:txBody>
          <a:bodyPr/>
          <a:lstStyle/>
          <a:p>
            <a:r>
              <a:rPr lang="en-US" dirty="0"/>
              <a:t>[CLICK]In this study, we experimentally demonstrate that off-the-shelf DRAM chips </a:t>
            </a:r>
          </a:p>
          <a:p>
            <a:r>
              <a:rPr lang="en-US" dirty="0"/>
              <a:t>[CLICK] Can simultaneously activating up to 48 DRAM rows in two neighboring subarrays</a:t>
            </a:r>
          </a:p>
          <a:p>
            <a:r>
              <a:rPr lang="en-US" dirty="0"/>
              <a:t>[CLICK] Can performing NOT operation with up to 32 output operands</a:t>
            </a:r>
          </a:p>
          <a:p>
            <a:r>
              <a:rPr lang="en-US" dirty="0"/>
              <a:t>[CLICK] Can performing up to 16-input AND, NAND, OR, and NOR operations</a:t>
            </a:r>
          </a:p>
        </p:txBody>
      </p:sp>
      <p:sp>
        <p:nvSpPr>
          <p:cNvPr id="4" name="Slide Number Placeholder 3">
            <a:extLst>
              <a:ext uri="{FF2B5EF4-FFF2-40B4-BE49-F238E27FC236}">
                <a16:creationId xmlns:a16="http://schemas.microsoft.com/office/drawing/2014/main" id="{897087A8-9148-E124-5FF5-6AF013C4F08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680079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6232455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90477304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77340890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29193170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591604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8959634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8720147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a:latin typeface="Corbel" panose="020B0503020204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52605174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1225" rtl="0" eaLnBrk="1" fontAlgn="auto" latinLnBrk="0" hangingPunct="1">
              <a:lnSpc>
                <a:spcPct val="100000"/>
              </a:lnSpc>
              <a:spcBef>
                <a:spcPct val="0"/>
              </a:spcBef>
              <a:spcAft>
                <a:spcPts val="0"/>
              </a:spcAft>
              <a:buClrTx/>
              <a:buSzTx/>
              <a:buFontTx/>
              <a:buNone/>
              <a:tabLst/>
              <a:defRPr/>
            </a:pPr>
            <a:fld id="{24E82DFE-E98A-254F-BFEC-3824591F8463}"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1225" rtl="0" eaLnBrk="1" fontAlgn="auto" latinLnBrk="0" hangingPunct="1">
                <a:lnSpc>
                  <a:spcPct val="100000"/>
                </a:lnSpc>
                <a:spcBef>
                  <a:spcPct val="0"/>
                </a:spcBef>
                <a:spcAft>
                  <a:spcPts val="0"/>
                </a:spcAft>
                <a:buClrTx/>
                <a:buSzTx/>
                <a:buFontTx/>
                <a:buNone/>
                <a:tabLst/>
                <a:defRPr/>
              </a:pPr>
              <a:t>120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8783733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06927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57734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24045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We implement SIMDRAM using gem5 simulator</a:t>
            </a:r>
          </a:p>
          <a:p>
            <a:endParaRPr lang="en-US" dirty="0"/>
          </a:p>
          <a:p>
            <a:r>
              <a:rPr lang="en-US" dirty="0"/>
              <a:t>[CLICK] We compare SIMDRAM against three baselines</a:t>
            </a:r>
          </a:p>
          <a:p>
            <a:r>
              <a:rPr lang="en-US" dirty="0"/>
              <a:t>[CLICK] a multi-core CPU</a:t>
            </a:r>
          </a:p>
          <a:p>
            <a:r>
              <a:rPr lang="en-US" dirty="0"/>
              <a:t>[CLICK] a high-end GPU</a:t>
            </a:r>
          </a:p>
          <a:p>
            <a:r>
              <a:rPr lang="en-US" dirty="0"/>
              <a:t>[CLICK] and, Ambit, an state-of-the-art in-DRAM computing mechanism </a:t>
            </a:r>
          </a:p>
          <a:p>
            <a:endParaRPr lang="en-US" dirty="0"/>
          </a:p>
          <a:p>
            <a:r>
              <a:rPr lang="en-US" dirty="0"/>
              <a:t>[CLICK] We evaluate three different configurations of SIMDRAM</a:t>
            </a:r>
          </a:p>
          <a:p>
            <a:r>
              <a:rPr lang="en-US" dirty="0"/>
              <a:t>[CLICK] 1-bank configuration, where a single DRAM bank is extended to enable SIMDRAM computation. This  enables SIMDRAM to execute operations over 64K SIMD lanes</a:t>
            </a:r>
          </a:p>
          <a:p>
            <a:r>
              <a:rPr lang="en-US" dirty="0"/>
              <a:t>[CLICK] We also evaluate SIMDRAM with four in-DRAM computation enabled banks</a:t>
            </a:r>
          </a:p>
          <a:p>
            <a:r>
              <a:rPr lang="en-US" dirty="0"/>
              <a:t>[CLICK] And 16 in-DRAM computation enabled banks.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D30514E8-A6EE-8E4D-8BEC-5F50C5A7B9B7}"/>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2DF000-2E77-3741-B876-BD16A4065520}"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3/30/25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F4D43C0C-C292-A447-8785-D35331D72C69}"/>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5E609680-ECCA-F640-8696-1B4A29AA6019}"/>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0302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To demonstrate its generality, we evaluate SIMDRAM using</a:t>
            </a:r>
          </a:p>
          <a:p>
            <a:r>
              <a:rPr lang="en-US" dirty="0"/>
              <a:t>[CLICK] 16 complex in-DRAM operations</a:t>
            </a:r>
          </a:p>
          <a:p>
            <a:endParaRPr lang="en-US" dirty="0"/>
          </a:p>
          <a:p>
            <a:r>
              <a:rPr lang="en-US" dirty="0"/>
              <a:t>And [CLICK] 7 commonly-used real-world applications from various domains</a:t>
            </a:r>
          </a:p>
          <a:p>
            <a:endParaRPr lang="en-US" dirty="0"/>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C1D17C10-CDF3-6C47-BC91-92142CDACE95}"/>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1A5276E-E567-D74E-8980-B1288617D8B1}"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3/30/25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1D24143C-B602-0440-850B-484401BDDF3A}"/>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69A273A3-A969-AF41-964C-018EA8BD3967}"/>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11823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dirty="0"/>
              <a:t>First, we compare the throughput across all 16 SIMDRAM operations, normalized to the three baselines.</a:t>
            </a:r>
          </a:p>
          <a:p>
            <a:endParaRPr lang="en-US" dirty="0"/>
          </a:p>
          <a:p>
            <a:r>
              <a:rPr lang="en-US" dirty="0"/>
              <a:t>[CLICK] Here, the X axis shows each one of the three baselines we evaluated, and the Y axis shows the average normalized throughput in </a:t>
            </a:r>
            <a:r>
              <a:rPr lang="en-US" dirty="0" err="1"/>
              <a:t>GigaOPerations</a:t>
            </a:r>
            <a:r>
              <a:rPr lang="en-US" dirty="0"/>
              <a:t> per second. We make the following observations.</a:t>
            </a:r>
          </a:p>
          <a:p>
            <a:endParaRPr lang="en-US" dirty="0"/>
          </a:p>
          <a:p>
            <a:r>
              <a:rPr lang="en-US" dirty="0"/>
              <a:t>[CLICK] First, SIMDRAM with a single bank provides 5.5x the throughput of the baseline CPU </a:t>
            </a:r>
          </a:p>
          <a:p>
            <a:r>
              <a:rPr lang="en-US" dirty="0"/>
              <a:t>[CLICK] This value increases to 22x the throughput of the baseline CPU using four DRAM banks </a:t>
            </a:r>
          </a:p>
          <a:p>
            <a:r>
              <a:rPr lang="en-US" dirty="0"/>
              <a:t>[CLICK] and to 88x the throughput of the CPU using 16 DRAM banks. </a:t>
            </a:r>
          </a:p>
          <a:p>
            <a:endParaRPr lang="en-US" dirty="0"/>
          </a:p>
          <a:p>
            <a:r>
              <a:rPr lang="en-US" dirty="0"/>
              <a:t>[CLICK] Second, SIMDRAM with a single bank is not enough to outperform the throughput of the GPU.</a:t>
            </a:r>
          </a:p>
          <a:p>
            <a:r>
              <a:rPr lang="en-US" dirty="0"/>
              <a:t>[CLICK] However, with four DRAM banks, SIMDRAM provides 1.5x the throughput of the GPU </a:t>
            </a:r>
          </a:p>
          <a:p>
            <a:r>
              <a:rPr lang="en-US" dirty="0"/>
              <a:t>[CLICK] which scales to 5.8x when using 16 DRAM banks. </a:t>
            </a:r>
          </a:p>
          <a:p>
            <a:endParaRPr lang="en-US" dirty="0"/>
          </a:p>
          <a:p>
            <a:r>
              <a:rPr lang="en-US" dirty="0"/>
              <a:t>[CLICK] Third, compared to Ambit, SIMDRAM 1 bank provides 2x Ambit's throughput of Ambit.</a:t>
            </a:r>
          </a:p>
          <a:p>
            <a:r>
              <a:rPr lang="en-US" dirty="0"/>
              <a:t>[CLICK] While SIMDRAM 4 banks provides 7.9x</a:t>
            </a:r>
          </a:p>
          <a:p>
            <a:r>
              <a:rPr lang="en-US" dirty="0"/>
              <a:t>[CLICK] And SIMDRAM 16 banks provides 31.6x the throughput of Ambit.</a:t>
            </a:r>
          </a:p>
          <a:p>
            <a:endParaRPr lang="en-US" dirty="0"/>
          </a:p>
          <a:p>
            <a:r>
              <a:rPr lang="en-US" dirty="0"/>
              <a:t>[CLICK] We conclude that SIMDRAM can largely outperform all three state-of-the-art baselines for a wide range of operations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04F2004B-4FA6-384E-91AD-67360941D405}"/>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4EA0BE4-F98E-054F-B55D-AE3436D7D5F9}"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3/30/25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87BD953C-F2AB-D54A-97F1-14B6674757B3}"/>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54CD8603-DA6B-D44D-A1AA-4EBDA2DE9BDA}"/>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46447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DRAM chips are hierarchically organized. </a:t>
            </a:r>
          </a:p>
          <a:p>
            <a:endParaRPr lang="en-US" dirty="0"/>
          </a:p>
          <a:p>
            <a:r>
              <a:rPr lang="en-US" dirty="0"/>
              <a:t>[CLICK] On the bottom level, we have a DRAM mat, which is a 2D array of DRAM cells</a:t>
            </a:r>
          </a:p>
          <a:p>
            <a:endParaRPr lang="en-US" dirty="0"/>
          </a:p>
          <a:p>
            <a:r>
              <a:rPr lang="en-US" dirty="0"/>
              <a:t>[CLICK] Rows in a DRAM mat share a wordline,</a:t>
            </a:r>
          </a:p>
          <a:p>
            <a:endParaRPr lang="en-US" dirty="0"/>
          </a:p>
          <a:p>
            <a:r>
              <a:rPr lang="en-US" dirty="0"/>
              <a:t>[CLICK] and columns share a bitline </a:t>
            </a:r>
          </a:p>
          <a:p>
            <a:endParaRPr lang="en-US" dirty="0"/>
          </a:p>
          <a:p>
            <a:r>
              <a:rPr lang="en-US" dirty="0"/>
              <a:t>[CLICK] Columns are connected to a set of  local sense amplifiers</a:t>
            </a:r>
          </a:p>
          <a:p>
            <a:endParaRPr lang="en-US" dirty="0"/>
          </a:p>
          <a:p>
            <a:r>
              <a:rPr lang="en-US" dirty="0"/>
              <a:t>[CLICK] and rows are connected to a local row decoder </a:t>
            </a:r>
          </a:p>
          <a:p>
            <a:endParaRPr lang="en-US" dirty="0"/>
          </a:p>
          <a:p>
            <a:r>
              <a:rPr lang="en-US" dirty="0"/>
              <a:t>[CLICK] Multiple DRAM mats constitute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213954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compare the energy efficiency across all 16 SIMDRAM operations, normalized to the three baselines.</a:t>
            </a:r>
          </a:p>
          <a:p>
            <a:endParaRPr lang="en-US" dirty="0"/>
          </a:p>
          <a:p>
            <a:r>
              <a:rPr lang="en-US" dirty="0"/>
              <a:t>[CLICK] Here, the X axis shows each one of the three baselines we evaluated, and the Y axis shows the average normalized energy efficiency in Throughput per Watt. We make the following observations.</a:t>
            </a:r>
          </a:p>
          <a:p>
            <a:endParaRPr lang="en-US" dirty="0"/>
          </a:p>
          <a:p>
            <a:r>
              <a:rPr lang="en-US" dirty="0"/>
              <a:t>[CLICK] SIMDRAM provides  257x  the energy efficiency of the CPU baseline, </a:t>
            </a:r>
          </a:p>
          <a:p>
            <a:endParaRPr lang="en-US" dirty="0"/>
          </a:p>
          <a:p>
            <a:r>
              <a:rPr lang="en-US" dirty="0"/>
              <a:t>[CLICK] 31x the energy efficiency of the high-end GPU </a:t>
            </a:r>
          </a:p>
          <a:p>
            <a:r>
              <a:rPr lang="en-US" dirty="0"/>
              <a:t>[CLICK] And 2.6x the energy efficiency of Ambit</a:t>
            </a:r>
          </a:p>
          <a:p>
            <a:endParaRPr lang="en-US" dirty="0"/>
          </a:p>
          <a:p>
            <a:r>
              <a:rPr lang="en-US" dirty="0"/>
              <a:t>[CLICK] We conclude that SIMDRAM is more energy efficient than all state-of-the-art baselines</a:t>
            </a:r>
          </a:p>
          <a:p>
            <a:endParaRPr lang="en-US" dirty="0"/>
          </a:p>
          <a:p>
            <a:r>
              <a:rPr lang="en-US" dirty="0"/>
              <a:t>[NEXT]</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4B174365-706B-7A43-8440-0AD8B238977C}"/>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B354CA-2438-A443-9987-B4E837B418A6}"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3/30/25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94C9BCCC-011B-6E4A-981C-A7F6DCDAFFC7}"/>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A9A1DB93-68CA-2C4D-90A5-BFF69BE6FD73}"/>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889683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we compare the speedup across all 7 real-world applications,</a:t>
            </a:r>
          </a:p>
          <a:p>
            <a:endParaRPr lang="en-US" dirty="0"/>
          </a:p>
          <a:p>
            <a:endParaRPr lang="en-US" dirty="0"/>
          </a:p>
          <a:p>
            <a:r>
              <a:rPr lang="en-US" dirty="0"/>
              <a:t>[CLICK] First, SIMDRAM with a single bank provides 3x speedup compared to the baseline CPU </a:t>
            </a:r>
          </a:p>
          <a:p>
            <a:r>
              <a:rPr lang="en-US" dirty="0"/>
              <a:t>[CLICK] which scales to 8.7x using four DRAM banks and </a:t>
            </a:r>
          </a:p>
          <a:p>
            <a:r>
              <a:rPr lang="en-US" dirty="0"/>
              <a:t>[CLICK] 21x using all 16 SIMDRAM-capable banks </a:t>
            </a:r>
          </a:p>
          <a:p>
            <a:endParaRPr lang="en-US" dirty="0"/>
          </a:p>
          <a:p>
            <a:r>
              <a:rPr lang="en-US" dirty="0"/>
              <a:t>[CLICK] Second, SIMDRAM with a single bank and </a:t>
            </a:r>
          </a:p>
          <a:p>
            <a:r>
              <a:rPr lang="en-US" dirty="0"/>
              <a:t>[CLICK] with four banks is not enough to outperform the GPU.</a:t>
            </a:r>
          </a:p>
          <a:p>
            <a:r>
              <a:rPr lang="en-US" dirty="0"/>
              <a:t>[CLICK] However, by using all 16 SIMDRAM-capable banks, SIMDRAM provides an average speedup of 2.1x compared to the GPU </a:t>
            </a:r>
          </a:p>
          <a:p>
            <a:endParaRPr lang="en-US" dirty="0"/>
          </a:p>
          <a:p>
            <a:r>
              <a:rPr lang="en-US" dirty="0"/>
              <a:t>CLICK] Third, SIMDRAM with a single bank provides 2.5x speedup compared to Ambit</a:t>
            </a:r>
          </a:p>
          <a:p>
            <a:r>
              <a:rPr lang="en-US" dirty="0"/>
              <a:t>[CLICK] which scales to 7.3x using four DRAM banks and </a:t>
            </a:r>
          </a:p>
          <a:p>
            <a:r>
              <a:rPr lang="en-US" dirty="0"/>
              <a:t>[CLICK] 17.5x using all 16 SIMDRAM-capable banks </a:t>
            </a:r>
          </a:p>
          <a:p>
            <a:endParaRPr lang="en-US" dirty="0"/>
          </a:p>
          <a:p>
            <a:r>
              <a:rPr lang="en-US" dirty="0"/>
              <a:t>[CLICK] We conclude that SIMDRAM can effectively and efficiently accelerate many commonly used real-world applications.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F5ADA186-38D8-5C42-AD1D-F2ED58CB10FA}"/>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2BE9BEF-F99B-394E-BFA8-B357DE206114}"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3/30/25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F51DA98C-865E-C949-B664-275AC8D5CFB9}"/>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A66DC97A-9A2D-E14B-9B9B-CA2CC7F1D3C7}"/>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39887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8671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architectures suffers from three main limitations due to the rigid and large DRAM access granularity </a:t>
            </a:r>
          </a:p>
          <a:p>
            <a:endParaRPr lang="en-US" dirty="0"/>
          </a:p>
          <a:p>
            <a:r>
              <a:rPr lang="en-US" dirty="0"/>
              <a:t>[CLICK] First, they suffer from SIMD underutilization</a:t>
            </a:r>
          </a:p>
          <a:p>
            <a:endParaRPr lang="en-US" dirty="0"/>
          </a:p>
          <a:p>
            <a:r>
              <a:rPr lang="en-US" dirty="0"/>
              <a:t>[CLICK] Second, they suffer from a limited computation support </a:t>
            </a:r>
          </a:p>
          <a:p>
            <a:endParaRPr lang="en-US" dirty="0"/>
          </a:p>
          <a:p>
            <a:r>
              <a:rPr lang="en-US" dirty="0"/>
              <a:t>[CLICK] Third, they have a challenging programming model </a:t>
            </a:r>
          </a:p>
          <a:p>
            <a:endParaRPr lang="en-US" dirty="0"/>
          </a:p>
          <a:p>
            <a:r>
              <a:rPr lang="en-US" dirty="0"/>
              <a:t>Let me elaborate on each limitation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92891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the SIMD underutilization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26</a:t>
            </a:fld>
            <a:endParaRPr lang="en-US"/>
          </a:p>
        </p:txBody>
      </p:sp>
    </p:spTree>
    <p:extLst>
      <p:ext uri="{BB962C8B-B14F-4D97-AF65-F5344CB8AC3E}">
        <p14:creationId xmlns:p14="http://schemas.microsoft.com/office/powerpoint/2010/main" val="2806247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understand the amount of data parallelism a processing-using-DRAM architecture can leverage, we quantify the SIMD parallelism in real applications</a:t>
            </a:r>
          </a:p>
          <a:p>
            <a:br>
              <a:rPr lang="en-US" dirty="0"/>
            </a:br>
            <a:r>
              <a:rPr lang="en-US" dirty="0"/>
              <a:t>[CLICK] To do so, we use the maximum vectorization factor metric, which is the maximum number of scalar operands that fit into a SIMD register a given loop</a:t>
            </a:r>
          </a:p>
          <a:p>
            <a:endParaRPr lang="en-US" dirty="0"/>
          </a:p>
          <a:p>
            <a:r>
              <a:rPr lang="en-US" dirty="0"/>
              <a:t>[CLICK] To achieve high SIMD utilization,  the ideal maximum vectorization factor of a loop should match the number of DRAM columns in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27</a:t>
            </a:fld>
            <a:endParaRPr lang="en-US"/>
          </a:p>
        </p:txBody>
      </p:sp>
    </p:spTree>
    <p:extLst>
      <p:ext uri="{BB962C8B-B14F-4D97-AF65-F5344CB8AC3E}">
        <p14:creationId xmlns:p14="http://schemas.microsoft.com/office/powerpoint/2010/main" val="55020612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application analysis, we collect the maximum vectorization of all vectorizable loops in twelve applications, and report their distribution using box plots, where whiskers extend to the maximum and minimum values, and a bubble depicts averages </a:t>
            </a:r>
          </a:p>
          <a:p>
            <a:endParaRPr lang="en-US" dirty="0"/>
          </a:p>
          <a:p>
            <a:r>
              <a:rPr lang="en-US" dirty="0"/>
              <a:t>[CLICK] As a reference, any value above  the green line represents high SIMD utilization for a PUD system. </a:t>
            </a:r>
          </a:p>
          <a:p>
            <a:br>
              <a:rPr lang="en-US" dirty="0"/>
            </a:br>
            <a:r>
              <a:rPr lang="en-US" dirty="0"/>
              <a:t>We draw two key observations.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28</a:t>
            </a:fld>
            <a:endParaRPr lang="en-US"/>
          </a:p>
        </p:txBody>
      </p:sp>
    </p:spTree>
    <p:extLst>
      <p:ext uri="{BB962C8B-B14F-4D97-AF65-F5344CB8AC3E}">
        <p14:creationId xmlns:p14="http://schemas.microsoft.com/office/powerpoint/2010/main" val="307515867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SIMD parallelism significantly varies within and across applications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29</a:t>
            </a:fld>
            <a:endParaRPr lang="en-US"/>
          </a:p>
        </p:txBody>
      </p:sp>
    </p:spTree>
    <p:extLst>
      <p:ext uri="{BB962C8B-B14F-4D97-AF65-F5344CB8AC3E}">
        <p14:creationId xmlns:p14="http://schemas.microsoft.com/office/powerpoint/2010/main" val="240294253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only very few loops have enough data parallelism to achieve high SIMD utilization of the processing-using-DRAM architecture.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30</a:t>
            </a:fld>
            <a:endParaRPr lang="en-US"/>
          </a:p>
        </p:txBody>
      </p:sp>
    </p:spTree>
    <p:extLst>
      <p:ext uri="{BB962C8B-B14F-4D97-AF65-F5344CB8AC3E}">
        <p14:creationId xmlns:p14="http://schemas.microsoft.com/office/powerpoint/2010/main" val="292242605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now look at the second issue.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31</a:t>
            </a:fld>
            <a:endParaRPr lang="en-US"/>
          </a:p>
        </p:txBody>
      </p:sp>
    </p:spTree>
    <p:extLst>
      <p:ext uri="{BB962C8B-B14F-4D97-AF65-F5344CB8AC3E}">
        <p14:creationId xmlns:p14="http://schemas.microsoft.com/office/powerpoint/2010/main" val="400157808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many mats in a DRAM subarray are indexed using a global row decoder, which propagates the target row address across all mats using the global wordline </a:t>
            </a:r>
          </a:p>
          <a:p>
            <a:endParaRPr lang="en-US" dirty="0"/>
          </a:p>
          <a:p>
            <a:r>
              <a:rPr lang="en-US" dirty="0"/>
              <a:t>[CLICK] To move data outside a mat, a DRAM subarray uses a global sense amplifier, </a:t>
            </a:r>
          </a:p>
          <a:p>
            <a:endParaRPr lang="en-US" dirty="0"/>
          </a:p>
          <a:p>
            <a:r>
              <a:rPr lang="en-US" dirty="0"/>
              <a:t>[CLICK] and to move data outside a DRAM subarray, a DRAM chip uses the I/O logic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82424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can only support parallel map operations. </a:t>
            </a:r>
            <a:r>
              <a:rPr lang="en-US" dirty="0" err="1"/>
              <a:t>Unfortunally</a:t>
            </a:r>
            <a:r>
              <a:rPr lang="en-US" dirty="0"/>
              <a:t>, this limits processing-using-DRAM applicability, since commonly used reduction operations cannot be implemented natively.</a:t>
            </a:r>
          </a:p>
          <a:p>
            <a:endParaRPr lang="en-US" dirty="0"/>
          </a:p>
          <a:p>
            <a:r>
              <a:rPr lang="en-US" dirty="0"/>
              <a:t>The limiting factor to implement in-DRAM vector reduction is the lack of direct communication path across the many DRAM columns in a subarray </a:t>
            </a:r>
          </a:p>
          <a:p>
            <a:endParaRPr lang="en-US" dirty="0"/>
          </a:p>
          <a:p>
            <a:r>
              <a:rPr lang="en-US" dirty="0"/>
              <a:t>[CLICK] directly connecting all DRAM columns using custom fabric leads to large area costs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32</a:t>
            </a:fld>
            <a:endParaRPr lang="en-US"/>
          </a:p>
        </p:txBody>
      </p:sp>
    </p:spTree>
    <p:extLst>
      <p:ext uri="{BB962C8B-B14F-4D97-AF65-F5344CB8AC3E}">
        <p14:creationId xmlns:p14="http://schemas.microsoft.com/office/powerpoint/2010/main" val="42021085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processing-using-DRAM suffers from a challenging programming model </a:t>
            </a:r>
          </a:p>
        </p:txBody>
      </p:sp>
      <p:sp>
        <p:nvSpPr>
          <p:cNvPr id="4" name="Slide Number Placeholder 3"/>
          <p:cNvSpPr>
            <a:spLocks noGrp="1"/>
          </p:cNvSpPr>
          <p:nvPr>
            <p:ph type="sldNum" sz="quarter" idx="5"/>
          </p:nvPr>
        </p:nvSpPr>
        <p:spPr/>
        <p:txBody>
          <a:bodyPr/>
          <a:lstStyle/>
          <a:p>
            <a:fld id="{DAF323FB-BF2C-9B4E-83B8-1F1A8785A570}" type="slidenum">
              <a:rPr lang="en-US" smtClean="0"/>
              <a:t>33</a:t>
            </a:fld>
            <a:endParaRPr lang="en-US"/>
          </a:p>
        </p:txBody>
      </p:sp>
    </p:spTree>
    <p:extLst>
      <p:ext uri="{BB962C8B-B14F-4D97-AF65-F5344CB8AC3E}">
        <p14:creationId xmlns:p14="http://schemas.microsoft.com/office/powerpoint/2010/main" val="27457090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Currently, processing-using-DRAM </a:t>
            </a:r>
            <a:r>
              <a:rPr lang="en-US" dirty="0" err="1"/>
              <a:t>pototypes</a:t>
            </a:r>
            <a:r>
              <a:rPr lang="en-US" dirty="0"/>
              <a:t> use assembly-like programming models, which leaves several key tasks for the programmer to manually handle. I will illustrate such tasks with a simple predicated addition/subtraction operation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34</a:t>
            </a:fld>
            <a:endParaRPr lang="en-US"/>
          </a:p>
        </p:txBody>
      </p:sp>
    </p:spTree>
    <p:extLst>
      <p:ext uri="{BB962C8B-B14F-4D97-AF65-F5344CB8AC3E}">
        <p14:creationId xmlns:p14="http://schemas.microsoft.com/office/powerpoint/2010/main" val="32394251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programmer needs to map and align the data structures involved in the computation respecting DRAM’s organization.</a:t>
            </a:r>
          </a:p>
        </p:txBody>
      </p:sp>
      <p:sp>
        <p:nvSpPr>
          <p:cNvPr id="4" name="Slide Number Placeholder 3"/>
          <p:cNvSpPr>
            <a:spLocks noGrp="1"/>
          </p:cNvSpPr>
          <p:nvPr>
            <p:ph type="sldNum" sz="quarter" idx="5"/>
          </p:nvPr>
        </p:nvSpPr>
        <p:spPr/>
        <p:txBody>
          <a:bodyPr/>
          <a:lstStyle/>
          <a:p>
            <a:fld id="{DAF323FB-BF2C-9B4E-83B8-1F1A8785A570}" type="slidenum">
              <a:rPr lang="en-US" smtClean="0"/>
              <a:t>35</a:t>
            </a:fld>
            <a:endParaRPr lang="en-US"/>
          </a:p>
        </p:txBody>
      </p:sp>
    </p:spTree>
    <p:extLst>
      <p:ext uri="{BB962C8B-B14F-4D97-AF65-F5344CB8AC3E}">
        <p14:creationId xmlns:p14="http://schemas.microsoft.com/office/powerpoint/2010/main" val="42841644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Identify the array boundaries of the target loops </a:t>
            </a:r>
          </a:p>
        </p:txBody>
      </p:sp>
      <p:sp>
        <p:nvSpPr>
          <p:cNvPr id="4" name="Slide Number Placeholder 3"/>
          <p:cNvSpPr>
            <a:spLocks noGrp="1"/>
          </p:cNvSpPr>
          <p:nvPr>
            <p:ph type="sldNum" sz="quarter" idx="5"/>
          </p:nvPr>
        </p:nvSpPr>
        <p:spPr/>
        <p:txBody>
          <a:bodyPr/>
          <a:lstStyle/>
          <a:p>
            <a:fld id="{DAF323FB-BF2C-9B4E-83B8-1F1A8785A570}" type="slidenum">
              <a:rPr lang="en-US" smtClean="0"/>
              <a:t>36</a:t>
            </a:fld>
            <a:endParaRPr lang="en-US"/>
          </a:p>
        </p:txBody>
      </p:sp>
    </p:spTree>
    <p:extLst>
      <p:ext uri="{BB962C8B-B14F-4D97-AF65-F5344CB8AC3E}">
        <p14:creationId xmlns:p14="http://schemas.microsoft.com/office/powerpoint/2010/main" val="26269152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Manually vectorize the target loop, while worrying to feed as many data operands to the DRAM array as possible, for high 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37</a:t>
            </a:fld>
            <a:endParaRPr lang="en-US"/>
          </a:p>
        </p:txBody>
      </p:sp>
    </p:spTree>
    <p:extLst>
      <p:ext uri="{BB962C8B-B14F-4D97-AF65-F5344CB8AC3E}">
        <p14:creationId xmlns:p14="http://schemas.microsoft.com/office/powerpoint/2010/main" val="31252729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manually orchestrate data movement across dependent operands.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38</a:t>
            </a:fld>
            <a:endParaRPr lang="en-US"/>
          </a:p>
        </p:txBody>
      </p:sp>
    </p:spTree>
    <p:extLst>
      <p:ext uri="{BB962C8B-B14F-4D97-AF65-F5344CB8AC3E}">
        <p14:creationId xmlns:p14="http://schemas.microsoft.com/office/powerpoint/2010/main" val="278400285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result, the produced processing-using-DRAM code is often complicated and potentially inefficient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39</a:t>
            </a:fld>
            <a:endParaRPr lang="en-US"/>
          </a:p>
        </p:txBody>
      </p:sp>
    </p:spTree>
    <p:extLst>
      <p:ext uri="{BB962C8B-B14F-4D97-AF65-F5344CB8AC3E}">
        <p14:creationId xmlns:p14="http://schemas.microsoft.com/office/powerpoint/2010/main" val="16135118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752392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56409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access data, the memory controller executes two main operations.</a:t>
            </a:r>
          </a:p>
          <a:p>
            <a:endParaRPr lang="en-US" dirty="0"/>
          </a:p>
          <a:p>
            <a:r>
              <a:rPr lang="en-US" dirty="0"/>
              <a:t>[CLICK] To access a DRAM row, the memory controller issues an ACTIVATE command to DRAM. On receiving an ACT, the global and local row decoder assess the wordline of the target row, connecting the DRAM cells to the bitlines</a:t>
            </a:r>
          </a:p>
          <a:p>
            <a:endParaRPr lang="en-US" dirty="0"/>
          </a:p>
          <a:p>
            <a:r>
              <a:rPr lang="en-US" dirty="0"/>
              <a:t>[CLICK]  Then, the sense amplifier senses the perturbation caused in the bitline, amplifying  and latching  the data from the DRAM cells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45878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Fine-grained DRAM has been previously proposed for energy-efficient DRAM access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03960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context of processing-using-DRAM, fine-grained DRAM provides three benefits</a:t>
            </a:r>
          </a:p>
          <a:p>
            <a:endParaRPr lang="en-US" dirty="0"/>
          </a:p>
          <a:p>
            <a:r>
              <a:rPr lang="en-US" dirty="0"/>
              <a:t>[CLICK] First, it improves SIMD utilization for a single PUD operations, by accessing only the DRAM mats with the target input operands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584704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Also, we can leverage the unused DRAM mats to concurrently execute independent PUD operations, in a multiple instruction, multiple data execution model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67832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can leverage the global and local data buses that connect DRAM mats to move data within a DRAM subarray, allowing for the implementation of vector reduction operations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834483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since the number of DRAM rows in a single DRAM mat are on par with the number of SIMD lanes in vector ISAs, we can ease PUD’s programmability by leveraging current compiler infrastructure for such ISAs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327726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that, we proposed MIMDRAM, a hardware/software co-designed PUD system that enables fine-grained PUD computation at low cost and low programming effort</a:t>
            </a:r>
          </a:p>
          <a:p>
            <a:endParaRPr lang="en-US" dirty="0"/>
          </a:p>
          <a:p>
            <a:r>
              <a:rPr lang="en-US" dirty="0"/>
              <a:t>[CLICK] MIMDRAM constitutes of hardware and</a:t>
            </a:r>
          </a:p>
          <a:p>
            <a:endParaRPr lang="en-US" dirty="0"/>
          </a:p>
          <a:p>
            <a:r>
              <a:rPr lang="en-US" dirty="0"/>
              <a:t>[CLICK] software components, which I will elaborate 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82323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data path allows us to move data across adjacent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71577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of MIMDRAM’s control unit, implemented at the memory controller, is to schedule and orchestrate the execution of multiple PUD operations transparently from the user. I highlight three main components of our control unit.</a:t>
            </a:r>
          </a:p>
          <a:p>
            <a:endParaRPr lang="en-US" dirty="0"/>
          </a:p>
          <a:p>
            <a:r>
              <a:rPr lang="en-US" dirty="0"/>
              <a:t>[CLICK] First, the mat scheduler is responsible for identifying which PUD operations can be dispatched based on the current mat utilization </a:t>
            </a:r>
          </a:p>
          <a:p>
            <a:endParaRPr lang="en-US" dirty="0"/>
          </a:p>
          <a:p>
            <a:r>
              <a:rPr lang="en-US" dirty="0"/>
              <a:t>[CLICK] Second, the mat scoreboard keeps track of the current utilized mats </a:t>
            </a:r>
          </a:p>
          <a:p>
            <a:endParaRPr lang="en-US" dirty="0"/>
          </a:p>
          <a:p>
            <a:r>
              <a:rPr lang="en-US" dirty="0"/>
              <a:t>[CLICK] and the </a:t>
            </a:r>
            <a:r>
              <a:rPr lang="en-US" dirty="0" err="1"/>
              <a:t>uProgram</a:t>
            </a:r>
            <a:r>
              <a:rPr lang="en-US" dirty="0"/>
              <a:t> processing engines dispatch DRAM access for a given running PUD operation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419637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500576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51</a:t>
            </a:fld>
            <a:endParaRPr lang="en-US"/>
          </a:p>
        </p:txBody>
      </p:sp>
    </p:spTree>
    <p:extLst>
      <p:ext uri="{BB962C8B-B14F-4D97-AF65-F5344CB8AC3E}">
        <p14:creationId xmlns:p14="http://schemas.microsoft.com/office/powerpoint/2010/main" val="39850057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the memory controller issues a read command to read a column of data from the previously latched DRAM row.</a:t>
            </a:r>
          </a:p>
          <a:p>
            <a:endParaRPr lang="en-US" dirty="0"/>
          </a:p>
          <a:p>
            <a:r>
              <a:rPr lang="en-US" dirty="0"/>
              <a:t>[CLICK] The read command moves the target DRAM column from the local sense amplifiers to the global sense amplifier and finally to the memory channel via the I/O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432852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pass is responsible for identifying SIMD parallelism in a code, using LLVM’s auto-vectorization engine, generate PUD instructions and set the best vectorization factor for such PUD instruction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45EE7DAF-91B5-F546-8403-33BB41AE2B47}" type="slidenum">
              <a:rPr lang="en-US" smtClean="0"/>
              <a:t>52</a:t>
            </a:fld>
            <a:endParaRPr lang="en-US"/>
          </a:p>
        </p:txBody>
      </p:sp>
    </p:spTree>
    <p:extLst>
      <p:ext uri="{BB962C8B-B14F-4D97-AF65-F5344CB8AC3E}">
        <p14:creationId xmlns:p14="http://schemas.microsoft.com/office/powerpoint/2010/main" val="94527182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pass is responsible for scheduling and mapping computation. Our pass uses metadata to mark independent PUD instructions that should be executed concurrently across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45EE7DAF-91B5-F546-8403-33BB41AE2B47}" type="slidenum">
              <a:rPr lang="en-US" smtClean="0"/>
              <a:t>53</a:t>
            </a:fld>
            <a:endParaRPr lang="en-US"/>
          </a:p>
        </p:txBody>
      </p:sp>
    </p:spTree>
    <p:extLst>
      <p:ext uri="{BB962C8B-B14F-4D97-AF65-F5344CB8AC3E}">
        <p14:creationId xmlns:p14="http://schemas.microsoft.com/office/powerpoint/2010/main" val="305016473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effectLst/>
                <a:latin typeface="Arial" panose="020B0604020202020204" pitchFamily="34" charset="0"/>
              </a:rPr>
              <a:t>Finally, the third pass is responsible for code generation and data allocation for PUD instructions </a:t>
            </a:r>
          </a:p>
          <a:p>
            <a:endParaRPr lang="en-US" b="0" i="0" dirty="0">
              <a:effectLst/>
              <a:latin typeface="Arial" panose="020B0604020202020204" pitchFamily="34" charset="0"/>
            </a:endParaRPr>
          </a:p>
          <a:p>
            <a:r>
              <a:rPr lang="en-US" b="0" i="0" dirty="0">
                <a:effectLst/>
                <a:latin typeface="Arial" panose="020B0604020202020204" pitchFamily="34" charset="0"/>
              </a:rPr>
              <a:t>[NEXT] </a:t>
            </a:r>
            <a:endParaRPr lang="en-US" dirty="0"/>
          </a:p>
        </p:txBody>
      </p:sp>
      <p:sp>
        <p:nvSpPr>
          <p:cNvPr id="4" name="Slide Number Placeholder 3"/>
          <p:cNvSpPr>
            <a:spLocks noGrp="1"/>
          </p:cNvSpPr>
          <p:nvPr>
            <p:ph type="sldNum" sz="quarter" idx="5"/>
          </p:nvPr>
        </p:nvSpPr>
        <p:spPr/>
        <p:txBody>
          <a:bodyPr/>
          <a:lstStyle/>
          <a:p>
            <a:fld id="{45EE7DAF-91B5-F546-8403-33BB41AE2B47}" type="slidenum">
              <a:rPr lang="en-US" smtClean="0"/>
              <a:t>54</a:t>
            </a:fld>
            <a:endParaRPr lang="en-US"/>
          </a:p>
        </p:txBody>
      </p:sp>
    </p:spTree>
    <p:extLst>
      <p:ext uri="{BB962C8B-B14F-4D97-AF65-F5344CB8AC3E}">
        <p14:creationId xmlns:p14="http://schemas.microsoft.com/office/powerpoint/2010/main" val="37766673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compiler pass relies on the system support we implement for PUD instructions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55</a:t>
            </a:fld>
            <a:endParaRPr lang="en-US"/>
          </a:p>
        </p:txBody>
      </p:sp>
    </p:spTree>
    <p:extLst>
      <p:ext uri="{BB962C8B-B14F-4D97-AF65-F5344CB8AC3E}">
        <p14:creationId xmlns:p14="http://schemas.microsoft.com/office/powerpoint/2010/main" val="131860789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Such system support includes ISA extensions, execution and data transposition, data coherence, address translation, data allocation and alignment, and metadata translation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56</a:t>
            </a:fld>
            <a:endParaRPr lang="en-US"/>
          </a:p>
        </p:txBody>
      </p:sp>
    </p:spTree>
    <p:extLst>
      <p:ext uri="{BB962C8B-B14F-4D97-AF65-F5344CB8AC3E}">
        <p14:creationId xmlns:p14="http://schemas.microsoft.com/office/powerpoint/2010/main" val="224167268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will brief discuss our data allocation &amp; alignment routine</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57</a:t>
            </a:fld>
            <a:endParaRPr lang="en-US"/>
          </a:p>
        </p:txBody>
      </p:sp>
    </p:spTree>
    <p:extLst>
      <p:ext uri="{BB962C8B-B14F-4D97-AF65-F5344CB8AC3E}">
        <p14:creationId xmlns:p14="http://schemas.microsoft.com/office/powerpoint/2010/main" val="288212252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 requires data from PUD operations to map to the target DRAM mats correctly. </a:t>
            </a:r>
          </a:p>
          <a:p>
            <a:endParaRPr lang="en-US" dirty="0"/>
          </a:p>
          <a:p>
            <a:r>
              <a:rPr lang="en-US" dirty="0"/>
              <a:t>To allow the memory allocator to influence the physical data location for PUD operations, we implement a new memory allocator that leverages huge pages and reversed-engineered DRAM </a:t>
            </a:r>
            <a:r>
              <a:rPr lang="en-US" dirty="0" err="1"/>
              <a:t>inter;eaving</a:t>
            </a:r>
            <a:r>
              <a:rPr lang="en-US" dirty="0"/>
              <a:t> information for PUD memory objects.  </a:t>
            </a:r>
          </a:p>
        </p:txBody>
      </p:sp>
      <p:sp>
        <p:nvSpPr>
          <p:cNvPr id="4" name="Slide Number Placeholder 3"/>
          <p:cNvSpPr>
            <a:spLocks noGrp="1"/>
          </p:cNvSpPr>
          <p:nvPr>
            <p:ph type="sldNum" sz="quarter" idx="5"/>
          </p:nvPr>
        </p:nvSpPr>
        <p:spPr/>
        <p:txBody>
          <a:bodyPr/>
          <a:lstStyle/>
          <a:p>
            <a:fld id="{DAF323FB-BF2C-9B4E-83B8-1F1A8785A570}" type="slidenum">
              <a:rPr lang="en-US" smtClean="0"/>
              <a:t>58</a:t>
            </a:fld>
            <a:endParaRPr lang="en-US"/>
          </a:p>
        </p:txBody>
      </p:sp>
    </p:spTree>
    <p:extLst>
      <p:ext uri="{BB962C8B-B14F-4D97-AF65-F5344CB8AC3E}">
        <p14:creationId xmlns:p14="http://schemas.microsoft.com/office/powerpoint/2010/main" val="228649469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 requires data from PUD operations to map to the target DRAM mats correctly. </a:t>
            </a:r>
          </a:p>
          <a:p>
            <a:endParaRPr lang="en-US" dirty="0"/>
          </a:p>
          <a:p>
            <a:r>
              <a:rPr lang="en-US" dirty="0"/>
              <a:t>To allow the memory allocator to influence the physical data location for PUD operations, we implement a new memory allocator that leverages huge pages and reversed-engineered DRAM </a:t>
            </a:r>
            <a:r>
              <a:rPr lang="en-US" dirty="0" err="1"/>
              <a:t>inter;eaving</a:t>
            </a:r>
            <a:r>
              <a:rPr lang="en-US" dirty="0"/>
              <a:t> information for PUD memory objects.  </a:t>
            </a:r>
          </a:p>
        </p:txBody>
      </p:sp>
      <p:sp>
        <p:nvSpPr>
          <p:cNvPr id="4" name="Slide Number Placeholder 3"/>
          <p:cNvSpPr>
            <a:spLocks noGrp="1"/>
          </p:cNvSpPr>
          <p:nvPr>
            <p:ph type="sldNum" sz="quarter" idx="5"/>
          </p:nvPr>
        </p:nvSpPr>
        <p:spPr/>
        <p:txBody>
          <a:bodyPr/>
          <a:lstStyle/>
          <a:p>
            <a:fld id="{DAF323FB-BF2C-9B4E-83B8-1F1A8785A570}" type="slidenum">
              <a:rPr lang="en-US" smtClean="0"/>
              <a:t>59</a:t>
            </a:fld>
            <a:endParaRPr lang="en-US"/>
          </a:p>
        </p:txBody>
      </p:sp>
    </p:spTree>
    <p:extLst>
      <p:ext uri="{BB962C8B-B14F-4D97-AF65-F5344CB8AC3E}">
        <p14:creationId xmlns:p14="http://schemas.microsoft.com/office/powerpoint/2010/main" val="74931375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more details, please, check our paper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60</a:t>
            </a:fld>
            <a:endParaRPr lang="en-US"/>
          </a:p>
        </p:txBody>
      </p:sp>
    </p:spTree>
    <p:extLst>
      <p:ext uri="{BB962C8B-B14F-4D97-AF65-F5344CB8AC3E}">
        <p14:creationId xmlns:p14="http://schemas.microsoft.com/office/powerpoint/2010/main" val="181743127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61</a:t>
            </a:fld>
            <a:endParaRPr lang="en-US"/>
          </a:p>
        </p:txBody>
      </p:sp>
    </p:spTree>
    <p:extLst>
      <p:ext uri="{BB962C8B-B14F-4D97-AF65-F5344CB8AC3E}">
        <p14:creationId xmlns:p14="http://schemas.microsoft.com/office/powerpoint/2010/main" val="8900511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dirty="0">
                <a:effectLst/>
                <a:latin typeface="Arial" panose="020B0604020202020204" pitchFamily="34" charset="0"/>
              </a:rPr>
              <a:t>The operating principles of DRAM can be used to implement bulk-bitwise operations inside DRAM. For example, </a:t>
            </a:r>
            <a:r>
              <a:rPr lang="en-US" dirty="0" err="1">
                <a:effectLst/>
                <a:latin typeface="Arial" panose="020B0604020202020204" pitchFamily="34" charset="0"/>
              </a:rPr>
              <a:t>RowClone</a:t>
            </a:r>
            <a:r>
              <a:rPr lang="en-US" dirty="0">
                <a:effectLst/>
                <a:latin typeface="Arial" panose="020B0604020202020204" pitchFamily="34" charset="0"/>
              </a:rPr>
              <a:t> implements in-DRAM row copy operation by issuing back-to-back ACTIVATE commands to DRAM</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[CLICK] The first activate copies the source row into the local sense amplifier </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[NEXT]</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79456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236531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912246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a:t>
            </a:r>
          </a:p>
          <a:p>
            <a:r>
              <a:rPr lang="en-US" dirty="0"/>
              <a:t>doing so, the performance of the underlying PUD architecture</a:t>
            </a:r>
          </a:p>
          <a:p>
            <a:r>
              <a:rPr lang="en-US" dirty="0"/>
              <a:t>can improve by 1.6×, in case the application utilizes </a:t>
            </a:r>
            <a:r>
              <a:rPr lang="en-US" dirty="0" err="1"/>
              <a:t>linearlyscaling</a:t>
            </a:r>
            <a:r>
              <a:rPr lang="en-US" dirty="0"/>
              <a:t> PUD operations (such as addition), or 2.6×, in case the</a:t>
            </a:r>
          </a:p>
          <a:p>
            <a:r>
              <a:rPr lang="en-US" dirty="0"/>
              <a:t>application utilizes quadratically-scaling PUD operations (such</a:t>
            </a:r>
          </a:p>
          <a:p>
            <a:r>
              <a:rPr lang="en-US" dirty="0"/>
              <a:t>as multiplication).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485599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understand the amount of data parallelism a processing-using-DRAM architecture can leverage, we quantify the SIMD parallelism in real applications</a:t>
            </a:r>
          </a:p>
          <a:p>
            <a:br>
              <a:rPr lang="en-US" dirty="0"/>
            </a:br>
            <a:r>
              <a:rPr lang="en-US" dirty="0"/>
              <a:t>[CLICK] To do so, we use the maximum vectorization factor metric, which is the maximum number of scalar operands that fit into a SIMD register a given loop</a:t>
            </a:r>
          </a:p>
          <a:p>
            <a:endParaRPr lang="en-US" dirty="0"/>
          </a:p>
          <a:p>
            <a:r>
              <a:rPr lang="en-US" dirty="0"/>
              <a:t>[CLICK] To achieve high SIMD utilization,  the ideal maximum vectorization factor of a loop should match the number of DRAM columns in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321969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understand the amount of data parallelism a processing-using-DRAM architecture can leverage, we quantify the SIMD parallelism in real applications</a:t>
            </a:r>
          </a:p>
          <a:p>
            <a:br>
              <a:rPr lang="en-US" dirty="0"/>
            </a:br>
            <a:r>
              <a:rPr lang="en-US" dirty="0"/>
              <a:t>[CLICK] To do so, we use the maximum vectorization factor metric, which is the maximum number of scalar operands that fit into a SIMD register a given loop</a:t>
            </a:r>
          </a:p>
          <a:p>
            <a:endParaRPr lang="en-US" dirty="0"/>
          </a:p>
          <a:p>
            <a:r>
              <a:rPr lang="en-US" dirty="0"/>
              <a:t>[CLICK] To achieve high SIMD utilization,  the ideal maximum vectorization factor of a loop should match the number of DRAM columns in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622876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557577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a:t>
            </a:r>
          </a:p>
          <a:p>
            <a:r>
              <a:rPr lang="en-US" dirty="0"/>
              <a:t>doing so, the performance of the underlying PUD architecture</a:t>
            </a:r>
          </a:p>
          <a:p>
            <a:r>
              <a:rPr lang="en-US" dirty="0"/>
              <a:t>can improve by 1.6×, in case the application utilizes </a:t>
            </a:r>
            <a:r>
              <a:rPr lang="en-US" dirty="0" err="1"/>
              <a:t>linearlyscaling</a:t>
            </a:r>
            <a:r>
              <a:rPr lang="en-US" dirty="0"/>
              <a:t> PUD operations (such as addition), or 2.6×, in case the</a:t>
            </a:r>
          </a:p>
          <a:p>
            <a:r>
              <a:rPr lang="en-US" dirty="0"/>
              <a:t>application utilizes quadratically-scaling PUD operations (such</a:t>
            </a:r>
          </a:p>
          <a:p>
            <a:r>
              <a:rPr lang="en-US" dirty="0"/>
              <a:t>as multiplication).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899118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a:t>
            </a:r>
          </a:p>
          <a:p>
            <a:r>
              <a:rPr lang="en-US" dirty="0"/>
              <a:t>doing so, the performance of the underlying PUD architecture</a:t>
            </a:r>
          </a:p>
          <a:p>
            <a:r>
              <a:rPr lang="en-US" dirty="0"/>
              <a:t>can improve by 1.6×, in case the application utilizes </a:t>
            </a:r>
            <a:r>
              <a:rPr lang="en-US" dirty="0" err="1"/>
              <a:t>linearlyscaling</a:t>
            </a:r>
            <a:r>
              <a:rPr lang="en-US" dirty="0"/>
              <a:t> PUD operations (such as addition), or 2.6×, in case the</a:t>
            </a:r>
          </a:p>
          <a:p>
            <a:r>
              <a:rPr lang="en-US" dirty="0"/>
              <a:t>application utilizes quadratically-scaling PUD operations (such</a:t>
            </a:r>
          </a:p>
          <a:p>
            <a:r>
              <a:rPr lang="en-US" dirty="0"/>
              <a:t>as multiplication).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306708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047330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a:t>
            </a:r>
          </a:p>
          <a:p>
            <a:r>
              <a:rPr lang="en-US" dirty="0"/>
              <a:t>doing so, the performance of the underlying PUD architecture</a:t>
            </a:r>
          </a:p>
          <a:p>
            <a:r>
              <a:rPr lang="en-US" dirty="0"/>
              <a:t>can improve by 1.6×, in case the application utilizes </a:t>
            </a:r>
            <a:r>
              <a:rPr lang="en-US" dirty="0" err="1"/>
              <a:t>linearlyscaling</a:t>
            </a:r>
            <a:r>
              <a:rPr lang="en-US" dirty="0"/>
              <a:t> PUD operations (such as addition), or 2.6×, in case the</a:t>
            </a:r>
          </a:p>
          <a:p>
            <a:r>
              <a:rPr lang="en-US" dirty="0"/>
              <a:t>application utilizes quadratically-scaling PUD operations (such</a:t>
            </a:r>
          </a:p>
          <a:p>
            <a:r>
              <a:rPr lang="en-US" dirty="0"/>
              <a:t>as multiplication).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0285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activate connects the destination row to the local sense amplifier.</a:t>
            </a:r>
          </a:p>
          <a:p>
            <a:endParaRPr lang="en-US" dirty="0"/>
          </a:p>
          <a:p>
            <a:r>
              <a:rPr lang="en-US" dirty="0"/>
              <a:t>[CLICK] which allows the previously-latched source row to be written back to the destination row.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01439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a:t>
            </a:r>
          </a:p>
          <a:p>
            <a:r>
              <a:rPr lang="en-US" dirty="0"/>
              <a:t>doing so, the performance of the underlying PUD architecture</a:t>
            </a:r>
          </a:p>
          <a:p>
            <a:r>
              <a:rPr lang="en-US" dirty="0"/>
              <a:t>can improve by 1.6×, in case the application utilizes </a:t>
            </a:r>
            <a:r>
              <a:rPr lang="en-US" dirty="0" err="1"/>
              <a:t>linearlyscaling</a:t>
            </a:r>
            <a:r>
              <a:rPr lang="en-US" dirty="0"/>
              <a:t> PUD operations (such as addition), or 2.6×, in case the</a:t>
            </a:r>
          </a:p>
          <a:p>
            <a:r>
              <a:rPr lang="en-US" dirty="0"/>
              <a:t>application utilizes quadratically-scaling PUD operations (such</a:t>
            </a:r>
          </a:p>
          <a:p>
            <a:r>
              <a:rPr lang="en-US" dirty="0"/>
              <a:t>as multiplication).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69055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437463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389795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49931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851289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compared MIMDRAM to a high-end CPU and GPU, two state-of-the-art PUD systems that use large DRAM access for computation, and a processing-near-DRAM architecture. </a:t>
            </a:r>
          </a:p>
          <a:p>
            <a:endParaRPr lang="en-US" dirty="0"/>
          </a:p>
          <a:p>
            <a:r>
              <a:rPr lang="en-US" dirty="0"/>
              <a:t>[CLICK] In our analyses, we use 12 workloads from four benchmark suites and 495 application mixes from such workloads </a:t>
            </a:r>
          </a:p>
          <a:p>
            <a:endParaRPr lang="en-US" dirty="0"/>
          </a:p>
          <a:p>
            <a:r>
              <a:rPr lang="en-US" dirty="0"/>
              <a:t>[CLICK] We perform a two-level analysis. For single applications, MIMDRAM can leverage its intra-application data parallelism and for multiple applications, MIMDRAM leverages inter-application data parallelism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42439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06944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605192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STATED PLAINLY, THE GOAL OF PLUTO IS THUS, PRECISELY, TO **EXTEND**…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60837359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2840210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478113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73982801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5063901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9726367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87829300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215782243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57922152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49163453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22535128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76331332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336043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177298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30226814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4500830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6668950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0063856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77662311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95507356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33049977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802353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2331485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8361993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5.emf"/></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1.png"/><Relationship Id="rId1" Type="http://schemas.openxmlformats.org/officeDocument/2006/relationships/slideMaster" Target="../slideMasters/slideMaster61.xml"/><Relationship Id="rId4" Type="http://schemas.openxmlformats.org/officeDocument/2006/relationships/image" Target="../media/image9.jpeg"/></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3.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eg"/><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png"/><Relationship Id="rId1" Type="http://schemas.openxmlformats.org/officeDocument/2006/relationships/slideMaster" Target="../slideMasters/slideMaster66.xml"/><Relationship Id="rId4" Type="http://schemas.openxmlformats.org/officeDocument/2006/relationships/image" Target="../media/image15.png"/></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28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3/30/25</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a:t>마스터 제목 스타일 편집</a:t>
            </a:r>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a:t>마스터 부제목 스타일 편집</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2025. 3. 30.</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a:t>마스터 제목 스타일 편집</a:t>
            </a:r>
          </a:p>
        </p:txBody>
      </p:sp>
      <p:sp>
        <p:nvSpPr>
          <p:cNvPr id="3" name="내용 개체 틀 2"/>
          <p:cNvSpPr>
            <a:spLocks noGrp="1"/>
          </p:cNvSpPr>
          <p:nvPr>
            <p:ph idx="1"/>
          </p:nvPr>
        </p:nvSpPr>
        <p:spPr>
          <a:xfrm>
            <a:off x="457200" y="1340768"/>
            <a:ext cx="8229600" cy="4968552"/>
          </a:xfrm>
        </p:spPr>
        <p:txBody>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2025. 3. 30.</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a:t>마스터 제목 스타일 편집</a:t>
            </a:r>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2025. 3. 30.</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2025. 3. 30.</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a:t>마스터 제목 스타일 편집</a:t>
            </a:r>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2025. 3. 30.</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2025. 3. 30.</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2025. 3. 30.</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3/30/25</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idx="1"/>
          </p:nvPr>
        </p:nvSpPr>
        <p:spPr/>
        <p:txBody>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930401317"/>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40768776"/>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260511931"/>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986174166"/>
      </p:ext>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89919389"/>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05318677"/>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77374766"/>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68041354"/>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43398135"/>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629488110"/>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533301839"/>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234625789"/>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88409016"/>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3816495892"/>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31889725"/>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3419311"/>
      </p:ext>
    </p:extLst>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87196653"/>
      </p:ext>
    </p:extLst>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443399964"/>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91952778"/>
      </p:ext>
    </p:extLst>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3665507306"/>
      </p:ext>
    </p:extLst>
  </p:cSld>
  <p:clrMapOvr>
    <a:masterClrMapping/>
  </p:clrMapOvr>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82677281"/>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820621740"/>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7456820"/>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26908"/>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6354275"/>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248345"/>
      </p:ext>
    </p:extLst>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797984"/>
      </p:ext>
    </p:extLst>
  </p:cSld>
  <p:clrMapOvr>
    <a:masterClrMapping/>
  </p:clrMapOvr>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6771066"/>
      </p:ext>
    </p:extLst>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6128682"/>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798312"/>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9677376"/>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6940184"/>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021759"/>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eaLnBrk="1" hangingPunct="1">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194996880"/>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3022748827"/>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2844348648"/>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673294743"/>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2431732729"/>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978746972"/>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386205692"/>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666324575"/>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1766707855"/>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452579808"/>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110139324"/>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1698652"/>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8482364"/>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161478"/>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4185520"/>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4878452"/>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9680095"/>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36310"/>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1627763"/>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407949"/>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1999752"/>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7868246"/>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03425495"/>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470731054"/>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1852116492"/>
      </p:ext>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969844510"/>
      </p:ext>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307270744"/>
      </p:ext>
    </p:extLst>
  </p:cSld>
  <p:clrMapOvr>
    <a:masterClrMapping/>
  </p:clrMapOvr>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13182394"/>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986152822"/>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062486270"/>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018878341"/>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2983644539"/>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968205396"/>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CDC00C90-2B48-774D-9D10-ACD2AA1FABF5}"/>
              </a:ext>
            </a:extLst>
          </p:cNvPr>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9AEA994-74D3-F245-934E-07CD18FA44C3}"/>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503ED410-A9AE-8449-9FA1-D23B9ED458F9}"/>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C5096B33-C878-B64E-8604-BF7B8540464E}"/>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D5E56938-326F-5F44-80B6-62A0071E3E54}"/>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2C0A28E5-8C47-A644-82FE-3D3608916BE2}"/>
              </a:ext>
            </a:extLst>
          </p:cNvPr>
          <p:cNvSpPr>
            <a:spLocks noGrp="1" noChangeArrowheads="1"/>
          </p:cNvSpPr>
          <p:nvPr>
            <p:ph type="sldNum" sz="quarter" idx="12"/>
          </p:nvPr>
        </p:nvSpPr>
        <p:spPr/>
        <p:txBody>
          <a:bodyPr/>
          <a:lstStyle>
            <a:lvl1pPr>
              <a:defRPr sz="1200"/>
            </a:lvl1pPr>
          </a:lstStyle>
          <a:p>
            <a:pPr>
              <a:defRPr/>
            </a:pPr>
            <a:fld id="{25068BFD-CE97-1846-81A4-E105DC1B4DBA}" type="slidenum">
              <a:rPr lang="en-US" altLang="en-US"/>
              <a:pPr>
                <a:defRPr/>
              </a:pPr>
              <a:t>‹#›</a:t>
            </a:fld>
            <a:endParaRPr lang="en-US" altLang="en-US"/>
          </a:p>
        </p:txBody>
      </p:sp>
    </p:spTree>
    <p:extLst>
      <p:ext uri="{BB962C8B-B14F-4D97-AF65-F5344CB8AC3E}">
        <p14:creationId xmlns:p14="http://schemas.microsoft.com/office/powerpoint/2010/main" val="4043721932"/>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C7EF4DF-9854-0047-B390-FE284708696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15A02980-DCD2-954D-8D11-E3B6E3D1C240}"/>
              </a:ext>
            </a:extLst>
          </p:cNvPr>
          <p:cNvSpPr>
            <a:spLocks noGrp="1" noChangeArrowheads="1"/>
          </p:cNvSpPr>
          <p:nvPr>
            <p:ph type="sldNum" sz="quarter" idx="11"/>
          </p:nvPr>
        </p:nvSpPr>
        <p:spPr>
          <a:ln/>
        </p:spPr>
        <p:txBody>
          <a:bodyPr/>
          <a:lstStyle>
            <a:lvl1pPr>
              <a:defRPr/>
            </a:lvl1pPr>
          </a:lstStyle>
          <a:p>
            <a:pPr>
              <a:defRPr/>
            </a:pPr>
            <a:fld id="{696CF17A-3047-224B-BC46-DD606BE3B229}" type="slidenum">
              <a:rPr lang="en-US" altLang="en-US"/>
              <a:pPr>
                <a:defRPr/>
              </a:pPr>
              <a:t>‹#›</a:t>
            </a:fld>
            <a:endParaRPr lang="en-US" altLang="en-US"/>
          </a:p>
        </p:txBody>
      </p:sp>
    </p:spTree>
    <p:extLst>
      <p:ext uri="{BB962C8B-B14F-4D97-AF65-F5344CB8AC3E}">
        <p14:creationId xmlns:p14="http://schemas.microsoft.com/office/powerpoint/2010/main" val="165626076"/>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CE49ADBD-06B6-8446-AA68-DEB60554B86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0FB0AD4B-F99D-A04F-AFEA-C26A531657EF}"/>
              </a:ext>
            </a:extLst>
          </p:cNvPr>
          <p:cNvSpPr>
            <a:spLocks noGrp="1" noChangeArrowheads="1"/>
          </p:cNvSpPr>
          <p:nvPr>
            <p:ph type="sldNum" sz="quarter" idx="11"/>
          </p:nvPr>
        </p:nvSpPr>
        <p:spPr>
          <a:ln/>
        </p:spPr>
        <p:txBody>
          <a:bodyPr/>
          <a:lstStyle>
            <a:lvl1pPr>
              <a:defRPr/>
            </a:lvl1pPr>
          </a:lstStyle>
          <a:p>
            <a:pPr>
              <a:defRPr/>
            </a:pPr>
            <a:fld id="{480945C1-562E-0B43-8BA6-CECFB3DB6883}" type="slidenum">
              <a:rPr lang="en-US" altLang="en-US"/>
              <a:pPr>
                <a:defRPr/>
              </a:pPr>
              <a:t>‹#›</a:t>
            </a:fld>
            <a:endParaRPr lang="en-US" altLang="en-US"/>
          </a:p>
        </p:txBody>
      </p:sp>
    </p:spTree>
    <p:extLst>
      <p:ext uri="{BB962C8B-B14F-4D97-AF65-F5344CB8AC3E}">
        <p14:creationId xmlns:p14="http://schemas.microsoft.com/office/powerpoint/2010/main" val="2847917747"/>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7B0B1CC9-3AFE-3B4A-916B-FD0123FECDB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D0ADB426-B89D-CE46-AC70-3C1BF392FD2A}"/>
              </a:ext>
            </a:extLst>
          </p:cNvPr>
          <p:cNvSpPr>
            <a:spLocks noGrp="1" noChangeArrowheads="1"/>
          </p:cNvSpPr>
          <p:nvPr>
            <p:ph type="sldNum" sz="quarter" idx="11"/>
          </p:nvPr>
        </p:nvSpPr>
        <p:spPr>
          <a:ln/>
        </p:spPr>
        <p:txBody>
          <a:bodyPr/>
          <a:lstStyle>
            <a:lvl1pPr>
              <a:defRPr/>
            </a:lvl1pPr>
          </a:lstStyle>
          <a:p>
            <a:pPr>
              <a:defRPr/>
            </a:pPr>
            <a:fld id="{FD41BB3E-5830-2B45-BB27-0294365D18EF}" type="slidenum">
              <a:rPr lang="en-US" altLang="en-US"/>
              <a:pPr>
                <a:defRPr/>
              </a:pPr>
              <a:t>‹#›</a:t>
            </a:fld>
            <a:endParaRPr lang="en-US" altLang="en-US"/>
          </a:p>
        </p:txBody>
      </p:sp>
    </p:spTree>
    <p:extLst>
      <p:ext uri="{BB962C8B-B14F-4D97-AF65-F5344CB8AC3E}">
        <p14:creationId xmlns:p14="http://schemas.microsoft.com/office/powerpoint/2010/main" val="2759301775"/>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38422B8E-BA55-FE4A-81E9-8B46CBC0B31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2E94FC70-3D31-9340-9E6C-A712F6C3A501}"/>
              </a:ext>
            </a:extLst>
          </p:cNvPr>
          <p:cNvSpPr>
            <a:spLocks noGrp="1" noChangeArrowheads="1"/>
          </p:cNvSpPr>
          <p:nvPr>
            <p:ph type="sldNum" sz="quarter" idx="11"/>
          </p:nvPr>
        </p:nvSpPr>
        <p:spPr>
          <a:ln/>
        </p:spPr>
        <p:txBody>
          <a:bodyPr/>
          <a:lstStyle>
            <a:lvl1pPr>
              <a:defRPr/>
            </a:lvl1pPr>
          </a:lstStyle>
          <a:p>
            <a:pPr>
              <a:defRPr/>
            </a:pPr>
            <a:fld id="{ACEFB2BF-590A-6A48-A02A-D30AA854250D}" type="slidenum">
              <a:rPr lang="en-US" altLang="en-US"/>
              <a:pPr>
                <a:defRPr/>
              </a:pPr>
              <a:t>‹#›</a:t>
            </a:fld>
            <a:endParaRPr lang="en-US" altLang="en-US"/>
          </a:p>
        </p:txBody>
      </p:sp>
    </p:spTree>
    <p:extLst>
      <p:ext uri="{BB962C8B-B14F-4D97-AF65-F5344CB8AC3E}">
        <p14:creationId xmlns:p14="http://schemas.microsoft.com/office/powerpoint/2010/main" val="2982690492"/>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25F3CC42-0BD2-394C-8B7F-5631AD30E6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4679DEDC-0C3A-3C44-A2D5-4BD3691757A9}"/>
              </a:ext>
            </a:extLst>
          </p:cNvPr>
          <p:cNvSpPr>
            <a:spLocks noGrp="1" noChangeArrowheads="1"/>
          </p:cNvSpPr>
          <p:nvPr>
            <p:ph type="sldNum" sz="quarter" idx="11"/>
          </p:nvPr>
        </p:nvSpPr>
        <p:spPr>
          <a:ln/>
        </p:spPr>
        <p:txBody>
          <a:bodyPr/>
          <a:lstStyle>
            <a:lvl1pPr>
              <a:defRPr/>
            </a:lvl1pPr>
          </a:lstStyle>
          <a:p>
            <a:pPr>
              <a:defRPr/>
            </a:pPr>
            <a:fld id="{CF03530E-84F0-4E4D-97EC-F41FDF532921}" type="slidenum">
              <a:rPr lang="en-US" altLang="en-US"/>
              <a:pPr>
                <a:defRPr/>
              </a:pPr>
              <a:t>‹#›</a:t>
            </a:fld>
            <a:endParaRPr lang="en-US" altLang="en-US"/>
          </a:p>
        </p:txBody>
      </p:sp>
    </p:spTree>
    <p:extLst>
      <p:ext uri="{BB962C8B-B14F-4D97-AF65-F5344CB8AC3E}">
        <p14:creationId xmlns:p14="http://schemas.microsoft.com/office/powerpoint/2010/main" val="2379072469"/>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E18DF1E5-E2E8-6947-99AF-7738B051BC7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9663BC53-9B1F-B146-8B0E-991A3099170E}"/>
              </a:ext>
            </a:extLst>
          </p:cNvPr>
          <p:cNvSpPr>
            <a:spLocks noGrp="1" noChangeArrowheads="1"/>
          </p:cNvSpPr>
          <p:nvPr>
            <p:ph type="sldNum" sz="quarter" idx="11"/>
          </p:nvPr>
        </p:nvSpPr>
        <p:spPr>
          <a:ln/>
        </p:spPr>
        <p:txBody>
          <a:bodyPr/>
          <a:lstStyle>
            <a:lvl1pPr>
              <a:defRPr/>
            </a:lvl1pPr>
          </a:lstStyle>
          <a:p>
            <a:pPr>
              <a:defRPr/>
            </a:pPr>
            <a:fld id="{AF3C5C33-E6A1-4847-95A7-3EBF9E8B9CAD}" type="slidenum">
              <a:rPr lang="en-US" altLang="en-US"/>
              <a:pPr>
                <a:defRPr/>
              </a:pPr>
              <a:t>‹#›</a:t>
            </a:fld>
            <a:endParaRPr lang="en-US" altLang="en-US"/>
          </a:p>
        </p:txBody>
      </p:sp>
    </p:spTree>
    <p:extLst>
      <p:ext uri="{BB962C8B-B14F-4D97-AF65-F5344CB8AC3E}">
        <p14:creationId xmlns:p14="http://schemas.microsoft.com/office/powerpoint/2010/main" val="4021952159"/>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3E7E5B98-DD40-5A4E-A09F-1A9E05C90B7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4051EDA-0257-094E-A24D-0D703F040B2B}"/>
              </a:ext>
            </a:extLst>
          </p:cNvPr>
          <p:cNvSpPr>
            <a:spLocks noGrp="1" noChangeArrowheads="1"/>
          </p:cNvSpPr>
          <p:nvPr>
            <p:ph type="sldNum" sz="quarter" idx="11"/>
          </p:nvPr>
        </p:nvSpPr>
        <p:spPr>
          <a:ln/>
        </p:spPr>
        <p:txBody>
          <a:bodyPr/>
          <a:lstStyle>
            <a:lvl1pPr>
              <a:defRPr/>
            </a:lvl1pPr>
          </a:lstStyle>
          <a:p>
            <a:pPr>
              <a:defRPr/>
            </a:pPr>
            <a:fld id="{96F1F150-A575-9E40-AA2B-9458DBEC6D59}" type="slidenum">
              <a:rPr lang="en-US" altLang="en-US"/>
              <a:pPr>
                <a:defRPr/>
              </a:pPr>
              <a:t>‹#›</a:t>
            </a:fld>
            <a:endParaRPr lang="en-US" altLang="en-US"/>
          </a:p>
        </p:txBody>
      </p:sp>
    </p:spTree>
    <p:extLst>
      <p:ext uri="{BB962C8B-B14F-4D97-AF65-F5344CB8AC3E}">
        <p14:creationId xmlns:p14="http://schemas.microsoft.com/office/powerpoint/2010/main" val="2253111488"/>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F7DFFAD8-B4E9-194F-A4BA-01659826153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D408619-7AF3-7B4F-BD18-D47A85A5592E}"/>
              </a:ext>
            </a:extLst>
          </p:cNvPr>
          <p:cNvSpPr>
            <a:spLocks noGrp="1" noChangeArrowheads="1"/>
          </p:cNvSpPr>
          <p:nvPr>
            <p:ph type="sldNum" sz="quarter" idx="11"/>
          </p:nvPr>
        </p:nvSpPr>
        <p:spPr>
          <a:ln/>
        </p:spPr>
        <p:txBody>
          <a:bodyPr/>
          <a:lstStyle>
            <a:lvl1pPr>
              <a:defRPr/>
            </a:lvl1pPr>
          </a:lstStyle>
          <a:p>
            <a:pPr>
              <a:defRPr/>
            </a:pPr>
            <a:fld id="{E844B256-FDB8-A24A-BC54-E455A5EB84A9}" type="slidenum">
              <a:rPr lang="en-US" altLang="en-US"/>
              <a:pPr>
                <a:defRPr/>
              </a:pPr>
              <a:t>‹#›</a:t>
            </a:fld>
            <a:endParaRPr lang="en-US" altLang="en-US"/>
          </a:p>
        </p:txBody>
      </p:sp>
    </p:spTree>
    <p:extLst>
      <p:ext uri="{BB962C8B-B14F-4D97-AF65-F5344CB8AC3E}">
        <p14:creationId xmlns:p14="http://schemas.microsoft.com/office/powerpoint/2010/main" val="1922563859"/>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9E45739-2222-874D-9ADA-D29F4ED43FB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E334804F-BD3E-3B41-A0D1-E466DD49F22E}"/>
              </a:ext>
            </a:extLst>
          </p:cNvPr>
          <p:cNvSpPr>
            <a:spLocks noGrp="1" noChangeArrowheads="1"/>
          </p:cNvSpPr>
          <p:nvPr>
            <p:ph type="sldNum" sz="quarter" idx="11"/>
          </p:nvPr>
        </p:nvSpPr>
        <p:spPr>
          <a:ln/>
        </p:spPr>
        <p:txBody>
          <a:bodyPr/>
          <a:lstStyle>
            <a:lvl1pPr>
              <a:defRPr/>
            </a:lvl1pPr>
          </a:lstStyle>
          <a:p>
            <a:pPr>
              <a:defRPr/>
            </a:pPr>
            <a:fld id="{18BB26D8-7164-314F-AD57-1692E7A0EDBC}" type="slidenum">
              <a:rPr lang="en-US" altLang="en-US"/>
              <a:pPr>
                <a:defRPr/>
              </a:pPr>
              <a:t>‹#›</a:t>
            </a:fld>
            <a:endParaRPr lang="en-US" altLang="en-US"/>
          </a:p>
        </p:txBody>
      </p:sp>
    </p:spTree>
    <p:extLst>
      <p:ext uri="{BB962C8B-B14F-4D97-AF65-F5344CB8AC3E}">
        <p14:creationId xmlns:p14="http://schemas.microsoft.com/office/powerpoint/2010/main" val="457244716"/>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82887B67-9E93-F84F-9444-CEA91BB1C946}"/>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69B68B1E-88E7-FB46-BF5C-290B340EEA78}"/>
              </a:ext>
            </a:extLst>
          </p:cNvPr>
          <p:cNvSpPr>
            <a:spLocks noGrp="1" noChangeArrowheads="1"/>
          </p:cNvSpPr>
          <p:nvPr>
            <p:ph type="sldNum" sz="quarter" idx="11"/>
          </p:nvPr>
        </p:nvSpPr>
        <p:spPr>
          <a:ln/>
        </p:spPr>
        <p:txBody>
          <a:bodyPr/>
          <a:lstStyle>
            <a:lvl1pPr>
              <a:defRPr/>
            </a:lvl1pPr>
          </a:lstStyle>
          <a:p>
            <a:pPr>
              <a:defRPr/>
            </a:pPr>
            <a:fld id="{67BFF8DB-66A4-8F4B-9ECB-5597B3DAFE8A}" type="slidenum">
              <a:rPr lang="en-US" altLang="en-US"/>
              <a:pPr>
                <a:defRPr/>
              </a:pPr>
              <a:t>‹#›</a:t>
            </a:fld>
            <a:endParaRPr lang="en-US" altLang="en-US"/>
          </a:p>
        </p:txBody>
      </p:sp>
    </p:spTree>
    <p:extLst>
      <p:ext uri="{BB962C8B-B14F-4D97-AF65-F5344CB8AC3E}">
        <p14:creationId xmlns:p14="http://schemas.microsoft.com/office/powerpoint/2010/main" val="3159951418"/>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55F49D8D-996B-D84B-BAC3-E81FCC0D249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B64841AC-0C79-4A4E-B268-24574D71519A}"/>
              </a:ext>
            </a:extLst>
          </p:cNvPr>
          <p:cNvSpPr>
            <a:spLocks noGrp="1" noChangeArrowheads="1"/>
          </p:cNvSpPr>
          <p:nvPr>
            <p:ph type="sldNum" sz="quarter" idx="11"/>
          </p:nvPr>
        </p:nvSpPr>
        <p:spPr>
          <a:ln/>
        </p:spPr>
        <p:txBody>
          <a:bodyPr/>
          <a:lstStyle>
            <a:lvl1pPr>
              <a:defRPr/>
            </a:lvl1pPr>
          </a:lstStyle>
          <a:p>
            <a:pPr>
              <a:defRPr/>
            </a:pPr>
            <a:fld id="{1299FE76-E591-2347-A8E7-E38782B1C689}" type="slidenum">
              <a:rPr lang="en-US" altLang="en-US"/>
              <a:pPr>
                <a:defRPr/>
              </a:pPr>
              <a:t>‹#›</a:t>
            </a:fld>
            <a:endParaRPr lang="en-US" altLang="en-US"/>
          </a:p>
        </p:txBody>
      </p:sp>
    </p:spTree>
    <p:extLst>
      <p:ext uri="{BB962C8B-B14F-4D97-AF65-F5344CB8AC3E}">
        <p14:creationId xmlns:p14="http://schemas.microsoft.com/office/powerpoint/2010/main" val="3501174241"/>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2658042"/>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775802"/>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966446"/>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931253"/>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473481"/>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8120122"/>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8014594"/>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802520"/>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4679863"/>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054041"/>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3516007"/>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80714961"/>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849193371"/>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589501526"/>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46749651"/>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060765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66817788"/>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203430946"/>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3621467233"/>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558646969"/>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878319528"/>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740107998"/>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6611412"/>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3683005"/>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91947"/>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6846919"/>
      </p:ext>
    </p:extLst>
  </p:cSld>
  <p:clrMapOvr>
    <a:masterClrMapping/>
  </p:clrMapOvr>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5541919"/>
      </p:ext>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9768868"/>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381794"/>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5540252"/>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0510753"/>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2388659"/>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0961845"/>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1937757"/>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1889456"/>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6784263"/>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137394"/>
      </p:ext>
    </p:extLst>
  </p:cSld>
  <p:clrMapOvr>
    <a:masterClrMapping/>
  </p:clrMapOvr>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7434173"/>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0469503"/>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4542624"/>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8563842"/>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4580434"/>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604124"/>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1290896"/>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725684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1770"/>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03353"/>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881052"/>
      </p:ext>
    </p:extLst>
  </p:cSld>
  <p:clrMapOvr>
    <a:masterClrMapping/>
  </p:clrMapOvr>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8093815"/>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366137"/>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9387529"/>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807467"/>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232110"/>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917201"/>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2576942"/>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375152"/>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697546"/>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563949"/>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5968767"/>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010157"/>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0068310"/>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751675"/>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721418"/>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0145277"/>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3586944"/>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6344101"/>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4338968"/>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269631"/>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74391"/>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482950"/>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484604"/>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05679"/>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4105328"/>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4969480"/>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185131"/>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230101"/>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35113"/>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070776"/>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503890"/>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647218"/>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6397697"/>
      </p:ext>
    </p:extLst>
  </p:cSld>
  <p:clrMapOvr>
    <a:masterClrMapping/>
  </p:clrMapOvr>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1724017"/>
      </p:ext>
    </p:extLst>
  </p:cSld>
  <p:clrMapOvr>
    <a:masterClrMapping/>
  </p:clrMapOvr>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423395"/>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8492406"/>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364639"/>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2089538"/>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1450286"/>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5437046"/>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617253"/>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25676"/>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2090546"/>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9100005"/>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056819"/>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6412476"/>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8089379"/>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5081763"/>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8603731"/>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8735776"/>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66877"/>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6333599"/>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1804900"/>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67627032"/>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867705307"/>
      </p:ext>
    </p:extLst>
  </p:cSld>
  <p:clrMapOvr>
    <a:masterClrMapping/>
  </p:clrMapOvr>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909213287"/>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04551678"/>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cstate="screen">
            <a:extLst>
              <a:ext uri="{28A0092B-C50C-407E-A947-70E740481C1C}">
                <a14:useLocalDpi xmlns:a14="http://schemas.microsoft.com/office/drawing/2010/main"/>
              </a:ext>
            </a:extLst>
          </a:blip>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cstate="screen">
            <a:lum bright="-8000"/>
            <a:extLst>
              <a:ext uri="{28A0092B-C50C-407E-A947-70E740481C1C}">
                <a14:useLocalDpi xmlns:a14="http://schemas.microsoft.com/office/drawing/2010/main"/>
              </a:ext>
            </a:extLst>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52114607"/>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396304225"/>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686446272"/>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4147850429"/>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2727827147"/>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402603565"/>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41652260"/>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0238494"/>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7273774"/>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525032"/>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a:t>Click to edit Master title style</a:t>
            </a:r>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99945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407841"/>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8197304"/>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5844893"/>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6572785"/>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2490012"/>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24392628"/>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3930839"/>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634247"/>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547196"/>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9537139"/>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64748584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4076267"/>
      </p:ext>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7316184"/>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5361187"/>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929227"/>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0194000"/>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5794084"/>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503525"/>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9029388"/>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7053703"/>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183286"/>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a:t>Click to edit Master title style</a:t>
            </a:r>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054212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187587689"/>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906073210"/>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841937945"/>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610741826"/>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554522207"/>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081880840"/>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2232130875"/>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2104288215"/>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178303478"/>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405102020"/>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2170455392"/>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3406493594"/>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41418167"/>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19222955"/>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98287346"/>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24051311"/>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93033677"/>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783937851"/>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2894882459"/>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550556957"/>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75681358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4073670780"/>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0584815"/>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t>3/30/25</a:t>
            </a:fld>
            <a:endParaRPr lang="en-US"/>
          </a:p>
        </p:txBody>
      </p:sp>
      <p:sp>
        <p:nvSpPr>
          <p:cNvPr id="10" name="Footer Placeholder 9"/>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492315846"/>
      </p:ext>
    </p:extLst>
  </p:cSld>
  <p:clrMapOvr>
    <a:overrideClrMapping bg1="lt1" tx1="dk1" bg2="lt2" tx2="dk2" accent1="accent1" accent2="accent2" accent3="accent3" accent4="accent4" accent5="accent5" accent6="accent6" hlink="hlink" folHlink="folHlink"/>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t>3/30/25</a:t>
            </a:fld>
            <a:endParaRPr lang="en-US"/>
          </a:p>
        </p:txBody>
      </p:sp>
      <p:sp>
        <p:nvSpPr>
          <p:cNvPr id="6" name="Footer Placeholder 5"/>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156730039"/>
      </p:ext>
    </p:extLst>
  </p:cSld>
  <p:clrMapOvr>
    <a:overrideClrMapping bg1="lt1" tx1="dk1" bg2="lt2" tx2="dk2" accent1="accent1" accent2="accent2" accent3="accent3" accent4="accent4" accent5="accent5" accent6="accent6" hlink="hlink" folHlink="folHlink"/>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t>3/30/25</a:t>
            </a:fld>
            <a:endParaRPr lang="en-US"/>
          </a:p>
        </p:txBody>
      </p:sp>
      <p:sp>
        <p:nvSpPr>
          <p:cNvPr id="6" name="Footer Placeholder 5"/>
          <p:cNvSpPr>
            <a:spLocks noGrp="1"/>
          </p:cNvSpPr>
          <p:nvPr>
            <p:ph type="ftr" sz="quarter" idx="13"/>
          </p:nvPr>
        </p:nvSpPr>
        <p:spPr/>
        <p:txBody>
          <a:bodyPr/>
          <a:lstStyle/>
          <a:p>
            <a:endParaRPr lang="en-US" dirty="0"/>
          </a:p>
        </p:txBody>
      </p:sp>
      <p:sp>
        <p:nvSpPr>
          <p:cNvPr id="7" name="Slide Number Placeholder 6"/>
          <p:cNvSpPr>
            <a:spLocks noGrp="1"/>
          </p:cNvSpPr>
          <p:nvPr>
            <p:ph type="sldNum" sz="quarter" idx="14"/>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45363804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t>3/30/25</a:t>
            </a:fld>
            <a:endParaRPr lang="en-US"/>
          </a:p>
        </p:txBody>
      </p:sp>
      <p:sp>
        <p:nvSpPr>
          <p:cNvPr id="5" name="Footer Placeholder 4"/>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07534132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t>3/30/25</a:t>
            </a:fld>
            <a:endParaRPr lang="en-US"/>
          </a:p>
        </p:txBody>
      </p:sp>
      <p:sp>
        <p:nvSpPr>
          <p:cNvPr id="6" name="Footer Placeholder 5"/>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156889935"/>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t>3/30/25</a:t>
            </a:fld>
            <a:endParaRPr lang="en-US"/>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16447157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t>3/30/25</a:t>
            </a:fld>
            <a:endParaRPr lang="en-US"/>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425733146"/>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t>3/30/25</a:t>
            </a:fld>
            <a:endParaRPr lang="en-US"/>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37760023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t>3/30/25</a:t>
            </a:fld>
            <a:endParaRPr lang="en-US"/>
          </a:p>
        </p:txBody>
      </p:sp>
      <p:sp>
        <p:nvSpPr>
          <p:cNvPr id="10" name="Footer Placeholder 9"/>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0940984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t>3/30/25</a:t>
            </a:fld>
            <a:endParaRPr lang="en-US"/>
          </a:p>
        </p:txBody>
      </p:sp>
      <p:sp>
        <p:nvSpPr>
          <p:cNvPr id="9" name="Footer Placeholder 8"/>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802169756"/>
      </p:ext>
    </p:extLst>
  </p:cSld>
  <p:clrMapOvr>
    <a:overrideClrMapping bg1="dk1" tx1="lt1" bg2="dk2" tx2="lt2" accent1="accent1" accent2="accent2" accent3="accent3" accent4="accent4" accent5="accent5" accent6="accent6" hlink="hlink" folHlink="folHlink"/>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t>3/30/25</a:t>
            </a:fld>
            <a:endParaRPr lang="en-US"/>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449382373"/>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t>3/30/25</a:t>
            </a:fld>
            <a:endParaRPr lang="en-US"/>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81998931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617582"/>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257509"/>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4662162"/>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185493"/>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9682941"/>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5294882"/>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988996"/>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1250370"/>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860778"/>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4112"/>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68815"/>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3504494551"/>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464722346"/>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951266905"/>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2049135"/>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912208044"/>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185326197"/>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1479488599"/>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669865"/>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2769677468"/>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2237133227"/>
      </p:ext>
    </p:extLst>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522553654"/>
      </p:ext>
    </p:extLst>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593367"/>
            <a:ext cx="85206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536633"/>
            <a:ext cx="8520600" cy="45552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6217623"/>
            <a:ext cx="5487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77863980"/>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a:extLst>
              <a:ext uri="{FF2B5EF4-FFF2-40B4-BE49-F238E27FC236}">
                <a16:creationId xmlns:a16="http://schemas.microsoft.com/office/drawing/2014/main" id="{9CD35D2D-5E91-46D5-981B-E75BA6DA714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a:extLst>
              <a:ext uri="{FF2B5EF4-FFF2-40B4-BE49-F238E27FC236}">
                <a16:creationId xmlns:a16="http://schemas.microsoft.com/office/drawing/2014/main" id="{7A21EAFC-4035-4857-807A-CB62B3BF44F4}"/>
              </a:ext>
            </a:extLst>
          </p:cNvPr>
          <p:cNvSpPr>
            <a:spLocks noGrp="1" noChangeArrowheads="1"/>
          </p:cNvSpPr>
          <p:nvPr>
            <p:ph type="ftr" sz="quarter" idx="10"/>
          </p:nvPr>
        </p:nvSpPr>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C888C28F-145F-424D-84CC-5AE9AF6843AB}"/>
              </a:ext>
            </a:extLst>
          </p:cNvPr>
          <p:cNvSpPr>
            <a:spLocks noGrp="1" noChangeArrowheads="1"/>
          </p:cNvSpPr>
          <p:nvPr>
            <p:ph type="sldNum" sz="quarter" idx="11"/>
          </p:nvPr>
        </p:nvSpPr>
        <p:spPr/>
        <p:txBody>
          <a:bodyPr/>
          <a:lstStyle>
            <a:lvl1pPr>
              <a:defRPr/>
            </a:lvl1pPr>
          </a:lstStyle>
          <a:p>
            <a:pPr>
              <a:defRPr/>
            </a:pPr>
            <a:fld id="{43826BB2-7A42-4BD5-B790-DBCEF432F448}" type="slidenum">
              <a:rPr lang="en-US" altLang="en-US"/>
              <a:pPr>
                <a:defRPr/>
              </a:pPr>
              <a:t>‹#›</a:t>
            </a:fld>
            <a:endParaRPr lang="en-US" altLang="en-US"/>
          </a:p>
        </p:txBody>
      </p:sp>
    </p:spTree>
    <p:extLst>
      <p:ext uri="{BB962C8B-B14F-4D97-AF65-F5344CB8AC3E}">
        <p14:creationId xmlns:p14="http://schemas.microsoft.com/office/powerpoint/2010/main" val="920010822"/>
      </p:ext>
    </p:extLst>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09AC565-7350-4525-9420-2EB7757D3061}"/>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4AA7F312-6BE9-48B6-AA7B-A6D10D628BA6}"/>
              </a:ext>
            </a:extLst>
          </p:cNvPr>
          <p:cNvSpPr>
            <a:spLocks noGrp="1" noChangeArrowheads="1"/>
          </p:cNvSpPr>
          <p:nvPr>
            <p:ph type="sldNum" sz="quarter" idx="11"/>
          </p:nvPr>
        </p:nvSpPr>
        <p:spPr>
          <a:ln/>
        </p:spPr>
        <p:txBody>
          <a:bodyPr/>
          <a:lstStyle>
            <a:lvl1pPr>
              <a:defRPr/>
            </a:lvl1pPr>
          </a:lstStyle>
          <a:p>
            <a:pPr>
              <a:defRPr/>
            </a:pPr>
            <a:fld id="{8B19D7DF-598B-483B-A6D0-8553CDFAE631}" type="slidenum">
              <a:rPr lang="en-US" altLang="en-US"/>
              <a:pPr>
                <a:defRPr/>
              </a:pPr>
              <a:t>‹#›</a:t>
            </a:fld>
            <a:endParaRPr lang="en-US" altLang="en-US"/>
          </a:p>
        </p:txBody>
      </p:sp>
    </p:spTree>
    <p:extLst>
      <p:ext uri="{BB962C8B-B14F-4D97-AF65-F5344CB8AC3E}">
        <p14:creationId xmlns:p14="http://schemas.microsoft.com/office/powerpoint/2010/main" val="4103998078"/>
      </p:ext>
    </p:extLst>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08787426-EFB2-4064-9F82-5B1B136B39E1}"/>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60038527-DAED-4D79-A54B-129F6A20F670}"/>
              </a:ext>
            </a:extLst>
          </p:cNvPr>
          <p:cNvSpPr>
            <a:spLocks noGrp="1" noChangeArrowheads="1"/>
          </p:cNvSpPr>
          <p:nvPr>
            <p:ph type="sldNum" sz="quarter" idx="11"/>
          </p:nvPr>
        </p:nvSpPr>
        <p:spPr>
          <a:ln/>
        </p:spPr>
        <p:txBody>
          <a:bodyPr/>
          <a:lstStyle>
            <a:lvl1pPr>
              <a:defRPr/>
            </a:lvl1pPr>
          </a:lstStyle>
          <a:p>
            <a:pPr>
              <a:defRPr/>
            </a:pPr>
            <a:fld id="{63D67C19-8364-4600-B88B-828769DCBD4B}" type="slidenum">
              <a:rPr lang="en-US" altLang="en-US"/>
              <a:pPr>
                <a:defRPr/>
              </a:pPr>
              <a:t>‹#›</a:t>
            </a:fld>
            <a:endParaRPr lang="en-US" altLang="en-US"/>
          </a:p>
        </p:txBody>
      </p:sp>
    </p:spTree>
    <p:extLst>
      <p:ext uri="{BB962C8B-B14F-4D97-AF65-F5344CB8AC3E}">
        <p14:creationId xmlns:p14="http://schemas.microsoft.com/office/powerpoint/2010/main" val="2749112868"/>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34334518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DB333F77-5829-459B-B71C-A401B0AC83F8}"/>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DC357D67-E160-41BD-A8F4-591D3B61CA44}"/>
              </a:ext>
            </a:extLst>
          </p:cNvPr>
          <p:cNvSpPr>
            <a:spLocks noGrp="1" noChangeArrowheads="1"/>
          </p:cNvSpPr>
          <p:nvPr>
            <p:ph type="sldNum" sz="quarter" idx="11"/>
          </p:nvPr>
        </p:nvSpPr>
        <p:spPr>
          <a:ln/>
        </p:spPr>
        <p:txBody>
          <a:bodyPr/>
          <a:lstStyle>
            <a:lvl1pPr>
              <a:defRPr/>
            </a:lvl1pPr>
          </a:lstStyle>
          <a:p>
            <a:pPr>
              <a:defRPr/>
            </a:pPr>
            <a:fld id="{A9E1BDAC-3FCE-4406-AD14-A59ECE86B20E}" type="slidenum">
              <a:rPr lang="en-US" altLang="en-US"/>
              <a:pPr>
                <a:defRPr/>
              </a:pPr>
              <a:t>‹#›</a:t>
            </a:fld>
            <a:endParaRPr lang="en-US" altLang="en-US"/>
          </a:p>
        </p:txBody>
      </p:sp>
    </p:spTree>
    <p:extLst>
      <p:ext uri="{BB962C8B-B14F-4D97-AF65-F5344CB8AC3E}">
        <p14:creationId xmlns:p14="http://schemas.microsoft.com/office/powerpoint/2010/main" val="2135372309"/>
      </p:ext>
    </p:extLst>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D26DBB79-5AEF-450D-8A69-9E473A6D46FD}"/>
              </a:ext>
            </a:extLst>
          </p:cNvPr>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a:extLst>
              <a:ext uri="{FF2B5EF4-FFF2-40B4-BE49-F238E27FC236}">
                <a16:creationId xmlns:a16="http://schemas.microsoft.com/office/drawing/2014/main" id="{5613F326-A967-4A16-9691-5994EAA77F81}"/>
              </a:ext>
            </a:extLst>
          </p:cNvPr>
          <p:cNvSpPr>
            <a:spLocks noGrp="1" noChangeArrowheads="1"/>
          </p:cNvSpPr>
          <p:nvPr>
            <p:ph type="sldNum" sz="quarter" idx="11"/>
          </p:nvPr>
        </p:nvSpPr>
        <p:spPr>
          <a:ln/>
        </p:spPr>
        <p:txBody>
          <a:bodyPr/>
          <a:lstStyle>
            <a:lvl1pPr>
              <a:defRPr/>
            </a:lvl1pPr>
          </a:lstStyle>
          <a:p>
            <a:pPr>
              <a:defRPr/>
            </a:pPr>
            <a:fld id="{4DDDAB56-7687-49EE-9BFA-357DD2115F9B}" type="slidenum">
              <a:rPr lang="en-US" altLang="en-US"/>
              <a:pPr>
                <a:defRPr/>
              </a:pPr>
              <a:t>‹#›</a:t>
            </a:fld>
            <a:endParaRPr lang="en-US" altLang="en-US"/>
          </a:p>
        </p:txBody>
      </p:sp>
    </p:spTree>
    <p:extLst>
      <p:ext uri="{BB962C8B-B14F-4D97-AF65-F5344CB8AC3E}">
        <p14:creationId xmlns:p14="http://schemas.microsoft.com/office/powerpoint/2010/main" val="1532744262"/>
      </p:ext>
    </p:extLst>
  </p:cSld>
  <p:clrMapOvr>
    <a:masterClrMapping/>
  </p:clrMapOvr>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25C5F115-951D-416A-8367-F27935F171CC}"/>
              </a:ext>
            </a:extLst>
          </p:cNvPr>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9FA67899-1E4C-4F33-994F-0FE9DDF922F2}"/>
              </a:ext>
            </a:extLst>
          </p:cNvPr>
          <p:cNvSpPr>
            <a:spLocks noGrp="1" noChangeArrowheads="1"/>
          </p:cNvSpPr>
          <p:nvPr>
            <p:ph type="sldNum" sz="quarter" idx="11"/>
          </p:nvPr>
        </p:nvSpPr>
        <p:spPr>
          <a:ln/>
        </p:spPr>
        <p:txBody>
          <a:bodyPr/>
          <a:lstStyle>
            <a:lvl1pPr>
              <a:defRPr/>
            </a:lvl1pPr>
          </a:lstStyle>
          <a:p>
            <a:pPr>
              <a:defRPr/>
            </a:pPr>
            <a:fld id="{EE6ABE56-5E07-4208-997F-19E78ED34494}" type="slidenum">
              <a:rPr lang="en-US" altLang="en-US"/>
              <a:pPr>
                <a:defRPr/>
              </a:pPr>
              <a:t>‹#›</a:t>
            </a:fld>
            <a:endParaRPr lang="en-US" altLang="en-US"/>
          </a:p>
        </p:txBody>
      </p:sp>
    </p:spTree>
    <p:extLst>
      <p:ext uri="{BB962C8B-B14F-4D97-AF65-F5344CB8AC3E}">
        <p14:creationId xmlns:p14="http://schemas.microsoft.com/office/powerpoint/2010/main" val="2038879376"/>
      </p:ext>
    </p:extLst>
  </p:cSld>
  <p:clrMapOvr>
    <a:masterClrMapping/>
  </p:clrMapOvr>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A3210EB8-01E8-436A-B41F-069A2DB8B749}"/>
              </a:ext>
            </a:extLst>
          </p:cNvPr>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a:extLst>
              <a:ext uri="{FF2B5EF4-FFF2-40B4-BE49-F238E27FC236}">
                <a16:creationId xmlns:a16="http://schemas.microsoft.com/office/drawing/2014/main" id="{88357862-E4F0-4312-AEFB-533810CEB356}"/>
              </a:ext>
            </a:extLst>
          </p:cNvPr>
          <p:cNvSpPr>
            <a:spLocks noGrp="1" noChangeArrowheads="1"/>
          </p:cNvSpPr>
          <p:nvPr>
            <p:ph type="sldNum" sz="quarter" idx="11"/>
          </p:nvPr>
        </p:nvSpPr>
        <p:spPr>
          <a:ln/>
        </p:spPr>
        <p:txBody>
          <a:bodyPr/>
          <a:lstStyle>
            <a:lvl1pPr>
              <a:defRPr/>
            </a:lvl1pPr>
          </a:lstStyle>
          <a:p>
            <a:pPr>
              <a:defRPr/>
            </a:pPr>
            <a:fld id="{63632353-6DA2-4969-8B9B-3DBC4F8425A4}" type="slidenum">
              <a:rPr lang="en-US" altLang="en-US"/>
              <a:pPr>
                <a:defRPr/>
              </a:pPr>
              <a:t>‹#›</a:t>
            </a:fld>
            <a:endParaRPr lang="en-US" altLang="en-US"/>
          </a:p>
        </p:txBody>
      </p:sp>
    </p:spTree>
    <p:extLst>
      <p:ext uri="{BB962C8B-B14F-4D97-AF65-F5344CB8AC3E}">
        <p14:creationId xmlns:p14="http://schemas.microsoft.com/office/powerpoint/2010/main" val="1102853564"/>
      </p:ext>
    </p:extLst>
  </p:cSld>
  <p:clrMapOvr>
    <a:masterClrMapping/>
  </p:clrMapOvr>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7D8C17F0-0F2C-4BA2-ACAD-9F9DD7E1D754}"/>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01206954-09DD-443F-8138-FD04D7E91044}"/>
              </a:ext>
            </a:extLst>
          </p:cNvPr>
          <p:cNvSpPr>
            <a:spLocks noGrp="1" noChangeArrowheads="1"/>
          </p:cNvSpPr>
          <p:nvPr>
            <p:ph type="sldNum" sz="quarter" idx="11"/>
          </p:nvPr>
        </p:nvSpPr>
        <p:spPr>
          <a:ln/>
        </p:spPr>
        <p:txBody>
          <a:bodyPr/>
          <a:lstStyle>
            <a:lvl1pPr>
              <a:defRPr/>
            </a:lvl1pPr>
          </a:lstStyle>
          <a:p>
            <a:pPr>
              <a:defRPr/>
            </a:pPr>
            <a:fld id="{00E294FE-CC9E-4E10-B310-514CFBF72E7D}" type="slidenum">
              <a:rPr lang="en-US" altLang="en-US"/>
              <a:pPr>
                <a:defRPr/>
              </a:pPr>
              <a:t>‹#›</a:t>
            </a:fld>
            <a:endParaRPr lang="en-US" altLang="en-US"/>
          </a:p>
        </p:txBody>
      </p:sp>
    </p:spTree>
    <p:extLst>
      <p:ext uri="{BB962C8B-B14F-4D97-AF65-F5344CB8AC3E}">
        <p14:creationId xmlns:p14="http://schemas.microsoft.com/office/powerpoint/2010/main" val="3350566870"/>
      </p:ext>
    </p:extLst>
  </p:cSld>
  <p:clrMapOvr>
    <a:masterClrMapping/>
  </p:clrMapOvr>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2D2B0F18-FF15-4EF6-984A-01641DEDA288}"/>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1E37D587-FAF0-4764-AD77-644AFEF7307D}"/>
              </a:ext>
            </a:extLst>
          </p:cNvPr>
          <p:cNvSpPr>
            <a:spLocks noGrp="1" noChangeArrowheads="1"/>
          </p:cNvSpPr>
          <p:nvPr>
            <p:ph type="sldNum" sz="quarter" idx="11"/>
          </p:nvPr>
        </p:nvSpPr>
        <p:spPr>
          <a:ln/>
        </p:spPr>
        <p:txBody>
          <a:bodyPr/>
          <a:lstStyle>
            <a:lvl1pPr>
              <a:defRPr/>
            </a:lvl1pPr>
          </a:lstStyle>
          <a:p>
            <a:pPr>
              <a:defRPr/>
            </a:pPr>
            <a:fld id="{EA63DEC2-A46B-4DF0-9B6D-3DA55177CC49}" type="slidenum">
              <a:rPr lang="en-US" altLang="en-US"/>
              <a:pPr>
                <a:defRPr/>
              </a:pPr>
              <a:t>‹#›</a:t>
            </a:fld>
            <a:endParaRPr lang="en-US" altLang="en-US"/>
          </a:p>
        </p:txBody>
      </p:sp>
    </p:spTree>
    <p:extLst>
      <p:ext uri="{BB962C8B-B14F-4D97-AF65-F5344CB8AC3E}">
        <p14:creationId xmlns:p14="http://schemas.microsoft.com/office/powerpoint/2010/main" val="280765019"/>
      </p:ext>
    </p:extLst>
  </p:cSld>
  <p:clrMapOvr>
    <a:masterClrMapping/>
  </p:clrMapOvr>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C0A08B9B-687C-4AD3-8C6D-FA4C5E16A313}"/>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5BE2A02B-D63E-4DD6-9FFA-98D71570A2AD}"/>
              </a:ext>
            </a:extLst>
          </p:cNvPr>
          <p:cNvSpPr>
            <a:spLocks noGrp="1" noChangeArrowheads="1"/>
          </p:cNvSpPr>
          <p:nvPr>
            <p:ph type="sldNum" sz="quarter" idx="11"/>
          </p:nvPr>
        </p:nvSpPr>
        <p:spPr>
          <a:ln/>
        </p:spPr>
        <p:txBody>
          <a:bodyPr/>
          <a:lstStyle>
            <a:lvl1pPr>
              <a:defRPr/>
            </a:lvl1pPr>
          </a:lstStyle>
          <a:p>
            <a:pPr>
              <a:defRPr/>
            </a:pPr>
            <a:fld id="{AC4704B9-2B86-45E3-BC5C-2F3F28BAAB8B}" type="slidenum">
              <a:rPr lang="en-US" altLang="en-US"/>
              <a:pPr>
                <a:defRPr/>
              </a:pPr>
              <a:t>‹#›</a:t>
            </a:fld>
            <a:endParaRPr lang="en-US" altLang="en-US"/>
          </a:p>
        </p:txBody>
      </p:sp>
    </p:spTree>
    <p:extLst>
      <p:ext uri="{BB962C8B-B14F-4D97-AF65-F5344CB8AC3E}">
        <p14:creationId xmlns:p14="http://schemas.microsoft.com/office/powerpoint/2010/main" val="3420058119"/>
      </p:ext>
    </p:extLst>
  </p:cSld>
  <p:clrMapOvr>
    <a:masterClrMapping/>
  </p:clrMapOvr>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E62CEBD1-E2A7-41F0-A158-62153EC297D5}"/>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6011B996-071A-4884-856A-6B25C3879E5F}"/>
              </a:ext>
            </a:extLst>
          </p:cNvPr>
          <p:cNvSpPr>
            <a:spLocks noGrp="1" noChangeArrowheads="1"/>
          </p:cNvSpPr>
          <p:nvPr>
            <p:ph type="sldNum" sz="quarter" idx="11"/>
          </p:nvPr>
        </p:nvSpPr>
        <p:spPr>
          <a:ln/>
        </p:spPr>
        <p:txBody>
          <a:bodyPr/>
          <a:lstStyle>
            <a:lvl1pPr>
              <a:defRPr/>
            </a:lvl1pPr>
          </a:lstStyle>
          <a:p>
            <a:pPr>
              <a:defRPr/>
            </a:pPr>
            <a:fld id="{9FC1C64C-0813-4AB1-8463-69A3B31BE146}" type="slidenum">
              <a:rPr lang="en-US" altLang="en-US"/>
              <a:pPr>
                <a:defRPr/>
              </a:pPr>
              <a:t>‹#›</a:t>
            </a:fld>
            <a:endParaRPr lang="en-US" altLang="en-US"/>
          </a:p>
        </p:txBody>
      </p:sp>
    </p:spTree>
    <p:extLst>
      <p:ext uri="{BB962C8B-B14F-4D97-AF65-F5344CB8AC3E}">
        <p14:creationId xmlns:p14="http://schemas.microsoft.com/office/powerpoint/2010/main" val="286619212"/>
      </p:ext>
    </p:extLst>
  </p:cSld>
  <p:clrMapOvr>
    <a:masterClrMapping/>
  </p:clrMapOvr>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a:extLst>
              <a:ext uri="{FF2B5EF4-FFF2-40B4-BE49-F238E27FC236}">
                <a16:creationId xmlns:a16="http://schemas.microsoft.com/office/drawing/2014/main" id="{B55989F0-9C2F-467D-8A2B-E760CFC57E82}"/>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B76D41D7-E031-46E6-8D53-528FF913AD9F}"/>
              </a:ext>
            </a:extLst>
          </p:cNvPr>
          <p:cNvSpPr>
            <a:spLocks noGrp="1" noChangeArrowheads="1"/>
          </p:cNvSpPr>
          <p:nvPr>
            <p:ph type="sldNum" sz="quarter" idx="11"/>
          </p:nvPr>
        </p:nvSpPr>
        <p:spPr>
          <a:ln/>
        </p:spPr>
        <p:txBody>
          <a:bodyPr/>
          <a:lstStyle>
            <a:lvl1pPr>
              <a:defRPr/>
            </a:lvl1pPr>
          </a:lstStyle>
          <a:p>
            <a:pPr>
              <a:defRPr/>
            </a:pPr>
            <a:fld id="{20C0357D-5951-4316-833F-FB5D4423D797}" type="slidenum">
              <a:rPr lang="en-US" altLang="en-US"/>
              <a:pPr>
                <a:defRPr/>
              </a:pPr>
              <a:t>‹#›</a:t>
            </a:fld>
            <a:endParaRPr lang="en-US" altLang="en-US"/>
          </a:p>
        </p:txBody>
      </p:sp>
    </p:spTree>
    <p:extLst>
      <p:ext uri="{BB962C8B-B14F-4D97-AF65-F5344CB8AC3E}">
        <p14:creationId xmlns:p14="http://schemas.microsoft.com/office/powerpoint/2010/main" val="865291627"/>
      </p:ext>
    </p:extLst>
  </p:cSld>
  <p:clrMapOvr>
    <a:masterClrMapping/>
  </p:clrMapOvr>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613697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173308204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38B7E-9D90-9B48-A8F0-5C08F12D53F9}"/>
              </a:ext>
            </a:extLst>
          </p:cNvPr>
          <p:cNvSpPr>
            <a:spLocks noGrp="1"/>
          </p:cNvSpPr>
          <p:nvPr>
            <p:ph type="title"/>
          </p:nvPr>
        </p:nvSpPr>
        <p:spPr>
          <a:xfrm>
            <a:off x="0" y="3370062"/>
            <a:ext cx="9144000" cy="1325563"/>
          </a:xfrm>
          <a:prstGeom prst="rect">
            <a:avLst/>
          </a:prstGeom>
        </p:spPr>
        <p:txBody>
          <a:bodyPr/>
          <a:lstStyle>
            <a:lvl1pPr>
              <a:defRPr sz="6600" b="1" i="1" baseline="0">
                <a:latin typeface="Cambria" panose="02040503050406030204" pitchFamily="18" charset="0"/>
              </a:defRPr>
            </a:lvl1pPr>
          </a:lstStyle>
          <a:p>
            <a:r>
              <a:rPr lang="en-US" dirty="0"/>
              <a:t>Click to edit Master title style</a:t>
            </a:r>
            <a:endParaRPr lang="en-TR" dirty="0"/>
          </a:p>
        </p:txBody>
      </p:sp>
      <p:sp>
        <p:nvSpPr>
          <p:cNvPr id="3" name="Rectangle 2">
            <a:extLst>
              <a:ext uri="{FF2B5EF4-FFF2-40B4-BE49-F238E27FC236}">
                <a16:creationId xmlns:a16="http://schemas.microsoft.com/office/drawing/2014/main" id="{2217C05B-AE6B-CA40-92B3-312C96F8E5F4}"/>
              </a:ext>
            </a:extLst>
          </p:cNvPr>
          <p:cNvSpPr/>
          <p:nvPr userDrawn="1"/>
        </p:nvSpPr>
        <p:spPr>
          <a:xfrm>
            <a:off x="0" y="4697080"/>
            <a:ext cx="9144000" cy="1437501"/>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11410580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B6FA48C-FC23-4C73-AC9B-B702C151A810}"/>
              </a:ext>
            </a:extLst>
          </p:cNvPr>
          <p:cNvSpPr/>
          <p:nvPr userDrawn="1"/>
        </p:nvSpPr>
        <p:spPr>
          <a:xfrm>
            <a:off x="0" y="0"/>
            <a:ext cx="9144000" cy="860412"/>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75991" y="11100"/>
            <a:ext cx="8987621" cy="761258"/>
          </a:xfrm>
          <a:prstGeom prst="rect">
            <a:avLst/>
          </a:prstGeom>
        </p:spPr>
        <p:txBody>
          <a:bodyPr anchor="ctr"/>
          <a:lstStyle>
            <a:lvl1pPr>
              <a:lnSpc>
                <a:spcPct val="100000"/>
              </a:lnSpc>
              <a:spcAft>
                <a:spcPts val="600"/>
              </a:spcAft>
              <a:defRPr sz="4400" b="1" baseline="0">
                <a:solidFill>
                  <a:schemeClr val="bg1"/>
                </a:solidFill>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p:nvPr>
        </p:nvSpPr>
        <p:spPr>
          <a:xfrm>
            <a:off x="75991" y="975034"/>
            <a:ext cx="8987622" cy="5435043"/>
          </a:xfrm>
          <a:prstGeom prst="rect">
            <a:avLst/>
          </a:prstGeom>
        </p:spPr>
        <p:txBody>
          <a:bodyPr/>
          <a:lstStyle>
            <a:lvl1pPr>
              <a:defRPr sz="3600">
                <a:latin typeface="Cambria" panose="02040503050406030204" pitchFamily="18" charset="0"/>
              </a:defRPr>
            </a:lvl1pPr>
            <a:lvl2pPr marL="685800" indent="-228600">
              <a:buFont typeface="Cambria" panose="02040503050406030204" pitchFamily="18" charset="0"/>
              <a:buChar char="-"/>
              <a:defRPr sz="2800">
                <a:latin typeface="Cambria" panose="02040503050406030204" pitchFamily="18" charset="0"/>
              </a:defRPr>
            </a:lvl2pPr>
            <a:lvl3pPr>
              <a:defRPr sz="2400">
                <a:latin typeface="Cambria" panose="02040503050406030204" pitchFamily="18" charset="0"/>
              </a:defRPr>
            </a:lvl3pPr>
            <a:lvl4pPr>
              <a:defRPr sz="2400">
                <a:latin typeface="Cambria" panose="02040503050406030204" pitchFamily="18" charset="0"/>
              </a:defRPr>
            </a:lvl4pPr>
            <a:lvl5pPr>
              <a:defRPr sz="24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5"/>
          <p:cNvSpPr txBox="1">
            <a:spLocks/>
          </p:cNvSpPr>
          <p:nvPr userDrawn="1"/>
        </p:nvSpPr>
        <p:spPr>
          <a:xfrm>
            <a:off x="7924800" y="647146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pPr/>
              <a:t>‹#›</a:t>
            </a:fld>
            <a:endParaRPr lang="en-US" dirty="0"/>
          </a:p>
        </p:txBody>
      </p:sp>
      <p:pic>
        <p:nvPicPr>
          <p:cNvPr id="9" name="Picture 8" descr="safari.png"/>
          <p:cNvPicPr>
            <a:picLocks noChangeAspect="1"/>
          </p:cNvPicPr>
          <p:nvPr userDrawn="1"/>
        </p:nvPicPr>
        <p:blipFill>
          <a:blip r:embed="rId2" cstate="print"/>
          <a:stretch>
            <a:fillRect/>
          </a:stretch>
        </p:blipFill>
        <p:spPr>
          <a:xfrm>
            <a:off x="75991" y="6524699"/>
            <a:ext cx="977147" cy="282728"/>
          </a:xfrm>
          <a:prstGeom prst="rect">
            <a:avLst/>
          </a:prstGeom>
        </p:spPr>
      </p:pic>
      <p:pic>
        <p:nvPicPr>
          <p:cNvPr id="10" name="Picture 2">
            <a:extLst>
              <a:ext uri="{FF2B5EF4-FFF2-40B4-BE49-F238E27FC236}">
                <a16:creationId xmlns:a16="http://schemas.microsoft.com/office/drawing/2014/main" id="{22204A7A-FB0E-A441-B9F5-28F279051F9D}"/>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14921" y="6449551"/>
            <a:ext cx="1867175" cy="38283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88180C1-8B68-AC4C-94FA-42ACC1C193E9}"/>
              </a:ext>
            </a:extLst>
          </p:cNvPr>
          <p:cNvSpPr/>
          <p:nvPr userDrawn="1"/>
        </p:nvSpPr>
        <p:spPr>
          <a:xfrm>
            <a:off x="1073731" y="6449551"/>
            <a:ext cx="779781" cy="34336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TR"/>
          </a:p>
        </p:txBody>
      </p:sp>
      <p:pic>
        <p:nvPicPr>
          <p:cNvPr id="11" name="Picture 2">
            <a:extLst>
              <a:ext uri="{FF2B5EF4-FFF2-40B4-BE49-F238E27FC236}">
                <a16:creationId xmlns:a16="http://schemas.microsoft.com/office/drawing/2014/main" id="{111B3916-F58F-6644-9FA8-ED642158E897}"/>
              </a:ext>
            </a:extLst>
          </p:cNvPr>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60005"/>
          <a:stretch/>
        </p:blipFill>
        <p:spPr bwMode="auto">
          <a:xfrm>
            <a:off x="1263518" y="6510185"/>
            <a:ext cx="589994" cy="3024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415889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122238784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eaLnBrk="1" hangingPunct="1">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53EC4547-E2B1-9B4F-845F-F274F3C623A5}" type="slidenum">
              <a:rPr lang="en-US"/>
              <a:pPr>
                <a:defRPr/>
              </a:pPr>
              <a:t>‹#›</a:t>
            </a:fld>
            <a:endParaRPr lang="en-US"/>
          </a:p>
        </p:txBody>
      </p:sp>
    </p:spTree>
    <p:extLst>
      <p:ext uri="{BB962C8B-B14F-4D97-AF65-F5344CB8AC3E}">
        <p14:creationId xmlns:p14="http://schemas.microsoft.com/office/powerpoint/2010/main" val="2758791326"/>
      </p:ext>
    </p:extLst>
  </p:cSld>
  <p:clrMapOvr>
    <a:masterClrMapping/>
  </p:clrMapOvr>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76BB4180-6920-9C42-9DA1-4829E0437063}" type="slidenum">
              <a:rPr lang="en-US"/>
              <a:pPr>
                <a:defRPr/>
              </a:pPr>
              <a:t>‹#›</a:t>
            </a:fld>
            <a:endParaRPr lang="en-US"/>
          </a:p>
        </p:txBody>
      </p:sp>
    </p:spTree>
    <p:extLst>
      <p:ext uri="{BB962C8B-B14F-4D97-AF65-F5344CB8AC3E}">
        <p14:creationId xmlns:p14="http://schemas.microsoft.com/office/powerpoint/2010/main" val="3901951674"/>
      </p:ext>
    </p:extLst>
  </p:cSld>
  <p:clrMapOvr>
    <a:masterClrMapping/>
  </p:clrMapOvr>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B4330D3C-7D80-0940-9C38-883CA56758D1}" type="slidenum">
              <a:rPr lang="en-US"/>
              <a:pPr>
                <a:defRPr/>
              </a:pPr>
              <a:t>‹#›</a:t>
            </a:fld>
            <a:endParaRPr lang="en-US"/>
          </a:p>
        </p:txBody>
      </p:sp>
    </p:spTree>
    <p:extLst>
      <p:ext uri="{BB962C8B-B14F-4D97-AF65-F5344CB8AC3E}">
        <p14:creationId xmlns:p14="http://schemas.microsoft.com/office/powerpoint/2010/main" val="3811271819"/>
      </p:ext>
    </p:extLst>
  </p:cSld>
  <p:clrMapOvr>
    <a:masterClrMapping/>
  </p:clrMapOvr>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7649F32B-3CEF-984C-BBF2-963F764B3663}" type="slidenum">
              <a:rPr lang="en-US"/>
              <a:pPr>
                <a:defRPr/>
              </a:pPr>
              <a:t>‹#›</a:t>
            </a:fld>
            <a:endParaRPr lang="en-US"/>
          </a:p>
        </p:txBody>
      </p:sp>
    </p:spTree>
    <p:extLst>
      <p:ext uri="{BB962C8B-B14F-4D97-AF65-F5344CB8AC3E}">
        <p14:creationId xmlns:p14="http://schemas.microsoft.com/office/powerpoint/2010/main" val="607395441"/>
      </p:ext>
    </p:extLst>
  </p:cSld>
  <p:clrMapOvr>
    <a:masterClrMapping/>
  </p:clrMapOvr>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68434898-7376-D942-82A4-9987F9AC7C42}" type="slidenum">
              <a:rPr lang="en-US"/>
              <a:pPr>
                <a:defRPr/>
              </a:pPr>
              <a:t>‹#›</a:t>
            </a:fld>
            <a:endParaRPr lang="en-US"/>
          </a:p>
        </p:txBody>
      </p:sp>
    </p:spTree>
    <p:extLst>
      <p:ext uri="{BB962C8B-B14F-4D97-AF65-F5344CB8AC3E}">
        <p14:creationId xmlns:p14="http://schemas.microsoft.com/office/powerpoint/2010/main" val="829486752"/>
      </p:ext>
    </p:extLst>
  </p:cSld>
  <p:clrMapOvr>
    <a:masterClrMapping/>
  </p:clrMapOvr>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BDAE4D29-6AD3-F447-89DA-A4F13DC75D38}" type="slidenum">
              <a:rPr lang="en-US"/>
              <a:pPr>
                <a:defRPr/>
              </a:pPr>
              <a:t>‹#›</a:t>
            </a:fld>
            <a:endParaRPr lang="en-US"/>
          </a:p>
        </p:txBody>
      </p:sp>
    </p:spTree>
    <p:extLst>
      <p:ext uri="{BB962C8B-B14F-4D97-AF65-F5344CB8AC3E}">
        <p14:creationId xmlns:p14="http://schemas.microsoft.com/office/powerpoint/2010/main" val="3524218155"/>
      </p:ext>
    </p:extLst>
  </p:cSld>
  <p:clrMapOvr>
    <a:masterClrMapping/>
  </p:clrMapOvr>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5C9A4055-98B6-5F49-80DA-F6F7DEF7F674}" type="slidenum">
              <a:rPr lang="en-US"/>
              <a:pPr>
                <a:defRPr/>
              </a:pPr>
              <a:t>‹#›</a:t>
            </a:fld>
            <a:endParaRPr lang="en-US"/>
          </a:p>
        </p:txBody>
      </p:sp>
    </p:spTree>
    <p:extLst>
      <p:ext uri="{BB962C8B-B14F-4D97-AF65-F5344CB8AC3E}">
        <p14:creationId xmlns:p14="http://schemas.microsoft.com/office/powerpoint/2010/main" val="122950970"/>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a:t>Click to edit Master title style</a:t>
            </a:r>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C89ECD9-3D5F-7F4F-998D-56B78CDEA664}" type="slidenum">
              <a:rPr lang="en-US"/>
              <a:pPr>
                <a:defRPr/>
              </a:pPr>
              <a:t>‹#›</a:t>
            </a:fld>
            <a:endParaRPr lang="en-US"/>
          </a:p>
        </p:txBody>
      </p:sp>
    </p:spTree>
    <p:extLst>
      <p:ext uri="{BB962C8B-B14F-4D97-AF65-F5344CB8AC3E}">
        <p14:creationId xmlns:p14="http://schemas.microsoft.com/office/powerpoint/2010/main" val="2437951259"/>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EFA65131-7DE5-1D4D-A3CF-3D0607171E1C}" type="slidenum">
              <a:rPr lang="en-US"/>
              <a:pPr>
                <a:defRPr/>
              </a:pPr>
              <a:t>‹#›</a:t>
            </a:fld>
            <a:endParaRPr lang="en-US"/>
          </a:p>
        </p:txBody>
      </p:sp>
    </p:spTree>
    <p:extLst>
      <p:ext uri="{BB962C8B-B14F-4D97-AF65-F5344CB8AC3E}">
        <p14:creationId xmlns:p14="http://schemas.microsoft.com/office/powerpoint/2010/main" val="1288936763"/>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FC0B6F9A-1324-4947-8B68-D47C27442892}" type="slidenum">
              <a:rPr lang="en-US"/>
              <a:pPr>
                <a:defRPr/>
              </a:pPr>
              <a:t>‹#›</a:t>
            </a:fld>
            <a:endParaRPr lang="en-US"/>
          </a:p>
        </p:txBody>
      </p:sp>
    </p:spTree>
    <p:extLst>
      <p:ext uri="{BB962C8B-B14F-4D97-AF65-F5344CB8AC3E}">
        <p14:creationId xmlns:p14="http://schemas.microsoft.com/office/powerpoint/2010/main" val="2645850926"/>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A0D1EA7-F64C-644A-BE34-B5A402A870E5}" type="slidenum">
              <a:rPr lang="en-US"/>
              <a:pPr>
                <a:defRPr/>
              </a:pPr>
              <a:t>‹#›</a:t>
            </a:fld>
            <a:endParaRPr lang="en-US"/>
          </a:p>
        </p:txBody>
      </p:sp>
    </p:spTree>
    <p:extLst>
      <p:ext uri="{BB962C8B-B14F-4D97-AF65-F5344CB8AC3E}">
        <p14:creationId xmlns:p14="http://schemas.microsoft.com/office/powerpoint/2010/main" val="1040942984"/>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3"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1E6C4A1C-A8E8-3C42-88AB-792537E5FFC6}" type="slidenum">
              <a:rPr lang="en-US"/>
              <a:pPr>
                <a:defRPr/>
              </a:pPr>
              <a:t>‹#›</a:t>
            </a:fld>
            <a:endParaRPr lang="en-US"/>
          </a:p>
        </p:txBody>
      </p:sp>
    </p:spTree>
    <p:extLst>
      <p:ext uri="{BB962C8B-B14F-4D97-AF65-F5344CB8AC3E}">
        <p14:creationId xmlns:p14="http://schemas.microsoft.com/office/powerpoint/2010/main" val="356495591"/>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
        <p:nvSpPr>
          <p:cNvPr id="5" name="Slide Number Placeholder 5">
            <a:extLst>
              <a:ext uri="{FF2B5EF4-FFF2-40B4-BE49-F238E27FC236}">
                <a16:creationId xmlns:a16="http://schemas.microsoft.com/office/drawing/2014/main" id="{D67F7A59-CF4E-EC20-68A0-390CB76C13C3}"/>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6" name="Picture 5" descr="safari.png">
            <a:extLst>
              <a:ext uri="{FF2B5EF4-FFF2-40B4-BE49-F238E27FC236}">
                <a16:creationId xmlns:a16="http://schemas.microsoft.com/office/drawing/2014/main" id="{4F195A89-C410-BCD9-0B74-E87F1A1635F1}"/>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7" name="Content Placeholder 13">
            <a:extLst>
              <a:ext uri="{FF2B5EF4-FFF2-40B4-BE49-F238E27FC236}">
                <a16:creationId xmlns:a16="http://schemas.microsoft.com/office/drawing/2014/main" id="{B7FAED6D-FE25-984D-F3D8-912BF36CF3D8}"/>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Tree>
    <p:extLst>
      <p:ext uri="{BB962C8B-B14F-4D97-AF65-F5344CB8AC3E}">
        <p14:creationId xmlns:p14="http://schemas.microsoft.com/office/powerpoint/2010/main" val="2127153966"/>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460D64B3-47B9-4B80-8494-C2463AAD593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4" name="Title 1">
            <a:extLst>
              <a:ext uri="{FF2B5EF4-FFF2-40B4-BE49-F238E27FC236}">
                <a16:creationId xmlns:a16="http://schemas.microsoft.com/office/drawing/2014/main" id="{029DDEC7-5C22-7ADB-60BD-945BAEBCFDE7}"/>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99596494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58EF1544-24EE-9F40-92D1-5F7EF2704AEF}"/>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5" name="Picture 4" descr="safari.png">
            <a:extLst>
              <a:ext uri="{FF2B5EF4-FFF2-40B4-BE49-F238E27FC236}">
                <a16:creationId xmlns:a16="http://schemas.microsoft.com/office/drawing/2014/main" id="{BCE086F2-9422-3233-969B-2DF0AF8C277B}"/>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11" name="Content Placeholder 13">
            <a:extLst>
              <a:ext uri="{FF2B5EF4-FFF2-40B4-BE49-F238E27FC236}">
                <a16:creationId xmlns:a16="http://schemas.microsoft.com/office/drawing/2014/main" id="{BD73B27A-EBF7-DCCC-F4F6-DD46A37DA75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12" name="Title 1">
            <a:extLst>
              <a:ext uri="{FF2B5EF4-FFF2-40B4-BE49-F238E27FC236}">
                <a16:creationId xmlns:a16="http://schemas.microsoft.com/office/drawing/2014/main" id="{1DB119B3-1AA6-94B9-13B9-6E10CE82D05A}"/>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1791178792"/>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9652D26D-6A0A-80F5-0467-32E58CC08E88}"/>
              </a:ext>
            </a:extLst>
          </p:cNvPr>
          <p:cNvSpPr txBox="1">
            <a:spLocks/>
          </p:cNvSpPr>
          <p:nvPr userDrawn="1"/>
        </p:nvSpPr>
        <p:spPr>
          <a:xfrm>
            <a:off x="7006213" y="6413428"/>
            <a:ext cx="2057400" cy="365125"/>
          </a:xfrm>
          <a:prstGeom prst="rect">
            <a:avLst/>
          </a:prstGeom>
        </p:spPr>
        <p:txBody>
          <a:bodyPr/>
          <a:lstStyle>
            <a:defPPr>
              <a:defRPr lang="en-US"/>
            </a:defPPr>
            <a:lvl1pPr marL="0" algn="ctr" defTabSz="457200" rtl="0" eaLnBrk="1" latinLnBrk="0" hangingPunct="1">
              <a:defRPr sz="1400" kern="1200">
                <a:solidFill>
                  <a:schemeClr val="bg1">
                    <a:lumMod val="65000"/>
                  </a:schemeClr>
                </a:solidFill>
                <a:latin typeface="Corbel" panose="020B0503020204020204" pitchFamily="34" charset="0"/>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FDEAB76D-489F-BC47-AE8A-9A4958F60173}" type="slidenum">
              <a:rPr lang="en-CH" smtClean="0"/>
              <a:pPr algn="r"/>
              <a:t>‹#›</a:t>
            </a:fld>
            <a:endParaRPr lang="en-CH"/>
          </a:p>
        </p:txBody>
      </p:sp>
      <p:pic>
        <p:nvPicPr>
          <p:cNvPr id="7" name="Picture 6" descr="safari.png">
            <a:extLst>
              <a:ext uri="{FF2B5EF4-FFF2-40B4-BE49-F238E27FC236}">
                <a16:creationId xmlns:a16="http://schemas.microsoft.com/office/drawing/2014/main" id="{AE34FD6A-B99A-3D50-4BF8-F449A040CC8A}"/>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Tree>
    <p:extLst>
      <p:ext uri="{BB962C8B-B14F-4D97-AF65-F5344CB8AC3E}">
        <p14:creationId xmlns:p14="http://schemas.microsoft.com/office/powerpoint/2010/main" val="1643813891"/>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79326237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7604395"/>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atin typeface="Trebuchet MS" panose="020B0603020202020204" pitchFamily="34" charset="0"/>
              </a:defRPr>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atin typeface="Trebuchet MS" panose="020B0603020202020204" pitchFamily="34" charset="0"/>
              </a:defRPr>
            </a:lvl1pPr>
            <a:lvl2pPr marL="342884" indent="0" algn="ctr">
              <a:buNone/>
              <a:defRPr sz="1500"/>
            </a:lvl2pPr>
            <a:lvl3pPr marL="685766" indent="0" algn="ctr">
              <a:buNone/>
              <a:defRPr sz="1350"/>
            </a:lvl3pPr>
            <a:lvl4pPr marL="1028649" indent="0" algn="ctr">
              <a:buNone/>
              <a:defRPr sz="1200"/>
            </a:lvl4pPr>
            <a:lvl5pPr marL="1371532" indent="0" algn="ctr">
              <a:buNone/>
              <a:defRPr sz="1200"/>
            </a:lvl5pPr>
            <a:lvl6pPr marL="1714415" indent="0" algn="ctr">
              <a:buNone/>
              <a:defRPr sz="1200"/>
            </a:lvl6pPr>
            <a:lvl7pPr marL="2057297" indent="0" algn="ctr">
              <a:buNone/>
              <a:defRPr sz="1200"/>
            </a:lvl7pPr>
            <a:lvl8pPr marL="2400180" indent="0" algn="ctr">
              <a:buNone/>
              <a:defRPr sz="1200"/>
            </a:lvl8pPr>
            <a:lvl9pPr marL="2743064" indent="0" algn="ctr">
              <a:buNone/>
              <a:defRPr sz="1200"/>
            </a:lvl9pPr>
          </a:lstStyle>
          <a:p>
            <a:r>
              <a:rPr lang="en-US"/>
              <a:t>Click to edit Master subtitle style</a:t>
            </a:r>
          </a:p>
        </p:txBody>
      </p:sp>
    </p:spTree>
    <p:extLst>
      <p:ext uri="{BB962C8B-B14F-4D97-AF65-F5344CB8AC3E}">
        <p14:creationId xmlns:p14="http://schemas.microsoft.com/office/powerpoint/2010/main" val="347902351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95475661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3103E0A-1103-4E2A-80B9-427ECF501675}"/>
              </a:ext>
            </a:extLst>
          </p:cNvPr>
          <p:cNvSpPr/>
          <p:nvPr userDrawn="1"/>
        </p:nvSpPr>
        <p:spPr>
          <a:xfrm>
            <a:off x="0" y="-1"/>
            <a:ext cx="9144000" cy="82576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2" name="Title 1"/>
          <p:cNvSpPr>
            <a:spLocks noGrp="1"/>
          </p:cNvSpPr>
          <p:nvPr>
            <p:ph type="title"/>
          </p:nvPr>
        </p:nvSpPr>
        <p:spPr>
          <a:xfrm>
            <a:off x="155488" y="78848"/>
            <a:ext cx="8815517" cy="753812"/>
          </a:xfrm>
        </p:spPr>
        <p:txBody>
          <a:bodyPr>
            <a:normAutofit/>
          </a:bodyPr>
          <a:lstStyle>
            <a:lvl1pPr>
              <a:defRPr sz="4600" b="1">
                <a:solidFill>
                  <a:schemeClr val="bg1"/>
                </a:solidFill>
                <a:latin typeface="Trebuchet MS" panose="020B0603020202020204" pitchFamily="34" charset="0"/>
              </a:defRPr>
            </a:lvl1pPr>
          </a:lstStyle>
          <a:p>
            <a:r>
              <a:rPr lang="en-US" dirty="0"/>
              <a:t>Click to edit Master title style</a:t>
            </a:r>
          </a:p>
        </p:txBody>
      </p:sp>
      <p:sp>
        <p:nvSpPr>
          <p:cNvPr id="3" name="Content Placeholder 2"/>
          <p:cNvSpPr>
            <a:spLocks noGrp="1"/>
          </p:cNvSpPr>
          <p:nvPr>
            <p:ph idx="1"/>
          </p:nvPr>
        </p:nvSpPr>
        <p:spPr>
          <a:xfrm>
            <a:off x="155488" y="1021492"/>
            <a:ext cx="8815517" cy="5368993"/>
          </a:xfrm>
        </p:spPr>
        <p:txBody>
          <a:bodyPr>
            <a:normAutofit/>
          </a:bodyPr>
          <a:lstStyle>
            <a:lvl1pPr>
              <a:defRPr sz="2800">
                <a:latin typeface="Trebuchet MS" panose="020B0603020202020204" pitchFamily="34" charset="0"/>
              </a:defRPr>
            </a:lvl1pPr>
            <a:lvl2pPr>
              <a:defRPr sz="2400">
                <a:latin typeface="Trebuchet MS" panose="020B0603020202020204" pitchFamily="34" charset="0"/>
              </a:defRPr>
            </a:lvl2pPr>
            <a:lvl3pPr>
              <a:defRPr sz="1800">
                <a:latin typeface="Trebuchet MS" panose="020B0603020202020204" pitchFamily="34" charset="0"/>
              </a:defRPr>
            </a:lvl3pPr>
            <a:lvl4pPr>
              <a:defRPr sz="1600">
                <a:latin typeface="Trebuchet MS" panose="020B0603020202020204" pitchFamily="34" charset="0"/>
              </a:defRPr>
            </a:lvl4pPr>
            <a:lvl5pPr>
              <a:defRPr sz="1600">
                <a:latin typeface="Trebuchet MS" panose="020B0603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2" name="Graphic 11">
            <a:extLst>
              <a:ext uri="{FF2B5EF4-FFF2-40B4-BE49-F238E27FC236}">
                <a16:creationId xmlns:a16="http://schemas.microsoft.com/office/drawing/2014/main" id="{1FE0A3EE-6483-4E65-823F-5E7E920D709A}"/>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94338"/>
            <a:ext cx="1180720" cy="227148"/>
          </a:xfrm>
          <a:prstGeom prst="rect">
            <a:avLst/>
          </a:prstGeom>
        </p:spPr>
      </p:pic>
      <p:sp>
        <p:nvSpPr>
          <p:cNvPr id="8" name="Slide Number Placeholder 7">
            <a:extLst>
              <a:ext uri="{FF2B5EF4-FFF2-40B4-BE49-F238E27FC236}">
                <a16:creationId xmlns:a16="http://schemas.microsoft.com/office/drawing/2014/main" id="{0E1FD7A5-C69D-412C-8DA5-5AA06BC4E515}"/>
              </a:ext>
            </a:extLst>
          </p:cNvPr>
          <p:cNvSpPr>
            <a:spLocks noGrp="1"/>
          </p:cNvSpPr>
          <p:nvPr>
            <p:ph type="sldNum" sz="quarter" idx="12"/>
          </p:nvPr>
        </p:nvSpPr>
        <p:spPr>
          <a:xfrm>
            <a:off x="8329353" y="6494338"/>
            <a:ext cx="643730" cy="280288"/>
          </a:xfrm>
          <a:prstGeom prst="rect">
            <a:avLst/>
          </a:prstGeom>
        </p:spPr>
        <p:txBody>
          <a:bodyPr/>
          <a:lstStyle>
            <a:lvl1pPr algn="ctr">
              <a:defRPr sz="1600" b="1">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2922109303"/>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F3A1B36-F75C-4B3A-8AC7-B38B97092F73}"/>
              </a:ext>
            </a:extLst>
          </p:cNvPr>
          <p:cNvSpPr/>
          <p:nvPr userDrawn="1"/>
        </p:nvSpPr>
        <p:spPr>
          <a:xfrm>
            <a:off x="0" y="-1"/>
            <a:ext cx="9144000" cy="89032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12" name="Title 1">
            <a:extLst>
              <a:ext uri="{FF2B5EF4-FFF2-40B4-BE49-F238E27FC236}">
                <a16:creationId xmlns:a16="http://schemas.microsoft.com/office/drawing/2014/main" id="{F77D2451-9D72-4A45-A1BA-585E5FC3C46D}"/>
              </a:ext>
            </a:extLst>
          </p:cNvPr>
          <p:cNvSpPr txBox="1">
            <a:spLocks/>
          </p:cNvSpPr>
          <p:nvPr userDrawn="1"/>
        </p:nvSpPr>
        <p:spPr>
          <a:xfrm>
            <a:off x="155488" y="70610"/>
            <a:ext cx="8815517" cy="753812"/>
          </a:xfrm>
          <a:prstGeom prst="rect">
            <a:avLst/>
          </a:prstGeom>
        </p:spPr>
        <p:txBody>
          <a:bodyPr vert="horz" lIns="91440" tIns="45720" rIns="91440" bIns="45720" rtlCol="0" anchor="ctr">
            <a:normAutofit/>
          </a:bodyPr>
          <a:lstStyle>
            <a:lvl1pPr algn="l" defTabSz="685766" rtl="0" eaLnBrk="1" latinLnBrk="0" hangingPunct="1">
              <a:lnSpc>
                <a:spcPct val="90000"/>
              </a:lnSpc>
              <a:spcBef>
                <a:spcPct val="0"/>
              </a:spcBef>
              <a:buNone/>
              <a:defRPr sz="4000" b="1" kern="1200">
                <a:solidFill>
                  <a:schemeClr val="bg1"/>
                </a:solidFill>
                <a:latin typeface="Trebuchet MS" panose="020B0603020202020204" pitchFamily="34" charset="0"/>
                <a:ea typeface="Verdana" panose="020B0604030504040204" pitchFamily="34" charset="0"/>
                <a:cs typeface="Courier New" panose="02070309020205020404" pitchFamily="49" charset="0"/>
              </a:defRPr>
            </a:lvl1pPr>
          </a:lstStyle>
          <a:p>
            <a:r>
              <a:rPr lang="en-US" dirty="0"/>
              <a:t>Click to edit Master title style</a:t>
            </a:r>
          </a:p>
        </p:txBody>
      </p:sp>
      <p:pic>
        <p:nvPicPr>
          <p:cNvPr id="13" name="Graphic 12">
            <a:extLst>
              <a:ext uri="{FF2B5EF4-FFF2-40B4-BE49-F238E27FC236}">
                <a16:creationId xmlns:a16="http://schemas.microsoft.com/office/drawing/2014/main" id="{35CB8A4C-6108-4DBB-AB3B-F36B31AA7938}"/>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7" name="Slide Number Placeholder 7">
            <a:extLst>
              <a:ext uri="{FF2B5EF4-FFF2-40B4-BE49-F238E27FC236}">
                <a16:creationId xmlns:a16="http://schemas.microsoft.com/office/drawing/2014/main" id="{25E13529-B30F-4988-A788-9A2F9C01C88B}"/>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155195402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910755F8-9E4F-4AC1-934C-4503FD0A51D7}"/>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4" name="Slide Number Placeholder 7">
            <a:extLst>
              <a:ext uri="{FF2B5EF4-FFF2-40B4-BE49-F238E27FC236}">
                <a16:creationId xmlns:a16="http://schemas.microsoft.com/office/drawing/2014/main" id="{D3FBD0FA-D9BB-45FA-A53B-03090A5B6110}"/>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416332365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926205"/>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grpSp>
        <p:nvGrpSpPr>
          <p:cNvPr id="4" name="Group 3">
            <a:extLst>
              <a:ext uri="{FF2B5EF4-FFF2-40B4-BE49-F238E27FC236}">
                <a16:creationId xmlns:a16="http://schemas.microsoft.com/office/drawing/2014/main" id="{FE871024-82B3-7E13-363D-9C62273AECC7}"/>
              </a:ext>
            </a:extLst>
          </p:cNvPr>
          <p:cNvGrpSpPr/>
          <p:nvPr userDrawn="1"/>
        </p:nvGrpSpPr>
        <p:grpSpPr>
          <a:xfrm>
            <a:off x="3446615" y="5901477"/>
            <a:ext cx="5455492" cy="655879"/>
            <a:chOff x="3345180" y="5867187"/>
            <a:chExt cx="5455492" cy="655879"/>
          </a:xfrm>
        </p:grpSpPr>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6206489" y="5891295"/>
              <a:ext cx="2594183" cy="607662"/>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3345180" y="5867187"/>
              <a:ext cx="2054101" cy="655879"/>
            </a:xfrm>
            <a:prstGeom prst="rect">
              <a:avLst/>
            </a:prstGeom>
          </p:spPr>
        </p:pic>
      </p:grpSp>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a:blip r:embed="rId4"/>
          <a:stretch>
            <a:fillRect/>
          </a:stretch>
        </p:blipFill>
        <p:spPr>
          <a:xfrm>
            <a:off x="-146931" y="5708116"/>
            <a:ext cx="3192210" cy="1149882"/>
          </a:xfrm>
          <a:prstGeom prst="rect">
            <a:avLst/>
          </a:prstGeom>
        </p:spPr>
      </p:pic>
    </p:spTree>
    <p:extLst>
      <p:ext uri="{BB962C8B-B14F-4D97-AF65-F5344CB8AC3E}">
        <p14:creationId xmlns:p14="http://schemas.microsoft.com/office/powerpoint/2010/main" val="200732446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225269602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1.pn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1.pn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1.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1.pn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2.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image" Target="../media/image1.png"/><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3.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4.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image" Target="../media/image1.png"/><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5.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6.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1.pn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7.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8.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theme" Target="../theme/theme19.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theme" Target="../theme/theme20.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0.xml"/><Relationship Id="rId13" Type="http://schemas.openxmlformats.org/officeDocument/2006/relationships/image" Target="../media/image1.png"/><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21.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2.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theme" Target="../theme/theme23.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2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image" Target="../media/image1.png"/></Relationships>
</file>

<file path=ppt/slideMasters/_rels/slideMaster25.xml.rels><?xml version="1.0" encoding="UTF-8" standalone="yes"?>
<Relationships xmlns="http://schemas.openxmlformats.org/package/2006/relationships"><Relationship Id="rId8" Type="http://schemas.openxmlformats.org/officeDocument/2006/relationships/theme" Target="../theme/theme25.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5" Type="http://schemas.openxmlformats.org/officeDocument/2006/relationships/slideLayout" Target="../slideLayouts/slideLayout263.xml"/><Relationship Id="rId4" Type="http://schemas.openxmlformats.org/officeDocument/2006/relationships/slideLayout" Target="../slideLayouts/slideLayout262.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image" Target="../media/image1.png"/><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26.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image" Target="../media/image1.png"/><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27.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image" Target="../media/image1.png"/><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28.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theme" Target="../theme/theme29.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slideLayout" Target="../slideLayouts/slideLayout310.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image" Target="../media/image1.png"/><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theme" Target="../theme/theme30.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9.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31.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0.xml"/><Relationship Id="rId13" Type="http://schemas.openxmlformats.org/officeDocument/2006/relationships/image" Target="../media/image1.png"/><Relationship Id="rId3" Type="http://schemas.openxmlformats.org/officeDocument/2006/relationships/slideLayout" Target="../slideLayouts/slideLayout335.xml"/><Relationship Id="rId7" Type="http://schemas.openxmlformats.org/officeDocument/2006/relationships/slideLayout" Target="../slideLayouts/slideLayout339.xml"/><Relationship Id="rId12" Type="http://schemas.openxmlformats.org/officeDocument/2006/relationships/theme" Target="../theme/theme32.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11" Type="http://schemas.openxmlformats.org/officeDocument/2006/relationships/slideLayout" Target="../slideLayouts/slideLayout343.xml"/><Relationship Id="rId5" Type="http://schemas.openxmlformats.org/officeDocument/2006/relationships/slideLayout" Target="../slideLayouts/slideLayout337.xml"/><Relationship Id="rId10" Type="http://schemas.openxmlformats.org/officeDocument/2006/relationships/slideLayout" Target="../slideLayouts/slideLayout342.xml"/><Relationship Id="rId4" Type="http://schemas.openxmlformats.org/officeDocument/2006/relationships/slideLayout" Target="../slideLayouts/slideLayout336.xml"/><Relationship Id="rId9" Type="http://schemas.openxmlformats.org/officeDocument/2006/relationships/slideLayout" Target="../slideLayouts/slideLayout341.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1.xml"/><Relationship Id="rId13" Type="http://schemas.openxmlformats.org/officeDocument/2006/relationships/image" Target="../media/image1.png"/><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theme" Target="../theme/theme33.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2.xml"/><Relationship Id="rId13" Type="http://schemas.openxmlformats.org/officeDocument/2006/relationships/image" Target="../media/image1.png"/><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theme" Target="../theme/theme34.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3.xml"/><Relationship Id="rId13" Type="http://schemas.openxmlformats.org/officeDocument/2006/relationships/image" Target="../media/image1.png"/><Relationship Id="rId3" Type="http://schemas.openxmlformats.org/officeDocument/2006/relationships/slideLayout" Target="../slideLayouts/slideLayout368.xml"/><Relationship Id="rId7" Type="http://schemas.openxmlformats.org/officeDocument/2006/relationships/slideLayout" Target="../slideLayouts/slideLayout372.xml"/><Relationship Id="rId12" Type="http://schemas.openxmlformats.org/officeDocument/2006/relationships/theme" Target="../theme/theme35.xml"/><Relationship Id="rId2" Type="http://schemas.openxmlformats.org/officeDocument/2006/relationships/slideLayout" Target="../slideLayouts/slideLayout367.xml"/><Relationship Id="rId1" Type="http://schemas.openxmlformats.org/officeDocument/2006/relationships/slideLayout" Target="../slideLayouts/slideLayout366.xml"/><Relationship Id="rId6" Type="http://schemas.openxmlformats.org/officeDocument/2006/relationships/slideLayout" Target="../slideLayouts/slideLayout371.xml"/><Relationship Id="rId11" Type="http://schemas.openxmlformats.org/officeDocument/2006/relationships/slideLayout" Target="../slideLayouts/slideLayout376.xml"/><Relationship Id="rId5" Type="http://schemas.openxmlformats.org/officeDocument/2006/relationships/slideLayout" Target="../slideLayouts/slideLayout370.xml"/><Relationship Id="rId10" Type="http://schemas.openxmlformats.org/officeDocument/2006/relationships/slideLayout" Target="../slideLayouts/slideLayout375.xml"/><Relationship Id="rId4" Type="http://schemas.openxmlformats.org/officeDocument/2006/relationships/slideLayout" Target="../slideLayouts/slideLayout369.xml"/><Relationship Id="rId9" Type="http://schemas.openxmlformats.org/officeDocument/2006/relationships/slideLayout" Target="../slideLayouts/slideLayout374.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4.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theme" Target="../theme/theme36.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5.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theme" Target="../theme/theme37.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image" Target="../media/image1.png"/><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theme" Target="../theme/theme38.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7.xml"/><Relationship Id="rId3" Type="http://schemas.openxmlformats.org/officeDocument/2006/relationships/slideLayout" Target="../slideLayouts/slideLayout412.xml"/><Relationship Id="rId7" Type="http://schemas.openxmlformats.org/officeDocument/2006/relationships/slideLayout" Target="../slideLayouts/slideLayout416.xml"/><Relationship Id="rId12" Type="http://schemas.openxmlformats.org/officeDocument/2006/relationships/theme" Target="../theme/theme39.xml"/><Relationship Id="rId2" Type="http://schemas.openxmlformats.org/officeDocument/2006/relationships/slideLayout" Target="../slideLayouts/slideLayout411.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1" Type="http://schemas.openxmlformats.org/officeDocument/2006/relationships/slideLayout" Target="../slideLayouts/slideLayout420.xml"/><Relationship Id="rId5" Type="http://schemas.openxmlformats.org/officeDocument/2006/relationships/slideLayout" Target="../slideLayouts/slideLayout414.xml"/><Relationship Id="rId10" Type="http://schemas.openxmlformats.org/officeDocument/2006/relationships/slideLayout" Target="../slideLayouts/slideLayout419.xml"/><Relationship Id="rId4" Type="http://schemas.openxmlformats.org/officeDocument/2006/relationships/slideLayout" Target="../slideLayouts/slideLayout413.xml"/><Relationship Id="rId9" Type="http://schemas.openxmlformats.org/officeDocument/2006/relationships/slideLayout" Target="../slideLayouts/slideLayout41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28.xml"/><Relationship Id="rId13" Type="http://schemas.openxmlformats.org/officeDocument/2006/relationships/image" Target="../media/image1.png"/><Relationship Id="rId3" Type="http://schemas.openxmlformats.org/officeDocument/2006/relationships/slideLayout" Target="../slideLayouts/slideLayout423.xml"/><Relationship Id="rId7" Type="http://schemas.openxmlformats.org/officeDocument/2006/relationships/slideLayout" Target="../slideLayouts/slideLayout427.xml"/><Relationship Id="rId12" Type="http://schemas.openxmlformats.org/officeDocument/2006/relationships/theme" Target="../theme/theme40.xml"/><Relationship Id="rId2" Type="http://schemas.openxmlformats.org/officeDocument/2006/relationships/slideLayout" Target="../slideLayouts/slideLayout422.xml"/><Relationship Id="rId1" Type="http://schemas.openxmlformats.org/officeDocument/2006/relationships/slideLayout" Target="../slideLayouts/slideLayout421.xml"/><Relationship Id="rId6" Type="http://schemas.openxmlformats.org/officeDocument/2006/relationships/slideLayout" Target="../slideLayouts/slideLayout426.xml"/><Relationship Id="rId11" Type="http://schemas.openxmlformats.org/officeDocument/2006/relationships/slideLayout" Target="../slideLayouts/slideLayout431.xml"/><Relationship Id="rId5" Type="http://schemas.openxmlformats.org/officeDocument/2006/relationships/slideLayout" Target="../slideLayouts/slideLayout425.xml"/><Relationship Id="rId10" Type="http://schemas.openxmlformats.org/officeDocument/2006/relationships/slideLayout" Target="../slideLayouts/slideLayout430.xml"/><Relationship Id="rId4" Type="http://schemas.openxmlformats.org/officeDocument/2006/relationships/slideLayout" Target="../slideLayouts/slideLayout424.xml"/><Relationship Id="rId9" Type="http://schemas.openxmlformats.org/officeDocument/2006/relationships/slideLayout" Target="../slideLayouts/slideLayout42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image" Target="../media/image1.png"/><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theme" Target="../theme/theme41.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0.xml"/><Relationship Id="rId13" Type="http://schemas.openxmlformats.org/officeDocument/2006/relationships/theme" Target="../theme/theme42.xml"/><Relationship Id="rId3" Type="http://schemas.openxmlformats.org/officeDocument/2006/relationships/slideLayout" Target="../slideLayouts/slideLayout445.xml"/><Relationship Id="rId7" Type="http://schemas.openxmlformats.org/officeDocument/2006/relationships/slideLayout" Target="../slideLayouts/slideLayout449.xml"/><Relationship Id="rId12" Type="http://schemas.openxmlformats.org/officeDocument/2006/relationships/slideLayout" Target="../slideLayouts/slideLayout454.xml"/><Relationship Id="rId2" Type="http://schemas.openxmlformats.org/officeDocument/2006/relationships/slideLayout" Target="../slideLayouts/slideLayout444.xml"/><Relationship Id="rId1" Type="http://schemas.openxmlformats.org/officeDocument/2006/relationships/slideLayout" Target="../slideLayouts/slideLayout443.xml"/><Relationship Id="rId6" Type="http://schemas.openxmlformats.org/officeDocument/2006/relationships/slideLayout" Target="../slideLayouts/slideLayout448.xml"/><Relationship Id="rId11" Type="http://schemas.openxmlformats.org/officeDocument/2006/relationships/slideLayout" Target="../slideLayouts/slideLayout453.xml"/><Relationship Id="rId5" Type="http://schemas.openxmlformats.org/officeDocument/2006/relationships/slideLayout" Target="../slideLayouts/slideLayout447.xml"/><Relationship Id="rId10" Type="http://schemas.openxmlformats.org/officeDocument/2006/relationships/slideLayout" Target="../slideLayouts/slideLayout452.xml"/><Relationship Id="rId4" Type="http://schemas.openxmlformats.org/officeDocument/2006/relationships/slideLayout" Target="../slideLayouts/slideLayout446.xml"/><Relationship Id="rId9" Type="http://schemas.openxmlformats.org/officeDocument/2006/relationships/slideLayout" Target="../slideLayouts/slideLayout45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2.xml"/><Relationship Id="rId13" Type="http://schemas.openxmlformats.org/officeDocument/2006/relationships/image" Target="../media/image1.png"/><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theme" Target="../theme/theme43.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3.xml"/><Relationship Id="rId13" Type="http://schemas.openxmlformats.org/officeDocument/2006/relationships/image" Target="../media/image1.png"/><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theme" Target="../theme/theme44.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4.xml"/><Relationship Id="rId13" Type="http://schemas.openxmlformats.org/officeDocument/2006/relationships/theme" Target="../theme/theme45.xml"/><Relationship Id="rId3" Type="http://schemas.openxmlformats.org/officeDocument/2006/relationships/slideLayout" Target="../slideLayouts/slideLayout479.xml"/><Relationship Id="rId7" Type="http://schemas.openxmlformats.org/officeDocument/2006/relationships/slideLayout" Target="../slideLayouts/slideLayout483.xml"/><Relationship Id="rId12" Type="http://schemas.openxmlformats.org/officeDocument/2006/relationships/slideLayout" Target="../slideLayouts/slideLayout488.xml"/><Relationship Id="rId2" Type="http://schemas.openxmlformats.org/officeDocument/2006/relationships/slideLayout" Target="../slideLayouts/slideLayout478.xml"/><Relationship Id="rId1" Type="http://schemas.openxmlformats.org/officeDocument/2006/relationships/slideLayout" Target="../slideLayouts/slideLayout477.xml"/><Relationship Id="rId6" Type="http://schemas.openxmlformats.org/officeDocument/2006/relationships/slideLayout" Target="../slideLayouts/slideLayout482.xml"/><Relationship Id="rId11" Type="http://schemas.openxmlformats.org/officeDocument/2006/relationships/slideLayout" Target="../slideLayouts/slideLayout487.xml"/><Relationship Id="rId5" Type="http://schemas.openxmlformats.org/officeDocument/2006/relationships/slideLayout" Target="../slideLayouts/slideLayout481.xml"/><Relationship Id="rId10" Type="http://schemas.openxmlformats.org/officeDocument/2006/relationships/slideLayout" Target="../slideLayouts/slideLayout486.xml"/><Relationship Id="rId4" Type="http://schemas.openxmlformats.org/officeDocument/2006/relationships/slideLayout" Target="../slideLayouts/slideLayout480.xml"/><Relationship Id="rId9" Type="http://schemas.openxmlformats.org/officeDocument/2006/relationships/slideLayout" Target="../slideLayouts/slideLayout485.xml"/><Relationship Id="rId14" Type="http://schemas.openxmlformats.org/officeDocument/2006/relationships/image" Target="../media/image1.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6.xml"/><Relationship Id="rId13" Type="http://schemas.openxmlformats.org/officeDocument/2006/relationships/image" Target="../media/image1.png"/><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6.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image" Target="../media/image1.png"/><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7.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image" Target="../media/image1.png"/><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48.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9.xml"/><Relationship Id="rId13" Type="http://schemas.openxmlformats.org/officeDocument/2006/relationships/image" Target="../media/image1.png"/><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49.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0.xml"/><Relationship Id="rId13" Type="http://schemas.openxmlformats.org/officeDocument/2006/relationships/image" Target="../media/image1.png"/><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theme" Target="../theme/theme50.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1.xml"/><Relationship Id="rId13" Type="http://schemas.openxmlformats.org/officeDocument/2006/relationships/theme" Target="../theme/theme51.xml"/><Relationship Id="rId3" Type="http://schemas.openxmlformats.org/officeDocument/2006/relationships/slideLayout" Target="../slideLayouts/slideLayout546.xml"/><Relationship Id="rId7" Type="http://schemas.openxmlformats.org/officeDocument/2006/relationships/slideLayout" Target="../slideLayouts/slideLayout550.xml"/><Relationship Id="rId12" Type="http://schemas.openxmlformats.org/officeDocument/2006/relationships/slideLayout" Target="../slideLayouts/slideLayout555.xml"/><Relationship Id="rId2" Type="http://schemas.openxmlformats.org/officeDocument/2006/relationships/slideLayout" Target="../slideLayouts/slideLayout545.xml"/><Relationship Id="rId1" Type="http://schemas.openxmlformats.org/officeDocument/2006/relationships/slideLayout" Target="../slideLayouts/slideLayout544.xml"/><Relationship Id="rId6" Type="http://schemas.openxmlformats.org/officeDocument/2006/relationships/slideLayout" Target="../slideLayouts/slideLayout549.xml"/><Relationship Id="rId11" Type="http://schemas.openxmlformats.org/officeDocument/2006/relationships/slideLayout" Target="../slideLayouts/slideLayout554.xml"/><Relationship Id="rId5" Type="http://schemas.openxmlformats.org/officeDocument/2006/relationships/slideLayout" Target="../slideLayouts/slideLayout548.xml"/><Relationship Id="rId10" Type="http://schemas.openxmlformats.org/officeDocument/2006/relationships/slideLayout" Target="../slideLayouts/slideLayout553.xml"/><Relationship Id="rId4" Type="http://schemas.openxmlformats.org/officeDocument/2006/relationships/slideLayout" Target="../slideLayouts/slideLayout547.xml"/><Relationship Id="rId9" Type="http://schemas.openxmlformats.org/officeDocument/2006/relationships/slideLayout" Target="../slideLayouts/slideLayout552.xml"/><Relationship Id="rId14" Type="http://schemas.openxmlformats.org/officeDocument/2006/relationships/image" Target="../media/image1.pn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png"/><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2.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pn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3.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theme" Target="../theme/theme54.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image" Target="../media/image1.pn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image" Target="../media/image1.png"/><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theme" Target="../theme/theme55.xml"/><Relationship Id="rId2" Type="http://schemas.openxmlformats.org/officeDocument/2006/relationships/slideLayout" Target="../slideLayouts/slideLayout591.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image" Target="../media/image1.png"/><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theme" Target="../theme/theme56.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19.xml"/><Relationship Id="rId13" Type="http://schemas.openxmlformats.org/officeDocument/2006/relationships/theme" Target="../theme/theme57.xml"/><Relationship Id="rId3" Type="http://schemas.openxmlformats.org/officeDocument/2006/relationships/slideLayout" Target="../slideLayouts/slideLayout614.xml"/><Relationship Id="rId7" Type="http://schemas.openxmlformats.org/officeDocument/2006/relationships/slideLayout" Target="../slideLayouts/slideLayout618.xml"/><Relationship Id="rId12" Type="http://schemas.openxmlformats.org/officeDocument/2006/relationships/slideLayout" Target="../slideLayouts/slideLayout623.xml"/><Relationship Id="rId2" Type="http://schemas.openxmlformats.org/officeDocument/2006/relationships/slideLayout" Target="../slideLayouts/slideLayout613.xml"/><Relationship Id="rId1" Type="http://schemas.openxmlformats.org/officeDocument/2006/relationships/slideLayout" Target="../slideLayouts/slideLayout612.xml"/><Relationship Id="rId6" Type="http://schemas.openxmlformats.org/officeDocument/2006/relationships/slideLayout" Target="../slideLayouts/slideLayout617.xml"/><Relationship Id="rId11" Type="http://schemas.openxmlformats.org/officeDocument/2006/relationships/slideLayout" Target="../slideLayouts/slideLayout622.xml"/><Relationship Id="rId5" Type="http://schemas.openxmlformats.org/officeDocument/2006/relationships/slideLayout" Target="../slideLayouts/slideLayout616.xml"/><Relationship Id="rId10" Type="http://schemas.openxmlformats.org/officeDocument/2006/relationships/slideLayout" Target="../slideLayouts/slideLayout621.xml"/><Relationship Id="rId4" Type="http://schemas.openxmlformats.org/officeDocument/2006/relationships/slideLayout" Target="../slideLayouts/slideLayout615.xml"/><Relationship Id="rId9" Type="http://schemas.openxmlformats.org/officeDocument/2006/relationships/slideLayout" Target="../slideLayouts/slideLayout620.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1.xml"/><Relationship Id="rId13" Type="http://schemas.openxmlformats.org/officeDocument/2006/relationships/image" Target="../media/image1.png"/><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58.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theme" Target="../theme/theme59.xml"/><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slideLayout" Target="../slideLayouts/slideLayout646.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 Id="rId14" Type="http://schemas.openxmlformats.org/officeDocument/2006/relationships/image" Target="../media/image1.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4.xml"/><Relationship Id="rId13" Type="http://schemas.openxmlformats.org/officeDocument/2006/relationships/theme" Target="../theme/theme60.xml"/><Relationship Id="rId3" Type="http://schemas.openxmlformats.org/officeDocument/2006/relationships/slideLayout" Target="../slideLayouts/slideLayout649.xml"/><Relationship Id="rId7" Type="http://schemas.openxmlformats.org/officeDocument/2006/relationships/slideLayout" Target="../slideLayouts/slideLayout653.xml"/><Relationship Id="rId12" Type="http://schemas.openxmlformats.org/officeDocument/2006/relationships/slideLayout" Target="../slideLayouts/slideLayout658.xml"/><Relationship Id="rId2" Type="http://schemas.openxmlformats.org/officeDocument/2006/relationships/slideLayout" Target="../slideLayouts/slideLayout648.xml"/><Relationship Id="rId1" Type="http://schemas.openxmlformats.org/officeDocument/2006/relationships/slideLayout" Target="../slideLayouts/slideLayout647.xml"/><Relationship Id="rId6" Type="http://schemas.openxmlformats.org/officeDocument/2006/relationships/slideLayout" Target="../slideLayouts/slideLayout652.xml"/><Relationship Id="rId11" Type="http://schemas.openxmlformats.org/officeDocument/2006/relationships/slideLayout" Target="../slideLayouts/slideLayout657.xml"/><Relationship Id="rId5" Type="http://schemas.openxmlformats.org/officeDocument/2006/relationships/slideLayout" Target="../slideLayouts/slideLayout651.xml"/><Relationship Id="rId10" Type="http://schemas.openxmlformats.org/officeDocument/2006/relationships/slideLayout" Target="../slideLayouts/slideLayout656.xml"/><Relationship Id="rId4" Type="http://schemas.openxmlformats.org/officeDocument/2006/relationships/slideLayout" Target="../slideLayouts/slideLayout650.xml"/><Relationship Id="rId9" Type="http://schemas.openxmlformats.org/officeDocument/2006/relationships/slideLayout" Target="../slideLayouts/slideLayout655.xml"/><Relationship Id="rId14" Type="http://schemas.openxmlformats.org/officeDocument/2006/relationships/image" Target="../media/image1.png"/></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661.xml"/><Relationship Id="rId2" Type="http://schemas.openxmlformats.org/officeDocument/2006/relationships/slideLayout" Target="../slideLayouts/slideLayout660.xml"/><Relationship Id="rId1" Type="http://schemas.openxmlformats.org/officeDocument/2006/relationships/slideLayout" Target="../slideLayouts/slideLayout659.xml"/><Relationship Id="rId5" Type="http://schemas.openxmlformats.org/officeDocument/2006/relationships/theme" Target="../theme/theme61.xml"/><Relationship Id="rId4" Type="http://schemas.openxmlformats.org/officeDocument/2006/relationships/slideLayout" Target="../slideLayouts/slideLayout662.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2.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3.xml.rels><?xml version="1.0" encoding="UTF-8" standalone="yes"?>
<Relationships xmlns="http://schemas.openxmlformats.org/package/2006/relationships"><Relationship Id="rId3" Type="http://schemas.openxmlformats.org/officeDocument/2006/relationships/slideLayout" Target="../slideLayouts/slideLayout677.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5" Type="http://schemas.openxmlformats.org/officeDocument/2006/relationships/theme" Target="../theme/theme63.xml"/><Relationship Id="rId4" Type="http://schemas.openxmlformats.org/officeDocument/2006/relationships/slideLayout" Target="../slideLayouts/slideLayout678.xml"/></Relationships>
</file>

<file path=ppt/slideMasters/_rels/slideMaster64.xml.rels><?xml version="1.0" encoding="UTF-8" standalone="yes"?>
<Relationships xmlns="http://schemas.openxmlformats.org/package/2006/relationships"><Relationship Id="rId3" Type="http://schemas.openxmlformats.org/officeDocument/2006/relationships/theme" Target="../theme/theme64.xml"/><Relationship Id="rId2" Type="http://schemas.openxmlformats.org/officeDocument/2006/relationships/slideLayout" Target="../slideLayouts/slideLayout680.xml"/><Relationship Id="rId1" Type="http://schemas.openxmlformats.org/officeDocument/2006/relationships/slideLayout" Target="../slideLayouts/slideLayout679.xml"/></Relationships>
</file>

<file path=ppt/slideMasters/_rels/slideMaster65.xml.rels><?xml version="1.0" encoding="UTF-8" standalone="yes"?>
<Relationships xmlns="http://schemas.openxmlformats.org/package/2006/relationships"><Relationship Id="rId3" Type="http://schemas.openxmlformats.org/officeDocument/2006/relationships/slideLayout" Target="../slideLayouts/slideLayout683.xml"/><Relationship Id="rId2" Type="http://schemas.openxmlformats.org/officeDocument/2006/relationships/slideLayout" Target="../slideLayouts/slideLayout682.xml"/><Relationship Id="rId1" Type="http://schemas.openxmlformats.org/officeDocument/2006/relationships/slideLayout" Target="../slideLayouts/slideLayout681.xml"/><Relationship Id="rId6" Type="http://schemas.openxmlformats.org/officeDocument/2006/relationships/theme" Target="../theme/theme65.xml"/><Relationship Id="rId5" Type="http://schemas.openxmlformats.org/officeDocument/2006/relationships/slideLayout" Target="../slideLayouts/slideLayout685.xml"/><Relationship Id="rId4" Type="http://schemas.openxmlformats.org/officeDocument/2006/relationships/slideLayout" Target="../slideLayouts/slideLayout684.xml"/></Relationships>
</file>

<file path=ppt/slideMasters/_rels/slideMaster66.xml.rels><?xml version="1.0" encoding="UTF-8" standalone="yes"?>
<Relationships xmlns="http://schemas.openxmlformats.org/package/2006/relationships"><Relationship Id="rId3" Type="http://schemas.openxmlformats.org/officeDocument/2006/relationships/theme" Target="../theme/theme66.xml"/><Relationship Id="rId2" Type="http://schemas.openxmlformats.org/officeDocument/2006/relationships/slideLayout" Target="../slideLayouts/slideLayout687.xml"/><Relationship Id="rId1" Type="http://schemas.openxmlformats.org/officeDocument/2006/relationships/slideLayout" Target="../slideLayouts/slideLayout68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image" Target="../media/image5.emf"/><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image" Target="../media/image4.png"/><Relationship Id="rId2" Type="http://schemas.openxmlformats.org/officeDocument/2006/relationships/slideLayout" Target="../slideLayouts/slideLayout57.xml"/><Relationship Id="rId16" Type="http://schemas.openxmlformats.org/officeDocument/2006/relationships/image" Target="../media/image3.pn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2.pn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1.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8.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1.pn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9.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a:t>마스터 제목 스타일 편집</a:t>
            </a:r>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2025. 3. 30.</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3/30/25</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按一下以編輯母片標題樣式</a:t>
            </a:r>
            <a:endParaRPr lang="en-US" altLang="en-US"/>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altLang="en-US"/>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26463370"/>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ransition/>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Tree>
    <p:extLst>
      <p:ext uri="{BB962C8B-B14F-4D97-AF65-F5344CB8AC3E}">
        <p14:creationId xmlns:p14="http://schemas.microsoft.com/office/powerpoint/2010/main" val="230368275"/>
      </p:ext>
    </p:extLst>
  </p:cSld>
  <p:clrMap bg1="lt1" tx1="dk1" bg2="lt2" tx2="dk2" accent1="accent1" accent2="accent2" accent3="accent3" accent4="accent4" accent5="accent5" accent6="accent6" hlink="hlink" folHlink="folHlink"/>
  <p:sldLayoutIdLst>
    <p:sldLayoutId id="2147488086" r:id="rId1"/>
    <p:sldLayoutId id="2147488087" r:id="rId2"/>
    <p:sldLayoutId id="2147488088" r:id="rId3"/>
    <p:sldLayoutId id="2147488089" r:id="rId4"/>
    <p:sldLayoutId id="2147488090" r:id="rId5"/>
    <p:sldLayoutId id="2147488091" r:id="rId6"/>
    <p:sldLayoutId id="2147488092" r:id="rId7"/>
    <p:sldLayoutId id="2147488093" r:id="rId8"/>
    <p:sldLayoutId id="2147488094" r:id="rId9"/>
    <p:sldLayoutId id="2147488095" r:id="rId10"/>
    <p:sldLayoutId id="214748809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spTree>
    <p:extLst>
      <p:ext uri="{BB962C8B-B14F-4D97-AF65-F5344CB8AC3E}">
        <p14:creationId xmlns:p14="http://schemas.microsoft.com/office/powerpoint/2010/main" val="1573160285"/>
      </p:ext>
    </p:extLst>
  </p:cSld>
  <p:clrMap bg1="lt1" tx1="dk1" bg2="lt2" tx2="dk2" accent1="accent1" accent2="accent2" accent3="accent3" accent4="accent4" accent5="accent5" accent6="accent6" hlink="hlink" folHlink="folHlink"/>
  <p:sldLayoutIdLst>
    <p:sldLayoutId id="2147488098" r:id="rId1"/>
    <p:sldLayoutId id="2147488099" r:id="rId2"/>
    <p:sldLayoutId id="2147488100" r:id="rId3"/>
    <p:sldLayoutId id="2147488101" r:id="rId4"/>
    <p:sldLayoutId id="2147488102" r:id="rId5"/>
    <p:sldLayoutId id="2147488103" r:id="rId6"/>
    <p:sldLayoutId id="2147488104" r:id="rId7"/>
    <p:sldLayoutId id="2147488105" r:id="rId8"/>
    <p:sldLayoutId id="2147488106" r:id="rId9"/>
    <p:sldLayoutId id="2147488107" r:id="rId10"/>
    <p:sldLayoutId id="214748810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26765284"/>
      </p:ext>
    </p:extLst>
  </p:cSld>
  <p:clrMap bg1="lt1" tx1="dk1" bg2="lt2" tx2="dk2" accent1="accent1" accent2="accent2" accent3="accent3" accent4="accent4" accent5="accent5" accent6="accent6" hlink="hlink" folHlink="folHlink"/>
  <p:sldLayoutIdLst>
    <p:sldLayoutId id="2147488266" r:id="rId1"/>
    <p:sldLayoutId id="2147488267" r:id="rId2"/>
    <p:sldLayoutId id="2147488268" r:id="rId3"/>
    <p:sldLayoutId id="2147488269" r:id="rId4"/>
    <p:sldLayoutId id="2147488270" r:id="rId5"/>
    <p:sldLayoutId id="2147488271" r:id="rId6"/>
    <p:sldLayoutId id="2147488272" r:id="rId7"/>
    <p:sldLayoutId id="2147488273" r:id="rId8"/>
    <p:sldLayoutId id="2147488274" r:id="rId9"/>
    <p:sldLayoutId id="2147488275" r:id="rId10"/>
    <p:sldLayoutId id="2147488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eaLnBrk="1" hangingPunct="1">
              <a:defRPr/>
            </a:pPr>
            <a:fld id="{72694B9D-8BFE-654E-8D86-2D1B27ECA5D0}" type="slidenum">
              <a:rPr lang="en-US" altLang="en-US"/>
              <a:pPr eaLnBrk="1" hangingPunct="1">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483791172"/>
      </p:ext>
    </p:extLst>
  </p:cSld>
  <p:clrMap bg1="lt1" tx1="dk1" bg2="lt2" tx2="dk2" accent1="accent1" accent2="accent2" accent3="accent3" accent4="accent4" accent5="accent5" accent6="accent6" hlink="hlink" folHlink="folHlink"/>
  <p:sldLayoutIdLst>
    <p:sldLayoutId id="2147488341" r:id="rId1"/>
    <p:sldLayoutId id="2147488342" r:id="rId2"/>
    <p:sldLayoutId id="2147488343" r:id="rId3"/>
    <p:sldLayoutId id="2147488344" r:id="rId4"/>
    <p:sldLayoutId id="2147488345" r:id="rId5"/>
    <p:sldLayoutId id="2147488346" r:id="rId6"/>
    <p:sldLayoutId id="2147488347" r:id="rId7"/>
    <p:sldLayoutId id="2147488348" r:id="rId8"/>
    <p:sldLayoutId id="2147488349" r:id="rId9"/>
    <p:sldLayoutId id="2147488350" r:id="rId10"/>
    <p:sldLayoutId id="214748835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eaLnBrk="1" fontAlgn="auto" hangingPunct="1">
              <a:spcBef>
                <a:spcPts val="0"/>
              </a:spcBef>
              <a:spcAft>
                <a:spcPts val="0"/>
              </a:spcAft>
            </a:pPr>
            <a:fld id="{6F400BD0-49BF-48FC-8114-37C1D4F5AB3D}" type="slidenum">
              <a:rPr lang="en-US" altLang="en-US">
                <a:solidFill>
                  <a:srgbClr val="000000"/>
                </a:solidFill>
                <a:ea typeface=""/>
              </a:rPr>
              <a:pPr defTabSz="914024"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41121451"/>
      </p:ext>
    </p:extLst>
  </p:cSld>
  <p:clrMap bg1="lt1" tx1="dk1" bg2="lt2" tx2="dk2" accent1="accent1" accent2="accent2" accent3="accent3" accent4="accent4" accent5="accent5" accent6="accent6" hlink="hlink" folHlink="folHlink"/>
  <p:sldLayoutIdLst>
    <p:sldLayoutId id="2147488379" r:id="rId1"/>
    <p:sldLayoutId id="2147488380" r:id="rId2"/>
    <p:sldLayoutId id="2147488381" r:id="rId3"/>
    <p:sldLayoutId id="2147488382" r:id="rId4"/>
    <p:sldLayoutId id="2147488383" r:id="rId5"/>
    <p:sldLayoutId id="2147488384" r:id="rId6"/>
    <p:sldLayoutId id="2147488385" r:id="rId7"/>
    <p:sldLayoutId id="2147488386" r:id="rId8"/>
    <p:sldLayoutId id="2147488387" r:id="rId9"/>
    <p:sldLayoutId id="2147488388" r:id="rId10"/>
    <p:sldLayoutId id="214748838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dirty="0"/>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2707315"/>
      </p:ext>
    </p:extLst>
  </p:cSld>
  <p:clrMap bg1="lt1" tx1="dk1" bg2="lt2" tx2="dk2" accent1="accent1" accent2="accent2" accent3="accent3" accent4="accent4" accent5="accent5" accent6="accent6" hlink="hlink" folHlink="folHlink"/>
  <p:sldLayoutIdLst>
    <p:sldLayoutId id="2147488560" r:id="rId1"/>
    <p:sldLayoutId id="2147488561" r:id="rId2"/>
    <p:sldLayoutId id="2147488562" r:id="rId3"/>
    <p:sldLayoutId id="2147488563" r:id="rId4"/>
    <p:sldLayoutId id="2147488564" r:id="rId5"/>
    <p:sldLayoutId id="2147488565" r:id="rId6"/>
    <p:sldLayoutId id="2147488566" r:id="rId7"/>
    <p:sldLayoutId id="2147488567" r:id="rId8"/>
    <p:sldLayoutId id="2147488568" r:id="rId9"/>
    <p:sldLayoutId id="2147488569" r:id="rId10"/>
    <p:sldLayoutId id="214748857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50C7FBDD-E441-CD4F-8D0B-986DA964BE68}"/>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4C961336-C8C0-B349-AA8E-7AF2E55425BE}"/>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359B2321-3A35-4A4F-B784-F9EB82CDF06A}"/>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803C6AB3-8E66-0C47-9AFC-E6BBCC85987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ea typeface="ＭＳ Ｐゴシック" charset="-128"/>
              </a:defRPr>
            </a:lvl1pPr>
          </a:lstStyle>
          <a:p>
            <a:pPr>
              <a:defRPr/>
            </a:pPr>
            <a:fld id="{1D4941C2-832B-CE44-A6CD-6ECEF1806624}" type="slidenum">
              <a:rPr lang="en-US" altLang="en-US"/>
              <a:pPr>
                <a:defRPr/>
              </a:pPr>
              <a:t>‹#›</a:t>
            </a:fld>
            <a:endParaRPr lang="en-US" altLang="en-US"/>
          </a:p>
        </p:txBody>
      </p:sp>
      <p:sp>
        <p:nvSpPr>
          <p:cNvPr id="1030" name="Line 1032">
            <a:extLst>
              <a:ext uri="{FF2B5EF4-FFF2-40B4-BE49-F238E27FC236}">
                <a16:creationId xmlns:a16="http://schemas.microsoft.com/office/drawing/2014/main" id="{84905974-26AA-1845-8C01-E86327ED24C4}"/>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E18BF5C3-4749-A240-A740-B0558883607B}"/>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72272598"/>
      </p:ext>
    </p:extLst>
  </p:cSld>
  <p:clrMap bg1="lt1" tx1="dk1" bg2="lt2" tx2="dk2" accent1="accent1" accent2="accent2" accent3="accent3" accent4="accent4" accent5="accent5" accent6="accent6" hlink="hlink" folHlink="folHlink"/>
  <p:sldLayoutIdLst>
    <p:sldLayoutId id="2147488625" r:id="rId1"/>
    <p:sldLayoutId id="2147488626" r:id="rId2"/>
    <p:sldLayoutId id="2147488627" r:id="rId3"/>
    <p:sldLayoutId id="2147488628" r:id="rId4"/>
    <p:sldLayoutId id="2147488629" r:id="rId5"/>
    <p:sldLayoutId id="2147488630" r:id="rId6"/>
    <p:sldLayoutId id="2147488631" r:id="rId7"/>
    <p:sldLayoutId id="2147488632" r:id="rId8"/>
    <p:sldLayoutId id="2147488633" r:id="rId9"/>
    <p:sldLayoutId id="2147488634" r:id="rId10"/>
    <p:sldLayoutId id="2147488635" r:id="rId11"/>
    <p:sldLayoutId id="214748863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4223090201"/>
      </p:ext>
    </p:extLst>
  </p:cSld>
  <p:clrMap bg1="lt1" tx1="dk1" bg2="lt2" tx2="dk2" accent1="accent1" accent2="accent2" accent3="accent3" accent4="accent4" accent5="accent5" accent6="accent6" hlink="hlink" folHlink="folHlink"/>
  <p:sldLayoutIdLst>
    <p:sldLayoutId id="2147488638" r:id="rId1"/>
    <p:sldLayoutId id="2147488639" r:id="rId2"/>
    <p:sldLayoutId id="2147488640" r:id="rId3"/>
    <p:sldLayoutId id="2147488641" r:id="rId4"/>
    <p:sldLayoutId id="2147488642" r:id="rId5"/>
    <p:sldLayoutId id="2147488643" r:id="rId6"/>
    <p:sldLayoutId id="2147488644" r:id="rId7"/>
    <p:sldLayoutId id="2147488645" r:id="rId8"/>
    <p:sldLayoutId id="2147488646" r:id="rId9"/>
    <p:sldLayoutId id="2147488647" r:id="rId10"/>
    <p:sldLayoutId id="2147488648"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05458997"/>
      </p:ext>
    </p:extLst>
  </p:cSld>
  <p:clrMap bg1="lt1" tx1="dk1" bg2="lt2" tx2="dk2" accent1="accent1" accent2="accent2" accent3="accent3" accent4="accent4" accent5="accent5" accent6="accent6" hlink="hlink" folHlink="folHlink"/>
  <p:sldLayoutIdLst>
    <p:sldLayoutId id="2147488748" r:id="rId1"/>
    <p:sldLayoutId id="2147488749" r:id="rId2"/>
    <p:sldLayoutId id="2147488750" r:id="rId3"/>
    <p:sldLayoutId id="2147488751" r:id="rId4"/>
    <p:sldLayoutId id="2147488752" r:id="rId5"/>
    <p:sldLayoutId id="2147488753" r:id="rId6"/>
    <p:sldLayoutId id="2147488754" r:id="rId7"/>
    <p:sldLayoutId id="2147488755" r:id="rId8"/>
    <p:sldLayoutId id="2147488756" r:id="rId9"/>
    <p:sldLayoutId id="2147488757" r:id="rId10"/>
    <p:sldLayoutId id="2147488758"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8926065"/>
      </p:ext>
    </p:extLst>
  </p:cSld>
  <p:clrMap bg1="lt1" tx1="dk1" bg2="lt2" tx2="dk2" accent1="accent1" accent2="accent2" accent3="accent3" accent4="accent4" accent5="accent5" accent6="accent6" hlink="hlink" folHlink="folHlink"/>
  <p:sldLayoutIdLst>
    <p:sldLayoutId id="2147488979" r:id="rId1"/>
    <p:sldLayoutId id="2147488980" r:id="rId2"/>
    <p:sldLayoutId id="2147488981" r:id="rId3"/>
    <p:sldLayoutId id="2147488982" r:id="rId4"/>
    <p:sldLayoutId id="2147488983" r:id="rId5"/>
    <p:sldLayoutId id="2147488984" r:id="rId6"/>
    <p:sldLayoutId id="2147488985" r:id="rId7"/>
    <p:sldLayoutId id="2147488986" r:id="rId8"/>
    <p:sldLayoutId id="2147488987" r:id="rId9"/>
    <p:sldLayoutId id="2147488988" r:id="rId10"/>
    <p:sldLayoutId id="2147488989" r:id="rId11"/>
    <p:sldLayoutId id="2147488990" r:id="rId12"/>
  </p:sldLayoutIdLst>
  <p:transition/>
  <p:hf sldNum="0"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32983355"/>
      </p:ext>
    </p:extLst>
  </p:cSld>
  <p:clrMap bg1="lt1" tx1="dk1" bg2="lt2" tx2="dk2" accent1="accent1" accent2="accent2" accent3="accent3" accent4="accent4" accent5="accent5" accent6="accent6" hlink="hlink" folHlink="folHlink"/>
  <p:sldLayoutIdLst>
    <p:sldLayoutId id="2147488992" r:id="rId1"/>
    <p:sldLayoutId id="2147488993" r:id="rId2"/>
    <p:sldLayoutId id="2147488994" r:id="rId3"/>
    <p:sldLayoutId id="2147488995" r:id="rId4"/>
    <p:sldLayoutId id="2147488996" r:id="rId5"/>
    <p:sldLayoutId id="2147488997" r:id="rId6"/>
    <p:sldLayoutId id="2147488998" r:id="rId7"/>
    <p:sldLayoutId id="2147488999" r:id="rId8"/>
    <p:sldLayoutId id="2147489000" r:id="rId9"/>
    <p:sldLayoutId id="2147489001" r:id="rId10"/>
    <p:sldLayoutId id="214748900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45773964"/>
      </p:ext>
    </p:extLst>
  </p:cSld>
  <p:clrMap bg1="lt1" tx1="dk1" bg2="lt2" tx2="dk2" accent1="accent1" accent2="accent2" accent3="accent3" accent4="accent4" accent5="accent5" accent6="accent6" hlink="hlink" folHlink="folHlink"/>
  <p:sldLayoutIdLst>
    <p:sldLayoutId id="2147489017" r:id="rId1"/>
    <p:sldLayoutId id="2147489018" r:id="rId2"/>
    <p:sldLayoutId id="2147489019" r:id="rId3"/>
    <p:sldLayoutId id="2147489020" r:id="rId4"/>
    <p:sldLayoutId id="2147489021" r:id="rId5"/>
    <p:sldLayoutId id="2147489022" r:id="rId6"/>
    <p:sldLayoutId id="2147489023" r:id="rId7"/>
    <p:sldLayoutId id="2147489024" r:id="rId8"/>
    <p:sldLayoutId id="2147489025" r:id="rId9"/>
    <p:sldLayoutId id="2147489026" r:id="rId10"/>
    <p:sldLayoutId id="2147489027"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75735985"/>
      </p:ext>
    </p:extLst>
  </p:cSld>
  <p:clrMap bg1="lt1" tx1="dk1" bg2="lt2" tx2="dk2" accent1="accent1" accent2="accent2" accent3="accent3" accent4="accent4" accent5="accent5" accent6="accent6" hlink="hlink" folHlink="folHlink"/>
  <p:sldLayoutIdLst>
    <p:sldLayoutId id="2147489029" r:id="rId1"/>
    <p:sldLayoutId id="2147489030" r:id="rId2"/>
    <p:sldLayoutId id="2147489031" r:id="rId3"/>
    <p:sldLayoutId id="2147489032" r:id="rId4"/>
    <p:sldLayoutId id="2147489033" r:id="rId5"/>
    <p:sldLayoutId id="2147489034" r:id="rId6"/>
    <p:sldLayoutId id="2147489035" r:id="rId7"/>
    <p:sldLayoutId id="2147489036" r:id="rId8"/>
    <p:sldLayoutId id="2147489037" r:id="rId9"/>
    <p:sldLayoutId id="2147489038" r:id="rId10"/>
    <p:sldLayoutId id="2147489039"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75654414"/>
      </p:ext>
    </p:extLst>
  </p:cSld>
  <p:clrMap bg1="lt1" tx1="dk1" bg2="lt2" tx2="dk2" accent1="accent1" accent2="accent2" accent3="accent3" accent4="accent4" accent5="accent5" accent6="accent6" hlink="hlink" folHlink="folHlink"/>
  <p:sldLayoutIdLst>
    <p:sldLayoutId id="2147489217" r:id="rId1"/>
    <p:sldLayoutId id="2147489218" r:id="rId2"/>
    <p:sldLayoutId id="2147489219" r:id="rId3"/>
    <p:sldLayoutId id="2147489220" r:id="rId4"/>
    <p:sldLayoutId id="2147489221" r:id="rId5"/>
    <p:sldLayoutId id="2147489222" r:id="rId6"/>
    <p:sldLayoutId id="2147489223" r:id="rId7"/>
    <p:sldLayoutId id="2147489224" r:id="rId8"/>
    <p:sldLayoutId id="2147489225" r:id="rId9"/>
    <p:sldLayoutId id="2147489226" r:id="rId10"/>
    <p:sldLayoutId id="214748922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24132488"/>
      </p:ext>
    </p:extLst>
  </p:cSld>
  <p:clrMap bg1="lt1" tx1="dk1" bg2="lt2" tx2="dk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25920399"/>
      </p:ext>
    </p:extLst>
  </p:cSld>
  <p:clrMap bg1="lt1" tx1="dk1" bg2="lt2" tx2="dk2" accent1="accent1" accent2="accent2" accent3="accent3" accent4="accent4" accent5="accent5" accent6="accent6" hlink="hlink" folHlink="folHlink"/>
  <p:sldLayoutIdLst>
    <p:sldLayoutId id="2147489253" r:id="rId1"/>
    <p:sldLayoutId id="2147489254" r:id="rId2"/>
    <p:sldLayoutId id="2147489255" r:id="rId3"/>
    <p:sldLayoutId id="2147489256" r:id="rId4"/>
    <p:sldLayoutId id="2147489257" r:id="rId5"/>
    <p:sldLayoutId id="2147489258" r:id="rId6"/>
    <p:sldLayoutId id="2147489259" r:id="rId7"/>
    <p:sldLayoutId id="2147489260" r:id="rId8"/>
    <p:sldLayoutId id="2147489261" r:id="rId9"/>
    <p:sldLayoutId id="2147489262" r:id="rId10"/>
    <p:sldLayoutId id="2147489263" r:id="rId11"/>
    <p:sldLayoutId id="21474892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842944"/>
      </p:ext>
    </p:extLst>
  </p:cSld>
  <p:clrMap bg1="lt1" tx1="dk1" bg2="lt2" tx2="dk2" accent1="accent1" accent2="accent2" accent3="accent3" accent4="accent4" accent5="accent5" accent6="accent6" hlink="hlink" folHlink="folHlink"/>
  <p:sldLayoutIdLst>
    <p:sldLayoutId id="2147489266" r:id="rId1"/>
    <p:sldLayoutId id="2147489267" r:id="rId2"/>
    <p:sldLayoutId id="2147489268" r:id="rId3"/>
    <p:sldLayoutId id="2147489269" r:id="rId4"/>
    <p:sldLayoutId id="2147489270" r:id="rId5"/>
    <p:sldLayoutId id="2147489271" r:id="rId6"/>
    <p:sldLayoutId id="2147489272" r:id="rId7"/>
    <p:sldLayoutId id="2147489273" r:id="rId8"/>
    <p:sldLayoutId id="2147489274" r:id="rId9"/>
    <p:sldLayoutId id="2147489275" r:id="rId10"/>
    <p:sldLayoutId id="2147489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3724846254"/>
      </p:ext>
    </p:extLst>
  </p:cSld>
  <p:clrMap bg1="lt1" tx1="dk1" bg2="lt2" tx2="dk2" accent1="accent1" accent2="accent2" accent3="accent3" accent4="accent4" accent5="accent5" accent6="accent6" hlink="hlink" folHlink="folHlink"/>
  <p:sldLayoutIdLst>
    <p:sldLayoutId id="2147489278" r:id="rId1"/>
    <p:sldLayoutId id="2147489279" r:id="rId2"/>
    <p:sldLayoutId id="2147489280" r:id="rId3"/>
    <p:sldLayoutId id="2147489281" r:id="rId4"/>
    <p:sldLayoutId id="2147489282" r:id="rId5"/>
    <p:sldLayoutId id="2147489283" r:id="rId6"/>
    <p:sldLayoutId id="2147489284" r:id="rId7"/>
    <p:sldLayoutId id="2147489285" r:id="rId8"/>
    <p:sldLayoutId id="2147489286" r:id="rId9"/>
    <p:sldLayoutId id="2147489287" r:id="rId10"/>
    <p:sldLayoutId id="21474892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43515937"/>
      </p:ext>
    </p:extLst>
  </p:cSld>
  <p:clrMap bg1="lt1" tx1="dk1" bg2="lt2" tx2="dk2" accent1="accent1" accent2="accent2" accent3="accent3" accent4="accent4" accent5="accent5" accent6="accent6" hlink="hlink" folHlink="folHlink"/>
  <p:sldLayoutIdLst>
    <p:sldLayoutId id="2147489290" r:id="rId1"/>
    <p:sldLayoutId id="2147489291" r:id="rId2"/>
    <p:sldLayoutId id="2147489292" r:id="rId3"/>
    <p:sldLayoutId id="2147489293" r:id="rId4"/>
    <p:sldLayoutId id="2147489294" r:id="rId5"/>
    <p:sldLayoutId id="2147489295" r:id="rId6"/>
    <p:sldLayoutId id="2147489296" r:id="rId7"/>
    <p:sldLayoutId id="2147489297" r:id="rId8"/>
    <p:sldLayoutId id="2147489298" r:id="rId9"/>
    <p:sldLayoutId id="2147489299" r:id="rId10"/>
    <p:sldLayoutId id="2147489300" r:id="rId11"/>
    <p:sldLayoutId id="2147489301" r:id="rId12"/>
  </p:sldLayoutIdLst>
  <p:transition/>
  <p:hf sldNum="0"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dirty="0"/>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20717180"/>
      </p:ext>
    </p:extLst>
  </p:cSld>
  <p:clrMap bg1="lt1" tx1="dk1" bg2="lt2" tx2="dk2" accent1="accent1" accent2="accent2" accent3="accent3" accent4="accent4" accent5="accent5" accent6="accent6" hlink="hlink" folHlink="folHlink"/>
  <p:sldLayoutIdLst>
    <p:sldLayoutId id="2147489551" r:id="rId1"/>
    <p:sldLayoutId id="2147489552" r:id="rId2"/>
    <p:sldLayoutId id="2147489553" r:id="rId3"/>
    <p:sldLayoutId id="2147489554" r:id="rId4"/>
    <p:sldLayoutId id="2147489555" r:id="rId5"/>
    <p:sldLayoutId id="2147489556" r:id="rId6"/>
    <p:sldLayoutId id="2147489557" r:id="rId7"/>
    <p:sldLayoutId id="2147489558" r:id="rId8"/>
    <p:sldLayoutId id="2147489559" r:id="rId9"/>
    <p:sldLayoutId id="2147489560" r:id="rId10"/>
    <p:sldLayoutId id="214748956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73550971"/>
      </p:ext>
    </p:extLst>
  </p:cSld>
  <p:clrMap bg1="lt1" tx1="dk1" bg2="lt2" tx2="dk2" accent1="accent1" accent2="accent2" accent3="accent3" accent4="accent4" accent5="accent5" accent6="accent6" hlink="hlink" folHlink="folHlink"/>
  <p:sldLayoutIdLst>
    <p:sldLayoutId id="2147489563" r:id="rId1"/>
    <p:sldLayoutId id="2147489564" r:id="rId2"/>
    <p:sldLayoutId id="2147489565" r:id="rId3"/>
    <p:sldLayoutId id="2147489566" r:id="rId4"/>
    <p:sldLayoutId id="2147489567" r:id="rId5"/>
    <p:sldLayoutId id="2147489568" r:id="rId6"/>
    <p:sldLayoutId id="2147489569" r:id="rId7"/>
    <p:sldLayoutId id="2147489570" r:id="rId8"/>
    <p:sldLayoutId id="2147489571" r:id="rId9"/>
    <p:sldLayoutId id="2147489572" r:id="rId10"/>
    <p:sldLayoutId id="2147489573"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t>3/30/25</a:t>
            </a:fld>
            <a:endParaRPr lang="en-US"/>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781373689"/>
      </p:ext>
    </p:extLst>
  </p:cSld>
  <p:clrMap bg1="lt1" tx1="dk1" bg2="lt2" tx2="dk2" accent1="accent1" accent2="accent2" accent3="accent3" accent4="accent4" accent5="accent5" accent6="accent6" hlink="hlink" folHlink="folHlink"/>
  <p:sldLayoutIdLst>
    <p:sldLayoutId id="2147489588" r:id="rId1"/>
    <p:sldLayoutId id="2147489589" r:id="rId2"/>
    <p:sldLayoutId id="2147489590" r:id="rId3"/>
    <p:sldLayoutId id="2147489591" r:id="rId4"/>
    <p:sldLayoutId id="2147489592" r:id="rId5"/>
    <p:sldLayoutId id="2147489593" r:id="rId6"/>
    <p:sldLayoutId id="2147489594" r:id="rId7"/>
    <p:sldLayoutId id="2147489595" r:id="rId8"/>
    <p:sldLayoutId id="2147489596" r:id="rId9"/>
    <p:sldLayoutId id="2147489597" r:id="rId10"/>
    <p:sldLayoutId id="2147489598" r:id="rId11"/>
    <p:sldLayoutId id="2147489599"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5794477"/>
      </p:ext>
    </p:extLst>
  </p:cSld>
  <p:clrMap bg1="lt1" tx1="dk1" bg2="lt2" tx2="dk2" accent1="accent1" accent2="accent2" accent3="accent3" accent4="accent4" accent5="accent5" accent6="accent6" hlink="hlink" folHlink="folHlink"/>
  <p:sldLayoutIdLst>
    <p:sldLayoutId id="2147489644" r:id="rId1"/>
    <p:sldLayoutId id="2147489645" r:id="rId2"/>
    <p:sldLayoutId id="2147489646" r:id="rId3"/>
    <p:sldLayoutId id="2147489647" r:id="rId4"/>
    <p:sldLayoutId id="2147489648" r:id="rId5"/>
    <p:sldLayoutId id="2147489649" r:id="rId6"/>
    <p:sldLayoutId id="2147489650" r:id="rId7"/>
    <p:sldLayoutId id="2147489651" r:id="rId8"/>
    <p:sldLayoutId id="2147489652" r:id="rId9"/>
    <p:sldLayoutId id="2147489653" r:id="rId10"/>
    <p:sldLayoutId id="214748965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62018782"/>
      </p:ext>
    </p:extLst>
  </p:cSld>
  <p:clrMap bg1="lt1" tx1="dk1" bg2="lt2" tx2="dk2" accent1="accent1" accent2="accent2" accent3="accent3" accent4="accent4" accent5="accent5" accent6="accent6" hlink="hlink" folHlink="folHlink"/>
  <p:sldLayoutIdLst>
    <p:sldLayoutId id="2147489806" r:id="rId1"/>
    <p:sldLayoutId id="2147489807" r:id="rId2"/>
    <p:sldLayoutId id="2147489808" r:id="rId3"/>
    <p:sldLayoutId id="2147489809" r:id="rId4"/>
    <p:sldLayoutId id="2147489810" r:id="rId5"/>
    <p:sldLayoutId id="2147489811" r:id="rId6"/>
    <p:sldLayoutId id="2147489812" r:id="rId7"/>
    <p:sldLayoutId id="2147489813" r:id="rId8"/>
    <p:sldLayoutId id="2147489814" r:id="rId9"/>
    <p:sldLayoutId id="2147489815" r:id="rId10"/>
    <p:sldLayoutId id="2147489816" r:id="rId11"/>
    <p:sldLayoutId id="214748981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1026">
            <a:extLst>
              <a:ext uri="{FF2B5EF4-FFF2-40B4-BE49-F238E27FC236}">
                <a16:creationId xmlns:a16="http://schemas.microsoft.com/office/drawing/2014/main" id="{4100DFBF-1FEE-4ACB-900C-42CD990BE56B}"/>
              </a:ext>
            </a:extLst>
          </p:cNvPr>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2051" name="Rectangle 1027">
            <a:extLst>
              <a:ext uri="{FF2B5EF4-FFF2-40B4-BE49-F238E27FC236}">
                <a16:creationId xmlns:a16="http://schemas.microsoft.com/office/drawing/2014/main" id="{7B86C5D9-AB13-4DED-A44A-D17CB1C1FDF4}"/>
              </a:ext>
            </a:extLst>
          </p:cNvPr>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D84474C4-284F-9440-A98C-FA4AB90F76FB}"/>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Garamond" charset="0"/>
                <a:ea typeface="ＭＳ Ｐゴシック" charset="0"/>
                <a:cs typeface="ＭＳ Ｐゴシック" charset="0"/>
              </a:defRPr>
            </a:lvl1pPr>
          </a:lstStyle>
          <a:p>
            <a:pPr>
              <a:defRPr/>
            </a:pPr>
            <a:endParaRPr lang="en-US"/>
          </a:p>
        </p:txBody>
      </p:sp>
      <p:sp>
        <p:nvSpPr>
          <p:cNvPr id="100358" name="Rectangle 1030">
            <a:extLst>
              <a:ext uri="{FF2B5EF4-FFF2-40B4-BE49-F238E27FC236}">
                <a16:creationId xmlns:a16="http://schemas.microsoft.com/office/drawing/2014/main" id="{653E7E89-9F9B-F740-A030-C38912ADA09E}"/>
              </a:ext>
            </a:extLst>
          </p:cNvPr>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panose="02020404030301010803" pitchFamily="18" charset="0"/>
              </a:defRPr>
            </a:lvl1pPr>
          </a:lstStyle>
          <a:p>
            <a:pPr>
              <a:defRPr/>
            </a:pPr>
            <a:fld id="{6A6BA0A0-A7BE-4DC4-A1D2-67560873BDCE}" type="slidenum">
              <a:rPr lang="en-US" altLang="en-US"/>
              <a:pPr>
                <a:defRPr/>
              </a:pPr>
              <a:t>‹#›</a:t>
            </a:fld>
            <a:endParaRPr lang="en-US" altLang="en-US"/>
          </a:p>
        </p:txBody>
      </p:sp>
      <p:sp>
        <p:nvSpPr>
          <p:cNvPr id="2054" name="Line 1032">
            <a:extLst>
              <a:ext uri="{FF2B5EF4-FFF2-40B4-BE49-F238E27FC236}">
                <a16:creationId xmlns:a16="http://schemas.microsoft.com/office/drawing/2014/main" id="{B2BA4185-DAF2-4408-906B-C503302DE471}"/>
              </a:ext>
            </a:extLst>
          </p:cNvPr>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5" name="Line 1033">
            <a:extLst>
              <a:ext uri="{FF2B5EF4-FFF2-40B4-BE49-F238E27FC236}">
                <a16:creationId xmlns:a16="http://schemas.microsoft.com/office/drawing/2014/main" id="{BFB13A2A-7836-4554-BA73-7213A39EA284}"/>
              </a:ext>
            </a:extLst>
          </p:cNvPr>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056" name="Picture 7" descr="safari.png">
            <a:extLst>
              <a:ext uri="{FF2B5EF4-FFF2-40B4-BE49-F238E27FC236}">
                <a16:creationId xmlns:a16="http://schemas.microsoft.com/office/drawing/2014/main" id="{1177FD16-61A1-4390-9ECA-67D35227FBA3}"/>
              </a:ext>
            </a:extLst>
          </p:cNvPr>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62875257"/>
      </p:ext>
    </p:extLst>
  </p:cSld>
  <p:clrMap bg1="lt1" tx1="dk1" bg2="lt2" tx2="dk2" accent1="accent1" accent2="accent2" accent3="accent3" accent4="accent4" accent5="accent5" accent6="accent6" hlink="hlink" folHlink="folHlink"/>
  <p:sldLayoutIdLst>
    <p:sldLayoutId id="2147489926" r:id="rId1"/>
    <p:sldLayoutId id="2147489927" r:id="rId2"/>
    <p:sldLayoutId id="2147489928" r:id="rId3"/>
    <p:sldLayoutId id="2147489929" r:id="rId4"/>
    <p:sldLayoutId id="2147489930" r:id="rId5"/>
    <p:sldLayoutId id="2147489931" r:id="rId6"/>
    <p:sldLayoutId id="2147489932" r:id="rId7"/>
    <p:sldLayoutId id="2147489933" r:id="rId8"/>
    <p:sldLayoutId id="2147489934" r:id="rId9"/>
    <p:sldLayoutId id="2147489935" r:id="rId10"/>
    <p:sldLayoutId id="2147489936" r:id="rId11"/>
    <p:sldLayoutId id="214748993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panose="05000000000000000000" pitchFamily="2" charset="2"/>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panose="05000000000000000000"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anose="05000000000000000000"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anose="05000000000000000000"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anose="05000000000000000000"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36062713"/>
      </p:ext>
    </p:extLst>
  </p:cSld>
  <p:clrMap bg1="lt1" tx1="dk1" bg2="lt2" tx2="dk2" accent1="accent1" accent2="accent2" accent3="accent3" accent4="accent4" accent5="accent5" accent6="accent6" hlink="hlink" folHlink="folHlink"/>
  <p:sldLayoutIdLst>
    <p:sldLayoutId id="2147489951" r:id="rId1"/>
    <p:sldLayoutId id="2147489952" r:id="rId2"/>
    <p:sldLayoutId id="2147489953" r:id="rId3"/>
    <p:sldLayoutId id="2147489954" r:id="rId4"/>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eaLnBrk="1" hangingPunct="1">
              <a:defRPr/>
            </a:pPr>
            <a:fld id="{A22E6346-468B-3E4F-8804-5358276127F2}" type="slidenum">
              <a:rPr lang="en-US">
                <a:ea typeface="ＭＳ Ｐゴシック" charset="0"/>
              </a:rPr>
              <a:pPr eaLnBrk="1" hangingPunct="1">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808873795"/>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 id="214749001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E5EADF-E8A8-9548-6E81-2DAF4ACB28E9}"/>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GB"/>
              <a:t>Click to edit Master title style</a:t>
            </a:r>
            <a:endParaRPr lang="en-CH"/>
          </a:p>
        </p:txBody>
      </p:sp>
      <p:sp>
        <p:nvSpPr>
          <p:cNvPr id="3" name="Text Placeholder 2">
            <a:extLst>
              <a:ext uri="{FF2B5EF4-FFF2-40B4-BE49-F238E27FC236}">
                <a16:creationId xmlns:a16="http://schemas.microsoft.com/office/drawing/2014/main" id="{73691AB1-7A0A-F67A-A59E-47B51F0A3594}"/>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a:p>
        </p:txBody>
      </p:sp>
      <p:sp>
        <p:nvSpPr>
          <p:cNvPr id="4" name="Slide Number Placeholder 5">
            <a:extLst>
              <a:ext uri="{FF2B5EF4-FFF2-40B4-BE49-F238E27FC236}">
                <a16:creationId xmlns:a16="http://schemas.microsoft.com/office/drawing/2014/main" id="{7E56271B-B905-57CC-06C2-739306F432C5}"/>
              </a:ext>
            </a:extLst>
          </p:cNvPr>
          <p:cNvSpPr>
            <a:spLocks noGrp="1"/>
          </p:cNvSpPr>
          <p:nvPr>
            <p:ph type="sldNum" sz="quarter" idx="4"/>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spTree>
    <p:extLst>
      <p:ext uri="{BB962C8B-B14F-4D97-AF65-F5344CB8AC3E}">
        <p14:creationId xmlns:p14="http://schemas.microsoft.com/office/powerpoint/2010/main" val="3817499812"/>
      </p:ext>
    </p:extLst>
  </p:cSld>
  <p:clrMap bg1="lt1" tx1="dk1" bg2="lt2" tx2="dk2" accent1="accent1" accent2="accent2" accent3="accent3" accent4="accent4" accent5="accent5" accent6="accent6" hlink="hlink" folHlink="folHlink"/>
  <p:sldLayoutIdLst>
    <p:sldLayoutId id="2147490041" r:id="rId1"/>
    <p:sldLayoutId id="2147490042" r:id="rId2"/>
    <p:sldLayoutId id="2147490043" r:id="rId3"/>
    <p:sldLayoutId id="2147490044" r:id="rId4"/>
  </p:sldLayoutIdLst>
  <p:hf hdr="0" ftr="0" dt="0"/>
  <p:txStyles>
    <p:title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CH"/>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3/30/25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740103558"/>
      </p:ext>
    </p:extLst>
  </p:cSld>
  <p:clrMap bg1="lt1" tx1="dk1" bg2="lt2" tx2="dk2" accent1="accent1" accent2="accent2" accent3="accent3" accent4="accent4" accent5="accent5" accent6="accent6" hlink="hlink" folHlink="folHlink"/>
  <p:sldLayoutIdLst>
    <p:sldLayoutId id="2147490084" r:id="rId1"/>
    <p:sldLayoutId id="214749008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52663" y="365126"/>
            <a:ext cx="8638674" cy="75381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252663" y="1335505"/>
            <a:ext cx="8638674" cy="483669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Rectangle 3" hidden="1">
            <a:extLst>
              <a:ext uri="{FF2B5EF4-FFF2-40B4-BE49-F238E27FC236}">
                <a16:creationId xmlns:a16="http://schemas.microsoft.com/office/drawing/2014/main" id="{7777A21B-5E9D-45BB-84A5-530574EDE4F4}"/>
              </a:ext>
            </a:extLst>
          </p:cNvPr>
          <p:cNvSpPr/>
          <p:nvPr userDrawn="1"/>
        </p:nvSpPr>
        <p:spPr>
          <a:xfrm>
            <a:off x="8386618" y="5132173"/>
            <a:ext cx="757382" cy="1725827"/>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Trebuchet MS" panose="020B0603020202020204" pitchFamily="34" charset="0"/>
              </a:rPr>
              <a:t>Video</a:t>
            </a:r>
          </a:p>
        </p:txBody>
      </p:sp>
    </p:spTree>
    <p:extLst>
      <p:ext uri="{BB962C8B-B14F-4D97-AF65-F5344CB8AC3E}">
        <p14:creationId xmlns:p14="http://schemas.microsoft.com/office/powerpoint/2010/main" val="1938287934"/>
      </p:ext>
    </p:extLst>
  </p:cSld>
  <p:clrMap bg1="lt1" tx1="dk1" bg2="lt2" tx2="dk2" accent1="accent1" accent2="accent2" accent3="accent3" accent4="accent4" accent5="accent5" accent6="accent6" hlink="hlink" folHlink="folHlink"/>
  <p:sldLayoutIdLst>
    <p:sldLayoutId id="2147490115" r:id="rId1"/>
    <p:sldLayoutId id="2147490116" r:id="rId2"/>
    <p:sldLayoutId id="2147490117" r:id="rId3"/>
    <p:sldLayoutId id="2147490118" r:id="rId4"/>
    <p:sldLayoutId id="2147490119" r:id="rId5"/>
  </p:sldLayoutIdLst>
  <p:hf hdr="0" ftr="0" dt="0"/>
  <p:txStyles>
    <p:titleStyle>
      <a:lvl1pPr algn="l" defTabSz="685766" rtl="0" eaLnBrk="1" latinLnBrk="0" hangingPunct="1">
        <a:lnSpc>
          <a:spcPct val="90000"/>
        </a:lnSpc>
        <a:spcBef>
          <a:spcPct val="0"/>
        </a:spcBef>
        <a:buNone/>
        <a:defRPr sz="40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p:titleStyle>
    <p:bodyStyle>
      <a:lvl1pPr marL="171442" indent="-171442" algn="l" defTabSz="685766" rtl="0" eaLnBrk="1" latinLnBrk="0" hangingPunct="1">
        <a:lnSpc>
          <a:spcPct val="90000"/>
        </a:lnSpc>
        <a:spcBef>
          <a:spcPts val="750"/>
        </a:spcBef>
        <a:buFont typeface="Arial" panose="020B0604020202020204" pitchFamily="34" charset="0"/>
        <a:buChar char="•"/>
        <a:defRPr sz="21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a:lvl2pPr marL="514325" indent="-171442" algn="l" defTabSz="685766" rtl="0" eaLnBrk="1" latinLnBrk="0" hangingPunct="1">
        <a:lnSpc>
          <a:spcPct val="90000"/>
        </a:lnSpc>
        <a:spcBef>
          <a:spcPts val="375"/>
        </a:spcBef>
        <a:buFont typeface="Arial" panose="020B0604020202020204" pitchFamily="34" charset="0"/>
        <a:buChar char="•"/>
        <a:defRPr sz="18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2pPr>
      <a:lvl3pPr marL="857207" indent="-171442" algn="l" defTabSz="685766" rtl="0" eaLnBrk="1" latinLnBrk="0" hangingPunct="1">
        <a:lnSpc>
          <a:spcPct val="90000"/>
        </a:lnSpc>
        <a:spcBef>
          <a:spcPts val="375"/>
        </a:spcBef>
        <a:buFont typeface="Arial" panose="020B0604020202020204" pitchFamily="34" charset="0"/>
        <a:buChar char="•"/>
        <a:defRPr sz="15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3pPr>
      <a:lvl4pPr marL="1200090"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4pPr>
      <a:lvl5pPr marL="1542974"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66" rtl="0" eaLnBrk="1" latinLnBrk="0" hangingPunct="1">
        <a:defRPr sz="1350" kern="1200">
          <a:solidFill>
            <a:schemeClr val="tx1"/>
          </a:solidFill>
          <a:latin typeface="+mn-lt"/>
          <a:ea typeface="+mn-ea"/>
          <a:cs typeface="+mn-cs"/>
        </a:defRPr>
      </a:lvl1pPr>
      <a:lvl2pPr marL="342884" algn="l" defTabSz="685766" rtl="0" eaLnBrk="1" latinLnBrk="0" hangingPunct="1">
        <a:defRPr sz="1350" kern="1200">
          <a:solidFill>
            <a:schemeClr val="tx1"/>
          </a:solidFill>
          <a:latin typeface="+mn-lt"/>
          <a:ea typeface="+mn-ea"/>
          <a:cs typeface="+mn-cs"/>
        </a:defRPr>
      </a:lvl2pPr>
      <a:lvl3pPr marL="685766" algn="l" defTabSz="685766" rtl="0" eaLnBrk="1" latinLnBrk="0" hangingPunct="1">
        <a:defRPr sz="1350" kern="1200">
          <a:solidFill>
            <a:schemeClr val="tx1"/>
          </a:solidFill>
          <a:latin typeface="+mn-lt"/>
          <a:ea typeface="+mn-ea"/>
          <a:cs typeface="+mn-cs"/>
        </a:defRPr>
      </a:lvl3pPr>
      <a:lvl4pPr marL="1028649" algn="l" defTabSz="685766" rtl="0" eaLnBrk="1" latinLnBrk="0" hangingPunct="1">
        <a:defRPr sz="1350" kern="1200">
          <a:solidFill>
            <a:schemeClr val="tx1"/>
          </a:solidFill>
          <a:latin typeface="+mn-lt"/>
          <a:ea typeface="+mn-ea"/>
          <a:cs typeface="+mn-cs"/>
        </a:defRPr>
      </a:lvl4pPr>
      <a:lvl5pPr marL="1371532" algn="l" defTabSz="685766" rtl="0" eaLnBrk="1" latinLnBrk="0" hangingPunct="1">
        <a:defRPr sz="1350" kern="1200">
          <a:solidFill>
            <a:schemeClr val="tx1"/>
          </a:solidFill>
          <a:latin typeface="+mn-lt"/>
          <a:ea typeface="+mn-ea"/>
          <a:cs typeface="+mn-cs"/>
        </a:defRPr>
      </a:lvl5pPr>
      <a:lvl6pPr marL="1714415" algn="l" defTabSz="685766" rtl="0" eaLnBrk="1" latinLnBrk="0" hangingPunct="1">
        <a:defRPr sz="1350" kern="1200">
          <a:solidFill>
            <a:schemeClr val="tx1"/>
          </a:solidFill>
          <a:latin typeface="+mn-lt"/>
          <a:ea typeface="+mn-ea"/>
          <a:cs typeface="+mn-cs"/>
        </a:defRPr>
      </a:lvl6pPr>
      <a:lvl7pPr marL="2057297" algn="l" defTabSz="685766" rtl="0" eaLnBrk="1" latinLnBrk="0" hangingPunct="1">
        <a:defRPr sz="1350" kern="1200">
          <a:solidFill>
            <a:schemeClr val="tx1"/>
          </a:solidFill>
          <a:latin typeface="+mn-lt"/>
          <a:ea typeface="+mn-ea"/>
          <a:cs typeface="+mn-cs"/>
        </a:defRPr>
      </a:lvl7pPr>
      <a:lvl8pPr marL="2400180" algn="l" defTabSz="685766" rtl="0" eaLnBrk="1" latinLnBrk="0" hangingPunct="1">
        <a:defRPr sz="1350" kern="1200">
          <a:solidFill>
            <a:schemeClr val="tx1"/>
          </a:solidFill>
          <a:latin typeface="+mn-lt"/>
          <a:ea typeface="+mn-ea"/>
          <a:cs typeface="+mn-cs"/>
        </a:defRPr>
      </a:lvl8pPr>
      <a:lvl9pPr marL="2743064" algn="l" defTabSz="685766" rtl="0" eaLnBrk="1" latinLnBrk="0" hangingPunct="1">
        <a:defRPr sz="135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3/30/25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2639445613"/>
      </p:ext>
    </p:extLst>
  </p:cSld>
  <p:clrMap bg1="lt1" tx1="dk1" bg2="lt2" tx2="dk2" accent1="accent1" accent2="accent2" accent3="accent3" accent4="accent4" accent5="accent5" accent6="accent6" hlink="hlink" folHlink="folHlink"/>
  <p:sldLayoutIdLst>
    <p:sldLayoutId id="2147490127" r:id="rId1"/>
    <p:sldLayoutId id="2147490128"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5"/>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a:t>Click edit Master title style</a:t>
            </a:r>
          </a:p>
        </p:txBody>
      </p:sp>
      <p:pic>
        <p:nvPicPr>
          <p:cNvPr id="9" name="Picture 8" descr="footer.png"/>
          <p:cNvPicPr>
            <a:picLocks noChangeAspect="1"/>
          </p:cNvPicPr>
          <p:nvPr userDrawn="1"/>
        </p:nvPicPr>
        <p:blipFill>
          <a:blip r:embed="rId16"/>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7" cstate="screen">
            <a:lum bright="-8000"/>
            <a:extLst>
              <a:ext uri="{28A0092B-C50C-407E-A947-70E740481C1C}">
                <a14:useLocalDpi xmlns:a14="http://schemas.microsoft.com/office/drawing/2010/main"/>
              </a:ext>
            </a:extLst>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8" cstate="screen">
            <a:extLst>
              <a:ext uri="{28A0092B-C50C-407E-A947-70E740481C1C}">
                <a14:useLocalDpi xmlns:a14="http://schemas.microsoft.com/office/drawing/2010/main"/>
              </a:ext>
            </a:extLst>
          </a:blip>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20" r:id="rId10"/>
    <p:sldLayoutId id="2147483921" r:id="rId11"/>
    <p:sldLayoutId id="2147483922" r:id="rId12"/>
    <p:sldLayoutId id="2147483923" r:id="rId13"/>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443.xml"/><Relationship Id="rId5" Type="http://schemas.openxmlformats.org/officeDocument/2006/relationships/hyperlink" Target="https://geraldofojunior.github.io/" TargetMode="External"/><Relationship Id="rId4" Type="http://schemas.openxmlformats.org/officeDocument/2006/relationships/image" Target="../media/image16.png"/></Relationships>
</file>

<file path=ppt/slides/_rels/slide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xml"/><Relationship Id="rId1" Type="http://schemas.openxmlformats.org/officeDocument/2006/relationships/slideLayout" Target="../slideLayouts/slideLayout680.xml"/><Relationship Id="rId4" Type="http://schemas.openxmlformats.org/officeDocument/2006/relationships/hyperlink" Target="https://arxiv.org/pdf/2402.18736.pdf" TargetMode="Externa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7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7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7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7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7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7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67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7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77.xml"/></Relationships>
</file>

<file path=ppt/slides/_rels/slide10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04.xml"/><Relationship Id="rId1" Type="http://schemas.openxmlformats.org/officeDocument/2006/relationships/slideLayout" Target="../slideLayouts/slideLayout67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80.xml"/></Relationships>
</file>

<file path=ppt/slides/_rels/slide11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05.xml"/><Relationship Id="rId1" Type="http://schemas.openxmlformats.org/officeDocument/2006/relationships/slideLayout" Target="../slideLayouts/slideLayout677.xml"/></Relationships>
</file>

<file path=ppt/slides/_rels/slide1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06.xml"/><Relationship Id="rId1" Type="http://schemas.openxmlformats.org/officeDocument/2006/relationships/slideLayout" Target="../slideLayouts/slideLayout677.xml"/></Relationships>
</file>

<file path=ppt/slides/_rels/slide11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07.xml"/><Relationship Id="rId1" Type="http://schemas.openxmlformats.org/officeDocument/2006/relationships/slideLayout" Target="../slideLayouts/slideLayout677.xml"/><Relationship Id="rId4" Type="http://schemas.openxmlformats.org/officeDocument/2006/relationships/hyperlink" Target="https://arxiv.org/pdf/2104.07699.pdf" TargetMode="External"/></Relationships>
</file>

<file path=ppt/slides/_rels/slide113.xml.rels><?xml version="1.0" encoding="UTF-8" standalone="yes"?>
<Relationships xmlns="http://schemas.openxmlformats.org/package/2006/relationships"><Relationship Id="rId3" Type="http://schemas.openxmlformats.org/officeDocument/2006/relationships/hyperlink" Target="https://youtu.be/9t1FJQ6nNw4?si=bhylWCLZde2DC7os"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248.xml"/><Relationship Id="rId4" Type="http://schemas.openxmlformats.org/officeDocument/2006/relationships/image" Target="../media/image45.png"/></Relationships>
</file>

<file path=ppt/slides/_rels/slide114.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8736" TargetMode="External"/><Relationship Id="rId1" Type="http://schemas.openxmlformats.org/officeDocument/2006/relationships/slideLayout" Target="../slideLayouts/slideLayout248.xml"/><Relationship Id="rId4" Type="http://schemas.openxmlformats.org/officeDocument/2006/relationships/image" Target="../media/image46.png"/></Relationships>
</file>

<file path=ppt/slides/_rels/slide115.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hyperlink" Target="http://hpca2019.seas.gwu.edu/" TargetMode="External"/><Relationship Id="rId7" Type="http://schemas.openxmlformats.org/officeDocument/2006/relationships/hyperlink" Target="https://www.youtube.com/watch?v=Y3hPv1I5f8Y&amp;list=PL5Q2soXY2Zi-DyoI3HbqcdtUm9YWRR_z-&amp;index=16" TargetMode="External"/><Relationship Id="rId2" Type="http://schemas.openxmlformats.org/officeDocument/2006/relationships/hyperlink" Target="https://people.inf.ethz.ch/omutlu/pub/drange-dram-latency-based-true-random-number-generator_hpca19.pdf" TargetMode="External"/><Relationship Id="rId1" Type="http://schemas.openxmlformats.org/officeDocument/2006/relationships/slideLayout" Target="../slideLayouts/slideLayout248.xml"/><Relationship Id="rId6" Type="http://schemas.openxmlformats.org/officeDocument/2006/relationships/hyperlink" Target="https://www.youtube.com/watch?v=g_GtYdzIPK4&amp;list=PL5Q2soXY2Zi8_VVChACnON4sfh2bJ5IrD&amp;index=19" TargetMode="External"/><Relationship Id="rId5" Type="http://schemas.openxmlformats.org/officeDocument/2006/relationships/hyperlink" Target="https://people.inf.ethz.ch/omutlu/pub/drange-dram-latency-based-true-random-number-generator_hpca19-talk.pdf" TargetMode="External"/><Relationship Id="rId4" Type="http://schemas.openxmlformats.org/officeDocument/2006/relationships/hyperlink" Target="https://people.inf.ethz.ch/omutlu/pub/drange-dram-latency-based-true-random-number-generator_hpca19-talk.pptx" TargetMode="External"/></Relationships>
</file>

<file path=ppt/slides/_rels/slide116.xml.rels><?xml version="1.0" encoding="UTF-8" standalone="yes"?>
<Relationships xmlns="http://schemas.openxmlformats.org/package/2006/relationships"><Relationship Id="rId8" Type="http://schemas.openxmlformats.org/officeDocument/2006/relationships/hyperlink" Target="https://www.youtube.com/watch?v=QtBrq0WVOmQ&amp;list=PL5Q2soXY2Zi8_VVChACnON4sfh2bJ5IrD&amp;index=132" TargetMode="External"/><Relationship Id="rId3" Type="http://schemas.openxmlformats.org/officeDocument/2006/relationships/hyperlink" Target="http://iscaconf.org/isca2021/" TargetMode="External"/><Relationship Id="rId7" Type="http://schemas.openxmlformats.org/officeDocument/2006/relationships/hyperlink" Target="https://people.inf.ethz.ch/omutlu/pub/QUAC-TRNG-DRAM_isca21-short-talk.pdf" TargetMode="External"/><Relationship Id="rId2" Type="http://schemas.openxmlformats.org/officeDocument/2006/relationships/hyperlink" Target="https://people.inf.ethz.ch/omutlu/pub/QUAC-TRNG-DRAM_isca21.pdf" TargetMode="External"/><Relationship Id="rId1" Type="http://schemas.openxmlformats.org/officeDocument/2006/relationships/slideLayout" Target="../slideLayouts/slideLayout248.xml"/><Relationship Id="rId6" Type="http://schemas.openxmlformats.org/officeDocument/2006/relationships/hyperlink" Target="https://people.inf.ethz.ch/omutlu/pub/QUAC-TRNG-DRAM_isca21-short-talk.pptx" TargetMode="External"/><Relationship Id="rId5" Type="http://schemas.openxmlformats.org/officeDocument/2006/relationships/hyperlink" Target="https://people.inf.ethz.ch/omutlu/pub/QUAC-TRNG-DRAM_isca21-talk.pdf" TargetMode="External"/><Relationship Id="rId10" Type="http://schemas.openxmlformats.org/officeDocument/2006/relationships/image" Target="../media/image48.png"/><Relationship Id="rId4" Type="http://schemas.openxmlformats.org/officeDocument/2006/relationships/hyperlink" Target="https://people.inf.ethz.ch/omutlu/pub/QUAC-TRNG-DRAM_isca21-talk.pptx" TargetMode="External"/><Relationship Id="rId9" Type="http://schemas.openxmlformats.org/officeDocument/2006/relationships/hyperlink" Target="https://www.youtube.com/watch?v=snvF3g3GfkI&amp;list=PL5Q2soXY2Zi_tOTAYm--dYByNPL7JhwR9&amp;index=6" TargetMode="External"/></Relationships>
</file>

<file path=ppt/slides/_rels/slide117.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hyperlink" Target="https://www.hpca-conf.org/2022/" TargetMode="External"/><Relationship Id="rId7" Type="http://schemas.openxmlformats.org/officeDocument/2006/relationships/hyperlink" Target="https://people.inf.ethz.ch/omutlu/pub/DR_STRANGE_EndtoEnd-DRAM-TRNG_hpca22-shorttalk.pdf" TargetMode="External"/><Relationship Id="rId2" Type="http://schemas.openxmlformats.org/officeDocument/2006/relationships/hyperlink" Target="https://people.inf.ethz.ch/omutlu/pub/DR_STRANGE_EndtoEnd-DRAM-TRNG_hpca22.pdf" TargetMode="External"/><Relationship Id="rId1" Type="http://schemas.openxmlformats.org/officeDocument/2006/relationships/slideLayout" Target="../slideLayouts/slideLayout248.xml"/><Relationship Id="rId6" Type="http://schemas.openxmlformats.org/officeDocument/2006/relationships/hyperlink" Target="https://people.inf.ethz.ch/omutlu/pub/DR_STRANGE_EndtoEnd-DRAM-TRNG_hpca22-shorttalk.pptx" TargetMode="External"/><Relationship Id="rId5" Type="http://schemas.openxmlformats.org/officeDocument/2006/relationships/hyperlink" Target="https://people.inf.ethz.ch/omutlu/pub/DR_STRANGE_EndtoEnd-DRAM-TRNG_hpca22-talk.pdf" TargetMode="External"/><Relationship Id="rId4" Type="http://schemas.openxmlformats.org/officeDocument/2006/relationships/hyperlink" Target="https://people.inf.ethz.ch/omutlu/pub/DR_STRANGE_EndtoEnd-DRAM-TRNG_hpca22-talk.pptx" TargetMode="External"/><Relationship Id="rId9" Type="http://schemas.openxmlformats.org/officeDocument/2006/relationships/hyperlink" Target="https://arxiv.org/pdf/2201.01385.pdf" TargetMode="External"/></Relationships>
</file>

<file path=ppt/slides/_rels/slide118.xml.rels><?xml version="1.0" encoding="UTF-8" standalone="yes"?>
<Relationships xmlns="http://schemas.openxmlformats.org/package/2006/relationships"><Relationship Id="rId8" Type="http://schemas.openxmlformats.org/officeDocument/2006/relationships/hyperlink" Target="https://people.inf.ethz.ch/omutlu/pub/dram-latency-puf_hpca18_lightning-talk.pdf" TargetMode="External"/><Relationship Id="rId3" Type="http://schemas.openxmlformats.org/officeDocument/2006/relationships/hyperlink" Target="https://hpca2018.ece.ucsb.edu/" TargetMode="External"/><Relationship Id="rId7" Type="http://schemas.openxmlformats.org/officeDocument/2006/relationships/hyperlink" Target="https://people.inf.ethz.ch/omutlu/pub/dram-latency-puf_hpca18_lightning-talk.pptx" TargetMode="External"/><Relationship Id="rId2" Type="http://schemas.openxmlformats.org/officeDocument/2006/relationships/hyperlink" Target="https://people.inf.ethz.ch/omutlu/pub/dram-latency-puf_hpca18.pdf" TargetMode="External"/><Relationship Id="rId1" Type="http://schemas.openxmlformats.org/officeDocument/2006/relationships/slideLayout" Target="../slideLayouts/slideLayout2.xml"/><Relationship Id="rId6" Type="http://schemas.openxmlformats.org/officeDocument/2006/relationships/hyperlink" Target="https://people.inf.ethz.ch/omutlu/pub/dram-latency-puf_hpca18_talk.pdf" TargetMode="External"/><Relationship Id="rId5" Type="http://schemas.openxmlformats.org/officeDocument/2006/relationships/hyperlink" Target="https://people.inf.ethz.ch/omutlu/pub/dram-latency-puf_hpca18_talk.pptx" TargetMode="External"/><Relationship Id="rId10" Type="http://schemas.openxmlformats.org/officeDocument/2006/relationships/image" Target="../media/image50.png"/><Relationship Id="rId4" Type="http://schemas.openxmlformats.org/officeDocument/2006/relationships/hyperlink" Target="https://www.youtube.com/watch?v=Xw0laEEDmsM&amp;feature=youtu.be" TargetMode="External"/><Relationship Id="rId9" Type="http://schemas.openxmlformats.org/officeDocument/2006/relationships/hyperlink" Target="https://www.youtube.com/watch?v=7gqnrTZpjxE" TargetMode="External"/></Relationships>
</file>

<file path=ppt/slides/_rels/slide119.xml.rels><?xml version="1.0" encoding="UTF-8" standalone="yes"?>
<Relationships xmlns="http://schemas.openxmlformats.org/package/2006/relationships"><Relationship Id="rId8" Type="http://schemas.openxmlformats.org/officeDocument/2006/relationships/hyperlink" Target="https://www.youtube.com/watch?v=ioPERTy7bz4"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FlashCosmos_SSD-lecture-slides.pdf" TargetMode="External"/><Relationship Id="rId2" Type="http://schemas.openxmlformats.org/officeDocument/2006/relationships/hyperlink" Target="https://arxiv.org/pdf/2209.05566.pdf" TargetMode="External"/><Relationship Id="rId1" Type="http://schemas.openxmlformats.org/officeDocument/2006/relationships/slideLayout" Target="../slideLayouts/slideLayout248.xml"/><Relationship Id="rId6" Type="http://schemas.openxmlformats.org/officeDocument/2006/relationships/hyperlink" Target="https://people.inf.ethz.ch/omutlu/pub/FlashCosmos_SSD-lecture-slides.pptx" TargetMode="External"/><Relationship Id="rId5" Type="http://schemas.openxmlformats.org/officeDocument/2006/relationships/hyperlink" Target="https://people.inf.ethz.ch/omutlu/pub/FlashCosmos_micro22-talk.pdf" TargetMode="External"/><Relationship Id="rId10" Type="http://schemas.openxmlformats.org/officeDocument/2006/relationships/image" Target="../media/image51.png"/><Relationship Id="rId4" Type="http://schemas.openxmlformats.org/officeDocument/2006/relationships/hyperlink" Target="https://people.inf.ethz.ch/omutlu/pub/FlashCosmos_micro22-talk.pptx" TargetMode="External"/><Relationship Id="rId9" Type="http://schemas.openxmlformats.org/officeDocument/2006/relationships/hyperlink" Target="https://arxiv.org/abs/2209.05566" TargetMode="External"/></Relationships>
</file>

<file path=ppt/slides/_rels/slide12.xml.rels><?xml version="1.0" encoding="UTF-8" standalone="yes"?>
<Relationships xmlns="http://schemas.openxmlformats.org/package/2006/relationships"><Relationship Id="rId3" Type="http://schemas.openxmlformats.org/officeDocument/2006/relationships/hyperlink" Target="https://www.hpca-conf.org/2024/" TargetMode="External"/><Relationship Id="rId2" Type="http://schemas.openxmlformats.org/officeDocument/2006/relationships/hyperlink" Target="https://arxiv.org/pdf/2402.18736" TargetMode="External"/><Relationship Id="rId1" Type="http://schemas.openxmlformats.org/officeDocument/2006/relationships/slideLayout" Target="../slideLayouts/slideLayout680.xml"/><Relationship Id="rId4" Type="http://schemas.openxmlformats.org/officeDocument/2006/relationships/image" Target="../media/image18.png"/></Relationships>
</file>

<file path=ppt/slides/_rels/slide1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8.xml"/><Relationship Id="rId1" Type="http://schemas.openxmlformats.org/officeDocument/2006/relationships/slideLayout" Target="../slideLayouts/slideLayout443.xml"/><Relationship Id="rId5" Type="http://schemas.openxmlformats.org/officeDocument/2006/relationships/hyperlink" Target="https://geraldofojunior.github.io/" TargetMode="External"/><Relationship Id="rId4" Type="http://schemas.openxmlformats.org/officeDocument/2006/relationships/image" Target="../media/image16.pn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1.xml"/><Relationship Id="rId1" Type="http://schemas.openxmlformats.org/officeDocument/2006/relationships/slideLayout" Target="../slideLayouts/slideLayout680.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680.xml"/></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xml"/><Relationship Id="rId1" Type="http://schemas.openxmlformats.org/officeDocument/2006/relationships/slideLayout" Target="../slideLayouts/slideLayout680.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xml"/><Relationship Id="rId1" Type="http://schemas.openxmlformats.org/officeDocument/2006/relationships/slideLayout" Target="../slideLayouts/slideLayout680.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680.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6.xml"/><Relationship Id="rId1" Type="http://schemas.openxmlformats.org/officeDocument/2006/relationships/slideLayout" Target="../slideLayouts/slideLayout68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8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6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87.xml"/></Relationships>
</file>

<file path=ppt/slides/_rels/slide2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9.xml"/><Relationship Id="rId1" Type="http://schemas.openxmlformats.org/officeDocument/2006/relationships/slideLayout" Target="../slideLayouts/slideLayout687.xml"/></Relationships>
</file>

<file path=ppt/slides/_rels/slide2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0.xml"/><Relationship Id="rId1" Type="http://schemas.openxmlformats.org/officeDocument/2006/relationships/slideLayout" Target="../slideLayouts/slideLayout687.xml"/></Relationships>
</file>

<file path=ppt/slides/_rels/slide2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1.xml"/><Relationship Id="rId1" Type="http://schemas.openxmlformats.org/officeDocument/2006/relationships/slideLayout" Target="../slideLayouts/slideLayout687.xml"/></Relationships>
</file>

<file path=ppt/slides/_rels/slide24.xml.rels><?xml version="1.0" encoding="UTF-8" standalone="yes"?>
<Relationships xmlns="http://schemas.openxmlformats.org/package/2006/relationships"><Relationship Id="rId3" Type="http://schemas.openxmlformats.org/officeDocument/2006/relationships/hyperlink" Target="https://people.inf.ethz.ch/omutlu/pub/SIMDRAM_asplos21.pdf" TargetMode="External"/><Relationship Id="rId2" Type="http://schemas.openxmlformats.org/officeDocument/2006/relationships/notesSlide" Target="../notesSlides/notesSlide22.xml"/><Relationship Id="rId1" Type="http://schemas.openxmlformats.org/officeDocument/2006/relationships/slideLayout" Target="../slideLayouts/slideLayout687.xml"/><Relationship Id="rId5" Type="http://schemas.openxmlformats.org/officeDocument/2006/relationships/image" Target="../media/image20.png"/><Relationship Id="rId4" Type="http://schemas.openxmlformats.org/officeDocument/2006/relationships/hyperlink" Target="https://asplos-conference.org/"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8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8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80.xml"/></Relationships>
</file>

<file path=ppt/slides/_rels/slide28.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6.xml"/><Relationship Id="rId1" Type="http://schemas.openxmlformats.org/officeDocument/2006/relationships/slideLayout" Target="../slideLayouts/slideLayout680.xml"/></Relationships>
</file>

<file path=ppt/slides/_rels/slide29.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27.xml"/><Relationship Id="rId1" Type="http://schemas.openxmlformats.org/officeDocument/2006/relationships/slideLayout" Target="../slideLayouts/slideLayout68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80.xml"/></Relationships>
</file>

<file path=ppt/slides/_rels/slide30.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28.xml"/><Relationship Id="rId1" Type="http://schemas.openxmlformats.org/officeDocument/2006/relationships/slideLayout" Target="../slideLayouts/slideLayout68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8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8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8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8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8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8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8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8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8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80.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8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8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8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8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8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8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8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8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80.xml"/></Relationships>
</file>

<file path=ppt/slides/_rels/slide4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notesSlide" Target="../notesSlides/notesSlide47.xml"/><Relationship Id="rId1" Type="http://schemas.openxmlformats.org/officeDocument/2006/relationships/slideLayout" Target="../slideLayouts/slideLayout68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80.xml"/></Relationships>
</file>

<file path=ppt/slides/_rels/slide50.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notesSlide" Target="../notesSlides/notesSlide48.xml"/><Relationship Id="rId1" Type="http://schemas.openxmlformats.org/officeDocument/2006/relationships/slideLayout" Target="../slideLayouts/slideLayout680.xml"/></Relationships>
</file>

<file path=ppt/slides/_rels/slide51.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notesSlide" Target="../notesSlides/notesSlide49.xml"/><Relationship Id="rId1" Type="http://schemas.openxmlformats.org/officeDocument/2006/relationships/slideLayout" Target="../slideLayouts/slideLayout680.xml"/></Relationships>
</file>

<file path=ppt/slides/_rels/slide52.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50.xml"/><Relationship Id="rId1" Type="http://schemas.openxmlformats.org/officeDocument/2006/relationships/slideLayout" Target="../slideLayouts/slideLayout680.xml"/></Relationships>
</file>

<file path=ppt/slides/_rels/slide53.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51.xml"/><Relationship Id="rId1" Type="http://schemas.openxmlformats.org/officeDocument/2006/relationships/slideLayout" Target="../slideLayouts/slideLayout680.xml"/></Relationships>
</file>

<file path=ppt/slides/_rels/slide54.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52.xml"/><Relationship Id="rId1" Type="http://schemas.openxmlformats.org/officeDocument/2006/relationships/slideLayout" Target="../slideLayouts/slideLayout68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8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8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80.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80.xml"/></Relationships>
</file>

<file path=ppt/slides/_rels/slide59.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57.xml"/><Relationship Id="rId1" Type="http://schemas.openxmlformats.org/officeDocument/2006/relationships/slideLayout" Target="../slideLayouts/slideLayout68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80.xml"/></Relationships>
</file>

<file path=ppt/slides/_rels/slide6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8.xml"/><Relationship Id="rId1" Type="http://schemas.openxmlformats.org/officeDocument/2006/relationships/slideLayout" Target="../slideLayouts/slideLayout680.xml"/><Relationship Id="rId5" Type="http://schemas.openxmlformats.org/officeDocument/2006/relationships/hyperlink" Target="https://github.com/CMU-SAFARI/MIMDRAM" TargetMode="External"/><Relationship Id="rId4" Type="http://schemas.openxmlformats.org/officeDocument/2006/relationships/hyperlink" Target="https://arxiv.org/pdf/2402.19080.pdf" TargetMode="External"/></Relationships>
</file>

<file path=ppt/slides/_rels/slide61.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9.xml"/><Relationship Id="rId1" Type="http://schemas.openxmlformats.org/officeDocument/2006/relationships/slideLayout" Target="../slideLayouts/slideLayout680.xml"/></Relationships>
</file>

<file path=ppt/slides/_rels/slide62.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9080.pdf" TargetMode="External"/><Relationship Id="rId1" Type="http://schemas.openxmlformats.org/officeDocument/2006/relationships/slideLayout" Target="../slideLayouts/slideLayout534.xml"/><Relationship Id="rId4" Type="http://schemas.openxmlformats.org/officeDocument/2006/relationships/image" Target="../media/image29.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8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80.xml"/></Relationships>
</file>

<file path=ppt/slides/_rels/slide6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62.xml"/><Relationship Id="rId1" Type="http://schemas.openxmlformats.org/officeDocument/2006/relationships/slideLayout" Target="../slideLayouts/slideLayout680.xml"/></Relationships>
</file>

<file path=ppt/slides/_rels/slide6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63.xml"/><Relationship Id="rId1" Type="http://schemas.openxmlformats.org/officeDocument/2006/relationships/slideLayout" Target="../slideLayouts/slideLayout680.xml"/></Relationships>
</file>

<file path=ppt/slides/_rels/slide6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64.xml"/><Relationship Id="rId1" Type="http://schemas.openxmlformats.org/officeDocument/2006/relationships/slideLayout" Target="../slideLayouts/slideLayout680.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80.xml"/></Relationships>
</file>

<file path=ppt/slides/_rels/slide6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6.xml"/><Relationship Id="rId1" Type="http://schemas.openxmlformats.org/officeDocument/2006/relationships/slideLayout" Target="../slideLayouts/slideLayout68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80.xml"/></Relationships>
</file>

<file path=ppt/slides/_rels/slide7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7.xml"/><Relationship Id="rId1" Type="http://schemas.openxmlformats.org/officeDocument/2006/relationships/slideLayout" Target="../slideLayouts/slideLayout680.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680.xml"/></Relationships>
</file>

<file path=ppt/slides/_rels/slide7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9.xml"/><Relationship Id="rId1" Type="http://schemas.openxmlformats.org/officeDocument/2006/relationships/slideLayout" Target="../slideLayouts/slideLayout680.xml"/><Relationship Id="rId5" Type="http://schemas.openxmlformats.org/officeDocument/2006/relationships/image" Target="../media/image34.png"/><Relationship Id="rId4" Type="http://schemas.openxmlformats.org/officeDocument/2006/relationships/image" Target="../media/image33.png"/></Relationships>
</file>

<file path=ppt/slides/_rels/slide7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70.xml"/><Relationship Id="rId1" Type="http://schemas.openxmlformats.org/officeDocument/2006/relationships/slideLayout" Target="../slideLayouts/slideLayout680.xml"/><Relationship Id="rId5" Type="http://schemas.openxmlformats.org/officeDocument/2006/relationships/image" Target="../media/image34.png"/><Relationship Id="rId4" Type="http://schemas.openxmlformats.org/officeDocument/2006/relationships/image" Target="../media/image33.png"/></Relationships>
</file>

<file path=ppt/slides/_rels/slide7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1.xml"/><Relationship Id="rId1" Type="http://schemas.openxmlformats.org/officeDocument/2006/relationships/slideLayout" Target="../slideLayouts/slideLayout680.xml"/></Relationships>
</file>

<file path=ppt/slides/_rels/slide7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2.xml"/><Relationship Id="rId1" Type="http://schemas.openxmlformats.org/officeDocument/2006/relationships/slideLayout" Target="../slideLayouts/slideLayout680.xml"/></Relationships>
</file>

<file path=ppt/slides/_rels/slide7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3.xml"/><Relationship Id="rId1" Type="http://schemas.openxmlformats.org/officeDocument/2006/relationships/slideLayout" Target="../slideLayouts/slideLayout680.xml"/></Relationships>
</file>

<file path=ppt/slides/_rels/slide7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4.xml"/><Relationship Id="rId1" Type="http://schemas.openxmlformats.org/officeDocument/2006/relationships/slideLayout" Target="../slideLayouts/slideLayout680.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80.xml"/></Relationships>
</file>

<file path=ppt/slides/_rels/slide7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6.xml"/><Relationship Id="rId1" Type="http://schemas.openxmlformats.org/officeDocument/2006/relationships/slideLayout" Target="../slideLayouts/slideLayout68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80.xml"/></Relationships>
</file>

<file path=ppt/slides/_rels/slide8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7.xml"/><Relationship Id="rId1" Type="http://schemas.openxmlformats.org/officeDocument/2006/relationships/slideLayout" Target="../slideLayouts/slideLayout680.xml"/></Relationships>
</file>

<file path=ppt/slides/_rels/slide8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hyperlink" Target="https://arxiv.org/pdf/2501.17466" TargetMode="External"/><Relationship Id="rId1" Type="http://schemas.openxmlformats.org/officeDocument/2006/relationships/slideLayout" Target="../slideLayouts/slideLayout534.xml"/></Relationships>
</file>

<file path=ppt/slides/_rels/slide82.xml.rels><?xml version="1.0" encoding="UTF-8" standalone="yes"?>
<Relationships xmlns="http://schemas.openxmlformats.org/package/2006/relationships"><Relationship Id="rId8" Type="http://schemas.openxmlformats.org/officeDocument/2006/relationships/hyperlink" Target="https://youtu.be/JyWxkeQA0W8?t=2495"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pLUTo_lecture-slides.pdf"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248.xml"/><Relationship Id="rId6" Type="http://schemas.openxmlformats.org/officeDocument/2006/relationships/hyperlink" Target="https://people.inf.ethz.ch/omutlu/pub/pLUTo_lecture-slides.pptx" TargetMode="External"/><Relationship Id="rId11" Type="http://schemas.openxmlformats.org/officeDocument/2006/relationships/image" Target="../media/image39.png"/><Relationship Id="rId5" Type="http://schemas.openxmlformats.org/officeDocument/2006/relationships/hyperlink" Target="https://people.inf.ethz.ch/omutlu/pub/pLUTo_micro22-talk.pdf" TargetMode="External"/><Relationship Id="rId10" Type="http://schemas.openxmlformats.org/officeDocument/2006/relationships/hyperlink" Target="https://github.com/CMU-SAFARI/pLUTo" TargetMode="External"/><Relationship Id="rId4" Type="http://schemas.openxmlformats.org/officeDocument/2006/relationships/hyperlink" Target="https://people.inf.ethz.ch/omutlu/pub/pLUTo_micro22-talk.pptx" TargetMode="External"/><Relationship Id="rId9" Type="http://schemas.openxmlformats.org/officeDocument/2006/relationships/hyperlink" Target="https://arxiv.org/abs/2104.07699" TargetMode="Externa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675.xml"/><Relationship Id="rId1" Type="http://schemas.openxmlformats.org/officeDocument/2006/relationships/tags" Target="../tags/tag1.xml"/></Relationships>
</file>

<file path=ppt/slides/_rels/slide8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9.xml"/><Relationship Id="rId1" Type="http://schemas.openxmlformats.org/officeDocument/2006/relationships/slideLayout" Target="../slideLayouts/slideLayout677.xml"/><Relationship Id="rId4" Type="http://schemas.openxmlformats.org/officeDocument/2006/relationships/image" Target="../media/image41.sv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0.xml"/><Relationship Id="rId7" Type="http://schemas.openxmlformats.org/officeDocument/2006/relationships/image" Target="../media/image41.svg"/><Relationship Id="rId2" Type="http://schemas.openxmlformats.org/officeDocument/2006/relationships/slideLayout" Target="../slideLayouts/slideLayout677.xml"/><Relationship Id="rId1" Type="http://schemas.openxmlformats.org/officeDocument/2006/relationships/tags" Target="../tags/tag2.xml"/><Relationship Id="rId6" Type="http://schemas.openxmlformats.org/officeDocument/2006/relationships/image" Target="../media/image40.png"/><Relationship Id="rId5" Type="http://schemas.openxmlformats.org/officeDocument/2006/relationships/image" Target="../media/image43.svg"/><Relationship Id="rId4" Type="http://schemas.openxmlformats.org/officeDocument/2006/relationships/image" Target="../media/image42.png"/></Relationships>
</file>

<file path=ppt/slides/_rels/slide8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1.xml"/><Relationship Id="rId1" Type="http://schemas.openxmlformats.org/officeDocument/2006/relationships/slideLayout" Target="../slideLayouts/slideLayout677.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43.sv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7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7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7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8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7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77.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77.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7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7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7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7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7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7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7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1</a:t>
            </a:r>
            <a:r>
              <a:rPr lang="en-US" altLang="en-US" b="1" baseline="30000" dirty="0">
                <a:solidFill>
                  <a:srgbClr val="C00000"/>
                </a:solidFill>
                <a:ea typeface="ＭＳ Ｐゴシック" charset="-128"/>
              </a:rPr>
              <a:t>st</a:t>
            </a:r>
            <a:r>
              <a:rPr lang="en-US" altLang="en-US" b="1" dirty="0">
                <a:solidFill>
                  <a:srgbClr val="C00000"/>
                </a:solidFill>
                <a:ea typeface="ＭＳ Ｐゴシック" charset="-128"/>
              </a:rPr>
              <a:t> Workshop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dirty="0">
                <a:solidFill>
                  <a:srgbClr val="006633"/>
                </a:solidFill>
                <a:ea typeface="ＭＳ Ｐゴシック" panose="020B0600070205080204" pitchFamily="34" charset="-128"/>
              </a:rPr>
              <a:t>Processing-Using-Memory</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eaLnBrk="1" hangingPunct="1"/>
            <a:r>
              <a:rPr lang="en-US" altLang="en-US" sz="3200" kern="0" dirty="0">
                <a:solidFill>
                  <a:srgbClr val="003399"/>
                </a:solidFill>
                <a:ea typeface="ＭＳ Ｐゴシック" panose="020B0600070205080204" pitchFamily="34" charset="-128"/>
              </a:rPr>
              <a:t>Geraldo F. Oliveira</a:t>
            </a:r>
          </a:p>
          <a:p>
            <a:pPr eaLnBrk="1" hangingPunct="1"/>
            <a:r>
              <a:rPr lang="en-US" altLang="en-US" sz="3200" kern="0" dirty="0">
                <a:ea typeface="ＭＳ Ｐゴシック" panose="020B0600070205080204" pitchFamily="34" charset="-128"/>
                <a:hlinkClick r:id="rId5"/>
              </a:rPr>
              <a:t>https://geraldofojunior.github.io</a:t>
            </a:r>
            <a:br>
              <a:rPr lang="en-US" altLang="en-US" sz="3200" kern="0" dirty="0">
                <a:ea typeface="ＭＳ Ｐゴシック" panose="020B0600070205080204" pitchFamily="34" charset="-128"/>
              </a:rPr>
            </a:br>
            <a:endParaRPr lang="en-US" altLang="en-US" sz="2800" kern="0" dirty="0">
              <a:ea typeface="ＭＳ Ｐゴシック" panose="020B0600070205080204" pitchFamily="34" charset="-128"/>
            </a:endParaRPr>
          </a:p>
          <a:p>
            <a:pPr eaLnBrk="1" hangingPunct="1"/>
            <a:r>
              <a:rPr lang="en-US" altLang="en-US" sz="2800" kern="0" dirty="0">
                <a:ea typeface="ＭＳ Ｐゴシック" panose="020B0600070205080204" pitchFamily="34" charset="-128"/>
              </a:rPr>
              <a:t>ASPLOS 2025</a:t>
            </a:r>
          </a:p>
          <a:p>
            <a:pPr eaLnBrk="1" hangingPunct="1"/>
            <a:r>
              <a:rPr lang="en-US" altLang="en-US" sz="2800" kern="0" dirty="0">
                <a:ea typeface="ＭＳ Ｐゴシック" panose="020B0600070205080204" pitchFamily="34" charset="-128"/>
              </a:rPr>
              <a:t>30 March 2025</a:t>
            </a:r>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p:txBody>
      </p:sp>
    </p:spTree>
    <p:extLst>
      <p:ext uri="{BB962C8B-B14F-4D97-AF65-F5344CB8AC3E}">
        <p14:creationId xmlns:p14="http://schemas.microsoft.com/office/powerpoint/2010/main" val="2661565097"/>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PUD in Commodity Off-the-Shelf DRAM</a:t>
            </a:r>
          </a:p>
        </p:txBody>
      </p:sp>
      <p:sp>
        <p:nvSpPr>
          <p:cNvPr id="4" name="Rectangle 3">
            <a:extLst>
              <a:ext uri="{FF2B5EF4-FFF2-40B4-BE49-F238E27FC236}">
                <a16:creationId xmlns:a16="http://schemas.microsoft.com/office/drawing/2014/main" id="{2CA46216-5854-EE26-C892-1B06775A3BCB}"/>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Commodity off-the-shelf DRAM chips can</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perform bulk bitwise operations without hardware modifications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pic>
        <p:nvPicPr>
          <p:cNvPr id="7" name="Picture 6">
            <a:extLst>
              <a:ext uri="{FF2B5EF4-FFF2-40B4-BE49-F238E27FC236}">
                <a16:creationId xmlns:a16="http://schemas.microsoft.com/office/drawing/2014/main" id="{509DCA8E-5283-F03D-C4BF-6B468AAB2A70}"/>
              </a:ext>
            </a:extLst>
          </p:cNvPr>
          <p:cNvPicPr>
            <a:picLocks noChangeAspect="1"/>
          </p:cNvPicPr>
          <p:nvPr/>
        </p:nvPicPr>
        <p:blipFill rotWithShape="1">
          <a:blip r:embed="rId3"/>
          <a:srcRect b="14491"/>
          <a:stretch/>
        </p:blipFill>
        <p:spPr>
          <a:xfrm>
            <a:off x="1083364" y="2235782"/>
            <a:ext cx="6977271" cy="3492930"/>
          </a:xfrm>
          <a:prstGeom prst="rect">
            <a:avLst/>
          </a:prstGeom>
          <a:ln w="38100">
            <a:solidFill>
              <a:schemeClr val="accent4"/>
            </a:solidFill>
          </a:ln>
        </p:spPr>
      </p:pic>
      <p:sp>
        <p:nvSpPr>
          <p:cNvPr id="9" name="TextBox 8">
            <a:extLst>
              <a:ext uri="{FF2B5EF4-FFF2-40B4-BE49-F238E27FC236}">
                <a16:creationId xmlns:a16="http://schemas.microsoft.com/office/drawing/2014/main" id="{BD74B801-C862-123B-3956-8A0D5CE6201B}"/>
              </a:ext>
            </a:extLst>
          </p:cNvPr>
          <p:cNvSpPr txBox="1"/>
          <p:nvPr/>
        </p:nvSpPr>
        <p:spPr>
          <a:xfrm>
            <a:off x="-1" y="5928098"/>
            <a:ext cx="9144000"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4"/>
              </a:rPr>
              <a:t>https://arxiv.org/pdf/2402.18736.pdf</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325023045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1690" y="2852701"/>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94FA8F60-FB12-ED2A-1185-D1C32819EBD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4" name="Elbow Connector 43">
            <a:extLst>
              <a:ext uri="{FF2B5EF4-FFF2-40B4-BE49-F238E27FC236}">
                <a16:creationId xmlns:a16="http://schemas.microsoft.com/office/drawing/2014/main" id="{0E30AD85-D66D-E03C-58EE-96EE725550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293962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94190" y="4601831"/>
          <a:ext cx="452186" cy="431836"/>
        </p:xfrm>
        <a:graphic>
          <a:graphicData uri="http://schemas.openxmlformats.org/drawingml/2006/table">
            <a:tbl>
              <a:tblPr firstRow="1" bandRow="1">
                <a:tableStyleId>{5940675A-B579-460E-94D1-54222C63F5DA}</a:tableStyleId>
              </a:tblPr>
              <a:tblGrid>
                <a:gridCol w="4521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198242" y="4601831"/>
          <a:ext cx="445625" cy="431836"/>
        </p:xfrm>
        <a:graphic>
          <a:graphicData uri="http://schemas.openxmlformats.org/drawingml/2006/table">
            <a:tbl>
              <a:tblPr firstRow="1" bandRow="1">
                <a:tableStyleId>{5940675A-B579-460E-94D1-54222C63F5DA}</a:tableStyleId>
              </a:tblPr>
              <a:tblGrid>
                <a:gridCol w="445625">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39" name="TextBox 38">
            <a:extLst>
              <a:ext uri="{FF2B5EF4-FFF2-40B4-BE49-F238E27FC236}">
                <a16:creationId xmlns:a16="http://schemas.microsoft.com/office/drawing/2014/main" id="{A4BBA772-E58C-25DF-A149-F58D0AD9FE07}"/>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3" name="Elbow Connector 52">
            <a:extLst>
              <a:ext uri="{FF2B5EF4-FFF2-40B4-BE49-F238E27FC236}">
                <a16:creationId xmlns:a16="http://schemas.microsoft.com/office/drawing/2014/main" id="{D21910A7-8803-8F40-B93D-479E884B33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2044781"/>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fade">
                                      <p:cBhvr>
                                        <p:cTn id="10" dur="500"/>
                                        <p:tgtEl>
                                          <p:spTgt spid="6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300"/>
                                        <p:tgtEl>
                                          <p:spTgt spid="42"/>
                                        </p:tgtEl>
                                      </p:cBhvr>
                                    </p:animEffect>
                                  </p:childTnLst>
                                </p:cTn>
                              </p:par>
                            </p:childTnLst>
                          </p:cTn>
                        </p:par>
                        <p:par>
                          <p:cTn id="16" fill="hold">
                            <p:stCondLst>
                              <p:cond delay="300"/>
                            </p:stCondLst>
                            <p:childTnLst>
                              <p:par>
                                <p:cTn id="17" presetID="10"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300"/>
                                        <p:tgtEl>
                                          <p:spTgt spid="44"/>
                                        </p:tgtEl>
                                      </p:cBhvr>
                                    </p:animEffect>
                                  </p:childTnLst>
                                </p:cTn>
                              </p:par>
                            </p:childTnLst>
                          </p:cTn>
                        </p:par>
                        <p:par>
                          <p:cTn id="20" fill="hold">
                            <p:stCondLst>
                              <p:cond delay="600"/>
                            </p:stCondLst>
                            <p:childTnLst>
                              <p:par>
                                <p:cTn id="21" presetID="10" presetClass="entr" presetSubtype="0"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fade">
                                      <p:cBhvr>
                                        <p:cTn id="23" dur="300"/>
                                        <p:tgtEl>
                                          <p:spTgt spid="49"/>
                                        </p:tgtEl>
                                      </p:cBhvr>
                                    </p:animEffect>
                                  </p:childTnLst>
                                </p:cTn>
                              </p:par>
                            </p:childTnLst>
                          </p:cTn>
                        </p:par>
                        <p:par>
                          <p:cTn id="24" fill="hold">
                            <p:stCondLst>
                              <p:cond delay="900"/>
                            </p:stCondLst>
                            <p:childTnLst>
                              <p:par>
                                <p:cTn id="25" presetID="10" presetClass="entr" presetSubtype="0" fill="hold" grpId="0" nodeType="after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fade">
                                      <p:cBhvr>
                                        <p:cTn id="27"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9" grpId="0" animBg="1"/>
      <p:bldP spid="51"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01DA1C2F-782B-F892-B834-0679DC39492C}"/>
              </a:ext>
            </a:extLst>
          </p:cNvPr>
          <p:cNvCxnSpPr>
            <a:cxnSpLocks/>
          </p:cNvCxnSpPr>
          <p:nvPr/>
        </p:nvCxnSpPr>
        <p:spPr>
          <a:xfrm>
            <a:off x="5515720" y="5112234"/>
            <a:ext cx="0" cy="657352"/>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414620" y="511219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89377" y="5842536"/>
          <a:ext cx="450060" cy="431836"/>
        </p:xfrm>
        <a:graphic>
          <a:graphicData uri="http://schemas.openxmlformats.org/drawingml/2006/table">
            <a:tbl>
              <a:tblPr firstRow="1" bandRow="1">
                <a:tableStyleId>{5940675A-B579-460E-94D1-54222C63F5DA}</a:tableStyleId>
              </a:tblPr>
              <a:tblGrid>
                <a:gridCol w="450060">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200932" y="5842536"/>
          <a:ext cx="428686" cy="431836"/>
        </p:xfrm>
        <a:graphic>
          <a:graphicData uri="http://schemas.openxmlformats.org/drawingml/2006/table">
            <a:tbl>
              <a:tblPr firstRow="1" bandRow="1">
                <a:tableStyleId>{5940675A-B579-460E-94D1-54222C63F5DA}</a:tableStyleId>
              </a:tblPr>
              <a:tblGrid>
                <a:gridCol w="4286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16" name="Elbow Connector 15">
            <a:extLst>
              <a:ext uri="{FF2B5EF4-FFF2-40B4-BE49-F238E27FC236}">
                <a16:creationId xmlns:a16="http://schemas.microsoft.com/office/drawing/2014/main" id="{B681FDDF-4A4D-B565-C6BA-B2E31BE5FE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BBCADDB-2C8A-B6DF-64EF-0BD200FB639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Tree>
    <p:extLst>
      <p:ext uri="{BB962C8B-B14F-4D97-AF65-F5344CB8AC3E}">
        <p14:creationId xmlns:p14="http://schemas.microsoft.com/office/powerpoint/2010/main" val="3656652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325198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CDF1BB71-BBE3-ED47-87E4-F6CEED2DD99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4" name="Elbow Connector 43">
            <a:extLst>
              <a:ext uri="{FF2B5EF4-FFF2-40B4-BE49-F238E27FC236}">
                <a16:creationId xmlns:a16="http://schemas.microsoft.com/office/drawing/2014/main" id="{40D3056F-0546-F0E2-FA52-E7A7A535D13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442390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649A2B28-0B6A-1EBC-23BD-F7FED0AC2D1B}"/>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9" name="Elbow Connector 48">
            <a:extLst>
              <a:ext uri="{FF2B5EF4-FFF2-40B4-BE49-F238E27FC236}">
                <a16:creationId xmlns:a16="http://schemas.microsoft.com/office/drawing/2014/main" id="{692C39D6-E62B-0C37-E766-3237DF6936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6243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39" name="Straight Connector 38">
            <a:extLst>
              <a:ext uri="{FF2B5EF4-FFF2-40B4-BE49-F238E27FC236}">
                <a16:creationId xmlns:a16="http://schemas.microsoft.com/office/drawing/2014/main" id="{0788DB41-2F4F-F0BE-EDFA-DD518815F61A}"/>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CBA1B380-E5CF-878D-0C01-33367B57B20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A0FE0F04-CB70-63E2-8391-C7AD5EE7AE6B}"/>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59" name="Rectangle 58">
            <a:extLst>
              <a:ext uri="{FF2B5EF4-FFF2-40B4-BE49-F238E27FC236}">
                <a16:creationId xmlns:a16="http://schemas.microsoft.com/office/drawing/2014/main" id="{6049C2BC-922E-373C-59FE-F36F95C4A9D1}"/>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2" name="Table 275">
            <a:extLst>
              <a:ext uri="{FF2B5EF4-FFF2-40B4-BE49-F238E27FC236}">
                <a16:creationId xmlns:a16="http://schemas.microsoft.com/office/drawing/2014/main" id="{798DEEFD-8F33-EF72-BB5D-96F19EBDAE8B}"/>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63" name="Rectangle 62">
            <a:extLst>
              <a:ext uri="{FF2B5EF4-FFF2-40B4-BE49-F238E27FC236}">
                <a16:creationId xmlns:a16="http://schemas.microsoft.com/office/drawing/2014/main" id="{5A477D21-33B7-5A26-E257-89EE36038008}"/>
              </a:ext>
            </a:extLst>
          </p:cNvPr>
          <p:cNvSpPr>
            <a:spLocks/>
          </p:cNvSpPr>
          <p:nvPr/>
        </p:nvSpPr>
        <p:spPr>
          <a:xfrm>
            <a:off x="5305613"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66" name="Rectangle 65">
            <a:extLst>
              <a:ext uri="{FF2B5EF4-FFF2-40B4-BE49-F238E27FC236}">
                <a16:creationId xmlns:a16="http://schemas.microsoft.com/office/drawing/2014/main" id="{A8973704-B3B8-B45F-413E-83C53CF8BB36}"/>
              </a:ext>
            </a:extLst>
          </p:cNvPr>
          <p:cNvSpPr>
            <a:spLocks/>
          </p:cNvSpPr>
          <p:nvPr/>
        </p:nvSpPr>
        <p:spPr>
          <a:xfrm>
            <a:off x="6236055"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7" name="Table 275">
            <a:extLst>
              <a:ext uri="{FF2B5EF4-FFF2-40B4-BE49-F238E27FC236}">
                <a16:creationId xmlns:a16="http://schemas.microsoft.com/office/drawing/2014/main" id="{FBC603E3-98EB-1F90-D2E7-34285F36F3C6}"/>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 name="TextBox 4">
            <a:extLst>
              <a:ext uri="{FF2B5EF4-FFF2-40B4-BE49-F238E27FC236}">
                <a16:creationId xmlns:a16="http://schemas.microsoft.com/office/drawing/2014/main" id="{8F07413E-5760-B826-E33F-9DFE01F1706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12" name="Elbow Connector 11">
            <a:extLst>
              <a:ext uri="{FF2B5EF4-FFF2-40B4-BE49-F238E27FC236}">
                <a16:creationId xmlns:a16="http://schemas.microsoft.com/office/drawing/2014/main" id="{05FD02F3-B399-BE3E-C3D2-DF81C6CE52A7}"/>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465685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300"/>
                                        <p:tgtEl>
                                          <p:spTgt spid="63"/>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childTnLst>
                          </p:cTn>
                        </p:par>
                        <p:par>
                          <p:cTn id="12" fill="hold">
                            <p:stCondLst>
                              <p:cond delay="6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300"/>
                                        <p:tgtEl>
                                          <p:spTgt spid="66"/>
                                        </p:tgtEl>
                                      </p:cBhvr>
                                    </p:animEffect>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51" grpId="0" animBg="1"/>
      <p:bldP spid="63" grpId="0" animBg="1"/>
      <p:bldP spid="66"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89819" y="3657552"/>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4" name="Table 275">
            <a:extLst>
              <a:ext uri="{FF2B5EF4-FFF2-40B4-BE49-F238E27FC236}">
                <a16:creationId xmlns:a16="http://schemas.microsoft.com/office/drawing/2014/main" id="{64439993-E4C2-2AB5-3670-977C347856B0}"/>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2" name="TextBox 1">
            <a:extLst>
              <a:ext uri="{FF2B5EF4-FFF2-40B4-BE49-F238E27FC236}">
                <a16:creationId xmlns:a16="http://schemas.microsoft.com/office/drawing/2014/main" id="{113E2982-63BB-04EE-DCBD-290C4E131A5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2" name="Elbow Connector 41">
            <a:extLst>
              <a:ext uri="{FF2B5EF4-FFF2-40B4-BE49-F238E27FC236}">
                <a16:creationId xmlns:a16="http://schemas.microsoft.com/office/drawing/2014/main" id="{C6816B29-D5F8-5088-8E03-E54927D2FB8D}"/>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123030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6" name="Straight Connector 65">
            <a:extLst>
              <a:ext uri="{FF2B5EF4-FFF2-40B4-BE49-F238E27FC236}">
                <a16:creationId xmlns:a16="http://schemas.microsoft.com/office/drawing/2014/main" id="{AD553274-7A1E-4230-00B8-3C28AAA4D4FB}"/>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97E7C732-F9C6-98DB-B38C-07912D355EB0}"/>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68" name="Straight Connector 67">
            <a:extLst>
              <a:ext uri="{FF2B5EF4-FFF2-40B4-BE49-F238E27FC236}">
                <a16:creationId xmlns:a16="http://schemas.microsoft.com/office/drawing/2014/main" id="{F7505D37-1168-F8B7-CAE6-80E6A6AAD615}"/>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9" name="Straight Connector 68">
            <a:extLst>
              <a:ext uri="{FF2B5EF4-FFF2-40B4-BE49-F238E27FC236}">
                <a16:creationId xmlns:a16="http://schemas.microsoft.com/office/drawing/2014/main" id="{94DA2CE2-6A3B-E849-1186-4BD47B5E5CEB}"/>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72" name="Rectangle 71">
            <a:extLst>
              <a:ext uri="{FF2B5EF4-FFF2-40B4-BE49-F238E27FC236}">
                <a16:creationId xmlns:a16="http://schemas.microsoft.com/office/drawing/2014/main" id="{C494C289-5CD7-9327-0DB3-8CDB23D73352}"/>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75" name="Rectangle 74">
            <a:extLst>
              <a:ext uri="{FF2B5EF4-FFF2-40B4-BE49-F238E27FC236}">
                <a16:creationId xmlns:a16="http://schemas.microsoft.com/office/drawing/2014/main" id="{A54E24EC-A176-4B65-7AA9-D7487B23ED3D}"/>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76" name="Rectangle 75">
            <a:extLst>
              <a:ext uri="{FF2B5EF4-FFF2-40B4-BE49-F238E27FC236}">
                <a16:creationId xmlns:a16="http://schemas.microsoft.com/office/drawing/2014/main" id="{3348A4A1-6271-52CB-7D2F-921C15A5585B}"/>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77" name="Rectangle 76">
            <a:extLst>
              <a:ext uri="{FF2B5EF4-FFF2-40B4-BE49-F238E27FC236}">
                <a16:creationId xmlns:a16="http://schemas.microsoft.com/office/drawing/2014/main" id="{9EC1D4EA-C2E5-07DD-C05B-1C11969447C5}"/>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3" name="Table 275">
            <a:extLst>
              <a:ext uri="{FF2B5EF4-FFF2-40B4-BE49-F238E27FC236}">
                <a16:creationId xmlns:a16="http://schemas.microsoft.com/office/drawing/2014/main" id="{C327EE3D-C243-BFF9-AB70-66BCA8F31A4D}"/>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57" name="Table 275">
            <a:extLst>
              <a:ext uri="{FF2B5EF4-FFF2-40B4-BE49-F238E27FC236}">
                <a16:creationId xmlns:a16="http://schemas.microsoft.com/office/drawing/2014/main" id="{5FDDDD92-579A-3304-C17A-0057D457E6A5}"/>
              </a:ext>
            </a:extLst>
          </p:cNvPr>
          <p:cNvGraphicFramePr>
            <a:graphicFrameLocks noGrp="1"/>
          </p:cNvGraphicFramePr>
          <p:nvPr/>
        </p:nvGraphicFramePr>
        <p:xfrm>
          <a:off x="5297596" y="4582557"/>
          <a:ext cx="1800000" cy="43775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3775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9" name="Table 275">
            <a:extLst>
              <a:ext uri="{FF2B5EF4-FFF2-40B4-BE49-F238E27FC236}">
                <a16:creationId xmlns:a16="http://schemas.microsoft.com/office/drawing/2014/main" id="{2A7B8F27-C6F1-EEEE-A6FC-15E4ADE13A41}"/>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647782" y="4582627"/>
          <a:ext cx="442021" cy="445962"/>
        </p:xfrm>
        <a:graphic>
          <a:graphicData uri="http://schemas.openxmlformats.org/drawingml/2006/table">
            <a:tbl>
              <a:tblPr firstRow="1" bandRow="1">
                <a:tableStyleId>{5940675A-B579-460E-94D1-54222C63F5DA}</a:tableStyleId>
              </a:tblPr>
              <a:tblGrid>
                <a:gridCol w="442021">
                  <a:extLst>
                    <a:ext uri="{9D8B030D-6E8A-4147-A177-3AD203B41FA5}">
                      <a16:colId xmlns:a16="http://schemas.microsoft.com/office/drawing/2014/main" val="4227494446"/>
                    </a:ext>
                  </a:extLst>
                </a:gridCol>
              </a:tblGrid>
              <a:tr h="445962">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62" name="Rectangle 61">
            <a:extLst>
              <a:ext uri="{FF2B5EF4-FFF2-40B4-BE49-F238E27FC236}">
                <a16:creationId xmlns:a16="http://schemas.microsoft.com/office/drawing/2014/main" id="{269F0211-B0B2-C901-2219-669DF132CC7C}"/>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 name="TextBox 1">
            <a:extLst>
              <a:ext uri="{FF2B5EF4-FFF2-40B4-BE49-F238E27FC236}">
                <a16:creationId xmlns:a16="http://schemas.microsoft.com/office/drawing/2014/main" id="{0F9B672E-3CBD-6F98-A136-9B81D012EBD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 name="Elbow Connector 4">
            <a:extLst>
              <a:ext uri="{FF2B5EF4-FFF2-40B4-BE49-F238E27FC236}">
                <a16:creationId xmlns:a16="http://schemas.microsoft.com/office/drawing/2014/main" id="{F93781A9-E976-BD16-E47D-3CC8DE04512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8192466"/>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300"/>
                                        <p:tgtEl>
                                          <p:spTgt spid="62"/>
                                        </p:tgtEl>
                                      </p:cBhvr>
                                    </p:animEffect>
                                  </p:childTnLst>
                                </p:cTn>
                              </p:par>
                            </p:childTnLst>
                          </p:cTn>
                        </p:par>
                        <p:par>
                          <p:cTn id="13" fill="hold">
                            <p:stCondLst>
                              <p:cond delay="300"/>
                            </p:stCondLst>
                            <p:childTnLst>
                              <p:par>
                                <p:cTn id="14" presetID="10" presetClass="entr" presetSubtype="0"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fade">
                                      <p:cBhvr>
                                        <p:cTn id="16" dur="300"/>
                                        <p:tgtEl>
                                          <p:spTgt spid="44"/>
                                        </p:tgtEl>
                                      </p:cBhvr>
                                    </p:animEffect>
                                  </p:childTnLst>
                                </p:cTn>
                              </p:par>
                            </p:childTnLst>
                          </p:cTn>
                        </p:par>
                        <p:par>
                          <p:cTn id="17" fill="hold">
                            <p:stCondLst>
                              <p:cond delay="600"/>
                            </p:stCondLst>
                            <p:childTnLst>
                              <p:par>
                                <p:cTn id="18" presetID="10" presetClass="entr" presetSubtype="0" fill="hold" grpId="0" nodeType="after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300"/>
                                        <p:tgtEl>
                                          <p:spTgt spid="51"/>
                                        </p:tgtEl>
                                      </p:cBhvr>
                                    </p:animEffect>
                                  </p:childTnLst>
                                </p:cTn>
                              </p:par>
                            </p:childTnLst>
                          </p:cTn>
                        </p:par>
                        <p:par>
                          <p:cTn id="21" fill="hold">
                            <p:stCondLst>
                              <p:cond delay="900"/>
                            </p:stCondLst>
                            <p:childTnLst>
                              <p:par>
                                <p:cTn id="22" presetID="10" presetClass="entr" presetSubtype="0" fill="hold" grpId="0"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3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9" grpId="0" animBg="1"/>
      <p:bldP spid="51" grpId="0" animBg="1"/>
      <p:bldP spid="62"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0" name="Straight Connector 89">
            <a:extLst>
              <a:ext uri="{FF2B5EF4-FFF2-40B4-BE49-F238E27FC236}">
                <a16:creationId xmlns:a16="http://schemas.microsoft.com/office/drawing/2014/main" id="{CED28A97-1327-4654-BAD1-B304AF9B7A4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1" name="Straight Connector 90">
            <a:extLst>
              <a:ext uri="{FF2B5EF4-FFF2-40B4-BE49-F238E27FC236}">
                <a16:creationId xmlns:a16="http://schemas.microsoft.com/office/drawing/2014/main" id="{28FF9B2A-4C06-7CF7-B923-DFAA77F73227}"/>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93" name="Straight Connector 92">
            <a:extLst>
              <a:ext uri="{FF2B5EF4-FFF2-40B4-BE49-F238E27FC236}">
                <a16:creationId xmlns:a16="http://schemas.microsoft.com/office/drawing/2014/main" id="{09B3F347-2EA7-E7F5-10C9-8A7E31578AC9}"/>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4" name="Straight Connector 93">
            <a:extLst>
              <a:ext uri="{FF2B5EF4-FFF2-40B4-BE49-F238E27FC236}">
                <a16:creationId xmlns:a16="http://schemas.microsoft.com/office/drawing/2014/main" id="{40C5E7B3-87EA-2417-E7D8-447E9E88AC0C}"/>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95" name="Rectangle 94">
            <a:extLst>
              <a:ext uri="{FF2B5EF4-FFF2-40B4-BE49-F238E27FC236}">
                <a16:creationId xmlns:a16="http://schemas.microsoft.com/office/drawing/2014/main" id="{48370A5F-117D-2853-70C8-A13CC6AA903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97" name="Rectangle 96">
            <a:extLst>
              <a:ext uri="{FF2B5EF4-FFF2-40B4-BE49-F238E27FC236}">
                <a16:creationId xmlns:a16="http://schemas.microsoft.com/office/drawing/2014/main" id="{924A2EBA-3ABD-12E1-C7F7-2108109ECA74}"/>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98" name="Rectangle 97">
            <a:extLst>
              <a:ext uri="{FF2B5EF4-FFF2-40B4-BE49-F238E27FC236}">
                <a16:creationId xmlns:a16="http://schemas.microsoft.com/office/drawing/2014/main" id="{606FCF41-3893-ED96-C177-23E4244F1FFD}"/>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101" name="Rectangle 100">
            <a:extLst>
              <a:ext uri="{FF2B5EF4-FFF2-40B4-BE49-F238E27FC236}">
                <a16:creationId xmlns:a16="http://schemas.microsoft.com/office/drawing/2014/main" id="{CEFE363B-AF3B-8F90-A6B1-B34EA8D8F2DA}"/>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841024" y="509624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6188" y="4577358"/>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6" name="Rectangle 15">
            <a:extLst>
              <a:ext uri="{FF2B5EF4-FFF2-40B4-BE49-F238E27FC236}">
                <a16:creationId xmlns:a16="http://schemas.microsoft.com/office/drawing/2014/main" id="{292C5F73-0A79-7E73-B984-82EC7D455178}"/>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18" name="Rectangle 17">
            <a:extLst>
              <a:ext uri="{FF2B5EF4-FFF2-40B4-BE49-F238E27FC236}">
                <a16:creationId xmlns:a16="http://schemas.microsoft.com/office/drawing/2014/main" id="{6ED0348B-7ABC-85B3-660F-948104CE5250}"/>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3EA233D7-3617-322C-8364-7D40AD6A134A}"/>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4" name="Rectangle 23">
            <a:extLst>
              <a:ext uri="{FF2B5EF4-FFF2-40B4-BE49-F238E27FC236}">
                <a16:creationId xmlns:a16="http://schemas.microsoft.com/office/drawing/2014/main" id="{6344C1C6-7E7C-40FD-6A6F-E16EF1149616}"/>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25" name="Table 275">
            <a:extLst>
              <a:ext uri="{FF2B5EF4-FFF2-40B4-BE49-F238E27FC236}">
                <a16:creationId xmlns:a16="http://schemas.microsoft.com/office/drawing/2014/main" id="{FAF51640-A016-4B35-60D3-D3DDA6D16D2E}"/>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29" name="Table 275">
            <a:extLst>
              <a:ext uri="{FF2B5EF4-FFF2-40B4-BE49-F238E27FC236}">
                <a16:creationId xmlns:a16="http://schemas.microsoft.com/office/drawing/2014/main" id="{A7C0EDD4-D0B0-2CB5-BEF2-BC861DF5CF0D}"/>
              </a:ext>
            </a:extLst>
          </p:cNvPr>
          <p:cNvGraphicFramePr>
            <a:graphicFrameLocks noGrp="1"/>
          </p:cNvGraphicFramePr>
          <p:nvPr/>
        </p:nvGraphicFramePr>
        <p:xfrm>
          <a:off x="6629715" y="5834198"/>
          <a:ext cx="460088" cy="444407"/>
        </p:xfrm>
        <a:graphic>
          <a:graphicData uri="http://schemas.openxmlformats.org/drawingml/2006/table">
            <a:tbl>
              <a:tblPr firstRow="1" bandRow="1">
                <a:tableStyleId>{5940675A-B579-460E-94D1-54222C63F5DA}</a:tableStyleId>
              </a:tblPr>
              <a:tblGrid>
                <a:gridCol w="460088">
                  <a:extLst>
                    <a:ext uri="{9D8B030D-6E8A-4147-A177-3AD203B41FA5}">
                      <a16:colId xmlns:a16="http://schemas.microsoft.com/office/drawing/2014/main" val="4227494446"/>
                    </a:ext>
                  </a:extLst>
                </a:gridCol>
              </a:tblGrid>
              <a:tr h="444407">
                <a:tc>
                  <a:txBody>
                    <a:bodyPr/>
                    <a:lstStyle/>
                    <a:p>
                      <a:pPr algn="ctr"/>
                      <a:r>
                        <a:rPr lang="en-US" sz="29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pSp>
        <p:nvGrpSpPr>
          <p:cNvPr id="62" name="Group 61">
            <a:extLst>
              <a:ext uri="{FF2B5EF4-FFF2-40B4-BE49-F238E27FC236}">
                <a16:creationId xmlns:a16="http://schemas.microsoft.com/office/drawing/2014/main" id="{B809865E-7918-B1ED-8584-E65FCA821860}"/>
              </a:ext>
            </a:extLst>
          </p:cNvPr>
          <p:cNvGrpSpPr/>
          <p:nvPr/>
        </p:nvGrpSpPr>
        <p:grpSpPr>
          <a:xfrm>
            <a:off x="5408073" y="5120617"/>
            <a:ext cx="173332" cy="648969"/>
            <a:chOff x="2521758" y="3054797"/>
            <a:chExt cx="64008" cy="188069"/>
          </a:xfrm>
        </p:grpSpPr>
        <p:cxnSp>
          <p:nvCxnSpPr>
            <p:cNvPr id="63" name="Straight Connector 62">
              <a:extLst>
                <a:ext uri="{FF2B5EF4-FFF2-40B4-BE49-F238E27FC236}">
                  <a16:creationId xmlns:a16="http://schemas.microsoft.com/office/drawing/2014/main" id="{71D7B33F-05D4-7148-DA66-B6C5C0C8E41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6" name="Straight Connector 65">
              <a:extLst>
                <a:ext uri="{FF2B5EF4-FFF2-40B4-BE49-F238E27FC236}">
                  <a16:creationId xmlns:a16="http://schemas.microsoft.com/office/drawing/2014/main" id="{B9C13320-F8C4-031C-2653-1E9E55264FA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CA16BCE8-191F-D367-B391-BF81F1681EA2}"/>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68" name="Group 67">
            <a:extLst>
              <a:ext uri="{FF2B5EF4-FFF2-40B4-BE49-F238E27FC236}">
                <a16:creationId xmlns:a16="http://schemas.microsoft.com/office/drawing/2014/main" id="{3BACE2F4-CA4E-EDF4-2D5E-CA34A2659F81}"/>
              </a:ext>
            </a:extLst>
          </p:cNvPr>
          <p:cNvGrpSpPr/>
          <p:nvPr/>
        </p:nvGrpSpPr>
        <p:grpSpPr>
          <a:xfrm>
            <a:off x="5837030" y="5109582"/>
            <a:ext cx="173332" cy="648969"/>
            <a:chOff x="2521758" y="3054797"/>
            <a:chExt cx="64008" cy="188069"/>
          </a:xfrm>
        </p:grpSpPr>
        <p:cxnSp>
          <p:nvCxnSpPr>
            <p:cNvPr id="69" name="Straight Connector 68">
              <a:extLst>
                <a:ext uri="{FF2B5EF4-FFF2-40B4-BE49-F238E27FC236}">
                  <a16:creationId xmlns:a16="http://schemas.microsoft.com/office/drawing/2014/main" id="{83EDF19A-DFD0-19B4-B7E8-47D884A2F49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2" name="Straight Connector 71">
              <a:extLst>
                <a:ext uri="{FF2B5EF4-FFF2-40B4-BE49-F238E27FC236}">
                  <a16:creationId xmlns:a16="http://schemas.microsoft.com/office/drawing/2014/main" id="{376D74D8-1DFC-195C-4EC1-C31FC7E807A9}"/>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5" name="Straight Connector 74">
              <a:extLst>
                <a:ext uri="{FF2B5EF4-FFF2-40B4-BE49-F238E27FC236}">
                  <a16:creationId xmlns:a16="http://schemas.microsoft.com/office/drawing/2014/main" id="{2DC9CDB8-0DE1-5E41-1449-7D8795576011}"/>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76" name="Group 75">
            <a:extLst>
              <a:ext uri="{FF2B5EF4-FFF2-40B4-BE49-F238E27FC236}">
                <a16:creationId xmlns:a16="http://schemas.microsoft.com/office/drawing/2014/main" id="{D25D09C1-3BC6-0540-8E80-56BF54ED5842}"/>
              </a:ext>
            </a:extLst>
          </p:cNvPr>
          <p:cNvGrpSpPr/>
          <p:nvPr/>
        </p:nvGrpSpPr>
        <p:grpSpPr>
          <a:xfrm>
            <a:off x="6248380" y="5108314"/>
            <a:ext cx="173332" cy="648969"/>
            <a:chOff x="2521758" y="3054797"/>
            <a:chExt cx="64008" cy="188069"/>
          </a:xfrm>
        </p:grpSpPr>
        <p:cxnSp>
          <p:nvCxnSpPr>
            <p:cNvPr id="77" name="Straight Connector 76">
              <a:extLst>
                <a:ext uri="{FF2B5EF4-FFF2-40B4-BE49-F238E27FC236}">
                  <a16:creationId xmlns:a16="http://schemas.microsoft.com/office/drawing/2014/main" id="{B910F586-051F-BE4B-D214-3EE37DBE2539}"/>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8" name="Straight Connector 77">
              <a:extLst>
                <a:ext uri="{FF2B5EF4-FFF2-40B4-BE49-F238E27FC236}">
                  <a16:creationId xmlns:a16="http://schemas.microsoft.com/office/drawing/2014/main" id="{CCD5E672-D05F-86DA-838B-27600C10B85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9" name="Straight Connector 78">
              <a:extLst>
                <a:ext uri="{FF2B5EF4-FFF2-40B4-BE49-F238E27FC236}">
                  <a16:creationId xmlns:a16="http://schemas.microsoft.com/office/drawing/2014/main" id="{F2579E7D-C785-9FA8-B227-7578F5D121BF}"/>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2" name="TextBox 1">
            <a:extLst>
              <a:ext uri="{FF2B5EF4-FFF2-40B4-BE49-F238E27FC236}">
                <a16:creationId xmlns:a16="http://schemas.microsoft.com/office/drawing/2014/main" id="{C3B5CA96-A1AE-86F4-8595-31CC4587119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 name="Elbow Connector 4">
            <a:extLst>
              <a:ext uri="{FF2B5EF4-FFF2-40B4-BE49-F238E27FC236}">
                <a16:creationId xmlns:a16="http://schemas.microsoft.com/office/drawing/2014/main" id="{CF3CD798-26D3-9009-0910-03D7B89A586B}"/>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574101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System Integration</a:t>
            </a:r>
          </a:p>
        </p:txBody>
      </p:sp>
      <p:graphicFrame>
        <p:nvGraphicFramePr>
          <p:cNvPr id="11" name="Diagram 10">
            <a:extLst>
              <a:ext uri="{FF2B5EF4-FFF2-40B4-BE49-F238E27FC236}">
                <a16:creationId xmlns:a16="http://schemas.microsoft.com/office/drawing/2014/main" id="{C505E34D-42BE-5EFA-C2AF-D3AF7FFBFD91}"/>
              </a:ext>
            </a:extLst>
          </p:cNvPr>
          <p:cNvGraphicFramePr/>
          <p:nvPr/>
        </p:nvGraphicFramePr>
        <p:xfrm>
          <a:off x="168965" y="2378213"/>
          <a:ext cx="8806070" cy="21015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3" name="Curved Down Arrow 22">
            <a:extLst>
              <a:ext uri="{FF2B5EF4-FFF2-40B4-BE49-F238E27FC236}">
                <a16:creationId xmlns:a16="http://schemas.microsoft.com/office/drawing/2014/main" id="{A74D551D-B21D-2B4E-D353-95A701423AC5}"/>
              </a:ext>
            </a:extLst>
          </p:cNvPr>
          <p:cNvSpPr/>
          <p:nvPr/>
        </p:nvSpPr>
        <p:spPr>
          <a:xfrm>
            <a:off x="1636724"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24" name="TextBox 23">
            <a:extLst>
              <a:ext uri="{FF2B5EF4-FFF2-40B4-BE49-F238E27FC236}">
                <a16:creationId xmlns:a16="http://schemas.microsoft.com/office/drawing/2014/main" id="{CB877E4D-D5B4-B4D8-7940-B4FB8AE5AA27}"/>
              </a:ext>
            </a:extLst>
          </p:cNvPr>
          <p:cNvSpPr txBox="1"/>
          <p:nvPr/>
        </p:nvSpPr>
        <p:spPr>
          <a:xfrm>
            <a:off x="1629275" y="1740893"/>
            <a:ext cx="1781578"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Compiler</a:t>
            </a:r>
          </a:p>
        </p:txBody>
      </p:sp>
      <p:sp>
        <p:nvSpPr>
          <p:cNvPr id="22" name="Slide Number Placeholder 21">
            <a:extLst>
              <a:ext uri="{FF2B5EF4-FFF2-40B4-BE49-F238E27FC236}">
                <a16:creationId xmlns:a16="http://schemas.microsoft.com/office/drawing/2014/main" id="{481CC35D-4140-92A1-B3F3-F4196336572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2" name="Curved Down Arrow 1">
            <a:extLst>
              <a:ext uri="{FF2B5EF4-FFF2-40B4-BE49-F238E27FC236}">
                <a16:creationId xmlns:a16="http://schemas.microsoft.com/office/drawing/2014/main" id="{76D56F03-01E4-D482-A4C6-90C9DD2EF9E0}"/>
              </a:ext>
            </a:extLst>
          </p:cNvPr>
          <p:cNvSpPr/>
          <p:nvPr/>
        </p:nvSpPr>
        <p:spPr>
          <a:xfrm>
            <a:off x="5330851"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4" name="TextBox 3">
            <a:extLst>
              <a:ext uri="{FF2B5EF4-FFF2-40B4-BE49-F238E27FC236}">
                <a16:creationId xmlns:a16="http://schemas.microsoft.com/office/drawing/2014/main" id="{F126F2CB-6953-1F9B-0993-4C59CB1707B7}"/>
              </a:ext>
            </a:extLst>
          </p:cNvPr>
          <p:cNvSpPr txBox="1"/>
          <p:nvPr/>
        </p:nvSpPr>
        <p:spPr>
          <a:xfrm>
            <a:off x="5272908" y="1740893"/>
            <a:ext cx="1882567"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defPPr>
              <a:defRPr lang="en-US"/>
            </a:defPPr>
            <a:lvl1pPr>
              <a:defRPr b="1" i="1">
                <a:solidFill>
                  <a:schemeClr val="tx1"/>
                </a:solidFill>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Controller</a:t>
            </a:r>
          </a:p>
        </p:txBody>
      </p:sp>
      <p:sp>
        <p:nvSpPr>
          <p:cNvPr id="6" name="TextBox 5">
            <a:extLst>
              <a:ext uri="{FF2B5EF4-FFF2-40B4-BE49-F238E27FC236}">
                <a16:creationId xmlns:a16="http://schemas.microsoft.com/office/drawing/2014/main" id="{4918B061-4ED7-0072-F43E-707B71F7F300}"/>
              </a:ext>
            </a:extLst>
          </p:cNvPr>
          <p:cNvSpPr txBox="1"/>
          <p:nvPr/>
        </p:nvSpPr>
        <p:spPr>
          <a:xfrm>
            <a:off x="327227" y="4924042"/>
            <a:ext cx="2024729" cy="348377"/>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api_pluto_mul</a:t>
            </a:r>
            <a:endParaRPr kumimoji="0" lang="en-CH"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5" name="TextBox 4">
            <a:extLst>
              <a:ext uri="{FF2B5EF4-FFF2-40B4-BE49-F238E27FC236}">
                <a16:creationId xmlns:a16="http://schemas.microsoft.com/office/drawing/2014/main" id="{F9664707-61F7-E697-4349-479AC372CD88}"/>
              </a:ext>
            </a:extLst>
          </p:cNvPr>
          <p:cNvSpPr txBox="1"/>
          <p:nvPr/>
        </p:nvSpPr>
        <p:spPr>
          <a:xfrm>
            <a:off x="3210791" y="4582731"/>
            <a:ext cx="2722418" cy="110847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pluto_subarray_alloc</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pluto_bit_shift_l</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pluto_or</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pluto_op</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7" name="TextBox 6">
            <a:extLst>
              <a:ext uri="{FF2B5EF4-FFF2-40B4-BE49-F238E27FC236}">
                <a16:creationId xmlns:a16="http://schemas.microsoft.com/office/drawing/2014/main" id="{D294DCF3-7985-9815-E6EE-DDE29D4B448A}"/>
              </a:ext>
            </a:extLst>
          </p:cNvPr>
          <p:cNvSpPr txBox="1"/>
          <p:nvPr/>
        </p:nvSpPr>
        <p:spPr>
          <a:xfrm>
            <a:off x="7276462" y="4329366"/>
            <a:ext cx="758451" cy="161520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t>
            </a:r>
          </a:p>
        </p:txBody>
      </p:sp>
    </p:spTree>
    <p:extLst>
      <p:ext uri="{BB962C8B-B14F-4D97-AF65-F5344CB8AC3E}">
        <p14:creationId xmlns:p14="http://schemas.microsoft.com/office/powerpoint/2010/main" val="79595638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690331-46A6-747E-D575-532D29B1E5E3}"/>
            </a:ext>
          </a:extLst>
        </p:cNvPr>
        <p:cNvGrpSpPr/>
        <p:nvPr/>
      </p:nvGrpSpPr>
      <p:grpSpPr>
        <a:xfrm>
          <a:off x="0" y="0"/>
          <a:ext cx="0" cy="0"/>
          <a:chOff x="0" y="0"/>
          <a:chExt cx="0" cy="0"/>
        </a:xfrm>
      </p:grpSpPr>
      <p:sp>
        <p:nvSpPr>
          <p:cNvPr id="85" name="Title 1">
            <a:extLst>
              <a:ext uri="{FF2B5EF4-FFF2-40B4-BE49-F238E27FC236}">
                <a16:creationId xmlns:a16="http://schemas.microsoft.com/office/drawing/2014/main" id="{A0BF504C-FDC0-A2ED-FD65-3B8992A719AD}"/>
              </a:ext>
            </a:extLst>
          </p:cNvPr>
          <p:cNvSpPr txBox="1">
            <a:spLocks/>
          </p:cNvSpPr>
          <p:nvPr/>
        </p:nvSpPr>
        <p:spPr>
          <a:xfrm>
            <a:off x="44312" y="1064927"/>
            <a:ext cx="9143999" cy="936000"/>
          </a:xfrm>
          <a:prstGeom prst="rect">
            <a:avLst/>
          </a:prstGeom>
          <a:no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Avenir Next" panose="020B0503020202020204" pitchFamily="34" charset="0"/>
                <a:ea typeface="+mj-ea"/>
                <a:cs typeface="+mj-cs"/>
              </a:rPr>
              <a:t>We </a:t>
            </a:r>
            <a:r>
              <a:rPr kumimoji="0" lang="en-US" sz="3200" b="1" i="0" u="none" strike="noStrike" kern="1200" cap="none" spc="0" normalizeH="0" baseline="0" noProof="0" dirty="0">
                <a:ln>
                  <a:noFill/>
                </a:ln>
                <a:solidFill>
                  <a:srgbClr val="000000"/>
                </a:solidFill>
                <a:effectLst/>
                <a:uLnTx/>
                <a:uFillTx/>
                <a:latin typeface="Avenir Next" panose="020B0503020202020204" pitchFamily="34" charset="0"/>
                <a:ea typeface="+mj-ea"/>
                <a:cs typeface="+mj-cs"/>
              </a:rPr>
              <a:t>demonstrate </a:t>
            </a:r>
            <a:r>
              <a:rPr kumimoji="0" lang="en-US" sz="3200" b="0" i="0" u="none" strike="noStrike" kern="1200" cap="none" spc="0" normalizeH="0" baseline="0" noProof="0" dirty="0">
                <a:ln>
                  <a:noFill/>
                </a:ln>
                <a:solidFill>
                  <a:srgbClr val="000000"/>
                </a:solidFill>
                <a:effectLst/>
                <a:uLnTx/>
                <a:uFillTx/>
                <a:latin typeface="Avenir Next" panose="020B0503020202020204" pitchFamily="34" charset="0"/>
                <a:ea typeface="+mj-ea"/>
                <a:cs typeface="+mj-cs"/>
              </a:rPr>
              <a:t>that</a:t>
            </a:r>
            <a:r>
              <a:rPr kumimoji="0" lang="en-US" sz="3200" b="1" i="0" u="none" strike="noStrike" kern="1200" cap="none" spc="0" normalizeH="0" baseline="0" noProof="0" dirty="0">
                <a:ln>
                  <a:noFill/>
                </a:ln>
                <a:solidFill>
                  <a:srgbClr val="000000"/>
                </a:solidFill>
                <a:effectLst/>
                <a:uLnTx/>
                <a:uFillTx/>
                <a:latin typeface="Avenir Next" panose="020B0503020202020204" pitchFamily="34" charset="0"/>
                <a:ea typeface="+mj-ea"/>
                <a:cs typeface="+mj-cs"/>
              </a:rPr>
              <a:t> COTS DRAM chips:</a:t>
            </a:r>
          </a:p>
        </p:txBody>
      </p:sp>
      <p:grpSp>
        <p:nvGrpSpPr>
          <p:cNvPr id="89" name="Grup 88">
            <a:extLst>
              <a:ext uri="{FF2B5EF4-FFF2-40B4-BE49-F238E27FC236}">
                <a16:creationId xmlns:a16="http://schemas.microsoft.com/office/drawing/2014/main" id="{90B28E80-827A-B0CF-A849-0C861AA12ADB}"/>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F20A372A-800F-1CE7-5848-BD46CD4D3CD9}"/>
                </a:ext>
              </a:extLst>
            </p:cNvPr>
            <p:cNvSpPr/>
            <p:nvPr/>
          </p:nvSpPr>
          <p:spPr>
            <a:xfrm>
              <a:off x="900113" y="1231799"/>
              <a:ext cx="8243886" cy="1260000"/>
            </a:xfrm>
            <a:prstGeom prst="rect">
              <a:avLst/>
            </a:prstGeom>
            <a:solidFill>
              <a:srgbClr val="FBE9DF"/>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Can</a:t>
              </a:r>
              <a:r>
                <a:rPr kumimoji="0" lang="en-US" sz="3200" b="1" i="0" u="none" strike="noStrike" kern="1200" cap="none" spc="0" normalizeH="0" baseline="0" noProof="0" dirty="0">
                  <a:ln>
                    <a:noFill/>
                  </a:ln>
                  <a:solidFill>
                    <a:srgbClr val="7BA79D">
                      <a:lumMod val="50000"/>
                    </a:srgbClr>
                  </a:solidFill>
                  <a:effectLst/>
                  <a:uLnTx/>
                  <a:uFillTx/>
                  <a:latin typeface="Avenir Next" panose="020B0503020202020204" pitchFamily="34" charset="0"/>
                  <a:ea typeface="+mn-ea"/>
                  <a:cs typeface="+mn-cs"/>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simultaneously</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activate</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48 rows</a:t>
              </a:r>
              <a:r>
                <a:rPr kumimoji="0" lang="en-US" sz="3200" b="0"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 </a:t>
              </a:r>
              <a:r>
                <a:rPr kumimoji="0" lang="en-US" sz="3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a:t>
              </a:r>
              <a:r>
                <a:rPr kumimoji="0" lang="en-US" sz="3200" b="0" i="0" u="none" strike="noStrike" kern="1200" cap="none" spc="0" normalizeH="0" baseline="0" noProof="0" dirty="0">
                  <a:ln>
                    <a:noFill/>
                  </a:ln>
                  <a:solidFill>
                    <a:srgbClr val="D56F30"/>
                  </a:solidFill>
                  <a:effectLst/>
                  <a:uLnTx/>
                  <a:uFillTx/>
                  <a:latin typeface="Avenir Next" panose="020B0503020202020204" pitchFamily="34" charset="0"/>
                  <a:ea typeface="+mn-ea"/>
                  <a:cs typeface="+mn-cs"/>
                </a:rPr>
                <a:t> </a:t>
              </a:r>
              <a:r>
                <a:rPr kumimoji="0" lang="en-US" sz="32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two neighboring subarrays</a:t>
              </a:r>
            </a:p>
          </p:txBody>
        </p:sp>
        <p:sp>
          <p:nvSpPr>
            <p:cNvPr id="88" name="Rectangle 274">
              <a:extLst>
                <a:ext uri="{FF2B5EF4-FFF2-40B4-BE49-F238E27FC236}">
                  <a16:creationId xmlns:a16="http://schemas.microsoft.com/office/drawing/2014/main" id="{DC07A385-9139-84BF-8224-94494515988D}"/>
                </a:ext>
              </a:extLst>
            </p:cNvPr>
            <p:cNvSpPr/>
            <p:nvPr/>
          </p:nvSpPr>
          <p:spPr>
            <a:xfrm>
              <a:off x="3" y="1231799"/>
              <a:ext cx="900110" cy="1260000"/>
            </a:xfrm>
            <a:prstGeom prst="rect">
              <a:avLst/>
            </a:prstGeom>
            <a:solidFill>
              <a:srgbClr val="FBE9DF"/>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EC8F61"/>
                  </a:solidFill>
                  <a:effectLst/>
                  <a:uLnTx/>
                  <a:uFillTx/>
                  <a:latin typeface="Avenir Next" panose="020B0503020202020204" pitchFamily="34" charset="0"/>
                  <a:ea typeface="+mn-ea"/>
                  <a:cs typeface="+mn-cs"/>
                </a:rPr>
                <a:t>1</a:t>
              </a:r>
            </a:p>
          </p:txBody>
        </p:sp>
      </p:grpSp>
      <p:grpSp>
        <p:nvGrpSpPr>
          <p:cNvPr id="91" name="Grup 90">
            <a:extLst>
              <a:ext uri="{FF2B5EF4-FFF2-40B4-BE49-F238E27FC236}">
                <a16:creationId xmlns:a16="http://schemas.microsoft.com/office/drawing/2014/main" id="{08E74F9C-AF91-FC6D-9313-359E3B509903}"/>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C6834D6C-CB12-B26F-9C71-A857EB42EC29}"/>
                </a:ext>
              </a:extLst>
            </p:cNvPr>
            <p:cNvSpPr/>
            <p:nvPr/>
          </p:nvSpPr>
          <p:spPr>
            <a:xfrm>
              <a:off x="900112" y="2948881"/>
              <a:ext cx="8243886" cy="1260000"/>
            </a:xfrm>
            <a:prstGeom prst="rect">
              <a:avLst/>
            </a:prstGeom>
            <a:solidFill>
              <a:srgbClr val="DDEDF8"/>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Can perform</a:t>
              </a:r>
              <a:r>
                <a:rPr kumimoji="0" lang="en-US" sz="3200" b="0" i="0" u="none" strike="noStrike" kern="1200" cap="none" spc="0" normalizeH="0" baseline="0" noProof="0" dirty="0">
                  <a:ln>
                    <a:noFill/>
                  </a:ln>
                  <a:solidFill>
                    <a:srgbClr val="0070C0"/>
                  </a:solidFill>
                  <a:effectLst/>
                  <a:uLnTx/>
                  <a:uFillTx/>
                  <a:latin typeface="Avenir Next" panose="020B0503020202020204" pitchFamily="34" charset="0"/>
                  <a:ea typeface="+mn-ea"/>
                  <a:cs typeface="+mn-cs"/>
                </a:rPr>
                <a:t> </a:t>
              </a:r>
              <a:r>
                <a:rPr kumimoji="0" lang="en-US" sz="3200" b="1" i="0" u="none" strike="noStrike" kern="1200" cap="none" spc="0" normalizeH="0" baseline="0" noProof="0" dirty="0">
                  <a:ln>
                    <a:noFill/>
                  </a:ln>
                  <a:solidFill>
                    <a:srgbClr val="5DA2DB"/>
                  </a:solidFill>
                  <a:effectLst/>
                  <a:uLnTx/>
                  <a:uFillTx/>
                  <a:latin typeface="Avenir Next" panose="020B0503020202020204" pitchFamily="34" charset="0"/>
                  <a:ea typeface="+mn-ea"/>
                  <a:cs typeface="+mn-cs"/>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with</a:t>
              </a:r>
              <a:r>
                <a:rPr kumimoji="0" lang="en-US" sz="3200" b="0" i="0" u="none" strike="noStrike" kern="1200" cap="none" spc="0" normalizeH="0" baseline="0" noProof="0" dirty="0">
                  <a:ln>
                    <a:noFill/>
                  </a:ln>
                  <a:solidFill>
                    <a:srgbClr val="0070C0"/>
                  </a:solidFill>
                  <a:effectLst/>
                  <a:uLnTx/>
                  <a:uFillTx/>
                  <a:latin typeface="Avenir Next" panose="020B0503020202020204" pitchFamily="34" charset="0"/>
                  <a:ea typeface="+mn-ea"/>
                  <a:cs typeface="+mn-cs"/>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up to </a:t>
              </a:r>
              <a:r>
                <a:rPr kumimoji="0" lang="en-US" sz="3200" b="1" i="0" u="none" strike="noStrike" kern="1200" cap="none" spc="0" normalizeH="0" baseline="0" noProof="0" dirty="0">
                  <a:ln>
                    <a:noFill/>
                  </a:ln>
                  <a:solidFill>
                    <a:srgbClr val="5DA2DB"/>
                  </a:solidFill>
                  <a:effectLst/>
                  <a:uLnTx/>
                  <a:uFillTx/>
                  <a:latin typeface="Avenir Next" panose="020B0503020202020204" pitchFamily="34" charset="0"/>
                  <a:ea typeface="+mn-ea"/>
                  <a:cs typeface="+mn-cs"/>
                </a:rPr>
                <a:t>32 output operands</a:t>
              </a:r>
            </a:p>
          </p:txBody>
        </p:sp>
        <p:sp>
          <p:nvSpPr>
            <p:cNvPr id="90" name="Rectangle 274">
              <a:extLst>
                <a:ext uri="{FF2B5EF4-FFF2-40B4-BE49-F238E27FC236}">
                  <a16:creationId xmlns:a16="http://schemas.microsoft.com/office/drawing/2014/main" id="{57B0877F-490C-4119-0A56-6A7C5BE7C4D6}"/>
                </a:ext>
              </a:extLst>
            </p:cNvPr>
            <p:cNvSpPr/>
            <p:nvPr/>
          </p:nvSpPr>
          <p:spPr>
            <a:xfrm>
              <a:off x="0" y="2946040"/>
              <a:ext cx="900110" cy="1260000"/>
            </a:xfrm>
            <a:prstGeom prst="rect">
              <a:avLst/>
            </a:prstGeom>
            <a:solidFill>
              <a:srgbClr val="DDEDF8"/>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5DA2DB"/>
                  </a:solidFill>
                  <a:effectLst/>
                  <a:uLnTx/>
                  <a:uFillTx/>
                  <a:latin typeface="Avenir Next" panose="020B0503020202020204" pitchFamily="34" charset="0"/>
                  <a:ea typeface="+mn-ea"/>
                  <a:cs typeface="+mn-cs"/>
                </a:rPr>
                <a:t>2</a:t>
              </a:r>
            </a:p>
          </p:txBody>
        </p:sp>
      </p:grpSp>
      <p:grpSp>
        <p:nvGrpSpPr>
          <p:cNvPr id="93" name="Grup 92">
            <a:extLst>
              <a:ext uri="{FF2B5EF4-FFF2-40B4-BE49-F238E27FC236}">
                <a16:creationId xmlns:a16="http://schemas.microsoft.com/office/drawing/2014/main" id="{53B11014-9AF5-0DD7-7E69-595D0C74A122}"/>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7EEA4E0F-DB7D-B789-AA20-4B93078F7F67}"/>
                </a:ext>
              </a:extLst>
            </p:cNvPr>
            <p:cNvSpPr/>
            <p:nvPr/>
          </p:nvSpPr>
          <p:spPr>
            <a:xfrm>
              <a:off x="900111" y="4664543"/>
              <a:ext cx="8243886" cy="1260000"/>
            </a:xfrm>
            <a:prstGeom prst="rect">
              <a:avLst/>
            </a:prstGeom>
            <a:solidFill>
              <a:srgbClr val="ECE5F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Can perform</a:t>
              </a:r>
              <a:r>
                <a:rPr kumimoji="0" lang="en-US" sz="3200" b="0" i="0" u="none" strike="noStrike" kern="1200" cap="none" spc="0" normalizeH="0" baseline="0" noProof="0" dirty="0">
                  <a:ln>
                    <a:noFill/>
                  </a:ln>
                  <a:solidFill>
                    <a:srgbClr val="7030A0"/>
                  </a:solidFill>
                  <a:effectLst/>
                  <a:uLnTx/>
                  <a:uFillTx/>
                  <a:latin typeface="Avenir Next" panose="020B0503020202020204" pitchFamily="34" charset="0"/>
                  <a:ea typeface="+mn-ea"/>
                  <a:cs typeface="+mn-cs"/>
                </a:rPr>
                <a:t>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up to </a:t>
              </a:r>
              <a:r>
                <a:rPr kumimoji="0" lang="en-US" sz="3200" b="1" i="0" u="none" strike="noStrike" kern="1200" cap="none" spc="0" normalizeH="0" baseline="0" noProof="0" dirty="0">
                  <a:ln>
                    <a:noFill/>
                  </a:ln>
                  <a:solidFill>
                    <a:srgbClr val="9C80C2"/>
                  </a:solidFill>
                  <a:effectLst/>
                  <a:uLnTx/>
                  <a:uFillTx/>
                  <a:latin typeface="Avenir Next" panose="020B0503020202020204" pitchFamily="34" charset="0"/>
                  <a:ea typeface="+mn-ea"/>
                  <a:cs typeface="+mn-cs"/>
                </a:rPr>
                <a:t>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9C80C2"/>
                  </a:solidFill>
                  <a:effectLst/>
                  <a:uLnTx/>
                  <a:uFillTx/>
                  <a:latin typeface="Avenir Next" panose="020B0503020202020204" pitchFamily="34" charset="0"/>
                  <a:ea typeface="+mn-ea"/>
                  <a:cs typeface="+mn-cs"/>
                </a:rPr>
                <a:t>AND, NAND, OR, and NOR </a:t>
              </a:r>
              <a:r>
                <a:rPr kumimoji="0" lang="en-US" sz="3200" b="0"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operations</a:t>
              </a:r>
            </a:p>
          </p:txBody>
        </p:sp>
        <p:sp>
          <p:nvSpPr>
            <p:cNvPr id="92" name="Rectangle 274">
              <a:extLst>
                <a:ext uri="{FF2B5EF4-FFF2-40B4-BE49-F238E27FC236}">
                  <a16:creationId xmlns:a16="http://schemas.microsoft.com/office/drawing/2014/main" id="{B6CE005B-D58F-AD4D-8931-0CF35894DA0E}"/>
                </a:ext>
              </a:extLst>
            </p:cNvPr>
            <p:cNvSpPr/>
            <p:nvPr/>
          </p:nvSpPr>
          <p:spPr>
            <a:xfrm>
              <a:off x="3" y="4658859"/>
              <a:ext cx="900110" cy="1260000"/>
            </a:xfrm>
            <a:prstGeom prst="rect">
              <a:avLst/>
            </a:prstGeom>
            <a:solidFill>
              <a:srgbClr val="ECE5F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9C80C2"/>
                  </a:solidFill>
                  <a:effectLst/>
                  <a:uLnTx/>
                  <a:uFillTx/>
                  <a:latin typeface="Avenir Next" panose="020B0503020202020204" pitchFamily="34" charset="0"/>
                  <a:ea typeface="+mn-ea"/>
                  <a:cs typeface="+mn-cs"/>
                </a:rPr>
                <a:t>3</a:t>
              </a:r>
            </a:p>
          </p:txBody>
        </p:sp>
      </p:grpSp>
      <p:sp>
        <p:nvSpPr>
          <p:cNvPr id="7" name="Title 1">
            <a:extLst>
              <a:ext uri="{FF2B5EF4-FFF2-40B4-BE49-F238E27FC236}">
                <a16:creationId xmlns:a16="http://schemas.microsoft.com/office/drawing/2014/main" id="{7E548AB9-748E-94A3-53DA-32E3F079D7B0}"/>
              </a:ext>
            </a:extLst>
          </p:cNvPr>
          <p:cNvSpPr>
            <a:spLocks noGrp="1"/>
          </p:cNvSpPr>
          <p:nvPr>
            <p:ph type="title"/>
          </p:nvPr>
        </p:nvSpPr>
        <p:spPr>
          <a:xfrm>
            <a:off x="169011" y="132334"/>
            <a:ext cx="8894602" cy="925840"/>
          </a:xfrm>
        </p:spPr>
        <p:txBody>
          <a:bodyPr>
            <a:noAutofit/>
          </a:bodyPr>
          <a:lstStyle/>
          <a:p>
            <a:r>
              <a:rPr lang="en-US" sz="3600" dirty="0"/>
              <a:t>PUD in COTS DRAM: </a:t>
            </a:r>
            <a:br>
              <a:rPr lang="en-US" sz="3600" dirty="0"/>
            </a:br>
            <a:r>
              <a:rPr lang="en-US" sz="2800" dirty="0"/>
              <a:t>Summary of Results</a:t>
            </a:r>
          </a:p>
        </p:txBody>
      </p:sp>
    </p:spTree>
    <p:extLst>
      <p:ext uri="{BB962C8B-B14F-4D97-AF65-F5344CB8AC3E}">
        <p14:creationId xmlns:p14="http://schemas.microsoft.com/office/powerpoint/2010/main" val="350521449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D7E7589-A5B0-9C6A-AEB8-06F3CDDA1659}"/>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speedup normalized to area across 7 real-world workloads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7" name="Title 1">
            <a:extLst>
              <a:ext uri="{FF2B5EF4-FFF2-40B4-BE49-F238E27FC236}">
                <a16:creationId xmlns:a16="http://schemas.microsoft.com/office/drawing/2014/main" id="{ECC737E1-45F8-4692-4D32-AEB9AE067363}"/>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Performance (normalized to area)</a:t>
            </a:r>
          </a:p>
        </p:txBody>
      </p:sp>
      <p:sp>
        <p:nvSpPr>
          <p:cNvPr id="8" name="Slide Number Placeholder 7">
            <a:extLst>
              <a:ext uri="{FF2B5EF4-FFF2-40B4-BE49-F238E27FC236}">
                <a16:creationId xmlns:a16="http://schemas.microsoft.com/office/drawing/2014/main" id="{E9FF9455-F864-9AE1-6F11-396C322D6FE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0193BD6-4264-7340-800C-17FDB32B4C7F}"/>
              </a:ext>
            </a:extLst>
          </p:cNvPr>
          <p:cNvGraphicFramePr>
            <a:graphicFrameLocks noGrp="1"/>
          </p:cNvGraphicFramePr>
          <p:nvPr>
            <p:ph idx="4294967295"/>
          </p:nvPr>
        </p:nvGraphicFramePr>
        <p:xfrm>
          <a:off x="402336" y="1304008"/>
          <a:ext cx="8339328" cy="3995928"/>
        </p:xfrm>
        <a:graphic>
          <a:graphicData uri="http://schemas.openxmlformats.org/drawingml/2006/chart">
            <c:chart xmlns:c="http://schemas.openxmlformats.org/drawingml/2006/chart" xmlns:r="http://schemas.openxmlformats.org/officeDocument/2006/relationships" r:id="rId3"/>
          </a:graphicData>
        </a:graphic>
      </p:graphicFrame>
      <p:sp>
        <p:nvSpPr>
          <p:cNvPr id="35" name="Rectangle 34">
            <a:extLst>
              <a:ext uri="{FF2B5EF4-FFF2-40B4-BE49-F238E27FC236}">
                <a16:creationId xmlns:a16="http://schemas.microsoft.com/office/drawing/2014/main" id="{E4E15C55-DF4B-CAE7-C43F-F999DE54E516}"/>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provides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substantially higher</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performance per unit area than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both</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 the CPU and the GPU</a:t>
            </a:r>
            <a:endParaRPr kumimoji="0" lang="en-US" sz="2400" b="0"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63522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0ACC3A2B-FBAF-F33D-FE3E-D62A837A45D3}"/>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energy consumption across 7 real-world workloads</a:t>
            </a:r>
          </a:p>
        </p:txBody>
      </p:sp>
      <p:sp>
        <p:nvSpPr>
          <p:cNvPr id="8" name="Title 1">
            <a:extLst>
              <a:ext uri="{FF2B5EF4-FFF2-40B4-BE49-F238E27FC236}">
                <a16:creationId xmlns:a16="http://schemas.microsoft.com/office/drawing/2014/main" id="{DC666627-26A9-62DE-09FD-43A97662D062}"/>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Energy Consumption</a:t>
            </a:r>
          </a:p>
        </p:txBody>
      </p:sp>
      <p:sp>
        <p:nvSpPr>
          <p:cNvPr id="3" name="Slide Number Placeholder 2">
            <a:extLst>
              <a:ext uri="{FF2B5EF4-FFF2-40B4-BE49-F238E27FC236}">
                <a16:creationId xmlns:a16="http://schemas.microsoft.com/office/drawing/2014/main" id="{9205F64A-6D08-507F-6676-85C41DBE945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92CB97D-E646-814C-8313-97F2A9D5DC32}"/>
              </a:ext>
            </a:extLst>
          </p:cNvPr>
          <p:cNvGraphicFramePr>
            <a:graphicFrameLocks noGrp="1"/>
          </p:cNvGraphicFramePr>
          <p:nvPr>
            <p:ph idx="4294967295"/>
          </p:nvPr>
        </p:nvGraphicFramePr>
        <p:xfrm>
          <a:off x="734034" y="1297630"/>
          <a:ext cx="7886700" cy="4034128"/>
        </p:xfrm>
        <a:graphic>
          <a:graphicData uri="http://schemas.openxmlformats.org/drawingml/2006/chart">
            <c:chart xmlns:c="http://schemas.openxmlformats.org/drawingml/2006/chart" xmlns:r="http://schemas.openxmlformats.org/officeDocument/2006/relationships" r:id="rId3"/>
          </a:graphicData>
        </a:graphic>
      </p:graphicFrame>
      <p:sp>
        <p:nvSpPr>
          <p:cNvPr id="19" name="Rectangle 18">
            <a:extLst>
              <a:ext uri="{FF2B5EF4-FFF2-40B4-BE49-F238E27FC236}">
                <a16:creationId xmlns:a16="http://schemas.microsoft.com/office/drawing/2014/main" id="{A1551302-D185-7ED5-2A3A-A8BF28F5E601}"/>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significantly reduces energy consumption</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compared to processor-centric architectures for various workloads</a:t>
            </a:r>
            <a:endPar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437710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793BFC-E9D1-1242-B403-407892ED0A3F}"/>
              </a:ext>
            </a:extLst>
          </p:cNvPr>
          <p:cNvSpPr>
            <a:spLocks noGrp="1"/>
          </p:cNvSpPr>
          <p:nvPr>
            <p:ph type="title"/>
          </p:nvPr>
        </p:nvSpPr>
        <p:spPr>
          <a:xfrm>
            <a:off x="628649" y="282870"/>
            <a:ext cx="7886700" cy="773727"/>
          </a:xfrm>
        </p:spPr>
        <p:txBody>
          <a:bodyPr>
            <a:normAutofit/>
          </a:bodyPr>
          <a:lstStyle/>
          <a:p>
            <a:pPr algn="ctr"/>
            <a:r>
              <a:rPr lang="en-US" sz="4400" b="1">
                <a:latin typeface="Corbel" panose="020B0503020204020204" pitchFamily="34" charset="0"/>
              </a:rPr>
              <a:t>More Results in the Paper</a:t>
            </a:r>
          </a:p>
        </p:txBody>
      </p:sp>
      <p:grpSp>
        <p:nvGrpSpPr>
          <p:cNvPr id="14" name="Group 13">
            <a:extLst>
              <a:ext uri="{FF2B5EF4-FFF2-40B4-BE49-F238E27FC236}">
                <a16:creationId xmlns:a16="http://schemas.microsoft.com/office/drawing/2014/main" id="{FC3D97E7-EA2A-078B-0F5E-CEF04B57CAA9}"/>
              </a:ext>
            </a:extLst>
          </p:cNvPr>
          <p:cNvGrpSpPr/>
          <p:nvPr/>
        </p:nvGrpSpPr>
        <p:grpSpPr>
          <a:xfrm>
            <a:off x="218171" y="3023917"/>
            <a:ext cx="8707654" cy="3067398"/>
            <a:chOff x="218174" y="1205345"/>
            <a:chExt cx="8707654" cy="3067398"/>
          </a:xfrm>
        </p:grpSpPr>
        <p:sp>
          <p:nvSpPr>
            <p:cNvPr id="13" name="Rectangle 12">
              <a:extLst>
                <a:ext uri="{FF2B5EF4-FFF2-40B4-BE49-F238E27FC236}">
                  <a16:creationId xmlns:a16="http://schemas.microsoft.com/office/drawing/2014/main" id="{BE7BC525-989B-925D-1D1E-289C0A3818AB}"/>
                </a:ext>
              </a:extLst>
            </p:cNvPr>
            <p:cNvSpPr/>
            <p:nvPr/>
          </p:nvSpPr>
          <p:spPr>
            <a:xfrm>
              <a:off x="218174" y="1205345"/>
              <a:ext cx="8707654" cy="306739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2" name="Picture 11">
              <a:extLst>
                <a:ext uri="{FF2B5EF4-FFF2-40B4-BE49-F238E27FC236}">
                  <a16:creationId xmlns:a16="http://schemas.microsoft.com/office/drawing/2014/main" id="{A04DC37F-8A7E-6F21-2357-20307A9679B4}"/>
                </a:ext>
              </a:extLst>
            </p:cNvPr>
            <p:cNvPicPr>
              <a:picLocks noChangeAspect="1"/>
            </p:cNvPicPr>
            <p:nvPr/>
          </p:nvPicPr>
          <p:blipFill>
            <a:blip r:embed="rId3"/>
            <a:stretch>
              <a:fillRect/>
            </a:stretch>
          </p:blipFill>
          <p:spPr>
            <a:xfrm>
              <a:off x="230991" y="1271212"/>
              <a:ext cx="8682019" cy="2716960"/>
            </a:xfrm>
            <a:prstGeom prst="rect">
              <a:avLst/>
            </a:prstGeom>
          </p:spPr>
        </p:pic>
      </p:grpSp>
      <p:sp>
        <p:nvSpPr>
          <p:cNvPr id="5" name="Slide Number Placeholder 4">
            <a:extLst>
              <a:ext uri="{FF2B5EF4-FFF2-40B4-BE49-F238E27FC236}">
                <a16:creationId xmlns:a16="http://schemas.microsoft.com/office/drawing/2014/main" id="{0533E8DA-08EE-9126-EF68-1F50D7AF94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6" name="TextBox 5">
            <a:extLst>
              <a:ext uri="{FF2B5EF4-FFF2-40B4-BE49-F238E27FC236}">
                <a16:creationId xmlns:a16="http://schemas.microsoft.com/office/drawing/2014/main" id="{C8BD1F9A-5EE7-CF4A-6B05-D5328833E811}"/>
              </a:ext>
            </a:extLst>
          </p:cNvPr>
          <p:cNvSpPr txBox="1"/>
          <p:nvPr/>
        </p:nvSpPr>
        <p:spPr>
          <a:xfrm>
            <a:off x="-82062" y="1058037"/>
            <a:ext cx="5021567" cy="1563313"/>
          </a:xfrm>
          <a:prstGeom prst="rect">
            <a:avLst/>
          </a:prstGeom>
          <a:noFill/>
        </p:spPr>
        <p:txBody>
          <a:bodyPr wrap="none" rtlCol="0">
            <a:spAutoFit/>
          </a:bodyPr>
          <a:lstStyle/>
          <a:p>
            <a:pPr marL="283464" marR="0" lvl="0" indent="-144000" algn="l" defTabSz="457200" rtl="0" eaLnBrk="1" fontAlgn="ctr" latinLnBrk="0" hangingPunct="1">
              <a:lnSpc>
                <a:spcPct val="150000"/>
              </a:lnSpc>
              <a:spcBef>
                <a:spcPts val="0"/>
              </a:spcBef>
              <a:spcAft>
                <a:spcPts val="0"/>
              </a:spcAft>
              <a:buClrTx/>
              <a:buSzPts val="2000"/>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Comparison with FPGA</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Area Overhead Analysis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Circuit-Level Reliability &amp; Correctness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8" name="TextBox 7">
            <a:extLst>
              <a:ext uri="{FF2B5EF4-FFF2-40B4-BE49-F238E27FC236}">
                <a16:creationId xmlns:a16="http://schemas.microsoft.com/office/drawing/2014/main" id="{EBD30E56-5494-EF83-7F5A-B74C3D711F37}"/>
              </a:ext>
            </a:extLst>
          </p:cNvPr>
          <p:cNvSpPr txBox="1"/>
          <p:nvPr/>
        </p:nvSpPr>
        <p:spPr>
          <a:xfrm>
            <a:off x="4836965" y="1058037"/>
            <a:ext cx="4312143" cy="1563313"/>
          </a:xfrm>
          <a:prstGeom prst="rect">
            <a:avLst/>
          </a:prstGeom>
          <a:noFill/>
        </p:spPr>
        <p:txBody>
          <a:bodyPr wrap="none" rtlCol="0">
            <a:spAutoFit/>
          </a:bodyPr>
          <a:lstStyle/>
          <a:p>
            <a:pPr marL="283464" marR="0" lvl="0" indent="-144000" algn="l" defTabSz="457200" rtl="0" eaLnBrk="1" fontAlgn="ctr" latinLnBrk="0" hangingPunct="1">
              <a:lnSpc>
                <a:spcPct val="150000"/>
              </a:lnSpc>
              <a:spcBef>
                <a:spcPts val="0"/>
              </a:spcBef>
              <a:spcAft>
                <a:spcPts val="0"/>
              </a:spcAft>
              <a:buClrTx/>
              <a:buSzPts val="2000"/>
              <a:buFont typeface="Arial" panose="020B0604020202020204" pitchFamily="34" charset="0"/>
              <a:buChar char="•"/>
              <a:tabLst/>
              <a:defRPr/>
            </a:pPr>
            <a:r>
              <a:rPr kumimoji="0" lang="en-US"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Subarray-Level Parallelism</a:t>
            </a: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LUT Loading Overhead</a:t>
            </a: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Range of Supported Operations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7" name="TextBox 6">
            <a:extLst>
              <a:ext uri="{FF2B5EF4-FFF2-40B4-BE49-F238E27FC236}">
                <a16:creationId xmlns:a16="http://schemas.microsoft.com/office/drawing/2014/main" id="{3F8ADD91-E0B1-7909-5E70-B057953419E2}"/>
              </a:ext>
            </a:extLst>
          </p:cNvPr>
          <p:cNvSpPr txBox="1"/>
          <p:nvPr/>
        </p:nvSpPr>
        <p:spPr>
          <a:xfrm>
            <a:off x="2657833" y="6365924"/>
            <a:ext cx="3828327"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0" u="none" strike="noStrike" kern="1200" cap="none" spc="0" normalizeH="0" baseline="0" noProof="0">
                <a:ln>
                  <a:noFill/>
                </a:ln>
                <a:solidFill>
                  <a:prstClr val="black"/>
                </a:solidFill>
                <a:effectLst/>
                <a:uLnTx/>
                <a:uFillTx/>
                <a:latin typeface="Calibri" panose="020F0502020204030204"/>
                <a:ea typeface="+mn-ea"/>
                <a:cs typeface="+mn-cs"/>
                <a:hlinkClick r:id="rId4"/>
              </a:rPr>
              <a:t>https://arxiv.org/pdf/2104.07699.pdf</a:t>
            </a:r>
            <a:endParaRPr kumimoji="0" lang="en-CH"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8413964"/>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C3E8E-0D66-4B42-A09B-0EA6C9449CE0}"/>
              </a:ext>
            </a:extLst>
          </p:cNvPr>
          <p:cNvSpPr>
            <a:spLocks noGrp="1"/>
          </p:cNvSpPr>
          <p:nvPr>
            <p:ph type="title"/>
          </p:nvPr>
        </p:nvSpPr>
        <p:spPr/>
        <p:txBody>
          <a:bodyPr/>
          <a:lstStyle/>
          <a:p>
            <a:r>
              <a:rPr lang="en-US" dirty="0"/>
              <a:t>SRC TECHCON Presentation</a:t>
            </a:r>
          </a:p>
        </p:txBody>
      </p:sp>
      <p:sp>
        <p:nvSpPr>
          <p:cNvPr id="3" name="Content Placeholder 2">
            <a:extLst>
              <a:ext uri="{FF2B5EF4-FFF2-40B4-BE49-F238E27FC236}">
                <a16:creationId xmlns:a16="http://schemas.microsoft.com/office/drawing/2014/main" id="{9B6CB1FC-4914-CE40-BC66-64BE3F801B6D}"/>
              </a:ext>
            </a:extLst>
          </p:cNvPr>
          <p:cNvSpPr>
            <a:spLocks noGrp="1"/>
          </p:cNvSpPr>
          <p:nvPr>
            <p:ph idx="1"/>
          </p:nvPr>
        </p:nvSpPr>
        <p:spPr>
          <a:xfrm>
            <a:off x="228600" y="908720"/>
            <a:ext cx="8915400" cy="5123656"/>
          </a:xfrm>
        </p:spPr>
        <p:txBody>
          <a:bodyPr/>
          <a:lstStyle/>
          <a:p>
            <a:r>
              <a:rPr lang="en-US" sz="2000" dirty="0">
                <a:solidFill>
                  <a:srgbClr val="0000FF"/>
                </a:solidFill>
              </a:rPr>
              <a:t>Geraldo F. Oliveira</a:t>
            </a:r>
          </a:p>
          <a:p>
            <a:pPr lvl="1"/>
            <a:r>
              <a:rPr lang="en-US" sz="1800" dirty="0" err="1"/>
              <a:t>pLUTo</a:t>
            </a:r>
            <a:r>
              <a:rPr lang="en-US" sz="1800" dirty="0"/>
              <a:t>: Enabling Massively Parallel Computation in DRAM via Lookup Tables</a:t>
            </a:r>
          </a:p>
          <a:p>
            <a:pPr lvl="1"/>
            <a:r>
              <a:rPr lang="en-US" sz="1800" dirty="0">
                <a:solidFill>
                  <a:srgbClr val="0000FF"/>
                </a:solidFill>
                <a:hlinkClick r:id="rId2">
                  <a:extLst>
                    <a:ext uri="{A12FA001-AC4F-418D-AE19-62706E023703}">
                      <ahyp:hlinkClr xmlns:ahyp="http://schemas.microsoft.com/office/drawing/2018/hyperlinkcolor" val="tx"/>
                    </a:ext>
                  </a:extLst>
                </a:hlinkClick>
              </a:rPr>
              <a:t>https://arxiv.org/pdf/2104.07699.pdf</a:t>
            </a:r>
            <a:endParaRPr lang="en-US" sz="1800" dirty="0">
              <a:solidFill>
                <a:srgbClr val="0000FF"/>
              </a:solidFill>
            </a:endParaRPr>
          </a:p>
          <a:p>
            <a:pPr lvl="1"/>
            <a:endParaRPr lang="en-US" sz="1800" dirty="0">
              <a:solidFill>
                <a:srgbClr val="0000FF"/>
              </a:solidFill>
            </a:endParaRPr>
          </a:p>
          <a:p>
            <a:pPr marL="344487" lvl="1" indent="0">
              <a:buNone/>
            </a:pPr>
            <a:endParaRPr lang="en-US" sz="1800" dirty="0">
              <a:solidFill>
                <a:srgbClr val="7030A0"/>
              </a:solidFill>
            </a:endParaRPr>
          </a:p>
          <a:p>
            <a:endParaRPr lang="en-US" sz="400" dirty="0">
              <a:solidFill>
                <a:srgbClr val="0000FF"/>
              </a:solidFill>
            </a:endParaRPr>
          </a:p>
          <a:p>
            <a:endParaRPr lang="en-US" sz="400" dirty="0">
              <a:solidFill>
                <a:srgbClr val="0000FF"/>
              </a:solidFill>
            </a:endParaRPr>
          </a:p>
          <a:p>
            <a:pPr marL="344487" lvl="1" indent="0">
              <a:buNone/>
            </a:pPr>
            <a:endParaRPr lang="en-US" dirty="0"/>
          </a:p>
        </p:txBody>
      </p:sp>
      <p:sp>
        <p:nvSpPr>
          <p:cNvPr id="4" name="Slide Number Placeholder 3">
            <a:extLst>
              <a:ext uri="{FF2B5EF4-FFF2-40B4-BE49-F238E27FC236}">
                <a16:creationId xmlns:a16="http://schemas.microsoft.com/office/drawing/2014/main" id="{39A137F2-11EA-384B-AE75-DB8ACDDA94B0}"/>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sp>
        <p:nvSpPr>
          <p:cNvPr id="6" name="TextBox 5">
            <a:extLst>
              <a:ext uri="{FF2B5EF4-FFF2-40B4-BE49-F238E27FC236}">
                <a16:creationId xmlns:a16="http://schemas.microsoft.com/office/drawing/2014/main" id="{A67BFC93-2FEB-043F-059C-46A5FFAB9787}"/>
              </a:ext>
            </a:extLst>
          </p:cNvPr>
          <p:cNvSpPr txBox="1"/>
          <p:nvPr/>
        </p:nvSpPr>
        <p:spPr>
          <a:xfrm>
            <a:off x="1507888" y="6419364"/>
            <a:ext cx="677781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https://youtu.be/9t1FJQ6nNw4?si=bhylWCLZde2DC7os</a:t>
            </a:r>
            <a:endPar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pic>
        <p:nvPicPr>
          <p:cNvPr id="7" name="Picture 6">
            <a:extLst>
              <a:ext uri="{FF2B5EF4-FFF2-40B4-BE49-F238E27FC236}">
                <a16:creationId xmlns:a16="http://schemas.microsoft.com/office/drawing/2014/main" id="{07D62855-B8F5-F44B-AB94-C79A8B97C999}"/>
              </a:ext>
            </a:extLst>
          </p:cNvPr>
          <p:cNvPicPr>
            <a:picLocks noChangeAspect="1"/>
          </p:cNvPicPr>
          <p:nvPr/>
        </p:nvPicPr>
        <p:blipFill>
          <a:blip r:embed="rId4"/>
          <a:stretch>
            <a:fillRect/>
          </a:stretch>
        </p:blipFill>
        <p:spPr>
          <a:xfrm>
            <a:off x="1551921" y="1937538"/>
            <a:ext cx="6040159" cy="4393968"/>
          </a:xfrm>
          <a:prstGeom prst="rect">
            <a:avLst/>
          </a:prstGeom>
        </p:spPr>
      </p:pic>
    </p:spTree>
    <p:extLst>
      <p:ext uri="{BB962C8B-B14F-4D97-AF65-F5344CB8AC3E}">
        <p14:creationId xmlns:p14="http://schemas.microsoft.com/office/powerpoint/2010/main" val="3658241810"/>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sz="3600" dirty="0"/>
              <a:t>Bulk Bitwise Operations in Real DRAM Chips</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200" b="0" i="0" u="none" strike="noStrike" kern="0" cap="none" spc="0" normalizeH="0" baseline="0" noProof="0" dirty="0">
                <a:ln>
                  <a:noFill/>
                </a:ln>
                <a:solidFill>
                  <a:srgbClr val="000000"/>
                </a:solidFill>
                <a:effectLst/>
                <a:uLnTx/>
                <a:uFillTx/>
                <a:latin typeface="Tahoma"/>
                <a:ea typeface="+mn-ea"/>
                <a:cs typeface="+mn-cs"/>
              </a:rPr>
              <a:t>Ismail Emir </a:t>
            </a:r>
            <a:r>
              <a:rPr kumimoji="0" lang="en-US" sz="2200" b="0" i="0" u="none" strike="noStrike" kern="0" cap="none" spc="0" normalizeH="0" baseline="0" noProof="0" dirty="0" err="1">
                <a:ln>
                  <a:noFill/>
                </a:ln>
                <a:solidFill>
                  <a:srgbClr val="000000"/>
                </a:solidFill>
                <a:effectLst/>
                <a:uLnTx/>
                <a:uFillTx/>
                <a:latin typeface="Tahoma"/>
                <a:ea typeface="+mn-ea"/>
                <a:cs typeface="+mn-cs"/>
              </a:rPr>
              <a:t>Yüksel</a:t>
            </a:r>
            <a:r>
              <a:rPr kumimoji="0" lang="en-US" sz="2200" b="0" i="0" u="none" strike="noStrike" kern="0" cap="none" spc="0" normalizeH="0" baseline="0" noProof="0" dirty="0">
                <a:ln>
                  <a:noFill/>
                </a:ln>
                <a:solidFill>
                  <a:srgbClr val="000000"/>
                </a:solidFill>
                <a:effectLst/>
                <a:uLnTx/>
                <a:uFillTx/>
                <a:latin typeface="Tahoma"/>
                <a:ea typeface="+mn-ea"/>
                <a:cs typeface="+mn-cs"/>
              </a:rPr>
              <a:t>, Yahya Can </a:t>
            </a:r>
            <a:r>
              <a:rPr kumimoji="0" lang="en-US" sz="2200" b="0" i="0" u="none" strike="noStrike" kern="0" cap="none" spc="0" normalizeH="0" baseline="0" noProof="0" dirty="0" err="1">
                <a:ln>
                  <a:noFill/>
                </a:ln>
                <a:solidFill>
                  <a:srgbClr val="000000"/>
                </a:solidFill>
                <a:effectLst/>
                <a:uLnTx/>
                <a:uFillTx/>
                <a:latin typeface="Tahoma"/>
                <a:ea typeface="+mn-ea"/>
                <a:cs typeface="+mn-cs"/>
              </a:rPr>
              <a:t>Tugrul</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Ataberk</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Olgun</a:t>
            </a:r>
            <a:r>
              <a:rPr kumimoji="0" lang="en-US" sz="2200" b="0" i="0" u="none" strike="noStrike" kern="0" cap="none" spc="0" normalizeH="0" baseline="0" noProof="0" dirty="0">
                <a:ln>
                  <a:noFill/>
                </a:ln>
                <a:solidFill>
                  <a:srgbClr val="000000"/>
                </a:solidFill>
                <a:effectLst/>
                <a:uLnTx/>
                <a:uFillTx/>
                <a:latin typeface="Tahoma"/>
                <a:ea typeface="+mn-ea"/>
                <a:cs typeface="+mn-cs"/>
              </a:rPr>
              <a:t>, F. </a:t>
            </a:r>
            <a:r>
              <a:rPr kumimoji="0" lang="en-US" sz="2200" b="0" i="0" u="none" strike="noStrike" kern="0" cap="none" spc="0" normalizeH="0" baseline="0" noProof="0" dirty="0" err="1">
                <a:ln>
                  <a:noFill/>
                </a:ln>
                <a:solidFill>
                  <a:srgbClr val="000000"/>
                </a:solidFill>
                <a:effectLst/>
                <a:uLnTx/>
                <a:uFillTx/>
                <a:latin typeface="Tahoma"/>
                <a:ea typeface="+mn-ea"/>
                <a:cs typeface="+mn-cs"/>
              </a:rPr>
              <a:t>Nisa</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Bostancı</a:t>
            </a:r>
            <a:r>
              <a:rPr kumimoji="0" lang="en-US" sz="2200" b="0" i="0" u="none" strike="noStrike" kern="0" cap="none" spc="0" normalizeH="0" baseline="0" noProof="0" dirty="0">
                <a:ln>
                  <a:noFill/>
                </a:ln>
                <a:solidFill>
                  <a:srgbClr val="000000"/>
                </a:solidFill>
                <a:effectLst/>
                <a:uLnTx/>
                <a:uFillTx/>
                <a:latin typeface="Tahoma"/>
                <a:ea typeface="+mn-ea"/>
                <a:cs typeface="+mn-cs"/>
              </a:rPr>
              <a:t>, A. Giray </a:t>
            </a:r>
            <a:r>
              <a:rPr kumimoji="0" lang="en-US" sz="2200" b="0" i="0" u="none" strike="noStrike" kern="0" cap="none" spc="0" normalizeH="0" baseline="0" noProof="0" dirty="0" err="1">
                <a:ln>
                  <a:noFill/>
                </a:ln>
                <a:solidFill>
                  <a:srgbClr val="000000"/>
                </a:solidFill>
                <a:effectLst/>
                <a:uLnTx/>
                <a:uFillTx/>
                <a:latin typeface="Tahoma"/>
                <a:ea typeface="+mn-ea"/>
                <a:cs typeface="+mn-cs"/>
              </a:rPr>
              <a:t>Yaglıkçı</a:t>
            </a:r>
            <a:r>
              <a:rPr kumimoji="0" lang="en-US" sz="2200" b="0" i="0" u="none" strike="noStrike" kern="0" cap="none" spc="0" normalizeH="0" baseline="0" noProof="0" dirty="0">
                <a:ln>
                  <a:noFill/>
                </a:ln>
                <a:solidFill>
                  <a:srgbClr val="000000"/>
                </a:solidFill>
                <a:effectLst/>
                <a:uLnTx/>
                <a:uFillTx/>
                <a:latin typeface="Tahoma"/>
                <a:ea typeface="+mn-ea"/>
                <a:cs typeface="+mn-cs"/>
              </a:rPr>
              <a:t>, Geraldo F. Oliveira, </a:t>
            </a:r>
            <a:r>
              <a:rPr kumimoji="0" lang="en-US" sz="2200" b="0" i="0" u="none" strike="noStrike" kern="0" cap="none" spc="0" normalizeH="0" baseline="0" noProof="0" dirty="0" err="1">
                <a:ln>
                  <a:noFill/>
                </a:ln>
                <a:solidFill>
                  <a:srgbClr val="000000"/>
                </a:solidFill>
                <a:effectLst/>
                <a:uLnTx/>
                <a:uFillTx/>
                <a:latin typeface="Tahoma"/>
                <a:ea typeface="+mn-ea"/>
                <a:cs typeface="+mn-cs"/>
              </a:rPr>
              <a:t>Haocong</a:t>
            </a:r>
            <a:r>
              <a:rPr kumimoji="0" lang="en-US" sz="2200" b="0" i="0" u="none" strike="noStrike" kern="0" cap="none" spc="0" normalizeH="0" baseline="0" noProof="0" dirty="0">
                <a:ln>
                  <a:noFill/>
                </a:ln>
                <a:solidFill>
                  <a:srgbClr val="000000"/>
                </a:solidFill>
                <a:effectLst/>
                <a:uLnTx/>
                <a:uFillTx/>
                <a:latin typeface="Tahoma"/>
                <a:ea typeface="+mn-ea"/>
                <a:cs typeface="+mn-cs"/>
              </a:rPr>
              <a:t> Luo, Juan Gómez-Luna, Mohammad </a:t>
            </a:r>
            <a:r>
              <a:rPr kumimoji="0" lang="en-US" sz="2200" b="0" i="0" u="none" strike="noStrike" kern="0" cap="none" spc="0" normalizeH="0" baseline="0" noProof="0" dirty="0" err="1">
                <a:ln>
                  <a:noFill/>
                </a:ln>
                <a:solidFill>
                  <a:srgbClr val="000000"/>
                </a:solidFill>
                <a:effectLst/>
                <a:uLnTx/>
                <a:uFillTx/>
                <a:latin typeface="Tahoma"/>
                <a:ea typeface="+mn-ea"/>
                <a:cs typeface="+mn-cs"/>
              </a:rPr>
              <a:t>Sadrosadati</a:t>
            </a:r>
            <a:r>
              <a:rPr kumimoji="0" lang="en-US" sz="2200" b="0" i="0" u="none" strike="noStrike" kern="0" cap="none" spc="0" normalizeH="0" baseline="0" noProof="0" dirty="0">
                <a:ln>
                  <a:noFill/>
                </a:ln>
                <a:solidFill>
                  <a:srgbClr val="000000"/>
                </a:solidFill>
                <a:effectLst/>
                <a:uLnTx/>
                <a:uFillTx/>
                <a:latin typeface="Tahoma"/>
                <a:ea typeface="+mn-ea"/>
                <a:cs typeface="+mn-cs"/>
              </a:rPr>
              <a:t>, Onur Mutlu, "</a:t>
            </a:r>
            <a:r>
              <a:rPr kumimoji="0" lang="en-US" sz="2200" b="1" i="0" u="none" strike="noStrike" kern="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Functionally-Complete Boolean Logic in Real DRAM Chips: Experimental Characterization and Analysis</a:t>
            </a:r>
            <a:r>
              <a:rPr kumimoji="0" lang="en-US" sz="2200" b="0" i="0" u="none" strike="noStrike" kern="0" cap="none" spc="0" normalizeH="0" baseline="0" noProof="0" dirty="0">
                <a:ln>
                  <a:noFill/>
                </a:ln>
                <a:solidFill>
                  <a:srgbClr val="000000"/>
                </a:solidFill>
                <a:effectLst/>
                <a:uLnTx/>
                <a:uFillTx/>
                <a:latin typeface="Tahoma"/>
                <a:ea typeface="+mn-ea"/>
                <a:cs typeface="+mn-cs"/>
              </a:rPr>
              <a:t>,"</a:t>
            </a:r>
            <a:br>
              <a:rPr kumimoji="0" lang="en-US" sz="2200" b="0" i="0" u="none" strike="noStrike" kern="0" cap="none" spc="0" normalizeH="0" baseline="0" noProof="0" dirty="0">
                <a:ln>
                  <a:noFill/>
                </a:ln>
                <a:solidFill>
                  <a:srgbClr val="0432FF"/>
                </a:solidFill>
                <a:effectLst/>
                <a:uLnTx/>
                <a:uFillTx/>
                <a:latin typeface="Tahoma"/>
                <a:ea typeface="+mn-ea"/>
                <a:cs typeface="+mn-cs"/>
              </a:rPr>
            </a:br>
            <a:r>
              <a:rPr kumimoji="0" lang="en-US" sz="2200" b="0" i="1" u="none" strike="noStrike" kern="0" cap="none" spc="0" normalizeH="0" baseline="0" noProof="0" dirty="0">
                <a:ln>
                  <a:noFill/>
                </a:ln>
                <a:solidFill>
                  <a:srgbClr val="000000"/>
                </a:solidFill>
                <a:effectLst/>
                <a:uLnTx/>
                <a:uFillTx/>
                <a:latin typeface="Tahoma"/>
                <a:ea typeface="+mn-ea"/>
                <a:cs typeface="+mn-cs"/>
              </a:rPr>
              <a:t>Proceedings of the </a:t>
            </a:r>
            <a:r>
              <a:rPr kumimoji="0" lang="en-US" sz="2200" b="0" i="1" u="none" strike="noStrike" kern="0" cap="none" spc="0" normalizeH="0" baseline="0" noProof="0" dirty="0">
                <a:ln>
                  <a:noFill/>
                </a:ln>
                <a:solidFill>
                  <a:srgbClr val="000000"/>
                </a:solidFill>
                <a:effectLst/>
                <a:uLnTx/>
                <a:uFillTx/>
                <a:latin typeface="Tahoma"/>
                <a:ea typeface="+mn-ea"/>
                <a:cs typeface="+mn-cs"/>
                <a:hlinkClick r:id="rId3"/>
              </a:rPr>
              <a:t>30th International Symposium on High-Performance Computer Architecture</a:t>
            </a:r>
            <a:r>
              <a:rPr kumimoji="0" lang="en-US" sz="2200" b="0" i="1" u="none" strike="noStrike" kern="0" cap="none" spc="0" normalizeH="0" baseline="0" noProof="0" dirty="0">
                <a:ln>
                  <a:noFill/>
                </a:ln>
                <a:solidFill>
                  <a:srgbClr val="000000"/>
                </a:solidFill>
                <a:effectLst/>
                <a:uLnTx/>
                <a:uFillTx/>
                <a:latin typeface="Tahoma"/>
                <a:ea typeface="+mn-ea"/>
                <a:cs typeface="+mn-cs"/>
              </a:rPr>
              <a:t> (</a:t>
            </a:r>
            <a:r>
              <a:rPr kumimoji="0" lang="en-US" sz="2200" b="1" i="1" u="none" strike="noStrike" kern="0" cap="none" spc="0" normalizeH="0" baseline="0" noProof="0" dirty="0">
                <a:ln>
                  <a:noFill/>
                </a:ln>
                <a:solidFill>
                  <a:srgbClr val="000000"/>
                </a:solidFill>
                <a:effectLst/>
                <a:uLnTx/>
                <a:uFillTx/>
                <a:latin typeface="Tahoma"/>
                <a:ea typeface="+mn-ea"/>
                <a:cs typeface="+mn-cs"/>
              </a:rPr>
              <a:t>HPCA</a:t>
            </a:r>
            <a:r>
              <a:rPr kumimoji="0" lang="en-US" sz="2200" b="0" i="1" u="none" strike="noStrike" kern="0" cap="none" spc="0" normalizeH="0" baseline="0" noProof="0" dirty="0">
                <a:ln>
                  <a:noFill/>
                </a:ln>
                <a:solidFill>
                  <a:srgbClr val="000000"/>
                </a:solidFill>
                <a:effectLst/>
                <a:uLnTx/>
                <a:uFillTx/>
                <a:latin typeface="Tahoma"/>
                <a:ea typeface="+mn-ea"/>
                <a:cs typeface="+mn-cs"/>
              </a:rPr>
              <a:t>)</a:t>
            </a:r>
            <a:r>
              <a:rPr kumimoji="0" lang="en-US" sz="2200" b="0" i="0" u="none" strike="noStrike" kern="0" cap="none" spc="0" normalizeH="0" baseline="0" noProof="0" dirty="0">
                <a:ln>
                  <a:noFill/>
                </a:ln>
                <a:solidFill>
                  <a:srgbClr val="000000"/>
                </a:solidFill>
                <a:effectLst/>
                <a:uLnTx/>
                <a:uFillTx/>
                <a:latin typeface="Tahoma"/>
                <a:ea typeface="+mn-ea"/>
                <a:cs typeface="+mn-cs"/>
              </a:rPr>
              <a:t>, Edinburgh, Scotland, March 2024.</a:t>
            </a: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DDB1E472-B793-6F87-B750-2856953FBD40}"/>
              </a:ext>
            </a:extLst>
          </p:cNvPr>
          <p:cNvSpPr txBox="1"/>
          <p:nvPr/>
        </p:nvSpPr>
        <p:spPr>
          <a:xfrm>
            <a:off x="2200998" y="6438543"/>
            <a:ext cx="474200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https://arxiv.org/pdf/2402.18736</a:t>
            </a:r>
            <a:r>
              <a:rPr kumimoji="0" lang="en-US" sz="2000" b="1" i="0" u="none" strike="noStrike" kern="1200" cap="none" spc="0" normalizeH="0" baseline="0" noProof="0" dirty="0">
                <a:ln>
                  <a:noFill/>
                </a:ln>
                <a:solidFill>
                  <a:srgbClr val="0000FF"/>
                </a:solidFill>
                <a:effectLst/>
                <a:uLnTx/>
                <a:uFillTx/>
                <a:latin typeface="Tahoma"/>
                <a:ea typeface="+mn-ea"/>
                <a:cs typeface="+mn-cs"/>
              </a:rPr>
              <a:t> </a:t>
            </a:r>
          </a:p>
        </p:txBody>
      </p:sp>
      <p:pic>
        <p:nvPicPr>
          <p:cNvPr id="8" name="Picture 7">
            <a:extLst>
              <a:ext uri="{FF2B5EF4-FFF2-40B4-BE49-F238E27FC236}">
                <a16:creationId xmlns:a16="http://schemas.microsoft.com/office/drawing/2014/main" id="{F447D83F-A411-C186-4D5A-E38E17E4D2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6368" y="3861048"/>
            <a:ext cx="7772400" cy="2245360"/>
          </a:xfrm>
          <a:prstGeom prst="rect">
            <a:avLst/>
          </a:prstGeom>
        </p:spPr>
      </p:pic>
    </p:spTree>
    <p:extLst>
      <p:ext uri="{BB962C8B-B14F-4D97-AF65-F5344CB8AC3E}">
        <p14:creationId xmlns:p14="http://schemas.microsoft.com/office/powerpoint/2010/main" val="3391057708"/>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800" dirty="0" err="1"/>
              <a:t>Jeremie</a:t>
            </a:r>
            <a:r>
              <a:rPr lang="en-US" sz="1800" dirty="0"/>
              <a:t> S. Kim, </a:t>
            </a:r>
            <a:r>
              <a:rPr lang="en-US" sz="1800" dirty="0" err="1"/>
              <a:t>Minesh</a:t>
            </a:r>
            <a:r>
              <a:rPr lang="en-US" sz="1800" dirty="0"/>
              <a:t> Patel, Hasan Hassan, Lois </a:t>
            </a:r>
            <a:r>
              <a:rPr lang="en-US" sz="1800" dirty="0" err="1"/>
              <a:t>Orosa</a:t>
            </a:r>
            <a:r>
              <a:rPr lang="en-US" sz="1800" dirty="0"/>
              <a:t>,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"D-RaNGe: Using Commodity DRAM Devices to Generate True Random Numbers with Low Latency and High Throughput"</a:t>
            </a:r>
            <a:br>
              <a:rPr lang="en-US" sz="1800" dirty="0">
                <a:solidFill>
                  <a:srgbClr val="0432FF"/>
                </a:solidFill>
              </a:rPr>
            </a:br>
            <a:r>
              <a:rPr lang="en-US" sz="1800" i="1" dirty="0"/>
              <a:t>Proceedings of the </a:t>
            </a:r>
            <a:r>
              <a:rPr lang="en-US" sz="1800" i="1" dirty="0">
                <a:hlinkClick r:id="rId3"/>
              </a:rPr>
              <a:t>25th International Symposium on High-Performance Computer Architecture</a:t>
            </a:r>
            <a:r>
              <a:rPr lang="en-US" sz="1800" i="1" dirty="0"/>
              <a:t> (</a:t>
            </a:r>
            <a:r>
              <a:rPr lang="en-US" sz="1800" b="1" i="1" dirty="0"/>
              <a:t>HPCA</a:t>
            </a:r>
            <a:r>
              <a:rPr lang="en-US" sz="1800" i="1" dirty="0"/>
              <a:t>)</a:t>
            </a:r>
            <a:r>
              <a:rPr lang="en-US" sz="1800" dirty="0"/>
              <a:t>, Washington, DC, USA, February 2019.</a:t>
            </a:r>
            <a:br>
              <a:rPr lang="en-US" sz="1800" dirty="0"/>
            </a:br>
            <a:r>
              <a:rPr lang="en-US" sz="1800" dirty="0"/>
              <a:t>[</a:t>
            </a:r>
            <a:r>
              <a:rPr lang="en-US" sz="1800" dirty="0">
                <a:hlinkClick r:id="rId4"/>
              </a:rPr>
              <a:t>Slides (pptx)</a:t>
            </a:r>
            <a:r>
              <a:rPr lang="en-US" sz="1800" dirty="0"/>
              <a:t> </a:t>
            </a:r>
            <a:r>
              <a:rPr lang="en-US" sz="1800" dirty="0">
                <a:hlinkClick r:id="rId5"/>
              </a:rPr>
              <a:t>(pdf)</a:t>
            </a:r>
            <a:r>
              <a:rPr lang="en-US" sz="1800" dirty="0"/>
              <a:t>]</a:t>
            </a:r>
            <a:br>
              <a:rPr lang="en-US" sz="1800" dirty="0"/>
            </a:br>
            <a:r>
              <a:rPr lang="en-US" sz="1800" dirty="0"/>
              <a:t>[</a:t>
            </a:r>
            <a:r>
              <a:rPr lang="en-US" sz="1800" dirty="0">
                <a:hlinkClick r:id="rId6"/>
              </a:rPr>
              <a:t>Full Talk Video</a:t>
            </a:r>
            <a:r>
              <a:rPr lang="en-US" sz="1800" dirty="0"/>
              <a:t> (21 minutes)]</a:t>
            </a:r>
            <a:br>
              <a:rPr lang="en-US" sz="1800" dirty="0"/>
            </a:br>
            <a:r>
              <a:rPr lang="en-US" sz="1800" dirty="0"/>
              <a:t>[</a:t>
            </a:r>
            <a:r>
              <a:rPr lang="en-US" sz="1800" dirty="0">
                <a:hlinkClick r:id="rId7"/>
              </a:rPr>
              <a:t>Full Talk Lecture Video</a:t>
            </a:r>
            <a:r>
              <a:rPr lang="en-US" sz="1800" dirty="0"/>
              <a:t> (27 minutes)]</a:t>
            </a:r>
            <a:br>
              <a:rPr lang="en-US" sz="1800" dirty="0"/>
            </a:br>
            <a:r>
              <a:rPr lang="en-US" sz="1800" b="1" i="1" dirty="0">
                <a:solidFill>
                  <a:srgbClr val="FF0000"/>
                </a:solidFill>
              </a:rPr>
              <a:t>Top Picks Honorable Mention by IEEE Micro.</a:t>
            </a:r>
            <a:endParaRPr lang="en-US" sz="1800" dirty="0">
              <a:solidFill>
                <a:srgbClr val="FF0000"/>
              </a:solidFill>
            </a:endParaRPr>
          </a:p>
          <a:p>
            <a:pPr marL="0" indent="0">
              <a:buNone/>
            </a:pPr>
            <a:br>
              <a:rPr lang="en-US" sz="1800" dirty="0"/>
            </a:br>
            <a:endParaRPr lang="en-US" sz="1800" dirty="0"/>
          </a:p>
        </p:txBody>
      </p:sp>
      <p:pic>
        <p:nvPicPr>
          <p:cNvPr id="3" name="Picture 2">
            <a:extLst>
              <a:ext uri="{FF2B5EF4-FFF2-40B4-BE49-F238E27FC236}">
                <a16:creationId xmlns:a16="http://schemas.microsoft.com/office/drawing/2014/main" id="{0EA301F4-CBFE-074F-8AB7-6C9F3BE4D6A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0" y="3984812"/>
            <a:ext cx="9144000" cy="2180492"/>
          </a:xfrm>
          <a:prstGeom prst="rect">
            <a:avLst/>
          </a:prstGeom>
        </p:spPr>
      </p:pic>
    </p:spTree>
    <p:extLst>
      <p:ext uri="{BB962C8B-B14F-4D97-AF65-F5344CB8AC3E}">
        <p14:creationId xmlns:p14="http://schemas.microsoft.com/office/powerpoint/2010/main" val="3160612534"/>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700" dirty="0" err="1"/>
              <a:t>Ataberk</a:t>
            </a:r>
            <a:r>
              <a:rPr lang="en-US" sz="1700" dirty="0"/>
              <a:t> </a:t>
            </a:r>
            <a:r>
              <a:rPr lang="en-US" sz="1700" dirty="0" err="1"/>
              <a:t>Olgun</a:t>
            </a:r>
            <a:r>
              <a:rPr lang="en-US" sz="1700" dirty="0"/>
              <a:t>, </a:t>
            </a:r>
            <a:r>
              <a:rPr lang="en-US" sz="1700" dirty="0" err="1"/>
              <a:t>Minesh</a:t>
            </a:r>
            <a:r>
              <a:rPr lang="en-US" sz="1700" dirty="0"/>
              <a:t> Patel, A. </a:t>
            </a:r>
            <a:r>
              <a:rPr lang="en-US" sz="1700" dirty="0" err="1"/>
              <a:t>Giray</a:t>
            </a:r>
            <a:r>
              <a:rPr lang="en-US" sz="1700" dirty="0"/>
              <a:t> </a:t>
            </a:r>
            <a:r>
              <a:rPr lang="en-US" sz="1700" dirty="0" err="1"/>
              <a:t>Yaglikci</a:t>
            </a:r>
            <a:r>
              <a:rPr lang="en-US" sz="1700" dirty="0"/>
              <a:t>, </a:t>
            </a:r>
            <a:r>
              <a:rPr lang="en-US" sz="1700" dirty="0" err="1"/>
              <a:t>Haocong</a:t>
            </a:r>
            <a:r>
              <a:rPr lang="en-US" sz="1700" dirty="0"/>
              <a:t> Luo, </a:t>
            </a:r>
            <a:r>
              <a:rPr lang="en-US" sz="1700" dirty="0" err="1"/>
              <a:t>Jeremie</a:t>
            </a:r>
            <a:r>
              <a:rPr lang="en-US" sz="1700" dirty="0"/>
              <a:t> S. Kim, F. </a:t>
            </a:r>
            <a:r>
              <a:rPr lang="en-US" sz="1700" dirty="0" err="1"/>
              <a:t>Nisa</a:t>
            </a:r>
            <a:r>
              <a:rPr lang="en-US" sz="1700" dirty="0"/>
              <a:t> </a:t>
            </a:r>
            <a:r>
              <a:rPr lang="en-US" sz="1700" dirty="0" err="1"/>
              <a:t>Bostanci</a:t>
            </a:r>
            <a:r>
              <a:rPr lang="en-US" sz="1700" dirty="0"/>
              <a:t>, Nandita Vijaykumar,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"QUAC-TRNG: High-Throughput True Random Number Generation Using Quadruple Row Activation in Commodity DRAM Chips"</a:t>
            </a:r>
            <a:br>
              <a:rPr lang="en-US" sz="1700" dirty="0"/>
            </a:br>
            <a:r>
              <a:rPr lang="en-US" sz="1700" i="1" dirty="0"/>
              <a:t>Proceedings of the </a:t>
            </a:r>
            <a:r>
              <a:rPr lang="en-US" sz="1700" i="1" dirty="0">
                <a:hlinkClick r:id="rId3"/>
              </a:rPr>
              <a:t>48th International Symposium on Computer Architecture</a:t>
            </a:r>
            <a:r>
              <a:rPr lang="en-US" sz="1700" i="1" dirty="0"/>
              <a:t> (</a:t>
            </a:r>
            <a:r>
              <a:rPr lang="en-US" sz="1700" b="1" i="1" dirty="0"/>
              <a:t>ISCA</a:t>
            </a:r>
            <a:r>
              <a:rPr lang="en-US" sz="1700" i="1" dirty="0"/>
              <a:t>)</a:t>
            </a:r>
            <a:r>
              <a:rPr lang="en-US" sz="1700" dirty="0"/>
              <a:t>, Virtual, June 2021.</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br>
              <a:rPr lang="en-US" sz="1700" dirty="0"/>
            </a:br>
            <a:r>
              <a:rPr lang="en-US" sz="1700" dirty="0"/>
              <a:t>[</a:t>
            </a:r>
            <a:r>
              <a:rPr lang="en-US" sz="1700" dirty="0">
                <a:hlinkClick r:id="rId8"/>
              </a:rPr>
              <a:t>Talk Video</a:t>
            </a:r>
            <a:r>
              <a:rPr lang="en-US" sz="1700" dirty="0"/>
              <a:t> (25 minutes)]</a:t>
            </a:r>
            <a:br>
              <a:rPr lang="en-US" sz="1700" dirty="0"/>
            </a:br>
            <a:r>
              <a:rPr lang="en-US" sz="1700" dirty="0"/>
              <a:t>[</a:t>
            </a:r>
            <a:r>
              <a:rPr lang="en-US" sz="1700" dirty="0">
                <a:hlinkClick r:id="rId9"/>
              </a:rPr>
              <a:t>SAFARI Live Seminar Video</a:t>
            </a:r>
            <a:r>
              <a:rPr lang="en-US" sz="1700" dirty="0"/>
              <a:t> (1 </a:t>
            </a:r>
            <a:r>
              <a:rPr lang="en-US" sz="1700" dirty="0" err="1"/>
              <a:t>hr</a:t>
            </a:r>
            <a:r>
              <a:rPr lang="en-US" sz="1700" dirty="0"/>
              <a:t> 26 mins)]</a:t>
            </a:r>
          </a:p>
          <a:p>
            <a:pPr marL="0" indent="0">
              <a:buNone/>
            </a:pPr>
            <a:br>
              <a:rPr lang="en-US" sz="1800" dirty="0"/>
            </a:br>
            <a:br>
              <a:rPr lang="en-US" sz="1800" dirty="0"/>
            </a:br>
            <a:endParaRPr lang="en-US" sz="1800" dirty="0"/>
          </a:p>
        </p:txBody>
      </p:sp>
      <p:pic>
        <p:nvPicPr>
          <p:cNvPr id="5" name="Picture 4">
            <a:extLst>
              <a:ext uri="{FF2B5EF4-FFF2-40B4-BE49-F238E27FC236}">
                <a16:creationId xmlns:a16="http://schemas.microsoft.com/office/drawing/2014/main" id="{C346B698-045C-9044-B1A7-4FFDCCB4C3C3}"/>
              </a:ext>
            </a:extLst>
          </p:cNvPr>
          <p:cNvPicPr>
            <a:picLocks noChangeAspect="1"/>
          </p:cNvPicPr>
          <p:nvPr/>
        </p:nvPicPr>
        <p:blipFill>
          <a:blip r:embed="rId10"/>
          <a:stretch>
            <a:fillRect/>
          </a:stretch>
        </p:blipFill>
        <p:spPr>
          <a:xfrm>
            <a:off x="0" y="4221088"/>
            <a:ext cx="9144000" cy="1726954"/>
          </a:xfrm>
          <a:prstGeom prst="rect">
            <a:avLst/>
          </a:prstGeom>
        </p:spPr>
      </p:pic>
    </p:spTree>
    <p:extLst>
      <p:ext uri="{BB962C8B-B14F-4D97-AF65-F5344CB8AC3E}">
        <p14:creationId xmlns:p14="http://schemas.microsoft.com/office/powerpoint/2010/main" val="236056227"/>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700" dirty="0"/>
          </a:p>
          <a:p>
            <a:r>
              <a:rPr lang="en-US" sz="1700" dirty="0"/>
              <a:t>F. </a:t>
            </a:r>
            <a:r>
              <a:rPr lang="en-US" sz="1700" dirty="0" err="1"/>
              <a:t>Nisa</a:t>
            </a:r>
            <a:r>
              <a:rPr lang="en-US" sz="1700" dirty="0"/>
              <a:t> </a:t>
            </a:r>
            <a:r>
              <a:rPr lang="en-US" sz="1700" dirty="0" err="1"/>
              <a:t>Bostanci</a:t>
            </a:r>
            <a:r>
              <a:rPr lang="en-US" sz="1700" dirty="0"/>
              <a:t>, </a:t>
            </a:r>
            <a:r>
              <a:rPr lang="en-US" sz="1700" dirty="0" err="1"/>
              <a:t>Ataberk</a:t>
            </a:r>
            <a:r>
              <a:rPr lang="en-US" sz="1700" dirty="0"/>
              <a:t> </a:t>
            </a:r>
            <a:r>
              <a:rPr lang="en-US" sz="1700" dirty="0" err="1"/>
              <a:t>Olgun</a:t>
            </a:r>
            <a:r>
              <a:rPr lang="en-US" sz="1700" dirty="0"/>
              <a:t>, Lois </a:t>
            </a:r>
            <a:r>
              <a:rPr lang="en-US" sz="1700" dirty="0" err="1"/>
              <a:t>Orosa</a:t>
            </a:r>
            <a:r>
              <a:rPr lang="en-US" sz="1700" dirty="0"/>
              <a:t>, A. </a:t>
            </a:r>
            <a:r>
              <a:rPr lang="en-US" sz="1700" dirty="0" err="1"/>
              <a:t>Giray</a:t>
            </a:r>
            <a:r>
              <a:rPr lang="en-US" sz="1700" dirty="0"/>
              <a:t> </a:t>
            </a:r>
            <a:r>
              <a:rPr lang="en-US" sz="1700" dirty="0" err="1"/>
              <a:t>Yaglikci</a:t>
            </a:r>
            <a:r>
              <a:rPr lang="en-US" sz="1700" dirty="0"/>
              <a:t>, </a:t>
            </a:r>
            <a:r>
              <a:rPr lang="en-US" sz="1700" dirty="0" err="1"/>
              <a:t>Jeremie</a:t>
            </a:r>
            <a:r>
              <a:rPr lang="en-US" sz="1700" dirty="0"/>
              <a:t> S. Kim, Hasan Hassan,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"DR-STRaNGe: End-to-End System Design for DRAM-based True Random Number Generators"</a:t>
            </a:r>
            <a:br>
              <a:rPr lang="en-US" sz="1700" dirty="0">
                <a:solidFill>
                  <a:srgbClr val="0000FF"/>
                </a:solidFill>
              </a:rPr>
            </a:br>
            <a:r>
              <a:rPr lang="en-US" sz="1700" i="1" dirty="0"/>
              <a:t>Proceedings of the </a:t>
            </a:r>
            <a:r>
              <a:rPr lang="en-US" sz="1700" i="1" dirty="0">
                <a:hlinkClick r:id="rId3"/>
              </a:rPr>
              <a:t>28th International Symposium on High-Performance Computer Architecture</a:t>
            </a:r>
            <a:r>
              <a:rPr lang="en-US" sz="1700" i="1" dirty="0"/>
              <a:t> (</a:t>
            </a:r>
            <a:r>
              <a:rPr lang="en-US" sz="1700" b="1" i="1" dirty="0"/>
              <a:t>HPCA</a:t>
            </a:r>
            <a:r>
              <a:rPr lang="en-US" sz="1700" i="1" dirty="0"/>
              <a:t>)</a:t>
            </a:r>
            <a:r>
              <a:rPr lang="en-US" sz="1700" dirty="0"/>
              <a:t>, Virtual, April 2022.</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p>
          <a:p>
            <a:pPr marL="0" indent="0">
              <a:buNone/>
            </a:pPr>
            <a:br>
              <a:rPr lang="en-US" sz="1700" dirty="0"/>
            </a:br>
            <a:br>
              <a:rPr lang="en-US" sz="1700" dirty="0"/>
            </a:br>
            <a:endParaRPr lang="en-US" sz="1700" dirty="0"/>
          </a:p>
        </p:txBody>
      </p:sp>
      <p:pic>
        <p:nvPicPr>
          <p:cNvPr id="3" name="Picture 2">
            <a:extLst>
              <a:ext uri="{FF2B5EF4-FFF2-40B4-BE49-F238E27FC236}">
                <a16:creationId xmlns:a16="http://schemas.microsoft.com/office/drawing/2014/main" id="{F6CE8127-50F1-6E46-970D-5C4BAC456EE8}"/>
              </a:ext>
            </a:extLst>
          </p:cNvPr>
          <p:cNvPicPr>
            <a:picLocks noChangeAspect="1"/>
          </p:cNvPicPr>
          <p:nvPr/>
        </p:nvPicPr>
        <p:blipFill>
          <a:blip r:embed="rId8"/>
          <a:stretch>
            <a:fillRect/>
          </a:stretch>
        </p:blipFill>
        <p:spPr>
          <a:xfrm>
            <a:off x="0" y="3717032"/>
            <a:ext cx="9144000" cy="2399168"/>
          </a:xfrm>
          <a:prstGeom prst="rect">
            <a:avLst/>
          </a:prstGeom>
        </p:spPr>
      </p:pic>
      <p:sp>
        <p:nvSpPr>
          <p:cNvPr id="6" name="TextBox 5">
            <a:extLst>
              <a:ext uri="{FF2B5EF4-FFF2-40B4-BE49-F238E27FC236}">
                <a16:creationId xmlns:a16="http://schemas.microsoft.com/office/drawing/2014/main" id="{E1372BCE-C8A6-2D4D-B9A1-E34D95C97AFB}"/>
              </a:ext>
            </a:extLst>
          </p:cNvPr>
          <p:cNvSpPr txBox="1"/>
          <p:nvPr/>
        </p:nvSpPr>
        <p:spPr>
          <a:xfrm>
            <a:off x="1779861" y="6438543"/>
            <a:ext cx="516840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9">
                  <a:extLst>
                    <a:ext uri="{A12FA001-AC4F-418D-AE19-62706E023703}">
                      <ahyp:hlinkClr xmlns:ahyp="http://schemas.microsoft.com/office/drawing/2018/hyperlinkcolor" val="tx"/>
                    </a:ext>
                  </a:extLst>
                </a:hlinkClick>
              </a:rPr>
              <a:t>https://arxiv.org/pdf/2201.01385.pdf</a:t>
            </a:r>
            <a:endParaRPr kumimoji="0" lang="en-US" sz="2000" b="1" i="0" u="none" strike="noStrike" kern="1200" cap="none" spc="0" normalizeH="0" baseline="0" noProof="0" dirty="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8222428"/>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dirty="0"/>
              <a:t>In-DRAM Physical Unclonable Functions</a:t>
            </a:r>
          </a:p>
        </p:txBody>
      </p:sp>
      <p:sp>
        <p:nvSpPr>
          <p:cNvPr id="3" name="Content Placeholder 2"/>
          <p:cNvSpPr>
            <a:spLocks noGrp="1"/>
          </p:cNvSpPr>
          <p:nvPr>
            <p:ph idx="1"/>
          </p:nvPr>
        </p:nvSpPr>
        <p:spPr>
          <a:xfrm>
            <a:off x="228600" y="1043589"/>
            <a:ext cx="8915400" cy="5193723"/>
          </a:xfrm>
        </p:spPr>
        <p:txBody>
          <a:bodyPr/>
          <a:lstStyle/>
          <a:p>
            <a:r>
              <a:rPr lang="en-US" sz="1800" dirty="0" err="1"/>
              <a:t>Jeremie</a:t>
            </a:r>
            <a:r>
              <a:rPr lang="en-US" sz="1800" dirty="0"/>
              <a:t> S. Kim, </a:t>
            </a:r>
            <a:r>
              <a:rPr lang="en-US" sz="1800" dirty="0" err="1"/>
              <a:t>Minesh</a:t>
            </a:r>
            <a:r>
              <a:rPr lang="en-US" sz="1800" dirty="0"/>
              <a:t> Patel, Hasan Hassan,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"The DRAM Latency PUF: Quickly Evaluating Physical Unclonable Functions by Exploiting the Latency-Reliability Tradeoff in Modern DRAM Devices"</a:t>
            </a:r>
            <a:br>
              <a:rPr lang="en-US" sz="1800" dirty="0">
                <a:solidFill>
                  <a:srgbClr val="0432FF"/>
                </a:solidFill>
              </a:rPr>
            </a:br>
            <a:r>
              <a:rPr lang="en-US" sz="1800" i="1" dirty="0"/>
              <a:t>Proceedings of the </a:t>
            </a:r>
            <a:r>
              <a:rPr lang="en-US" sz="1800" i="1" dirty="0">
                <a:hlinkClick r:id="rId3"/>
              </a:rPr>
              <a:t>24th International Symposium on High-Performance Computer Architecture</a:t>
            </a:r>
            <a:r>
              <a:rPr lang="en-US" sz="1800" i="1" dirty="0"/>
              <a:t> (</a:t>
            </a:r>
            <a:r>
              <a:rPr lang="en-US" sz="1800" b="1" i="1" dirty="0"/>
              <a:t>HPCA</a:t>
            </a:r>
            <a:r>
              <a:rPr lang="en-US" sz="1800" i="1" dirty="0"/>
              <a:t>)</a:t>
            </a:r>
            <a:r>
              <a:rPr lang="en-US" sz="1800" dirty="0"/>
              <a:t>, Vienna, Austria, February 2018.</a:t>
            </a:r>
            <a:br>
              <a:rPr lang="en-US" sz="1800" dirty="0"/>
            </a:br>
            <a:r>
              <a:rPr lang="en-US" sz="1800" dirty="0"/>
              <a:t>[</a:t>
            </a:r>
            <a:r>
              <a:rPr lang="en-US" sz="1800" dirty="0">
                <a:hlinkClick r:id="rId4"/>
              </a:rPr>
              <a:t>Lightning Talk Video</a:t>
            </a:r>
            <a:r>
              <a:rPr lang="en-US" sz="1800" dirty="0"/>
              <a:t>]</a:t>
            </a:r>
            <a:br>
              <a:rPr lang="en-US" sz="1800" dirty="0"/>
            </a:br>
            <a:r>
              <a:rPr lang="en-US" sz="1800" dirty="0"/>
              <a:t>[</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Lightning Session Slides (pptx)</a:t>
            </a:r>
            <a:r>
              <a:rPr lang="en-US" sz="1800" dirty="0"/>
              <a:t> </a:t>
            </a:r>
            <a:r>
              <a:rPr lang="en-US" sz="1800" dirty="0">
                <a:hlinkClick r:id="rId8"/>
              </a:rPr>
              <a:t>(pdf)</a:t>
            </a:r>
            <a:r>
              <a:rPr lang="en-US" sz="1800" dirty="0"/>
              <a:t>]</a:t>
            </a:r>
            <a:br>
              <a:rPr lang="en-US" sz="1800" dirty="0"/>
            </a:br>
            <a:r>
              <a:rPr lang="en-US" sz="1800" dirty="0"/>
              <a:t>[</a:t>
            </a:r>
            <a:r>
              <a:rPr lang="en-US" sz="1800" dirty="0">
                <a:hlinkClick r:id="rId9"/>
              </a:rPr>
              <a:t>Full Talk Lecture Video</a:t>
            </a:r>
            <a:r>
              <a:rPr lang="en-US" sz="1800" dirty="0"/>
              <a:t> (28 minutes)]</a:t>
            </a:r>
          </a:p>
          <a:p>
            <a:pPr marL="0" indent="0">
              <a:buNone/>
            </a:pP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F20A8ACC-E91F-5740-B3B1-88F1F6120918}"/>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0" y="4224367"/>
            <a:ext cx="9144000" cy="1724913"/>
          </a:xfrm>
          <a:prstGeom prst="rect">
            <a:avLst/>
          </a:prstGeom>
        </p:spPr>
      </p:pic>
    </p:spTree>
    <p:extLst>
      <p:ext uri="{BB962C8B-B14F-4D97-AF65-F5344CB8AC3E}">
        <p14:creationId xmlns:p14="http://schemas.microsoft.com/office/powerpoint/2010/main" val="306570778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38166A-FFB6-62B0-4928-D229F7E3EBB5}"/>
              </a:ext>
            </a:extLst>
          </p:cNvPr>
          <p:cNvSpPr>
            <a:spLocks noGrp="1"/>
          </p:cNvSpPr>
          <p:nvPr>
            <p:ph type="title"/>
          </p:nvPr>
        </p:nvSpPr>
        <p:spPr/>
        <p:txBody>
          <a:bodyPr/>
          <a:lstStyle/>
          <a:p>
            <a:r>
              <a:rPr lang="en-US" dirty="0"/>
              <a:t>In-Flash Bulk Bitwise Execution</a:t>
            </a:r>
          </a:p>
        </p:txBody>
      </p:sp>
      <p:sp>
        <p:nvSpPr>
          <p:cNvPr id="3" name="Content Placeholder 2">
            <a:extLst>
              <a:ext uri="{FF2B5EF4-FFF2-40B4-BE49-F238E27FC236}">
                <a16:creationId xmlns:a16="http://schemas.microsoft.com/office/drawing/2014/main" id="{5AA6DC65-58D9-77EA-5D80-02DB597A0CC1}"/>
              </a:ext>
            </a:extLst>
          </p:cNvPr>
          <p:cNvSpPr>
            <a:spLocks noGrp="1"/>
          </p:cNvSpPr>
          <p:nvPr>
            <p:ph idx="1"/>
          </p:nvPr>
        </p:nvSpPr>
        <p:spPr>
          <a:xfrm>
            <a:off x="228600" y="914400"/>
            <a:ext cx="8610600" cy="4876800"/>
          </a:xfrm>
        </p:spPr>
        <p:txBody>
          <a:bodyPr/>
          <a:lstStyle/>
          <a:p>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Jisung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Park,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Roknoddin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Azizi, Geraldo F. Oliveira, Mohammad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Rakesh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Nadig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David Novo, Juan Gómez-Luna,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Myungsuk</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Kim, and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Onur</a:t>
            </a:r>
            <a:r>
              <a:rPr lang="en-US" sz="1400" b="0" i="0" u="sng"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Mutlu</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1"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"Flash-Cosmos: In-Flash Bulk Bitwise Operations Using Inherent Computation Capability of NAND Flash Memory"</a:t>
            </a:r>
            <a:br>
              <a:rPr lang="en-US" sz="1400" b="0"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rPr>
            </a:b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1"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(44 minutes)]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p>
            <a:pPr marL="0" indent="0">
              <a:buNone/>
            </a:pP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57D0709F-745A-D34B-B5DD-A81248C7CF95}"/>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CA38D597-0C40-6DA3-42C8-096F85D779A3}"/>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https://arxiv.org/pdf/2209.05566.pdf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pic>
        <p:nvPicPr>
          <p:cNvPr id="7" name="Picture 6">
            <a:extLst>
              <a:ext uri="{FF2B5EF4-FFF2-40B4-BE49-F238E27FC236}">
                <a16:creationId xmlns:a16="http://schemas.microsoft.com/office/drawing/2014/main" id="{7256A3E7-CB6F-CC49-960F-E75A178CABDA}"/>
              </a:ext>
            </a:extLst>
          </p:cNvPr>
          <p:cNvPicPr>
            <a:picLocks noChangeAspect="1"/>
          </p:cNvPicPr>
          <p:nvPr/>
        </p:nvPicPr>
        <p:blipFill>
          <a:blip r:embed="rId10"/>
          <a:stretch>
            <a:fillRect/>
          </a:stretch>
        </p:blipFill>
        <p:spPr>
          <a:xfrm>
            <a:off x="28004" y="3581400"/>
            <a:ext cx="9080500" cy="2260325"/>
          </a:xfrm>
          <a:prstGeom prst="rect">
            <a:avLst/>
          </a:prstGeom>
        </p:spPr>
      </p:pic>
    </p:spTree>
    <p:extLst>
      <p:ext uri="{BB962C8B-B14F-4D97-AF65-F5344CB8AC3E}">
        <p14:creationId xmlns:p14="http://schemas.microsoft.com/office/powerpoint/2010/main" val="184529272"/>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144488"/>
            <a:ext cx="8610600" cy="4876800"/>
          </a:xfrm>
        </p:spPr>
        <p:txBody>
          <a:bodyPr>
            <a:normAutofit/>
          </a:bodyPr>
          <a:lstStyle/>
          <a:p>
            <a:r>
              <a:rPr lang="en-US" sz="2200" b="0" i="0" dirty="0">
                <a:solidFill>
                  <a:srgbClr val="000000"/>
                </a:solidFill>
                <a:effectLst/>
              </a:rPr>
              <a:t>Ismail Emir </a:t>
            </a:r>
            <a:r>
              <a:rPr lang="en-US" sz="2200" b="0" i="0" dirty="0" err="1">
                <a:solidFill>
                  <a:srgbClr val="000000"/>
                </a:solidFill>
                <a:effectLst/>
              </a:rPr>
              <a:t>Yuksel</a:t>
            </a:r>
            <a:r>
              <a:rPr lang="en-US" sz="2200" b="0" i="0" dirty="0">
                <a:solidFill>
                  <a:srgbClr val="000000"/>
                </a:solidFill>
                <a:effectLst/>
              </a:rPr>
              <a:t>, Yahya Can </a:t>
            </a:r>
            <a:r>
              <a:rPr lang="en-US" sz="2200" b="0" i="0" dirty="0" err="1">
                <a:solidFill>
                  <a:srgbClr val="000000"/>
                </a:solidFill>
                <a:effectLst/>
              </a:rPr>
              <a:t>Tugrul</a:t>
            </a:r>
            <a:r>
              <a:rPr lang="en-US" sz="2200" b="0" i="0" dirty="0">
                <a:solidFill>
                  <a:srgbClr val="000000"/>
                </a:solidFill>
                <a:effectLst/>
              </a:rPr>
              <a:t>, </a:t>
            </a:r>
            <a:r>
              <a:rPr lang="en-US" sz="2200" b="0" i="0" dirty="0" err="1">
                <a:solidFill>
                  <a:srgbClr val="000000"/>
                </a:solidFill>
                <a:effectLst/>
              </a:rPr>
              <a:t>Ataberk</a:t>
            </a:r>
            <a:r>
              <a:rPr lang="en-US" sz="2200" b="0" i="0" dirty="0">
                <a:solidFill>
                  <a:srgbClr val="000000"/>
                </a:solidFill>
                <a:effectLst/>
              </a:rPr>
              <a:t> </a:t>
            </a:r>
            <a:r>
              <a:rPr lang="en-US" sz="2200" b="0" i="0" dirty="0" err="1">
                <a:solidFill>
                  <a:srgbClr val="000000"/>
                </a:solidFill>
                <a:effectLst/>
              </a:rPr>
              <a:t>Olgun</a:t>
            </a:r>
            <a:r>
              <a:rPr lang="en-US" sz="2200" b="0" i="0" dirty="0">
                <a:solidFill>
                  <a:srgbClr val="000000"/>
                </a:solidFill>
                <a:effectLst/>
              </a:rPr>
              <a:t>, F. </a:t>
            </a:r>
            <a:r>
              <a:rPr lang="en-US" sz="2200" b="0" i="0" dirty="0" err="1">
                <a:solidFill>
                  <a:srgbClr val="000000"/>
                </a:solidFill>
                <a:effectLst/>
              </a:rPr>
              <a:t>Nisa</a:t>
            </a:r>
            <a:r>
              <a:rPr lang="en-US" sz="2200" b="0" i="0" dirty="0">
                <a:solidFill>
                  <a:srgbClr val="000000"/>
                </a:solidFill>
                <a:effectLst/>
              </a:rPr>
              <a:t> </a:t>
            </a:r>
            <a:r>
              <a:rPr lang="en-US" sz="2200" b="0" i="0" dirty="0" err="1">
                <a:solidFill>
                  <a:srgbClr val="000000"/>
                </a:solidFill>
                <a:effectLst/>
              </a:rPr>
              <a:t>Bostanci</a:t>
            </a:r>
            <a:r>
              <a:rPr lang="en-US" sz="2200" b="0" i="0" dirty="0">
                <a:solidFill>
                  <a:srgbClr val="000000"/>
                </a:solidFill>
                <a:effectLst/>
              </a:rPr>
              <a:t>, A. Giray </a:t>
            </a:r>
            <a:r>
              <a:rPr lang="en-US" sz="2200" b="0" i="0" dirty="0" err="1">
                <a:solidFill>
                  <a:srgbClr val="000000"/>
                </a:solidFill>
                <a:effectLst/>
              </a:rPr>
              <a:t>Yaglikci</a:t>
            </a:r>
            <a:r>
              <a:rPr lang="en-US" sz="2200" b="0" i="0" dirty="0">
                <a:solidFill>
                  <a:srgbClr val="000000"/>
                </a:solidFill>
                <a:effectLst/>
              </a:rPr>
              <a:t>, </a:t>
            </a:r>
            <a:r>
              <a:rPr lang="en-US" sz="2200" b="1" i="0" u="sng" dirty="0">
                <a:solidFill>
                  <a:srgbClr val="000000"/>
                </a:solidFill>
                <a:effectLst/>
              </a:rPr>
              <a:t>Geraldo F. Oliveira</a:t>
            </a:r>
            <a:r>
              <a:rPr lang="en-US" sz="2200" b="0" i="0" dirty="0">
                <a:solidFill>
                  <a:srgbClr val="000000"/>
                </a:solidFill>
                <a:effectLst/>
              </a:rPr>
              <a:t>, </a:t>
            </a:r>
            <a:r>
              <a:rPr lang="en-US" sz="2200" b="0" i="0" dirty="0" err="1">
                <a:solidFill>
                  <a:srgbClr val="000000"/>
                </a:solidFill>
                <a:effectLst/>
              </a:rPr>
              <a:t>Haocong</a:t>
            </a:r>
            <a:r>
              <a:rPr lang="en-US" sz="2200" b="0" i="0" dirty="0">
                <a:solidFill>
                  <a:srgbClr val="000000"/>
                </a:solidFill>
                <a:effectLst/>
              </a:rPr>
              <a:t> Luo, Juan Gomez-Luna, Mohammad </a:t>
            </a:r>
            <a:r>
              <a:rPr lang="en-US" sz="2200" b="0" i="0" dirty="0" err="1">
                <a:solidFill>
                  <a:srgbClr val="000000"/>
                </a:solidFill>
                <a:effectLst/>
              </a:rPr>
              <a:t>Sadrosadati</a:t>
            </a:r>
            <a:r>
              <a:rPr lang="en-US" sz="2200" b="0" i="0" dirty="0">
                <a:solidFill>
                  <a:srgbClr val="000000"/>
                </a:solidFill>
                <a:effectLst/>
              </a:rPr>
              <a:t>, and Onur Mutlu,</a:t>
            </a:r>
            <a:br>
              <a:rPr lang="en-US" sz="2200" dirty="0"/>
            </a:br>
            <a:r>
              <a:rPr lang="en-US" sz="2200" b="1" i="0" dirty="0">
                <a:solidFill>
                  <a:schemeClr val="accent5"/>
                </a:solidFill>
                <a:effectLst/>
                <a:hlinkClick r:id="rId2">
                  <a:extLst>
                    <a:ext uri="{A12FA001-AC4F-418D-AE19-62706E023703}">
                      <ahyp:hlinkClr xmlns:ahyp="http://schemas.microsoft.com/office/drawing/2018/hyperlinkcolor" val="tx"/>
                    </a:ext>
                  </a:extLst>
                </a:hlinkClick>
              </a:rPr>
              <a:t>"Functionally-Complete Boolean Logic in Real DRAM Chips: Experimental Characterization and Analysis"</a:t>
            </a:r>
            <a:br>
              <a:rPr lang="en-US" sz="2200" dirty="0"/>
            </a:br>
            <a:r>
              <a:rPr lang="en-US" sz="2200" b="0" i="1" dirty="0">
                <a:solidFill>
                  <a:srgbClr val="000000"/>
                </a:solidFill>
                <a:effectLst/>
              </a:rPr>
              <a:t>Proceedings of the </a:t>
            </a:r>
            <a:r>
              <a:rPr lang="en-US" sz="2200" b="0" i="1" dirty="0">
                <a:solidFill>
                  <a:schemeClr val="accent4"/>
                </a:solidFill>
                <a:effectLst/>
                <a:hlinkClick r:id="rId3">
                  <a:extLst>
                    <a:ext uri="{A12FA001-AC4F-418D-AE19-62706E023703}">
                      <ahyp:hlinkClr xmlns:ahyp="http://schemas.microsoft.com/office/drawing/2018/hyperlinkcolor" val="tx"/>
                    </a:ext>
                  </a:extLst>
                </a:hlinkClick>
              </a:rPr>
              <a:t>30th International Symposium on High-Performance Computer Architecture</a:t>
            </a:r>
            <a:r>
              <a:rPr lang="en-US" sz="2200" b="0" i="1" dirty="0">
                <a:solidFill>
                  <a:schemeClr val="accent4"/>
                </a:solidFill>
                <a:effectLst/>
              </a:rPr>
              <a:t> </a:t>
            </a:r>
            <a:r>
              <a:rPr lang="en-US" sz="2200" b="0" i="1" dirty="0">
                <a:solidFill>
                  <a:srgbClr val="000000"/>
                </a:solidFill>
                <a:effectLst/>
              </a:rPr>
              <a:t>(</a:t>
            </a:r>
            <a:r>
              <a:rPr lang="en-US" sz="2200" b="1" i="1" dirty="0">
                <a:solidFill>
                  <a:srgbClr val="000000"/>
                </a:solidFill>
                <a:effectLst/>
              </a:rPr>
              <a:t>HPCA</a:t>
            </a:r>
            <a:r>
              <a:rPr lang="en-US" sz="2200" b="0" i="1" dirty="0">
                <a:solidFill>
                  <a:srgbClr val="000000"/>
                </a:solidFill>
                <a:effectLst/>
              </a:rPr>
              <a:t>)</a:t>
            </a:r>
            <a:r>
              <a:rPr lang="en-US" sz="2200" b="0" i="0" dirty="0">
                <a:solidFill>
                  <a:srgbClr val="000000"/>
                </a:solidFill>
                <a:effectLst/>
              </a:rPr>
              <a:t>, April 2024.</a:t>
            </a:r>
            <a:endParaRPr lang="en-US" sz="2200" dirty="0"/>
          </a:p>
        </p:txBody>
      </p:sp>
      <p:sp>
        <p:nvSpPr>
          <p:cNvPr id="8" name="Title 1">
            <a:extLst>
              <a:ext uri="{FF2B5EF4-FFF2-40B4-BE49-F238E27FC236}">
                <a16:creationId xmlns:a16="http://schemas.microsoft.com/office/drawing/2014/main" id="{7630D808-BCED-2CD2-4902-929A9801FE35}"/>
              </a:ext>
            </a:extLst>
          </p:cNvPr>
          <p:cNvSpPr>
            <a:spLocks noGrp="1"/>
          </p:cNvSpPr>
          <p:nvPr>
            <p:ph type="title"/>
          </p:nvPr>
        </p:nvSpPr>
        <p:spPr>
          <a:xfrm>
            <a:off x="169011" y="237352"/>
            <a:ext cx="8894602" cy="606084"/>
          </a:xfrm>
        </p:spPr>
        <p:txBody>
          <a:bodyPr>
            <a:normAutofit fontScale="90000"/>
          </a:bodyPr>
          <a:lstStyle/>
          <a:p>
            <a:r>
              <a:rPr lang="en-US" sz="4000" dirty="0"/>
              <a:t>More on: </a:t>
            </a:r>
            <a:br>
              <a:rPr lang="en-US" sz="4000" dirty="0"/>
            </a:br>
            <a:r>
              <a:rPr lang="en-US" sz="3100" dirty="0"/>
              <a:t>Functionally-Complete DRAM</a:t>
            </a:r>
          </a:p>
        </p:txBody>
      </p:sp>
      <p:pic>
        <p:nvPicPr>
          <p:cNvPr id="4" name="Picture 3">
            <a:extLst>
              <a:ext uri="{FF2B5EF4-FFF2-40B4-BE49-F238E27FC236}">
                <a16:creationId xmlns:a16="http://schemas.microsoft.com/office/drawing/2014/main" id="{553999A3-05CF-2686-25AE-6E5E93C1B802}"/>
              </a:ext>
            </a:extLst>
          </p:cNvPr>
          <p:cNvPicPr>
            <a:picLocks noChangeAspect="1"/>
          </p:cNvPicPr>
          <p:nvPr/>
        </p:nvPicPr>
        <p:blipFill>
          <a:blip r:embed="rId4"/>
          <a:stretch>
            <a:fillRect/>
          </a:stretch>
        </p:blipFill>
        <p:spPr>
          <a:xfrm>
            <a:off x="304800" y="3582888"/>
            <a:ext cx="8425649" cy="2130624"/>
          </a:xfrm>
          <a:prstGeom prst="rect">
            <a:avLst/>
          </a:prstGeom>
        </p:spPr>
      </p:pic>
    </p:spTree>
    <p:extLst>
      <p:ext uri="{BB962C8B-B14F-4D97-AF65-F5344CB8AC3E}">
        <p14:creationId xmlns:p14="http://schemas.microsoft.com/office/powerpoint/2010/main" val="356521428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1</a:t>
            </a:r>
            <a:r>
              <a:rPr lang="en-US" altLang="en-US" b="1" baseline="30000" dirty="0">
                <a:solidFill>
                  <a:srgbClr val="C00000"/>
                </a:solidFill>
                <a:ea typeface="ＭＳ Ｐゴシック" charset="-128"/>
              </a:rPr>
              <a:t>st</a:t>
            </a:r>
            <a:r>
              <a:rPr lang="en-US" altLang="en-US" b="1" dirty="0">
                <a:solidFill>
                  <a:srgbClr val="C00000"/>
                </a:solidFill>
                <a:ea typeface="ＭＳ Ｐゴシック" charset="-128"/>
              </a:rPr>
              <a:t> Workshop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dirty="0">
                <a:solidFill>
                  <a:srgbClr val="006633"/>
                </a:solidFill>
                <a:ea typeface="ＭＳ Ｐゴシック" panose="020B0600070205080204" pitchFamily="34" charset="-128"/>
              </a:rPr>
              <a:t>Processing-Using-Memory</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3200" b="0" i="0" u="none" strike="noStrike" kern="0" cap="none" spc="0" normalizeH="0" baseline="0" noProof="0" dirty="0">
                <a:ln>
                  <a:noFill/>
                </a:ln>
                <a:solidFill>
                  <a:srgbClr val="003399"/>
                </a:solidFill>
                <a:effectLst/>
                <a:uLnTx/>
                <a:uFillTx/>
                <a:latin typeface="Tahoma"/>
                <a:ea typeface="ＭＳ Ｐゴシック" panose="020B0600070205080204" pitchFamily="34" charset="-128"/>
              </a:rPr>
              <a:t>Geraldo F. Oliveira</a:t>
            </a: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32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hlinkClick r:id="rId5"/>
              </a:rPr>
              <a:t>https://geraldofojunior.github.io</a:t>
            </a:r>
            <a:br>
              <a:rPr kumimoji="0" lang="en-US" altLang="en-US" sz="32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br>
            <a:endPar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ASPLOS 2025</a:t>
            </a: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30 March 2025</a:t>
            </a: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p:txBody>
      </p:sp>
    </p:spTree>
    <p:extLst>
      <p:ext uri="{BB962C8B-B14F-4D97-AF65-F5344CB8AC3E}">
        <p14:creationId xmlns:p14="http://schemas.microsoft.com/office/powerpoint/2010/main" val="1663745646"/>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262991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2"/>
                                        </p:tgtEl>
                                        <p:attrNameLst>
                                          <p:attrName>style.visibility</p:attrName>
                                        </p:attrNameLst>
                                      </p:cBhvr>
                                      <p:to>
                                        <p:strVal val="visible"/>
                                      </p:to>
                                    </p:set>
                                    <p:animEffect transition="in" filter="fade">
                                      <p:cBhvr>
                                        <p:cTn id="12" dur="500"/>
                                        <p:tgtEl>
                                          <p:spTgt spid="93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31"/>
                                        </p:tgtEl>
                                        <p:attrNameLst>
                                          <p:attrName>style.visibility</p:attrName>
                                        </p:attrNameLst>
                                      </p:cBhvr>
                                      <p:to>
                                        <p:strVal val="visible"/>
                                      </p:to>
                                    </p:set>
                                    <p:animEffect transition="in" filter="fade">
                                      <p:cBhvr>
                                        <p:cTn id="17" dur="500"/>
                                        <p:tgtEl>
                                          <p:spTgt spid="93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34"/>
                                        </p:tgtEl>
                                        <p:attrNameLst>
                                          <p:attrName>style.visibility</p:attrName>
                                        </p:attrNameLst>
                                      </p:cBhvr>
                                      <p:to>
                                        <p:strVal val="visible"/>
                                      </p:to>
                                    </p:set>
                                    <p:animEffect transition="in" filter="fade">
                                      <p:cBhvr>
                                        <p:cTn id="20" dur="500"/>
                                        <p:tgtEl>
                                          <p:spTgt spid="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242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078385"/>
            <a:chOff x="7868816" y="2300187"/>
            <a:chExt cx="1081825" cy="1078385"/>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FFCA39"/>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09971"/>
            <a:ext cx="0" cy="19668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3" name="Flowchart: Connector 9">
            <a:extLst>
              <a:ext uri="{FF2B5EF4-FFF2-40B4-BE49-F238E27FC236}">
                <a16:creationId xmlns:a16="http://schemas.microsoft.com/office/drawing/2014/main" id="{639F892F-A277-6996-0701-ABC05E5422FB}"/>
              </a:ext>
            </a:extLst>
          </p:cNvPr>
          <p:cNvSpPr/>
          <p:nvPr/>
        </p:nvSpPr>
        <p:spPr>
          <a:xfrm>
            <a:off x="6093409" y="4525417"/>
            <a:ext cx="59390" cy="62444"/>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764297" y="4416325"/>
            <a:ext cx="980450" cy="338554"/>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a:off x="6180668" y="5747910"/>
              <a:ext cx="504568" cy="0"/>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1728406" cy="338554"/>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475285" y="4606569"/>
              <a:ext cx="99729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rgbClr val="C00000"/>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rgbClr val="C00000"/>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accent6"/>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31927" y="2342621"/>
            <a:ext cx="20262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00" name="Group 899">
            <a:extLst>
              <a:ext uri="{FF2B5EF4-FFF2-40B4-BE49-F238E27FC236}">
                <a16:creationId xmlns:a16="http://schemas.microsoft.com/office/drawing/2014/main" id="{2DD73A79-92C9-5610-FC07-A491CB55C7A7}"/>
              </a:ext>
            </a:extLst>
          </p:cNvPr>
          <p:cNvGrpSpPr/>
          <p:nvPr/>
        </p:nvGrpSpPr>
        <p:grpSpPr>
          <a:xfrm>
            <a:off x="1966761" y="3103261"/>
            <a:ext cx="1184734" cy="191086"/>
            <a:chOff x="2058103" y="2017072"/>
            <a:chExt cx="1184734" cy="191086"/>
          </a:xfrm>
          <a:solidFill>
            <a:srgbClr val="FFCA39"/>
          </a:solidFill>
        </p:grpSpPr>
        <p:cxnSp>
          <p:nvCxnSpPr>
            <p:cNvPr id="905" name="Straight Connector 904">
              <a:extLst>
                <a:ext uri="{FF2B5EF4-FFF2-40B4-BE49-F238E27FC236}">
                  <a16:creationId xmlns:a16="http://schemas.microsoft.com/office/drawing/2014/main" id="{BF7C95D9-AA1B-CC71-3BAF-A97B7333B931}"/>
                </a:ext>
              </a:extLst>
            </p:cNvPr>
            <p:cNvCxnSpPr>
              <a:cxnSpLocks/>
              <a:stCxn id="912"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06" name="Oval 905">
              <a:extLst>
                <a:ext uri="{FF2B5EF4-FFF2-40B4-BE49-F238E27FC236}">
                  <a16:creationId xmlns:a16="http://schemas.microsoft.com/office/drawing/2014/main" id="{C5239612-8651-D173-DEE7-44BAD3BA3A7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BDB0F936-D53B-278A-C01D-82C986E6B44E}"/>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40BC04B0-9E17-278F-3EA2-B38573F31271}"/>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1" name="Oval 910">
              <a:extLst>
                <a:ext uri="{FF2B5EF4-FFF2-40B4-BE49-F238E27FC236}">
                  <a16:creationId xmlns:a16="http://schemas.microsoft.com/office/drawing/2014/main" id="{55527DDD-FD2B-2BC0-577F-BF2A6227B683}"/>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2" name="Oval 911">
              <a:extLst>
                <a:ext uri="{FF2B5EF4-FFF2-40B4-BE49-F238E27FC236}">
                  <a16:creationId xmlns:a16="http://schemas.microsoft.com/office/drawing/2014/main" id="{86486567-31B0-7EE4-5C18-387E7DD94E92}"/>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3" name="Group 912">
            <a:extLst>
              <a:ext uri="{FF2B5EF4-FFF2-40B4-BE49-F238E27FC236}">
                <a16:creationId xmlns:a16="http://schemas.microsoft.com/office/drawing/2014/main" id="{54AB254C-0CEC-95CA-AAEB-CEDA51FDBEC0}"/>
              </a:ext>
            </a:extLst>
          </p:cNvPr>
          <p:cNvGrpSpPr/>
          <p:nvPr/>
        </p:nvGrpSpPr>
        <p:grpSpPr>
          <a:xfrm>
            <a:off x="3524289" y="3103261"/>
            <a:ext cx="1184734" cy="191086"/>
            <a:chOff x="3615631" y="2017072"/>
            <a:chExt cx="1184734" cy="191086"/>
          </a:xfrm>
          <a:solidFill>
            <a:srgbClr val="FFCA39"/>
          </a:solidFill>
        </p:grpSpPr>
        <p:cxnSp>
          <p:nvCxnSpPr>
            <p:cNvPr id="915" name="Straight Connector 914">
              <a:extLst>
                <a:ext uri="{FF2B5EF4-FFF2-40B4-BE49-F238E27FC236}">
                  <a16:creationId xmlns:a16="http://schemas.microsoft.com/office/drawing/2014/main" id="{F58E36ED-A550-6FE8-92DC-6F318C91EBD7}"/>
                </a:ext>
              </a:extLst>
            </p:cNvPr>
            <p:cNvCxnSpPr>
              <a:cxnSpLocks/>
            </p:cNvCxnSpPr>
            <p:nvPr/>
          </p:nvCxnSpPr>
          <p:spPr>
            <a:xfrm flipH="1" flipV="1">
              <a:off x="3615631" y="2112616"/>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18" name="Oval 917">
              <a:extLst>
                <a:ext uri="{FF2B5EF4-FFF2-40B4-BE49-F238E27FC236}">
                  <a16:creationId xmlns:a16="http://schemas.microsoft.com/office/drawing/2014/main" id="{7CCD2E5F-1A5F-9586-8D10-37C89E463D7A}"/>
                </a:ext>
              </a:extLst>
            </p:cNvPr>
            <p:cNvSpPr/>
            <p:nvPr/>
          </p:nvSpPr>
          <p:spPr>
            <a:xfrm>
              <a:off x="36920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2252A7CB-1ADD-FE1B-06A7-C3A2C4DDF444}"/>
                </a:ext>
              </a:extLst>
            </p:cNvPr>
            <p:cNvSpPr/>
            <p:nvPr/>
          </p:nvSpPr>
          <p:spPr>
            <a:xfrm>
              <a:off x="39213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2" name="Oval 921">
              <a:extLst>
                <a:ext uri="{FF2B5EF4-FFF2-40B4-BE49-F238E27FC236}">
                  <a16:creationId xmlns:a16="http://schemas.microsoft.com/office/drawing/2014/main" id="{AA1B0407-A034-3764-80A3-A2E04EEDE2D5}"/>
                </a:ext>
              </a:extLst>
            </p:cNvPr>
            <p:cNvSpPr/>
            <p:nvPr/>
          </p:nvSpPr>
          <p:spPr>
            <a:xfrm>
              <a:off x="41506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3" name="Oval 922">
              <a:extLst>
                <a:ext uri="{FF2B5EF4-FFF2-40B4-BE49-F238E27FC236}">
                  <a16:creationId xmlns:a16="http://schemas.microsoft.com/office/drawing/2014/main" id="{D57C053A-BD0C-C026-E298-75548AE7B3BD}"/>
                </a:ext>
              </a:extLst>
            </p:cNvPr>
            <p:cNvSpPr/>
            <p:nvPr/>
          </p:nvSpPr>
          <p:spPr>
            <a:xfrm>
              <a:off x="43799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5" name="Oval 924">
              <a:extLst>
                <a:ext uri="{FF2B5EF4-FFF2-40B4-BE49-F238E27FC236}">
                  <a16:creationId xmlns:a16="http://schemas.microsoft.com/office/drawing/2014/main" id="{A0EDB30C-BDBD-6F76-76E1-94008593F960}"/>
                </a:ext>
              </a:extLst>
            </p:cNvPr>
            <p:cNvSpPr/>
            <p:nvPr/>
          </p:nvSpPr>
          <p:spPr>
            <a:xfrm>
              <a:off x="46092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6" name="Group 925">
            <a:extLst>
              <a:ext uri="{FF2B5EF4-FFF2-40B4-BE49-F238E27FC236}">
                <a16:creationId xmlns:a16="http://schemas.microsoft.com/office/drawing/2014/main" id="{865A1EEF-A7C8-3958-5134-C0F4096DCEB4}"/>
              </a:ext>
            </a:extLst>
          </p:cNvPr>
          <p:cNvGrpSpPr/>
          <p:nvPr/>
        </p:nvGrpSpPr>
        <p:grpSpPr>
          <a:xfrm>
            <a:off x="5090961" y="3103261"/>
            <a:ext cx="1184734" cy="191086"/>
            <a:chOff x="5182303" y="2017072"/>
            <a:chExt cx="1184734" cy="191086"/>
          </a:xfrm>
          <a:solidFill>
            <a:srgbClr val="FFCA39"/>
          </a:solidFill>
        </p:grpSpPr>
        <p:cxnSp>
          <p:nvCxnSpPr>
            <p:cNvPr id="931" name="Straight Connector 930">
              <a:extLst>
                <a:ext uri="{FF2B5EF4-FFF2-40B4-BE49-F238E27FC236}">
                  <a16:creationId xmlns:a16="http://schemas.microsoft.com/office/drawing/2014/main" id="{AA4C11CE-ED1F-81B0-734A-B6CAFBA5B3A6}"/>
                </a:ext>
              </a:extLst>
            </p:cNvPr>
            <p:cNvCxnSpPr>
              <a:cxnSpLocks/>
              <a:stCxn id="937" idx="6"/>
            </p:cNvCxnSpPr>
            <p:nvPr/>
          </p:nvCxnSpPr>
          <p:spPr>
            <a:xfrm flipH="1">
              <a:off x="51823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33" name="Oval 932">
              <a:extLst>
                <a:ext uri="{FF2B5EF4-FFF2-40B4-BE49-F238E27FC236}">
                  <a16:creationId xmlns:a16="http://schemas.microsoft.com/office/drawing/2014/main" id="{7084BEC1-2640-2E71-FC78-C7FAB21AF971}"/>
                </a:ext>
              </a:extLst>
            </p:cNvPr>
            <p:cNvSpPr/>
            <p:nvPr/>
          </p:nvSpPr>
          <p:spPr>
            <a:xfrm>
              <a:off x="52587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4" name="Oval 933">
              <a:extLst>
                <a:ext uri="{FF2B5EF4-FFF2-40B4-BE49-F238E27FC236}">
                  <a16:creationId xmlns:a16="http://schemas.microsoft.com/office/drawing/2014/main" id="{A2016BA5-1127-3F22-2D9B-A5F3809E822F}"/>
                </a:ext>
              </a:extLst>
            </p:cNvPr>
            <p:cNvSpPr/>
            <p:nvPr/>
          </p:nvSpPr>
          <p:spPr>
            <a:xfrm>
              <a:off x="54880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5" name="Oval 934">
              <a:extLst>
                <a:ext uri="{FF2B5EF4-FFF2-40B4-BE49-F238E27FC236}">
                  <a16:creationId xmlns:a16="http://schemas.microsoft.com/office/drawing/2014/main" id="{8EF76399-B5AE-C1B6-55A3-4A3A2A79E29F}"/>
                </a:ext>
              </a:extLst>
            </p:cNvPr>
            <p:cNvSpPr/>
            <p:nvPr/>
          </p:nvSpPr>
          <p:spPr>
            <a:xfrm>
              <a:off x="57173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6" name="Oval 935">
              <a:extLst>
                <a:ext uri="{FF2B5EF4-FFF2-40B4-BE49-F238E27FC236}">
                  <a16:creationId xmlns:a16="http://schemas.microsoft.com/office/drawing/2014/main" id="{29BABC4C-3E59-A0E9-84AC-5C3E605014C5}"/>
                </a:ext>
              </a:extLst>
            </p:cNvPr>
            <p:cNvSpPr/>
            <p:nvPr/>
          </p:nvSpPr>
          <p:spPr>
            <a:xfrm>
              <a:off x="59466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7" name="Oval 936">
              <a:extLst>
                <a:ext uri="{FF2B5EF4-FFF2-40B4-BE49-F238E27FC236}">
                  <a16:creationId xmlns:a16="http://schemas.microsoft.com/office/drawing/2014/main" id="{7908FD59-2D31-F958-04D0-3C0CDA4D7BBE}"/>
                </a:ext>
              </a:extLst>
            </p:cNvPr>
            <p:cNvSpPr/>
            <p:nvPr/>
          </p:nvSpPr>
          <p:spPr>
            <a:xfrm>
              <a:off x="61759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38" name="Group 937">
            <a:extLst>
              <a:ext uri="{FF2B5EF4-FFF2-40B4-BE49-F238E27FC236}">
                <a16:creationId xmlns:a16="http://schemas.microsoft.com/office/drawing/2014/main" id="{A54D732D-010E-B6E5-DD23-15D407E07AE5}"/>
              </a:ext>
            </a:extLst>
          </p:cNvPr>
          <p:cNvGrpSpPr/>
          <p:nvPr/>
        </p:nvGrpSpPr>
        <p:grpSpPr>
          <a:xfrm>
            <a:off x="6648489" y="3103261"/>
            <a:ext cx="1184734" cy="191086"/>
            <a:chOff x="6739831" y="2017072"/>
            <a:chExt cx="1184734" cy="191086"/>
          </a:xfrm>
          <a:solidFill>
            <a:srgbClr val="FFCA39"/>
          </a:solidFill>
        </p:grpSpPr>
        <p:cxnSp>
          <p:nvCxnSpPr>
            <p:cNvPr id="940" name="Straight Connector 939">
              <a:extLst>
                <a:ext uri="{FF2B5EF4-FFF2-40B4-BE49-F238E27FC236}">
                  <a16:creationId xmlns:a16="http://schemas.microsoft.com/office/drawing/2014/main" id="{326E0F01-4E54-AF69-9C97-8B67747F9DDD}"/>
                </a:ext>
              </a:extLst>
            </p:cNvPr>
            <p:cNvCxnSpPr>
              <a:cxnSpLocks/>
              <a:stCxn id="945" idx="6"/>
            </p:cNvCxnSpPr>
            <p:nvPr/>
          </p:nvCxnSpPr>
          <p:spPr>
            <a:xfrm flipH="1">
              <a:off x="6739831"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41" name="Oval 940">
              <a:extLst>
                <a:ext uri="{FF2B5EF4-FFF2-40B4-BE49-F238E27FC236}">
                  <a16:creationId xmlns:a16="http://schemas.microsoft.com/office/drawing/2014/main" id="{6F78CA28-C3C5-0B7D-6B4F-ABEAA9CFC054}"/>
                </a:ext>
              </a:extLst>
            </p:cNvPr>
            <p:cNvSpPr/>
            <p:nvPr/>
          </p:nvSpPr>
          <p:spPr>
            <a:xfrm>
              <a:off x="68162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30A6558-762D-5967-279E-9D700449A7C4}"/>
                </a:ext>
              </a:extLst>
            </p:cNvPr>
            <p:cNvSpPr/>
            <p:nvPr/>
          </p:nvSpPr>
          <p:spPr>
            <a:xfrm>
              <a:off x="70455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84D726CA-1C1A-AF7F-4CCB-FA2EF737035B}"/>
                </a:ext>
              </a:extLst>
            </p:cNvPr>
            <p:cNvSpPr/>
            <p:nvPr/>
          </p:nvSpPr>
          <p:spPr>
            <a:xfrm>
              <a:off x="72748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C437FEFA-D2B2-E9B4-8C4E-354BA31CB8CF}"/>
                </a:ext>
              </a:extLst>
            </p:cNvPr>
            <p:cNvSpPr/>
            <p:nvPr/>
          </p:nvSpPr>
          <p:spPr>
            <a:xfrm>
              <a:off x="75041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5" name="Oval 944">
              <a:extLst>
                <a:ext uri="{FF2B5EF4-FFF2-40B4-BE49-F238E27FC236}">
                  <a16:creationId xmlns:a16="http://schemas.microsoft.com/office/drawing/2014/main" id="{FDC3F961-A247-4CF9-89FB-75767E49DC1C}"/>
                </a:ext>
              </a:extLst>
            </p:cNvPr>
            <p:cNvSpPr/>
            <p:nvPr/>
          </p:nvSpPr>
          <p:spPr>
            <a:xfrm>
              <a:off x="77334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1C83763A-8191-8D66-4FEF-CAAAD74A78CE}"/>
              </a:ext>
            </a:extLst>
          </p:cNvPr>
          <p:cNvSpPr/>
          <p:nvPr/>
        </p:nvSpPr>
        <p:spPr>
          <a:xfrm>
            <a:off x="6683842" y="5769592"/>
            <a:ext cx="59390" cy="62444"/>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69" name="Straight Connector 668">
            <a:extLst>
              <a:ext uri="{FF2B5EF4-FFF2-40B4-BE49-F238E27FC236}">
                <a16:creationId xmlns:a16="http://schemas.microsoft.com/office/drawing/2014/main" id="{060E3693-C4F0-5734-8BA2-A9BD2A91C064}"/>
              </a:ext>
            </a:extLst>
          </p:cNvPr>
          <p:cNvCxnSpPr>
            <a:cxnSpLocks/>
            <a:stCxn id="775" idx="6"/>
          </p:cNvCxnSpPr>
          <p:nvPr/>
        </p:nvCxnSpPr>
        <p:spPr>
          <a:xfrm>
            <a:off x="6153841" y="5178227"/>
            <a:ext cx="40328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cxnSp>
        <p:nvCxnSpPr>
          <p:cNvPr id="673" name="Straight Connector 672">
            <a:extLst>
              <a:ext uri="{FF2B5EF4-FFF2-40B4-BE49-F238E27FC236}">
                <a16:creationId xmlns:a16="http://schemas.microsoft.com/office/drawing/2014/main" id="{55A0A579-2434-CBA0-7B8E-35D8BC767B3A}"/>
              </a:ext>
            </a:extLst>
          </p:cNvPr>
          <p:cNvCxnSpPr>
            <a:cxnSpLocks/>
          </p:cNvCxnSpPr>
          <p:nvPr/>
        </p:nvCxnSpPr>
        <p:spPr>
          <a:xfrm>
            <a:off x="6557123" y="4893835"/>
            <a:ext cx="0" cy="29425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5161231"/>
            <a:ext cx="0" cy="652861"/>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CEF4C35D-BD99-7E37-25D4-0F6B94492F11}"/>
              </a:ext>
            </a:extLst>
          </p:cNvPr>
          <p:cNvCxnSpPr>
            <a:cxnSpLocks/>
          </p:cNvCxnSpPr>
          <p:nvPr/>
        </p:nvCxnSpPr>
        <p:spPr>
          <a:xfrm flipH="1">
            <a:off x="6157032" y="4556639"/>
            <a:ext cx="135595" cy="0"/>
          </a:xfrm>
          <a:prstGeom prst="line">
            <a:avLst/>
          </a:prstGeom>
          <a:solidFill>
            <a:schemeClr val="tx1"/>
          </a:solidFill>
          <a:ln w="31750" cap="flat" cmpd="sng" algn="ctr">
            <a:solidFill>
              <a:srgbClr val="C00000"/>
            </a:solidFill>
            <a:prstDash val="solid"/>
          </a:ln>
          <a:effectLst/>
        </p:spPr>
      </p:cxnSp>
      <p:cxnSp>
        <p:nvCxnSpPr>
          <p:cNvPr id="689" name="Straight Connector 688">
            <a:extLst>
              <a:ext uri="{FF2B5EF4-FFF2-40B4-BE49-F238E27FC236}">
                <a16:creationId xmlns:a16="http://schemas.microsoft.com/office/drawing/2014/main" id="{0789512D-A21A-EA6D-EC89-05F7BB3D2F07}"/>
              </a:ext>
            </a:extLst>
          </p:cNvPr>
          <p:cNvCxnSpPr>
            <a:cxnSpLocks/>
          </p:cNvCxnSpPr>
          <p:nvPr/>
        </p:nvCxnSpPr>
        <p:spPr>
          <a:xfrm>
            <a:off x="6395242" y="4895158"/>
            <a:ext cx="0" cy="74229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3552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00"/>
                                        </p:tgtEl>
                                        <p:attrNameLst>
                                          <p:attrName>style.visibility</p:attrName>
                                        </p:attrNameLst>
                                      </p:cBhvr>
                                      <p:to>
                                        <p:strVal val="visible"/>
                                      </p:to>
                                    </p:set>
                                    <p:animEffect transition="in" filter="wipe(left)">
                                      <p:cBhvr>
                                        <p:cTn id="64" dur="500"/>
                                        <p:tgtEl>
                                          <p:spTgt spid="900"/>
                                        </p:tgtEl>
                                      </p:cBhvr>
                                    </p:animEffect>
                                  </p:childTnLst>
                                </p:cTn>
                              </p:par>
                              <p:par>
                                <p:cTn id="65" presetID="22" presetClass="entr" presetSubtype="8" fill="hold" nodeType="withEffect">
                                  <p:stCondLst>
                                    <p:cond delay="0"/>
                                  </p:stCondLst>
                                  <p:childTnLst>
                                    <p:set>
                                      <p:cBhvr>
                                        <p:cTn id="66" dur="1" fill="hold">
                                          <p:stCondLst>
                                            <p:cond delay="0"/>
                                          </p:stCondLst>
                                        </p:cTn>
                                        <p:tgtEl>
                                          <p:spTgt spid="913"/>
                                        </p:tgtEl>
                                        <p:attrNameLst>
                                          <p:attrName>style.visibility</p:attrName>
                                        </p:attrNameLst>
                                      </p:cBhvr>
                                      <p:to>
                                        <p:strVal val="visible"/>
                                      </p:to>
                                    </p:set>
                                    <p:animEffect transition="in" filter="wipe(left)">
                                      <p:cBhvr>
                                        <p:cTn id="67" dur="500"/>
                                        <p:tgtEl>
                                          <p:spTgt spid="913"/>
                                        </p:tgtEl>
                                      </p:cBhvr>
                                    </p:animEffect>
                                  </p:childTnLst>
                                </p:cTn>
                              </p:par>
                              <p:par>
                                <p:cTn id="68" presetID="22" presetClass="entr" presetSubtype="8" fill="hold" nodeType="withEffect">
                                  <p:stCondLst>
                                    <p:cond delay="0"/>
                                  </p:stCondLst>
                                  <p:childTnLst>
                                    <p:set>
                                      <p:cBhvr>
                                        <p:cTn id="69" dur="1" fill="hold">
                                          <p:stCondLst>
                                            <p:cond delay="0"/>
                                          </p:stCondLst>
                                        </p:cTn>
                                        <p:tgtEl>
                                          <p:spTgt spid="926"/>
                                        </p:tgtEl>
                                        <p:attrNameLst>
                                          <p:attrName>style.visibility</p:attrName>
                                        </p:attrNameLst>
                                      </p:cBhvr>
                                      <p:to>
                                        <p:strVal val="visible"/>
                                      </p:to>
                                    </p:set>
                                    <p:animEffect transition="in" filter="wipe(left)">
                                      <p:cBhvr>
                                        <p:cTn id="70" dur="500"/>
                                        <p:tgtEl>
                                          <p:spTgt spid="926"/>
                                        </p:tgtEl>
                                      </p:cBhvr>
                                    </p:animEffect>
                                  </p:childTnLst>
                                </p:cTn>
                              </p:par>
                              <p:par>
                                <p:cTn id="71" presetID="22" presetClass="entr" presetSubtype="8" fill="hold" nodeType="withEffect">
                                  <p:stCondLst>
                                    <p:cond delay="0"/>
                                  </p:stCondLst>
                                  <p:childTnLst>
                                    <p:set>
                                      <p:cBhvr>
                                        <p:cTn id="72" dur="1" fill="hold">
                                          <p:stCondLst>
                                            <p:cond delay="0"/>
                                          </p:stCondLst>
                                        </p:cTn>
                                        <p:tgtEl>
                                          <p:spTgt spid="938"/>
                                        </p:tgtEl>
                                        <p:attrNameLst>
                                          <p:attrName>style.visibility</p:attrName>
                                        </p:attrNameLst>
                                      </p:cBhvr>
                                      <p:to>
                                        <p:strVal val="visible"/>
                                      </p:to>
                                    </p:set>
                                    <p:animEffect transition="in" filter="wipe(left)">
                                      <p:cBhvr>
                                        <p:cTn id="73" dur="500"/>
                                        <p:tgtEl>
                                          <p:spTgt spid="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301639"/>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a:stCxn id="621" idx="3"/>
          </p:cNvCxnSpPr>
          <p:nvPr/>
        </p:nvCxnSpPr>
        <p:spPr>
          <a:xfrm flipV="1">
            <a:off x="3407014" y="2218682"/>
            <a:ext cx="910"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a:stCxn id="629" idx="3"/>
          </p:cNvCxnSpPr>
          <p:nvPr/>
        </p:nvCxnSpPr>
        <p:spPr>
          <a:xfrm flipV="1">
            <a:off x="4973686" y="2218682"/>
            <a:ext cx="941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a:stCxn id="637" idx="3"/>
          </p:cNvCxnSpPr>
          <p:nvPr/>
        </p:nvCxnSpPr>
        <p:spPr>
          <a:xfrm flipH="1" flipV="1">
            <a:off x="6524885" y="2218682"/>
            <a:ext cx="632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29235"/>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29235"/>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29235"/>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29235"/>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90377"/>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76293"/>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90377"/>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54051" y="4425469"/>
            <a:ext cx="2895372" cy="1440076"/>
            <a:chOff x="5547396" y="4276509"/>
            <a:chExt cx="3120529"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7246646" y="4600031"/>
              <a:ext cx="850184" cy="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47396" y="4929746"/>
              <a:ext cx="1862815" cy="364881"/>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rgbClr val="C00000"/>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46646"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rgbClr val="C00000"/>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05951" y="3313788"/>
            <a:ext cx="46530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04D8956F-74F3-8CAA-DFBD-580DF5A28E06}"/>
              </a:ext>
            </a:extLst>
          </p:cNvPr>
          <p:cNvGrpSpPr/>
          <p:nvPr/>
        </p:nvGrpSpPr>
        <p:grpSpPr>
          <a:xfrm>
            <a:off x="1729338" y="3087751"/>
            <a:ext cx="1414038" cy="191087"/>
            <a:chOff x="1828799" y="2017072"/>
            <a:chExt cx="1414038" cy="191087"/>
          </a:xfrm>
          <a:solidFill>
            <a:srgbClr val="1A82C4"/>
          </a:solidFill>
        </p:grpSpPr>
        <p:sp>
          <p:nvSpPr>
            <p:cNvPr id="951" name="DRAM">
              <a:extLst>
                <a:ext uri="{FF2B5EF4-FFF2-40B4-BE49-F238E27FC236}">
                  <a16:creationId xmlns:a16="http://schemas.microsoft.com/office/drawing/2014/main" id="{EDF0538A-1908-254A-AAE2-1647E9B937F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2" name="Straight Connector 951">
              <a:extLst>
                <a:ext uri="{FF2B5EF4-FFF2-40B4-BE49-F238E27FC236}">
                  <a16:creationId xmlns:a16="http://schemas.microsoft.com/office/drawing/2014/main" id="{249D6ECE-0572-44D0-4BE0-BF8896FD2CC3}"/>
                </a:ext>
              </a:extLst>
            </p:cNvPr>
            <p:cNvCxnSpPr>
              <a:cxnSpLocks/>
              <a:stCxn id="957" idx="6"/>
              <a:endCxn id="951"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3" name="Oval 952">
              <a:extLst>
                <a:ext uri="{FF2B5EF4-FFF2-40B4-BE49-F238E27FC236}">
                  <a16:creationId xmlns:a16="http://schemas.microsoft.com/office/drawing/2014/main" id="{A03EE905-BE10-1F74-6EED-C8D2858040EF}"/>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684D0E5E-3B4F-0949-5899-BB2BA319C075}"/>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7D63B5CB-E94E-277F-ECBA-ED464B1FDB4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ADC02487-FA43-A889-9490-29DDAFE63EC4}"/>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685F1284-2DA0-6B9A-511A-A7ABE2EFA94C}"/>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8" name="Group 957">
            <a:extLst>
              <a:ext uri="{FF2B5EF4-FFF2-40B4-BE49-F238E27FC236}">
                <a16:creationId xmlns:a16="http://schemas.microsoft.com/office/drawing/2014/main" id="{939E3065-160C-6409-75DF-937B40276AD2}"/>
              </a:ext>
            </a:extLst>
          </p:cNvPr>
          <p:cNvGrpSpPr/>
          <p:nvPr/>
        </p:nvGrpSpPr>
        <p:grpSpPr>
          <a:xfrm>
            <a:off x="3286866" y="3087751"/>
            <a:ext cx="1414038" cy="191087"/>
            <a:chOff x="3386327" y="2017072"/>
            <a:chExt cx="1414038" cy="191087"/>
          </a:xfrm>
          <a:solidFill>
            <a:srgbClr val="1A82C4"/>
          </a:solidFill>
        </p:grpSpPr>
        <p:sp>
          <p:nvSpPr>
            <p:cNvPr id="959" name="DRAM">
              <a:extLst>
                <a:ext uri="{FF2B5EF4-FFF2-40B4-BE49-F238E27FC236}">
                  <a16:creationId xmlns:a16="http://schemas.microsoft.com/office/drawing/2014/main" id="{B81BF297-01EB-3CE3-0A5E-2E14BD9C065C}"/>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4" name="Straight Connector 643">
              <a:extLst>
                <a:ext uri="{FF2B5EF4-FFF2-40B4-BE49-F238E27FC236}">
                  <a16:creationId xmlns:a16="http://schemas.microsoft.com/office/drawing/2014/main" id="{EA70908C-58BA-17B9-1D35-D3C7DA77F7D9}"/>
                </a:ext>
              </a:extLst>
            </p:cNvPr>
            <p:cNvCxnSpPr>
              <a:cxnSpLocks/>
              <a:endCxn id="959"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5" name="Oval 644">
              <a:extLst>
                <a:ext uri="{FF2B5EF4-FFF2-40B4-BE49-F238E27FC236}">
                  <a16:creationId xmlns:a16="http://schemas.microsoft.com/office/drawing/2014/main" id="{CE0FB363-4422-B3B7-501D-71716FFCE094}"/>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9135CB71-61BD-9C7C-EAE7-F2251B1A3239}"/>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A99606D9-6C7D-E59B-5AA7-3EB64C6DAA7A}"/>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B629272D-5047-175F-0045-A8EC069B6A27}"/>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05E411BB-2EB7-3E43-4B8A-A0176192392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0" name="Group 649">
            <a:extLst>
              <a:ext uri="{FF2B5EF4-FFF2-40B4-BE49-F238E27FC236}">
                <a16:creationId xmlns:a16="http://schemas.microsoft.com/office/drawing/2014/main" id="{41664A5C-E10A-2687-7538-02D3986A5B16}"/>
              </a:ext>
            </a:extLst>
          </p:cNvPr>
          <p:cNvGrpSpPr/>
          <p:nvPr/>
        </p:nvGrpSpPr>
        <p:grpSpPr>
          <a:xfrm>
            <a:off x="4853538" y="3087751"/>
            <a:ext cx="1414038" cy="191087"/>
            <a:chOff x="4952999" y="2017072"/>
            <a:chExt cx="1414038" cy="191087"/>
          </a:xfrm>
          <a:solidFill>
            <a:srgbClr val="1A82C4"/>
          </a:solidFill>
        </p:grpSpPr>
        <p:sp>
          <p:nvSpPr>
            <p:cNvPr id="651" name="DRAM">
              <a:extLst>
                <a:ext uri="{FF2B5EF4-FFF2-40B4-BE49-F238E27FC236}">
                  <a16:creationId xmlns:a16="http://schemas.microsoft.com/office/drawing/2014/main" id="{3880C4B5-B33B-BE6F-8E16-2C03C4625E62}"/>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52" name="Straight Connector 651">
              <a:extLst>
                <a:ext uri="{FF2B5EF4-FFF2-40B4-BE49-F238E27FC236}">
                  <a16:creationId xmlns:a16="http://schemas.microsoft.com/office/drawing/2014/main" id="{F8E9C70A-287F-1D67-9878-BD4C017EF26D}"/>
                </a:ext>
              </a:extLst>
            </p:cNvPr>
            <p:cNvCxnSpPr>
              <a:cxnSpLocks/>
              <a:stCxn id="657" idx="6"/>
              <a:endCxn id="651"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3" name="Oval 652">
              <a:extLst>
                <a:ext uri="{FF2B5EF4-FFF2-40B4-BE49-F238E27FC236}">
                  <a16:creationId xmlns:a16="http://schemas.microsoft.com/office/drawing/2014/main" id="{6AD19748-49B6-502F-F299-0F1F6799CB44}"/>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8DC7A628-688C-4B48-4838-FFE44C8782D6}"/>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E493C01E-F1AA-6794-3E34-7AC7D3FDD49D}"/>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6" name="Oval 655">
              <a:extLst>
                <a:ext uri="{FF2B5EF4-FFF2-40B4-BE49-F238E27FC236}">
                  <a16:creationId xmlns:a16="http://schemas.microsoft.com/office/drawing/2014/main" id="{6EA346CC-AF34-40DC-3E71-4BB466415EB8}"/>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E2461EE5-61F1-0745-A2E3-74B511153482}"/>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4CC49533-D5F9-BAD2-7178-48046661C56A}"/>
              </a:ext>
            </a:extLst>
          </p:cNvPr>
          <p:cNvGrpSpPr/>
          <p:nvPr/>
        </p:nvGrpSpPr>
        <p:grpSpPr>
          <a:xfrm>
            <a:off x="6418949" y="3087751"/>
            <a:ext cx="1414038" cy="191087"/>
            <a:chOff x="6510527" y="2017072"/>
            <a:chExt cx="1414038" cy="191087"/>
          </a:xfrm>
          <a:solidFill>
            <a:srgbClr val="1A82C4"/>
          </a:solidFill>
        </p:grpSpPr>
        <p:sp>
          <p:nvSpPr>
            <p:cNvPr id="659" name="DRAM">
              <a:extLst>
                <a:ext uri="{FF2B5EF4-FFF2-40B4-BE49-F238E27FC236}">
                  <a16:creationId xmlns:a16="http://schemas.microsoft.com/office/drawing/2014/main" id="{65FDFB1C-F47A-C72A-67B6-2E7BC506203B}"/>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0" name="Straight Connector 659">
              <a:extLst>
                <a:ext uri="{FF2B5EF4-FFF2-40B4-BE49-F238E27FC236}">
                  <a16:creationId xmlns:a16="http://schemas.microsoft.com/office/drawing/2014/main" id="{73D75277-76A2-A999-4392-957E01F76059}"/>
                </a:ext>
              </a:extLst>
            </p:cNvPr>
            <p:cNvCxnSpPr>
              <a:cxnSpLocks/>
              <a:stCxn id="668" idx="6"/>
              <a:endCxn id="659"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1" name="Oval 660">
              <a:extLst>
                <a:ext uri="{FF2B5EF4-FFF2-40B4-BE49-F238E27FC236}">
                  <a16:creationId xmlns:a16="http://schemas.microsoft.com/office/drawing/2014/main" id="{37981439-E3A4-169D-6A77-B8244192F7F6}"/>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F5809AB6-7789-F6FD-1148-3887DA645729}"/>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D07257B6-63CD-5A99-41E5-A9E2932A21E3}"/>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C996F2D-ADD3-98C4-7DDB-049126587E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5B49B650-60CE-1D5C-427A-C6CF6F5DC9CD}"/>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70" name="Straight Connector 669">
            <a:extLst>
              <a:ext uri="{FF2B5EF4-FFF2-40B4-BE49-F238E27FC236}">
                <a16:creationId xmlns:a16="http://schemas.microsoft.com/office/drawing/2014/main" id="{1AA41C49-77ED-3B38-E7D9-ECE2E54EF58E}"/>
              </a:ext>
            </a:extLst>
          </p:cNvPr>
          <p:cNvCxnSpPr>
            <a:cxnSpLocks/>
          </p:cNvCxnSpPr>
          <p:nvPr/>
        </p:nvCxnSpPr>
        <p:spPr>
          <a:xfrm flipH="1">
            <a:off x="7142690" y="4725648"/>
            <a:ext cx="197360" cy="0"/>
          </a:xfrm>
          <a:prstGeom prst="line">
            <a:avLst/>
          </a:prstGeom>
          <a:solidFill>
            <a:schemeClr val="tx1"/>
          </a:solidFill>
          <a:ln w="31750" cap="flat" cmpd="sng" algn="ctr">
            <a:solidFill>
              <a:srgbClr val="C00000"/>
            </a:solidFill>
            <a:prstDash val="solid"/>
          </a:ln>
          <a:effectLst/>
        </p:spPr>
      </p:cxnSp>
    </p:spTree>
    <p:extLst>
      <p:ext uri="{BB962C8B-B14F-4D97-AF65-F5344CB8AC3E}">
        <p14:creationId xmlns:p14="http://schemas.microsoft.com/office/powerpoint/2010/main" val="1290279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612"/>
                                        </p:tgtEl>
                                        <p:attrNameLst>
                                          <p:attrName>style.visibility</p:attrName>
                                        </p:attrNameLst>
                                      </p:cBhvr>
                                      <p:to>
                                        <p:strVal val="visible"/>
                                      </p:to>
                                    </p:set>
                                    <p:animEffect transition="in" filter="wipe(left)">
                                      <p:cBhvr>
                                        <p:cTn id="19" dur="500"/>
                                        <p:tgtEl>
                                          <p:spTgt spid="612"/>
                                        </p:tgtEl>
                                      </p:cBhvr>
                                    </p:animEffect>
                                  </p:childTnLst>
                                </p:cTn>
                              </p:par>
                              <p:par>
                                <p:cTn id="20" presetID="22" presetClass="entr" presetSubtype="1" fill="hold" nodeType="withEffect">
                                  <p:stCondLst>
                                    <p:cond delay="0"/>
                                  </p:stCondLst>
                                  <p:childTnLst>
                                    <p:set>
                                      <p:cBhvr>
                                        <p:cTn id="21" dur="1" fill="hold">
                                          <p:stCondLst>
                                            <p:cond delay="0"/>
                                          </p:stCondLst>
                                        </p:cTn>
                                        <p:tgtEl>
                                          <p:spTgt spid="555"/>
                                        </p:tgtEl>
                                        <p:attrNameLst>
                                          <p:attrName>style.visibility</p:attrName>
                                        </p:attrNameLst>
                                      </p:cBhvr>
                                      <p:to>
                                        <p:strVal val="visible"/>
                                      </p:to>
                                    </p:set>
                                    <p:animEffect transition="in" filter="wipe(up)">
                                      <p:cBhvr>
                                        <p:cTn id="22" dur="500"/>
                                        <p:tgtEl>
                                          <p:spTgt spid="555"/>
                                        </p:tgtEl>
                                      </p:cBhvr>
                                    </p:animEffect>
                                  </p:childTnLst>
                                </p:cTn>
                              </p:par>
                              <p:par>
                                <p:cTn id="23" presetID="22" presetClass="entr" presetSubtype="8"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left)">
                                      <p:cBhvr>
                                        <p:cTn id="25" dur="500"/>
                                        <p:tgtEl>
                                          <p:spTgt spid="11"/>
                                        </p:tgtEl>
                                      </p:cBhvr>
                                    </p:animEffect>
                                  </p:childTnLst>
                                </p:cTn>
                              </p:par>
                              <p:par>
                                <p:cTn id="26" presetID="22" presetClass="entr" presetSubtype="8" fill="hold" nodeType="withEffect">
                                  <p:stCondLst>
                                    <p:cond delay="0"/>
                                  </p:stCondLst>
                                  <p:childTnLst>
                                    <p:set>
                                      <p:cBhvr>
                                        <p:cTn id="27" dur="1" fill="hold">
                                          <p:stCondLst>
                                            <p:cond delay="0"/>
                                          </p:stCondLst>
                                        </p:cTn>
                                        <p:tgtEl>
                                          <p:spTgt spid="620"/>
                                        </p:tgtEl>
                                        <p:attrNameLst>
                                          <p:attrName>style.visibility</p:attrName>
                                        </p:attrNameLst>
                                      </p:cBhvr>
                                      <p:to>
                                        <p:strVal val="visible"/>
                                      </p:to>
                                    </p:set>
                                    <p:animEffect transition="in" filter="wipe(left)">
                                      <p:cBhvr>
                                        <p:cTn id="28" dur="500"/>
                                        <p:tgtEl>
                                          <p:spTgt spid="620"/>
                                        </p:tgtEl>
                                      </p:cBhvr>
                                    </p:animEffect>
                                  </p:childTnLst>
                                </p:cTn>
                              </p:par>
                              <p:par>
                                <p:cTn id="29" presetID="22" presetClass="entr" presetSubtype="1" fill="hold" nodeType="withEffect">
                                  <p:stCondLst>
                                    <p:cond delay="0"/>
                                  </p:stCondLst>
                                  <p:childTnLst>
                                    <p:set>
                                      <p:cBhvr>
                                        <p:cTn id="30" dur="1" fill="hold">
                                          <p:stCondLst>
                                            <p:cond delay="0"/>
                                          </p:stCondLst>
                                        </p:cTn>
                                        <p:tgtEl>
                                          <p:spTgt spid="556"/>
                                        </p:tgtEl>
                                        <p:attrNameLst>
                                          <p:attrName>style.visibility</p:attrName>
                                        </p:attrNameLst>
                                      </p:cBhvr>
                                      <p:to>
                                        <p:strVal val="visible"/>
                                      </p:to>
                                    </p:set>
                                    <p:animEffect transition="in" filter="wipe(up)">
                                      <p:cBhvr>
                                        <p:cTn id="31" dur="500"/>
                                        <p:tgtEl>
                                          <p:spTgt spid="556"/>
                                        </p:tgtEl>
                                      </p:cBhvr>
                                    </p:animEffect>
                                  </p:childTnLst>
                                </p:cTn>
                              </p:par>
                              <p:par>
                                <p:cTn id="32" presetID="22" presetClass="entr" presetSubtype="8" fill="hold"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628"/>
                                        </p:tgtEl>
                                        <p:attrNameLst>
                                          <p:attrName>style.visibility</p:attrName>
                                        </p:attrNameLst>
                                      </p:cBhvr>
                                      <p:to>
                                        <p:strVal val="visible"/>
                                      </p:to>
                                    </p:set>
                                    <p:animEffect transition="in" filter="wipe(left)">
                                      <p:cBhvr>
                                        <p:cTn id="37" dur="500"/>
                                        <p:tgtEl>
                                          <p:spTgt spid="628"/>
                                        </p:tgtEl>
                                      </p:cBhvr>
                                    </p:animEffect>
                                  </p:childTnLst>
                                </p:cTn>
                              </p:par>
                              <p:par>
                                <p:cTn id="38" presetID="22" presetClass="entr" presetSubtype="1" fill="hold" nodeType="withEffect">
                                  <p:stCondLst>
                                    <p:cond delay="0"/>
                                  </p:stCondLst>
                                  <p:childTnLst>
                                    <p:set>
                                      <p:cBhvr>
                                        <p:cTn id="39" dur="1" fill="hold">
                                          <p:stCondLst>
                                            <p:cond delay="0"/>
                                          </p:stCondLst>
                                        </p:cTn>
                                        <p:tgtEl>
                                          <p:spTgt spid="557"/>
                                        </p:tgtEl>
                                        <p:attrNameLst>
                                          <p:attrName>style.visibility</p:attrName>
                                        </p:attrNameLst>
                                      </p:cBhvr>
                                      <p:to>
                                        <p:strVal val="visible"/>
                                      </p:to>
                                    </p:set>
                                    <p:animEffect transition="in" filter="wipe(up)">
                                      <p:cBhvr>
                                        <p:cTn id="40" dur="500"/>
                                        <p:tgtEl>
                                          <p:spTgt spid="557"/>
                                        </p:tgtEl>
                                      </p:cBhvr>
                                    </p:animEffect>
                                  </p:childTnLst>
                                </p:cTn>
                              </p:par>
                              <p:par>
                                <p:cTn id="41" presetID="22" presetClass="entr" presetSubtype="8" fill="hold"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nodeType="withEffect">
                                  <p:stCondLst>
                                    <p:cond delay="0"/>
                                  </p:stCondLst>
                                  <p:childTnLst>
                                    <p:set>
                                      <p:cBhvr>
                                        <p:cTn id="45" dur="1" fill="hold">
                                          <p:stCondLst>
                                            <p:cond delay="0"/>
                                          </p:stCondLst>
                                        </p:cTn>
                                        <p:tgtEl>
                                          <p:spTgt spid="636"/>
                                        </p:tgtEl>
                                        <p:attrNameLst>
                                          <p:attrName>style.visibility</p:attrName>
                                        </p:attrNameLst>
                                      </p:cBhvr>
                                      <p:to>
                                        <p:strVal val="visible"/>
                                      </p:to>
                                    </p:set>
                                    <p:animEffect transition="in" filter="wipe(left)">
                                      <p:cBhvr>
                                        <p:cTn id="46" dur="500"/>
                                        <p:tgtEl>
                                          <p:spTgt spid="636"/>
                                        </p:tgtEl>
                                      </p:cBhvr>
                                    </p:animEffect>
                                  </p:childTnLst>
                                </p:cTn>
                              </p:par>
                              <p:par>
                                <p:cTn id="47" presetID="22" presetClass="entr" presetSubtype="1" fill="hold" nodeType="withEffect">
                                  <p:stCondLst>
                                    <p:cond delay="0"/>
                                  </p:stCondLst>
                                  <p:childTnLst>
                                    <p:set>
                                      <p:cBhvr>
                                        <p:cTn id="48" dur="1" fill="hold">
                                          <p:stCondLst>
                                            <p:cond delay="0"/>
                                          </p:stCondLst>
                                        </p:cTn>
                                        <p:tgtEl>
                                          <p:spTgt spid="559"/>
                                        </p:tgtEl>
                                        <p:attrNameLst>
                                          <p:attrName>style.visibility</p:attrName>
                                        </p:attrNameLst>
                                      </p:cBhvr>
                                      <p:to>
                                        <p:strVal val="visible"/>
                                      </p:to>
                                    </p:set>
                                    <p:animEffect transition="in" filter="wipe(up)">
                                      <p:cBhvr>
                                        <p:cTn id="49" dur="500"/>
                                        <p:tgtEl>
                                          <p:spTgt spid="559"/>
                                        </p:tgtEl>
                                      </p:cBhvr>
                                    </p:animEffect>
                                  </p:childTnLst>
                                </p:cTn>
                              </p:par>
                              <p:par>
                                <p:cTn id="50" presetID="22" presetClass="entr" presetSubtype="8" fill="hold" nodeType="withEffect">
                                  <p:stCondLst>
                                    <p:cond delay="0"/>
                                  </p:stCondLst>
                                  <p:childTnLst>
                                    <p:set>
                                      <p:cBhvr>
                                        <p:cTn id="51" dur="1" fill="hold">
                                          <p:stCondLst>
                                            <p:cond delay="0"/>
                                          </p:stCondLst>
                                        </p:cTn>
                                        <p:tgtEl>
                                          <p:spTgt spid="950"/>
                                        </p:tgtEl>
                                        <p:attrNameLst>
                                          <p:attrName>style.visibility</p:attrName>
                                        </p:attrNameLst>
                                      </p:cBhvr>
                                      <p:to>
                                        <p:strVal val="visible"/>
                                      </p:to>
                                    </p:set>
                                    <p:animEffect transition="in" filter="wipe(left)">
                                      <p:cBhvr>
                                        <p:cTn id="52" dur="500"/>
                                        <p:tgtEl>
                                          <p:spTgt spid="950"/>
                                        </p:tgtEl>
                                      </p:cBhvr>
                                    </p:animEffect>
                                  </p:childTnLst>
                                </p:cTn>
                              </p:par>
                              <p:par>
                                <p:cTn id="53" presetID="22" presetClass="entr" presetSubtype="8" fill="hold" nodeType="withEffect">
                                  <p:stCondLst>
                                    <p:cond delay="0"/>
                                  </p:stCondLst>
                                  <p:childTnLst>
                                    <p:set>
                                      <p:cBhvr>
                                        <p:cTn id="54" dur="1" fill="hold">
                                          <p:stCondLst>
                                            <p:cond delay="0"/>
                                          </p:stCondLst>
                                        </p:cTn>
                                        <p:tgtEl>
                                          <p:spTgt spid="958"/>
                                        </p:tgtEl>
                                        <p:attrNameLst>
                                          <p:attrName>style.visibility</p:attrName>
                                        </p:attrNameLst>
                                      </p:cBhvr>
                                      <p:to>
                                        <p:strVal val="visible"/>
                                      </p:to>
                                    </p:set>
                                    <p:animEffect transition="in" filter="wipe(left)">
                                      <p:cBhvr>
                                        <p:cTn id="55" dur="500"/>
                                        <p:tgtEl>
                                          <p:spTgt spid="958"/>
                                        </p:tgtEl>
                                      </p:cBhvr>
                                    </p:animEffect>
                                  </p:childTnLst>
                                </p:cTn>
                              </p:par>
                              <p:par>
                                <p:cTn id="56" presetID="22" presetClass="entr" presetSubtype="8" fill="hold" nodeType="withEffect">
                                  <p:stCondLst>
                                    <p:cond delay="0"/>
                                  </p:stCondLst>
                                  <p:childTnLst>
                                    <p:set>
                                      <p:cBhvr>
                                        <p:cTn id="57" dur="1" fill="hold">
                                          <p:stCondLst>
                                            <p:cond delay="0"/>
                                          </p:stCondLst>
                                        </p:cTn>
                                        <p:tgtEl>
                                          <p:spTgt spid="650"/>
                                        </p:tgtEl>
                                        <p:attrNameLst>
                                          <p:attrName>style.visibility</p:attrName>
                                        </p:attrNameLst>
                                      </p:cBhvr>
                                      <p:to>
                                        <p:strVal val="visible"/>
                                      </p:to>
                                    </p:set>
                                    <p:animEffect transition="in" filter="wipe(left)">
                                      <p:cBhvr>
                                        <p:cTn id="58" dur="500"/>
                                        <p:tgtEl>
                                          <p:spTgt spid="650"/>
                                        </p:tgtEl>
                                      </p:cBhvr>
                                    </p:animEffect>
                                  </p:childTnLst>
                                </p:cTn>
                              </p:par>
                              <p:par>
                                <p:cTn id="59" presetID="22" presetClass="entr" presetSubtype="8" fill="hold" nodeType="withEffect">
                                  <p:stCondLst>
                                    <p:cond delay="0"/>
                                  </p:stCondLst>
                                  <p:childTnLst>
                                    <p:set>
                                      <p:cBhvr>
                                        <p:cTn id="60" dur="1" fill="hold">
                                          <p:stCondLst>
                                            <p:cond delay="0"/>
                                          </p:stCondLst>
                                        </p:cTn>
                                        <p:tgtEl>
                                          <p:spTgt spid="658"/>
                                        </p:tgtEl>
                                        <p:attrNameLst>
                                          <p:attrName>style.visibility</p:attrName>
                                        </p:attrNameLst>
                                      </p:cBhvr>
                                      <p:to>
                                        <p:strVal val="visible"/>
                                      </p:to>
                                    </p:set>
                                    <p:animEffect transition="in" filter="wipe(left)">
                                      <p:cBhvr>
                                        <p:cTn id="61" dur="500"/>
                                        <p:tgtEl>
                                          <p:spTgt spid="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23850665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162361"/>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248277"/>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162361"/>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297453"/>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2" name="Rectangle 1">
            <a:extLst>
              <a:ext uri="{FF2B5EF4-FFF2-40B4-BE49-F238E27FC236}">
                <a16:creationId xmlns:a16="http://schemas.microsoft.com/office/drawing/2014/main" id="{7F5C13C7-2E48-4AB1-FDFF-F86F78666733}"/>
              </a:ext>
            </a:extLst>
          </p:cNvPr>
          <p:cNvSpPr/>
          <p:nvPr/>
        </p:nvSpPr>
        <p:spPr>
          <a:xfrm>
            <a:off x="0" y="1184110"/>
            <a:ext cx="9144000" cy="520652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845DC0B7-4E2A-C009-81E2-AC9FBBBC42B6}"/>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spTree>
    <p:extLst>
      <p:ext uri="{BB962C8B-B14F-4D97-AF65-F5344CB8AC3E}">
        <p14:creationId xmlns:p14="http://schemas.microsoft.com/office/powerpoint/2010/main" val="33996593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37429152-3265-AA48-888F-01B3E3465741}"/>
              </a:ext>
            </a:extLst>
          </p:cNvPr>
          <p:cNvSpPr>
            <a:spLocks noGrp="1"/>
          </p:cNvSpPr>
          <p:nvPr>
            <p:ph idx="1"/>
          </p:nvPr>
        </p:nvSpPr>
        <p:spPr>
          <a:xfrm>
            <a:off x="169011" y="1334879"/>
            <a:ext cx="8894602" cy="5293805"/>
          </a:xfrm>
        </p:spPr>
        <p:txBody>
          <a:bodyPr>
            <a:normAutofit lnSpcReduction="10000"/>
          </a:bodyPr>
          <a:lstStyle/>
          <a:p>
            <a:r>
              <a:rPr lang="en-US" sz="2800" b="1" dirty="0">
                <a:solidFill>
                  <a:schemeClr val="accent6"/>
                </a:solidFill>
              </a:rPr>
              <a:t>Simulator: </a:t>
            </a:r>
            <a:r>
              <a:rPr lang="en-US" sz="2800" dirty="0">
                <a:solidFill>
                  <a:schemeClr val="accent6"/>
                </a:solidFill>
              </a:rPr>
              <a:t>gem5</a:t>
            </a:r>
          </a:p>
          <a:p>
            <a:pPr marL="0" indent="0">
              <a:buNone/>
            </a:pPr>
            <a:br>
              <a:rPr lang="en-US" sz="1200" dirty="0"/>
            </a:br>
            <a:endParaRPr lang="en-US" sz="1200" dirty="0"/>
          </a:p>
          <a:p>
            <a:r>
              <a:rPr lang="en-US" sz="2800" b="1" dirty="0">
                <a:solidFill>
                  <a:schemeClr val="accent4"/>
                </a:solidFill>
              </a:rPr>
              <a:t>Baselines:</a:t>
            </a:r>
            <a:endParaRPr lang="en-US" sz="800" b="1" dirty="0">
              <a:solidFill>
                <a:schemeClr val="accent4"/>
              </a:solidFill>
            </a:endParaRPr>
          </a:p>
          <a:p>
            <a:pPr lvl="1"/>
            <a:r>
              <a:rPr lang="en-US" sz="2400" dirty="0">
                <a:solidFill>
                  <a:schemeClr val="accent4"/>
                </a:solidFill>
              </a:rPr>
              <a:t>A multi-core CPU (Intel Skylake)</a:t>
            </a:r>
          </a:p>
          <a:p>
            <a:pPr lvl="1"/>
            <a:r>
              <a:rPr lang="en-US" sz="2400" dirty="0">
                <a:solidFill>
                  <a:schemeClr val="accent4"/>
                </a:solidFill>
              </a:rPr>
              <a:t>A high-end GPU (NVidia Titan V)</a:t>
            </a:r>
          </a:p>
          <a:p>
            <a:pPr lvl="1"/>
            <a:r>
              <a:rPr lang="en-US" sz="2400" dirty="0">
                <a:solidFill>
                  <a:schemeClr val="accent4"/>
                </a:solidFill>
              </a:rPr>
              <a:t>Ambit: a state-of-the-art in-memory computing mechanism</a:t>
            </a:r>
          </a:p>
          <a:p>
            <a:pPr marL="457200" lvl="1" indent="0">
              <a:buNone/>
            </a:pPr>
            <a:br>
              <a:rPr lang="en-US" sz="1200" dirty="0"/>
            </a:br>
            <a:endParaRPr lang="en-US" sz="1200" dirty="0"/>
          </a:p>
          <a:p>
            <a:r>
              <a:rPr lang="en-US" sz="2800" b="1" dirty="0">
                <a:solidFill>
                  <a:schemeClr val="accent5"/>
                </a:solidFill>
              </a:rPr>
              <a:t>Evaluated SIMDRAM configurations</a:t>
            </a:r>
            <a:r>
              <a:rPr lang="en-US" sz="2800" dirty="0">
                <a:solidFill>
                  <a:schemeClr val="accent5"/>
                </a:solidFill>
              </a:rPr>
              <a:t> (all using a DDR4 device):</a:t>
            </a:r>
            <a:endParaRPr lang="en-US" sz="800" dirty="0">
              <a:solidFill>
                <a:schemeClr val="accent5"/>
              </a:solidFill>
            </a:endParaRPr>
          </a:p>
          <a:p>
            <a:pPr lvl="1"/>
            <a:r>
              <a:rPr lang="en-US" sz="2400" b="1" dirty="0">
                <a:solidFill>
                  <a:schemeClr val="accent5"/>
                </a:solidFill>
              </a:rPr>
              <a:t>1-bank: </a:t>
            </a:r>
            <a:r>
              <a:rPr lang="en-US" sz="2400" dirty="0">
                <a:solidFill>
                  <a:schemeClr val="accent5"/>
                </a:solidFill>
              </a:rPr>
              <a:t>SIMDRAM exploits 65’536 </a:t>
            </a:r>
            <a:r>
              <a:rPr lang="en-US" dirty="0">
                <a:solidFill>
                  <a:schemeClr val="accent5"/>
                </a:solidFill>
              </a:rPr>
              <a:t>SIMD lanes (an 8 kB row buffer) </a:t>
            </a:r>
            <a:endParaRPr lang="en-US" sz="2400" dirty="0">
              <a:solidFill>
                <a:schemeClr val="accent5"/>
              </a:solidFill>
            </a:endParaRPr>
          </a:p>
          <a:p>
            <a:pPr lvl="1"/>
            <a:r>
              <a:rPr lang="en-US" sz="2400" b="1" dirty="0">
                <a:solidFill>
                  <a:schemeClr val="accent5"/>
                </a:solidFill>
              </a:rPr>
              <a:t>4-banks: </a:t>
            </a:r>
            <a:r>
              <a:rPr lang="en-US" sz="2400" dirty="0">
                <a:solidFill>
                  <a:schemeClr val="accent5"/>
                </a:solidFill>
              </a:rPr>
              <a:t>SIMDRAM exploits 262’144 SIMD lanes</a:t>
            </a:r>
          </a:p>
          <a:p>
            <a:pPr lvl="1"/>
            <a:r>
              <a:rPr lang="en-US" sz="2400" b="1" dirty="0">
                <a:solidFill>
                  <a:schemeClr val="accent5"/>
                </a:solidFill>
              </a:rPr>
              <a:t>16-banks: </a:t>
            </a:r>
            <a:r>
              <a:rPr lang="en-US" sz="2400" dirty="0">
                <a:solidFill>
                  <a:schemeClr val="accent5"/>
                </a:solidFill>
              </a:rPr>
              <a:t>SIMDRAM exploits 1’048’576 SIMD lanes</a:t>
            </a:r>
          </a:p>
          <a:p>
            <a:pPr marL="457200" lvl="1" indent="0">
              <a:buNone/>
            </a:pPr>
            <a:endParaRPr lang="en-US" sz="2000" dirty="0"/>
          </a:p>
          <a:p>
            <a:pPr lvl="1"/>
            <a:endParaRPr lang="en-US" sz="2000" dirty="0"/>
          </a:p>
          <a:p>
            <a:pPr lvl="1"/>
            <a:endParaRPr lang="en-US" sz="2000" dirty="0"/>
          </a:p>
        </p:txBody>
      </p:sp>
      <p:sp>
        <p:nvSpPr>
          <p:cNvPr id="6" name="Title 1">
            <a:extLst>
              <a:ext uri="{FF2B5EF4-FFF2-40B4-BE49-F238E27FC236}">
                <a16:creationId xmlns:a16="http://schemas.microsoft.com/office/drawing/2014/main" id="{A99BF4A2-6132-4CFA-7DCD-C15D975B4407}"/>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 (I)</a:t>
            </a:r>
          </a:p>
        </p:txBody>
      </p:sp>
    </p:spTree>
    <p:extLst>
      <p:ext uri="{BB962C8B-B14F-4D97-AF65-F5344CB8AC3E}">
        <p14:creationId xmlns:p14="http://schemas.microsoft.com/office/powerpoint/2010/main" val="106575733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628800"/>
            <a:ext cx="7924800" cy="1752600"/>
          </a:xfrm>
        </p:spPr>
        <p:txBody>
          <a:bodyPr/>
          <a:lstStyle/>
          <a:p>
            <a:r>
              <a:rPr lang="en-US" dirty="0"/>
              <a:t>Brief Review: </a:t>
            </a:r>
            <a:br>
              <a:rPr lang="en-US" dirty="0"/>
            </a:br>
            <a:r>
              <a:rPr lang="en-US" dirty="0"/>
              <a:t>		Inside A DRAM Chip</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41D3D9-3FE8-4025-BF66-8DAB1ABB951F}"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Arial" charset="0"/>
            </a:endParaRPr>
          </a:p>
        </p:txBody>
      </p:sp>
      <p:pic>
        <p:nvPicPr>
          <p:cNvPr id="5" name="Picture 4" descr="safari.png">
            <a:extLst>
              <a:ext uri="{FF2B5EF4-FFF2-40B4-BE49-F238E27FC236}">
                <a16:creationId xmlns:a16="http://schemas.microsoft.com/office/drawing/2014/main" id="{924EC8F2-7C36-E8F6-2060-2FBB98D7432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73336735"/>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F03ED42-A44B-A74C-B5E3-42BE95B6F362}"/>
              </a:ext>
            </a:extLst>
          </p:cNvPr>
          <p:cNvSpPr>
            <a:spLocks noGrp="1"/>
          </p:cNvSpPr>
          <p:nvPr>
            <p:ph idx="1"/>
          </p:nvPr>
        </p:nvSpPr>
        <p:spPr>
          <a:xfrm>
            <a:off x="169011" y="1431861"/>
            <a:ext cx="8894602" cy="5293805"/>
          </a:xfrm>
        </p:spPr>
        <p:txBody>
          <a:bodyPr>
            <a:normAutofit/>
          </a:bodyPr>
          <a:lstStyle/>
          <a:p>
            <a:r>
              <a:rPr lang="en-US" sz="2800" b="1" dirty="0">
                <a:solidFill>
                  <a:schemeClr val="accent4"/>
                </a:solidFill>
              </a:rPr>
              <a:t>16 complex in-DRAM operations:</a:t>
            </a:r>
            <a:endParaRPr lang="en-US" sz="800" b="1" dirty="0">
              <a:solidFill>
                <a:schemeClr val="accent4"/>
              </a:solidFill>
            </a:endParaRPr>
          </a:p>
          <a:p>
            <a:pPr lvl="1"/>
            <a:r>
              <a:rPr lang="en-US" dirty="0"/>
              <a:t>Absolute			         - Predication</a:t>
            </a:r>
          </a:p>
          <a:p>
            <a:pPr lvl="1"/>
            <a:r>
              <a:rPr lang="en-US" dirty="0"/>
              <a:t>Addition/Subtraction		         - </a:t>
            </a:r>
            <a:r>
              <a:rPr lang="en-US" dirty="0" err="1"/>
              <a:t>ReLU</a:t>
            </a:r>
            <a:endParaRPr lang="en-US" dirty="0"/>
          </a:p>
          <a:p>
            <a:pPr lvl="1"/>
            <a:r>
              <a:rPr lang="en-US" dirty="0" err="1"/>
              <a:t>BitCount</a:t>
            </a:r>
            <a:r>
              <a:rPr lang="en-US" dirty="0"/>
              <a:t>			         - AND-/OR-/XOR-Red</a:t>
            </a:r>
          </a:p>
          <a:p>
            <a:pPr lvl="1"/>
            <a:r>
              <a:rPr lang="en-US" dirty="0"/>
              <a:t>Equality/ Greater/Greater Equal  - Division/Multiplication</a:t>
            </a:r>
          </a:p>
          <a:p>
            <a:pPr marL="457200" lvl="1" indent="0">
              <a:buNone/>
            </a:pPr>
            <a:endParaRPr lang="en-US" dirty="0"/>
          </a:p>
          <a:p>
            <a:pPr lvl="1"/>
            <a:endParaRPr lang="en-US" dirty="0"/>
          </a:p>
          <a:p>
            <a:r>
              <a:rPr lang="en-US" sz="2800" b="1" dirty="0">
                <a:solidFill>
                  <a:schemeClr val="accent5"/>
                </a:solidFill>
              </a:rPr>
              <a:t>7 real-world applications</a:t>
            </a:r>
            <a:endParaRPr lang="en-US" sz="800" b="1" dirty="0">
              <a:solidFill>
                <a:schemeClr val="accent5"/>
              </a:solidFill>
            </a:endParaRPr>
          </a:p>
          <a:p>
            <a:pPr lvl="1"/>
            <a:r>
              <a:rPr lang="en-US" dirty="0" err="1"/>
              <a:t>BitWeaving</a:t>
            </a:r>
            <a:r>
              <a:rPr lang="en-US" dirty="0"/>
              <a:t> (databases)   - </a:t>
            </a:r>
            <a:r>
              <a:rPr lang="en-US" dirty="0" err="1"/>
              <a:t>LeNET</a:t>
            </a:r>
            <a:r>
              <a:rPr lang="en-US" dirty="0"/>
              <a:t> (Neural Networks)</a:t>
            </a:r>
          </a:p>
          <a:p>
            <a:pPr lvl="1"/>
            <a:r>
              <a:rPr lang="en-US" dirty="0"/>
              <a:t>TPC-H (databases)	       - VGG-13/VGG-16 (NNs)</a:t>
            </a:r>
          </a:p>
          <a:p>
            <a:pPr lvl="1"/>
            <a:r>
              <a:rPr lang="en-US" dirty="0" err="1"/>
              <a:t>kNN</a:t>
            </a:r>
            <a:r>
              <a:rPr lang="en-US" dirty="0"/>
              <a:t> (machine learning)  </a:t>
            </a:r>
            <a:r>
              <a:rPr lang="en-US" sz="1800" dirty="0"/>
              <a:t> </a:t>
            </a:r>
            <a:r>
              <a:rPr lang="en-US" dirty="0"/>
              <a:t>- brightness (graphics)</a:t>
            </a:r>
          </a:p>
        </p:txBody>
      </p:sp>
      <p:sp>
        <p:nvSpPr>
          <p:cNvPr id="10" name="Title 1">
            <a:extLst>
              <a:ext uri="{FF2B5EF4-FFF2-40B4-BE49-F238E27FC236}">
                <a16:creationId xmlns:a16="http://schemas.microsoft.com/office/drawing/2014/main" id="{6FFC46F5-A15C-63B8-3ECD-2151A4DF4F6D}"/>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 (II)</a:t>
            </a:r>
          </a:p>
        </p:txBody>
      </p:sp>
    </p:spTree>
    <p:extLst>
      <p:ext uri="{BB962C8B-B14F-4D97-AF65-F5344CB8AC3E}">
        <p14:creationId xmlns:p14="http://schemas.microsoft.com/office/powerpoint/2010/main" val="1804842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fad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animEffect transition="in" filter="fade">
                                      <p:cBhvr>
                                        <p:cTn id="24" dur="500"/>
                                        <p:tgtEl>
                                          <p:spTgt spid="3">
                                            <p:txEl>
                                              <p:pRg st="7" end="7"/>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animEffect transition="in" filter="fade">
                                      <p:cBhvr>
                                        <p:cTn id="27" dur="500"/>
                                        <p:tgtEl>
                                          <p:spTgt spid="3">
                                            <p:txEl>
                                              <p:pRg st="8" end="8"/>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animEffect transition="in" filter="fade">
                                      <p:cBhvr>
                                        <p:cTn id="30" dur="500"/>
                                        <p:tgtEl>
                                          <p:spTgt spid="3">
                                            <p:txEl>
                                              <p:pRg st="9" end="9"/>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animEffect transition="in" filter="fade">
                                      <p:cBhvr>
                                        <p:cTn id="33" dur="5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80B01CB5-3095-5141-808B-7F84EF53D996}"/>
              </a:ext>
            </a:extLst>
          </p:cNvPr>
          <p:cNvGraphicFramePr>
            <a:graphicFrameLocks/>
          </p:cNvGraphicFramePr>
          <p:nvPr/>
        </p:nvGraphicFramePr>
        <p:xfrm>
          <a:off x="75991" y="1313652"/>
          <a:ext cx="8911632" cy="4230695"/>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6ED6C538-3B5D-0D46-9A82-376ACFF89F60}"/>
              </a:ext>
            </a:extLst>
          </p:cNvPr>
          <p:cNvSpPr/>
          <p:nvPr/>
        </p:nvSpPr>
        <p:spPr>
          <a:xfrm>
            <a:off x="75991" y="5575527"/>
            <a:ext cx="8911632" cy="851297"/>
          </a:xfrm>
          <a:prstGeom prst="roundRect">
            <a:avLst/>
          </a:prstGeom>
          <a:solidFill>
            <a:srgbClr val="F2F2F2"/>
          </a:solidFill>
          <a:ln w="38100">
            <a:solidFill>
              <a:schemeClr val="accent6"/>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SIMDRAM significantly outperforms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all state-of-the-art baselines for a wide range of operations</a:t>
            </a:r>
          </a:p>
        </p:txBody>
      </p:sp>
      <p:sp>
        <p:nvSpPr>
          <p:cNvPr id="15" name="Content Placeholder 2">
            <a:extLst>
              <a:ext uri="{FF2B5EF4-FFF2-40B4-BE49-F238E27FC236}">
                <a16:creationId xmlns:a16="http://schemas.microsoft.com/office/drawing/2014/main" id="{383F3A8F-120F-4240-A128-724890787C15}"/>
              </a:ext>
            </a:extLst>
          </p:cNvPr>
          <p:cNvSpPr>
            <a:spLocks noGrp="1"/>
          </p:cNvSpPr>
          <p:nvPr>
            <p:ph idx="1"/>
          </p:nvPr>
        </p:nvSpPr>
        <p:spPr>
          <a:xfrm>
            <a:off x="75991" y="1163782"/>
            <a:ext cx="8987622" cy="4837394"/>
          </a:xfrm>
        </p:spPr>
        <p:txBody>
          <a:bodyPr>
            <a:normAutofit/>
          </a:bodyPr>
          <a:lstStyle/>
          <a:p>
            <a:pPr marL="0" indent="0">
              <a:buNone/>
            </a:pPr>
            <a:r>
              <a:rPr lang="en-US" sz="2200" dirty="0"/>
              <a:t>Average normalized throughput across all 16 SIMDRAM operations</a:t>
            </a:r>
          </a:p>
          <a:p>
            <a:endParaRPr lang="en-US" sz="2000" dirty="0"/>
          </a:p>
        </p:txBody>
      </p:sp>
      <p:sp>
        <p:nvSpPr>
          <p:cNvPr id="5" name="Title 1">
            <a:extLst>
              <a:ext uri="{FF2B5EF4-FFF2-40B4-BE49-F238E27FC236}">
                <a16:creationId xmlns:a16="http://schemas.microsoft.com/office/drawing/2014/main" id="{1D7D34EF-167F-84D9-1832-86573DC6901F}"/>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Throughput Analysis</a:t>
            </a:r>
          </a:p>
        </p:txBody>
      </p:sp>
    </p:spTree>
    <p:extLst>
      <p:ext uri="{BB962C8B-B14F-4D97-AF65-F5344CB8AC3E}">
        <p14:creationId xmlns:p14="http://schemas.microsoft.com/office/powerpoint/2010/main" val="128058652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0BF0532-C2F9-764D-B08B-FA32C3CDA6AF}"/>
              </a:ext>
            </a:extLst>
          </p:cNvPr>
          <p:cNvSpPr>
            <a:spLocks noGrp="1"/>
          </p:cNvSpPr>
          <p:nvPr>
            <p:ph idx="1"/>
          </p:nvPr>
        </p:nvSpPr>
        <p:spPr>
          <a:xfrm>
            <a:off x="75991" y="1191491"/>
            <a:ext cx="8987622" cy="4809685"/>
          </a:xfrm>
        </p:spPr>
        <p:txBody>
          <a:bodyPr>
            <a:normAutofit/>
          </a:bodyPr>
          <a:lstStyle/>
          <a:p>
            <a:pPr marL="0" indent="0">
              <a:buNone/>
            </a:pPr>
            <a:r>
              <a:rPr lang="en-US" sz="2200" dirty="0"/>
              <a:t>Average normalized energy efficiency across all 16 SIMDRAM operations</a:t>
            </a:r>
          </a:p>
          <a:p>
            <a:endParaRPr lang="en-US" sz="2200" dirty="0"/>
          </a:p>
        </p:txBody>
      </p:sp>
      <p:graphicFrame>
        <p:nvGraphicFramePr>
          <p:cNvPr id="4" name="Chart 3">
            <a:extLst>
              <a:ext uri="{FF2B5EF4-FFF2-40B4-BE49-F238E27FC236}">
                <a16:creationId xmlns:a16="http://schemas.microsoft.com/office/drawing/2014/main" id="{0E88332F-AF1E-CA40-876D-C692B725F894}"/>
              </a:ext>
            </a:extLst>
          </p:cNvPr>
          <p:cNvGraphicFramePr>
            <a:graphicFrameLocks/>
          </p:cNvGraphicFramePr>
          <p:nvPr/>
        </p:nvGraphicFramePr>
        <p:xfrm>
          <a:off x="75990" y="1547564"/>
          <a:ext cx="8987623" cy="3911552"/>
        </p:xfrm>
        <a:graphic>
          <a:graphicData uri="http://schemas.openxmlformats.org/drawingml/2006/chart">
            <c:chart xmlns:c="http://schemas.openxmlformats.org/drawingml/2006/chart" xmlns:r="http://schemas.openxmlformats.org/officeDocument/2006/relationships" r:id="rId3"/>
          </a:graphicData>
        </a:graphic>
      </p:graphicFrame>
      <p:sp>
        <p:nvSpPr>
          <p:cNvPr id="5" name="Rounded Rectangle 4">
            <a:extLst>
              <a:ext uri="{FF2B5EF4-FFF2-40B4-BE49-F238E27FC236}">
                <a16:creationId xmlns:a16="http://schemas.microsoft.com/office/drawing/2014/main" id="{C5B71BB1-D44B-8746-8D67-D211AF732DB8}"/>
              </a:ext>
            </a:extLst>
          </p:cNvPr>
          <p:cNvSpPr/>
          <p:nvPr/>
        </p:nvSpPr>
        <p:spPr>
          <a:xfrm>
            <a:off x="75990" y="5597661"/>
            <a:ext cx="8987622" cy="851297"/>
          </a:xfrm>
          <a:prstGeom prst="roundRect">
            <a:avLst/>
          </a:prstGeom>
          <a:solidFill>
            <a:srgbClr val="F2F2F2"/>
          </a:solidFill>
          <a:ln w="38100">
            <a:solidFill>
              <a:schemeClr val="accent6"/>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SIMDRAM is more energy-efficient than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all state-of-the-art baselines for a wide range of operations</a:t>
            </a:r>
          </a:p>
        </p:txBody>
      </p:sp>
      <p:sp>
        <p:nvSpPr>
          <p:cNvPr id="8" name="Title 1">
            <a:extLst>
              <a:ext uri="{FF2B5EF4-FFF2-40B4-BE49-F238E27FC236}">
                <a16:creationId xmlns:a16="http://schemas.microsoft.com/office/drawing/2014/main" id="{DDF76440-2461-08FB-EE5F-937D4E68AE28}"/>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Energy Analysis</a:t>
            </a:r>
          </a:p>
        </p:txBody>
      </p:sp>
    </p:spTree>
    <p:extLst>
      <p:ext uri="{BB962C8B-B14F-4D97-AF65-F5344CB8AC3E}">
        <p14:creationId xmlns:p14="http://schemas.microsoft.com/office/powerpoint/2010/main" val="17575745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D68F0148-A9B2-7546-923C-5647AD091583}"/>
              </a:ext>
            </a:extLst>
          </p:cNvPr>
          <p:cNvGraphicFramePr>
            <a:graphicFrameLocks/>
          </p:cNvGraphicFramePr>
          <p:nvPr/>
        </p:nvGraphicFramePr>
        <p:xfrm>
          <a:off x="75991" y="1274191"/>
          <a:ext cx="8987622" cy="4672584"/>
        </p:xfrm>
        <a:graphic>
          <a:graphicData uri="http://schemas.openxmlformats.org/drawingml/2006/chart">
            <c:chart xmlns:c="http://schemas.openxmlformats.org/drawingml/2006/chart" xmlns:r="http://schemas.openxmlformats.org/officeDocument/2006/relationships" r:id="rId3"/>
          </a:graphicData>
        </a:graphic>
      </p:graphicFrame>
      <p:sp>
        <p:nvSpPr>
          <p:cNvPr id="6" name="Rounded Rectangle 5">
            <a:extLst>
              <a:ext uri="{FF2B5EF4-FFF2-40B4-BE49-F238E27FC236}">
                <a16:creationId xmlns:a16="http://schemas.microsoft.com/office/drawing/2014/main" id="{3017CF6C-2133-7045-9444-154C1FDBC163}"/>
              </a:ext>
            </a:extLst>
          </p:cNvPr>
          <p:cNvSpPr/>
          <p:nvPr/>
        </p:nvSpPr>
        <p:spPr>
          <a:xfrm>
            <a:off x="75991" y="5521126"/>
            <a:ext cx="8987623" cy="851297"/>
          </a:xfrm>
          <a:prstGeom prst="roundRect">
            <a:avLst/>
          </a:prstGeom>
          <a:solidFill>
            <a:srgbClr val="F2F2F2"/>
          </a:solidFill>
          <a:ln w="38100">
            <a:solidFill>
              <a:schemeClr val="accent6"/>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SIMDRAM effectively and efficiently accelerates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B8F61"/>
                </a:solidFill>
                <a:effectLst/>
                <a:uLnTx/>
                <a:uFillTx/>
                <a:latin typeface="Avenir Next" panose="020B0503020202020204" pitchFamily="34" charset="0"/>
                <a:ea typeface="+mn-ea"/>
                <a:cs typeface="+mn-cs"/>
              </a:rPr>
              <a:t>many commonly-used real-world applications</a:t>
            </a:r>
          </a:p>
        </p:txBody>
      </p:sp>
      <p:sp>
        <p:nvSpPr>
          <p:cNvPr id="17" name="Content Placeholder 2">
            <a:extLst>
              <a:ext uri="{FF2B5EF4-FFF2-40B4-BE49-F238E27FC236}">
                <a16:creationId xmlns:a16="http://schemas.microsoft.com/office/drawing/2014/main" id="{A2F0CA35-E40F-6144-91C7-598F0A12696F}"/>
              </a:ext>
            </a:extLst>
          </p:cNvPr>
          <p:cNvSpPr>
            <a:spLocks noGrp="1"/>
          </p:cNvSpPr>
          <p:nvPr>
            <p:ph idx="1"/>
          </p:nvPr>
        </p:nvSpPr>
        <p:spPr>
          <a:xfrm>
            <a:off x="75991" y="1191490"/>
            <a:ext cx="8987622" cy="4892812"/>
          </a:xfrm>
        </p:spPr>
        <p:txBody>
          <a:bodyPr>
            <a:normAutofit/>
          </a:bodyPr>
          <a:lstStyle/>
          <a:p>
            <a:pPr marL="0" indent="0">
              <a:buNone/>
            </a:pPr>
            <a:r>
              <a:rPr lang="en-US" sz="2200" dirty="0"/>
              <a:t>Average speedup across 7 real-world applications</a:t>
            </a:r>
          </a:p>
          <a:p>
            <a:endParaRPr lang="en-US" sz="2200" dirty="0"/>
          </a:p>
        </p:txBody>
      </p:sp>
      <p:sp>
        <p:nvSpPr>
          <p:cNvPr id="7" name="Title 1">
            <a:extLst>
              <a:ext uri="{FF2B5EF4-FFF2-40B4-BE49-F238E27FC236}">
                <a16:creationId xmlns:a16="http://schemas.microsoft.com/office/drawing/2014/main" id="{58E1330D-4DB8-1346-9EA0-0588E47E8F42}"/>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Real-World Applications</a:t>
            </a:r>
          </a:p>
        </p:txBody>
      </p:sp>
    </p:spTree>
    <p:extLst>
      <p:ext uri="{BB962C8B-B14F-4D97-AF65-F5344CB8AC3E}">
        <p14:creationId xmlns:p14="http://schemas.microsoft.com/office/powerpoint/2010/main" val="343946950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D9F67DCC-EA54-178A-547F-3A9AD5578AD8}"/>
              </a:ext>
            </a:extLst>
          </p:cNvPr>
          <p:cNvSpPr>
            <a:spLocks noGrp="1"/>
          </p:cNvSpPr>
          <p:nvPr>
            <p:ph idx="1"/>
          </p:nvPr>
        </p:nvSpPr>
        <p:spPr>
          <a:xfrm>
            <a:off x="169011" y="1440873"/>
            <a:ext cx="8894602" cy="4789104"/>
          </a:xfrm>
        </p:spPr>
        <p:txBody>
          <a:bodyPr>
            <a:normAutofit/>
          </a:bodyPr>
          <a:lstStyle/>
          <a:p>
            <a:r>
              <a:rPr lang="en-US" sz="2000" b="1" i="0" u="sng" dirty="0">
                <a:solidFill>
                  <a:srgbClr val="000000"/>
                </a:solidFill>
                <a:effectLst/>
              </a:rPr>
              <a:t>Geraldo F. Oliveira</a:t>
            </a:r>
            <a:r>
              <a:rPr lang="en-US" sz="2000" b="0" i="0" dirty="0">
                <a:solidFill>
                  <a:srgbClr val="000000"/>
                </a:solidFill>
                <a:effectLst/>
              </a:rPr>
              <a:t>, </a:t>
            </a:r>
            <a:r>
              <a:rPr lang="en-US" sz="2000" b="0" i="0" dirty="0" err="1">
                <a:solidFill>
                  <a:srgbClr val="000000"/>
                </a:solidFill>
                <a:effectLst/>
              </a:rPr>
              <a:t>Nastaran</a:t>
            </a:r>
            <a:r>
              <a:rPr lang="en-US" sz="2000" b="0" i="0" dirty="0">
                <a:solidFill>
                  <a:srgbClr val="000000"/>
                </a:solidFill>
                <a:effectLst/>
              </a:rPr>
              <a:t> </a:t>
            </a:r>
            <a:r>
              <a:rPr lang="en-US" sz="2000" b="0" i="0" dirty="0" err="1">
                <a:solidFill>
                  <a:srgbClr val="000000"/>
                </a:solidFill>
                <a:effectLst/>
              </a:rPr>
              <a:t>Hajinazar</a:t>
            </a:r>
            <a:r>
              <a:rPr lang="en-US" sz="2000" b="0" i="0" dirty="0">
                <a:solidFill>
                  <a:srgbClr val="000000"/>
                </a:solidFill>
                <a:effectLst/>
              </a:rPr>
              <a:t>, Sven Gregorio, Joao </a:t>
            </a:r>
            <a:r>
              <a:rPr lang="en-US" sz="2000" b="0" i="0" dirty="0" err="1">
                <a:solidFill>
                  <a:srgbClr val="000000"/>
                </a:solidFill>
                <a:effectLst/>
              </a:rPr>
              <a:t>Dinis</a:t>
            </a:r>
            <a:r>
              <a:rPr lang="en-US" sz="2000" b="0" i="0" dirty="0">
                <a:solidFill>
                  <a:srgbClr val="000000"/>
                </a:solidFill>
                <a:effectLst/>
              </a:rPr>
              <a:t> Ferreira, Nika Mansouri </a:t>
            </a:r>
            <a:r>
              <a:rPr lang="en-US" sz="2000" b="0" i="0" dirty="0" err="1">
                <a:solidFill>
                  <a:srgbClr val="000000"/>
                </a:solidFill>
                <a:effectLst/>
              </a:rPr>
              <a:t>Ghiasi</a:t>
            </a:r>
            <a:r>
              <a:rPr lang="en-US" sz="2000" b="0" i="0" dirty="0">
                <a:solidFill>
                  <a:srgbClr val="000000"/>
                </a:solidFill>
                <a:effectLst/>
              </a:rPr>
              <a:t>, </a:t>
            </a:r>
            <a:r>
              <a:rPr lang="en-US" sz="2000" b="0" i="0" dirty="0" err="1">
                <a:solidFill>
                  <a:srgbClr val="000000"/>
                </a:solidFill>
                <a:effectLst/>
              </a:rPr>
              <a:t>Minesh</a:t>
            </a:r>
            <a:r>
              <a:rPr lang="en-US" sz="2000" b="0" i="0" dirty="0">
                <a:solidFill>
                  <a:srgbClr val="000000"/>
                </a:solidFill>
                <a:effectLst/>
              </a:rPr>
              <a:t> Patel, Mohammed </a:t>
            </a:r>
            <a:r>
              <a:rPr lang="en-US" sz="2000" b="0" i="0" dirty="0" err="1">
                <a:solidFill>
                  <a:srgbClr val="000000"/>
                </a:solidFill>
                <a:effectLst/>
              </a:rPr>
              <a:t>Alser</a:t>
            </a:r>
            <a:r>
              <a:rPr lang="en-US" sz="2000" b="0" i="0" dirty="0">
                <a:solidFill>
                  <a:srgbClr val="000000"/>
                </a:solidFill>
                <a:effectLst/>
              </a:rPr>
              <a:t>, Saugata Ghose, Juan Gomez-Luna, and Onur Mutlu,</a:t>
            </a:r>
            <a:br>
              <a:rPr lang="en-US" sz="2000" b="0" i="0" dirty="0">
                <a:solidFill>
                  <a:srgbClr val="000000"/>
                </a:solidFill>
                <a:effectLst/>
              </a:rPr>
            </a:br>
            <a:r>
              <a:rPr lang="en-US" sz="2000" b="1" i="0" dirty="0">
                <a:solidFill>
                  <a:schemeClr val="accent5"/>
                </a:solidFill>
                <a:effectLst/>
                <a:hlinkClick r:id="rId3">
                  <a:extLst>
                    <a:ext uri="{A12FA001-AC4F-418D-AE19-62706E023703}">
                      <ahyp:hlinkClr xmlns:ahyp="http://schemas.microsoft.com/office/drawing/2018/hyperlinkcolor" val="tx"/>
                    </a:ext>
                  </a:extLst>
                </a:hlinkClick>
              </a:rPr>
              <a:t>"SIMDRAM: An End-to-End Framework for Bit-Serial SIMD Computing in DRAM"</a:t>
            </a:r>
            <a:br>
              <a:rPr lang="en-US" sz="2000" b="0" i="0" dirty="0">
                <a:solidFill>
                  <a:srgbClr val="000000"/>
                </a:solidFill>
                <a:effectLst/>
              </a:rPr>
            </a:br>
            <a:r>
              <a:rPr lang="en-US" sz="2000" b="0" i="1" dirty="0">
                <a:solidFill>
                  <a:srgbClr val="000000"/>
                </a:solidFill>
                <a:effectLst/>
              </a:rPr>
              <a:t>Proceedings of the </a:t>
            </a:r>
            <a:r>
              <a:rPr lang="en-US" sz="2000" b="0" i="1" dirty="0">
                <a:solidFill>
                  <a:schemeClr val="accent4"/>
                </a:solidFill>
                <a:effectLst/>
                <a:hlinkClick r:id="rId4">
                  <a:extLst>
                    <a:ext uri="{A12FA001-AC4F-418D-AE19-62706E023703}">
                      <ahyp:hlinkClr xmlns:ahyp="http://schemas.microsoft.com/office/drawing/2018/hyperlinkcolor" val="tx"/>
                    </a:ext>
                  </a:extLst>
                </a:hlinkClick>
              </a:rPr>
              <a:t>26th International Conference on Architectural Support for Programming Languages and Operating Systems</a:t>
            </a:r>
            <a:r>
              <a:rPr lang="en-US" sz="2000" b="0" i="1" dirty="0">
                <a:solidFill>
                  <a:schemeClr val="accent4"/>
                </a:solidFill>
                <a:effectLst/>
              </a:rPr>
              <a:t> </a:t>
            </a:r>
            <a:r>
              <a:rPr lang="en-US" sz="2000" b="0" i="1" dirty="0">
                <a:solidFill>
                  <a:srgbClr val="000000"/>
                </a:solidFill>
                <a:effectLst/>
              </a:rPr>
              <a:t>(</a:t>
            </a:r>
            <a:r>
              <a:rPr lang="en-US" sz="2000" b="1" i="1" dirty="0">
                <a:solidFill>
                  <a:srgbClr val="000000"/>
                </a:solidFill>
                <a:effectLst/>
              </a:rPr>
              <a:t>ASPLOS</a:t>
            </a:r>
            <a:r>
              <a:rPr lang="en-US" sz="2000" b="0" i="1" dirty="0">
                <a:solidFill>
                  <a:srgbClr val="000000"/>
                </a:solidFill>
                <a:effectLst/>
              </a:rPr>
              <a:t>)</a:t>
            </a:r>
            <a:r>
              <a:rPr lang="en-US" sz="2000" b="0" i="0" dirty="0">
                <a:solidFill>
                  <a:srgbClr val="000000"/>
                </a:solidFill>
                <a:effectLst/>
              </a:rPr>
              <a:t>, </a:t>
            </a:r>
            <a:br>
              <a:rPr lang="en-US" sz="2000" b="0" i="0" dirty="0">
                <a:solidFill>
                  <a:srgbClr val="000000"/>
                </a:solidFill>
                <a:effectLst/>
              </a:rPr>
            </a:br>
            <a:r>
              <a:rPr lang="en-US" sz="2000" b="0" i="0" dirty="0">
                <a:solidFill>
                  <a:srgbClr val="000000"/>
                </a:solidFill>
                <a:effectLst/>
              </a:rPr>
              <a:t>Virtual, March-April 2021.</a:t>
            </a:r>
            <a:br>
              <a:rPr lang="en-US" sz="1800" b="0" i="0" dirty="0">
                <a:solidFill>
                  <a:srgbClr val="000000"/>
                </a:solidFill>
                <a:effectLst/>
              </a:rPr>
            </a:br>
            <a:endParaRPr lang="en-US" sz="1800" dirty="0"/>
          </a:p>
        </p:txBody>
      </p:sp>
      <p:sp>
        <p:nvSpPr>
          <p:cNvPr id="4" name="Title 1">
            <a:extLst>
              <a:ext uri="{FF2B5EF4-FFF2-40B4-BE49-F238E27FC236}">
                <a16:creationId xmlns:a16="http://schemas.microsoft.com/office/drawing/2014/main" id="{71C65E7F-4489-3DD6-BDB4-2AE15B535E10}"/>
              </a:ext>
            </a:extLst>
          </p:cNvPr>
          <p:cNvSpPr>
            <a:spLocks noGrp="1"/>
          </p:cNvSpPr>
          <p:nvPr>
            <p:ph type="title"/>
          </p:nvPr>
        </p:nvSpPr>
        <p:spPr>
          <a:xfrm>
            <a:off x="169011" y="132334"/>
            <a:ext cx="8894602" cy="917998"/>
          </a:xfrm>
        </p:spPr>
        <p:txBody>
          <a:bodyPr>
            <a:normAutofit fontScale="90000"/>
          </a:bodyPr>
          <a:lstStyle/>
          <a:p>
            <a:r>
              <a:rPr lang="en-US" sz="4000" dirty="0"/>
              <a:t>Frameworks for PUM: </a:t>
            </a:r>
            <a:br>
              <a:rPr lang="en-US" dirty="0"/>
            </a:br>
            <a:r>
              <a:rPr lang="en-US" sz="3100" dirty="0"/>
              <a:t>SIMDRAM</a:t>
            </a:r>
          </a:p>
        </p:txBody>
      </p:sp>
      <p:pic>
        <p:nvPicPr>
          <p:cNvPr id="6" name="Picture 5">
            <a:extLst>
              <a:ext uri="{FF2B5EF4-FFF2-40B4-BE49-F238E27FC236}">
                <a16:creationId xmlns:a16="http://schemas.microsoft.com/office/drawing/2014/main" id="{1F34CC75-AE70-6089-97F9-42D0CD2D6D5B}"/>
              </a:ext>
            </a:extLst>
          </p:cNvPr>
          <p:cNvPicPr>
            <a:picLocks noChangeAspect="1"/>
          </p:cNvPicPr>
          <p:nvPr/>
        </p:nvPicPr>
        <p:blipFill rotWithShape="1">
          <a:blip r:embed="rId5"/>
          <a:srcRect l="3565" t="11909"/>
          <a:stretch/>
        </p:blipFill>
        <p:spPr>
          <a:xfrm>
            <a:off x="527851" y="4070953"/>
            <a:ext cx="8088298" cy="2043308"/>
          </a:xfrm>
          <a:prstGeom prst="rect">
            <a:avLst/>
          </a:prstGeom>
        </p:spPr>
      </p:pic>
    </p:spTree>
    <p:extLst>
      <p:ext uri="{BB962C8B-B14F-4D97-AF65-F5344CB8AC3E}">
        <p14:creationId xmlns:p14="http://schemas.microsoft.com/office/powerpoint/2010/main" val="345127665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large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rigid</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access granularity</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SIMD Underutilization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data parallelism variation within and across applications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leads to throughput and energy waste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Limited Computation Support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low-cost interconnects across columns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limits PUD operations to only parallel map constructs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Challenging Programming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compiler support for PUD systems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creates a burden on programmers, limiting PUD adoption  </a:t>
              </a:r>
            </a:p>
          </p:txBody>
        </p:sp>
      </p:grpSp>
    </p:spTree>
    <p:extLst>
      <p:ext uri="{BB962C8B-B14F-4D97-AF65-F5344CB8AC3E}">
        <p14:creationId xmlns:p14="http://schemas.microsoft.com/office/powerpoint/2010/main" val="758394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0C7A5B4C-D4A1-955C-B631-171AC088BBE6}"/>
              </a:ext>
            </a:extLst>
          </p:cNvPr>
          <p:cNvSpPr/>
          <p:nvPr/>
        </p:nvSpPr>
        <p:spPr>
          <a:xfrm>
            <a:off x="1" y="3429001"/>
            <a:ext cx="9144000" cy="2684416"/>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D3AC69DA-5489-393B-E431-C26581FCE106}"/>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132431990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 name="TextBox 346">
            <a:extLst>
              <a:ext uri="{FF2B5EF4-FFF2-40B4-BE49-F238E27FC236}">
                <a16:creationId xmlns:a16="http://schemas.microsoft.com/office/drawing/2014/main" id="{59F3B537-728A-1086-393B-8112155BCBA9}"/>
              </a:ext>
            </a:extLst>
          </p:cNvPr>
          <p:cNvSpPr txBox="1"/>
          <p:nvPr/>
        </p:nvSpPr>
        <p:spPr>
          <a:xfrm>
            <a:off x="21749" y="5937083"/>
            <a:ext cx="9101388" cy="369332"/>
          </a:xfrm>
          <a:prstGeom prst="rect">
            <a:avLst/>
          </a:prstGeom>
          <a:noFill/>
        </p:spPr>
        <p:txBody>
          <a:bodyPr wrap="square">
            <a:spAutoFit/>
          </a:bodyPr>
          <a:lstStyle/>
          <a:p>
            <a:pPr algn="ctr"/>
            <a:r>
              <a:rPr lang="en-US" b="1" dirty="0">
                <a:solidFill>
                  <a:srgbClr val="38A87F"/>
                </a:solidFill>
                <a:latin typeface="Avenir Next" panose="020B0503020202020204" pitchFamily="34" charset="0"/>
              </a:rPr>
              <a:t>Ideal maximum vectorization factor = # DRAM columns (e.g., 65,536)</a:t>
            </a:r>
            <a:endParaRPr lang="en-US" dirty="0">
              <a:solidFill>
                <a:srgbClr val="38A87F"/>
              </a:solidFill>
              <a:latin typeface="Avenir Next" panose="020B0503020202020204" pitchFamily="34" charset="0"/>
            </a:endParaRPr>
          </a:p>
        </p:txBody>
      </p:sp>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grpSp>
        <p:nvGrpSpPr>
          <p:cNvPr id="8" name="Group 7">
            <a:extLst>
              <a:ext uri="{FF2B5EF4-FFF2-40B4-BE49-F238E27FC236}">
                <a16:creationId xmlns:a16="http://schemas.microsoft.com/office/drawing/2014/main" id="{E7C55CBE-1F68-7CCD-19B4-4E306C8366FE}"/>
              </a:ext>
            </a:extLst>
          </p:cNvPr>
          <p:cNvGrpSpPr/>
          <p:nvPr/>
        </p:nvGrpSpPr>
        <p:grpSpPr>
          <a:xfrm>
            <a:off x="731520" y="2255569"/>
            <a:ext cx="7785463" cy="3499632"/>
            <a:chOff x="731520" y="2255569"/>
            <a:chExt cx="7785463" cy="3499632"/>
          </a:xfrm>
        </p:grpSpPr>
        <p:grpSp>
          <p:nvGrpSpPr>
            <p:cNvPr id="322" name="Group 321">
              <a:extLst>
                <a:ext uri="{FF2B5EF4-FFF2-40B4-BE49-F238E27FC236}">
                  <a16:creationId xmlns:a16="http://schemas.microsoft.com/office/drawing/2014/main" id="{08DDA65E-53C8-9C90-5735-99D2EC0F9297}"/>
                </a:ext>
              </a:extLst>
            </p:cNvPr>
            <p:cNvGrpSpPr/>
            <p:nvPr/>
          </p:nvGrpSpPr>
          <p:grpSpPr>
            <a:xfrm>
              <a:off x="2342395" y="2920860"/>
              <a:ext cx="4453675" cy="384743"/>
              <a:chOff x="2368765" y="2829108"/>
              <a:chExt cx="4453675" cy="384743"/>
            </a:xfrm>
            <a:solidFill>
              <a:schemeClr val="accent2">
                <a:lumMod val="20000"/>
                <a:lumOff val="80000"/>
              </a:schemeClr>
            </a:solidFill>
          </p:grpSpPr>
          <p:grpSp>
            <p:nvGrpSpPr>
              <p:cNvPr id="311" name="Group 310">
                <a:extLst>
                  <a:ext uri="{FF2B5EF4-FFF2-40B4-BE49-F238E27FC236}">
                    <a16:creationId xmlns:a16="http://schemas.microsoft.com/office/drawing/2014/main" id="{6FF62366-DC58-126C-D4E2-5A7D6B5AAA9F}"/>
                  </a:ext>
                </a:extLst>
              </p:cNvPr>
              <p:cNvGrpSpPr/>
              <p:nvPr/>
            </p:nvGrpSpPr>
            <p:grpSpPr>
              <a:xfrm>
                <a:off x="2368765" y="2829108"/>
                <a:ext cx="2179624" cy="375419"/>
                <a:chOff x="1066791" y="1851416"/>
                <a:chExt cx="2179624" cy="375419"/>
              </a:xfrm>
              <a:grpFill/>
            </p:grpSpPr>
            <p:sp>
              <p:nvSpPr>
                <p:cNvPr id="312" name="Rectangle 311">
                  <a:extLst>
                    <a:ext uri="{FF2B5EF4-FFF2-40B4-BE49-F238E27FC236}">
                      <a16:creationId xmlns:a16="http://schemas.microsoft.com/office/drawing/2014/main" id="{C91F9193-D305-6AA2-14B9-7A16DA288A85}"/>
                    </a:ext>
                  </a:extLst>
                </p:cNvPr>
                <p:cNvSpPr/>
                <p:nvPr/>
              </p:nvSpPr>
              <p:spPr>
                <a:xfrm>
                  <a:off x="1066791"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3" name="Rectangle 312">
                  <a:extLst>
                    <a:ext uri="{FF2B5EF4-FFF2-40B4-BE49-F238E27FC236}">
                      <a16:creationId xmlns:a16="http://schemas.microsoft.com/office/drawing/2014/main" id="{EFD79A3D-0AFE-459B-760B-6628D519B1CF}"/>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4" name="Rectangle 313">
                  <a:extLst>
                    <a:ext uri="{FF2B5EF4-FFF2-40B4-BE49-F238E27FC236}">
                      <a16:creationId xmlns:a16="http://schemas.microsoft.com/office/drawing/2014/main" id="{C2F7CFA2-4AA1-CC65-8941-9E29A8035432}"/>
                    </a:ext>
                  </a:extLst>
                </p:cNvPr>
                <p:cNvSpPr/>
                <p:nvPr/>
              </p:nvSpPr>
              <p:spPr>
                <a:xfrm>
                  <a:off x="2187681"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5" name="Rectangle 314">
                  <a:extLst>
                    <a:ext uri="{FF2B5EF4-FFF2-40B4-BE49-F238E27FC236}">
                      <a16:creationId xmlns:a16="http://schemas.microsoft.com/office/drawing/2014/main" id="{139135E4-4C16-0F58-6F3B-5104DB097656}"/>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grpSp>
            <p:nvGrpSpPr>
              <p:cNvPr id="316" name="Group 315">
                <a:extLst>
                  <a:ext uri="{FF2B5EF4-FFF2-40B4-BE49-F238E27FC236}">
                    <a16:creationId xmlns:a16="http://schemas.microsoft.com/office/drawing/2014/main" id="{4679DC15-3674-64AD-9D35-480A3AC2019F}"/>
                  </a:ext>
                </a:extLst>
              </p:cNvPr>
              <p:cNvGrpSpPr/>
              <p:nvPr/>
            </p:nvGrpSpPr>
            <p:grpSpPr>
              <a:xfrm>
                <a:off x="4642816" y="2838432"/>
                <a:ext cx="2179624" cy="375419"/>
                <a:chOff x="1066791" y="1851416"/>
                <a:chExt cx="2179624" cy="375419"/>
              </a:xfrm>
              <a:grpFill/>
            </p:grpSpPr>
            <p:sp>
              <p:nvSpPr>
                <p:cNvPr id="317" name="Rectangle 316">
                  <a:extLst>
                    <a:ext uri="{FF2B5EF4-FFF2-40B4-BE49-F238E27FC236}">
                      <a16:creationId xmlns:a16="http://schemas.microsoft.com/office/drawing/2014/main" id="{2C977C11-BA36-895A-EDC3-814D4D2860D5}"/>
                    </a:ext>
                  </a:extLst>
                </p:cNvPr>
                <p:cNvSpPr/>
                <p:nvPr/>
              </p:nvSpPr>
              <p:spPr>
                <a:xfrm>
                  <a:off x="1066791"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8" name="Rectangle 317">
                  <a:extLst>
                    <a:ext uri="{FF2B5EF4-FFF2-40B4-BE49-F238E27FC236}">
                      <a16:creationId xmlns:a16="http://schemas.microsoft.com/office/drawing/2014/main" id="{0B7D645C-A0A4-1FE9-852D-1A63C2C74D19}"/>
                    </a:ext>
                  </a:extLst>
                </p:cNvPr>
                <p:cNvSpPr/>
                <p:nvPr/>
              </p:nvSpPr>
              <p:spPr>
                <a:xfrm>
                  <a:off x="1627236"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9" name="Rectangle 318">
                  <a:extLst>
                    <a:ext uri="{FF2B5EF4-FFF2-40B4-BE49-F238E27FC236}">
                      <a16:creationId xmlns:a16="http://schemas.microsoft.com/office/drawing/2014/main" id="{A73C9C32-3BEB-B2A1-58DB-BCC1F1F5F522}"/>
                    </a:ext>
                  </a:extLst>
                </p:cNvPr>
                <p:cNvSpPr/>
                <p:nvPr/>
              </p:nvSpPr>
              <p:spPr>
                <a:xfrm>
                  <a:off x="2187681"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20" name="Rectangle 319">
                  <a:extLst>
                    <a:ext uri="{FF2B5EF4-FFF2-40B4-BE49-F238E27FC236}">
                      <a16:creationId xmlns:a16="http://schemas.microsoft.com/office/drawing/2014/main" id="{1EEC8442-151B-E52F-42F7-02FECEC157D2}"/>
                    </a:ext>
                  </a:extLst>
                </p:cNvPr>
                <p:cNvSpPr/>
                <p:nvPr/>
              </p:nvSpPr>
              <p:spPr>
                <a:xfrm>
                  <a:off x="2763859"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grpSp>
        <p:sp>
          <p:nvSpPr>
            <p:cNvPr id="334" name="TextBox 333">
              <a:extLst>
                <a:ext uri="{FF2B5EF4-FFF2-40B4-BE49-F238E27FC236}">
                  <a16:creationId xmlns:a16="http://schemas.microsoft.com/office/drawing/2014/main" id="{32FECABD-775C-6CF9-BD35-1B42DFD7C24E}"/>
                </a:ext>
              </a:extLst>
            </p:cNvPr>
            <p:cNvSpPr txBox="1"/>
            <p:nvPr/>
          </p:nvSpPr>
          <p:spPr>
            <a:xfrm>
              <a:off x="731520" y="2255569"/>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Maximum Vectorization Factor</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maximum number of scalar operands that fit into a SIMD register</a:t>
              </a:r>
              <a:endParaRPr lang="en-US" sz="1600" dirty="0">
                <a:latin typeface="Avenir Next" panose="020B0503020202020204" pitchFamily="34" charset="0"/>
              </a:endParaRPr>
            </a:p>
          </p:txBody>
        </p:sp>
        <p:grpSp>
          <p:nvGrpSpPr>
            <p:cNvPr id="479" name="Group 478">
              <a:extLst>
                <a:ext uri="{FF2B5EF4-FFF2-40B4-BE49-F238E27FC236}">
                  <a16:creationId xmlns:a16="http://schemas.microsoft.com/office/drawing/2014/main" id="{97D3030A-3EE9-B8DF-916B-1951B285CFC0}"/>
                </a:ext>
              </a:extLst>
            </p:cNvPr>
            <p:cNvGrpSpPr/>
            <p:nvPr/>
          </p:nvGrpSpPr>
          <p:grpSpPr>
            <a:xfrm>
              <a:off x="2455334" y="3290192"/>
              <a:ext cx="4313533" cy="205252"/>
              <a:chOff x="2455334" y="3290192"/>
              <a:chExt cx="4313533" cy="205252"/>
            </a:xfrm>
          </p:grpSpPr>
          <p:cxnSp>
            <p:nvCxnSpPr>
              <p:cNvPr id="335" name="Straight Arrow Connector 334">
                <a:extLst>
                  <a:ext uri="{FF2B5EF4-FFF2-40B4-BE49-F238E27FC236}">
                    <a16:creationId xmlns:a16="http://schemas.microsoft.com/office/drawing/2014/main" id="{6B6B3833-CD4F-4371-3627-6B36506855AD}"/>
                  </a:ext>
                </a:extLst>
              </p:cNvPr>
              <p:cNvCxnSpPr>
                <a:cxnSpLocks/>
                <a:stCxn id="312" idx="2"/>
              </p:cNvCxnSpPr>
              <p:nvPr/>
            </p:nvCxnSpPr>
            <p:spPr>
              <a:xfrm flipH="1">
                <a:off x="2455334" y="3290192"/>
                <a:ext cx="128339" cy="14880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7" name="Straight Arrow Connector 336">
                <a:extLst>
                  <a:ext uri="{FF2B5EF4-FFF2-40B4-BE49-F238E27FC236}">
                    <a16:creationId xmlns:a16="http://schemas.microsoft.com/office/drawing/2014/main" id="{70D46EE7-6835-607C-F069-D08C59A81A2B}"/>
                  </a:ext>
                </a:extLst>
              </p:cNvPr>
              <p:cNvCxnSpPr>
                <a:cxnSpLocks/>
                <a:stCxn id="313" idx="2"/>
              </p:cNvCxnSpPr>
              <p:nvPr/>
            </p:nvCxnSpPr>
            <p:spPr>
              <a:xfrm flipH="1">
                <a:off x="2913941" y="3290192"/>
                <a:ext cx="230177" cy="1991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90D87AD2-54D2-F9DB-D2CF-9C715C470524}"/>
                  </a:ext>
                </a:extLst>
              </p:cNvPr>
              <p:cNvCxnSpPr>
                <a:cxnSpLocks/>
                <a:stCxn id="319" idx="2"/>
              </p:cNvCxnSpPr>
              <p:nvPr/>
            </p:nvCxnSpPr>
            <p:spPr>
              <a:xfrm>
                <a:off x="5978614" y="3305603"/>
                <a:ext cx="241053" cy="16372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3" name="Straight Arrow Connector 342">
                <a:extLst>
                  <a:ext uri="{FF2B5EF4-FFF2-40B4-BE49-F238E27FC236}">
                    <a16:creationId xmlns:a16="http://schemas.microsoft.com/office/drawing/2014/main" id="{9B118AC0-D950-BF6A-AEC9-44B7CC669A93}"/>
                  </a:ext>
                </a:extLst>
              </p:cNvPr>
              <p:cNvCxnSpPr>
                <a:cxnSpLocks/>
                <a:stCxn id="320" idx="2"/>
              </p:cNvCxnSpPr>
              <p:nvPr/>
            </p:nvCxnSpPr>
            <p:spPr>
              <a:xfrm>
                <a:off x="6554792" y="3305603"/>
                <a:ext cx="214075" cy="18984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D430F52A-18DA-57DA-1FB4-B13E8DEC274D}"/>
                </a:ext>
              </a:extLst>
            </p:cNvPr>
            <p:cNvGrpSpPr/>
            <p:nvPr/>
          </p:nvGrpSpPr>
          <p:grpSpPr>
            <a:xfrm>
              <a:off x="1138948" y="3385004"/>
              <a:ext cx="6860345" cy="2057400"/>
              <a:chOff x="1049035" y="2377432"/>
              <a:chExt cx="6860345" cy="2057400"/>
            </a:xfrm>
          </p:grpSpPr>
          <p:grpSp>
            <p:nvGrpSpPr>
              <p:cNvPr id="7" name="Group 6">
                <a:extLst>
                  <a:ext uri="{FF2B5EF4-FFF2-40B4-BE49-F238E27FC236}">
                    <a16:creationId xmlns:a16="http://schemas.microsoft.com/office/drawing/2014/main" id="{EA3BDDE6-977E-544C-9A7E-CB49E5334563}"/>
                  </a:ext>
                </a:extLst>
              </p:cNvPr>
              <p:cNvGrpSpPr/>
              <p:nvPr/>
            </p:nvGrpSpPr>
            <p:grpSpPr>
              <a:xfrm>
                <a:off x="1734836" y="2792194"/>
                <a:ext cx="1414038" cy="1414038"/>
                <a:chOff x="4876800" y="1600199"/>
                <a:chExt cx="2819401" cy="2819401"/>
              </a:xfrm>
            </p:grpSpPr>
            <p:grpSp>
              <p:nvGrpSpPr>
                <p:cNvPr id="424" name="Group 423">
                  <a:extLst>
                    <a:ext uri="{FF2B5EF4-FFF2-40B4-BE49-F238E27FC236}">
                      <a16:creationId xmlns:a16="http://schemas.microsoft.com/office/drawing/2014/main" id="{615F64A3-EAC6-7613-89E8-3AF2376D1CFC}"/>
                    </a:ext>
                  </a:extLst>
                </p:cNvPr>
                <p:cNvGrpSpPr/>
                <p:nvPr/>
              </p:nvGrpSpPr>
              <p:grpSpPr>
                <a:xfrm>
                  <a:off x="5486400" y="3962400"/>
                  <a:ext cx="2209800" cy="457200"/>
                  <a:chOff x="5486400" y="3962400"/>
                  <a:chExt cx="2209800" cy="457200"/>
                </a:xfrm>
              </p:grpSpPr>
              <p:sp>
                <p:nvSpPr>
                  <p:cNvPr id="469" name="DRAM">
                    <a:extLst>
                      <a:ext uri="{FF2B5EF4-FFF2-40B4-BE49-F238E27FC236}">
                        <a16:creationId xmlns:a16="http://schemas.microsoft.com/office/drawing/2014/main" id="{3A2436D0-2C4D-9BA4-C2E8-981E54360C4A}"/>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DRAM">
                    <a:extLst>
                      <a:ext uri="{FF2B5EF4-FFF2-40B4-BE49-F238E27FC236}">
                        <a16:creationId xmlns:a16="http://schemas.microsoft.com/office/drawing/2014/main" id="{E31570F8-022D-4955-27CE-72F07FC10AE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DRAM">
                    <a:extLst>
                      <a:ext uri="{FF2B5EF4-FFF2-40B4-BE49-F238E27FC236}">
                        <a16:creationId xmlns:a16="http://schemas.microsoft.com/office/drawing/2014/main" id="{8B6E4AA0-33C2-F610-DF81-773BE2E72D1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DRAM">
                    <a:extLst>
                      <a:ext uri="{FF2B5EF4-FFF2-40B4-BE49-F238E27FC236}">
                        <a16:creationId xmlns:a16="http://schemas.microsoft.com/office/drawing/2014/main" id="{3FEF69B8-F79D-B262-6BD4-CCF1CDA198D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3" name="DRAM">
                    <a:extLst>
                      <a:ext uri="{FF2B5EF4-FFF2-40B4-BE49-F238E27FC236}">
                        <a16:creationId xmlns:a16="http://schemas.microsoft.com/office/drawing/2014/main" id="{7D338232-D225-4545-F060-D08813AD1F1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25" name="Group 424">
                  <a:extLst>
                    <a:ext uri="{FF2B5EF4-FFF2-40B4-BE49-F238E27FC236}">
                      <a16:creationId xmlns:a16="http://schemas.microsoft.com/office/drawing/2014/main" id="{96D5AE0B-02D6-AFD0-3DD5-BCF74E91B900}"/>
                    </a:ext>
                  </a:extLst>
                </p:cNvPr>
                <p:cNvGrpSpPr/>
                <p:nvPr/>
              </p:nvGrpSpPr>
              <p:grpSpPr>
                <a:xfrm>
                  <a:off x="4876800" y="1600200"/>
                  <a:ext cx="457200" cy="2209800"/>
                  <a:chOff x="4876800" y="1600200"/>
                  <a:chExt cx="457200" cy="2209800"/>
                </a:xfrm>
              </p:grpSpPr>
              <p:sp>
                <p:nvSpPr>
                  <p:cNvPr id="464" name="DRAM">
                    <a:extLst>
                      <a:ext uri="{FF2B5EF4-FFF2-40B4-BE49-F238E27FC236}">
                        <a16:creationId xmlns:a16="http://schemas.microsoft.com/office/drawing/2014/main" id="{EC80C08A-1E11-BB91-FE91-6D3C8A6BE047}"/>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DRAM">
                    <a:extLst>
                      <a:ext uri="{FF2B5EF4-FFF2-40B4-BE49-F238E27FC236}">
                        <a16:creationId xmlns:a16="http://schemas.microsoft.com/office/drawing/2014/main" id="{D895929A-85FE-24EA-3FC1-3E24980C7F0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DRAM">
                    <a:extLst>
                      <a:ext uri="{FF2B5EF4-FFF2-40B4-BE49-F238E27FC236}">
                        <a16:creationId xmlns:a16="http://schemas.microsoft.com/office/drawing/2014/main" id="{811F96C3-0AF2-3FD5-5300-7C6619F5D929}"/>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DRAM">
                    <a:extLst>
                      <a:ext uri="{FF2B5EF4-FFF2-40B4-BE49-F238E27FC236}">
                        <a16:creationId xmlns:a16="http://schemas.microsoft.com/office/drawing/2014/main" id="{14537E1D-63BA-CBED-F19B-0597A6311E3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DRAM">
                    <a:extLst>
                      <a:ext uri="{FF2B5EF4-FFF2-40B4-BE49-F238E27FC236}">
                        <a16:creationId xmlns:a16="http://schemas.microsoft.com/office/drawing/2014/main" id="{92328450-F8EB-8154-3069-D7B1C47BF64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26" name="Group 425">
                  <a:extLst>
                    <a:ext uri="{FF2B5EF4-FFF2-40B4-BE49-F238E27FC236}">
                      <a16:creationId xmlns:a16="http://schemas.microsoft.com/office/drawing/2014/main" id="{D81B5BF1-734B-0233-0D70-9AD461F3F76C}"/>
                    </a:ext>
                  </a:extLst>
                </p:cNvPr>
                <p:cNvGrpSpPr/>
                <p:nvPr/>
              </p:nvGrpSpPr>
              <p:grpSpPr>
                <a:xfrm>
                  <a:off x="5676900" y="1600199"/>
                  <a:ext cx="1828800" cy="2362201"/>
                  <a:chOff x="5676900" y="1170708"/>
                  <a:chExt cx="1828800" cy="2791692"/>
                </a:xfrm>
              </p:grpSpPr>
              <p:cxnSp>
                <p:nvCxnSpPr>
                  <p:cNvPr id="459" name="Straight Connector 458">
                    <a:extLst>
                      <a:ext uri="{FF2B5EF4-FFF2-40B4-BE49-F238E27FC236}">
                        <a16:creationId xmlns:a16="http://schemas.microsoft.com/office/drawing/2014/main" id="{FDCD70B2-7E65-87A3-0747-95F42C51331B}"/>
                      </a:ext>
                    </a:extLst>
                  </p:cNvPr>
                  <p:cNvCxnSpPr>
                    <a:cxnSpLocks/>
                    <a:stCxn id="429" idx="0"/>
                    <a:endCxn id="4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C7AA75AA-56D0-9439-707D-1F872B298F42}"/>
                      </a:ext>
                    </a:extLst>
                  </p:cNvPr>
                  <p:cNvCxnSpPr>
                    <a:cxnSpLocks/>
                    <a:stCxn id="431" idx="0"/>
                    <a:endCxn id="4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153E5720-0E69-8730-DC78-29BA573BE712}"/>
                      </a:ext>
                    </a:extLst>
                  </p:cNvPr>
                  <p:cNvCxnSpPr>
                    <a:cxnSpLocks/>
                    <a:stCxn id="432" idx="0"/>
                    <a:endCxn id="4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C039C005-319B-FA95-5EC1-B426FA51FE50}"/>
                      </a:ext>
                    </a:extLst>
                  </p:cNvPr>
                  <p:cNvCxnSpPr>
                    <a:cxnSpLocks/>
                    <a:stCxn id="433" idx="0"/>
                    <a:endCxn id="4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DE35998A-3E42-EDE7-9AB5-CF8A4710D2B2}"/>
                      </a:ext>
                    </a:extLst>
                  </p:cNvPr>
                  <p:cNvCxnSpPr>
                    <a:cxnSpLocks/>
                    <a:stCxn id="430" idx="0"/>
                    <a:endCxn id="4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7" name="Group 426">
                  <a:extLst>
                    <a:ext uri="{FF2B5EF4-FFF2-40B4-BE49-F238E27FC236}">
                      <a16:creationId xmlns:a16="http://schemas.microsoft.com/office/drawing/2014/main" id="{11B32F8A-8A56-B274-CCDC-A9B528F6BD02}"/>
                    </a:ext>
                  </a:extLst>
                </p:cNvPr>
                <p:cNvGrpSpPr/>
                <p:nvPr/>
              </p:nvGrpSpPr>
              <p:grpSpPr>
                <a:xfrm>
                  <a:off x="5334000" y="1790700"/>
                  <a:ext cx="2362201" cy="1828800"/>
                  <a:chOff x="5333998" y="1790700"/>
                  <a:chExt cx="2791691" cy="1828800"/>
                </a:xfrm>
              </p:grpSpPr>
              <p:cxnSp>
                <p:nvCxnSpPr>
                  <p:cNvPr id="454" name="Straight Connector 453">
                    <a:extLst>
                      <a:ext uri="{FF2B5EF4-FFF2-40B4-BE49-F238E27FC236}">
                        <a16:creationId xmlns:a16="http://schemas.microsoft.com/office/drawing/2014/main" id="{B29779BD-9132-3BA7-A93F-B97C720930AD}"/>
                      </a:ext>
                    </a:extLst>
                  </p:cNvPr>
                  <p:cNvCxnSpPr>
                    <a:cxnSpLocks/>
                    <a:stCxn id="433" idx="6"/>
                    <a:endCxn id="4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E82CAD30-4F86-879C-3DCE-D5138D3F9DFA}"/>
                      </a:ext>
                    </a:extLst>
                  </p:cNvPr>
                  <p:cNvCxnSpPr>
                    <a:cxnSpLocks/>
                    <a:stCxn id="438" idx="6"/>
                    <a:endCxn id="4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6F09F8C3-8BFC-F0E4-3D7C-CD363DDE0E51}"/>
                      </a:ext>
                    </a:extLst>
                  </p:cNvPr>
                  <p:cNvCxnSpPr>
                    <a:cxnSpLocks/>
                    <a:stCxn id="443" idx="6"/>
                    <a:endCxn id="4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C54D9BD4-1617-8EA8-055B-89F6E39CF6CB}"/>
                      </a:ext>
                    </a:extLst>
                  </p:cNvPr>
                  <p:cNvCxnSpPr>
                    <a:cxnSpLocks/>
                    <a:stCxn id="448" idx="6"/>
                    <a:endCxn id="4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02B6E417-FF35-432B-65B1-C9C526F3D6FC}"/>
                      </a:ext>
                    </a:extLst>
                  </p:cNvPr>
                  <p:cNvCxnSpPr>
                    <a:cxnSpLocks/>
                    <a:stCxn id="453" idx="6"/>
                    <a:endCxn id="4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13D63666-7EE2-614C-0EFD-D2DA3F939369}"/>
                    </a:ext>
                  </a:extLst>
                </p:cNvPr>
                <p:cNvGrpSpPr/>
                <p:nvPr/>
              </p:nvGrpSpPr>
              <p:grpSpPr>
                <a:xfrm>
                  <a:off x="5486400" y="1600200"/>
                  <a:ext cx="2209800" cy="2209800"/>
                  <a:chOff x="5486400" y="1600200"/>
                  <a:chExt cx="2209800" cy="2209800"/>
                </a:xfrm>
              </p:grpSpPr>
              <p:sp>
                <p:nvSpPr>
                  <p:cNvPr id="429" name="Oval 428">
                    <a:extLst>
                      <a:ext uri="{FF2B5EF4-FFF2-40B4-BE49-F238E27FC236}">
                        <a16:creationId xmlns:a16="http://schemas.microsoft.com/office/drawing/2014/main" id="{B1F8BF60-859B-C0AC-528E-46AA371527B2}"/>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Oval 429">
                    <a:extLst>
                      <a:ext uri="{FF2B5EF4-FFF2-40B4-BE49-F238E27FC236}">
                        <a16:creationId xmlns:a16="http://schemas.microsoft.com/office/drawing/2014/main" id="{DF8DFC96-14E3-8BC3-237E-D50F74858318}"/>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1" name="Oval 430">
                    <a:extLst>
                      <a:ext uri="{FF2B5EF4-FFF2-40B4-BE49-F238E27FC236}">
                        <a16:creationId xmlns:a16="http://schemas.microsoft.com/office/drawing/2014/main" id="{D4016360-653F-5D6D-6611-C85252F613B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2" name="Oval 431">
                    <a:extLst>
                      <a:ext uri="{FF2B5EF4-FFF2-40B4-BE49-F238E27FC236}">
                        <a16:creationId xmlns:a16="http://schemas.microsoft.com/office/drawing/2014/main" id="{C608F4D4-C976-8A98-8B45-3EED2F5A626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Oval 432">
                    <a:extLst>
                      <a:ext uri="{FF2B5EF4-FFF2-40B4-BE49-F238E27FC236}">
                        <a16:creationId xmlns:a16="http://schemas.microsoft.com/office/drawing/2014/main" id="{48C42DB7-EDB8-5373-78CA-692EEE0AEC5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Oval 433">
                    <a:extLst>
                      <a:ext uri="{FF2B5EF4-FFF2-40B4-BE49-F238E27FC236}">
                        <a16:creationId xmlns:a16="http://schemas.microsoft.com/office/drawing/2014/main" id="{FFBD4C9E-09A2-ABE2-50A6-BC018B1E20EC}"/>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Oval 434">
                    <a:extLst>
                      <a:ext uri="{FF2B5EF4-FFF2-40B4-BE49-F238E27FC236}">
                        <a16:creationId xmlns:a16="http://schemas.microsoft.com/office/drawing/2014/main" id="{B4659C54-3793-BAE3-A5C6-CCC6B22759A3}"/>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Oval 435">
                    <a:extLst>
                      <a:ext uri="{FF2B5EF4-FFF2-40B4-BE49-F238E27FC236}">
                        <a16:creationId xmlns:a16="http://schemas.microsoft.com/office/drawing/2014/main" id="{D1DACF93-770C-E6D1-2FE8-25156C7B351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7" name="Oval 436">
                    <a:extLst>
                      <a:ext uri="{FF2B5EF4-FFF2-40B4-BE49-F238E27FC236}">
                        <a16:creationId xmlns:a16="http://schemas.microsoft.com/office/drawing/2014/main" id="{783AB288-9412-0ED0-BCA4-01CD7F14E20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Oval 437">
                    <a:extLst>
                      <a:ext uri="{FF2B5EF4-FFF2-40B4-BE49-F238E27FC236}">
                        <a16:creationId xmlns:a16="http://schemas.microsoft.com/office/drawing/2014/main" id="{9FB2C3FA-10CA-F995-0FE5-6C74CA234D57}"/>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Oval 438">
                    <a:extLst>
                      <a:ext uri="{FF2B5EF4-FFF2-40B4-BE49-F238E27FC236}">
                        <a16:creationId xmlns:a16="http://schemas.microsoft.com/office/drawing/2014/main" id="{4C2083BE-0DE2-90C3-CC4A-B9EECCDEFFBB}"/>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Oval 439">
                    <a:extLst>
                      <a:ext uri="{FF2B5EF4-FFF2-40B4-BE49-F238E27FC236}">
                        <a16:creationId xmlns:a16="http://schemas.microsoft.com/office/drawing/2014/main" id="{A12E37F3-EF1E-83AF-CD50-1B192AD43A35}"/>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Oval 440">
                    <a:extLst>
                      <a:ext uri="{FF2B5EF4-FFF2-40B4-BE49-F238E27FC236}">
                        <a16:creationId xmlns:a16="http://schemas.microsoft.com/office/drawing/2014/main" id="{932B54DF-BE9C-2567-7FAF-09DF04BE2473}"/>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2" name="Oval 441">
                    <a:extLst>
                      <a:ext uri="{FF2B5EF4-FFF2-40B4-BE49-F238E27FC236}">
                        <a16:creationId xmlns:a16="http://schemas.microsoft.com/office/drawing/2014/main" id="{BA822C16-15D1-E3CD-F5B4-F8459AC0C9E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3" name="Oval 442">
                    <a:extLst>
                      <a:ext uri="{FF2B5EF4-FFF2-40B4-BE49-F238E27FC236}">
                        <a16:creationId xmlns:a16="http://schemas.microsoft.com/office/drawing/2014/main" id="{4710252C-22B7-FEC9-8621-4A2442917A3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4" name="Oval 443">
                    <a:extLst>
                      <a:ext uri="{FF2B5EF4-FFF2-40B4-BE49-F238E27FC236}">
                        <a16:creationId xmlns:a16="http://schemas.microsoft.com/office/drawing/2014/main" id="{12CB0144-E73C-DE1B-172C-C04F23E3FB33}"/>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5" name="Oval 444">
                    <a:extLst>
                      <a:ext uri="{FF2B5EF4-FFF2-40B4-BE49-F238E27FC236}">
                        <a16:creationId xmlns:a16="http://schemas.microsoft.com/office/drawing/2014/main" id="{4E68ACE3-F904-5E4B-BC84-61AD3E49B7B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6" name="Oval 445">
                    <a:extLst>
                      <a:ext uri="{FF2B5EF4-FFF2-40B4-BE49-F238E27FC236}">
                        <a16:creationId xmlns:a16="http://schemas.microsoft.com/office/drawing/2014/main" id="{702545EE-5CF7-6A75-28AF-BBAB1F0A847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7" name="Oval 446">
                    <a:extLst>
                      <a:ext uri="{FF2B5EF4-FFF2-40B4-BE49-F238E27FC236}">
                        <a16:creationId xmlns:a16="http://schemas.microsoft.com/office/drawing/2014/main" id="{506CCE39-A025-CA6F-A7F1-6116944E624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8" name="Oval 447">
                    <a:extLst>
                      <a:ext uri="{FF2B5EF4-FFF2-40B4-BE49-F238E27FC236}">
                        <a16:creationId xmlns:a16="http://schemas.microsoft.com/office/drawing/2014/main" id="{68F8DC69-DDDC-A156-4666-1D0ADFFE2E5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DDFDD761-A101-FE97-6C42-BB4DE8469F1C}"/>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CB5E2558-457E-BC5F-C083-F9CDA0653EF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DCC63A65-1F95-9B96-2EA3-8BED7CAC5F8F}"/>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A81232F9-04A1-EA0B-C627-68966DBCCDAF}"/>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E5089B67-BBED-24B3-FB05-AF6CD608390C}"/>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0" name="Group 9">
                <a:extLst>
                  <a:ext uri="{FF2B5EF4-FFF2-40B4-BE49-F238E27FC236}">
                    <a16:creationId xmlns:a16="http://schemas.microsoft.com/office/drawing/2014/main" id="{7E198FA0-4980-BE5C-6A25-2BBF3930732C}"/>
                  </a:ext>
                </a:extLst>
              </p:cNvPr>
              <p:cNvGrpSpPr/>
              <p:nvPr/>
            </p:nvGrpSpPr>
            <p:grpSpPr>
              <a:xfrm>
                <a:off x="3292364" y="2792194"/>
                <a:ext cx="1414038" cy="1414038"/>
                <a:chOff x="4876800" y="1600199"/>
                <a:chExt cx="2819401" cy="2819401"/>
              </a:xfrm>
            </p:grpSpPr>
            <p:grpSp>
              <p:nvGrpSpPr>
                <p:cNvPr id="374" name="Group 373">
                  <a:extLst>
                    <a:ext uri="{FF2B5EF4-FFF2-40B4-BE49-F238E27FC236}">
                      <a16:creationId xmlns:a16="http://schemas.microsoft.com/office/drawing/2014/main" id="{8FAA726E-BAC0-4656-410E-121C362355FA}"/>
                    </a:ext>
                  </a:extLst>
                </p:cNvPr>
                <p:cNvGrpSpPr/>
                <p:nvPr/>
              </p:nvGrpSpPr>
              <p:grpSpPr>
                <a:xfrm>
                  <a:off x="5486400" y="3962400"/>
                  <a:ext cx="2209800" cy="457200"/>
                  <a:chOff x="5486400" y="3962400"/>
                  <a:chExt cx="2209800" cy="457200"/>
                </a:xfrm>
              </p:grpSpPr>
              <p:sp>
                <p:nvSpPr>
                  <p:cNvPr id="419" name="DRAM">
                    <a:extLst>
                      <a:ext uri="{FF2B5EF4-FFF2-40B4-BE49-F238E27FC236}">
                        <a16:creationId xmlns:a16="http://schemas.microsoft.com/office/drawing/2014/main" id="{BF3D77A1-C4F5-674C-01B1-FC82CB7A880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DRAM">
                    <a:extLst>
                      <a:ext uri="{FF2B5EF4-FFF2-40B4-BE49-F238E27FC236}">
                        <a16:creationId xmlns:a16="http://schemas.microsoft.com/office/drawing/2014/main" id="{0954B785-4DE0-55AF-0689-856009BEAF5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DRAM">
                    <a:extLst>
                      <a:ext uri="{FF2B5EF4-FFF2-40B4-BE49-F238E27FC236}">
                        <a16:creationId xmlns:a16="http://schemas.microsoft.com/office/drawing/2014/main" id="{B0398986-7FB9-CA3F-AE19-36400BC060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BB0C5E9B-F23E-8DE5-764E-49B97D8401F8}"/>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C5347026-D95A-153A-5C60-A9CBDF115C8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5" name="Group 374">
                  <a:extLst>
                    <a:ext uri="{FF2B5EF4-FFF2-40B4-BE49-F238E27FC236}">
                      <a16:creationId xmlns:a16="http://schemas.microsoft.com/office/drawing/2014/main" id="{DF13E0CB-063A-CC5F-5542-A4B960D4F305}"/>
                    </a:ext>
                  </a:extLst>
                </p:cNvPr>
                <p:cNvGrpSpPr/>
                <p:nvPr/>
              </p:nvGrpSpPr>
              <p:grpSpPr>
                <a:xfrm>
                  <a:off x="4876800" y="1600200"/>
                  <a:ext cx="457200" cy="2209800"/>
                  <a:chOff x="4876800" y="1600200"/>
                  <a:chExt cx="457200" cy="2209800"/>
                </a:xfrm>
              </p:grpSpPr>
              <p:sp>
                <p:nvSpPr>
                  <p:cNvPr id="414" name="DRAM">
                    <a:extLst>
                      <a:ext uri="{FF2B5EF4-FFF2-40B4-BE49-F238E27FC236}">
                        <a16:creationId xmlns:a16="http://schemas.microsoft.com/office/drawing/2014/main" id="{0A129DBF-2B35-1B4D-E2F8-F6875F2B08A1}"/>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DRAM">
                    <a:extLst>
                      <a:ext uri="{FF2B5EF4-FFF2-40B4-BE49-F238E27FC236}">
                        <a16:creationId xmlns:a16="http://schemas.microsoft.com/office/drawing/2014/main" id="{E8E191D6-DBE8-B22D-1DF3-28C7AB6624B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DRAM">
                    <a:extLst>
                      <a:ext uri="{FF2B5EF4-FFF2-40B4-BE49-F238E27FC236}">
                        <a16:creationId xmlns:a16="http://schemas.microsoft.com/office/drawing/2014/main" id="{8B8DF5FF-77DB-C78B-7BB0-3D7922D1DF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DRAM">
                    <a:extLst>
                      <a:ext uri="{FF2B5EF4-FFF2-40B4-BE49-F238E27FC236}">
                        <a16:creationId xmlns:a16="http://schemas.microsoft.com/office/drawing/2014/main" id="{7792BB3F-5DB2-64D3-D127-37616A08FA3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DRAM">
                    <a:extLst>
                      <a:ext uri="{FF2B5EF4-FFF2-40B4-BE49-F238E27FC236}">
                        <a16:creationId xmlns:a16="http://schemas.microsoft.com/office/drawing/2014/main" id="{091398D1-8C39-DE0C-1030-F13F50AB668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6" name="Group 375">
                  <a:extLst>
                    <a:ext uri="{FF2B5EF4-FFF2-40B4-BE49-F238E27FC236}">
                      <a16:creationId xmlns:a16="http://schemas.microsoft.com/office/drawing/2014/main" id="{13C85011-7D8E-28B9-A65D-93C7DF2DF25A}"/>
                    </a:ext>
                  </a:extLst>
                </p:cNvPr>
                <p:cNvGrpSpPr/>
                <p:nvPr/>
              </p:nvGrpSpPr>
              <p:grpSpPr>
                <a:xfrm>
                  <a:off x="5676900" y="1600199"/>
                  <a:ext cx="1828800" cy="2362201"/>
                  <a:chOff x="5676900" y="1170708"/>
                  <a:chExt cx="1828800" cy="2791692"/>
                </a:xfrm>
              </p:grpSpPr>
              <p:cxnSp>
                <p:nvCxnSpPr>
                  <p:cNvPr id="409" name="Straight Connector 408">
                    <a:extLst>
                      <a:ext uri="{FF2B5EF4-FFF2-40B4-BE49-F238E27FC236}">
                        <a16:creationId xmlns:a16="http://schemas.microsoft.com/office/drawing/2014/main" id="{93546424-57EA-945C-3458-A7A678B5EA48}"/>
                      </a:ext>
                    </a:extLst>
                  </p:cNvPr>
                  <p:cNvCxnSpPr>
                    <a:cxnSpLocks/>
                    <a:stCxn id="379" idx="0"/>
                    <a:endCxn id="41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EF4120B0-6BAC-DA56-66FD-4409226C9597}"/>
                      </a:ext>
                    </a:extLst>
                  </p:cNvPr>
                  <p:cNvCxnSpPr>
                    <a:cxnSpLocks/>
                    <a:stCxn id="381" idx="0"/>
                    <a:endCxn id="42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CABE9E16-6235-5EF6-616B-26C264286A1B}"/>
                      </a:ext>
                    </a:extLst>
                  </p:cNvPr>
                  <p:cNvCxnSpPr>
                    <a:cxnSpLocks/>
                    <a:stCxn id="382" idx="0"/>
                    <a:endCxn id="42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723D0D8-A8CA-FF4E-8786-20BD96E3D1D4}"/>
                      </a:ext>
                    </a:extLst>
                  </p:cNvPr>
                  <p:cNvCxnSpPr>
                    <a:cxnSpLocks/>
                    <a:stCxn id="383" idx="0"/>
                    <a:endCxn id="42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B50FD6C0-2DC5-6D69-4BB0-CB21C4D9C755}"/>
                      </a:ext>
                    </a:extLst>
                  </p:cNvPr>
                  <p:cNvCxnSpPr>
                    <a:cxnSpLocks/>
                    <a:stCxn id="380" idx="0"/>
                    <a:endCxn id="42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7" name="Group 376">
                  <a:extLst>
                    <a:ext uri="{FF2B5EF4-FFF2-40B4-BE49-F238E27FC236}">
                      <a16:creationId xmlns:a16="http://schemas.microsoft.com/office/drawing/2014/main" id="{58CAC638-8331-A100-E860-394C7508410B}"/>
                    </a:ext>
                  </a:extLst>
                </p:cNvPr>
                <p:cNvGrpSpPr/>
                <p:nvPr/>
              </p:nvGrpSpPr>
              <p:grpSpPr>
                <a:xfrm>
                  <a:off x="5334000" y="1790700"/>
                  <a:ext cx="2362201" cy="1828800"/>
                  <a:chOff x="5333998" y="1790700"/>
                  <a:chExt cx="2791691" cy="1828800"/>
                </a:xfrm>
              </p:grpSpPr>
              <p:cxnSp>
                <p:nvCxnSpPr>
                  <p:cNvPr id="404" name="Straight Connector 403">
                    <a:extLst>
                      <a:ext uri="{FF2B5EF4-FFF2-40B4-BE49-F238E27FC236}">
                        <a16:creationId xmlns:a16="http://schemas.microsoft.com/office/drawing/2014/main" id="{E7D2A6DF-6C1C-E1FA-28A1-E695E615782F}"/>
                      </a:ext>
                    </a:extLst>
                  </p:cNvPr>
                  <p:cNvCxnSpPr>
                    <a:cxnSpLocks/>
                    <a:stCxn id="383" idx="6"/>
                    <a:endCxn id="41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BB7D9034-83F0-94E2-BFED-F0C3ECBC505A}"/>
                      </a:ext>
                    </a:extLst>
                  </p:cNvPr>
                  <p:cNvCxnSpPr>
                    <a:cxnSpLocks/>
                    <a:stCxn id="388" idx="6"/>
                    <a:endCxn id="41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B01BEE2B-CF49-6F84-5ABB-5F63A0282539}"/>
                      </a:ext>
                    </a:extLst>
                  </p:cNvPr>
                  <p:cNvCxnSpPr>
                    <a:cxnSpLocks/>
                    <a:endCxn id="416"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15E1F801-8F8F-839D-F843-FDB16DA6D2A4}"/>
                      </a:ext>
                    </a:extLst>
                  </p:cNvPr>
                  <p:cNvCxnSpPr>
                    <a:cxnSpLocks/>
                    <a:stCxn id="398" idx="6"/>
                    <a:endCxn id="41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C7150B21-504E-DAB9-79A7-7EF5DF70D806}"/>
                      </a:ext>
                    </a:extLst>
                  </p:cNvPr>
                  <p:cNvCxnSpPr>
                    <a:cxnSpLocks/>
                    <a:stCxn id="403" idx="6"/>
                    <a:endCxn id="41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8" name="Group 377">
                  <a:extLst>
                    <a:ext uri="{FF2B5EF4-FFF2-40B4-BE49-F238E27FC236}">
                      <a16:creationId xmlns:a16="http://schemas.microsoft.com/office/drawing/2014/main" id="{81E3A31C-43BE-C769-74E9-127006AB7EBE}"/>
                    </a:ext>
                  </a:extLst>
                </p:cNvPr>
                <p:cNvGrpSpPr/>
                <p:nvPr/>
              </p:nvGrpSpPr>
              <p:grpSpPr>
                <a:xfrm>
                  <a:off x="5486400" y="1600200"/>
                  <a:ext cx="2209800" cy="2209800"/>
                  <a:chOff x="5486400" y="1600200"/>
                  <a:chExt cx="2209800" cy="2209800"/>
                </a:xfrm>
              </p:grpSpPr>
              <p:sp>
                <p:nvSpPr>
                  <p:cNvPr id="379" name="Oval 378">
                    <a:extLst>
                      <a:ext uri="{FF2B5EF4-FFF2-40B4-BE49-F238E27FC236}">
                        <a16:creationId xmlns:a16="http://schemas.microsoft.com/office/drawing/2014/main" id="{290C9A5E-E515-C38C-62BA-9D3A8F330105}"/>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BE8D43C1-E536-9C4B-9CB3-39534C6EAD0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1" name="Oval 380">
                    <a:extLst>
                      <a:ext uri="{FF2B5EF4-FFF2-40B4-BE49-F238E27FC236}">
                        <a16:creationId xmlns:a16="http://schemas.microsoft.com/office/drawing/2014/main" id="{E2D95977-3C50-F141-BCDD-B1F54937133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Oval 381">
                    <a:extLst>
                      <a:ext uri="{FF2B5EF4-FFF2-40B4-BE49-F238E27FC236}">
                        <a16:creationId xmlns:a16="http://schemas.microsoft.com/office/drawing/2014/main" id="{D12948F3-2978-5EE7-B561-0D771E0D6ACC}"/>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Oval 382">
                    <a:extLst>
                      <a:ext uri="{FF2B5EF4-FFF2-40B4-BE49-F238E27FC236}">
                        <a16:creationId xmlns:a16="http://schemas.microsoft.com/office/drawing/2014/main" id="{4D473ED9-8631-EF84-37B9-1674B7A6C8E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Oval 383">
                    <a:extLst>
                      <a:ext uri="{FF2B5EF4-FFF2-40B4-BE49-F238E27FC236}">
                        <a16:creationId xmlns:a16="http://schemas.microsoft.com/office/drawing/2014/main" id="{C3E07172-273F-9B22-BC7C-6FCFD97B350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Oval 384">
                    <a:extLst>
                      <a:ext uri="{FF2B5EF4-FFF2-40B4-BE49-F238E27FC236}">
                        <a16:creationId xmlns:a16="http://schemas.microsoft.com/office/drawing/2014/main" id="{FB008F8E-0ABB-F39D-C372-30A13A3D03D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6" name="Oval 385">
                    <a:extLst>
                      <a:ext uri="{FF2B5EF4-FFF2-40B4-BE49-F238E27FC236}">
                        <a16:creationId xmlns:a16="http://schemas.microsoft.com/office/drawing/2014/main" id="{EEA5099A-DC1C-4594-45CD-A7FD87B52D3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6492AE99-504D-1C85-90B7-7A73C751E608}"/>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02BF2EEC-0598-49CE-AAB7-E4DE18D5E4E3}"/>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5E7C59FE-B868-6EFA-9CDC-FB2225782149}"/>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D076AFF1-C460-FA88-BABD-0FBCE9A225B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04898F35-B0B5-1E0E-E313-26EFB971254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63EA9621-956A-58DC-A122-DDB65C4238EE}"/>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3E27EF71-8CFF-5EB2-EC2E-36B2D0CEE987}"/>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79039A1D-A51C-EB56-EAF6-8DD8535A73B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B0090A7B-6B22-9060-AA71-E193DE174347}"/>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AE6DF66F-66EF-835A-5597-197E808E4DA5}"/>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51545394-A7F0-30BC-8037-6B1868B7CB92}"/>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509D4CB-B60C-F3E5-6583-53FA2AB05E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D7E62092-5DA3-92B3-5537-3921FCAD910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A92A4C26-33EF-B105-A4D9-0DF107F640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B391536C-5B14-1D2F-E08F-FE6FF7C9A31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2F2429F-C80C-0778-7004-9C6F63972607}"/>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08313C48-0F81-1069-BAD5-23ED551CF2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 name="Group 10">
                <a:extLst>
                  <a:ext uri="{FF2B5EF4-FFF2-40B4-BE49-F238E27FC236}">
                    <a16:creationId xmlns:a16="http://schemas.microsoft.com/office/drawing/2014/main" id="{B90407D5-60CA-036B-2FB3-5E1C1540AFBB}"/>
                  </a:ext>
                </a:extLst>
              </p:cNvPr>
              <p:cNvGrpSpPr/>
              <p:nvPr/>
            </p:nvGrpSpPr>
            <p:grpSpPr>
              <a:xfrm>
                <a:off x="4859036" y="2792194"/>
                <a:ext cx="1414038" cy="1414038"/>
                <a:chOff x="4876800" y="1600199"/>
                <a:chExt cx="2819401" cy="2819401"/>
              </a:xfrm>
            </p:grpSpPr>
            <p:grpSp>
              <p:nvGrpSpPr>
                <p:cNvPr id="139" name="Group 138">
                  <a:extLst>
                    <a:ext uri="{FF2B5EF4-FFF2-40B4-BE49-F238E27FC236}">
                      <a16:creationId xmlns:a16="http://schemas.microsoft.com/office/drawing/2014/main" id="{5FE83D2B-23CC-091B-47A8-A79E4E55EC16}"/>
                    </a:ext>
                  </a:extLst>
                </p:cNvPr>
                <p:cNvGrpSpPr/>
                <p:nvPr/>
              </p:nvGrpSpPr>
              <p:grpSpPr>
                <a:xfrm>
                  <a:off x="5486400" y="3962400"/>
                  <a:ext cx="2209800" cy="457200"/>
                  <a:chOff x="5486400" y="3962400"/>
                  <a:chExt cx="2209800" cy="457200"/>
                </a:xfrm>
              </p:grpSpPr>
              <p:sp>
                <p:nvSpPr>
                  <p:cNvPr id="369" name="DRAM">
                    <a:extLst>
                      <a:ext uri="{FF2B5EF4-FFF2-40B4-BE49-F238E27FC236}">
                        <a16:creationId xmlns:a16="http://schemas.microsoft.com/office/drawing/2014/main" id="{A92768BF-64A8-25DD-888D-D3F0EEB944E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DRAM">
                    <a:extLst>
                      <a:ext uri="{FF2B5EF4-FFF2-40B4-BE49-F238E27FC236}">
                        <a16:creationId xmlns:a16="http://schemas.microsoft.com/office/drawing/2014/main" id="{E1884804-A64D-2EFB-448A-050F6D36897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0D353F2E-2B15-3095-D7E7-14FC02039D3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5F00B8D1-23AB-5676-D058-BD605AC1415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F3F50C49-2269-429F-EC20-E6706F3E635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0" name="Group 139">
                  <a:extLst>
                    <a:ext uri="{FF2B5EF4-FFF2-40B4-BE49-F238E27FC236}">
                      <a16:creationId xmlns:a16="http://schemas.microsoft.com/office/drawing/2014/main" id="{5B808C89-CA55-00CA-E26F-85ADDC0A4186}"/>
                    </a:ext>
                  </a:extLst>
                </p:cNvPr>
                <p:cNvGrpSpPr/>
                <p:nvPr/>
              </p:nvGrpSpPr>
              <p:grpSpPr>
                <a:xfrm>
                  <a:off x="4876800" y="1600200"/>
                  <a:ext cx="457200" cy="2209800"/>
                  <a:chOff x="4876800" y="1600200"/>
                  <a:chExt cx="457200" cy="2209800"/>
                </a:xfrm>
              </p:grpSpPr>
              <p:sp>
                <p:nvSpPr>
                  <p:cNvPr id="364" name="DRAM">
                    <a:extLst>
                      <a:ext uri="{FF2B5EF4-FFF2-40B4-BE49-F238E27FC236}">
                        <a16:creationId xmlns:a16="http://schemas.microsoft.com/office/drawing/2014/main" id="{90EC93AD-06DA-6DCB-3D62-E7768DA915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DRAM">
                    <a:extLst>
                      <a:ext uri="{FF2B5EF4-FFF2-40B4-BE49-F238E27FC236}">
                        <a16:creationId xmlns:a16="http://schemas.microsoft.com/office/drawing/2014/main" id="{2878956C-7086-C737-F7F7-29D00142662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DRAM">
                    <a:extLst>
                      <a:ext uri="{FF2B5EF4-FFF2-40B4-BE49-F238E27FC236}">
                        <a16:creationId xmlns:a16="http://schemas.microsoft.com/office/drawing/2014/main" id="{ADE366C8-71E1-9515-3685-29C14B4F3513}"/>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DRAM">
                    <a:extLst>
                      <a:ext uri="{FF2B5EF4-FFF2-40B4-BE49-F238E27FC236}">
                        <a16:creationId xmlns:a16="http://schemas.microsoft.com/office/drawing/2014/main" id="{EF8A0E49-5205-2E2A-1DBE-37975DA159B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DRAM">
                    <a:extLst>
                      <a:ext uri="{FF2B5EF4-FFF2-40B4-BE49-F238E27FC236}">
                        <a16:creationId xmlns:a16="http://schemas.microsoft.com/office/drawing/2014/main" id="{D8397899-692F-2E66-F632-9F22E4A8600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1" name="Group 140">
                  <a:extLst>
                    <a:ext uri="{FF2B5EF4-FFF2-40B4-BE49-F238E27FC236}">
                      <a16:creationId xmlns:a16="http://schemas.microsoft.com/office/drawing/2014/main" id="{BAFFF04C-84DF-04A8-EC2E-8DE96557DFD7}"/>
                    </a:ext>
                  </a:extLst>
                </p:cNvPr>
                <p:cNvGrpSpPr/>
                <p:nvPr/>
              </p:nvGrpSpPr>
              <p:grpSpPr>
                <a:xfrm>
                  <a:off x="5676900" y="1600199"/>
                  <a:ext cx="1828800" cy="2362201"/>
                  <a:chOff x="5676900" y="1170708"/>
                  <a:chExt cx="1828800" cy="2791692"/>
                </a:xfrm>
              </p:grpSpPr>
              <p:cxnSp>
                <p:nvCxnSpPr>
                  <p:cNvPr id="359" name="Straight Connector 358">
                    <a:extLst>
                      <a:ext uri="{FF2B5EF4-FFF2-40B4-BE49-F238E27FC236}">
                        <a16:creationId xmlns:a16="http://schemas.microsoft.com/office/drawing/2014/main" id="{58B01D77-96FF-84F0-CB89-8ACC957C9676}"/>
                      </a:ext>
                    </a:extLst>
                  </p:cNvPr>
                  <p:cNvCxnSpPr>
                    <a:cxnSpLocks/>
                    <a:stCxn id="144" idx="0"/>
                    <a:endCxn id="3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3B158BBF-BDCC-1850-1B23-D7BE8160B3E8}"/>
                      </a:ext>
                    </a:extLst>
                  </p:cNvPr>
                  <p:cNvCxnSpPr>
                    <a:cxnSpLocks/>
                    <a:stCxn id="146" idx="0"/>
                    <a:endCxn id="3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D31EFE61-5E5E-5649-9C03-00B9D97EF1FC}"/>
                      </a:ext>
                    </a:extLst>
                  </p:cNvPr>
                  <p:cNvCxnSpPr>
                    <a:cxnSpLocks/>
                    <a:stCxn id="147" idx="0"/>
                    <a:endCxn id="3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505E3133-1E62-91AA-AA11-EBFB42F67265}"/>
                      </a:ext>
                    </a:extLst>
                  </p:cNvPr>
                  <p:cNvCxnSpPr>
                    <a:cxnSpLocks/>
                    <a:stCxn id="148" idx="0"/>
                    <a:endCxn id="3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EAB75E4-4BC2-D657-2BA5-0B66E2428466}"/>
                      </a:ext>
                    </a:extLst>
                  </p:cNvPr>
                  <p:cNvCxnSpPr>
                    <a:cxnSpLocks/>
                    <a:stCxn id="145" idx="0"/>
                    <a:endCxn id="3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898CA0C0-11EF-460F-8A63-2B894901DD8B}"/>
                    </a:ext>
                  </a:extLst>
                </p:cNvPr>
                <p:cNvGrpSpPr/>
                <p:nvPr/>
              </p:nvGrpSpPr>
              <p:grpSpPr>
                <a:xfrm>
                  <a:off x="5334000" y="1790700"/>
                  <a:ext cx="2362201" cy="1828800"/>
                  <a:chOff x="5333998" y="1790700"/>
                  <a:chExt cx="2791691" cy="1828800"/>
                </a:xfrm>
              </p:grpSpPr>
              <p:cxnSp>
                <p:nvCxnSpPr>
                  <p:cNvPr id="354" name="Straight Connector 353">
                    <a:extLst>
                      <a:ext uri="{FF2B5EF4-FFF2-40B4-BE49-F238E27FC236}">
                        <a16:creationId xmlns:a16="http://schemas.microsoft.com/office/drawing/2014/main" id="{4054E9FB-7F1D-A072-71C4-D9DD735F63E7}"/>
                      </a:ext>
                    </a:extLst>
                  </p:cNvPr>
                  <p:cNvCxnSpPr>
                    <a:cxnSpLocks/>
                    <a:stCxn id="148" idx="6"/>
                    <a:endCxn id="3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B1E16B33-99F8-8570-F1E5-2C51A817BF16}"/>
                      </a:ext>
                    </a:extLst>
                  </p:cNvPr>
                  <p:cNvCxnSpPr>
                    <a:cxnSpLocks/>
                    <a:stCxn id="299" idx="6"/>
                    <a:endCxn id="3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299E2525-7C22-3D40-03F9-A77AC414AD82}"/>
                      </a:ext>
                    </a:extLst>
                  </p:cNvPr>
                  <p:cNvCxnSpPr>
                    <a:cxnSpLocks/>
                    <a:stCxn id="339" idx="6"/>
                    <a:endCxn id="3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26157B20-0C71-43EE-2449-0E139B17A054}"/>
                      </a:ext>
                    </a:extLst>
                  </p:cNvPr>
                  <p:cNvCxnSpPr>
                    <a:cxnSpLocks/>
                    <a:stCxn id="348" idx="6"/>
                    <a:endCxn id="3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52D0584D-A959-5A5C-A569-E33A4423FF20}"/>
                      </a:ext>
                    </a:extLst>
                  </p:cNvPr>
                  <p:cNvCxnSpPr>
                    <a:cxnSpLocks/>
                    <a:stCxn id="353" idx="6"/>
                    <a:endCxn id="3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3" name="Group 142">
                  <a:extLst>
                    <a:ext uri="{FF2B5EF4-FFF2-40B4-BE49-F238E27FC236}">
                      <a16:creationId xmlns:a16="http://schemas.microsoft.com/office/drawing/2014/main" id="{D2A5F277-F4B1-6C8C-5694-ACC264D100C7}"/>
                    </a:ext>
                  </a:extLst>
                </p:cNvPr>
                <p:cNvGrpSpPr/>
                <p:nvPr/>
              </p:nvGrpSpPr>
              <p:grpSpPr>
                <a:xfrm>
                  <a:off x="5486400" y="1600200"/>
                  <a:ext cx="2209800" cy="2209800"/>
                  <a:chOff x="5486400" y="1600200"/>
                  <a:chExt cx="2209800" cy="2209800"/>
                </a:xfrm>
              </p:grpSpPr>
              <p:sp>
                <p:nvSpPr>
                  <p:cNvPr id="144" name="Oval 143">
                    <a:extLst>
                      <a:ext uri="{FF2B5EF4-FFF2-40B4-BE49-F238E27FC236}">
                        <a16:creationId xmlns:a16="http://schemas.microsoft.com/office/drawing/2014/main" id="{5E3A7EF7-BECD-E9D9-FF16-4248E2BCA85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606FFCC7-0A3B-519A-70EA-BE0A90EC31D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6" name="Oval 145">
                    <a:extLst>
                      <a:ext uri="{FF2B5EF4-FFF2-40B4-BE49-F238E27FC236}">
                        <a16:creationId xmlns:a16="http://schemas.microsoft.com/office/drawing/2014/main" id="{62FF15E9-B1D2-DACE-0CD0-EAE36E4B2D9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7" name="Oval 146">
                    <a:extLst>
                      <a:ext uri="{FF2B5EF4-FFF2-40B4-BE49-F238E27FC236}">
                        <a16:creationId xmlns:a16="http://schemas.microsoft.com/office/drawing/2014/main" id="{A8986073-8B37-B0E8-0A86-33B826B3223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8" name="Oval 147">
                    <a:extLst>
                      <a:ext uri="{FF2B5EF4-FFF2-40B4-BE49-F238E27FC236}">
                        <a16:creationId xmlns:a16="http://schemas.microsoft.com/office/drawing/2014/main" id="{7286436B-9BF2-A43E-7863-E18DD048E6C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9" name="Oval 148">
                    <a:extLst>
                      <a:ext uri="{FF2B5EF4-FFF2-40B4-BE49-F238E27FC236}">
                        <a16:creationId xmlns:a16="http://schemas.microsoft.com/office/drawing/2014/main" id="{61D3DC55-4470-4001-E6AB-F2A7404A8C6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0" name="Oval 149">
                    <a:extLst>
                      <a:ext uri="{FF2B5EF4-FFF2-40B4-BE49-F238E27FC236}">
                        <a16:creationId xmlns:a16="http://schemas.microsoft.com/office/drawing/2014/main" id="{8FACE0D9-9918-7A6E-CDFE-BCFE0273CDC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1" name="Oval 150">
                    <a:extLst>
                      <a:ext uri="{FF2B5EF4-FFF2-40B4-BE49-F238E27FC236}">
                        <a16:creationId xmlns:a16="http://schemas.microsoft.com/office/drawing/2014/main" id="{7F975FF1-F3C4-B9D0-E59E-0BCB051B262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Oval 297">
                    <a:extLst>
                      <a:ext uri="{FF2B5EF4-FFF2-40B4-BE49-F238E27FC236}">
                        <a16:creationId xmlns:a16="http://schemas.microsoft.com/office/drawing/2014/main" id="{F6E2C488-4F5B-DF97-9EFE-E33BFFF8963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Oval 298">
                    <a:extLst>
                      <a:ext uri="{FF2B5EF4-FFF2-40B4-BE49-F238E27FC236}">
                        <a16:creationId xmlns:a16="http://schemas.microsoft.com/office/drawing/2014/main" id="{9488CFA1-FECF-04EA-CD91-CCC4C86A7E5E}"/>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8B9155B-4785-0AD5-EFAD-B1DCE1291B7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B8FA1034-8D21-1E31-7ADE-E45BE1339EEE}"/>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F27751AC-9FF7-732D-2A01-71985FD009F7}"/>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AB222B35-9A42-9132-76FB-44D2FC1DB66A}"/>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B2B09A6-75B1-5406-BEBA-51F38732F6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03C57A57-0330-9E95-07E8-F1CACF44636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07E2D79C-C46A-63C0-66AA-99CE04D507E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6783EDF3-8F78-D340-5977-7C060B2EA22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EAC4B08A-573B-C055-CF03-A07012BB9ED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AA06106-5167-5D12-7ACB-4F623855FCD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DCF392F6-D7B5-5A89-BBD8-5931DF24999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0A72C0-EB06-8672-F504-D0263ED3762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7F75BE67-0900-B697-D534-FCEF7BF8754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337C163-BB1F-82A1-B109-EF51125F2D28}"/>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FEEF1264-B2C6-103E-0035-B7380E4B008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2" name="Group 11">
                <a:extLst>
                  <a:ext uri="{FF2B5EF4-FFF2-40B4-BE49-F238E27FC236}">
                    <a16:creationId xmlns:a16="http://schemas.microsoft.com/office/drawing/2014/main" id="{490A11CC-5C09-0360-F1F7-711E5307A8DE}"/>
                  </a:ext>
                </a:extLst>
              </p:cNvPr>
              <p:cNvGrpSpPr/>
              <p:nvPr/>
            </p:nvGrpSpPr>
            <p:grpSpPr>
              <a:xfrm>
                <a:off x="6416564" y="2792194"/>
                <a:ext cx="1414038" cy="1414038"/>
                <a:chOff x="4876800" y="1600199"/>
                <a:chExt cx="2819401" cy="2819401"/>
              </a:xfrm>
            </p:grpSpPr>
            <p:grpSp>
              <p:nvGrpSpPr>
                <p:cNvPr id="25" name="Group 24">
                  <a:extLst>
                    <a:ext uri="{FF2B5EF4-FFF2-40B4-BE49-F238E27FC236}">
                      <a16:creationId xmlns:a16="http://schemas.microsoft.com/office/drawing/2014/main" id="{94FD4DE8-6A56-63C6-E0C7-CA18001BA921}"/>
                    </a:ext>
                  </a:extLst>
                </p:cNvPr>
                <p:cNvGrpSpPr/>
                <p:nvPr/>
              </p:nvGrpSpPr>
              <p:grpSpPr>
                <a:xfrm>
                  <a:off x="5486400" y="3962400"/>
                  <a:ext cx="2209800" cy="457200"/>
                  <a:chOff x="5486400" y="3962400"/>
                  <a:chExt cx="2209800" cy="457200"/>
                </a:xfrm>
              </p:grpSpPr>
              <p:sp>
                <p:nvSpPr>
                  <p:cNvPr id="134" name="DRAM">
                    <a:extLst>
                      <a:ext uri="{FF2B5EF4-FFF2-40B4-BE49-F238E27FC236}">
                        <a16:creationId xmlns:a16="http://schemas.microsoft.com/office/drawing/2014/main" id="{5D3456B7-D387-9750-3DFE-861D250C416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DRAM">
                    <a:extLst>
                      <a:ext uri="{FF2B5EF4-FFF2-40B4-BE49-F238E27FC236}">
                        <a16:creationId xmlns:a16="http://schemas.microsoft.com/office/drawing/2014/main" id="{D7A51D8D-5555-5B7F-0A24-11173B2AC2F7}"/>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DRAM">
                    <a:extLst>
                      <a:ext uri="{FF2B5EF4-FFF2-40B4-BE49-F238E27FC236}">
                        <a16:creationId xmlns:a16="http://schemas.microsoft.com/office/drawing/2014/main" id="{C3C3FF77-DB88-7F52-D6FF-6F57F0A193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DRAM">
                    <a:extLst>
                      <a:ext uri="{FF2B5EF4-FFF2-40B4-BE49-F238E27FC236}">
                        <a16:creationId xmlns:a16="http://schemas.microsoft.com/office/drawing/2014/main" id="{A809B941-D4C9-D1F2-E0FD-0937E61B518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DRAM">
                    <a:extLst>
                      <a:ext uri="{FF2B5EF4-FFF2-40B4-BE49-F238E27FC236}">
                        <a16:creationId xmlns:a16="http://schemas.microsoft.com/office/drawing/2014/main" id="{06063513-3A5F-318D-F05A-4E7B0146A5E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 name="Group 25">
                  <a:extLst>
                    <a:ext uri="{FF2B5EF4-FFF2-40B4-BE49-F238E27FC236}">
                      <a16:creationId xmlns:a16="http://schemas.microsoft.com/office/drawing/2014/main" id="{04C3E2CD-E008-37C7-5A61-1B5E4F10874B}"/>
                    </a:ext>
                  </a:extLst>
                </p:cNvPr>
                <p:cNvGrpSpPr/>
                <p:nvPr/>
              </p:nvGrpSpPr>
              <p:grpSpPr>
                <a:xfrm>
                  <a:off x="4876800" y="1600200"/>
                  <a:ext cx="457200" cy="2209800"/>
                  <a:chOff x="4876800" y="1600200"/>
                  <a:chExt cx="457200" cy="2209800"/>
                </a:xfrm>
              </p:grpSpPr>
              <p:sp>
                <p:nvSpPr>
                  <p:cNvPr id="129" name="DRAM">
                    <a:extLst>
                      <a:ext uri="{FF2B5EF4-FFF2-40B4-BE49-F238E27FC236}">
                        <a16:creationId xmlns:a16="http://schemas.microsoft.com/office/drawing/2014/main" id="{403BD929-28AF-F5B6-DBB4-83839B07589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DRAM">
                    <a:extLst>
                      <a:ext uri="{FF2B5EF4-FFF2-40B4-BE49-F238E27FC236}">
                        <a16:creationId xmlns:a16="http://schemas.microsoft.com/office/drawing/2014/main" id="{8AE29BC2-EEE6-0F48-C599-54C39C758DB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DRAM">
                    <a:extLst>
                      <a:ext uri="{FF2B5EF4-FFF2-40B4-BE49-F238E27FC236}">
                        <a16:creationId xmlns:a16="http://schemas.microsoft.com/office/drawing/2014/main" id="{4646422B-F646-171F-1CEA-E982ADBBAB26}"/>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DRAM">
                    <a:extLst>
                      <a:ext uri="{FF2B5EF4-FFF2-40B4-BE49-F238E27FC236}">
                        <a16:creationId xmlns:a16="http://schemas.microsoft.com/office/drawing/2014/main" id="{5249A78D-BEE7-20B6-0A94-955DAB047D5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DRAM">
                    <a:extLst>
                      <a:ext uri="{FF2B5EF4-FFF2-40B4-BE49-F238E27FC236}">
                        <a16:creationId xmlns:a16="http://schemas.microsoft.com/office/drawing/2014/main" id="{A87DBAF9-4876-EF71-A6C5-E922DC2E3E7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C61F406D-9D30-6088-96F0-2D46958C3833}"/>
                    </a:ext>
                  </a:extLst>
                </p:cNvPr>
                <p:cNvGrpSpPr/>
                <p:nvPr/>
              </p:nvGrpSpPr>
              <p:grpSpPr>
                <a:xfrm>
                  <a:off x="5676900" y="1600199"/>
                  <a:ext cx="1828800" cy="2362201"/>
                  <a:chOff x="5676900" y="1170708"/>
                  <a:chExt cx="1828800" cy="2791692"/>
                </a:xfrm>
              </p:grpSpPr>
              <p:cxnSp>
                <p:nvCxnSpPr>
                  <p:cNvPr id="60" name="Straight Connector 59">
                    <a:extLst>
                      <a:ext uri="{FF2B5EF4-FFF2-40B4-BE49-F238E27FC236}">
                        <a16:creationId xmlns:a16="http://schemas.microsoft.com/office/drawing/2014/main" id="{D6EC5ADA-FEF1-0ED7-E320-216D76797C3C}"/>
                      </a:ext>
                    </a:extLst>
                  </p:cNvPr>
                  <p:cNvCxnSpPr>
                    <a:cxnSpLocks/>
                    <a:stCxn id="30" idx="0"/>
                    <a:endCxn id="13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7EC46FD0-5EFD-CCA4-CF8A-3EE51F17D7AE}"/>
                      </a:ext>
                    </a:extLst>
                  </p:cNvPr>
                  <p:cNvCxnSpPr>
                    <a:cxnSpLocks/>
                    <a:stCxn id="32" idx="0"/>
                    <a:endCxn id="13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3A891F1-3273-CAA2-DC40-884838F59800}"/>
                      </a:ext>
                    </a:extLst>
                  </p:cNvPr>
                  <p:cNvCxnSpPr>
                    <a:cxnSpLocks/>
                    <a:stCxn id="33" idx="0"/>
                    <a:endCxn id="13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FAE38D4A-4E20-D8F0-8AAF-01C05864A3DC}"/>
                      </a:ext>
                    </a:extLst>
                  </p:cNvPr>
                  <p:cNvCxnSpPr>
                    <a:cxnSpLocks/>
                    <a:stCxn id="34" idx="0"/>
                    <a:endCxn id="13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E8759B7E-62BF-2089-8890-01AFEA3BDC24}"/>
                      </a:ext>
                    </a:extLst>
                  </p:cNvPr>
                  <p:cNvCxnSpPr>
                    <a:cxnSpLocks/>
                    <a:stCxn id="31" idx="0"/>
                    <a:endCxn id="13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316A0A5C-311F-0C85-DB15-8874629D5FEA}"/>
                    </a:ext>
                  </a:extLst>
                </p:cNvPr>
                <p:cNvGrpSpPr/>
                <p:nvPr/>
              </p:nvGrpSpPr>
              <p:grpSpPr>
                <a:xfrm>
                  <a:off x="5334000" y="1790700"/>
                  <a:ext cx="2362201" cy="1828800"/>
                  <a:chOff x="5333998" y="1790700"/>
                  <a:chExt cx="2791691" cy="1828800"/>
                </a:xfrm>
              </p:grpSpPr>
              <p:cxnSp>
                <p:nvCxnSpPr>
                  <p:cNvPr id="55" name="Straight Connector 54">
                    <a:extLst>
                      <a:ext uri="{FF2B5EF4-FFF2-40B4-BE49-F238E27FC236}">
                        <a16:creationId xmlns:a16="http://schemas.microsoft.com/office/drawing/2014/main" id="{08090A70-E859-59DE-8516-DBEBBCB80867}"/>
                      </a:ext>
                    </a:extLst>
                  </p:cNvPr>
                  <p:cNvCxnSpPr>
                    <a:cxnSpLocks/>
                    <a:stCxn id="34" idx="6"/>
                    <a:endCxn id="12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8789652-E5EB-A20E-93A6-D23B9171CC53}"/>
                      </a:ext>
                    </a:extLst>
                  </p:cNvPr>
                  <p:cNvCxnSpPr>
                    <a:cxnSpLocks/>
                    <a:stCxn id="39" idx="6"/>
                    <a:endCxn id="13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C354459-0D34-0DB1-E1C5-912D5C86A6D3}"/>
                      </a:ext>
                    </a:extLst>
                  </p:cNvPr>
                  <p:cNvCxnSpPr>
                    <a:cxnSpLocks/>
                    <a:stCxn id="44" idx="6"/>
                    <a:endCxn id="13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33C658C-7101-8E74-A42E-66767EF09AAD}"/>
                      </a:ext>
                    </a:extLst>
                  </p:cNvPr>
                  <p:cNvCxnSpPr>
                    <a:cxnSpLocks/>
                    <a:stCxn id="49" idx="6"/>
                    <a:endCxn id="13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40EF125-B3BC-ADF6-1D9F-1F647CA7C9D5}"/>
                      </a:ext>
                    </a:extLst>
                  </p:cNvPr>
                  <p:cNvCxnSpPr>
                    <a:cxnSpLocks/>
                    <a:stCxn id="54" idx="6"/>
                    <a:endCxn id="13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F02108F1-826F-4CB9-2FAC-19543283ED7F}"/>
                    </a:ext>
                  </a:extLst>
                </p:cNvPr>
                <p:cNvGrpSpPr/>
                <p:nvPr/>
              </p:nvGrpSpPr>
              <p:grpSpPr>
                <a:xfrm>
                  <a:off x="5486400" y="1600200"/>
                  <a:ext cx="2209800" cy="2209800"/>
                  <a:chOff x="5486400" y="1600200"/>
                  <a:chExt cx="2209800" cy="2209800"/>
                </a:xfrm>
              </p:grpSpPr>
              <p:sp>
                <p:nvSpPr>
                  <p:cNvPr id="30" name="Oval 29">
                    <a:extLst>
                      <a:ext uri="{FF2B5EF4-FFF2-40B4-BE49-F238E27FC236}">
                        <a16:creationId xmlns:a16="http://schemas.microsoft.com/office/drawing/2014/main" id="{73C478B8-6371-B8F2-206C-D41B6A3347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54DB5384-A1E2-D51D-1A72-0AD78DC1225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1B13D525-373B-263B-935F-DF5E53761D7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3109633C-140F-FC80-71CF-47BE71BBCAA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3EBC2BF3-BAED-0C99-B184-048E2FAB4AF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6DFA9523-9D42-2CB7-5064-754055BBE71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6429C061-96CB-2FB1-26D7-36644F56F5B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5FA3CF71-DD61-99D4-4688-5A57E934D54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8ABCA3D6-63D2-4786-85FD-C35DCC44AC11}"/>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0CEF72C0-3728-18F3-1624-EF2C5BEBD43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EC31FBD-E729-26A7-2CB2-FFAB58FB760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220F8B85-1411-370F-1664-13FF7F72E46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F57EA338-66ED-8245-D494-2790A0B0AD2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EFDDF6F5-B157-70AD-7215-8E407A930A0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 name="Oval 43">
                    <a:extLst>
                      <a:ext uri="{FF2B5EF4-FFF2-40B4-BE49-F238E27FC236}">
                        <a16:creationId xmlns:a16="http://schemas.microsoft.com/office/drawing/2014/main" id="{F1B78526-A158-BAFF-7DFD-8EB10428060E}"/>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 name="Oval 44">
                    <a:extLst>
                      <a:ext uri="{FF2B5EF4-FFF2-40B4-BE49-F238E27FC236}">
                        <a16:creationId xmlns:a16="http://schemas.microsoft.com/office/drawing/2014/main" id="{59F9A1C2-1FF7-2CE9-F260-A798056081D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 name="Oval 45">
                    <a:extLst>
                      <a:ext uri="{FF2B5EF4-FFF2-40B4-BE49-F238E27FC236}">
                        <a16:creationId xmlns:a16="http://schemas.microsoft.com/office/drawing/2014/main" id="{270A6FBB-04CA-CA75-BB6A-11D68B711C7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4A646A95-F154-3942-DB92-24EEE7DE622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E66F065-6F47-7795-7B24-C9B0010E55C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8BC856EA-76F5-3584-3C43-ADAEC43D2BC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8E0EF2A0-19D0-6018-7EF2-4CD58087AD4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Oval 50">
                    <a:extLst>
                      <a:ext uri="{FF2B5EF4-FFF2-40B4-BE49-F238E27FC236}">
                        <a16:creationId xmlns:a16="http://schemas.microsoft.com/office/drawing/2014/main" id="{5775FFD1-E727-4CFE-572A-D08BA51BB2C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Oval 51">
                    <a:extLst>
                      <a:ext uri="{FF2B5EF4-FFF2-40B4-BE49-F238E27FC236}">
                        <a16:creationId xmlns:a16="http://schemas.microsoft.com/office/drawing/2014/main" id="{459C1108-08A9-DA24-01FB-F2C2137299A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Oval 52">
                    <a:extLst>
                      <a:ext uri="{FF2B5EF4-FFF2-40B4-BE49-F238E27FC236}">
                        <a16:creationId xmlns:a16="http://schemas.microsoft.com/office/drawing/2014/main" id="{7D8AD7D9-08DE-761C-6033-715CE91EC58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 name="Oval 53">
                    <a:extLst>
                      <a:ext uri="{FF2B5EF4-FFF2-40B4-BE49-F238E27FC236}">
                        <a16:creationId xmlns:a16="http://schemas.microsoft.com/office/drawing/2014/main" id="{6AC817B8-30C7-2E35-1CCB-DA328AE13F9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13" name="Straight Connector 12">
                <a:extLst>
                  <a:ext uri="{FF2B5EF4-FFF2-40B4-BE49-F238E27FC236}">
                    <a16:creationId xmlns:a16="http://schemas.microsoft.com/office/drawing/2014/main" id="{CAB449F0-9BD7-B4FD-BE48-F3B03A1B5CF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5323F57B-FE4D-C3C2-A039-90A7B8EA1A7F}"/>
                  </a:ext>
                </a:extLst>
              </p:cNvPr>
              <p:cNvGrpSpPr/>
              <p:nvPr/>
            </p:nvGrpSpPr>
            <p:grpSpPr>
              <a:xfrm>
                <a:off x="1851480" y="2606032"/>
                <a:ext cx="4671060" cy="1219201"/>
                <a:chOff x="2174045" y="1143000"/>
                <a:chExt cx="4671060" cy="1219201"/>
              </a:xfrm>
            </p:grpSpPr>
            <p:cxnSp>
              <p:nvCxnSpPr>
                <p:cNvPr id="21" name="Straight Connector 20">
                  <a:extLst>
                    <a:ext uri="{FF2B5EF4-FFF2-40B4-BE49-F238E27FC236}">
                      <a16:creationId xmlns:a16="http://schemas.microsoft.com/office/drawing/2014/main" id="{23F92CC9-E880-D028-E52E-503EE3D7EE6C}"/>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F506501-449B-9AB3-2FDC-69A86E18E4BE}"/>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8FACF582-B009-D767-8236-51FDE8C986F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C1D942E-E906-38A9-FF78-4EFFE5713790}"/>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5" name="DRAM">
                <a:extLst>
                  <a:ext uri="{FF2B5EF4-FFF2-40B4-BE49-F238E27FC236}">
                    <a16:creationId xmlns:a16="http://schemas.microsoft.com/office/drawing/2014/main" id="{E4E99697-24F5-E743-647E-EEB6D5ACB909}"/>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grpSp>
          <p:nvGrpSpPr>
            <p:cNvPr id="480" name="Group 479">
              <a:extLst>
                <a:ext uri="{FF2B5EF4-FFF2-40B4-BE49-F238E27FC236}">
                  <a16:creationId xmlns:a16="http://schemas.microsoft.com/office/drawing/2014/main" id="{A524C3B8-F4B6-CBC0-68A6-7F526421DFD6}"/>
                </a:ext>
              </a:extLst>
            </p:cNvPr>
            <p:cNvGrpSpPr/>
            <p:nvPr/>
          </p:nvGrpSpPr>
          <p:grpSpPr>
            <a:xfrm>
              <a:off x="982105" y="5107820"/>
              <a:ext cx="6938410" cy="647381"/>
              <a:chOff x="757719" y="4572696"/>
              <a:chExt cx="6938410" cy="647381"/>
            </a:xfrm>
          </p:grpSpPr>
          <p:grpSp>
            <p:nvGrpSpPr>
              <p:cNvPr id="481" name="Group 480">
                <a:extLst>
                  <a:ext uri="{FF2B5EF4-FFF2-40B4-BE49-F238E27FC236}">
                    <a16:creationId xmlns:a16="http://schemas.microsoft.com/office/drawing/2014/main" id="{799B9F2F-1606-4263-985C-E86BC2FD66AD}"/>
                  </a:ext>
                </a:extLst>
              </p:cNvPr>
              <p:cNvGrpSpPr/>
              <p:nvPr/>
            </p:nvGrpSpPr>
            <p:grpSpPr>
              <a:xfrm>
                <a:off x="1906102" y="4572696"/>
                <a:ext cx="5790027" cy="251465"/>
                <a:chOff x="1906102" y="4572696"/>
                <a:chExt cx="5790027" cy="251465"/>
              </a:xfrm>
            </p:grpSpPr>
            <p:grpSp>
              <p:nvGrpSpPr>
                <p:cNvPr id="483" name="Group 482">
                  <a:extLst>
                    <a:ext uri="{FF2B5EF4-FFF2-40B4-BE49-F238E27FC236}">
                      <a16:creationId xmlns:a16="http://schemas.microsoft.com/office/drawing/2014/main" id="{2236E35D-60CD-79AA-A54C-E0C7AB99864F}"/>
                    </a:ext>
                  </a:extLst>
                </p:cNvPr>
                <p:cNvGrpSpPr/>
                <p:nvPr/>
              </p:nvGrpSpPr>
              <p:grpSpPr>
                <a:xfrm>
                  <a:off x="1906102" y="4572696"/>
                  <a:ext cx="5790027" cy="251465"/>
                  <a:chOff x="1906102" y="4605667"/>
                  <a:chExt cx="5790027" cy="251465"/>
                </a:xfrm>
              </p:grpSpPr>
              <p:cxnSp>
                <p:nvCxnSpPr>
                  <p:cNvPr id="485" name="Straight Connector 484">
                    <a:extLst>
                      <a:ext uri="{FF2B5EF4-FFF2-40B4-BE49-F238E27FC236}">
                        <a16:creationId xmlns:a16="http://schemas.microsoft.com/office/drawing/2014/main" id="{4F25C4D4-F877-D372-EDE9-E2427E52D26F}"/>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8BD3A59F-E013-5882-468B-01281989EB3D}"/>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1D0418E9-D5C8-0FEC-8B72-2F05EA305FEB}"/>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44EFB2F2-1F6F-9C92-26EA-E941D2DFF8D0}"/>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7F8238F8-23A2-1B93-A15E-A2CAA567462C}"/>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9E1C5F54-9354-62D4-F3EC-CB146D787059}"/>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A7A9B060-31AB-FB4A-D2C3-ADE6B34B1DC4}"/>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2" name="Straight Connector 491">
                    <a:extLst>
                      <a:ext uri="{FF2B5EF4-FFF2-40B4-BE49-F238E27FC236}">
                        <a16:creationId xmlns:a16="http://schemas.microsoft.com/office/drawing/2014/main" id="{893D3B12-1461-C483-58F5-BEB42786A341}"/>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84" name="Straight Connector 483">
                  <a:extLst>
                    <a:ext uri="{FF2B5EF4-FFF2-40B4-BE49-F238E27FC236}">
                      <a16:creationId xmlns:a16="http://schemas.microsoft.com/office/drawing/2014/main" id="{FD1F6B4C-6F8C-1588-2B70-8EC13274B49E}"/>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82" name="TextBox 481">
                <a:extLst>
                  <a:ext uri="{FF2B5EF4-FFF2-40B4-BE49-F238E27FC236}">
                    <a16:creationId xmlns:a16="http://schemas.microsoft.com/office/drawing/2014/main" id="{7FE74F51-6127-944B-554D-54B2D9368A49}"/>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spTree>
    <p:extLst>
      <p:ext uri="{BB962C8B-B14F-4D97-AF65-F5344CB8AC3E}">
        <p14:creationId xmlns:p14="http://schemas.microsoft.com/office/powerpoint/2010/main" val="3785175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fade">
                                      <p:cBhvr>
                                        <p:cTn id="12" dur="500"/>
                                        <p:tgtEl>
                                          <p:spTgt spid="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35C071D-4393-73B4-68B5-1DA97A64B44F}"/>
              </a:ext>
            </a:extLst>
          </p:cNvPr>
          <p:cNvPicPr>
            <a:picLocks noChangeAspect="1"/>
          </p:cNvPicPr>
          <p:nvPr/>
        </p:nvPicPr>
        <p:blipFill rotWithShape="1">
          <a:blip r:embed="rId3"/>
          <a:srcRect t="11883" b="9764"/>
          <a:stretch/>
        </p:blipFill>
        <p:spPr>
          <a:xfrm>
            <a:off x="0" y="2266726"/>
            <a:ext cx="9003973" cy="2565401"/>
          </a:xfrm>
          <a:prstGeom prst="rect">
            <a:avLst/>
          </a:prstGeom>
        </p:spPr>
      </p:pic>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sp>
        <p:nvSpPr>
          <p:cNvPr id="17" name="Rectangle 16">
            <a:extLst>
              <a:ext uri="{FF2B5EF4-FFF2-40B4-BE49-F238E27FC236}">
                <a16:creationId xmlns:a16="http://schemas.microsoft.com/office/drawing/2014/main" id="{C3811067-C122-C2F4-3ECE-E4BEC23903CF}"/>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grpSp>
        <p:nvGrpSpPr>
          <p:cNvPr id="28" name="Group 27">
            <a:extLst>
              <a:ext uri="{FF2B5EF4-FFF2-40B4-BE49-F238E27FC236}">
                <a16:creationId xmlns:a16="http://schemas.microsoft.com/office/drawing/2014/main" id="{1A7007A3-1E3D-68E8-BC87-B69C00A3EC69}"/>
              </a:ext>
            </a:extLst>
          </p:cNvPr>
          <p:cNvGrpSpPr/>
          <p:nvPr/>
        </p:nvGrpSpPr>
        <p:grpSpPr>
          <a:xfrm>
            <a:off x="1163727" y="2383969"/>
            <a:ext cx="7705953" cy="1946239"/>
            <a:chOff x="1163727" y="2475410"/>
            <a:chExt cx="7705953" cy="1946239"/>
          </a:xfrm>
        </p:grpSpPr>
        <p:sp>
          <p:nvSpPr>
            <p:cNvPr id="22" name="Rectangle 21">
              <a:extLst>
                <a:ext uri="{FF2B5EF4-FFF2-40B4-BE49-F238E27FC236}">
                  <a16:creationId xmlns:a16="http://schemas.microsoft.com/office/drawing/2014/main" id="{A78702BA-12F2-89F8-DA5C-8AE0102B9C54}"/>
                </a:ext>
              </a:extLst>
            </p:cNvPr>
            <p:cNvSpPr/>
            <p:nvPr/>
          </p:nvSpPr>
          <p:spPr>
            <a:xfrm>
              <a:off x="1189853" y="2475410"/>
              <a:ext cx="7666764" cy="194623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Connector 23">
              <a:extLst>
                <a:ext uri="{FF2B5EF4-FFF2-40B4-BE49-F238E27FC236}">
                  <a16:creationId xmlns:a16="http://schemas.microsoft.com/office/drawing/2014/main" id="{E1FAE3E3-4BD3-6586-F32B-C4BC3A265037}"/>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EFF856F3-B47D-002B-F56D-1B92F386F991}"/>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6" name="TextBox 25">
              <a:extLst>
                <a:ext uri="{FF2B5EF4-FFF2-40B4-BE49-F238E27FC236}">
                  <a16:creationId xmlns:a16="http://schemas.microsoft.com/office/drawing/2014/main" id="{B0EF6C7A-BC6E-4189-5C18-407C19F6E198}"/>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Tree>
    <p:extLst>
      <p:ext uri="{BB962C8B-B14F-4D97-AF65-F5344CB8AC3E}">
        <p14:creationId xmlns:p14="http://schemas.microsoft.com/office/powerpoint/2010/main" val="2282783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grpSp>
        <p:nvGrpSpPr>
          <p:cNvPr id="4" name="Group 3">
            <a:extLst>
              <a:ext uri="{FF2B5EF4-FFF2-40B4-BE49-F238E27FC236}">
                <a16:creationId xmlns:a16="http://schemas.microsoft.com/office/drawing/2014/main" id="{934D80AB-D86D-EB7B-269B-D8324A4751AC}"/>
              </a:ext>
            </a:extLst>
          </p:cNvPr>
          <p:cNvGrpSpPr/>
          <p:nvPr/>
        </p:nvGrpSpPr>
        <p:grpSpPr>
          <a:xfrm>
            <a:off x="324834" y="4985684"/>
            <a:ext cx="8400681" cy="1321456"/>
            <a:chOff x="371659" y="2796294"/>
            <a:chExt cx="8400681" cy="1321456"/>
          </a:xfrm>
        </p:grpSpPr>
        <p:sp>
          <p:nvSpPr>
            <p:cNvPr id="5" name="Rounded Rectangle 4">
              <a:extLst>
                <a:ext uri="{FF2B5EF4-FFF2-40B4-BE49-F238E27FC236}">
                  <a16:creationId xmlns:a16="http://schemas.microsoft.com/office/drawing/2014/main" id="{C6EEE48F-59FD-7830-8ADD-AAB125A1AD9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SIMD parallelism </a:t>
              </a: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significantly varies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within</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 single application and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across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different applications</a:t>
              </a:r>
            </a:p>
          </p:txBody>
        </p:sp>
        <p:sp>
          <p:nvSpPr>
            <p:cNvPr id="7" name="TextBox 6">
              <a:extLst>
                <a:ext uri="{FF2B5EF4-FFF2-40B4-BE49-F238E27FC236}">
                  <a16:creationId xmlns:a16="http://schemas.microsoft.com/office/drawing/2014/main" id="{31B79230-6AED-AC60-5017-98FEE7BF42BA}"/>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sp>
        <p:nvSpPr>
          <p:cNvPr id="13" name="Rectangle 12">
            <a:extLst>
              <a:ext uri="{FF2B5EF4-FFF2-40B4-BE49-F238E27FC236}">
                <a16:creationId xmlns:a16="http://schemas.microsoft.com/office/drawing/2014/main" id="{F6A2E1FB-454E-D8EF-AFDA-F6E24A74831E}"/>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pic>
        <p:nvPicPr>
          <p:cNvPr id="14" name="Picture 13">
            <a:extLst>
              <a:ext uri="{FF2B5EF4-FFF2-40B4-BE49-F238E27FC236}">
                <a16:creationId xmlns:a16="http://schemas.microsoft.com/office/drawing/2014/main" id="{254ED96D-CAC1-BA73-1385-8E3D60FFC478}"/>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5" name="Group 14">
            <a:extLst>
              <a:ext uri="{FF2B5EF4-FFF2-40B4-BE49-F238E27FC236}">
                <a16:creationId xmlns:a16="http://schemas.microsoft.com/office/drawing/2014/main" id="{24C126EF-EBC9-6DAC-0CD0-CD42AA748014}"/>
              </a:ext>
            </a:extLst>
          </p:cNvPr>
          <p:cNvGrpSpPr/>
          <p:nvPr/>
        </p:nvGrpSpPr>
        <p:grpSpPr>
          <a:xfrm>
            <a:off x="1163727" y="2443448"/>
            <a:ext cx="7705953" cy="1859569"/>
            <a:chOff x="1163727" y="2534889"/>
            <a:chExt cx="7705953" cy="1859569"/>
          </a:xfrm>
        </p:grpSpPr>
        <p:cxnSp>
          <p:nvCxnSpPr>
            <p:cNvPr id="17" name="Straight Connector 16">
              <a:extLst>
                <a:ext uri="{FF2B5EF4-FFF2-40B4-BE49-F238E27FC236}">
                  <a16:creationId xmlns:a16="http://schemas.microsoft.com/office/drawing/2014/main" id="{B1D4FB6A-FB13-4302-99A2-9E146AD1CEDE}"/>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B413685C-63A7-7BBA-1A4C-31CEDD556A7A}"/>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0" name="TextBox 19">
              <a:extLst>
                <a:ext uri="{FF2B5EF4-FFF2-40B4-BE49-F238E27FC236}">
                  <a16:creationId xmlns:a16="http://schemas.microsoft.com/office/drawing/2014/main" id="{A43CAC81-A21B-4CFE-B7B5-041D003ECF0E}"/>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Tree>
    <p:extLst>
      <p:ext uri="{BB962C8B-B14F-4D97-AF65-F5344CB8AC3E}">
        <p14:creationId xmlns:p14="http://schemas.microsoft.com/office/powerpoint/2010/main" val="100570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grpSp>
        <p:nvGrpSpPr>
          <p:cNvPr id="392" name="Group 391">
            <a:extLst>
              <a:ext uri="{FF2B5EF4-FFF2-40B4-BE49-F238E27FC236}">
                <a16:creationId xmlns:a16="http://schemas.microsoft.com/office/drawing/2014/main" id="{39382EDE-AA35-184B-8C6B-C26BF87175EE}"/>
              </a:ext>
            </a:extLst>
          </p:cNvPr>
          <p:cNvGrpSpPr/>
          <p:nvPr/>
        </p:nvGrpSpPr>
        <p:grpSpPr>
          <a:xfrm>
            <a:off x="3598102" y="3589579"/>
            <a:ext cx="1108300" cy="229303"/>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15" name="TextBox 14">
            <a:extLst>
              <a:ext uri="{FF2B5EF4-FFF2-40B4-BE49-F238E27FC236}">
                <a16:creationId xmlns:a16="http://schemas.microsoft.com/office/drawing/2014/main" id="{99A11D4E-D63D-2356-A7A5-338A4F715BDB}"/>
              </a:ext>
            </a:extLst>
          </p:cNvPr>
          <p:cNvSpPr txBox="1"/>
          <p:nvPr/>
        </p:nvSpPr>
        <p:spPr>
          <a:xfrm>
            <a:off x="3255419" y="4019671"/>
            <a:ext cx="1787919"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t>local </a:t>
            </a:r>
            <a:b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t>sense amplifier</a:t>
            </a:r>
          </a:p>
        </p:txBody>
      </p:sp>
      <p:grpSp>
        <p:nvGrpSpPr>
          <p:cNvPr id="393" name="Group 392">
            <a:extLst>
              <a:ext uri="{FF2B5EF4-FFF2-40B4-BE49-F238E27FC236}">
                <a16:creationId xmlns:a16="http://schemas.microsoft.com/office/drawing/2014/main" id="{07A10A8B-DE37-4D4B-B3B7-53AF498FCE7A}"/>
              </a:ext>
            </a:extLst>
          </p:cNvPr>
          <p:cNvGrpSpPr/>
          <p:nvPr/>
        </p:nvGrpSpPr>
        <p:grpSpPr>
          <a:xfrm>
            <a:off x="3292364" y="2404845"/>
            <a:ext cx="229303" cy="11083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16" name="TextBox 15">
            <a:extLst>
              <a:ext uri="{FF2B5EF4-FFF2-40B4-BE49-F238E27FC236}">
                <a16:creationId xmlns:a16="http://schemas.microsoft.com/office/drawing/2014/main" id="{6E5BBCD8-C972-6387-A815-399E53C6384E}"/>
              </a:ext>
            </a:extLst>
          </p:cNvPr>
          <p:cNvSpPr txBox="1"/>
          <p:nvPr/>
        </p:nvSpPr>
        <p:spPr>
          <a:xfrm>
            <a:off x="1527723" y="2686544"/>
            <a:ext cx="194895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t>local </a:t>
            </a:r>
            <a:b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err="1">
                <a:ln>
                  <a:noFill/>
                </a:ln>
                <a:solidFill>
                  <a:srgbClr val="E7E6E6">
                    <a:lumMod val="25000"/>
                  </a:srgbClr>
                </a:solidFill>
                <a:effectLst/>
                <a:uLnTx/>
                <a:uFillTx/>
                <a:latin typeface="Avenir Next" panose="020B0503020202020204" pitchFamily="34" charset="0"/>
                <a:ea typeface="+mn-ea"/>
                <a:cs typeface="+mn-cs"/>
              </a:rPr>
              <a:t>ro</a:t>
            </a:r>
            <a:r>
              <a:rPr kumimoji="0" lang="en-US" sz="1800" b="0"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mn-cs"/>
              </a:rPr>
              <a:t>w decoder</a:t>
            </a:r>
          </a:p>
        </p:txBody>
      </p:sp>
      <p:grpSp>
        <p:nvGrpSpPr>
          <p:cNvPr id="28" name="Group 27">
            <a:extLst>
              <a:ext uri="{FF2B5EF4-FFF2-40B4-BE49-F238E27FC236}">
                <a16:creationId xmlns:a16="http://schemas.microsoft.com/office/drawing/2014/main" id="{5168949D-A7E5-27F7-5F0C-59EEF10F19A5}"/>
              </a:ext>
            </a:extLst>
          </p:cNvPr>
          <p:cNvGrpSpPr/>
          <p:nvPr/>
        </p:nvGrpSpPr>
        <p:grpSpPr>
          <a:xfrm>
            <a:off x="3598102" y="1876487"/>
            <a:ext cx="1108298" cy="1713092"/>
            <a:chOff x="3598102" y="1876487"/>
            <a:chExt cx="1108298" cy="1713092"/>
          </a:xfrm>
        </p:grpSpPr>
        <p:grpSp>
          <p:nvGrpSpPr>
            <p:cNvPr id="394" name="Group 393">
              <a:extLst>
                <a:ext uri="{FF2B5EF4-FFF2-40B4-BE49-F238E27FC236}">
                  <a16:creationId xmlns:a16="http://schemas.microsoft.com/office/drawing/2014/main" id="{22BF00FC-B81D-7B4D-9B63-8DE814646255}"/>
                </a:ext>
              </a:extLst>
            </p:cNvPr>
            <p:cNvGrpSpPr/>
            <p:nvPr/>
          </p:nvGrpSpPr>
          <p:grpSpPr>
            <a:xfrm>
              <a:off x="3693645" y="2177592"/>
              <a:ext cx="917214" cy="1411987"/>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5F9D45C1-6D46-A42D-0116-61ED647645D8}"/>
                </a:ext>
              </a:extLst>
            </p:cNvPr>
            <p:cNvSpPr txBox="1"/>
            <p:nvPr/>
          </p:nvSpPr>
          <p:spPr>
            <a:xfrm>
              <a:off x="3598102" y="1876487"/>
              <a:ext cx="110829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bitline</a:t>
              </a:r>
            </a:p>
          </p:txBody>
        </p:sp>
      </p:grpSp>
      <p:grpSp>
        <p:nvGrpSpPr>
          <p:cNvPr id="29" name="Group 28">
            <a:extLst>
              <a:ext uri="{FF2B5EF4-FFF2-40B4-BE49-F238E27FC236}">
                <a16:creationId xmlns:a16="http://schemas.microsoft.com/office/drawing/2014/main" id="{D9B55A0E-5D1B-C807-864F-455CB34119D0}"/>
              </a:ext>
            </a:extLst>
          </p:cNvPr>
          <p:cNvGrpSpPr/>
          <p:nvPr/>
        </p:nvGrpSpPr>
        <p:grpSpPr>
          <a:xfrm>
            <a:off x="3521667" y="2500388"/>
            <a:ext cx="2536120" cy="917214"/>
            <a:chOff x="3521667" y="2500388"/>
            <a:chExt cx="2536120" cy="917214"/>
          </a:xfrm>
        </p:grpSpPr>
        <p:grpSp>
          <p:nvGrpSpPr>
            <p:cNvPr id="395" name="Group 394">
              <a:extLst>
                <a:ext uri="{FF2B5EF4-FFF2-40B4-BE49-F238E27FC236}">
                  <a16:creationId xmlns:a16="http://schemas.microsoft.com/office/drawing/2014/main" id="{E3601414-FC10-A340-A9F2-B35360F8AA5F}"/>
                </a:ext>
              </a:extLst>
            </p:cNvPr>
            <p:cNvGrpSpPr/>
            <p:nvPr/>
          </p:nvGrpSpPr>
          <p:grpSpPr>
            <a:xfrm>
              <a:off x="3521667" y="2500388"/>
              <a:ext cx="1414039" cy="917214"/>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2C9BE3A7-315B-7F2A-9887-CD9B7EB4BCE5}"/>
                </a:ext>
              </a:extLst>
            </p:cNvPr>
            <p:cNvSpPr txBox="1"/>
            <p:nvPr/>
          </p:nvSpPr>
          <p:spPr>
            <a:xfrm>
              <a:off x="4873052" y="2806126"/>
              <a:ext cx="118473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rPr>
                <a:t>wordline </a:t>
              </a:r>
            </a:p>
          </p:txBody>
        </p:sp>
      </p:grpSp>
      <p:grpSp>
        <p:nvGrpSpPr>
          <p:cNvPr id="641" name="Group 640">
            <a:extLst>
              <a:ext uri="{FF2B5EF4-FFF2-40B4-BE49-F238E27FC236}">
                <a16:creationId xmlns:a16="http://schemas.microsoft.com/office/drawing/2014/main" id="{D04F642F-84B7-60E8-B9DB-8CEBA6A065B8}"/>
              </a:ext>
            </a:extLst>
          </p:cNvPr>
          <p:cNvGrpSpPr/>
          <p:nvPr/>
        </p:nvGrpSpPr>
        <p:grpSpPr>
          <a:xfrm>
            <a:off x="3521667" y="2502320"/>
            <a:ext cx="1184735" cy="917214"/>
            <a:chOff x="5333998" y="1790700"/>
            <a:chExt cx="2791691" cy="1828800"/>
          </a:xfrm>
        </p:grpSpPr>
        <p:cxnSp>
          <p:nvCxnSpPr>
            <p:cNvPr id="642" name="Straight Connector 641">
              <a:extLst>
                <a:ext uri="{FF2B5EF4-FFF2-40B4-BE49-F238E27FC236}">
                  <a16:creationId xmlns:a16="http://schemas.microsoft.com/office/drawing/2014/main" id="{E281BACF-8AA1-7534-2B8D-667303E2A72A}"/>
                </a:ext>
              </a:extLst>
            </p:cNvPr>
            <p:cNvCxnSpPr>
              <a:cxnSpLocks/>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DAA44044-B3DB-1A97-CF29-0E801479555A}"/>
                </a:ext>
              </a:extLst>
            </p:cNvPr>
            <p:cNvCxnSpPr>
              <a:cxnSpLocks/>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EFEA7BC0-6BD1-B241-B336-4BD8FE6D990C}"/>
                </a:ext>
              </a:extLst>
            </p:cNvPr>
            <p:cNvCxnSpPr>
              <a:cxnSpLocks/>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397F324A-3608-7FB0-B1FF-A5CDEB40F1D7}"/>
                </a:ext>
              </a:extLst>
            </p:cNvPr>
            <p:cNvCxnSpPr>
              <a:cxnSpLocks/>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0348E82F-814B-2EAC-1261-C3AD3D707E15}"/>
                </a:ext>
              </a:extLst>
            </p:cNvPr>
            <p:cNvCxnSpPr>
              <a:cxnSpLocks/>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67" name="Group 666">
            <a:extLst>
              <a:ext uri="{FF2B5EF4-FFF2-40B4-BE49-F238E27FC236}">
                <a16:creationId xmlns:a16="http://schemas.microsoft.com/office/drawing/2014/main" id="{FDF7450D-045A-02EF-3FD6-10A246B181CE}"/>
              </a:ext>
            </a:extLst>
          </p:cNvPr>
          <p:cNvGrpSpPr/>
          <p:nvPr/>
        </p:nvGrpSpPr>
        <p:grpSpPr>
          <a:xfrm>
            <a:off x="3697744" y="2404844"/>
            <a:ext cx="917214" cy="1184735"/>
            <a:chOff x="5676900" y="1170708"/>
            <a:chExt cx="1828800" cy="2791692"/>
          </a:xfrm>
        </p:grpSpPr>
        <p:cxnSp>
          <p:nvCxnSpPr>
            <p:cNvPr id="668" name="Straight Connector 667">
              <a:extLst>
                <a:ext uri="{FF2B5EF4-FFF2-40B4-BE49-F238E27FC236}">
                  <a16:creationId xmlns:a16="http://schemas.microsoft.com/office/drawing/2014/main" id="{679C81AF-E6FD-0078-33C7-A6B92B1708CF}"/>
                </a:ext>
              </a:extLst>
            </p:cNvPr>
            <p:cNvCxnSpPr>
              <a:cxnSpLocks/>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C2DBF150-F0B8-85D3-0F5A-1F61F79876BE}"/>
                </a:ext>
              </a:extLst>
            </p:cNvPr>
            <p:cNvCxnSpPr>
              <a:cxnSpLocks/>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49AE3E0-AF17-821F-6A06-E4F89F4D1789}"/>
                </a:ext>
              </a:extLst>
            </p:cNvPr>
            <p:cNvCxnSpPr>
              <a:cxnSpLocks/>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CA498159-0E5A-5771-AC21-2AE64A001A28}"/>
                </a:ext>
              </a:extLst>
            </p:cNvPr>
            <p:cNvCxnSpPr>
              <a:cxnSpLocks/>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CB98FE26-3B8B-A9D6-FDC0-48126E91ACDE}"/>
                </a:ext>
              </a:extLst>
            </p:cNvPr>
            <p:cNvCxnSpPr>
              <a:cxnSpLocks/>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3598102" y="2404845"/>
            <a:ext cx="1108300" cy="11083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78" name="Rounded Rectangle 677">
            <a:extLst>
              <a:ext uri="{FF2B5EF4-FFF2-40B4-BE49-F238E27FC236}">
                <a16:creationId xmlns:a16="http://schemas.microsoft.com/office/drawing/2014/main" id="{EB7A3A0B-98F1-EFD6-058E-22423D4C4232}"/>
              </a:ext>
            </a:extLst>
          </p:cNvPr>
          <p:cNvSpPr/>
          <p:nvPr/>
        </p:nvSpPr>
        <p:spPr>
          <a:xfrm>
            <a:off x="3414815" y="2272377"/>
            <a:ext cx="1483070" cy="1388622"/>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680" name="Group 679">
            <a:extLst>
              <a:ext uri="{FF2B5EF4-FFF2-40B4-BE49-F238E27FC236}">
                <a16:creationId xmlns:a16="http://schemas.microsoft.com/office/drawing/2014/main" id="{EECDA2AC-5403-4654-D1F9-12EF81E7C5CF}"/>
              </a:ext>
            </a:extLst>
          </p:cNvPr>
          <p:cNvGrpSpPr/>
          <p:nvPr/>
        </p:nvGrpSpPr>
        <p:grpSpPr>
          <a:xfrm>
            <a:off x="1734836" y="2404844"/>
            <a:ext cx="1414038" cy="1414038"/>
            <a:chOff x="4876800" y="1600199"/>
            <a:chExt cx="2819401" cy="2819401"/>
          </a:xfrm>
        </p:grpSpPr>
        <p:grpSp>
          <p:nvGrpSpPr>
            <p:cNvPr id="681" name="Group 680">
              <a:extLst>
                <a:ext uri="{FF2B5EF4-FFF2-40B4-BE49-F238E27FC236}">
                  <a16:creationId xmlns:a16="http://schemas.microsoft.com/office/drawing/2014/main" id="{34123431-1FF0-4289-4F55-F8F7AB7ED985}"/>
                </a:ext>
              </a:extLst>
            </p:cNvPr>
            <p:cNvGrpSpPr/>
            <p:nvPr/>
          </p:nvGrpSpPr>
          <p:grpSpPr>
            <a:xfrm>
              <a:off x="5486400" y="3962400"/>
              <a:ext cx="2209800" cy="457200"/>
              <a:chOff x="5486400" y="3962400"/>
              <a:chExt cx="2209800" cy="457200"/>
            </a:xfrm>
          </p:grpSpPr>
          <p:sp>
            <p:nvSpPr>
              <p:cNvPr id="706" name="DRAM">
                <a:extLst>
                  <a:ext uri="{FF2B5EF4-FFF2-40B4-BE49-F238E27FC236}">
                    <a16:creationId xmlns:a16="http://schemas.microsoft.com/office/drawing/2014/main" id="{CEFD516B-47BC-AA40-5C01-89C3F7B583D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DRAM">
                <a:extLst>
                  <a:ext uri="{FF2B5EF4-FFF2-40B4-BE49-F238E27FC236}">
                    <a16:creationId xmlns:a16="http://schemas.microsoft.com/office/drawing/2014/main" id="{6921E9A3-1EFA-A717-4A02-DDAD4D72279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DRAM">
                <a:extLst>
                  <a:ext uri="{FF2B5EF4-FFF2-40B4-BE49-F238E27FC236}">
                    <a16:creationId xmlns:a16="http://schemas.microsoft.com/office/drawing/2014/main" id="{97F51D8B-A6EF-DB06-0A50-91DB44B6758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9" name="DRAM">
                <a:extLst>
                  <a:ext uri="{FF2B5EF4-FFF2-40B4-BE49-F238E27FC236}">
                    <a16:creationId xmlns:a16="http://schemas.microsoft.com/office/drawing/2014/main" id="{3123978C-D826-939E-D49C-1EA4BD1B00F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0" name="DRAM">
                <a:extLst>
                  <a:ext uri="{FF2B5EF4-FFF2-40B4-BE49-F238E27FC236}">
                    <a16:creationId xmlns:a16="http://schemas.microsoft.com/office/drawing/2014/main" id="{FFC2EE4C-6C66-F265-FEE6-EA173A4010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82" name="Group 681">
              <a:extLst>
                <a:ext uri="{FF2B5EF4-FFF2-40B4-BE49-F238E27FC236}">
                  <a16:creationId xmlns:a16="http://schemas.microsoft.com/office/drawing/2014/main" id="{2BF2417E-7B26-E8D8-581A-DCE547EFE2DB}"/>
                </a:ext>
              </a:extLst>
            </p:cNvPr>
            <p:cNvGrpSpPr/>
            <p:nvPr/>
          </p:nvGrpSpPr>
          <p:grpSpPr>
            <a:xfrm>
              <a:off x="4876800" y="1600200"/>
              <a:ext cx="457200" cy="2209800"/>
              <a:chOff x="4876800" y="1600200"/>
              <a:chExt cx="457200" cy="2209800"/>
            </a:xfrm>
          </p:grpSpPr>
          <p:sp>
            <p:nvSpPr>
              <p:cNvPr id="337" name="DRAM">
                <a:extLst>
                  <a:ext uri="{FF2B5EF4-FFF2-40B4-BE49-F238E27FC236}">
                    <a16:creationId xmlns:a16="http://schemas.microsoft.com/office/drawing/2014/main" id="{6172647E-CB9E-27F8-2C5B-B5C25C2B441D}"/>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DRAM">
                <a:extLst>
                  <a:ext uri="{FF2B5EF4-FFF2-40B4-BE49-F238E27FC236}">
                    <a16:creationId xmlns:a16="http://schemas.microsoft.com/office/drawing/2014/main" id="{7128C8EB-8499-AAFD-F081-CE8F72F70B6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9" name="DRAM">
                <a:extLst>
                  <a:ext uri="{FF2B5EF4-FFF2-40B4-BE49-F238E27FC236}">
                    <a16:creationId xmlns:a16="http://schemas.microsoft.com/office/drawing/2014/main" id="{77677E57-90F4-BBA0-5483-C42CD731FDD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4" name="DRAM">
                <a:extLst>
                  <a:ext uri="{FF2B5EF4-FFF2-40B4-BE49-F238E27FC236}">
                    <a16:creationId xmlns:a16="http://schemas.microsoft.com/office/drawing/2014/main" id="{BAB71EF5-B2E9-828A-494B-3CF307DEA38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DRAM">
                <a:extLst>
                  <a:ext uri="{FF2B5EF4-FFF2-40B4-BE49-F238E27FC236}">
                    <a16:creationId xmlns:a16="http://schemas.microsoft.com/office/drawing/2014/main" id="{8606A335-61F6-4867-0329-A840C90130D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83" name="Group 682">
              <a:extLst>
                <a:ext uri="{FF2B5EF4-FFF2-40B4-BE49-F238E27FC236}">
                  <a16:creationId xmlns:a16="http://schemas.microsoft.com/office/drawing/2014/main" id="{654334DA-24D5-18DF-66CF-78640D41EE6F}"/>
                </a:ext>
              </a:extLst>
            </p:cNvPr>
            <p:cNvGrpSpPr/>
            <p:nvPr/>
          </p:nvGrpSpPr>
          <p:grpSpPr>
            <a:xfrm>
              <a:off x="5676900" y="1600199"/>
              <a:ext cx="1828800" cy="2362201"/>
              <a:chOff x="5676900" y="1170708"/>
              <a:chExt cx="1828800" cy="2791692"/>
            </a:xfrm>
          </p:grpSpPr>
          <p:cxnSp>
            <p:nvCxnSpPr>
              <p:cNvPr id="332" name="Straight Connector 331">
                <a:extLst>
                  <a:ext uri="{FF2B5EF4-FFF2-40B4-BE49-F238E27FC236}">
                    <a16:creationId xmlns:a16="http://schemas.microsoft.com/office/drawing/2014/main" id="{896C1244-F9B5-AC00-4CEB-479CC448BEC9}"/>
                  </a:ext>
                </a:extLst>
              </p:cNvPr>
              <p:cNvCxnSpPr>
                <a:cxnSpLocks/>
                <a:stCxn id="686" idx="0"/>
                <a:endCxn id="70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35A535A2-8710-B484-2344-350606FEFBBD}"/>
                  </a:ext>
                </a:extLst>
              </p:cNvPr>
              <p:cNvCxnSpPr>
                <a:cxnSpLocks/>
                <a:stCxn id="688" idx="0"/>
                <a:endCxn id="70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2D9A5DB-E77F-4E94-AA4F-FE45BD4D65EA}"/>
                  </a:ext>
                </a:extLst>
              </p:cNvPr>
              <p:cNvCxnSpPr>
                <a:cxnSpLocks/>
                <a:stCxn id="689" idx="0"/>
                <a:endCxn id="70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9D857CC8-E95B-9456-993B-D053147C2671}"/>
                  </a:ext>
                </a:extLst>
              </p:cNvPr>
              <p:cNvCxnSpPr>
                <a:cxnSpLocks/>
                <a:stCxn id="690" idx="0"/>
                <a:endCxn id="71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3F6D8517-EC47-6D63-E038-653E8A5AC13B}"/>
                  </a:ext>
                </a:extLst>
              </p:cNvPr>
              <p:cNvCxnSpPr>
                <a:cxnSpLocks/>
                <a:stCxn id="687" idx="0"/>
                <a:endCxn id="70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AF96E67B-C7A3-CD15-4AF5-FD52FC5681FF}"/>
                </a:ext>
              </a:extLst>
            </p:cNvPr>
            <p:cNvGrpSpPr/>
            <p:nvPr/>
          </p:nvGrpSpPr>
          <p:grpSpPr>
            <a:xfrm>
              <a:off x="5334000" y="1790700"/>
              <a:ext cx="2362201" cy="1828800"/>
              <a:chOff x="5333998" y="1790700"/>
              <a:chExt cx="2791691" cy="1828800"/>
            </a:xfrm>
          </p:grpSpPr>
          <p:cxnSp>
            <p:nvCxnSpPr>
              <p:cNvPr id="327" name="Straight Connector 326">
                <a:extLst>
                  <a:ext uri="{FF2B5EF4-FFF2-40B4-BE49-F238E27FC236}">
                    <a16:creationId xmlns:a16="http://schemas.microsoft.com/office/drawing/2014/main" id="{165B5B9D-C4A0-8D33-91E5-185434D8A8B1}"/>
                  </a:ext>
                </a:extLst>
              </p:cNvPr>
              <p:cNvCxnSpPr>
                <a:cxnSpLocks/>
                <a:stCxn id="690" idx="6"/>
                <a:endCxn id="33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EBEEBFF-3B32-3D91-A0B9-602AA4102E31}"/>
                  </a:ext>
                </a:extLst>
              </p:cNvPr>
              <p:cNvCxnSpPr>
                <a:cxnSpLocks/>
                <a:stCxn id="695" idx="6"/>
                <a:endCxn id="33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BFD2838C-7275-DE0E-FBCB-588FAF26868B}"/>
                  </a:ext>
                </a:extLst>
              </p:cNvPr>
              <p:cNvCxnSpPr>
                <a:cxnSpLocks/>
                <a:stCxn id="700" idx="6"/>
                <a:endCxn id="33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E635D79-E5B2-7349-9B6D-41BEBFFF0406}"/>
                  </a:ext>
                </a:extLst>
              </p:cNvPr>
              <p:cNvCxnSpPr>
                <a:cxnSpLocks/>
                <a:stCxn id="321" idx="6"/>
                <a:endCxn id="70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3ABEF132-1492-A3F0-D06D-CC35A8CF0748}"/>
                  </a:ext>
                </a:extLst>
              </p:cNvPr>
              <p:cNvCxnSpPr>
                <a:cxnSpLocks/>
                <a:stCxn id="326" idx="6"/>
                <a:endCxn id="70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C56DC51F-B998-A67E-A4AE-A0B9D3944C98}"/>
                </a:ext>
              </a:extLst>
            </p:cNvPr>
            <p:cNvGrpSpPr/>
            <p:nvPr/>
          </p:nvGrpSpPr>
          <p:grpSpPr>
            <a:xfrm>
              <a:off x="5486400" y="1600200"/>
              <a:ext cx="2209800" cy="2209800"/>
              <a:chOff x="5486400" y="1600200"/>
              <a:chExt cx="2209800" cy="2209800"/>
            </a:xfrm>
          </p:grpSpPr>
          <p:sp>
            <p:nvSpPr>
              <p:cNvPr id="686" name="Oval 685">
                <a:extLst>
                  <a:ext uri="{FF2B5EF4-FFF2-40B4-BE49-F238E27FC236}">
                    <a16:creationId xmlns:a16="http://schemas.microsoft.com/office/drawing/2014/main" id="{C1884CCB-017D-B172-86AB-16DC0BF60622}"/>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115DD4F2-5796-89D8-B6D5-F942251A9080}"/>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Oval 687">
                <a:extLst>
                  <a:ext uri="{FF2B5EF4-FFF2-40B4-BE49-F238E27FC236}">
                    <a16:creationId xmlns:a16="http://schemas.microsoft.com/office/drawing/2014/main" id="{1203891A-3289-0434-CDEE-5D275952318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9" name="Oval 688">
                <a:extLst>
                  <a:ext uri="{FF2B5EF4-FFF2-40B4-BE49-F238E27FC236}">
                    <a16:creationId xmlns:a16="http://schemas.microsoft.com/office/drawing/2014/main" id="{F339FA66-BAED-828F-60B7-5C0BB13896F8}"/>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0" name="Oval 689">
                <a:extLst>
                  <a:ext uri="{FF2B5EF4-FFF2-40B4-BE49-F238E27FC236}">
                    <a16:creationId xmlns:a16="http://schemas.microsoft.com/office/drawing/2014/main" id="{EBBF5C66-1F14-FFC7-3B0F-8ABBEC8367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1" name="Oval 690">
                <a:extLst>
                  <a:ext uri="{FF2B5EF4-FFF2-40B4-BE49-F238E27FC236}">
                    <a16:creationId xmlns:a16="http://schemas.microsoft.com/office/drawing/2014/main" id="{0E872D1D-7F11-286F-3F5E-5A5FEFE62F86}"/>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2" name="Oval 691">
                <a:extLst>
                  <a:ext uri="{FF2B5EF4-FFF2-40B4-BE49-F238E27FC236}">
                    <a16:creationId xmlns:a16="http://schemas.microsoft.com/office/drawing/2014/main" id="{0D163B65-7474-2CEE-40FD-0C71DC8793F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3" name="Oval 692">
                <a:extLst>
                  <a:ext uri="{FF2B5EF4-FFF2-40B4-BE49-F238E27FC236}">
                    <a16:creationId xmlns:a16="http://schemas.microsoft.com/office/drawing/2014/main" id="{935A980E-BC62-5F29-F22D-264582179E4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63B40C84-4CA0-CD93-5A85-9DF2648112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5" name="Oval 694">
                <a:extLst>
                  <a:ext uri="{FF2B5EF4-FFF2-40B4-BE49-F238E27FC236}">
                    <a16:creationId xmlns:a16="http://schemas.microsoft.com/office/drawing/2014/main" id="{A6CA6D4D-393A-9B99-C6B7-8CA725439F0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6" name="Oval 695">
                <a:extLst>
                  <a:ext uri="{FF2B5EF4-FFF2-40B4-BE49-F238E27FC236}">
                    <a16:creationId xmlns:a16="http://schemas.microsoft.com/office/drawing/2014/main" id="{8812F20A-E448-D60B-A4D2-59B10C659CD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7" name="Oval 696">
                <a:extLst>
                  <a:ext uri="{FF2B5EF4-FFF2-40B4-BE49-F238E27FC236}">
                    <a16:creationId xmlns:a16="http://schemas.microsoft.com/office/drawing/2014/main" id="{6543453A-F1E1-9F26-E5FB-1CEBD22C928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8" name="Oval 697">
                <a:extLst>
                  <a:ext uri="{FF2B5EF4-FFF2-40B4-BE49-F238E27FC236}">
                    <a16:creationId xmlns:a16="http://schemas.microsoft.com/office/drawing/2014/main" id="{0DADD14B-6C97-9C1C-656F-7C8F7159A60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9" name="Oval 698">
                <a:extLst>
                  <a:ext uri="{FF2B5EF4-FFF2-40B4-BE49-F238E27FC236}">
                    <a16:creationId xmlns:a16="http://schemas.microsoft.com/office/drawing/2014/main" id="{4EACC11C-EB66-4DFC-347A-EF5AB8013F2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0" name="Oval 699">
                <a:extLst>
                  <a:ext uri="{FF2B5EF4-FFF2-40B4-BE49-F238E27FC236}">
                    <a16:creationId xmlns:a16="http://schemas.microsoft.com/office/drawing/2014/main" id="{30E3826D-2D28-B28A-6573-CA738B69EA7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1" name="Oval 700">
                <a:extLst>
                  <a:ext uri="{FF2B5EF4-FFF2-40B4-BE49-F238E27FC236}">
                    <a16:creationId xmlns:a16="http://schemas.microsoft.com/office/drawing/2014/main" id="{37DE5684-88F5-5F58-9218-78895F2EECFF}"/>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2" name="Oval 701">
                <a:extLst>
                  <a:ext uri="{FF2B5EF4-FFF2-40B4-BE49-F238E27FC236}">
                    <a16:creationId xmlns:a16="http://schemas.microsoft.com/office/drawing/2014/main" id="{5433580C-C81A-BFD1-7842-8D2F156E2A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3" name="Oval 702">
                <a:extLst>
                  <a:ext uri="{FF2B5EF4-FFF2-40B4-BE49-F238E27FC236}">
                    <a16:creationId xmlns:a16="http://schemas.microsoft.com/office/drawing/2014/main" id="{9BD2F928-66BF-4961-E07B-F3423D9796DD}"/>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0" name="Oval 319">
                <a:extLst>
                  <a:ext uri="{FF2B5EF4-FFF2-40B4-BE49-F238E27FC236}">
                    <a16:creationId xmlns:a16="http://schemas.microsoft.com/office/drawing/2014/main" id="{3236A3AE-6B70-6E5D-EA01-C293DEDBA667}"/>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DE026B5F-03B8-8BB8-EDFD-38BDAF0AFBB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0466260D-7482-EB2D-0373-03AE766D728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12C3F88B-7080-10A3-36E8-337E6FF598C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4" name="Oval 323">
                <a:extLst>
                  <a:ext uri="{FF2B5EF4-FFF2-40B4-BE49-F238E27FC236}">
                    <a16:creationId xmlns:a16="http://schemas.microsoft.com/office/drawing/2014/main" id="{E66BD36A-A01A-AEC6-08D2-86135510A580}"/>
                  </a:ext>
                </a:extLst>
              </p:cNvPr>
              <p:cNvSpPr/>
              <p:nvPr/>
            </p:nvSpPr>
            <p:spPr>
              <a:xfrm>
                <a:off x="64008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5" name="Oval 324">
                <a:extLst>
                  <a:ext uri="{FF2B5EF4-FFF2-40B4-BE49-F238E27FC236}">
                    <a16:creationId xmlns:a16="http://schemas.microsoft.com/office/drawing/2014/main" id="{C02D5BA5-4F15-221E-3510-CA882FB5985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6" name="Oval 325">
                <a:extLst>
                  <a:ext uri="{FF2B5EF4-FFF2-40B4-BE49-F238E27FC236}">
                    <a16:creationId xmlns:a16="http://schemas.microsoft.com/office/drawing/2014/main" id="{9074F603-1A30-B83D-FAA0-FFDF47AB88F8}"/>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711" name="Group 710">
            <a:extLst>
              <a:ext uri="{FF2B5EF4-FFF2-40B4-BE49-F238E27FC236}">
                <a16:creationId xmlns:a16="http://schemas.microsoft.com/office/drawing/2014/main" id="{04A46900-1B5E-F646-2677-19EEA2B2684C}"/>
              </a:ext>
            </a:extLst>
          </p:cNvPr>
          <p:cNvGrpSpPr/>
          <p:nvPr/>
        </p:nvGrpSpPr>
        <p:grpSpPr>
          <a:xfrm>
            <a:off x="4859036" y="2404844"/>
            <a:ext cx="1414038" cy="1414038"/>
            <a:chOff x="4876800" y="1600199"/>
            <a:chExt cx="2819401" cy="2819401"/>
          </a:xfrm>
        </p:grpSpPr>
        <p:grpSp>
          <p:nvGrpSpPr>
            <p:cNvPr id="712" name="Group 711">
              <a:extLst>
                <a:ext uri="{FF2B5EF4-FFF2-40B4-BE49-F238E27FC236}">
                  <a16:creationId xmlns:a16="http://schemas.microsoft.com/office/drawing/2014/main" id="{30D20B21-E08D-F792-7807-BECF1FD02A84}"/>
                </a:ext>
              </a:extLst>
            </p:cNvPr>
            <p:cNvGrpSpPr/>
            <p:nvPr/>
          </p:nvGrpSpPr>
          <p:grpSpPr>
            <a:xfrm>
              <a:off x="5486400" y="3962400"/>
              <a:ext cx="2209800" cy="457200"/>
              <a:chOff x="5486400" y="3962400"/>
              <a:chExt cx="2209800" cy="457200"/>
            </a:xfrm>
          </p:grpSpPr>
          <p:sp>
            <p:nvSpPr>
              <p:cNvPr id="757" name="DRAM">
                <a:extLst>
                  <a:ext uri="{FF2B5EF4-FFF2-40B4-BE49-F238E27FC236}">
                    <a16:creationId xmlns:a16="http://schemas.microsoft.com/office/drawing/2014/main" id="{A4A6A8DC-7EB6-A9E5-6978-BDF9A6F8D7F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8" name="DRAM">
                <a:extLst>
                  <a:ext uri="{FF2B5EF4-FFF2-40B4-BE49-F238E27FC236}">
                    <a16:creationId xmlns:a16="http://schemas.microsoft.com/office/drawing/2014/main" id="{8382B99B-0A72-F887-6B90-8B181125883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9" name="DRAM">
                <a:extLst>
                  <a:ext uri="{FF2B5EF4-FFF2-40B4-BE49-F238E27FC236}">
                    <a16:creationId xmlns:a16="http://schemas.microsoft.com/office/drawing/2014/main" id="{40B7449A-956D-E7D3-9823-5D8E1368D9A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0" name="DRAM">
                <a:extLst>
                  <a:ext uri="{FF2B5EF4-FFF2-40B4-BE49-F238E27FC236}">
                    <a16:creationId xmlns:a16="http://schemas.microsoft.com/office/drawing/2014/main" id="{C061A786-7EB6-6B51-8741-F25D09B54FC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1" name="DRAM">
                <a:extLst>
                  <a:ext uri="{FF2B5EF4-FFF2-40B4-BE49-F238E27FC236}">
                    <a16:creationId xmlns:a16="http://schemas.microsoft.com/office/drawing/2014/main" id="{CC7328A9-E457-D385-1183-230AE49BDC1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13" name="Group 712">
              <a:extLst>
                <a:ext uri="{FF2B5EF4-FFF2-40B4-BE49-F238E27FC236}">
                  <a16:creationId xmlns:a16="http://schemas.microsoft.com/office/drawing/2014/main" id="{12F3E9E7-EEEA-726F-104F-6DDE6068A976}"/>
                </a:ext>
              </a:extLst>
            </p:cNvPr>
            <p:cNvGrpSpPr/>
            <p:nvPr/>
          </p:nvGrpSpPr>
          <p:grpSpPr>
            <a:xfrm>
              <a:off x="4876800" y="1600200"/>
              <a:ext cx="457200" cy="2209800"/>
              <a:chOff x="4876800" y="1600200"/>
              <a:chExt cx="457200" cy="2209800"/>
            </a:xfrm>
          </p:grpSpPr>
          <p:sp>
            <p:nvSpPr>
              <p:cNvPr id="752" name="DRAM">
                <a:extLst>
                  <a:ext uri="{FF2B5EF4-FFF2-40B4-BE49-F238E27FC236}">
                    <a16:creationId xmlns:a16="http://schemas.microsoft.com/office/drawing/2014/main" id="{9340BD81-1185-F808-F00D-2108A0F7C57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3" name="DRAM">
                <a:extLst>
                  <a:ext uri="{FF2B5EF4-FFF2-40B4-BE49-F238E27FC236}">
                    <a16:creationId xmlns:a16="http://schemas.microsoft.com/office/drawing/2014/main" id="{1E827F9E-67C7-5F3D-EF22-E93A09D1614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4" name="DRAM">
                <a:extLst>
                  <a:ext uri="{FF2B5EF4-FFF2-40B4-BE49-F238E27FC236}">
                    <a16:creationId xmlns:a16="http://schemas.microsoft.com/office/drawing/2014/main" id="{43708B41-06D6-95B0-303A-45A8450DA61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5" name="DRAM">
                <a:extLst>
                  <a:ext uri="{FF2B5EF4-FFF2-40B4-BE49-F238E27FC236}">
                    <a16:creationId xmlns:a16="http://schemas.microsoft.com/office/drawing/2014/main" id="{3E0524B1-1029-E684-9F95-A4E6C4EEBAE1}"/>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6" name="DRAM">
                <a:extLst>
                  <a:ext uri="{FF2B5EF4-FFF2-40B4-BE49-F238E27FC236}">
                    <a16:creationId xmlns:a16="http://schemas.microsoft.com/office/drawing/2014/main" id="{0C98A22A-77FC-FEC2-38B7-B55AE4CCB23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14" name="Group 713">
              <a:extLst>
                <a:ext uri="{FF2B5EF4-FFF2-40B4-BE49-F238E27FC236}">
                  <a16:creationId xmlns:a16="http://schemas.microsoft.com/office/drawing/2014/main" id="{9379988C-27E9-DAA3-164A-4E8E6E307BF9}"/>
                </a:ext>
              </a:extLst>
            </p:cNvPr>
            <p:cNvGrpSpPr/>
            <p:nvPr/>
          </p:nvGrpSpPr>
          <p:grpSpPr>
            <a:xfrm>
              <a:off x="5676900" y="1600199"/>
              <a:ext cx="1828800" cy="2362201"/>
              <a:chOff x="5676900" y="1170708"/>
              <a:chExt cx="1828800" cy="2791692"/>
            </a:xfrm>
          </p:grpSpPr>
          <p:cxnSp>
            <p:nvCxnSpPr>
              <p:cNvPr id="747" name="Straight Connector 746">
                <a:extLst>
                  <a:ext uri="{FF2B5EF4-FFF2-40B4-BE49-F238E27FC236}">
                    <a16:creationId xmlns:a16="http://schemas.microsoft.com/office/drawing/2014/main" id="{40C99025-E5BC-871F-022D-CC7822B3A300}"/>
                  </a:ext>
                </a:extLst>
              </p:cNvPr>
              <p:cNvCxnSpPr>
                <a:cxnSpLocks/>
                <a:stCxn id="717" idx="0"/>
                <a:endCxn id="75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A4C0EAE-5DFB-D426-5A40-2DF5407849B0}"/>
                  </a:ext>
                </a:extLst>
              </p:cNvPr>
              <p:cNvCxnSpPr>
                <a:cxnSpLocks/>
                <a:stCxn id="719" idx="0"/>
                <a:endCxn id="75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586FC77-7B15-B20D-D630-0EB762DF512A}"/>
                  </a:ext>
                </a:extLst>
              </p:cNvPr>
              <p:cNvCxnSpPr>
                <a:cxnSpLocks/>
                <a:stCxn id="720" idx="0"/>
                <a:endCxn id="76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EDA3E9E4-A673-0D69-BF1E-F41E39BA6D40}"/>
                  </a:ext>
                </a:extLst>
              </p:cNvPr>
              <p:cNvCxnSpPr>
                <a:cxnSpLocks/>
                <a:stCxn id="721" idx="0"/>
                <a:endCxn id="76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B2011E0C-049C-2E0C-8B66-CDBEE8684E33}"/>
                  </a:ext>
                </a:extLst>
              </p:cNvPr>
              <p:cNvCxnSpPr>
                <a:cxnSpLocks/>
                <a:stCxn id="718" idx="0"/>
                <a:endCxn id="75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5" name="Group 714">
              <a:extLst>
                <a:ext uri="{FF2B5EF4-FFF2-40B4-BE49-F238E27FC236}">
                  <a16:creationId xmlns:a16="http://schemas.microsoft.com/office/drawing/2014/main" id="{6A056F37-C807-4EB8-8AD9-CC5B9EFD5EE9}"/>
                </a:ext>
              </a:extLst>
            </p:cNvPr>
            <p:cNvGrpSpPr/>
            <p:nvPr/>
          </p:nvGrpSpPr>
          <p:grpSpPr>
            <a:xfrm>
              <a:off x="5334000" y="1790700"/>
              <a:ext cx="2362201" cy="1828800"/>
              <a:chOff x="5333998" y="1790700"/>
              <a:chExt cx="2791691" cy="1828800"/>
            </a:xfrm>
          </p:grpSpPr>
          <p:cxnSp>
            <p:nvCxnSpPr>
              <p:cNvPr id="742" name="Straight Connector 741">
                <a:extLst>
                  <a:ext uri="{FF2B5EF4-FFF2-40B4-BE49-F238E27FC236}">
                    <a16:creationId xmlns:a16="http://schemas.microsoft.com/office/drawing/2014/main" id="{1B07CC25-FA57-A1DC-A13D-19FF4A38FEC7}"/>
                  </a:ext>
                </a:extLst>
              </p:cNvPr>
              <p:cNvCxnSpPr>
                <a:cxnSpLocks/>
                <a:stCxn id="721" idx="6"/>
                <a:endCxn id="75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FFB3246A-FE53-E8A1-72F5-7DC2BFAFC3C3}"/>
                  </a:ext>
                </a:extLst>
              </p:cNvPr>
              <p:cNvCxnSpPr>
                <a:cxnSpLocks/>
                <a:stCxn id="726" idx="6"/>
                <a:endCxn id="75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5FDE2421-B469-D046-C730-217CDC78AB01}"/>
                  </a:ext>
                </a:extLst>
              </p:cNvPr>
              <p:cNvCxnSpPr>
                <a:cxnSpLocks/>
                <a:stCxn id="731" idx="6"/>
                <a:endCxn id="75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152E882F-C081-1652-141A-7F01F64F97CE}"/>
                  </a:ext>
                </a:extLst>
              </p:cNvPr>
              <p:cNvCxnSpPr>
                <a:cxnSpLocks/>
                <a:stCxn id="736" idx="6"/>
                <a:endCxn id="75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80CAF223-4247-02DD-6D57-D5303C4A8735}"/>
                  </a:ext>
                </a:extLst>
              </p:cNvPr>
              <p:cNvCxnSpPr>
                <a:cxnSpLocks/>
                <a:stCxn id="741" idx="6"/>
                <a:endCxn id="75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6" name="Group 715">
              <a:extLst>
                <a:ext uri="{FF2B5EF4-FFF2-40B4-BE49-F238E27FC236}">
                  <a16:creationId xmlns:a16="http://schemas.microsoft.com/office/drawing/2014/main" id="{6F447BD4-3181-390D-ECEB-F2F52B0EF7FC}"/>
                </a:ext>
              </a:extLst>
            </p:cNvPr>
            <p:cNvGrpSpPr/>
            <p:nvPr/>
          </p:nvGrpSpPr>
          <p:grpSpPr>
            <a:xfrm>
              <a:off x="5486400" y="1600200"/>
              <a:ext cx="2209800" cy="2209800"/>
              <a:chOff x="5486400" y="1600200"/>
              <a:chExt cx="2209800" cy="2209800"/>
            </a:xfrm>
          </p:grpSpPr>
          <p:sp>
            <p:nvSpPr>
              <p:cNvPr id="717" name="Oval 716">
                <a:extLst>
                  <a:ext uri="{FF2B5EF4-FFF2-40B4-BE49-F238E27FC236}">
                    <a16:creationId xmlns:a16="http://schemas.microsoft.com/office/drawing/2014/main" id="{68BA3020-7D81-FF67-4FD3-5116E9B2813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Oval 717">
                <a:extLst>
                  <a:ext uri="{FF2B5EF4-FFF2-40B4-BE49-F238E27FC236}">
                    <a16:creationId xmlns:a16="http://schemas.microsoft.com/office/drawing/2014/main" id="{7491EF68-5C49-C042-7FBD-C4EB310F7106}"/>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FAF4D9DB-F9F5-8421-E2AB-75D9E25E38D6}"/>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4E99085E-C41A-70B3-8AA6-714A99AD1902}"/>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1" name="Oval 720">
                <a:extLst>
                  <a:ext uri="{FF2B5EF4-FFF2-40B4-BE49-F238E27FC236}">
                    <a16:creationId xmlns:a16="http://schemas.microsoft.com/office/drawing/2014/main" id="{6F6A21FF-FFEA-8182-0CEE-A507FD1AE5E7}"/>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Oval 721">
                <a:extLst>
                  <a:ext uri="{FF2B5EF4-FFF2-40B4-BE49-F238E27FC236}">
                    <a16:creationId xmlns:a16="http://schemas.microsoft.com/office/drawing/2014/main" id="{E47AB944-7C83-FE77-356A-8AC7AD9B7AB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3" name="Oval 722">
                <a:extLst>
                  <a:ext uri="{FF2B5EF4-FFF2-40B4-BE49-F238E27FC236}">
                    <a16:creationId xmlns:a16="http://schemas.microsoft.com/office/drawing/2014/main" id="{4262E098-51C2-51C6-AF5B-2EEB32FBD38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4" name="Oval 723">
                <a:extLst>
                  <a:ext uri="{FF2B5EF4-FFF2-40B4-BE49-F238E27FC236}">
                    <a16:creationId xmlns:a16="http://schemas.microsoft.com/office/drawing/2014/main" id="{D35E6D8F-1259-F632-543A-8204AEABA0C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5" name="Oval 724">
                <a:extLst>
                  <a:ext uri="{FF2B5EF4-FFF2-40B4-BE49-F238E27FC236}">
                    <a16:creationId xmlns:a16="http://schemas.microsoft.com/office/drawing/2014/main" id="{77C607A0-88E6-CDA8-9B79-4079966DEF9A}"/>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6" name="Oval 725">
                <a:extLst>
                  <a:ext uri="{FF2B5EF4-FFF2-40B4-BE49-F238E27FC236}">
                    <a16:creationId xmlns:a16="http://schemas.microsoft.com/office/drawing/2014/main" id="{AB2A1AB0-FE64-C112-D019-20BF219757C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7" name="Oval 726">
                <a:extLst>
                  <a:ext uri="{FF2B5EF4-FFF2-40B4-BE49-F238E27FC236}">
                    <a16:creationId xmlns:a16="http://schemas.microsoft.com/office/drawing/2014/main" id="{92F664EF-3B46-B1F5-4904-EAA6D0AE468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8" name="Oval 727">
                <a:extLst>
                  <a:ext uri="{FF2B5EF4-FFF2-40B4-BE49-F238E27FC236}">
                    <a16:creationId xmlns:a16="http://schemas.microsoft.com/office/drawing/2014/main" id="{653AAA23-ABFC-13F9-21C3-9EE00A0FAB21}"/>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9" name="Oval 728">
                <a:extLst>
                  <a:ext uri="{FF2B5EF4-FFF2-40B4-BE49-F238E27FC236}">
                    <a16:creationId xmlns:a16="http://schemas.microsoft.com/office/drawing/2014/main" id="{AB130427-6517-99D6-2417-C9417D2169C6}"/>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0" name="Oval 729">
                <a:extLst>
                  <a:ext uri="{FF2B5EF4-FFF2-40B4-BE49-F238E27FC236}">
                    <a16:creationId xmlns:a16="http://schemas.microsoft.com/office/drawing/2014/main" id="{9C8CBEB8-AAC7-2B7F-D240-661144F8FC34}"/>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1" name="Oval 730">
                <a:extLst>
                  <a:ext uri="{FF2B5EF4-FFF2-40B4-BE49-F238E27FC236}">
                    <a16:creationId xmlns:a16="http://schemas.microsoft.com/office/drawing/2014/main" id="{1B30DFC7-3E7D-E8A8-5E76-AD7EC4AF574B}"/>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2" name="Oval 731">
                <a:extLst>
                  <a:ext uri="{FF2B5EF4-FFF2-40B4-BE49-F238E27FC236}">
                    <a16:creationId xmlns:a16="http://schemas.microsoft.com/office/drawing/2014/main" id="{DFF006FC-260A-DADC-50DA-779D45EA4BD9}"/>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3" name="Oval 732">
                <a:extLst>
                  <a:ext uri="{FF2B5EF4-FFF2-40B4-BE49-F238E27FC236}">
                    <a16:creationId xmlns:a16="http://schemas.microsoft.com/office/drawing/2014/main" id="{812D29A7-91D6-561C-6F9A-A027CC779FF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4" name="Oval 733">
                <a:extLst>
                  <a:ext uri="{FF2B5EF4-FFF2-40B4-BE49-F238E27FC236}">
                    <a16:creationId xmlns:a16="http://schemas.microsoft.com/office/drawing/2014/main" id="{C94D46BB-2FDE-3257-A5F5-DF86097D1DA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5" name="Oval 734">
                <a:extLst>
                  <a:ext uri="{FF2B5EF4-FFF2-40B4-BE49-F238E27FC236}">
                    <a16:creationId xmlns:a16="http://schemas.microsoft.com/office/drawing/2014/main" id="{F6B4EFD2-023C-C69C-984E-B126AF2D784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6" name="Oval 735">
                <a:extLst>
                  <a:ext uri="{FF2B5EF4-FFF2-40B4-BE49-F238E27FC236}">
                    <a16:creationId xmlns:a16="http://schemas.microsoft.com/office/drawing/2014/main" id="{9280C599-5BE1-1478-3601-9CBD8F069EA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7" name="Oval 736">
                <a:extLst>
                  <a:ext uri="{FF2B5EF4-FFF2-40B4-BE49-F238E27FC236}">
                    <a16:creationId xmlns:a16="http://schemas.microsoft.com/office/drawing/2014/main" id="{659B8976-0C59-67F9-E289-C1F2B5BD89AF}"/>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8" name="Oval 737">
                <a:extLst>
                  <a:ext uri="{FF2B5EF4-FFF2-40B4-BE49-F238E27FC236}">
                    <a16:creationId xmlns:a16="http://schemas.microsoft.com/office/drawing/2014/main" id="{ADD0D552-618E-5E5F-1F75-16D90DEE22A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9" name="Oval 738">
                <a:extLst>
                  <a:ext uri="{FF2B5EF4-FFF2-40B4-BE49-F238E27FC236}">
                    <a16:creationId xmlns:a16="http://schemas.microsoft.com/office/drawing/2014/main" id="{7EC24F35-2E38-EE88-5EFF-AC17F05EC61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0" name="Oval 739">
                <a:extLst>
                  <a:ext uri="{FF2B5EF4-FFF2-40B4-BE49-F238E27FC236}">
                    <a16:creationId xmlns:a16="http://schemas.microsoft.com/office/drawing/2014/main" id="{AEAB527C-2418-DE30-4D9E-BECE53E267BD}"/>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1" name="Oval 740">
                <a:extLst>
                  <a:ext uri="{FF2B5EF4-FFF2-40B4-BE49-F238E27FC236}">
                    <a16:creationId xmlns:a16="http://schemas.microsoft.com/office/drawing/2014/main" id="{7C9A42F0-2A61-4BC5-410C-256D6B0DFFC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762" name="Group 761">
            <a:extLst>
              <a:ext uri="{FF2B5EF4-FFF2-40B4-BE49-F238E27FC236}">
                <a16:creationId xmlns:a16="http://schemas.microsoft.com/office/drawing/2014/main" id="{DADAD563-45DA-B5F2-20F4-9EA3438E19F7}"/>
              </a:ext>
            </a:extLst>
          </p:cNvPr>
          <p:cNvGrpSpPr/>
          <p:nvPr/>
        </p:nvGrpSpPr>
        <p:grpSpPr>
          <a:xfrm>
            <a:off x="6416564" y="2404844"/>
            <a:ext cx="1414038" cy="1414038"/>
            <a:chOff x="4876800" y="1600199"/>
            <a:chExt cx="2819401" cy="2819401"/>
          </a:xfrm>
        </p:grpSpPr>
        <p:grpSp>
          <p:nvGrpSpPr>
            <p:cNvPr id="763" name="Group 762">
              <a:extLst>
                <a:ext uri="{FF2B5EF4-FFF2-40B4-BE49-F238E27FC236}">
                  <a16:creationId xmlns:a16="http://schemas.microsoft.com/office/drawing/2014/main" id="{92707562-47DA-7A51-DB68-A57C51F87C23}"/>
                </a:ext>
              </a:extLst>
            </p:cNvPr>
            <p:cNvGrpSpPr/>
            <p:nvPr/>
          </p:nvGrpSpPr>
          <p:grpSpPr>
            <a:xfrm>
              <a:off x="5486400" y="3962400"/>
              <a:ext cx="2209800" cy="457200"/>
              <a:chOff x="5486400" y="3962400"/>
              <a:chExt cx="2209800" cy="457200"/>
            </a:xfrm>
          </p:grpSpPr>
          <p:sp>
            <p:nvSpPr>
              <p:cNvPr id="808" name="DRAM">
                <a:extLst>
                  <a:ext uri="{FF2B5EF4-FFF2-40B4-BE49-F238E27FC236}">
                    <a16:creationId xmlns:a16="http://schemas.microsoft.com/office/drawing/2014/main" id="{B94EFCC5-3AF0-1D88-B361-86F9995109B9}"/>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9" name="DRAM">
                <a:extLst>
                  <a:ext uri="{FF2B5EF4-FFF2-40B4-BE49-F238E27FC236}">
                    <a16:creationId xmlns:a16="http://schemas.microsoft.com/office/drawing/2014/main" id="{CA5DA3C5-3A97-EB38-4220-D872278ACDF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0" name="DRAM">
                <a:extLst>
                  <a:ext uri="{FF2B5EF4-FFF2-40B4-BE49-F238E27FC236}">
                    <a16:creationId xmlns:a16="http://schemas.microsoft.com/office/drawing/2014/main" id="{9C265EFC-8CAC-5509-DF3F-0A71C5C1FD4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1" name="DRAM">
                <a:extLst>
                  <a:ext uri="{FF2B5EF4-FFF2-40B4-BE49-F238E27FC236}">
                    <a16:creationId xmlns:a16="http://schemas.microsoft.com/office/drawing/2014/main" id="{5605A5F4-9ADF-D19F-409C-906B188EB72F}"/>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2" name="DRAM">
                <a:extLst>
                  <a:ext uri="{FF2B5EF4-FFF2-40B4-BE49-F238E27FC236}">
                    <a16:creationId xmlns:a16="http://schemas.microsoft.com/office/drawing/2014/main" id="{6E2B60BB-89F7-7B5C-B14F-F2516C2C325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4" name="Group 763">
              <a:extLst>
                <a:ext uri="{FF2B5EF4-FFF2-40B4-BE49-F238E27FC236}">
                  <a16:creationId xmlns:a16="http://schemas.microsoft.com/office/drawing/2014/main" id="{4152F48C-7D24-ABE1-E4CD-46BFA893B68C}"/>
                </a:ext>
              </a:extLst>
            </p:cNvPr>
            <p:cNvGrpSpPr/>
            <p:nvPr/>
          </p:nvGrpSpPr>
          <p:grpSpPr>
            <a:xfrm>
              <a:off x="4876800" y="1600200"/>
              <a:ext cx="457200" cy="2209800"/>
              <a:chOff x="4876800" y="1600200"/>
              <a:chExt cx="457200" cy="2209800"/>
            </a:xfrm>
          </p:grpSpPr>
          <p:sp>
            <p:nvSpPr>
              <p:cNvPr id="803" name="DRAM">
                <a:extLst>
                  <a:ext uri="{FF2B5EF4-FFF2-40B4-BE49-F238E27FC236}">
                    <a16:creationId xmlns:a16="http://schemas.microsoft.com/office/drawing/2014/main" id="{7E57FF3A-FBBB-8C4B-2DC3-C94710B85ABF}"/>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4" name="DRAM">
                <a:extLst>
                  <a:ext uri="{FF2B5EF4-FFF2-40B4-BE49-F238E27FC236}">
                    <a16:creationId xmlns:a16="http://schemas.microsoft.com/office/drawing/2014/main" id="{AD9B8BF2-A9A5-9FF6-979D-5EF38FDF043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5" name="DRAM">
                <a:extLst>
                  <a:ext uri="{FF2B5EF4-FFF2-40B4-BE49-F238E27FC236}">
                    <a16:creationId xmlns:a16="http://schemas.microsoft.com/office/drawing/2014/main" id="{A18A6192-A926-89D5-C0F0-19407C7A980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6" name="DRAM">
                <a:extLst>
                  <a:ext uri="{FF2B5EF4-FFF2-40B4-BE49-F238E27FC236}">
                    <a16:creationId xmlns:a16="http://schemas.microsoft.com/office/drawing/2014/main" id="{21F02436-5B3B-E66C-4FC9-41D4C28A7072}"/>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7" name="DRAM">
                <a:extLst>
                  <a:ext uri="{FF2B5EF4-FFF2-40B4-BE49-F238E27FC236}">
                    <a16:creationId xmlns:a16="http://schemas.microsoft.com/office/drawing/2014/main" id="{C1FE134B-D7EF-BCCD-E1F6-AFA5BE4AE22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5" name="Group 764">
              <a:extLst>
                <a:ext uri="{FF2B5EF4-FFF2-40B4-BE49-F238E27FC236}">
                  <a16:creationId xmlns:a16="http://schemas.microsoft.com/office/drawing/2014/main" id="{F9E0A200-723A-D75C-96A3-87CA715BDFEE}"/>
                </a:ext>
              </a:extLst>
            </p:cNvPr>
            <p:cNvGrpSpPr/>
            <p:nvPr/>
          </p:nvGrpSpPr>
          <p:grpSpPr>
            <a:xfrm>
              <a:off x="5676900" y="1600199"/>
              <a:ext cx="1828800" cy="2362201"/>
              <a:chOff x="5676900" y="1170708"/>
              <a:chExt cx="1828800" cy="2791692"/>
            </a:xfrm>
          </p:grpSpPr>
          <p:cxnSp>
            <p:nvCxnSpPr>
              <p:cNvPr id="798" name="Straight Connector 797">
                <a:extLst>
                  <a:ext uri="{FF2B5EF4-FFF2-40B4-BE49-F238E27FC236}">
                    <a16:creationId xmlns:a16="http://schemas.microsoft.com/office/drawing/2014/main" id="{1B66A78C-1D62-6DE2-C379-C7AA858994E0}"/>
                  </a:ext>
                </a:extLst>
              </p:cNvPr>
              <p:cNvCxnSpPr>
                <a:cxnSpLocks/>
                <a:stCxn id="768" idx="0"/>
                <a:endCxn id="80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5AF3D076-FF27-FBA8-F958-818C232DD96D}"/>
                  </a:ext>
                </a:extLst>
              </p:cNvPr>
              <p:cNvCxnSpPr>
                <a:cxnSpLocks/>
                <a:stCxn id="770" idx="0"/>
                <a:endCxn id="81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D590AC0F-6B04-17DF-5C17-2BBE45B45440}"/>
                  </a:ext>
                </a:extLst>
              </p:cNvPr>
              <p:cNvCxnSpPr>
                <a:cxnSpLocks/>
                <a:stCxn id="771" idx="0"/>
                <a:endCxn id="81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B6C2F32C-5960-F4F0-A81A-DB2560AA4122}"/>
                  </a:ext>
                </a:extLst>
              </p:cNvPr>
              <p:cNvCxnSpPr>
                <a:cxnSpLocks/>
                <a:stCxn id="772" idx="0"/>
                <a:endCxn id="81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CB238EBA-96FC-6E5E-34D5-4C276CF91E09}"/>
                  </a:ext>
                </a:extLst>
              </p:cNvPr>
              <p:cNvCxnSpPr>
                <a:cxnSpLocks/>
                <a:stCxn id="769" idx="0"/>
                <a:endCxn id="80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43A923F5-698B-BB32-9C2F-B0B4F6578DB5}"/>
                </a:ext>
              </a:extLst>
            </p:cNvPr>
            <p:cNvGrpSpPr/>
            <p:nvPr/>
          </p:nvGrpSpPr>
          <p:grpSpPr>
            <a:xfrm>
              <a:off x="5334000" y="1790700"/>
              <a:ext cx="2362201" cy="1828800"/>
              <a:chOff x="5333998" y="1790700"/>
              <a:chExt cx="2791691" cy="1828800"/>
            </a:xfrm>
          </p:grpSpPr>
          <p:cxnSp>
            <p:nvCxnSpPr>
              <p:cNvPr id="793" name="Straight Connector 792">
                <a:extLst>
                  <a:ext uri="{FF2B5EF4-FFF2-40B4-BE49-F238E27FC236}">
                    <a16:creationId xmlns:a16="http://schemas.microsoft.com/office/drawing/2014/main" id="{284AB1BB-4661-8C82-0526-3E78A91991A9}"/>
                  </a:ext>
                </a:extLst>
              </p:cNvPr>
              <p:cNvCxnSpPr>
                <a:cxnSpLocks/>
                <a:stCxn id="772" idx="6"/>
                <a:endCxn id="80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0D916876-5C24-62D7-4641-A3C448C25860}"/>
                  </a:ext>
                </a:extLst>
              </p:cNvPr>
              <p:cNvCxnSpPr>
                <a:cxnSpLocks/>
                <a:stCxn id="777" idx="6"/>
                <a:endCxn id="80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02A73F2-956F-31EB-8425-CC3DBCAEC5D4}"/>
                  </a:ext>
                </a:extLst>
              </p:cNvPr>
              <p:cNvCxnSpPr>
                <a:cxnSpLocks/>
                <a:stCxn id="782" idx="6"/>
                <a:endCxn id="80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6809E42E-0FC1-F7B5-F655-746FCD455A34}"/>
                  </a:ext>
                </a:extLst>
              </p:cNvPr>
              <p:cNvCxnSpPr>
                <a:cxnSpLocks/>
                <a:stCxn id="787" idx="6"/>
                <a:endCxn id="80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083B0FF4-0561-5125-719B-C4A98605D1D4}"/>
                  </a:ext>
                </a:extLst>
              </p:cNvPr>
              <p:cNvCxnSpPr>
                <a:cxnSpLocks/>
                <a:stCxn id="792" idx="6"/>
                <a:endCxn id="80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CE017132-333D-B23D-C545-713D4C3C940D}"/>
                </a:ext>
              </a:extLst>
            </p:cNvPr>
            <p:cNvGrpSpPr/>
            <p:nvPr/>
          </p:nvGrpSpPr>
          <p:grpSpPr>
            <a:xfrm>
              <a:off x="5486400" y="1600200"/>
              <a:ext cx="2209800" cy="2209800"/>
              <a:chOff x="5486400" y="1600200"/>
              <a:chExt cx="2209800" cy="2209800"/>
            </a:xfrm>
          </p:grpSpPr>
          <p:sp>
            <p:nvSpPr>
              <p:cNvPr id="768" name="Oval 767">
                <a:extLst>
                  <a:ext uri="{FF2B5EF4-FFF2-40B4-BE49-F238E27FC236}">
                    <a16:creationId xmlns:a16="http://schemas.microsoft.com/office/drawing/2014/main" id="{B6C41E18-A8FB-4D15-BC11-1DD7CDB0322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9" name="Oval 768">
                <a:extLst>
                  <a:ext uri="{FF2B5EF4-FFF2-40B4-BE49-F238E27FC236}">
                    <a16:creationId xmlns:a16="http://schemas.microsoft.com/office/drawing/2014/main" id="{DA991C24-C535-6AD3-4B90-FB43377046B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0" name="Oval 769">
                <a:extLst>
                  <a:ext uri="{FF2B5EF4-FFF2-40B4-BE49-F238E27FC236}">
                    <a16:creationId xmlns:a16="http://schemas.microsoft.com/office/drawing/2014/main" id="{3BE078F9-59AA-A739-3DFD-1D14EA91835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1" name="Oval 770">
                <a:extLst>
                  <a:ext uri="{FF2B5EF4-FFF2-40B4-BE49-F238E27FC236}">
                    <a16:creationId xmlns:a16="http://schemas.microsoft.com/office/drawing/2014/main" id="{C24D4EBB-AAD7-B1D0-8C6E-A1BBD567E34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2" name="Oval 771">
                <a:extLst>
                  <a:ext uri="{FF2B5EF4-FFF2-40B4-BE49-F238E27FC236}">
                    <a16:creationId xmlns:a16="http://schemas.microsoft.com/office/drawing/2014/main" id="{8F893840-CEAE-43CA-72EE-78BD34B33615}"/>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3" name="Oval 772">
                <a:extLst>
                  <a:ext uri="{FF2B5EF4-FFF2-40B4-BE49-F238E27FC236}">
                    <a16:creationId xmlns:a16="http://schemas.microsoft.com/office/drawing/2014/main" id="{66427B1F-C70A-E163-8853-538E26E4498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4" name="Oval 773">
                <a:extLst>
                  <a:ext uri="{FF2B5EF4-FFF2-40B4-BE49-F238E27FC236}">
                    <a16:creationId xmlns:a16="http://schemas.microsoft.com/office/drawing/2014/main" id="{37BF93F4-5AC6-E673-A71F-0CC55D135F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5" name="Oval 774">
                <a:extLst>
                  <a:ext uri="{FF2B5EF4-FFF2-40B4-BE49-F238E27FC236}">
                    <a16:creationId xmlns:a16="http://schemas.microsoft.com/office/drawing/2014/main" id="{7927381A-CC2D-13ED-BE0E-46432577556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6" name="Oval 775">
                <a:extLst>
                  <a:ext uri="{FF2B5EF4-FFF2-40B4-BE49-F238E27FC236}">
                    <a16:creationId xmlns:a16="http://schemas.microsoft.com/office/drawing/2014/main" id="{0456B799-0DA7-D2B8-BFAF-E2F5B840675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7" name="Oval 776">
                <a:extLst>
                  <a:ext uri="{FF2B5EF4-FFF2-40B4-BE49-F238E27FC236}">
                    <a16:creationId xmlns:a16="http://schemas.microsoft.com/office/drawing/2014/main" id="{E979E9CA-87FD-DED5-5E50-EC73D78AB14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8" name="Oval 777">
                <a:extLst>
                  <a:ext uri="{FF2B5EF4-FFF2-40B4-BE49-F238E27FC236}">
                    <a16:creationId xmlns:a16="http://schemas.microsoft.com/office/drawing/2014/main" id="{3D2E96E0-9B15-B496-33ED-AEE6FAF8943B}"/>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9" name="Oval 778">
                <a:extLst>
                  <a:ext uri="{FF2B5EF4-FFF2-40B4-BE49-F238E27FC236}">
                    <a16:creationId xmlns:a16="http://schemas.microsoft.com/office/drawing/2014/main" id="{A4D5E6DD-03AD-7C21-5D64-7D27C43D2DF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0" name="Oval 779">
                <a:extLst>
                  <a:ext uri="{FF2B5EF4-FFF2-40B4-BE49-F238E27FC236}">
                    <a16:creationId xmlns:a16="http://schemas.microsoft.com/office/drawing/2014/main" id="{C38189A6-CCFA-31F8-7B59-277A26364A1A}"/>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1" name="Oval 780">
                <a:extLst>
                  <a:ext uri="{FF2B5EF4-FFF2-40B4-BE49-F238E27FC236}">
                    <a16:creationId xmlns:a16="http://schemas.microsoft.com/office/drawing/2014/main" id="{0DF6B333-A12E-6178-0889-9DD50A9CFFBE}"/>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2" name="Oval 781">
                <a:extLst>
                  <a:ext uri="{FF2B5EF4-FFF2-40B4-BE49-F238E27FC236}">
                    <a16:creationId xmlns:a16="http://schemas.microsoft.com/office/drawing/2014/main" id="{6E2780A6-A9F6-27CB-86DB-D158BD350696}"/>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BE17FC97-4914-6404-FD62-20257C3E680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81866B14-0438-0FC1-BFD9-7769C365CBC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848899A2-32ED-1CF2-7D5E-993E7F5C088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EB80EEC4-B3C0-0BDB-1118-F235E714350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7" name="Oval 786">
                <a:extLst>
                  <a:ext uri="{FF2B5EF4-FFF2-40B4-BE49-F238E27FC236}">
                    <a16:creationId xmlns:a16="http://schemas.microsoft.com/office/drawing/2014/main" id="{E52B8171-9E9D-BCA0-BA21-07875D75066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8" name="Oval 787">
                <a:extLst>
                  <a:ext uri="{FF2B5EF4-FFF2-40B4-BE49-F238E27FC236}">
                    <a16:creationId xmlns:a16="http://schemas.microsoft.com/office/drawing/2014/main" id="{9F50BEA5-FFAF-92C1-D5FD-2BE64AD725E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9" name="Oval 788">
                <a:extLst>
                  <a:ext uri="{FF2B5EF4-FFF2-40B4-BE49-F238E27FC236}">
                    <a16:creationId xmlns:a16="http://schemas.microsoft.com/office/drawing/2014/main" id="{540E02EE-5449-94F0-D8CA-53F8E4D204D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0" name="Oval 789">
                <a:extLst>
                  <a:ext uri="{FF2B5EF4-FFF2-40B4-BE49-F238E27FC236}">
                    <a16:creationId xmlns:a16="http://schemas.microsoft.com/office/drawing/2014/main" id="{973BEF7E-C3C6-BA29-39DF-BC4CD5E0C091}"/>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1" name="Oval 790">
                <a:extLst>
                  <a:ext uri="{FF2B5EF4-FFF2-40B4-BE49-F238E27FC236}">
                    <a16:creationId xmlns:a16="http://schemas.microsoft.com/office/drawing/2014/main" id="{5E5EA6BE-8987-FFE6-E938-7935888184DB}"/>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2" name="Oval 791">
                <a:extLst>
                  <a:ext uri="{FF2B5EF4-FFF2-40B4-BE49-F238E27FC236}">
                    <a16:creationId xmlns:a16="http://schemas.microsoft.com/office/drawing/2014/main" id="{A27F9A06-E3EA-1BED-56E8-9F0B123FD492}"/>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865" name="Group 864">
            <a:extLst>
              <a:ext uri="{FF2B5EF4-FFF2-40B4-BE49-F238E27FC236}">
                <a16:creationId xmlns:a16="http://schemas.microsoft.com/office/drawing/2014/main" id="{857E7362-CBA4-E251-1ED5-3B880451D2BC}"/>
              </a:ext>
            </a:extLst>
          </p:cNvPr>
          <p:cNvGrpSpPr/>
          <p:nvPr/>
        </p:nvGrpSpPr>
        <p:grpSpPr>
          <a:xfrm>
            <a:off x="1527723" y="1737147"/>
            <a:ext cx="6436405" cy="2211104"/>
            <a:chOff x="1527723" y="1737147"/>
            <a:chExt cx="6436405" cy="2211104"/>
          </a:xfrm>
        </p:grpSpPr>
        <p:sp>
          <p:nvSpPr>
            <p:cNvPr id="679" name="TextBox 678">
              <a:extLst>
                <a:ext uri="{FF2B5EF4-FFF2-40B4-BE49-F238E27FC236}">
                  <a16:creationId xmlns:a16="http://schemas.microsoft.com/office/drawing/2014/main" id="{0F201775-1B5B-0160-6F18-C691FB81D301}"/>
                </a:ext>
              </a:extLst>
            </p:cNvPr>
            <p:cNvSpPr txBox="1"/>
            <p:nvPr/>
          </p:nvSpPr>
          <p:spPr>
            <a:xfrm>
              <a:off x="1527723" y="1737147"/>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DRAM subarray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(e.g., 65,536 rows) </a:t>
              </a:r>
            </a:p>
          </p:txBody>
        </p:sp>
        <p:sp>
          <p:nvSpPr>
            <p:cNvPr id="864" name="Rounded Rectangle 863">
              <a:extLst>
                <a:ext uri="{FF2B5EF4-FFF2-40B4-BE49-F238E27FC236}">
                  <a16:creationId xmlns:a16="http://schemas.microsoft.com/office/drawing/2014/main" id="{4D7B6399-57DA-8ACF-9A18-2707AFF39121}"/>
                </a:ext>
              </a:extLst>
            </p:cNvPr>
            <p:cNvSpPr/>
            <p:nvPr/>
          </p:nvSpPr>
          <p:spPr>
            <a:xfrm>
              <a:off x="1551151" y="2285597"/>
              <a:ext cx="6412977" cy="1662654"/>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867" name="TextBox 866">
            <a:extLst>
              <a:ext uri="{FF2B5EF4-FFF2-40B4-BE49-F238E27FC236}">
                <a16:creationId xmlns:a16="http://schemas.microsoft.com/office/drawing/2014/main" id="{DC31E2F2-8552-203D-D39B-66D41BEDD160}"/>
              </a:ext>
            </a:extLst>
          </p:cNvPr>
          <p:cNvSpPr txBox="1"/>
          <p:nvPr/>
        </p:nvSpPr>
        <p:spPr>
          <a:xfrm>
            <a:off x="1036087" y="1769665"/>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DRAM mat</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(e.g., 512 </a:t>
            </a:r>
            <a:r>
              <a:rPr kumimoji="0" lang="en-US" sz="2800" b="0"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rows</a:t>
            </a: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/columns)</a:t>
            </a:r>
          </a:p>
        </p:txBody>
      </p:sp>
    </p:spTree>
    <p:extLst>
      <p:ext uri="{BB962C8B-B14F-4D97-AF65-F5344CB8AC3E}">
        <p14:creationId xmlns:p14="http://schemas.microsoft.com/office/powerpoint/2010/main" val="876230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500"/>
                                        <p:tgtEl>
                                          <p:spTgt spid="39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7"/>
                                        </p:tgtEl>
                                        <p:attrNameLst>
                                          <p:attrName>style.visibility</p:attrName>
                                        </p:attrNameLst>
                                      </p:cBhvr>
                                      <p:to>
                                        <p:strVal val="visible"/>
                                      </p:to>
                                    </p:set>
                                    <p:animEffect transition="in" filter="fade">
                                      <p:cBhvr>
                                        <p:cTn id="10" dur="500"/>
                                        <p:tgtEl>
                                          <p:spTgt spid="8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8"/>
                                        </p:tgtEl>
                                        <p:attrNameLst>
                                          <p:attrName>style.visibility</p:attrName>
                                        </p:attrNameLst>
                                      </p:cBhvr>
                                      <p:to>
                                        <p:strVal val="visible"/>
                                      </p:to>
                                    </p:set>
                                    <p:animEffect transition="in" filter="fade">
                                      <p:cBhvr>
                                        <p:cTn id="13" dur="500"/>
                                        <p:tgtEl>
                                          <p:spTgt spid="67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678"/>
                                        </p:tgtEl>
                                      </p:cBhvr>
                                    </p:animEffect>
                                    <p:set>
                                      <p:cBhvr>
                                        <p:cTn id="18" dur="1" fill="hold">
                                          <p:stCondLst>
                                            <p:cond delay="499"/>
                                          </p:stCondLst>
                                        </p:cTn>
                                        <p:tgtEl>
                                          <p:spTgt spid="678"/>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67"/>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nodeType="clickEffect">
                                  <p:stCondLst>
                                    <p:cond delay="0"/>
                                  </p:stCondLst>
                                  <p:childTnLst>
                                    <p:animEffect transition="out" filter="fade">
                                      <p:cBhvr>
                                        <p:cTn id="32" dur="500"/>
                                        <p:tgtEl>
                                          <p:spTgt spid="28"/>
                                        </p:tgtEl>
                                      </p:cBhvr>
                                    </p:animEffect>
                                    <p:set>
                                      <p:cBhvr>
                                        <p:cTn id="33" dur="1" fill="hold">
                                          <p:stCondLst>
                                            <p:cond delay="499"/>
                                          </p:stCondLst>
                                        </p:cTn>
                                        <p:tgtEl>
                                          <p:spTgt spid="28"/>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29"/>
                                        </p:tgtEl>
                                      </p:cBhvr>
                                    </p:animEffect>
                                    <p:set>
                                      <p:cBhvr>
                                        <p:cTn id="36" dur="1" fill="hold">
                                          <p:stCondLst>
                                            <p:cond delay="499"/>
                                          </p:stCondLst>
                                        </p:cTn>
                                        <p:tgtEl>
                                          <p:spTgt spid="29"/>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67"/>
                                        </p:tgtEl>
                                        <p:attrNameLst>
                                          <p:attrName>style.visibility</p:attrName>
                                        </p:attrNameLst>
                                      </p:cBhvr>
                                      <p:to>
                                        <p:strVal val="visible"/>
                                      </p:to>
                                    </p:set>
                                    <p:animEffect transition="in" filter="fade">
                                      <p:cBhvr>
                                        <p:cTn id="39" dur="500"/>
                                        <p:tgtEl>
                                          <p:spTgt spid="667"/>
                                        </p:tgtEl>
                                      </p:cBhvr>
                                    </p:animEffect>
                                  </p:childTnLst>
                                </p:cTn>
                              </p:par>
                              <p:par>
                                <p:cTn id="40" presetID="10" presetClass="entr" presetSubtype="0" fill="hold" nodeType="withEffect">
                                  <p:stCondLst>
                                    <p:cond delay="0"/>
                                  </p:stCondLst>
                                  <p:childTnLst>
                                    <p:set>
                                      <p:cBhvr>
                                        <p:cTn id="41" dur="1" fill="hold">
                                          <p:stCondLst>
                                            <p:cond delay="0"/>
                                          </p:stCondLst>
                                        </p:cTn>
                                        <p:tgtEl>
                                          <p:spTgt spid="641"/>
                                        </p:tgtEl>
                                        <p:attrNameLst>
                                          <p:attrName>style.visibility</p:attrName>
                                        </p:attrNameLst>
                                      </p:cBhvr>
                                      <p:to>
                                        <p:strVal val="visible"/>
                                      </p:to>
                                    </p:set>
                                    <p:animEffect transition="in" filter="fade">
                                      <p:cBhvr>
                                        <p:cTn id="42" dur="500"/>
                                        <p:tgtEl>
                                          <p:spTgt spid="64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nodeType="withEffect">
                                  <p:stCondLst>
                                    <p:cond delay="0"/>
                                  </p:stCondLst>
                                  <p:childTnLst>
                                    <p:set>
                                      <p:cBhvr>
                                        <p:cTn id="47" dur="1" fill="hold">
                                          <p:stCondLst>
                                            <p:cond delay="0"/>
                                          </p:stCondLst>
                                        </p:cTn>
                                        <p:tgtEl>
                                          <p:spTgt spid="392"/>
                                        </p:tgtEl>
                                        <p:attrNameLst>
                                          <p:attrName>style.visibility</p:attrName>
                                        </p:attrNameLst>
                                      </p:cBhvr>
                                      <p:to>
                                        <p:strVal val="visible"/>
                                      </p:to>
                                    </p:set>
                                    <p:animEffect transition="in" filter="fade">
                                      <p:cBhvr>
                                        <p:cTn id="48" dur="500"/>
                                        <p:tgtEl>
                                          <p:spTgt spid="39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nodeType="withEffect">
                                  <p:stCondLst>
                                    <p:cond delay="0"/>
                                  </p:stCondLst>
                                  <p:childTnLst>
                                    <p:set>
                                      <p:cBhvr>
                                        <p:cTn id="55" dur="1" fill="hold">
                                          <p:stCondLst>
                                            <p:cond delay="0"/>
                                          </p:stCondLst>
                                        </p:cTn>
                                        <p:tgtEl>
                                          <p:spTgt spid="393"/>
                                        </p:tgtEl>
                                        <p:attrNameLst>
                                          <p:attrName>style.visibility</p:attrName>
                                        </p:attrNameLst>
                                      </p:cBhvr>
                                      <p:to>
                                        <p:strVal val="visible"/>
                                      </p:to>
                                    </p:set>
                                    <p:animEffect transition="in" filter="fade">
                                      <p:cBhvr>
                                        <p:cTn id="56" dur="500"/>
                                        <p:tgtEl>
                                          <p:spTgt spid="393"/>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6"/>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680"/>
                                        </p:tgtEl>
                                        <p:attrNameLst>
                                          <p:attrName>style.visibility</p:attrName>
                                        </p:attrNameLst>
                                      </p:cBhvr>
                                      <p:to>
                                        <p:strVal val="visible"/>
                                      </p:to>
                                    </p:set>
                                    <p:animEffect transition="in" filter="fade">
                                      <p:cBhvr>
                                        <p:cTn id="65" dur="500"/>
                                        <p:tgtEl>
                                          <p:spTgt spid="680"/>
                                        </p:tgtEl>
                                      </p:cBhvr>
                                    </p:animEffect>
                                  </p:childTnLst>
                                </p:cTn>
                              </p:par>
                              <p:par>
                                <p:cTn id="66" presetID="10" presetClass="entr" presetSubtype="0" fill="hold" nodeType="withEffect">
                                  <p:stCondLst>
                                    <p:cond delay="0"/>
                                  </p:stCondLst>
                                  <p:childTnLst>
                                    <p:set>
                                      <p:cBhvr>
                                        <p:cTn id="67" dur="1" fill="hold">
                                          <p:stCondLst>
                                            <p:cond delay="0"/>
                                          </p:stCondLst>
                                        </p:cTn>
                                        <p:tgtEl>
                                          <p:spTgt spid="711"/>
                                        </p:tgtEl>
                                        <p:attrNameLst>
                                          <p:attrName>style.visibility</p:attrName>
                                        </p:attrNameLst>
                                      </p:cBhvr>
                                      <p:to>
                                        <p:strVal val="visible"/>
                                      </p:to>
                                    </p:set>
                                    <p:animEffect transition="in" filter="fade">
                                      <p:cBhvr>
                                        <p:cTn id="68" dur="500"/>
                                        <p:tgtEl>
                                          <p:spTgt spid="711"/>
                                        </p:tgtEl>
                                      </p:cBhvr>
                                    </p:animEffect>
                                  </p:childTnLst>
                                </p:cTn>
                              </p:par>
                              <p:par>
                                <p:cTn id="69" presetID="10" presetClass="entr" presetSubtype="0" fill="hold" nodeType="withEffect">
                                  <p:stCondLst>
                                    <p:cond delay="0"/>
                                  </p:stCondLst>
                                  <p:childTnLst>
                                    <p:set>
                                      <p:cBhvr>
                                        <p:cTn id="70" dur="1" fill="hold">
                                          <p:stCondLst>
                                            <p:cond delay="0"/>
                                          </p:stCondLst>
                                        </p:cTn>
                                        <p:tgtEl>
                                          <p:spTgt spid="762"/>
                                        </p:tgtEl>
                                        <p:attrNameLst>
                                          <p:attrName>style.visibility</p:attrName>
                                        </p:attrNameLst>
                                      </p:cBhvr>
                                      <p:to>
                                        <p:strVal val="visible"/>
                                      </p:to>
                                    </p:set>
                                    <p:animEffect transition="in" filter="fade">
                                      <p:cBhvr>
                                        <p:cTn id="71" dur="500"/>
                                        <p:tgtEl>
                                          <p:spTgt spid="762"/>
                                        </p:tgtEl>
                                      </p:cBhvr>
                                    </p:animEffect>
                                  </p:childTnLst>
                                </p:cTn>
                              </p:par>
                              <p:par>
                                <p:cTn id="72" presetID="10" presetClass="entr" presetSubtype="0" fill="hold" nodeType="withEffect">
                                  <p:stCondLst>
                                    <p:cond delay="0"/>
                                  </p:stCondLst>
                                  <p:childTnLst>
                                    <p:set>
                                      <p:cBhvr>
                                        <p:cTn id="73" dur="1" fill="hold">
                                          <p:stCondLst>
                                            <p:cond delay="0"/>
                                          </p:stCondLst>
                                        </p:cTn>
                                        <p:tgtEl>
                                          <p:spTgt spid="865"/>
                                        </p:tgtEl>
                                        <p:attrNameLst>
                                          <p:attrName>style.visibility</p:attrName>
                                        </p:attrNameLst>
                                      </p:cBhvr>
                                      <p:to>
                                        <p:strVal val="visible"/>
                                      </p:to>
                                    </p:set>
                                    <p:animEffect transition="in" filter="fade">
                                      <p:cBhvr>
                                        <p:cTn id="74" dur="500"/>
                                        <p:tgtEl>
                                          <p:spTgt spid="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6" grpId="0"/>
      <p:bldP spid="16" grpId="1"/>
      <p:bldP spid="678" grpId="0" animBg="1"/>
      <p:bldP spid="678" grpId="1" animBg="1"/>
      <p:bldP spid="867" grpId="0"/>
      <p:bldP spid="867"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(III)</a:t>
            </a:r>
          </a:p>
        </p:txBody>
      </p:sp>
      <p:grpSp>
        <p:nvGrpSpPr>
          <p:cNvPr id="2" name="Group 1">
            <a:extLst>
              <a:ext uri="{FF2B5EF4-FFF2-40B4-BE49-F238E27FC236}">
                <a16:creationId xmlns:a16="http://schemas.microsoft.com/office/drawing/2014/main" id="{3D26807D-1CF4-8297-234B-B5FEE7A52E1E}"/>
              </a:ext>
            </a:extLst>
          </p:cNvPr>
          <p:cNvGrpSpPr/>
          <p:nvPr/>
        </p:nvGrpSpPr>
        <p:grpSpPr>
          <a:xfrm>
            <a:off x="495573" y="4985684"/>
            <a:ext cx="8148104" cy="1321456"/>
            <a:chOff x="371659" y="2796294"/>
            <a:chExt cx="8400681" cy="1321456"/>
          </a:xfrm>
        </p:grpSpPr>
        <p:sp>
          <p:nvSpPr>
            <p:cNvPr id="9" name="Rounded Rectangle 8">
              <a:extLst>
                <a:ext uri="{FF2B5EF4-FFF2-40B4-BE49-F238E27FC236}">
                  <a16:creationId xmlns:a16="http://schemas.microsoft.com/office/drawing/2014/main" id="{01F7F7C5-4604-5715-A0F7-629E7A91DBD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A </a:t>
              </a:r>
              <a:r>
                <a:rPr lang="en-US" sz="2200" b="1" u="sng" kern="0" dirty="0">
                  <a:solidFill>
                    <a:srgbClr val="E08961"/>
                  </a:solidFill>
                  <a:latin typeface="Avenir Next" panose="020B0503020202020204" pitchFamily="34" charset="0"/>
                </a:rPr>
                <a:t>small fraction </a:t>
              </a:r>
              <a:r>
                <a:rPr lang="en-US" sz="2200" b="1" kern="0" dirty="0">
                  <a:solidFill>
                    <a:srgbClr val="E08961"/>
                  </a:solidFill>
                  <a:latin typeface="Avenir Next" panose="020B0503020202020204" pitchFamily="34" charset="0"/>
                </a:rPr>
                <a:t>of vectorized loops have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a large enough maximum vectorization factor to </a:t>
              </a:r>
              <a:br>
                <a:rPr lang="en-US" sz="2200" b="1" kern="0" dirty="0">
                  <a:solidFill>
                    <a:srgbClr val="E08961"/>
                  </a:solidFill>
                  <a:latin typeface="Avenir Next" panose="020B0503020202020204" pitchFamily="34" charset="0"/>
                </a:rPr>
              </a:br>
              <a:r>
                <a:rPr lang="en-US" sz="2200" b="1" u="sng" kern="0" dirty="0">
                  <a:solidFill>
                    <a:srgbClr val="E08961"/>
                  </a:solidFill>
                  <a:latin typeface="Avenir Next" panose="020B0503020202020204" pitchFamily="34" charset="0"/>
                </a:rPr>
                <a:t>fully exploit</a:t>
              </a:r>
              <a:r>
                <a:rPr lang="en-US" sz="2200" b="1" kern="0" dirty="0">
                  <a:solidFill>
                    <a:srgbClr val="E08961"/>
                  </a:solidFill>
                  <a:latin typeface="Avenir Next" panose="020B0503020202020204" pitchFamily="34" charset="0"/>
                </a:rPr>
                <a:t> the SIMD parallelism of PUD systems</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34559967-4126-15D8-03E7-2B1EC4E9ACBC}"/>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sp>
        <p:nvSpPr>
          <p:cNvPr id="14" name="Rectangle 13">
            <a:extLst>
              <a:ext uri="{FF2B5EF4-FFF2-40B4-BE49-F238E27FC236}">
                <a16:creationId xmlns:a16="http://schemas.microsoft.com/office/drawing/2014/main" id="{C75AC9D9-618C-F5FC-1A72-92C87DA88AC6}"/>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pic>
        <p:nvPicPr>
          <p:cNvPr id="16" name="Picture 15">
            <a:extLst>
              <a:ext uri="{FF2B5EF4-FFF2-40B4-BE49-F238E27FC236}">
                <a16:creationId xmlns:a16="http://schemas.microsoft.com/office/drawing/2014/main" id="{71696B84-BF03-9F52-2D81-6A7D8350B073}"/>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7" name="Group 16">
            <a:extLst>
              <a:ext uri="{FF2B5EF4-FFF2-40B4-BE49-F238E27FC236}">
                <a16:creationId xmlns:a16="http://schemas.microsoft.com/office/drawing/2014/main" id="{07B17333-13BB-E1F1-B608-163FBAC0EBE4}"/>
              </a:ext>
            </a:extLst>
          </p:cNvPr>
          <p:cNvGrpSpPr/>
          <p:nvPr/>
        </p:nvGrpSpPr>
        <p:grpSpPr>
          <a:xfrm>
            <a:off x="1163727" y="2443448"/>
            <a:ext cx="7705953" cy="1859569"/>
            <a:chOff x="1163727" y="2534889"/>
            <a:chExt cx="7705953" cy="1859569"/>
          </a:xfrm>
        </p:grpSpPr>
        <p:cxnSp>
          <p:nvCxnSpPr>
            <p:cNvPr id="18" name="Straight Connector 17">
              <a:extLst>
                <a:ext uri="{FF2B5EF4-FFF2-40B4-BE49-F238E27FC236}">
                  <a16:creationId xmlns:a16="http://schemas.microsoft.com/office/drawing/2014/main" id="{F88CC40E-CD84-751C-5C98-1565D093ADD5}"/>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ED9C9B0-2449-B900-3E13-937425D3F6D3}"/>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0" name="TextBox 19">
              <a:extLst>
                <a:ext uri="{FF2B5EF4-FFF2-40B4-BE49-F238E27FC236}">
                  <a16:creationId xmlns:a16="http://schemas.microsoft.com/office/drawing/2014/main" id="{A8E4FF3D-3F7F-301F-18EA-BD47F42D994F}"/>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
        <p:nvSpPr>
          <p:cNvPr id="11" name="Rectangle 10">
            <a:extLst>
              <a:ext uri="{FF2B5EF4-FFF2-40B4-BE49-F238E27FC236}">
                <a16:creationId xmlns:a16="http://schemas.microsoft.com/office/drawing/2014/main" id="{B61898E9-858E-9659-2B40-8A1981A72382}"/>
              </a:ext>
            </a:extLst>
          </p:cNvPr>
          <p:cNvSpPr/>
          <p:nvPr/>
        </p:nvSpPr>
        <p:spPr>
          <a:xfrm>
            <a:off x="1150663" y="2332042"/>
            <a:ext cx="7719016" cy="858770"/>
          </a:xfrm>
          <a:prstGeom prst="rect">
            <a:avLst/>
          </a:prstGeom>
          <a:solidFill>
            <a:schemeClr val="accent6">
              <a:lumMod val="20000"/>
              <a:lumOff val="80000"/>
              <a:alpha val="2221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37558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C79CA00F-B980-9EC4-DE0E-3CD71EF367BC}"/>
              </a:ext>
            </a:extLst>
          </p:cNvPr>
          <p:cNvSpPr/>
          <p:nvPr/>
        </p:nvSpPr>
        <p:spPr>
          <a:xfrm>
            <a:off x="1" y="2203157"/>
            <a:ext cx="9144000" cy="1105059"/>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3A958AA-D467-FF2F-589A-B95C6275B2FB}"/>
              </a:ext>
            </a:extLst>
          </p:cNvPr>
          <p:cNvSpPr/>
          <p:nvPr/>
        </p:nvSpPr>
        <p:spPr>
          <a:xfrm>
            <a:off x="0" y="4685346"/>
            <a:ext cx="9144000" cy="1184225"/>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80644957-8964-AF46-CFFE-C038B528DBFC}"/>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211949829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Limited Computation Support</a:t>
            </a:r>
          </a:p>
        </p:txBody>
      </p:sp>
      <p:grpSp>
        <p:nvGrpSpPr>
          <p:cNvPr id="2" name="Group 1">
            <a:extLst>
              <a:ext uri="{FF2B5EF4-FFF2-40B4-BE49-F238E27FC236}">
                <a16:creationId xmlns:a16="http://schemas.microsoft.com/office/drawing/2014/main" id="{5AC5ACE2-56D7-4617-F9EB-FF3711BCD375}"/>
              </a:ext>
            </a:extLst>
          </p:cNvPr>
          <p:cNvGrpSpPr/>
          <p:nvPr/>
        </p:nvGrpSpPr>
        <p:grpSpPr>
          <a:xfrm>
            <a:off x="1141827" y="2231035"/>
            <a:ext cx="6860345" cy="2057400"/>
            <a:chOff x="1049035" y="2377432"/>
            <a:chExt cx="6860345" cy="2057400"/>
          </a:xfrm>
        </p:grpSpPr>
        <p:grpSp>
          <p:nvGrpSpPr>
            <p:cNvPr id="3" name="Group 2">
              <a:extLst>
                <a:ext uri="{FF2B5EF4-FFF2-40B4-BE49-F238E27FC236}">
                  <a16:creationId xmlns:a16="http://schemas.microsoft.com/office/drawing/2014/main" id="{5C253C30-DF70-D9F9-D7A1-2F5714A22560}"/>
                </a:ext>
              </a:extLst>
            </p:cNvPr>
            <p:cNvGrpSpPr/>
            <p:nvPr/>
          </p:nvGrpSpPr>
          <p:grpSpPr>
            <a:xfrm>
              <a:off x="1734836" y="2792194"/>
              <a:ext cx="1414038" cy="1414038"/>
              <a:chOff x="4876800" y="1600199"/>
              <a:chExt cx="2819401" cy="2819401"/>
            </a:xfrm>
          </p:grpSpPr>
          <p:grpSp>
            <p:nvGrpSpPr>
              <p:cNvPr id="170" name="Group 169">
                <a:extLst>
                  <a:ext uri="{FF2B5EF4-FFF2-40B4-BE49-F238E27FC236}">
                    <a16:creationId xmlns:a16="http://schemas.microsoft.com/office/drawing/2014/main" id="{D9770EC6-B696-5D1C-FA97-DC074063E8BE}"/>
                  </a:ext>
                </a:extLst>
              </p:cNvPr>
              <p:cNvGrpSpPr/>
              <p:nvPr/>
            </p:nvGrpSpPr>
            <p:grpSpPr>
              <a:xfrm>
                <a:off x="5486400" y="3962400"/>
                <a:ext cx="2209800" cy="457200"/>
                <a:chOff x="5486400" y="3962400"/>
                <a:chExt cx="2209800" cy="457200"/>
              </a:xfrm>
            </p:grpSpPr>
            <p:sp>
              <p:nvSpPr>
                <p:cNvPr id="215" name="DRAM">
                  <a:extLst>
                    <a:ext uri="{FF2B5EF4-FFF2-40B4-BE49-F238E27FC236}">
                      <a16:creationId xmlns:a16="http://schemas.microsoft.com/office/drawing/2014/main" id="{6B589311-7554-9BAB-FE1E-A4071AC71CF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B4188A2A-6728-0E1A-28AF-31786E002DC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7" name="DRAM">
                  <a:extLst>
                    <a:ext uri="{FF2B5EF4-FFF2-40B4-BE49-F238E27FC236}">
                      <a16:creationId xmlns:a16="http://schemas.microsoft.com/office/drawing/2014/main" id="{00D66252-2492-4913-3407-7AFCCA14CAC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8" name="DRAM">
                  <a:extLst>
                    <a:ext uri="{FF2B5EF4-FFF2-40B4-BE49-F238E27FC236}">
                      <a16:creationId xmlns:a16="http://schemas.microsoft.com/office/drawing/2014/main" id="{D01F2A3B-6269-5CDE-B0C9-7777CE7E89C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9" name="DRAM">
                  <a:extLst>
                    <a:ext uri="{FF2B5EF4-FFF2-40B4-BE49-F238E27FC236}">
                      <a16:creationId xmlns:a16="http://schemas.microsoft.com/office/drawing/2014/main" id="{8ED8FCE4-C5DB-974B-AF50-5B32C31EE03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71" name="Group 170">
                <a:extLst>
                  <a:ext uri="{FF2B5EF4-FFF2-40B4-BE49-F238E27FC236}">
                    <a16:creationId xmlns:a16="http://schemas.microsoft.com/office/drawing/2014/main" id="{749193C6-F6B6-2731-D37E-41CCFFD2F379}"/>
                  </a:ext>
                </a:extLst>
              </p:cNvPr>
              <p:cNvGrpSpPr/>
              <p:nvPr/>
            </p:nvGrpSpPr>
            <p:grpSpPr>
              <a:xfrm>
                <a:off x="4876800" y="1600200"/>
                <a:ext cx="457200" cy="2209800"/>
                <a:chOff x="4876800" y="1600200"/>
                <a:chExt cx="457200" cy="2209800"/>
              </a:xfrm>
            </p:grpSpPr>
            <p:sp>
              <p:nvSpPr>
                <p:cNvPr id="210" name="DRAM">
                  <a:extLst>
                    <a:ext uri="{FF2B5EF4-FFF2-40B4-BE49-F238E27FC236}">
                      <a16:creationId xmlns:a16="http://schemas.microsoft.com/office/drawing/2014/main" id="{C1AE6D4A-87D7-23A2-0D90-97A52BF9EC2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2E3A47F7-DDF3-770A-774D-A2D56EC02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2" name="DRAM">
                  <a:extLst>
                    <a:ext uri="{FF2B5EF4-FFF2-40B4-BE49-F238E27FC236}">
                      <a16:creationId xmlns:a16="http://schemas.microsoft.com/office/drawing/2014/main" id="{54CE608F-A5AB-D6CC-EB36-3CBBE82CDAA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BB4DE95-8974-209A-4F79-D5F6DF0A8C1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F9833286-0CEF-BEBD-E880-8B10497ABE9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72" name="Group 171">
                <a:extLst>
                  <a:ext uri="{FF2B5EF4-FFF2-40B4-BE49-F238E27FC236}">
                    <a16:creationId xmlns:a16="http://schemas.microsoft.com/office/drawing/2014/main" id="{4FB4C206-D929-7198-06BB-E786AB72FFB1}"/>
                  </a:ext>
                </a:extLst>
              </p:cNvPr>
              <p:cNvGrpSpPr/>
              <p:nvPr/>
            </p:nvGrpSpPr>
            <p:grpSpPr>
              <a:xfrm>
                <a:off x="5676900" y="1600199"/>
                <a:ext cx="1828800" cy="2362201"/>
                <a:chOff x="5676900" y="1170708"/>
                <a:chExt cx="1828800" cy="2791692"/>
              </a:xfrm>
            </p:grpSpPr>
            <p:cxnSp>
              <p:nvCxnSpPr>
                <p:cNvPr id="205" name="Straight Connector 204">
                  <a:extLst>
                    <a:ext uri="{FF2B5EF4-FFF2-40B4-BE49-F238E27FC236}">
                      <a16:creationId xmlns:a16="http://schemas.microsoft.com/office/drawing/2014/main" id="{35F2C2E7-543A-14AE-70A9-DD473C1A160A}"/>
                    </a:ext>
                  </a:extLst>
                </p:cNvPr>
                <p:cNvCxnSpPr>
                  <a:cxnSpLocks/>
                  <a:stCxn id="175" idx="0"/>
                  <a:endCxn id="2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26A9D02-2DD9-7B69-DB0A-D1F1E0A1EEE5}"/>
                    </a:ext>
                  </a:extLst>
                </p:cNvPr>
                <p:cNvCxnSpPr>
                  <a:cxnSpLocks/>
                  <a:stCxn id="177" idx="0"/>
                  <a:endCxn id="2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E399CBA5-3235-FC65-D054-DDD010B8564E}"/>
                    </a:ext>
                  </a:extLst>
                </p:cNvPr>
                <p:cNvCxnSpPr>
                  <a:cxnSpLocks/>
                  <a:stCxn id="178" idx="0"/>
                  <a:endCxn id="2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E5712923-E1B3-952C-9EDE-6564D1267F3E}"/>
                    </a:ext>
                  </a:extLst>
                </p:cNvPr>
                <p:cNvCxnSpPr>
                  <a:cxnSpLocks/>
                  <a:stCxn id="179" idx="0"/>
                  <a:endCxn id="2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A38EC954-4423-FB2C-001F-0B82408C870B}"/>
                    </a:ext>
                  </a:extLst>
                </p:cNvPr>
                <p:cNvCxnSpPr>
                  <a:cxnSpLocks/>
                  <a:stCxn id="176" idx="0"/>
                  <a:endCxn id="2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127B3A9D-D118-AE66-3F43-13FC2E1FC9DD}"/>
                  </a:ext>
                </a:extLst>
              </p:cNvPr>
              <p:cNvGrpSpPr/>
              <p:nvPr/>
            </p:nvGrpSpPr>
            <p:grpSpPr>
              <a:xfrm>
                <a:off x="5334000" y="1790700"/>
                <a:ext cx="2362201" cy="1828800"/>
                <a:chOff x="5333998" y="1790700"/>
                <a:chExt cx="2791691" cy="1828800"/>
              </a:xfrm>
            </p:grpSpPr>
            <p:cxnSp>
              <p:nvCxnSpPr>
                <p:cNvPr id="200" name="Straight Connector 199">
                  <a:extLst>
                    <a:ext uri="{FF2B5EF4-FFF2-40B4-BE49-F238E27FC236}">
                      <a16:creationId xmlns:a16="http://schemas.microsoft.com/office/drawing/2014/main" id="{E918F620-1C6B-F424-5BB3-C52EADFE7D04}"/>
                    </a:ext>
                  </a:extLst>
                </p:cNvPr>
                <p:cNvCxnSpPr>
                  <a:cxnSpLocks/>
                  <a:stCxn id="179" idx="6"/>
                  <a:endCxn id="2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65D95E1D-4769-0EF7-DE56-6C495F274893}"/>
                    </a:ext>
                  </a:extLst>
                </p:cNvPr>
                <p:cNvCxnSpPr>
                  <a:cxnSpLocks/>
                  <a:stCxn id="184" idx="6"/>
                  <a:endCxn id="2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F3354481-08A6-7AFB-5913-D05DBF103E3F}"/>
                    </a:ext>
                  </a:extLst>
                </p:cNvPr>
                <p:cNvCxnSpPr>
                  <a:cxnSpLocks/>
                  <a:stCxn id="189" idx="6"/>
                  <a:endCxn id="2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D45F13B-7E29-C331-6E93-4BD7866A65D8}"/>
                    </a:ext>
                  </a:extLst>
                </p:cNvPr>
                <p:cNvCxnSpPr>
                  <a:cxnSpLocks/>
                  <a:stCxn id="194" idx="6"/>
                  <a:endCxn id="2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391D9EBF-E5A4-F64C-0AB1-A2CAAB0C97B1}"/>
                    </a:ext>
                  </a:extLst>
                </p:cNvPr>
                <p:cNvCxnSpPr>
                  <a:cxnSpLocks/>
                  <a:stCxn id="199" idx="6"/>
                  <a:endCxn id="2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8EAA500E-EE2B-4AAF-857B-3F674FF535FC}"/>
                  </a:ext>
                </a:extLst>
              </p:cNvPr>
              <p:cNvGrpSpPr/>
              <p:nvPr/>
            </p:nvGrpSpPr>
            <p:grpSpPr>
              <a:xfrm>
                <a:off x="5486400" y="1600200"/>
                <a:ext cx="2209800" cy="2209800"/>
                <a:chOff x="5486400" y="1600200"/>
                <a:chExt cx="2209800" cy="2209800"/>
              </a:xfrm>
            </p:grpSpPr>
            <p:sp>
              <p:nvSpPr>
                <p:cNvPr id="175" name="Oval 174">
                  <a:extLst>
                    <a:ext uri="{FF2B5EF4-FFF2-40B4-BE49-F238E27FC236}">
                      <a16:creationId xmlns:a16="http://schemas.microsoft.com/office/drawing/2014/main" id="{EBC30B53-FA1E-4033-B121-B940026A1FA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A0089711-8225-7258-9500-016E99329FB5}"/>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1AADB1D9-2B8F-2C23-CD22-0F882648798A}"/>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3156182D-9DC0-61E2-976F-7ED9B79BF602}"/>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DD9C0757-34DB-40D8-0BA9-046994C1F03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61B81990-1D63-CDC1-A9C8-B70A141448CE}"/>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AAF86B34-303D-8D8F-6A02-4EFB802AAE5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59267FA8-F63A-A40F-44BC-9085ABD9E59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8F1D2DF0-585B-7E4A-5A4D-553B7604D5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BA48F49B-C51D-1F59-8434-E83AF591A3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C7AC00BA-CA78-F15D-3341-40D575FD9E0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CFBD9A9E-25B6-4E9E-1185-4754E3B86F3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6914329F-7E31-5CE0-3A93-872A9C44801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93B47809-CF25-0D6B-60F6-55242AE430C3}"/>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420DB2F2-2839-E54B-8C52-9966A90F9DE4}"/>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7194790E-EDBE-3CA1-FB9A-EE720E0DC32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F54FD7D2-6FF5-F03F-636D-FFE169D2308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B4A47F15-63EB-EA68-3376-9EC5E0D001E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FE3C1C54-AD9E-8CB7-51CF-91EA27BC051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E871E7B3-65C3-3845-B270-7162E1D1AA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5431C3CC-142A-A082-9293-C0725D2D9E9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3E45C69E-137A-77B4-D445-88F6624E84AD}"/>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7" name="Oval 196">
                  <a:extLst>
                    <a:ext uri="{FF2B5EF4-FFF2-40B4-BE49-F238E27FC236}">
                      <a16:creationId xmlns:a16="http://schemas.microsoft.com/office/drawing/2014/main" id="{767EB094-702D-C01E-0864-EE4609544A5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8" name="Oval 197">
                  <a:extLst>
                    <a:ext uri="{FF2B5EF4-FFF2-40B4-BE49-F238E27FC236}">
                      <a16:creationId xmlns:a16="http://schemas.microsoft.com/office/drawing/2014/main" id="{65C6154E-B452-4FC2-51BA-AFB77D0CB2F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9" name="Oval 198">
                  <a:extLst>
                    <a:ext uri="{FF2B5EF4-FFF2-40B4-BE49-F238E27FC236}">
                      <a16:creationId xmlns:a16="http://schemas.microsoft.com/office/drawing/2014/main" id="{82066ED0-5598-2008-AA94-8F7739D10CC2}"/>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 name="Group 3">
              <a:extLst>
                <a:ext uri="{FF2B5EF4-FFF2-40B4-BE49-F238E27FC236}">
                  <a16:creationId xmlns:a16="http://schemas.microsoft.com/office/drawing/2014/main" id="{F58F330D-84E1-644F-30CF-65309C2A8941}"/>
                </a:ext>
              </a:extLst>
            </p:cNvPr>
            <p:cNvGrpSpPr/>
            <p:nvPr/>
          </p:nvGrpSpPr>
          <p:grpSpPr>
            <a:xfrm>
              <a:off x="3292364" y="2792194"/>
              <a:ext cx="1414038" cy="1414038"/>
              <a:chOff x="4876800" y="1600199"/>
              <a:chExt cx="2819401" cy="2819401"/>
            </a:xfrm>
          </p:grpSpPr>
          <p:grpSp>
            <p:nvGrpSpPr>
              <p:cNvPr id="120" name="Group 119">
                <a:extLst>
                  <a:ext uri="{FF2B5EF4-FFF2-40B4-BE49-F238E27FC236}">
                    <a16:creationId xmlns:a16="http://schemas.microsoft.com/office/drawing/2014/main" id="{08E682DC-2BC2-0D06-2C7E-1EC858A30AEB}"/>
                  </a:ext>
                </a:extLst>
              </p:cNvPr>
              <p:cNvGrpSpPr/>
              <p:nvPr/>
            </p:nvGrpSpPr>
            <p:grpSpPr>
              <a:xfrm>
                <a:off x="5486400" y="3962400"/>
                <a:ext cx="2209800" cy="457200"/>
                <a:chOff x="5486400" y="3962400"/>
                <a:chExt cx="2209800" cy="457200"/>
              </a:xfrm>
            </p:grpSpPr>
            <p:sp>
              <p:nvSpPr>
                <p:cNvPr id="165" name="DRAM">
                  <a:extLst>
                    <a:ext uri="{FF2B5EF4-FFF2-40B4-BE49-F238E27FC236}">
                      <a16:creationId xmlns:a16="http://schemas.microsoft.com/office/drawing/2014/main" id="{6A196911-3252-F259-215E-8A68F36D9D0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6" name="DRAM">
                  <a:extLst>
                    <a:ext uri="{FF2B5EF4-FFF2-40B4-BE49-F238E27FC236}">
                      <a16:creationId xmlns:a16="http://schemas.microsoft.com/office/drawing/2014/main" id="{A11ECA6C-1B3E-2450-3CDA-4C78C753F78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7" name="DRAM">
                  <a:extLst>
                    <a:ext uri="{FF2B5EF4-FFF2-40B4-BE49-F238E27FC236}">
                      <a16:creationId xmlns:a16="http://schemas.microsoft.com/office/drawing/2014/main" id="{CE3974B2-6592-A7E7-7D93-211DFE3E7B1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DRAM">
                  <a:extLst>
                    <a:ext uri="{FF2B5EF4-FFF2-40B4-BE49-F238E27FC236}">
                      <a16:creationId xmlns:a16="http://schemas.microsoft.com/office/drawing/2014/main" id="{E93D8113-D9E1-9CF0-47E8-574E404133C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DRAM">
                  <a:extLst>
                    <a:ext uri="{FF2B5EF4-FFF2-40B4-BE49-F238E27FC236}">
                      <a16:creationId xmlns:a16="http://schemas.microsoft.com/office/drawing/2014/main" id="{85530494-E540-A783-45F4-B0FD202868C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21" name="Group 120">
                <a:extLst>
                  <a:ext uri="{FF2B5EF4-FFF2-40B4-BE49-F238E27FC236}">
                    <a16:creationId xmlns:a16="http://schemas.microsoft.com/office/drawing/2014/main" id="{4014989A-C762-5E2E-C4B9-F94E8F5E4788}"/>
                  </a:ext>
                </a:extLst>
              </p:cNvPr>
              <p:cNvGrpSpPr/>
              <p:nvPr/>
            </p:nvGrpSpPr>
            <p:grpSpPr>
              <a:xfrm>
                <a:off x="4876800" y="1600200"/>
                <a:ext cx="457200" cy="2209800"/>
                <a:chOff x="4876800" y="1600200"/>
                <a:chExt cx="457200" cy="2209800"/>
              </a:xfrm>
            </p:grpSpPr>
            <p:sp>
              <p:nvSpPr>
                <p:cNvPr id="160" name="DRAM">
                  <a:extLst>
                    <a:ext uri="{FF2B5EF4-FFF2-40B4-BE49-F238E27FC236}">
                      <a16:creationId xmlns:a16="http://schemas.microsoft.com/office/drawing/2014/main" id="{FCC9AB83-9CEC-86C1-D5F1-80E3F0213BE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1" name="DRAM">
                  <a:extLst>
                    <a:ext uri="{FF2B5EF4-FFF2-40B4-BE49-F238E27FC236}">
                      <a16:creationId xmlns:a16="http://schemas.microsoft.com/office/drawing/2014/main" id="{13208850-87F9-107F-6342-D10D962C131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048BBB4C-015B-C2C5-C467-B4F42A556DC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0C0766E3-E9C1-4985-71D7-A8676154453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1FC95E18-5BD7-5EBD-54DF-B35284360FF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22" name="Group 121">
                <a:extLst>
                  <a:ext uri="{FF2B5EF4-FFF2-40B4-BE49-F238E27FC236}">
                    <a16:creationId xmlns:a16="http://schemas.microsoft.com/office/drawing/2014/main" id="{AE2E4B0E-1DA3-0D01-3EA7-013456C5E4EA}"/>
                  </a:ext>
                </a:extLst>
              </p:cNvPr>
              <p:cNvGrpSpPr/>
              <p:nvPr/>
            </p:nvGrpSpPr>
            <p:grpSpPr>
              <a:xfrm>
                <a:off x="5676900" y="1600199"/>
                <a:ext cx="1828800" cy="2362201"/>
                <a:chOff x="5676900" y="1170708"/>
                <a:chExt cx="1828800" cy="2791692"/>
              </a:xfrm>
            </p:grpSpPr>
            <p:cxnSp>
              <p:nvCxnSpPr>
                <p:cNvPr id="155" name="Straight Connector 154">
                  <a:extLst>
                    <a:ext uri="{FF2B5EF4-FFF2-40B4-BE49-F238E27FC236}">
                      <a16:creationId xmlns:a16="http://schemas.microsoft.com/office/drawing/2014/main" id="{DF918E86-EEF7-05AF-47F6-23AA5D8BE499}"/>
                    </a:ext>
                  </a:extLst>
                </p:cNvPr>
                <p:cNvCxnSpPr>
                  <a:cxnSpLocks/>
                  <a:stCxn id="125" idx="0"/>
                  <a:endCxn id="1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479E920C-2336-CEDD-259F-D1298E3DC455}"/>
                    </a:ext>
                  </a:extLst>
                </p:cNvPr>
                <p:cNvCxnSpPr>
                  <a:cxnSpLocks/>
                  <a:stCxn id="127" idx="0"/>
                  <a:endCxn id="1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61E43299-8DD0-A06F-0574-F283B5FCB422}"/>
                    </a:ext>
                  </a:extLst>
                </p:cNvPr>
                <p:cNvCxnSpPr>
                  <a:cxnSpLocks/>
                  <a:stCxn id="128" idx="0"/>
                  <a:endCxn id="1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6843EF92-6813-BAB3-EE4A-B76E2A20573B}"/>
                    </a:ext>
                  </a:extLst>
                </p:cNvPr>
                <p:cNvCxnSpPr>
                  <a:cxnSpLocks/>
                  <a:stCxn id="129" idx="0"/>
                  <a:endCxn id="1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3CD3C65-E81D-ED05-90FB-FCF3F7DF75EC}"/>
                    </a:ext>
                  </a:extLst>
                </p:cNvPr>
                <p:cNvCxnSpPr>
                  <a:cxnSpLocks/>
                  <a:stCxn id="126" idx="0"/>
                  <a:endCxn id="1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3" name="Group 122">
                <a:extLst>
                  <a:ext uri="{FF2B5EF4-FFF2-40B4-BE49-F238E27FC236}">
                    <a16:creationId xmlns:a16="http://schemas.microsoft.com/office/drawing/2014/main" id="{CEC5BF82-E295-DC65-C9FD-37B3B44BEC8F}"/>
                  </a:ext>
                </a:extLst>
              </p:cNvPr>
              <p:cNvGrpSpPr/>
              <p:nvPr/>
            </p:nvGrpSpPr>
            <p:grpSpPr>
              <a:xfrm>
                <a:off x="5334000" y="1790700"/>
                <a:ext cx="2362201" cy="1828800"/>
                <a:chOff x="5333998" y="1790700"/>
                <a:chExt cx="2791691" cy="1828800"/>
              </a:xfrm>
            </p:grpSpPr>
            <p:cxnSp>
              <p:nvCxnSpPr>
                <p:cNvPr id="150" name="Straight Connector 149">
                  <a:extLst>
                    <a:ext uri="{FF2B5EF4-FFF2-40B4-BE49-F238E27FC236}">
                      <a16:creationId xmlns:a16="http://schemas.microsoft.com/office/drawing/2014/main" id="{65894965-D06C-06E6-3B0E-E401E9700E8D}"/>
                    </a:ext>
                  </a:extLst>
                </p:cNvPr>
                <p:cNvCxnSpPr>
                  <a:cxnSpLocks/>
                  <a:stCxn id="129" idx="6"/>
                  <a:endCxn id="1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4FE902F2-9EF9-5C84-BB43-94D465E3C11F}"/>
                    </a:ext>
                  </a:extLst>
                </p:cNvPr>
                <p:cNvCxnSpPr>
                  <a:cxnSpLocks/>
                  <a:stCxn id="134" idx="6"/>
                  <a:endCxn id="1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70901C74-0CD1-1E2C-CD09-63C243E13F14}"/>
                    </a:ext>
                  </a:extLst>
                </p:cNvPr>
                <p:cNvCxnSpPr>
                  <a:cxnSpLocks/>
                  <a:endCxn id="16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D558975-226B-A25B-9563-1B81D68150D6}"/>
                    </a:ext>
                  </a:extLst>
                </p:cNvPr>
                <p:cNvCxnSpPr>
                  <a:cxnSpLocks/>
                  <a:stCxn id="144" idx="6"/>
                  <a:endCxn id="1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90D1787-CF04-E103-ECC6-F7509AC37297}"/>
                    </a:ext>
                  </a:extLst>
                </p:cNvPr>
                <p:cNvCxnSpPr>
                  <a:cxnSpLocks/>
                  <a:stCxn id="149" idx="6"/>
                  <a:endCxn id="1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234DC779-6DC6-7D58-B081-9D6E83FF24F4}"/>
                  </a:ext>
                </a:extLst>
              </p:cNvPr>
              <p:cNvGrpSpPr/>
              <p:nvPr/>
            </p:nvGrpSpPr>
            <p:grpSpPr>
              <a:xfrm>
                <a:off x="5486400" y="1600200"/>
                <a:ext cx="2209800" cy="2209800"/>
                <a:chOff x="5486400" y="1600200"/>
                <a:chExt cx="2209800" cy="2209800"/>
              </a:xfrm>
            </p:grpSpPr>
            <p:sp>
              <p:nvSpPr>
                <p:cNvPr id="125" name="Oval 124">
                  <a:extLst>
                    <a:ext uri="{FF2B5EF4-FFF2-40B4-BE49-F238E27FC236}">
                      <a16:creationId xmlns:a16="http://schemas.microsoft.com/office/drawing/2014/main" id="{E60FDCB7-226C-D858-9DA8-CC4BEFBA1F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4262FB3D-CB4E-1081-C800-E6F0BD8DDAF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6CC15BCA-408D-FE07-89A8-2F659E8C388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3B2723F5-BB4E-CC77-29C0-712B0AA1D39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A82A14C8-4A42-8F23-A72C-B80B11B90A7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317C8E12-9900-BEB7-E5CC-DDF80D31032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0BFD1B93-DAAF-575A-43A8-ACBC9EFC0BC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D2674EA7-D4B5-C3B4-8737-149752CB5A0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0D752947-7C26-9F88-5576-83465A6EB645}"/>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CFE07599-DD75-F541-7643-513BE9B33E5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7E753B22-54CF-3CC8-BA14-D68BF567416C}"/>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E0DE3F38-CB85-7F0F-1A9B-23F021AF23E0}"/>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CD45F53-CE9F-742C-6012-45AE53D4D79A}"/>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1DE18EFC-0C5A-9CB5-0F7C-84414BB2A3F4}"/>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C6F40B93-5C78-D309-5592-A2463A32B9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D0DA6B95-0821-7573-8122-E3CF7BBEDBF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2B707DD8-0F17-8571-9D82-5E391D2BCF54}"/>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F88A62E6-7144-780D-F3EB-E9CD0F8FE218}"/>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A23F7559-356B-995D-E32F-0D32D4C88BB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C6A5E884-320A-F3B9-2323-631B69A8E35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CAA49C68-CA0B-0607-C5BC-6B84FF9649E7}"/>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6" name="Oval 145">
                  <a:extLst>
                    <a:ext uri="{FF2B5EF4-FFF2-40B4-BE49-F238E27FC236}">
                      <a16:creationId xmlns:a16="http://schemas.microsoft.com/office/drawing/2014/main" id="{E7A71165-DACC-ED10-B9A2-BA17643547B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7" name="Oval 146">
                  <a:extLst>
                    <a:ext uri="{FF2B5EF4-FFF2-40B4-BE49-F238E27FC236}">
                      <a16:creationId xmlns:a16="http://schemas.microsoft.com/office/drawing/2014/main" id="{1A4F9DA7-9647-AF98-B895-544A0957B05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8" name="Oval 147">
                  <a:extLst>
                    <a:ext uri="{FF2B5EF4-FFF2-40B4-BE49-F238E27FC236}">
                      <a16:creationId xmlns:a16="http://schemas.microsoft.com/office/drawing/2014/main" id="{F83DF531-537A-3D50-790A-EC38BBBE2B7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9" name="Oval 148">
                  <a:extLst>
                    <a:ext uri="{FF2B5EF4-FFF2-40B4-BE49-F238E27FC236}">
                      <a16:creationId xmlns:a16="http://schemas.microsoft.com/office/drawing/2014/main" id="{76C27710-A75C-0286-7E32-C4F5541FBA7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 name="Group 4">
              <a:extLst>
                <a:ext uri="{FF2B5EF4-FFF2-40B4-BE49-F238E27FC236}">
                  <a16:creationId xmlns:a16="http://schemas.microsoft.com/office/drawing/2014/main" id="{1D018A60-D232-91BF-5B3C-F9D81AA3E305}"/>
                </a:ext>
              </a:extLst>
            </p:cNvPr>
            <p:cNvGrpSpPr/>
            <p:nvPr/>
          </p:nvGrpSpPr>
          <p:grpSpPr>
            <a:xfrm>
              <a:off x="4859036" y="2792194"/>
              <a:ext cx="1414038" cy="1414038"/>
              <a:chOff x="4876800" y="1600199"/>
              <a:chExt cx="2819401" cy="2819401"/>
            </a:xfrm>
          </p:grpSpPr>
          <p:grpSp>
            <p:nvGrpSpPr>
              <p:cNvPr id="70" name="Group 69">
                <a:extLst>
                  <a:ext uri="{FF2B5EF4-FFF2-40B4-BE49-F238E27FC236}">
                    <a16:creationId xmlns:a16="http://schemas.microsoft.com/office/drawing/2014/main" id="{819AC0B2-782F-98F6-EC3C-34EFC1FA183C}"/>
                  </a:ext>
                </a:extLst>
              </p:cNvPr>
              <p:cNvGrpSpPr/>
              <p:nvPr/>
            </p:nvGrpSpPr>
            <p:grpSpPr>
              <a:xfrm>
                <a:off x="5486400" y="3962400"/>
                <a:ext cx="2209800" cy="457200"/>
                <a:chOff x="5486400" y="3962400"/>
                <a:chExt cx="2209800" cy="457200"/>
              </a:xfrm>
            </p:grpSpPr>
            <p:sp>
              <p:nvSpPr>
                <p:cNvPr id="115" name="DRAM">
                  <a:extLst>
                    <a:ext uri="{FF2B5EF4-FFF2-40B4-BE49-F238E27FC236}">
                      <a16:creationId xmlns:a16="http://schemas.microsoft.com/office/drawing/2014/main" id="{2C330C31-ECC2-C909-28D5-2ED138BF266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6" name="DRAM">
                  <a:extLst>
                    <a:ext uri="{FF2B5EF4-FFF2-40B4-BE49-F238E27FC236}">
                      <a16:creationId xmlns:a16="http://schemas.microsoft.com/office/drawing/2014/main" id="{BB5FBD22-5218-1B20-BAC4-6A4CC47B00F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DRAM">
                  <a:extLst>
                    <a:ext uri="{FF2B5EF4-FFF2-40B4-BE49-F238E27FC236}">
                      <a16:creationId xmlns:a16="http://schemas.microsoft.com/office/drawing/2014/main" id="{A4CE30AD-D4FF-841C-58A3-9C53CF21B9D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DRAM">
                  <a:extLst>
                    <a:ext uri="{FF2B5EF4-FFF2-40B4-BE49-F238E27FC236}">
                      <a16:creationId xmlns:a16="http://schemas.microsoft.com/office/drawing/2014/main" id="{E0B30E25-2933-A70F-3F92-D126004374E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DRAM">
                  <a:extLst>
                    <a:ext uri="{FF2B5EF4-FFF2-40B4-BE49-F238E27FC236}">
                      <a16:creationId xmlns:a16="http://schemas.microsoft.com/office/drawing/2014/main" id="{7030308C-150D-7882-C4E5-FE4BD16FF3F0}"/>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 name="Group 70">
                <a:extLst>
                  <a:ext uri="{FF2B5EF4-FFF2-40B4-BE49-F238E27FC236}">
                    <a16:creationId xmlns:a16="http://schemas.microsoft.com/office/drawing/2014/main" id="{2257CE93-9BFB-06D3-1344-F4960220DB1F}"/>
                  </a:ext>
                </a:extLst>
              </p:cNvPr>
              <p:cNvGrpSpPr/>
              <p:nvPr/>
            </p:nvGrpSpPr>
            <p:grpSpPr>
              <a:xfrm>
                <a:off x="4876800" y="1600200"/>
                <a:ext cx="457200" cy="2209800"/>
                <a:chOff x="4876800" y="1600200"/>
                <a:chExt cx="457200" cy="2209800"/>
              </a:xfrm>
            </p:grpSpPr>
            <p:sp>
              <p:nvSpPr>
                <p:cNvPr id="110" name="DRAM">
                  <a:extLst>
                    <a:ext uri="{FF2B5EF4-FFF2-40B4-BE49-F238E27FC236}">
                      <a16:creationId xmlns:a16="http://schemas.microsoft.com/office/drawing/2014/main" id="{F1F9972E-7D83-17C9-72B8-D130B80D4DF0}"/>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A26EAABE-9ED0-9C93-A22F-62049EF01BAF}"/>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913B1AB-8B85-1010-263A-C298E912C9B5}"/>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5211EF25-B14F-158E-B023-B5AFDBA020C0}"/>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DB994DBC-659A-772E-D5D1-344903D28C5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2" name="Group 71">
                <a:extLst>
                  <a:ext uri="{FF2B5EF4-FFF2-40B4-BE49-F238E27FC236}">
                    <a16:creationId xmlns:a16="http://schemas.microsoft.com/office/drawing/2014/main" id="{A8EB16FF-DA79-12CF-368F-BB4211B5C388}"/>
                  </a:ext>
                </a:extLst>
              </p:cNvPr>
              <p:cNvGrpSpPr/>
              <p:nvPr/>
            </p:nvGrpSpPr>
            <p:grpSpPr>
              <a:xfrm>
                <a:off x="5676900" y="1600199"/>
                <a:ext cx="1828800" cy="2362201"/>
                <a:chOff x="5676900" y="1170708"/>
                <a:chExt cx="1828800" cy="2791692"/>
              </a:xfrm>
            </p:grpSpPr>
            <p:cxnSp>
              <p:nvCxnSpPr>
                <p:cNvPr id="105" name="Straight Connector 104">
                  <a:extLst>
                    <a:ext uri="{FF2B5EF4-FFF2-40B4-BE49-F238E27FC236}">
                      <a16:creationId xmlns:a16="http://schemas.microsoft.com/office/drawing/2014/main" id="{21FDC014-DBCA-73B2-EA29-D7FB8F0998A7}"/>
                    </a:ext>
                  </a:extLst>
                </p:cNvPr>
                <p:cNvCxnSpPr>
                  <a:cxnSpLocks/>
                  <a:stCxn id="75" idx="0"/>
                  <a:endCxn id="1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6024F1D8-9AF7-1EE0-105A-A3863F938F7D}"/>
                    </a:ext>
                  </a:extLst>
                </p:cNvPr>
                <p:cNvCxnSpPr>
                  <a:cxnSpLocks/>
                  <a:stCxn id="77" idx="0"/>
                  <a:endCxn id="1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107220A-96B1-610C-0ACD-0CCF9A3633DD}"/>
                    </a:ext>
                  </a:extLst>
                </p:cNvPr>
                <p:cNvCxnSpPr>
                  <a:cxnSpLocks/>
                  <a:stCxn id="78" idx="0"/>
                  <a:endCxn id="1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05D84F00-14C3-9833-0929-EA76B33D7592}"/>
                    </a:ext>
                  </a:extLst>
                </p:cNvPr>
                <p:cNvCxnSpPr>
                  <a:cxnSpLocks/>
                  <a:stCxn id="79" idx="0"/>
                  <a:endCxn id="1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93B4C75-29E7-989A-6FCA-4F7AC236312B}"/>
                    </a:ext>
                  </a:extLst>
                </p:cNvPr>
                <p:cNvCxnSpPr>
                  <a:cxnSpLocks/>
                  <a:stCxn id="76" idx="0"/>
                  <a:endCxn id="1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7D79AF03-75EC-F439-9C10-D7B53546BA52}"/>
                  </a:ext>
                </a:extLst>
              </p:cNvPr>
              <p:cNvGrpSpPr/>
              <p:nvPr/>
            </p:nvGrpSpPr>
            <p:grpSpPr>
              <a:xfrm>
                <a:off x="5334000" y="1790700"/>
                <a:ext cx="2362201" cy="1828800"/>
                <a:chOff x="5333998" y="1790700"/>
                <a:chExt cx="2791691" cy="1828800"/>
              </a:xfrm>
            </p:grpSpPr>
            <p:cxnSp>
              <p:nvCxnSpPr>
                <p:cNvPr id="100" name="Straight Connector 99">
                  <a:extLst>
                    <a:ext uri="{FF2B5EF4-FFF2-40B4-BE49-F238E27FC236}">
                      <a16:creationId xmlns:a16="http://schemas.microsoft.com/office/drawing/2014/main" id="{FF070FE7-59BD-BDC6-569B-5E58BCA56D00}"/>
                    </a:ext>
                  </a:extLst>
                </p:cNvPr>
                <p:cNvCxnSpPr>
                  <a:cxnSpLocks/>
                  <a:stCxn id="79" idx="6"/>
                  <a:endCxn id="1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1A79A858-A93E-E7EB-0D9A-3B1AE7D631F4}"/>
                    </a:ext>
                  </a:extLst>
                </p:cNvPr>
                <p:cNvCxnSpPr>
                  <a:cxnSpLocks/>
                  <a:stCxn id="84" idx="6"/>
                  <a:endCxn id="1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5628D0B-1384-2B21-21FB-22FC9621DE21}"/>
                    </a:ext>
                  </a:extLst>
                </p:cNvPr>
                <p:cNvCxnSpPr>
                  <a:cxnSpLocks/>
                  <a:stCxn id="89" idx="6"/>
                  <a:endCxn id="1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79EEF75-C6F4-9F9D-2EB8-1BD4EB8907F6}"/>
                    </a:ext>
                  </a:extLst>
                </p:cNvPr>
                <p:cNvCxnSpPr>
                  <a:cxnSpLocks/>
                  <a:stCxn id="94" idx="6"/>
                  <a:endCxn id="1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EA2F81-E1BF-9EDB-4ADA-1F40A811B09F}"/>
                    </a:ext>
                  </a:extLst>
                </p:cNvPr>
                <p:cNvCxnSpPr>
                  <a:cxnSpLocks/>
                  <a:stCxn id="99" idx="6"/>
                  <a:endCxn id="1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AEE4CC4E-F664-1E04-86DA-D87FF1BE0CB4}"/>
                  </a:ext>
                </a:extLst>
              </p:cNvPr>
              <p:cNvGrpSpPr/>
              <p:nvPr/>
            </p:nvGrpSpPr>
            <p:grpSpPr>
              <a:xfrm>
                <a:off x="5486400" y="1600200"/>
                <a:ext cx="2209800" cy="2209800"/>
                <a:chOff x="5486400" y="1600200"/>
                <a:chExt cx="2209800" cy="2209800"/>
              </a:xfrm>
            </p:grpSpPr>
            <p:sp>
              <p:nvSpPr>
                <p:cNvPr id="75" name="Oval 74">
                  <a:extLst>
                    <a:ext uri="{FF2B5EF4-FFF2-40B4-BE49-F238E27FC236}">
                      <a16:creationId xmlns:a16="http://schemas.microsoft.com/office/drawing/2014/main" id="{AE7FB89E-BF58-B0AA-9B36-8F28DF05C4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9B965E9E-3F80-DA5D-A5DA-D3AD82863281}"/>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56591F27-3A87-C663-7806-D9578FCB828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F46E6AD0-286E-3776-CE93-7B3A526686A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A17D9E4E-B88D-BFED-13A8-4081EA48331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6F9B2B7B-78D9-F79C-26DF-F438B338653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C1BEDE-1659-5D9B-2C83-6F8120DAD96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ACA92490-D0C0-D67A-092E-E8DC05362CA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4F581BAB-F0A8-A399-D87F-DD7454A26A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37CC6412-4AAC-A4E6-BFC5-7C9E8BFD9AD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0FFF9B38-9338-E698-66DD-7BA95E5A783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93AAFC64-5702-2117-0931-95BE79BD404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C9CC75CA-3B28-6440-96F5-E9748A58FC3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4AA4F2F2-8220-D64D-D54E-D6453F61594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37D156EB-4191-8A6E-07F4-F68F2D22022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1409EFBD-284C-058D-5D6C-AB9C12E50EF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2716B2B9-3B37-ACEF-8414-7615980B487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8440E421-960E-CE2E-AAA4-560809F830E3}"/>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3899A449-C626-C319-0038-67FF1172A5F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F7E1E82D-4223-906A-10BE-F794598C579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5" name="Oval 94">
                  <a:extLst>
                    <a:ext uri="{FF2B5EF4-FFF2-40B4-BE49-F238E27FC236}">
                      <a16:creationId xmlns:a16="http://schemas.microsoft.com/office/drawing/2014/main" id="{5738C683-C87E-E6BA-D25E-070FB395B21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6" name="Oval 95">
                  <a:extLst>
                    <a:ext uri="{FF2B5EF4-FFF2-40B4-BE49-F238E27FC236}">
                      <a16:creationId xmlns:a16="http://schemas.microsoft.com/office/drawing/2014/main" id="{3126089D-D37D-99A3-8755-3059CA918FEC}"/>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7" name="Oval 96">
                  <a:extLst>
                    <a:ext uri="{FF2B5EF4-FFF2-40B4-BE49-F238E27FC236}">
                      <a16:creationId xmlns:a16="http://schemas.microsoft.com/office/drawing/2014/main" id="{1FB7593A-6A0C-E44A-B4CB-096930F0F743}"/>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8" name="Oval 97">
                  <a:extLst>
                    <a:ext uri="{FF2B5EF4-FFF2-40B4-BE49-F238E27FC236}">
                      <a16:creationId xmlns:a16="http://schemas.microsoft.com/office/drawing/2014/main" id="{87B81AA6-E0AE-87E2-E9C5-5582F905640C}"/>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9" name="Oval 98">
                  <a:extLst>
                    <a:ext uri="{FF2B5EF4-FFF2-40B4-BE49-F238E27FC236}">
                      <a16:creationId xmlns:a16="http://schemas.microsoft.com/office/drawing/2014/main" id="{1F3EB3C5-F246-6876-A0DE-BCF0A1F4E2EB}"/>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 name="Group 6">
              <a:extLst>
                <a:ext uri="{FF2B5EF4-FFF2-40B4-BE49-F238E27FC236}">
                  <a16:creationId xmlns:a16="http://schemas.microsoft.com/office/drawing/2014/main" id="{1F507D29-6CD4-AF8A-797A-7EF7ACFCB1BF}"/>
                </a:ext>
              </a:extLst>
            </p:cNvPr>
            <p:cNvGrpSpPr/>
            <p:nvPr/>
          </p:nvGrpSpPr>
          <p:grpSpPr>
            <a:xfrm>
              <a:off x="6416564" y="2792194"/>
              <a:ext cx="1414038" cy="1414038"/>
              <a:chOff x="4876800" y="1600199"/>
              <a:chExt cx="2819401" cy="2819401"/>
            </a:xfrm>
          </p:grpSpPr>
          <p:grpSp>
            <p:nvGrpSpPr>
              <p:cNvPr id="20" name="Group 19">
                <a:extLst>
                  <a:ext uri="{FF2B5EF4-FFF2-40B4-BE49-F238E27FC236}">
                    <a16:creationId xmlns:a16="http://schemas.microsoft.com/office/drawing/2014/main" id="{369BA54B-94A0-C386-C415-9185B9B2C875}"/>
                  </a:ext>
                </a:extLst>
              </p:cNvPr>
              <p:cNvGrpSpPr/>
              <p:nvPr/>
            </p:nvGrpSpPr>
            <p:grpSpPr>
              <a:xfrm>
                <a:off x="5486400" y="3962400"/>
                <a:ext cx="2209800" cy="457200"/>
                <a:chOff x="5486400" y="3962400"/>
                <a:chExt cx="2209800" cy="457200"/>
              </a:xfrm>
            </p:grpSpPr>
            <p:sp>
              <p:nvSpPr>
                <p:cNvPr id="65" name="DRAM">
                  <a:extLst>
                    <a:ext uri="{FF2B5EF4-FFF2-40B4-BE49-F238E27FC236}">
                      <a16:creationId xmlns:a16="http://schemas.microsoft.com/office/drawing/2014/main" id="{4CEAC20E-A043-79AE-4A4A-B9AEA5BF7AC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DRAM">
                  <a:extLst>
                    <a:ext uri="{FF2B5EF4-FFF2-40B4-BE49-F238E27FC236}">
                      <a16:creationId xmlns:a16="http://schemas.microsoft.com/office/drawing/2014/main" id="{9B9E21EE-AFF8-739F-80F3-B9A67E1DCF6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DRAM">
                  <a:extLst>
                    <a:ext uri="{FF2B5EF4-FFF2-40B4-BE49-F238E27FC236}">
                      <a16:creationId xmlns:a16="http://schemas.microsoft.com/office/drawing/2014/main" id="{C774EE32-30E2-2872-B029-DF815AE89789}"/>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DRAM">
                  <a:extLst>
                    <a:ext uri="{FF2B5EF4-FFF2-40B4-BE49-F238E27FC236}">
                      <a16:creationId xmlns:a16="http://schemas.microsoft.com/office/drawing/2014/main" id="{17F6FD55-4BF6-9BF4-39F3-986C891E46A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DRAM">
                  <a:extLst>
                    <a:ext uri="{FF2B5EF4-FFF2-40B4-BE49-F238E27FC236}">
                      <a16:creationId xmlns:a16="http://schemas.microsoft.com/office/drawing/2014/main" id="{CD655979-55DF-2AC4-DFB2-E3FEB6AB944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1" name="Group 20">
                <a:extLst>
                  <a:ext uri="{FF2B5EF4-FFF2-40B4-BE49-F238E27FC236}">
                    <a16:creationId xmlns:a16="http://schemas.microsoft.com/office/drawing/2014/main" id="{4BE3052A-BDBC-6BF9-0408-DFBD1CA80FAC}"/>
                  </a:ext>
                </a:extLst>
              </p:cNvPr>
              <p:cNvGrpSpPr/>
              <p:nvPr/>
            </p:nvGrpSpPr>
            <p:grpSpPr>
              <a:xfrm>
                <a:off x="4876800" y="1600200"/>
                <a:ext cx="457200" cy="2209800"/>
                <a:chOff x="4876800" y="1600200"/>
                <a:chExt cx="457200" cy="2209800"/>
              </a:xfrm>
            </p:grpSpPr>
            <p:sp>
              <p:nvSpPr>
                <p:cNvPr id="60" name="DRAM">
                  <a:extLst>
                    <a:ext uri="{FF2B5EF4-FFF2-40B4-BE49-F238E27FC236}">
                      <a16:creationId xmlns:a16="http://schemas.microsoft.com/office/drawing/2014/main" id="{A6A35834-549B-A0CE-A257-E325BB009FE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730AD49E-52DD-432C-CB03-2D6B056F1E5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99A889E9-E8FB-2113-05EE-A56F6EEA0C9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B63AAE2B-2338-4F89-10D9-B9C28D9D042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 name="DRAM">
                  <a:extLst>
                    <a:ext uri="{FF2B5EF4-FFF2-40B4-BE49-F238E27FC236}">
                      <a16:creationId xmlns:a16="http://schemas.microsoft.com/office/drawing/2014/main" id="{3ED58C5B-CDA5-6FF3-631C-01703EACC69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20623A0B-263C-0410-1946-0AD9DD4F3514}"/>
                  </a:ext>
                </a:extLst>
              </p:cNvPr>
              <p:cNvGrpSpPr/>
              <p:nvPr/>
            </p:nvGrpSpPr>
            <p:grpSpPr>
              <a:xfrm>
                <a:off x="5676900" y="1600199"/>
                <a:ext cx="1828800" cy="2362201"/>
                <a:chOff x="5676900" y="1170708"/>
                <a:chExt cx="1828800" cy="2791692"/>
              </a:xfrm>
            </p:grpSpPr>
            <p:cxnSp>
              <p:nvCxnSpPr>
                <p:cNvPr id="55" name="Straight Connector 54">
                  <a:extLst>
                    <a:ext uri="{FF2B5EF4-FFF2-40B4-BE49-F238E27FC236}">
                      <a16:creationId xmlns:a16="http://schemas.microsoft.com/office/drawing/2014/main" id="{146FA8D2-3A8E-16DA-5B9B-3149BBC09828}"/>
                    </a:ext>
                  </a:extLst>
                </p:cNvPr>
                <p:cNvCxnSpPr>
                  <a:cxnSpLocks/>
                  <a:stCxn id="25" idx="0"/>
                  <a:endCxn id="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FFDB13E7-5970-1DB9-27D7-2100D32BB8BC}"/>
                    </a:ext>
                  </a:extLst>
                </p:cNvPr>
                <p:cNvCxnSpPr>
                  <a:cxnSpLocks/>
                  <a:stCxn id="27" idx="0"/>
                  <a:endCxn id="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12A46E3E-8A8C-4FDF-8045-18F818632FA4}"/>
                    </a:ext>
                  </a:extLst>
                </p:cNvPr>
                <p:cNvCxnSpPr>
                  <a:cxnSpLocks/>
                  <a:stCxn id="28" idx="0"/>
                  <a:endCxn id="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2D5E1AC-90B6-4B5A-816E-03A62BD68CF0}"/>
                    </a:ext>
                  </a:extLst>
                </p:cNvPr>
                <p:cNvCxnSpPr>
                  <a:cxnSpLocks/>
                  <a:stCxn id="29" idx="0"/>
                  <a:endCxn id="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A9C67CED-0B4D-7CE5-FBF1-962070FA729A}"/>
                    </a:ext>
                  </a:extLst>
                </p:cNvPr>
                <p:cNvCxnSpPr>
                  <a:cxnSpLocks/>
                  <a:stCxn id="26" idx="0"/>
                  <a:endCxn id="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E6F99922-4F1C-C9B1-2D72-F6EC6DB169C8}"/>
                  </a:ext>
                </a:extLst>
              </p:cNvPr>
              <p:cNvGrpSpPr/>
              <p:nvPr/>
            </p:nvGrpSpPr>
            <p:grpSpPr>
              <a:xfrm>
                <a:off x="5334000" y="1790700"/>
                <a:ext cx="2362201" cy="1828800"/>
                <a:chOff x="5333998" y="1790700"/>
                <a:chExt cx="2791691" cy="1828800"/>
              </a:xfrm>
            </p:grpSpPr>
            <p:cxnSp>
              <p:nvCxnSpPr>
                <p:cNvPr id="50" name="Straight Connector 49">
                  <a:extLst>
                    <a:ext uri="{FF2B5EF4-FFF2-40B4-BE49-F238E27FC236}">
                      <a16:creationId xmlns:a16="http://schemas.microsoft.com/office/drawing/2014/main" id="{8138599D-E036-8A01-149D-00D56C87177E}"/>
                    </a:ext>
                  </a:extLst>
                </p:cNvPr>
                <p:cNvCxnSpPr>
                  <a:cxnSpLocks/>
                  <a:stCxn id="29" idx="6"/>
                  <a:endCxn id="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F6D173C6-DCED-5815-C4FF-7ABA10B4CA1B}"/>
                    </a:ext>
                  </a:extLst>
                </p:cNvPr>
                <p:cNvCxnSpPr>
                  <a:cxnSpLocks/>
                  <a:stCxn id="34" idx="6"/>
                  <a:endCxn id="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6CE8F86A-5895-4C35-CB6E-10DC92AEB04D}"/>
                    </a:ext>
                  </a:extLst>
                </p:cNvPr>
                <p:cNvCxnSpPr>
                  <a:cxnSpLocks/>
                  <a:stCxn id="39" idx="6"/>
                  <a:endCxn id="6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AFB6BAA-86D1-0FCD-F2EC-1F2B1347F2F6}"/>
                    </a:ext>
                  </a:extLst>
                </p:cNvPr>
                <p:cNvCxnSpPr>
                  <a:cxnSpLocks/>
                  <a:stCxn id="44" idx="6"/>
                  <a:endCxn id="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1BCC844-3921-619B-EB71-9237F13EA60C}"/>
                    </a:ext>
                  </a:extLst>
                </p:cNvPr>
                <p:cNvCxnSpPr>
                  <a:cxnSpLocks/>
                  <a:stCxn id="49" idx="6"/>
                  <a:endCxn id="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12FB67AA-6FD5-9A88-9C50-E9B6FEE06BA0}"/>
                  </a:ext>
                </a:extLst>
              </p:cNvPr>
              <p:cNvGrpSpPr/>
              <p:nvPr/>
            </p:nvGrpSpPr>
            <p:grpSpPr>
              <a:xfrm>
                <a:off x="5486400" y="1600200"/>
                <a:ext cx="2209800" cy="2209800"/>
                <a:chOff x="5486400" y="1600200"/>
                <a:chExt cx="2209800" cy="2209800"/>
              </a:xfrm>
            </p:grpSpPr>
            <p:sp>
              <p:nvSpPr>
                <p:cNvPr id="25" name="Oval 24">
                  <a:extLst>
                    <a:ext uri="{FF2B5EF4-FFF2-40B4-BE49-F238E27FC236}">
                      <a16:creationId xmlns:a16="http://schemas.microsoft.com/office/drawing/2014/main" id="{8E812627-1609-36CB-0A9F-2791F31047B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3B0BB67B-920E-5C5C-9B9B-91A5810D6977}"/>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140613C1-ECE0-DA48-9DED-A4B83CB665BD}"/>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0F0198FF-ED4E-ACE8-8646-2B301362BB8A}"/>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4BEB1E25-9369-C8E5-68D1-003D4DA80A19}"/>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F3431A66-EDCA-5B6C-99EF-7EC7801E069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2190DDDC-BEF1-6C0D-E13C-29766D03A40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86EE9FAC-361F-53BB-4E00-70B933A8976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D41EA59F-DBDD-1DCE-B89B-4DE78BBD8F1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8CA8D-547C-EF55-1394-FE239E67C60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1102DB54-202D-A6B4-4B19-7BD13EAD2394}"/>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E0100665-CBEB-8D01-1E15-433B5AE19EA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8E41212-57E0-6E97-48E2-440E6F40A16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4E6928FD-7C71-A746-6882-5049AA62DE37}"/>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EC899B99-E36B-5662-10FC-CAABD4BC249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9CD2FF85-0244-4AC0-8613-04C1D3B0EC04}"/>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71182A66-6374-72E7-0198-400916CFAE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BB26816A-B203-BC5E-D86F-10B24C95AA5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0FFEB55D-3900-CA8F-910F-16765A5E950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 name="Oval 43">
                  <a:extLst>
                    <a:ext uri="{FF2B5EF4-FFF2-40B4-BE49-F238E27FC236}">
                      <a16:creationId xmlns:a16="http://schemas.microsoft.com/office/drawing/2014/main" id="{5D1604E2-4295-CD2B-8791-E7106AF6B47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 name="Oval 44">
                  <a:extLst>
                    <a:ext uri="{FF2B5EF4-FFF2-40B4-BE49-F238E27FC236}">
                      <a16:creationId xmlns:a16="http://schemas.microsoft.com/office/drawing/2014/main" id="{13C0B420-E197-D276-FFAC-5F0C3DE0F96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 name="Oval 45">
                  <a:extLst>
                    <a:ext uri="{FF2B5EF4-FFF2-40B4-BE49-F238E27FC236}">
                      <a16:creationId xmlns:a16="http://schemas.microsoft.com/office/drawing/2014/main" id="{CD01F2E5-4467-E03B-AC9F-B2F4C22AFBA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20525F9C-79CC-EFB7-26E6-DA17CC8F4DE5}"/>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72D3F180-9DDA-998E-2750-6AA137B6C06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3C5C068F-5A5B-428B-0622-84AE2E627A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8" name="Straight Connector 7">
              <a:extLst>
                <a:ext uri="{FF2B5EF4-FFF2-40B4-BE49-F238E27FC236}">
                  <a16:creationId xmlns:a16="http://schemas.microsoft.com/office/drawing/2014/main" id="{83F39086-EE37-9E1C-9C4D-8781C63638E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B12C2E76-CE4A-BB42-0489-DFC474113E31}"/>
                </a:ext>
              </a:extLst>
            </p:cNvPr>
            <p:cNvGrpSpPr/>
            <p:nvPr/>
          </p:nvGrpSpPr>
          <p:grpSpPr>
            <a:xfrm>
              <a:off x="1851480" y="2606032"/>
              <a:ext cx="4671060" cy="1219201"/>
              <a:chOff x="2174045" y="1143000"/>
              <a:chExt cx="4671060" cy="1219201"/>
            </a:xfrm>
          </p:grpSpPr>
          <p:cxnSp>
            <p:nvCxnSpPr>
              <p:cNvPr id="16" name="Straight Connector 15">
                <a:extLst>
                  <a:ext uri="{FF2B5EF4-FFF2-40B4-BE49-F238E27FC236}">
                    <a16:creationId xmlns:a16="http://schemas.microsoft.com/office/drawing/2014/main" id="{50D0F8EC-E05B-9D35-A1AC-66C0E6C2D7D7}"/>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6996AB3-9D94-866E-CECB-02273AB53034}"/>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6871E37-530E-14E8-2A44-32E22E5972A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3A775B2-7F09-A1DE-9B69-B5E148B47B51}"/>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0" name="DRAM">
              <a:extLst>
                <a:ext uri="{FF2B5EF4-FFF2-40B4-BE49-F238E27FC236}">
                  <a16:creationId xmlns:a16="http://schemas.microsoft.com/office/drawing/2014/main" id="{56FEB6E3-905B-4B5B-4355-7F31FA8AD9ED}"/>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sp>
        <p:nvSpPr>
          <p:cNvPr id="228" name="Rectangle 227">
            <a:extLst>
              <a:ext uri="{FF2B5EF4-FFF2-40B4-BE49-F238E27FC236}">
                <a16:creationId xmlns:a16="http://schemas.microsoft.com/office/drawing/2014/main" id="{D4CE7ADE-8BD2-DCB2-ABE5-998D27BBDC40}"/>
              </a:ext>
            </a:extLst>
          </p:cNvPr>
          <p:cNvSpPr/>
          <p:nvPr/>
        </p:nvSpPr>
        <p:spPr>
          <a:xfrm>
            <a:off x="-2375" y="1313925"/>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do not support vector reduction at low area cost since </a:t>
            </a:r>
            <a:r>
              <a:rPr lang="en-US" sz="2200" b="1" dirty="0">
                <a:solidFill>
                  <a:srgbClr val="E16161"/>
                </a:solidFill>
                <a:latin typeface="Avenir Next" panose="020B0503020202020204" pitchFamily="34" charset="0"/>
              </a:rPr>
              <a:t>data movement is bounded to within a DRAM column</a:t>
            </a:r>
          </a:p>
        </p:txBody>
      </p:sp>
      <p:grpSp>
        <p:nvGrpSpPr>
          <p:cNvPr id="257" name="Group 256">
            <a:extLst>
              <a:ext uri="{FF2B5EF4-FFF2-40B4-BE49-F238E27FC236}">
                <a16:creationId xmlns:a16="http://schemas.microsoft.com/office/drawing/2014/main" id="{38724746-E417-326A-F4A2-0051CF825E21}"/>
              </a:ext>
            </a:extLst>
          </p:cNvPr>
          <p:cNvGrpSpPr/>
          <p:nvPr/>
        </p:nvGrpSpPr>
        <p:grpSpPr>
          <a:xfrm rot="10800000">
            <a:off x="2225187" y="2512740"/>
            <a:ext cx="5392470" cy="228600"/>
            <a:chOff x="2433006" y="4637550"/>
            <a:chExt cx="5392470" cy="228600"/>
          </a:xfrm>
          <a:solidFill>
            <a:srgbClr val="E16161"/>
          </a:solidFill>
        </p:grpSpPr>
        <p:sp>
          <p:nvSpPr>
            <p:cNvPr id="248" name="Curved Up Arrow 247">
              <a:extLst>
                <a:ext uri="{FF2B5EF4-FFF2-40B4-BE49-F238E27FC236}">
                  <a16:creationId xmlns:a16="http://schemas.microsoft.com/office/drawing/2014/main" id="{48EB2F09-B207-E6E4-B473-D6BDA0F457F3}"/>
                </a:ext>
              </a:extLst>
            </p:cNvPr>
            <p:cNvSpPr/>
            <p:nvPr/>
          </p:nvSpPr>
          <p:spPr>
            <a:xfrm flipH="1">
              <a:off x="757562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9" name="Curved Up Arrow 248">
              <a:extLst>
                <a:ext uri="{FF2B5EF4-FFF2-40B4-BE49-F238E27FC236}">
                  <a16:creationId xmlns:a16="http://schemas.microsoft.com/office/drawing/2014/main" id="{6FC766A1-6911-AB9D-D080-3BA1ACC590B4}"/>
                </a:ext>
              </a:extLst>
            </p:cNvPr>
            <p:cNvSpPr/>
            <p:nvPr/>
          </p:nvSpPr>
          <p:spPr>
            <a:xfrm flipH="1">
              <a:off x="710674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0" name="Curved Up Arrow 249">
              <a:extLst>
                <a:ext uri="{FF2B5EF4-FFF2-40B4-BE49-F238E27FC236}">
                  <a16:creationId xmlns:a16="http://schemas.microsoft.com/office/drawing/2014/main" id="{3948B473-A36B-AB2D-ED74-C86609F6ABD3}"/>
                </a:ext>
              </a:extLst>
            </p:cNvPr>
            <p:cNvSpPr/>
            <p:nvPr/>
          </p:nvSpPr>
          <p:spPr>
            <a:xfrm flipH="1">
              <a:off x="601383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1" name="Curved Up Arrow 250">
              <a:extLst>
                <a:ext uri="{FF2B5EF4-FFF2-40B4-BE49-F238E27FC236}">
                  <a16:creationId xmlns:a16="http://schemas.microsoft.com/office/drawing/2014/main" id="{35C3D68F-4E85-65E7-592D-8735EC62D699}"/>
                </a:ext>
              </a:extLst>
            </p:cNvPr>
            <p:cNvSpPr/>
            <p:nvPr/>
          </p:nvSpPr>
          <p:spPr>
            <a:xfrm flipH="1">
              <a:off x="554495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2" name="Curved Up Arrow 251">
              <a:extLst>
                <a:ext uri="{FF2B5EF4-FFF2-40B4-BE49-F238E27FC236}">
                  <a16:creationId xmlns:a16="http://schemas.microsoft.com/office/drawing/2014/main" id="{F08816B2-B2A4-098B-8106-651B75C29B1B}"/>
                </a:ext>
              </a:extLst>
            </p:cNvPr>
            <p:cNvSpPr/>
            <p:nvPr/>
          </p:nvSpPr>
          <p:spPr>
            <a:xfrm flipH="1">
              <a:off x="4457287"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3" name="Curved Up Arrow 252">
              <a:extLst>
                <a:ext uri="{FF2B5EF4-FFF2-40B4-BE49-F238E27FC236}">
                  <a16:creationId xmlns:a16="http://schemas.microsoft.com/office/drawing/2014/main" id="{3A10F522-7A96-09B7-5A4F-AAC47131ED03}"/>
                </a:ext>
              </a:extLst>
            </p:cNvPr>
            <p:cNvSpPr/>
            <p:nvPr/>
          </p:nvSpPr>
          <p:spPr>
            <a:xfrm flipH="1">
              <a:off x="3988405"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4" name="Curved Up Arrow 253">
              <a:extLst>
                <a:ext uri="{FF2B5EF4-FFF2-40B4-BE49-F238E27FC236}">
                  <a16:creationId xmlns:a16="http://schemas.microsoft.com/office/drawing/2014/main" id="{A57D799B-FC24-1EF8-5347-CB4FDDA3FBC3}"/>
                </a:ext>
              </a:extLst>
            </p:cNvPr>
            <p:cNvSpPr/>
            <p:nvPr/>
          </p:nvSpPr>
          <p:spPr>
            <a:xfrm flipH="1">
              <a:off x="2901888"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5" name="Curved Up Arrow 254">
              <a:extLst>
                <a:ext uri="{FF2B5EF4-FFF2-40B4-BE49-F238E27FC236}">
                  <a16:creationId xmlns:a16="http://schemas.microsoft.com/office/drawing/2014/main" id="{B919446D-B754-43F9-19CF-E76E4AC12176}"/>
                </a:ext>
              </a:extLst>
            </p:cNvPr>
            <p:cNvSpPr/>
            <p:nvPr/>
          </p:nvSpPr>
          <p:spPr>
            <a:xfrm flipH="1">
              <a:off x="2433006"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58" name="Group 257">
            <a:extLst>
              <a:ext uri="{FF2B5EF4-FFF2-40B4-BE49-F238E27FC236}">
                <a16:creationId xmlns:a16="http://schemas.microsoft.com/office/drawing/2014/main" id="{11545C3E-1CB2-E540-0260-0F720F7FF443}"/>
              </a:ext>
            </a:extLst>
          </p:cNvPr>
          <p:cNvGrpSpPr/>
          <p:nvPr/>
        </p:nvGrpSpPr>
        <p:grpSpPr>
          <a:xfrm>
            <a:off x="493463" y="4985549"/>
            <a:ext cx="8148104" cy="1321456"/>
            <a:chOff x="371659" y="2796294"/>
            <a:chExt cx="8400681" cy="1321456"/>
          </a:xfrm>
        </p:grpSpPr>
        <p:sp>
          <p:nvSpPr>
            <p:cNvPr id="259" name="Rounded Rectangle 258">
              <a:extLst>
                <a:ext uri="{FF2B5EF4-FFF2-40B4-BE49-F238E27FC236}">
                  <a16:creationId xmlns:a16="http://schemas.microsoft.com/office/drawing/2014/main" id="{762C6D09-A8A6-10B5-7BA6-B3A59866507A}"/>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Directly </a:t>
              </a:r>
              <a:r>
                <a:rPr lang="en-US" sz="2200" b="1" kern="0" dirty="0">
                  <a:solidFill>
                    <a:srgbClr val="E08961"/>
                  </a:solidFill>
                  <a:latin typeface="Avenir Next" panose="020B0503020202020204" pitchFamily="34" charset="0"/>
                </a:rPr>
                <a:t>connecting all DRAM columns</a:t>
              </a:r>
            </a:p>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using a custom all-to-all interconnect </a:t>
              </a:r>
            </a:p>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leads to large (i.e., 21%) area cost</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260" name="TextBox 259">
              <a:extLst>
                <a:ext uri="{FF2B5EF4-FFF2-40B4-BE49-F238E27FC236}">
                  <a16:creationId xmlns:a16="http://schemas.microsoft.com/office/drawing/2014/main" id="{C5EDE85A-923E-7F0B-DD06-7150C8A35D09}"/>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sp>
        <p:nvSpPr>
          <p:cNvPr id="262" name="TextBox 261">
            <a:extLst>
              <a:ext uri="{FF2B5EF4-FFF2-40B4-BE49-F238E27FC236}">
                <a16:creationId xmlns:a16="http://schemas.microsoft.com/office/drawing/2014/main" id="{4644D6EC-3360-D904-1586-6B81079CB052}"/>
              </a:ext>
            </a:extLst>
          </p:cNvPr>
          <p:cNvSpPr txBox="1"/>
          <p:nvPr/>
        </p:nvSpPr>
        <p:spPr>
          <a:xfrm>
            <a:off x="2133366" y="4483141"/>
            <a:ext cx="5790027" cy="369332"/>
          </a:xfrm>
          <a:prstGeom prst="rect">
            <a:avLst/>
          </a:prstGeom>
          <a:noFill/>
        </p:spPr>
        <p:txBody>
          <a:bodyPr wrap="square">
            <a:spAutoFit/>
          </a:bodyPr>
          <a:lstStyle/>
          <a:p>
            <a:r>
              <a:rPr lang="en-US" b="1" dirty="0">
                <a:solidFill>
                  <a:srgbClr val="E16161"/>
                </a:solidFill>
                <a:latin typeface="Avenir Next" panose="020B0503020202020204" pitchFamily="34" charset="0"/>
              </a:rPr>
              <a:t>no direct communication path across columns</a:t>
            </a:r>
            <a:endParaRPr lang="en-US" dirty="0">
              <a:solidFill>
                <a:srgbClr val="E16161"/>
              </a:solidFill>
            </a:endParaRPr>
          </a:p>
        </p:txBody>
      </p:sp>
      <p:grpSp>
        <p:nvGrpSpPr>
          <p:cNvPr id="263" name="Group 262">
            <a:extLst>
              <a:ext uri="{FF2B5EF4-FFF2-40B4-BE49-F238E27FC236}">
                <a16:creationId xmlns:a16="http://schemas.microsoft.com/office/drawing/2014/main" id="{B41A5287-3DED-3B45-9548-676CFA48360D}"/>
              </a:ext>
            </a:extLst>
          </p:cNvPr>
          <p:cNvGrpSpPr/>
          <p:nvPr/>
        </p:nvGrpSpPr>
        <p:grpSpPr>
          <a:xfrm>
            <a:off x="984983" y="3946311"/>
            <a:ext cx="6938410" cy="647381"/>
            <a:chOff x="757719" y="4572696"/>
            <a:chExt cx="6938410" cy="647381"/>
          </a:xfrm>
        </p:grpSpPr>
        <p:grpSp>
          <p:nvGrpSpPr>
            <p:cNvPr id="264" name="Group 263">
              <a:extLst>
                <a:ext uri="{FF2B5EF4-FFF2-40B4-BE49-F238E27FC236}">
                  <a16:creationId xmlns:a16="http://schemas.microsoft.com/office/drawing/2014/main" id="{46EDF1C0-78DE-4ECC-BF8A-228C00388B16}"/>
                </a:ext>
              </a:extLst>
            </p:cNvPr>
            <p:cNvGrpSpPr/>
            <p:nvPr/>
          </p:nvGrpSpPr>
          <p:grpSpPr>
            <a:xfrm>
              <a:off x="1906102" y="4572696"/>
              <a:ext cx="5790027" cy="251465"/>
              <a:chOff x="1906102" y="4572696"/>
              <a:chExt cx="5790027" cy="251465"/>
            </a:xfrm>
          </p:grpSpPr>
          <p:grpSp>
            <p:nvGrpSpPr>
              <p:cNvPr id="266" name="Group 265">
                <a:extLst>
                  <a:ext uri="{FF2B5EF4-FFF2-40B4-BE49-F238E27FC236}">
                    <a16:creationId xmlns:a16="http://schemas.microsoft.com/office/drawing/2014/main" id="{0A4B4A8E-30D1-319A-0301-E50760709416}"/>
                  </a:ext>
                </a:extLst>
              </p:cNvPr>
              <p:cNvGrpSpPr/>
              <p:nvPr/>
            </p:nvGrpSpPr>
            <p:grpSpPr>
              <a:xfrm>
                <a:off x="1906102" y="4572696"/>
                <a:ext cx="5790027" cy="251465"/>
                <a:chOff x="1906102" y="4605667"/>
                <a:chExt cx="5790027" cy="251465"/>
              </a:xfrm>
            </p:grpSpPr>
            <p:cxnSp>
              <p:nvCxnSpPr>
                <p:cNvPr id="268" name="Straight Connector 267">
                  <a:extLst>
                    <a:ext uri="{FF2B5EF4-FFF2-40B4-BE49-F238E27FC236}">
                      <a16:creationId xmlns:a16="http://schemas.microsoft.com/office/drawing/2014/main" id="{5CCC5642-24FE-638C-4EF2-7541558C1BB4}"/>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DC7EC2A-ED3D-B0C9-F3F3-244A24A35D46}"/>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DA667EDB-4ECE-A7D5-8CA6-AC219FDFC941}"/>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60DDF4F2-6D16-69F1-A5F5-E945F3933E9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33CBABC7-9F61-9E3D-4E37-F477186321CB}"/>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2AF3D9DD-F7A8-2B23-918F-4C1FE8F185A6}"/>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66FCB04F-263F-959C-EDB3-9678E97F4FA2}"/>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E43EEB85-A241-AF9A-3C76-CB5C7A4D58A6}"/>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67" name="Straight Connector 266">
                <a:extLst>
                  <a:ext uri="{FF2B5EF4-FFF2-40B4-BE49-F238E27FC236}">
                    <a16:creationId xmlns:a16="http://schemas.microsoft.com/office/drawing/2014/main" id="{FD215871-F557-008C-76F2-3CEE9EED73CC}"/>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65" name="TextBox 264">
              <a:extLst>
                <a:ext uri="{FF2B5EF4-FFF2-40B4-BE49-F238E27FC236}">
                  <a16:creationId xmlns:a16="http://schemas.microsoft.com/office/drawing/2014/main" id="{26BDDE3C-72C4-D789-30AF-F9713D76C84D}"/>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Tree>
    <p:extLst>
      <p:ext uri="{BB962C8B-B14F-4D97-AF65-F5344CB8AC3E}">
        <p14:creationId xmlns:p14="http://schemas.microsoft.com/office/powerpoint/2010/main" val="563173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fade">
                                      <p:cBhvr>
                                        <p:cTn id="7"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indent="-342900" defTabSz="914400">
                <a:buFontTx/>
                <a:buChar char="-"/>
                <a:defRPr/>
              </a:pPr>
              <a:r>
                <a:rPr lang="en-US" sz="1900" dirty="0">
                  <a:latin typeface="Avenir Next" panose="020B0503020202020204" pitchFamily="34" charset="0"/>
                  <a:cs typeface="Gill Sans MT"/>
                </a:rPr>
                <a:t>due to data parallelism variation within and across applications</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2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2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E344F666-8B89-E608-7C86-8228E37ED5EE}"/>
              </a:ext>
            </a:extLst>
          </p:cNvPr>
          <p:cNvSpPr/>
          <p:nvPr/>
        </p:nvSpPr>
        <p:spPr>
          <a:xfrm>
            <a:off x="0" y="2282323"/>
            <a:ext cx="9144000" cy="2261873"/>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CDE7055D-CB03-1DC6-C6E0-E06CF326CB41}"/>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256874689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3" name="Table 4">
            <a:extLst>
              <a:ext uri="{FF2B5EF4-FFF2-40B4-BE49-F238E27FC236}">
                <a16:creationId xmlns:a16="http://schemas.microsoft.com/office/drawing/2014/main" id="{D545F3B3-0ACB-0460-549F-EA585416DB98}"/>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rgbClr val="0432FF"/>
                          </a:solidFill>
                          <a:latin typeface="Consolas" panose="020B0609020204030204" pitchFamily="49" charset="0"/>
                          <a:cs typeface="Consolas" panose="020B0609020204030204" pitchFamily="49" charset="0"/>
                        </a:rPr>
                        <a:t> for</a:t>
                      </a:r>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int</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0;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&lt; size ; ++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bool</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&gt; </a:t>
                      </a:r>
                      <a:r>
                        <a:rPr lang="en-US" sz="1800" dirty="0" err="1">
                          <a:latin typeface="Consolas" panose="020B0609020204030204" pitchFamily="49" charset="0"/>
                          <a:cs typeface="Consolas" panose="020B0609020204030204" pitchFamily="49" charset="0"/>
                        </a:rPr>
                        <a:t>pred</a:t>
                      </a:r>
                      <a:r>
                        <a:rPr lang="en-US" sz="1800" dirty="0">
                          <a:latin typeface="Consolas" panose="020B0609020204030204" pitchFamily="49" charset="0"/>
                          <a:cs typeface="Consolas" panose="020B0609020204030204" pitchFamily="49" charset="0"/>
                        </a:rPr>
                        <a:t>[</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1C33FE"/>
                          </a:solidFill>
                          <a:latin typeface="Consolas" panose="020B0609020204030204" pitchFamily="49" charset="0"/>
                          <a:cs typeface="Consolas" panose="020B0609020204030204" pitchFamily="49" charset="0"/>
                        </a:rPr>
                        <a:t>if</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else </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endParaRPr lang="en-US" sz="1800" dirty="0">
                        <a:solidFill>
                          <a:srgbClr val="0432FF"/>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sp>
        <p:nvSpPr>
          <p:cNvPr id="13" name="TextBox 12">
            <a:extLst>
              <a:ext uri="{FF2B5EF4-FFF2-40B4-BE49-F238E27FC236}">
                <a16:creationId xmlns:a16="http://schemas.microsoft.com/office/drawing/2014/main" id="{F328D2D3-A388-6648-4A95-E96F7E77B9C0}"/>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55876726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5" name="Table 4">
            <a:extLst>
              <a:ext uri="{FF2B5EF4-FFF2-40B4-BE49-F238E27FC236}">
                <a16:creationId xmlns:a16="http://schemas.microsoft.com/office/drawing/2014/main" id="{B0706849-A1D1-60B0-EE87-16D9740D0D09}"/>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b="1" dirty="0" err="1">
                          <a:solidFill>
                            <a:schemeClr val="accent1"/>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F58B1E82-9194-1DA4-A877-EC11A224EF98}"/>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86605505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5" name="Table 4">
            <a:extLst>
              <a:ext uri="{FF2B5EF4-FFF2-40B4-BE49-F238E27FC236}">
                <a16:creationId xmlns:a16="http://schemas.microsoft.com/office/drawing/2014/main" id="{00C3948E-DD9A-AEBC-93B9-B41CFBB09086}"/>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a:t>
                      </a:r>
                      <a:r>
                        <a:rPr lang="en-US" sz="1800" b="1" dirty="0">
                          <a:solidFill>
                            <a:schemeClr val="accent1"/>
                          </a:solidFill>
                          <a:latin typeface="Consolas" panose="020B0609020204030204" pitchFamily="49" charset="0"/>
                          <a:cs typeface="Consolas" panose="020B0609020204030204" pitchFamily="49" charset="0"/>
                        </a:rPr>
                        <a:t>size</a:t>
                      </a:r>
                      <a:r>
                        <a:rPr lang="en-US" sz="1800" dirty="0">
                          <a:solidFill>
                            <a:schemeClr val="bg2">
                              <a:lumMod val="75000"/>
                            </a:schemeClr>
                          </a:solidFill>
                          <a:latin typeface="Consolas" panose="020B0609020204030204" pitchFamily="49" charset="0"/>
                          <a:cs typeface="Consolas" panose="020B0609020204030204" pitchFamily="49" charset="0"/>
                        </a:rPr>
                        <a:t>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28FD2B77-CC2C-26A4-6E5B-3487BE7DA2A7}"/>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27906579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5" name="Table 4">
            <a:extLst>
              <a:ext uri="{FF2B5EF4-FFF2-40B4-BE49-F238E27FC236}">
                <a16:creationId xmlns:a16="http://schemas.microsoft.com/office/drawing/2014/main" id="{D0EA6730-87B0-027D-B161-8713017582DF}"/>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for (int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 0;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&lt; size ; ++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bool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&gt; </a:t>
                      </a:r>
                      <a:r>
                        <a:rPr lang="en-US" sz="1800" b="0" dirty="0" err="1">
                          <a:solidFill>
                            <a:schemeClr val="bg2">
                              <a:lumMod val="75000"/>
                            </a:schemeClr>
                          </a:solidFill>
                          <a:latin typeface="Consolas" panose="020B0609020204030204" pitchFamily="49" charset="0"/>
                          <a:cs typeface="Consolas" panose="020B0609020204030204" pitchFamily="49" charset="0"/>
                        </a:rPr>
                        <a:t>pred</a:t>
                      </a:r>
                      <a:r>
                        <a:rPr lang="en-US" sz="1800" b="0" dirty="0">
                          <a:solidFill>
                            <a:schemeClr val="bg2">
                              <a:lumMod val="75000"/>
                            </a:schemeClr>
                          </a:solidFill>
                          <a:latin typeface="Consolas" panose="020B0609020204030204" pitchFamily="49" charset="0"/>
                          <a:cs typeface="Consolas" panose="020B0609020204030204" pitchFamily="49" charset="0"/>
                        </a:rPr>
                        <a:t>[</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if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else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605BD12C-5E2A-67CA-AF8F-A9B29C14C290}"/>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58486955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5" name="Table 4">
            <a:extLst>
              <a:ext uri="{FF2B5EF4-FFF2-40B4-BE49-F238E27FC236}">
                <a16:creationId xmlns:a16="http://schemas.microsoft.com/office/drawing/2014/main" id="{2BD41C51-5DA9-F9E9-D375-3727500298A1}"/>
              </a:ext>
            </a:extLst>
          </p:cNvPr>
          <p:cNvGraphicFramePr>
            <a:graphicFrameLocks noGrp="1"/>
          </p:cNvGraphicFramePr>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C42FF8E6-DFFE-69CC-9F74-5E34BA46C1FB}"/>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59524889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4" name="Table 5">
            <a:extLst>
              <a:ext uri="{FF2B5EF4-FFF2-40B4-BE49-F238E27FC236}">
                <a16:creationId xmlns:a16="http://schemas.microsoft.com/office/drawing/2014/main" id="{8DA188E7-41DE-DC90-B17F-8046166E1314}"/>
              </a:ext>
            </a:extLst>
          </p:cNvPr>
          <p:cNvGraphicFramePr>
            <a:graphicFrameLocks noGrp="1"/>
          </p:cNvGraphicFramePr>
          <p:nvPr/>
        </p:nvGraphicFramePr>
        <p:xfrm>
          <a:off x="1320928" y="3755175"/>
          <a:ext cx="6590767" cy="2455125"/>
        </p:xfrm>
        <a:graphic>
          <a:graphicData uri="http://schemas.openxmlformats.org/drawingml/2006/table">
            <a:tbl>
              <a:tblPr firstRow="1" bandRow="1">
                <a:tableStyleId>{2D5ABB26-0587-4C30-8999-92F81FD0307C}</a:tableStyleId>
              </a:tblPr>
              <a:tblGrid>
                <a:gridCol w="6590767">
                  <a:extLst>
                    <a:ext uri="{9D8B030D-6E8A-4147-A177-3AD203B41FA5}">
                      <a16:colId xmlns:a16="http://schemas.microsoft.com/office/drawing/2014/main" val="540741591"/>
                    </a:ext>
                  </a:extLst>
                </a:gridCol>
              </a:tblGrid>
              <a:tr h="321525">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(A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1147427723"/>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40190308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(C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071606590"/>
                  </a:ext>
                </a:extLst>
              </a:tr>
              <a:tr h="202847">
                <a:tc>
                  <a:txBody>
                    <a:bodyPr/>
                    <a:lstStyle/>
                    <a:p>
                      <a:endParaRPr lang="en-US" sz="2000" dirty="0">
                        <a:solidFill>
                          <a:schemeClr val="tx1"/>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20651510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bbop_add</a:t>
                      </a:r>
                      <a:r>
                        <a:rPr lang="en-US" sz="2000" dirty="0">
                          <a:solidFill>
                            <a:schemeClr val="tx1"/>
                          </a:solidFill>
                          <a:latin typeface="Consolas" panose="020B0609020204030204" pitchFamily="49" charset="0"/>
                          <a:cs typeface="Consolas" panose="020B0609020204030204" pitchFamily="49" charset="0"/>
                        </a:rPr>
                        <a:t>(D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567864907"/>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bbop_sub</a:t>
                      </a:r>
                      <a:r>
                        <a:rPr lang="en-US" sz="2000" dirty="0">
                          <a:solidFill>
                            <a:schemeClr val="tx1"/>
                          </a:solidFill>
                          <a:latin typeface="Consolas" panose="020B0609020204030204" pitchFamily="49" charset="0"/>
                          <a:cs typeface="Consolas" panose="020B0609020204030204" pitchFamily="49" charset="0"/>
                        </a:rPr>
                        <a:t>(E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641571525"/>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bbop_greater</a:t>
                      </a:r>
                      <a:r>
                        <a:rPr lang="en-US" sz="2000" dirty="0">
                          <a:solidFill>
                            <a:schemeClr val="tx1"/>
                          </a:solidFill>
                          <a:latin typeface="Consolas" panose="020B0609020204030204" pitchFamily="49" charset="0"/>
                          <a:cs typeface="Consolas" panose="020B0609020204030204" pitchFamily="49" charset="0"/>
                        </a:rPr>
                        <a:t>(F , A , pred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775079464"/>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bbop_if_else</a:t>
                      </a:r>
                      <a:r>
                        <a:rPr lang="en-US" sz="2000" dirty="0">
                          <a:solidFill>
                            <a:schemeClr val="tx1"/>
                          </a:solidFill>
                          <a:latin typeface="Consolas" panose="020B0609020204030204" pitchFamily="49" charset="0"/>
                          <a:cs typeface="Consolas" panose="020B0609020204030204" pitchFamily="49" charset="0"/>
                        </a:rPr>
                        <a:t>(C , D , E , F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840022354"/>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sp>
        <p:nvSpPr>
          <p:cNvPr id="7" name="TextBox 6">
            <a:extLst>
              <a:ext uri="{FF2B5EF4-FFF2-40B4-BE49-F238E27FC236}">
                <a16:creationId xmlns:a16="http://schemas.microsoft.com/office/drawing/2014/main" id="{7EA28B52-EC18-3EE7-0359-F7883AE8164A}"/>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rgbClr val="E16161"/>
                </a:solidFill>
                <a:latin typeface="Avenir Next" panose="020B0503020202020204" pitchFamily="34" charset="0"/>
              </a:rPr>
              <a:t>PUD’s assembly-like</a:t>
            </a:r>
            <a:r>
              <a:rPr kumimoji="0" lang="en-US" sz="20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code for </a:t>
            </a:r>
            <a:br>
              <a:rPr kumimoji="0" lang="en-US" sz="18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a:t>
            </a:r>
            <a:endParaRPr lang="en-US" dirty="0">
              <a:solidFill>
                <a:srgbClr val="E16161"/>
              </a:solidFill>
            </a:endParaRPr>
          </a:p>
        </p:txBody>
      </p:sp>
    </p:spTree>
    <p:extLst>
      <p:ext uri="{BB962C8B-B14F-4D97-AF65-F5344CB8AC3E}">
        <p14:creationId xmlns:p14="http://schemas.microsoft.com/office/powerpoint/2010/main" val="31844600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spTree>
    <p:extLst>
      <p:ext uri="{BB962C8B-B14F-4D97-AF65-F5344CB8AC3E}">
        <p14:creationId xmlns:p14="http://schemas.microsoft.com/office/powerpoint/2010/main" val="215175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fade">
                                      <p:cBhvr>
                                        <p:cTn id="7" dur="500"/>
                                        <p:tgtEl>
                                          <p:spTgt spid="5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500"/>
                                        <p:tgtEl>
                                          <p:spTgt spid="5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4"/>
                                        </p:tgtEl>
                                        <p:attrNameLst>
                                          <p:attrName>style.visibility</p:attrName>
                                        </p:attrNameLst>
                                      </p:cBhvr>
                                      <p:to>
                                        <p:strVal val="visible"/>
                                      </p:to>
                                    </p:set>
                                    <p:animEffect transition="in" filter="fade">
                                      <p:cBhvr>
                                        <p:cTn id="13" dur="500"/>
                                        <p:tgtEl>
                                          <p:spTgt spid="674"/>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547"/>
                                        </p:tgtEl>
                                        <p:attrNameLst>
                                          <p:attrName>style.visibility</p:attrName>
                                        </p:attrNameLst>
                                      </p:cBhvr>
                                      <p:to>
                                        <p:strVal val="visible"/>
                                      </p:to>
                                    </p:set>
                                    <p:animEffect transition="in" filter="wipe(left)">
                                      <p:cBhvr>
                                        <p:cTn id="17" dur="500"/>
                                        <p:tgtEl>
                                          <p:spTgt spid="547"/>
                                        </p:tgtEl>
                                      </p:cBhvr>
                                    </p:animEffect>
                                  </p:childTnLst>
                                </p:cTn>
                              </p:par>
                            </p:childTnLst>
                          </p:cTn>
                        </p:par>
                        <p:par>
                          <p:cTn id="18" fill="hold">
                            <p:stCondLst>
                              <p:cond delay="1000"/>
                            </p:stCondLst>
                            <p:childTnLst>
                              <p:par>
                                <p:cTn id="19" presetID="22" presetClass="entr" presetSubtype="1" fill="hold" nodeType="afterEffect">
                                  <p:stCondLst>
                                    <p:cond delay="0"/>
                                  </p:stCondLst>
                                  <p:childTnLst>
                                    <p:set>
                                      <p:cBhvr>
                                        <p:cTn id="20" dur="1" fill="hold">
                                          <p:stCondLst>
                                            <p:cond delay="0"/>
                                          </p:stCondLst>
                                        </p:cTn>
                                        <p:tgtEl>
                                          <p:spTgt spid="548"/>
                                        </p:tgtEl>
                                        <p:attrNameLst>
                                          <p:attrName>style.visibility</p:attrName>
                                        </p:attrNameLst>
                                      </p:cBhvr>
                                      <p:to>
                                        <p:strVal val="visible"/>
                                      </p:to>
                                    </p:set>
                                    <p:animEffect transition="in" filter="wipe(up)">
                                      <p:cBhvr>
                                        <p:cTn id="21" dur="500"/>
                                        <p:tgtEl>
                                          <p:spTgt spid="54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54"/>
                                        </p:tgtEl>
                                        <p:attrNameLst>
                                          <p:attrName>style.visibility</p:attrName>
                                        </p:attrNameLst>
                                      </p:cBhvr>
                                      <p:to>
                                        <p:strVal val="visible"/>
                                      </p:to>
                                    </p:set>
                                    <p:animEffect transition="in" filter="fade">
                                      <p:cBhvr>
                                        <p:cTn id="26" dur="500"/>
                                        <p:tgtEl>
                                          <p:spTgt spid="65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44"/>
                                        </p:tgtEl>
                                        <p:attrNameLst>
                                          <p:attrName>style.visibility</p:attrName>
                                        </p:attrNameLst>
                                      </p:cBhvr>
                                      <p:to>
                                        <p:strVal val="visible"/>
                                      </p:to>
                                    </p:set>
                                    <p:animEffect transition="in" filter="fade">
                                      <p:cBhvr>
                                        <p:cTn id="31" dur="500"/>
                                        <p:tgtEl>
                                          <p:spTgt spid="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animBg="1"/>
      <p:bldP spid="558" grpId="0" animBg="1"/>
      <p:bldP spid="67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Processing-Using-DRAM’s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ea typeface="+mn-ea"/>
                  <a:cs typeface="+mn-cs"/>
                </a:rPr>
                <a:t>large and rigid granularity</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5CA2DB"/>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Design a </a:t>
              </a:r>
              <a:r>
                <a:rPr kumimoji="0" lang="en-US" sz="23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flexible PUD system</a:t>
              </a: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that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overcomes the three limitations caused by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large and rigid DRAM access granularity</a:t>
              </a:r>
              <a:endParaRPr kumimoji="0" lang="en-US" sz="2300" b="1" i="0" u="none" strike="noStrike" kern="0" cap="none" spc="0" normalizeH="0" baseline="0" noProof="0" dirty="0">
                <a:ln>
                  <a:noFill/>
                </a:ln>
                <a:solidFill>
                  <a:srgbClr val="1982C3"/>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Goal</a:t>
              </a:r>
            </a:p>
          </p:txBody>
        </p:sp>
      </p:grpSp>
    </p:spTree>
    <p:extLst>
      <p:ext uri="{BB962C8B-B14F-4D97-AF65-F5344CB8AC3E}">
        <p14:creationId xmlns:p14="http://schemas.microsoft.com/office/powerpoint/2010/main" val="3985486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dirty="0"/>
              <a:t>MIMDRAM: </a:t>
            </a:r>
            <a:br>
              <a:rPr lang="en-US" sz="3600" dirty="0"/>
            </a:br>
            <a:r>
              <a:rPr lang="en-US" sz="2800" dirty="0"/>
              <a:t>Key Idea (I)</a:t>
            </a:r>
          </a:p>
        </p:txBody>
      </p:sp>
      <p:sp>
        <p:nvSpPr>
          <p:cNvPr id="6" name="Rounded Rectangle 5">
            <a:extLst>
              <a:ext uri="{FF2B5EF4-FFF2-40B4-BE49-F238E27FC236}">
                <a16:creationId xmlns:a16="http://schemas.microsoft.com/office/drawing/2014/main" id="{B4C51049-9585-2E46-A946-E7EC62EBA1E1}"/>
              </a:ext>
            </a:extLst>
          </p:cNvPr>
          <p:cNvSpPr/>
          <p:nvPr/>
        </p:nvSpPr>
        <p:spPr>
          <a:xfrm>
            <a:off x="0" y="1211374"/>
            <a:ext cx="9144000" cy="780739"/>
          </a:xfrm>
          <a:prstGeom prst="roundRect">
            <a:avLst>
              <a:gd name="adj" fmla="val 9020"/>
            </a:avLst>
          </a:prstGeom>
          <a:noFill/>
          <a:ln w="381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DRAM’s hierarchical organization can enable</a:t>
            </a:r>
            <a:b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000000"/>
                </a:solidFill>
                <a:effectLst/>
                <a:uLnTx/>
                <a:uFillTx/>
                <a:latin typeface="Avenir Next" panose="020B0503020202020204" pitchFamily="34" charset="0"/>
                <a:ea typeface="+mn-ea"/>
                <a:cs typeface="+mn-cs"/>
              </a:rPr>
              <a:t>fine-grained access</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9241" y="2751056"/>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6769" y="2751056"/>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3441" y="2751056"/>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0969" y="2751056"/>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6840" y="2412494"/>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0640" y="2564894"/>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5885" y="2564894"/>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2985" y="2564894"/>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823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2329"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1F4708B-AC51-BD7D-82BC-C3872A929AE8}"/>
              </a:ext>
            </a:extLst>
          </p:cNvPr>
          <p:cNvCxnSpPr>
            <a:cxnSpLocks/>
          </p:cNvCxnSpPr>
          <p:nvPr/>
        </p:nvCxnSpPr>
        <p:spPr>
          <a:xfrm flipV="1">
            <a:off x="487751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63C4B1D-F5CF-A223-C6CC-B01DF5CDD6E7}"/>
              </a:ext>
            </a:extLst>
          </p:cNvPr>
          <p:cNvCxnSpPr>
            <a:cxnSpLocks/>
          </p:cNvCxnSpPr>
          <p:nvPr/>
        </p:nvCxnSpPr>
        <p:spPr>
          <a:xfrm flipV="1">
            <a:off x="641929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3886" y="313584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4978" y="2761209"/>
            <a:ext cx="5790027" cy="1402792"/>
            <a:chOff x="2134538" y="2243328"/>
            <a:chExt cx="57900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8" name="Group 227">
              <a:extLst>
                <a:ext uri="{FF2B5EF4-FFF2-40B4-BE49-F238E27FC236}">
                  <a16:creationId xmlns:a16="http://schemas.microsoft.com/office/drawing/2014/main" id="{FF97BF8E-55FF-2911-59F0-8724B5C0C7CE}"/>
                </a:ext>
              </a:extLst>
            </p:cNvPr>
            <p:cNvGrpSpPr/>
            <p:nvPr/>
          </p:nvGrpSpPr>
          <p:grpSpPr>
            <a:xfrm>
              <a:off x="5258738" y="2243328"/>
              <a:ext cx="1108299" cy="1490472"/>
              <a:chOff x="5258738" y="2243328"/>
              <a:chExt cx="1108299" cy="1490472"/>
            </a:xfrm>
          </p:grpSpPr>
          <p:grpSp>
            <p:nvGrpSpPr>
              <p:cNvPr id="242" name="Group 241">
                <a:extLst>
                  <a:ext uri="{FF2B5EF4-FFF2-40B4-BE49-F238E27FC236}">
                    <a16:creationId xmlns:a16="http://schemas.microsoft.com/office/drawing/2014/main" id="{262DAB03-507F-4E7F-8B1C-5D31F249993F}"/>
                  </a:ext>
                </a:extLst>
              </p:cNvPr>
              <p:cNvGrpSpPr/>
              <p:nvPr/>
            </p:nvGrpSpPr>
            <p:grpSpPr>
              <a:xfrm>
                <a:off x="5258738" y="3504497"/>
                <a:ext cx="1108299" cy="229303"/>
                <a:chOff x="5486400" y="3962400"/>
                <a:chExt cx="2209800" cy="457200"/>
              </a:xfrm>
            </p:grpSpPr>
            <p:sp>
              <p:nvSpPr>
                <p:cNvPr id="249" name="DRAM">
                  <a:extLst>
                    <a:ext uri="{FF2B5EF4-FFF2-40B4-BE49-F238E27FC236}">
                      <a16:creationId xmlns:a16="http://schemas.microsoft.com/office/drawing/2014/main" id="{0DA8D64E-DA02-2A95-8E23-7361CAA5A779}"/>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0" name="DRAM">
                  <a:extLst>
                    <a:ext uri="{FF2B5EF4-FFF2-40B4-BE49-F238E27FC236}">
                      <a16:creationId xmlns:a16="http://schemas.microsoft.com/office/drawing/2014/main" id="{62EE97B7-0559-823B-BE1B-EAC437C819C9}"/>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1" name="DRAM">
                  <a:extLst>
                    <a:ext uri="{FF2B5EF4-FFF2-40B4-BE49-F238E27FC236}">
                      <a16:creationId xmlns:a16="http://schemas.microsoft.com/office/drawing/2014/main" id="{F373AD3F-6B46-2DD8-72AB-97521E485EDA}"/>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2" name="DRAM">
                  <a:extLst>
                    <a:ext uri="{FF2B5EF4-FFF2-40B4-BE49-F238E27FC236}">
                      <a16:creationId xmlns:a16="http://schemas.microsoft.com/office/drawing/2014/main" id="{D9BC8614-1F6A-6B15-241B-4624FD4C4D17}"/>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3" name="DRAM">
                  <a:extLst>
                    <a:ext uri="{FF2B5EF4-FFF2-40B4-BE49-F238E27FC236}">
                      <a16:creationId xmlns:a16="http://schemas.microsoft.com/office/drawing/2014/main" id="{B8DD34E4-3DA8-76F3-6132-F3E0619678D2}"/>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3" name="Group 242">
                <a:extLst>
                  <a:ext uri="{FF2B5EF4-FFF2-40B4-BE49-F238E27FC236}">
                    <a16:creationId xmlns:a16="http://schemas.microsoft.com/office/drawing/2014/main" id="{8D72FDB8-EF6D-DCBF-4989-AFBD5087B795}"/>
                  </a:ext>
                </a:extLst>
              </p:cNvPr>
              <p:cNvGrpSpPr/>
              <p:nvPr/>
            </p:nvGrpSpPr>
            <p:grpSpPr>
              <a:xfrm>
                <a:off x="5354281" y="2243328"/>
                <a:ext cx="917213" cy="1261169"/>
                <a:chOff x="5676900" y="990600"/>
                <a:chExt cx="1828800" cy="2971800"/>
              </a:xfrm>
            </p:grpSpPr>
            <p:cxnSp>
              <p:nvCxnSpPr>
                <p:cNvPr id="244" name="Straight Connector 243">
                  <a:extLst>
                    <a:ext uri="{FF2B5EF4-FFF2-40B4-BE49-F238E27FC236}">
                      <a16:creationId xmlns:a16="http://schemas.microsoft.com/office/drawing/2014/main" id="{A268F7DB-A70A-FCB0-D84A-365F49D0F920}"/>
                    </a:ext>
                  </a:extLst>
                </p:cNvPr>
                <p:cNvCxnSpPr>
                  <a:endCxn id="249"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A0B5D32-0F2B-91D8-2B90-C74AD074BFA7}"/>
                    </a:ext>
                  </a:extLst>
                </p:cNvPr>
                <p:cNvCxnSpPr>
                  <a:endCxn id="251"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6CC2A6C1-740D-56FD-15BC-79F9F9C568F5}"/>
                    </a:ext>
                  </a:extLst>
                </p:cNvPr>
                <p:cNvCxnSpPr>
                  <a:endCxn id="252"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50946F3-46A4-D331-1C7B-2799016BBD36}"/>
                    </a:ext>
                  </a:extLst>
                </p:cNvPr>
                <p:cNvCxnSpPr>
                  <a:endCxn id="253"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A87300C-D2A4-7F97-6944-20BF6F24F3B9}"/>
                    </a:ext>
                  </a:extLst>
                </p:cNvPr>
                <p:cNvCxnSpPr>
                  <a:endCxn id="250"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9" name="Group 228">
              <a:extLst>
                <a:ext uri="{FF2B5EF4-FFF2-40B4-BE49-F238E27FC236}">
                  <a16:creationId xmlns:a16="http://schemas.microsoft.com/office/drawing/2014/main" id="{E634D07A-4DB3-7D2A-0949-2639BE667640}"/>
                </a:ext>
              </a:extLst>
            </p:cNvPr>
            <p:cNvGrpSpPr/>
            <p:nvPr/>
          </p:nvGrpSpPr>
          <p:grpSpPr>
            <a:xfrm>
              <a:off x="6816266" y="2243328"/>
              <a:ext cx="1108299" cy="1490472"/>
              <a:chOff x="6816266" y="2243328"/>
              <a:chExt cx="1108299" cy="1490472"/>
            </a:xfrm>
          </p:grpSpPr>
          <p:grpSp>
            <p:nvGrpSpPr>
              <p:cNvPr id="230" name="Group 229">
                <a:extLst>
                  <a:ext uri="{FF2B5EF4-FFF2-40B4-BE49-F238E27FC236}">
                    <a16:creationId xmlns:a16="http://schemas.microsoft.com/office/drawing/2014/main" id="{C81C3260-3881-C234-B441-6F47599092A2}"/>
                  </a:ext>
                </a:extLst>
              </p:cNvPr>
              <p:cNvGrpSpPr/>
              <p:nvPr/>
            </p:nvGrpSpPr>
            <p:grpSpPr>
              <a:xfrm>
                <a:off x="6816266" y="3504497"/>
                <a:ext cx="1108299" cy="229303"/>
                <a:chOff x="5486400" y="3962400"/>
                <a:chExt cx="2209800" cy="457200"/>
              </a:xfrm>
            </p:grpSpPr>
            <p:sp>
              <p:nvSpPr>
                <p:cNvPr id="237" name="DRAM">
                  <a:extLst>
                    <a:ext uri="{FF2B5EF4-FFF2-40B4-BE49-F238E27FC236}">
                      <a16:creationId xmlns:a16="http://schemas.microsoft.com/office/drawing/2014/main" id="{1EBE208B-E1EB-1C36-B88C-6259EB0B7EE7}"/>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8" name="DRAM">
                  <a:extLst>
                    <a:ext uri="{FF2B5EF4-FFF2-40B4-BE49-F238E27FC236}">
                      <a16:creationId xmlns:a16="http://schemas.microsoft.com/office/drawing/2014/main" id="{5A46B2E6-5F4F-B3DD-CA93-2A2A81C0FA12}"/>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9" name="DRAM">
                  <a:extLst>
                    <a:ext uri="{FF2B5EF4-FFF2-40B4-BE49-F238E27FC236}">
                      <a16:creationId xmlns:a16="http://schemas.microsoft.com/office/drawing/2014/main" id="{257EC04E-BDC2-D9C1-057D-D2CB9CB08ED3}"/>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0" name="DRAM">
                  <a:extLst>
                    <a:ext uri="{FF2B5EF4-FFF2-40B4-BE49-F238E27FC236}">
                      <a16:creationId xmlns:a16="http://schemas.microsoft.com/office/drawing/2014/main" id="{9F6ABAB8-F9F2-516D-1ACB-5054CE8ADFEA}"/>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1" name="DRAM">
                  <a:extLst>
                    <a:ext uri="{FF2B5EF4-FFF2-40B4-BE49-F238E27FC236}">
                      <a16:creationId xmlns:a16="http://schemas.microsoft.com/office/drawing/2014/main" id="{504B41EC-4607-5BC8-72FC-9325A53CC579}"/>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1" name="Group 230">
                <a:extLst>
                  <a:ext uri="{FF2B5EF4-FFF2-40B4-BE49-F238E27FC236}">
                    <a16:creationId xmlns:a16="http://schemas.microsoft.com/office/drawing/2014/main" id="{A1B34F0B-5F3A-5C90-7F14-FC4961989315}"/>
                  </a:ext>
                </a:extLst>
              </p:cNvPr>
              <p:cNvGrpSpPr/>
              <p:nvPr/>
            </p:nvGrpSpPr>
            <p:grpSpPr>
              <a:xfrm>
                <a:off x="6911809" y="2243328"/>
                <a:ext cx="917213" cy="1261169"/>
                <a:chOff x="5676900" y="990600"/>
                <a:chExt cx="1828800" cy="2971800"/>
              </a:xfrm>
            </p:grpSpPr>
            <p:cxnSp>
              <p:nvCxnSpPr>
                <p:cNvPr id="232" name="Straight Connector 231">
                  <a:extLst>
                    <a:ext uri="{FF2B5EF4-FFF2-40B4-BE49-F238E27FC236}">
                      <a16:creationId xmlns:a16="http://schemas.microsoft.com/office/drawing/2014/main" id="{AD1D91C9-82D7-09EF-88C6-0428899EB354}"/>
                    </a:ext>
                  </a:extLst>
                </p:cNvPr>
                <p:cNvCxnSpPr>
                  <a:endCxn id="23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74F19A8-68DB-00E3-C213-22C074ADB97F}"/>
                    </a:ext>
                  </a:extLst>
                </p:cNvPr>
                <p:cNvCxnSpPr>
                  <a:endCxn id="239"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5DA0285-B085-EC48-91FF-9F0CC92EB738}"/>
                    </a:ext>
                  </a:extLst>
                </p:cNvPr>
                <p:cNvCxnSpPr>
                  <a:endCxn id="24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49C1749-69C5-EAAB-4D35-27600BEF8586}"/>
                    </a:ext>
                  </a:extLst>
                </p:cNvPr>
                <p:cNvCxnSpPr>
                  <a:endCxn id="24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242A0A46-2A2B-96EF-CC8F-D6F01DC498A9}"/>
                    </a:ext>
                  </a:extLst>
                </p:cNvPr>
                <p:cNvCxnSpPr>
                  <a:endCxn id="23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9239" y="3438966"/>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6767" y="3438966"/>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94" name="Group 293">
            <a:extLst>
              <a:ext uri="{FF2B5EF4-FFF2-40B4-BE49-F238E27FC236}">
                <a16:creationId xmlns:a16="http://schemas.microsoft.com/office/drawing/2014/main" id="{434CD3E1-58A4-180E-5760-DE05E3033317}"/>
              </a:ext>
            </a:extLst>
          </p:cNvPr>
          <p:cNvGrpSpPr/>
          <p:nvPr/>
        </p:nvGrpSpPr>
        <p:grpSpPr>
          <a:xfrm>
            <a:off x="4753439" y="3438966"/>
            <a:ext cx="1414038" cy="191087"/>
            <a:chOff x="4952999" y="2017072"/>
            <a:chExt cx="1414038" cy="191087"/>
          </a:xfrm>
        </p:grpSpPr>
        <p:sp>
          <p:nvSpPr>
            <p:cNvPr id="295" name="DRAM">
              <a:extLst>
                <a:ext uri="{FF2B5EF4-FFF2-40B4-BE49-F238E27FC236}">
                  <a16:creationId xmlns:a16="http://schemas.microsoft.com/office/drawing/2014/main" id="{A8F56BE3-A232-C79E-7EB6-4CA3AD81E997}"/>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6" name="Straight Connector 295">
              <a:extLst>
                <a:ext uri="{FF2B5EF4-FFF2-40B4-BE49-F238E27FC236}">
                  <a16:creationId xmlns:a16="http://schemas.microsoft.com/office/drawing/2014/main" id="{B2B09B09-3185-2AD0-8000-E94429BF2DC7}"/>
                </a:ext>
              </a:extLst>
            </p:cNvPr>
            <p:cNvCxnSpPr>
              <a:cxnSpLocks/>
              <a:stCxn id="301" idx="6"/>
              <a:endCxn id="295"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97" name="Oval 296">
              <a:extLst>
                <a:ext uri="{FF2B5EF4-FFF2-40B4-BE49-F238E27FC236}">
                  <a16:creationId xmlns:a16="http://schemas.microsoft.com/office/drawing/2014/main" id="{6D3191D0-56F7-A3F9-4B2A-0C1A649A47F5}"/>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Oval 297">
              <a:extLst>
                <a:ext uri="{FF2B5EF4-FFF2-40B4-BE49-F238E27FC236}">
                  <a16:creationId xmlns:a16="http://schemas.microsoft.com/office/drawing/2014/main" id="{F243E6E8-9DD5-9426-4070-EBD66245807D}"/>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9" name="Oval 298">
              <a:extLst>
                <a:ext uri="{FF2B5EF4-FFF2-40B4-BE49-F238E27FC236}">
                  <a16:creationId xmlns:a16="http://schemas.microsoft.com/office/drawing/2014/main" id="{35E99F43-0613-95BC-AC9A-A0A3D49C744D}"/>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0" name="Oval 299">
              <a:extLst>
                <a:ext uri="{FF2B5EF4-FFF2-40B4-BE49-F238E27FC236}">
                  <a16:creationId xmlns:a16="http://schemas.microsoft.com/office/drawing/2014/main" id="{1DDB4055-1E2A-A102-CD59-95BFF6E3DA3B}"/>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1" name="Oval 300">
              <a:extLst>
                <a:ext uri="{FF2B5EF4-FFF2-40B4-BE49-F238E27FC236}">
                  <a16:creationId xmlns:a16="http://schemas.microsoft.com/office/drawing/2014/main" id="{7CB0AC50-7A9E-F089-F5EC-738687005F99}"/>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2" name="Group 301">
            <a:extLst>
              <a:ext uri="{FF2B5EF4-FFF2-40B4-BE49-F238E27FC236}">
                <a16:creationId xmlns:a16="http://schemas.microsoft.com/office/drawing/2014/main" id="{94B66537-AAF8-2B5B-6EDA-375EAA216F66}"/>
              </a:ext>
            </a:extLst>
          </p:cNvPr>
          <p:cNvGrpSpPr/>
          <p:nvPr/>
        </p:nvGrpSpPr>
        <p:grpSpPr>
          <a:xfrm>
            <a:off x="6310967" y="3438966"/>
            <a:ext cx="1414038" cy="191087"/>
            <a:chOff x="6510527" y="2017072"/>
            <a:chExt cx="1414038" cy="191087"/>
          </a:xfrm>
        </p:grpSpPr>
        <p:sp>
          <p:nvSpPr>
            <p:cNvPr id="303" name="DRAM">
              <a:extLst>
                <a:ext uri="{FF2B5EF4-FFF2-40B4-BE49-F238E27FC236}">
                  <a16:creationId xmlns:a16="http://schemas.microsoft.com/office/drawing/2014/main" id="{3DA73174-AD3F-43A2-3BB5-2BFA347B9DE1}"/>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4" name="Straight Connector 303">
              <a:extLst>
                <a:ext uri="{FF2B5EF4-FFF2-40B4-BE49-F238E27FC236}">
                  <a16:creationId xmlns:a16="http://schemas.microsoft.com/office/drawing/2014/main" id="{49BC8CA9-D5ED-218D-85A1-2B1450ACA3B5}"/>
                </a:ext>
              </a:extLst>
            </p:cNvPr>
            <p:cNvCxnSpPr>
              <a:cxnSpLocks/>
              <a:stCxn id="309" idx="6"/>
              <a:endCxn id="303"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5" name="Oval 304">
              <a:extLst>
                <a:ext uri="{FF2B5EF4-FFF2-40B4-BE49-F238E27FC236}">
                  <a16:creationId xmlns:a16="http://schemas.microsoft.com/office/drawing/2014/main" id="{5B28602A-D34C-B079-018B-E063FBADB582}"/>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61C81FF0-839E-BE43-1D30-B698656F6680}"/>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7" name="Oval 306">
              <a:extLst>
                <a:ext uri="{FF2B5EF4-FFF2-40B4-BE49-F238E27FC236}">
                  <a16:creationId xmlns:a16="http://schemas.microsoft.com/office/drawing/2014/main" id="{626FB3D7-7289-5F33-8C02-83DAD4384547}"/>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8" name="Oval 307">
              <a:extLst>
                <a:ext uri="{FF2B5EF4-FFF2-40B4-BE49-F238E27FC236}">
                  <a16:creationId xmlns:a16="http://schemas.microsoft.com/office/drawing/2014/main" id="{83AC72C1-4687-1906-BFD2-688C5891089D}"/>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9" name="Oval 308">
              <a:extLst>
                <a:ext uri="{FF2B5EF4-FFF2-40B4-BE49-F238E27FC236}">
                  <a16:creationId xmlns:a16="http://schemas.microsoft.com/office/drawing/2014/main" id="{22984117-D059-3881-2F09-FC8812879DDB}"/>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5363040" y="210769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421" name="Rounded Rectangle 420">
            <a:extLst>
              <a:ext uri="{FF2B5EF4-FFF2-40B4-BE49-F238E27FC236}">
                <a16:creationId xmlns:a16="http://schemas.microsoft.com/office/drawing/2014/main" id="{28AB7A7F-81FF-E266-F4A2-105F190C073E}"/>
              </a:ext>
            </a:extLst>
          </p:cNvPr>
          <p:cNvSpPr/>
          <p:nvPr/>
        </p:nvSpPr>
        <p:spPr>
          <a:xfrm>
            <a:off x="1492047" y="2412494"/>
            <a:ext cx="1618285" cy="1480681"/>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2" name="TextBox 421">
            <a:extLst>
              <a:ext uri="{FF2B5EF4-FFF2-40B4-BE49-F238E27FC236}">
                <a16:creationId xmlns:a16="http://schemas.microsoft.com/office/drawing/2014/main" id="{8189EF48-97B5-ABC4-C69B-FCAD6BF7A53B}"/>
              </a:ext>
            </a:extLst>
          </p:cNvPr>
          <p:cNvSpPr txBox="1"/>
          <p:nvPr/>
        </p:nvSpPr>
        <p:spPr>
          <a:xfrm>
            <a:off x="1475587" y="2066068"/>
            <a:ext cx="163474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DRAM mat</a:t>
            </a:r>
          </a:p>
        </p:txBody>
      </p:sp>
      <p:sp>
        <p:nvSpPr>
          <p:cNvPr id="423" name="TextBox 422">
            <a:extLst>
              <a:ext uri="{FF2B5EF4-FFF2-40B4-BE49-F238E27FC236}">
                <a16:creationId xmlns:a16="http://schemas.microsoft.com/office/drawing/2014/main" id="{54DFF5B2-CBBD-B63D-9F7E-EE07071C0BA5}"/>
              </a:ext>
            </a:extLst>
          </p:cNvPr>
          <p:cNvSpPr txBox="1"/>
          <p:nvPr/>
        </p:nvSpPr>
        <p:spPr>
          <a:xfrm>
            <a:off x="3813" y="4673515"/>
            <a:ext cx="9136372"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Key Issue: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on a DRAM access, the global wordline propagates across all DRAM mats</a:t>
            </a:r>
          </a:p>
        </p:txBody>
      </p:sp>
      <p:sp>
        <p:nvSpPr>
          <p:cNvPr id="424" name="TextBox 423">
            <a:extLst>
              <a:ext uri="{FF2B5EF4-FFF2-40B4-BE49-F238E27FC236}">
                <a16:creationId xmlns:a16="http://schemas.microsoft.com/office/drawing/2014/main" id="{07E5F1AA-BB4D-7410-5A47-B04E746A3311}"/>
              </a:ext>
            </a:extLst>
          </p:cNvPr>
          <p:cNvSpPr txBox="1"/>
          <p:nvPr/>
        </p:nvSpPr>
        <p:spPr>
          <a:xfrm>
            <a:off x="0" y="5642329"/>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446" name="Group 445">
            <a:extLst>
              <a:ext uri="{FF2B5EF4-FFF2-40B4-BE49-F238E27FC236}">
                <a16:creationId xmlns:a16="http://schemas.microsoft.com/office/drawing/2014/main" id="{7C621D1A-6C7D-D1DB-D7D7-8CC078DA18EC}"/>
              </a:ext>
            </a:extLst>
          </p:cNvPr>
          <p:cNvGrpSpPr/>
          <p:nvPr/>
        </p:nvGrpSpPr>
        <p:grpSpPr>
          <a:xfrm>
            <a:off x="786595" y="4051113"/>
            <a:ext cx="6938410" cy="647381"/>
            <a:chOff x="757719" y="4572696"/>
            <a:chExt cx="6938410" cy="647381"/>
          </a:xfrm>
        </p:grpSpPr>
        <p:grpSp>
          <p:nvGrpSpPr>
            <p:cNvPr id="444" name="Group 443">
              <a:extLst>
                <a:ext uri="{FF2B5EF4-FFF2-40B4-BE49-F238E27FC236}">
                  <a16:creationId xmlns:a16="http://schemas.microsoft.com/office/drawing/2014/main" id="{001C9EF5-FFA4-7986-AF44-B66A506E66DD}"/>
                </a:ext>
              </a:extLst>
            </p:cNvPr>
            <p:cNvGrpSpPr/>
            <p:nvPr/>
          </p:nvGrpSpPr>
          <p:grpSpPr>
            <a:xfrm>
              <a:off x="1906102" y="4572696"/>
              <a:ext cx="5790027" cy="251465"/>
              <a:chOff x="1906102" y="4572696"/>
              <a:chExt cx="5790027" cy="251465"/>
            </a:xfrm>
          </p:grpSpPr>
          <p:grpSp>
            <p:nvGrpSpPr>
              <p:cNvPr id="434" name="Group 433">
                <a:extLst>
                  <a:ext uri="{FF2B5EF4-FFF2-40B4-BE49-F238E27FC236}">
                    <a16:creationId xmlns:a16="http://schemas.microsoft.com/office/drawing/2014/main" id="{2D7C9FF4-BFB9-3385-5E5D-CF6FF37484A0}"/>
                  </a:ext>
                </a:extLst>
              </p:cNvPr>
              <p:cNvGrpSpPr/>
              <p:nvPr/>
            </p:nvGrpSpPr>
            <p:grpSpPr>
              <a:xfrm>
                <a:off x="1906102" y="4572696"/>
                <a:ext cx="5790027" cy="251465"/>
                <a:chOff x="1906102" y="4605667"/>
                <a:chExt cx="5790027" cy="251465"/>
              </a:xfrm>
            </p:grpSpPr>
            <p:cxnSp>
              <p:nvCxnSpPr>
                <p:cNvPr id="426" name="Straight Connector 425">
                  <a:extLst>
                    <a:ext uri="{FF2B5EF4-FFF2-40B4-BE49-F238E27FC236}">
                      <a16:creationId xmlns:a16="http://schemas.microsoft.com/office/drawing/2014/main" id="{5B375868-B02D-4784-686E-FC1926E647D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E763279-F41C-BF3E-B0EF-B374A54FB36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DE306FA7-AAB0-384E-027F-5A88B8AE6AB4}"/>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6A6E6B83-5062-940D-9AF1-E843C5AEC0B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C2FD01AC-B20A-B2FC-B9A3-80EED0BDD6B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A3CFFE4-8286-DF63-43CC-7FC78A3C8CBA}"/>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F463F03-614B-EAE1-FF88-9D8F24BBB05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ABD7054C-49EB-D248-FC75-5FBD11E035D8}"/>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36" name="Straight Connector 435">
                <a:extLst>
                  <a:ext uri="{FF2B5EF4-FFF2-40B4-BE49-F238E27FC236}">
                    <a16:creationId xmlns:a16="http://schemas.microsoft.com/office/drawing/2014/main" id="{62E565DE-C853-7FD6-ACCE-50572376A0A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45" name="TextBox 444">
              <a:extLst>
                <a:ext uri="{FF2B5EF4-FFF2-40B4-BE49-F238E27FC236}">
                  <a16:creationId xmlns:a16="http://schemas.microsoft.com/office/drawing/2014/main" id="{382C8B35-E844-9CFD-7E65-65D933CC057A}"/>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
        <p:nvSpPr>
          <p:cNvPr id="447" name="Down Arrow 446">
            <a:extLst>
              <a:ext uri="{FF2B5EF4-FFF2-40B4-BE49-F238E27FC236}">
                <a16:creationId xmlns:a16="http://schemas.microsoft.com/office/drawing/2014/main" id="{9ED10959-7AB5-D44E-0DA7-A407A37174ED}"/>
              </a:ext>
            </a:extLst>
          </p:cNvPr>
          <p:cNvSpPr/>
          <p:nvPr/>
        </p:nvSpPr>
        <p:spPr>
          <a:xfrm>
            <a:off x="4425459" y="5311588"/>
            <a:ext cx="293083" cy="248845"/>
          </a:xfrm>
          <a:prstGeom prst="down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2425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2"/>
                                        </p:tgtEl>
                                        <p:attrNameLst>
                                          <p:attrName>style.visibility</p:attrName>
                                        </p:attrNameLst>
                                      </p:cBhvr>
                                      <p:to>
                                        <p:strVal val="visible"/>
                                      </p:to>
                                    </p:set>
                                    <p:animEffect transition="in" filter="wipe(up)">
                                      <p:cBhvr>
                                        <p:cTn id="25" dur="500"/>
                                        <p:tgtEl>
                                          <p:spTgt spid="222"/>
                                        </p:tgtEl>
                                      </p:cBhvr>
                                    </p:animEffect>
                                  </p:childTnLst>
                                </p:cTn>
                              </p:par>
                              <p:par>
                                <p:cTn id="26" presetID="22" presetClass="entr" presetSubtype="8" fill="hold" nodeType="withEffect">
                                  <p:stCondLst>
                                    <p:cond delay="0"/>
                                  </p:stCondLst>
                                  <p:childTnLst>
                                    <p:set>
                                      <p:cBhvr>
                                        <p:cTn id="27" dur="1" fill="hold">
                                          <p:stCondLst>
                                            <p:cond delay="0"/>
                                          </p:stCondLst>
                                        </p:cTn>
                                        <p:tgtEl>
                                          <p:spTgt spid="294"/>
                                        </p:tgtEl>
                                        <p:attrNameLst>
                                          <p:attrName>style.visibility</p:attrName>
                                        </p:attrNameLst>
                                      </p:cBhvr>
                                      <p:to>
                                        <p:strVal val="visible"/>
                                      </p:to>
                                    </p:set>
                                    <p:animEffect transition="in" filter="wipe(left)">
                                      <p:cBhvr>
                                        <p:cTn id="28" dur="500"/>
                                        <p:tgtEl>
                                          <p:spTgt spid="294"/>
                                        </p:tgtEl>
                                      </p:cBhvr>
                                    </p:animEffect>
                                  </p:childTnLst>
                                </p:cTn>
                              </p:par>
                              <p:par>
                                <p:cTn id="29" presetID="22" presetClass="entr" presetSubtype="1" fill="hold" nodeType="with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up)">
                                      <p:cBhvr>
                                        <p:cTn id="31" dur="500"/>
                                        <p:tgtEl>
                                          <p:spTgt spid="223"/>
                                        </p:tgtEl>
                                      </p:cBhvr>
                                    </p:animEffect>
                                  </p:childTnLst>
                                </p:cTn>
                              </p:par>
                              <p:par>
                                <p:cTn id="32" presetID="22" presetClass="entr" presetSubtype="8" fill="hold" nodeType="with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wipe(left)">
                                      <p:cBhvr>
                                        <p:cTn id="34" dur="500"/>
                                        <p:tgtEl>
                                          <p:spTgt spid="302"/>
                                        </p:tgtEl>
                                      </p:cBhvr>
                                    </p:animEffect>
                                  </p:childTnLst>
                                </p:cTn>
                              </p:par>
                              <p:par>
                                <p:cTn id="35" presetID="22" presetClass="entr" presetSubtype="1" fill="hold" nodeType="with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3"/>
                                        </p:tgtEl>
                                        <p:attrNameLst>
                                          <p:attrName>style.visibility</p:attrName>
                                        </p:attrNameLst>
                                      </p:cBhvr>
                                      <p:to>
                                        <p:strVal val="visible"/>
                                      </p:to>
                                    </p:set>
                                    <p:animEffect transition="in" filter="fade">
                                      <p:cBhvr>
                                        <p:cTn id="40" dur="500"/>
                                        <p:tgtEl>
                                          <p:spTgt spid="4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24"/>
                                        </p:tgtEl>
                                        <p:attrNameLst>
                                          <p:attrName>style.visibility</p:attrName>
                                        </p:attrNameLst>
                                      </p:cBhvr>
                                      <p:to>
                                        <p:strVal val="visible"/>
                                      </p:to>
                                    </p:set>
                                    <p:animEffect transition="in" filter="fade">
                                      <p:cBhvr>
                                        <p:cTn id="45" dur="500"/>
                                        <p:tgtEl>
                                          <p:spTgt spid="42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7"/>
                                        </p:tgtEl>
                                        <p:attrNameLst>
                                          <p:attrName>style.visibility</p:attrName>
                                        </p:attrNameLst>
                                      </p:cBhvr>
                                      <p:to>
                                        <p:strVal val="visible"/>
                                      </p:to>
                                    </p:set>
                                    <p:animEffect transition="in" filter="fade">
                                      <p:cBhvr>
                                        <p:cTn id="48" dur="500"/>
                                        <p:tgtEl>
                                          <p:spTgt spid="44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22"/>
                                        </p:tgtEl>
                                        <p:attrNameLst>
                                          <p:attrName>style.visibility</p:attrName>
                                        </p:attrNameLst>
                                      </p:cBhvr>
                                      <p:to>
                                        <p:strVal val="visible"/>
                                      </p:to>
                                    </p:set>
                                    <p:animEffect transition="in" filter="fade">
                                      <p:cBhvr>
                                        <p:cTn id="51" dur="500"/>
                                        <p:tgtEl>
                                          <p:spTgt spid="4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21"/>
                                        </p:tgtEl>
                                        <p:attrNameLst>
                                          <p:attrName>style.visibility</p:attrName>
                                        </p:attrNameLst>
                                      </p:cBhvr>
                                      <p:to>
                                        <p:strVal val="visible"/>
                                      </p:to>
                                    </p:set>
                                    <p:animEffect transition="in" filter="fade">
                                      <p:cBhvr>
                                        <p:cTn id="54"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421" grpId="0" animBg="1"/>
      <p:bldP spid="422" grpId="0"/>
      <p:bldP spid="423" grpId="0"/>
      <p:bldP spid="424" grpId="0" animBg="1"/>
      <p:bldP spid="447"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3999" cy="925840"/>
          </a:xfrm>
        </p:spPr>
        <p:txBody>
          <a:bodyPr>
            <a:noAutofit/>
          </a:bodyPr>
          <a:lstStyle/>
          <a:p>
            <a:r>
              <a:rPr lang="en-US" sz="3600" dirty="0"/>
              <a:t>MIMDRAM: </a:t>
            </a:r>
            <a:br>
              <a:rPr lang="en-US" sz="3600" dirty="0"/>
            </a:br>
            <a:r>
              <a:rPr lang="en-US" sz="2800" dirty="0"/>
              <a:t>Key Idea (II)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261" y="2826701"/>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4789" y="2826701"/>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461" y="2826701"/>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8989" y="2826701"/>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4860" y="2488139"/>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8660" y="2640539"/>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3905" y="2640539"/>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005" y="2640539"/>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6250"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0349"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1906" y="3211493"/>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2998" y="2836854"/>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259" y="3514611"/>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4787" y="3514611"/>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424" name="TextBox 423">
            <a:extLst>
              <a:ext uri="{FF2B5EF4-FFF2-40B4-BE49-F238E27FC236}">
                <a16:creationId xmlns:a16="http://schemas.microsoft.com/office/drawing/2014/main" id="{07E5F1AA-BB4D-7410-5A47-B04E746A3311}"/>
              </a:ext>
            </a:extLst>
          </p:cNvPr>
          <p:cNvSpPr txBox="1"/>
          <p:nvPr/>
        </p:nvSpPr>
        <p:spPr>
          <a:xfrm>
            <a:off x="0" y="1323368"/>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319" name="Group 318">
            <a:extLst>
              <a:ext uri="{FF2B5EF4-FFF2-40B4-BE49-F238E27FC236}">
                <a16:creationId xmlns:a16="http://schemas.microsoft.com/office/drawing/2014/main" id="{5CB0FDEC-5895-DCA8-211E-FA7597764EDD}"/>
              </a:ext>
            </a:extLst>
          </p:cNvPr>
          <p:cNvGrpSpPr/>
          <p:nvPr/>
        </p:nvGrpSpPr>
        <p:grpSpPr>
          <a:xfrm>
            <a:off x="4310251" y="2216008"/>
            <a:ext cx="4305183" cy="764735"/>
            <a:chOff x="4283355" y="2661946"/>
            <a:chExt cx="4305183" cy="764735"/>
          </a:xfrm>
        </p:grpSpPr>
        <p:sp>
          <p:nvSpPr>
            <p:cNvPr id="330" name="TextBox 329">
              <a:extLst>
                <a:ext uri="{FF2B5EF4-FFF2-40B4-BE49-F238E27FC236}">
                  <a16:creationId xmlns:a16="http://schemas.microsoft.com/office/drawing/2014/main" id="{170B0079-999B-634A-50ED-EC07C4B48580}"/>
                </a:ext>
              </a:extLst>
            </p:cNvPr>
            <p:cNvSpPr txBox="1"/>
            <p:nvPr/>
          </p:nvSpPr>
          <p:spPr>
            <a:xfrm>
              <a:off x="4283355" y="2661946"/>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17" name="Rounded Rectangle 316">
              <a:extLst>
                <a:ext uri="{FF2B5EF4-FFF2-40B4-BE49-F238E27FC236}">
                  <a16:creationId xmlns:a16="http://schemas.microsoft.com/office/drawing/2014/main" id="{EC1E66E7-E25C-9EE1-ECB3-D5EC14BEF419}"/>
                </a:ext>
              </a:extLst>
            </p:cNvPr>
            <p:cNvSpPr/>
            <p:nvPr/>
          </p:nvSpPr>
          <p:spPr>
            <a:xfrm>
              <a:off x="4645785" y="3154544"/>
              <a:ext cx="1942043" cy="272137"/>
            </a:xfrm>
            <a:prstGeom prst="roundRect">
              <a:avLst/>
            </a:prstGeom>
            <a:noFill/>
            <a:ln w="38100">
              <a:solidFill>
                <a:srgbClr val="E1616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320" name="Rectangle 319">
            <a:extLst>
              <a:ext uri="{FF2B5EF4-FFF2-40B4-BE49-F238E27FC236}">
                <a16:creationId xmlns:a16="http://schemas.microsoft.com/office/drawing/2014/main" id="{44C2EA2F-00A4-DCDF-747B-A44DEA526E5E}"/>
              </a:ext>
            </a:extLst>
          </p:cNvPr>
          <p:cNvSpPr/>
          <p:nvPr/>
        </p:nvSpPr>
        <p:spPr>
          <a:xfrm>
            <a:off x="-71" y="4713155"/>
            <a:ext cx="9188383"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energy-efficient DRAM access: </a:t>
            </a:r>
          </a:p>
        </p:txBody>
      </p:sp>
      <p:sp>
        <p:nvSpPr>
          <p:cNvPr id="321" name="Rectangle 320">
            <a:extLst>
              <a:ext uri="{FF2B5EF4-FFF2-40B4-BE49-F238E27FC236}">
                <a16:creationId xmlns:a16="http://schemas.microsoft.com/office/drawing/2014/main" id="{A9C6A0F9-AA90-5B3A-4264-407E3DD047AA}"/>
              </a:ext>
            </a:extLst>
          </p:cNvPr>
          <p:cNvSpPr/>
          <p:nvPr/>
        </p:nvSpPr>
        <p:spPr>
          <a:xfrm>
            <a:off x="-3491" y="5089476"/>
            <a:ext cx="9144000"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[Cooper-</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Balis</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Activation for Power Reduction in 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A82C4"/>
                </a:solidFill>
                <a:effectLst/>
                <a:uLnTx/>
                <a:uFillTx/>
                <a:latin typeface="Avenir Next" panose="020B0503020202020204" pitchFamily="34" charset="0"/>
                <a:ea typeface="+mn-ea"/>
                <a:cs typeface="+mn-cs"/>
              </a:rPr>
              <a:t>Udipi</a:t>
            </a: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Rethinking DRAM Design and Organization for Energy-Constrained Multi-Cores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[Zhang+, 2014]: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Half-DRAM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[Ha+, 2016]: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Improving Energy Efficiency of DRAM by Exploiting Half Page Row Access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[O’Connor+, 2017]: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DRAM</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Olgun</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2024]: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Sectored DRAM</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327" name="Group 326">
            <a:extLst>
              <a:ext uri="{FF2B5EF4-FFF2-40B4-BE49-F238E27FC236}">
                <a16:creationId xmlns:a16="http://schemas.microsoft.com/office/drawing/2014/main" id="{10603881-2B8F-7855-9742-05280D97116C}"/>
              </a:ext>
            </a:extLst>
          </p:cNvPr>
          <p:cNvGrpSpPr/>
          <p:nvPr/>
        </p:nvGrpSpPr>
        <p:grpSpPr>
          <a:xfrm>
            <a:off x="784522" y="4149080"/>
            <a:ext cx="6938410" cy="647381"/>
            <a:chOff x="757719" y="4572696"/>
            <a:chExt cx="6938410" cy="647381"/>
          </a:xfrm>
        </p:grpSpPr>
        <p:grpSp>
          <p:nvGrpSpPr>
            <p:cNvPr id="328" name="Group 327">
              <a:extLst>
                <a:ext uri="{FF2B5EF4-FFF2-40B4-BE49-F238E27FC236}">
                  <a16:creationId xmlns:a16="http://schemas.microsoft.com/office/drawing/2014/main" id="{AD3F0976-DB54-75D5-DCEA-A24B5FE1FC69}"/>
                </a:ext>
              </a:extLst>
            </p:cNvPr>
            <p:cNvGrpSpPr/>
            <p:nvPr/>
          </p:nvGrpSpPr>
          <p:grpSpPr>
            <a:xfrm>
              <a:off x="1906102" y="4572696"/>
              <a:ext cx="5790027" cy="251465"/>
              <a:chOff x="1906102" y="4572696"/>
              <a:chExt cx="5790027" cy="251465"/>
            </a:xfrm>
          </p:grpSpPr>
          <p:grpSp>
            <p:nvGrpSpPr>
              <p:cNvPr id="395" name="Group 394">
                <a:extLst>
                  <a:ext uri="{FF2B5EF4-FFF2-40B4-BE49-F238E27FC236}">
                    <a16:creationId xmlns:a16="http://schemas.microsoft.com/office/drawing/2014/main" id="{D0EF728D-8DBE-7CEC-CDB5-F12AF623E57E}"/>
                  </a:ext>
                </a:extLst>
              </p:cNvPr>
              <p:cNvGrpSpPr/>
              <p:nvPr/>
            </p:nvGrpSpPr>
            <p:grpSpPr>
              <a:xfrm>
                <a:off x="1906102" y="4572696"/>
                <a:ext cx="5790027" cy="251465"/>
                <a:chOff x="1906102" y="4605667"/>
                <a:chExt cx="5790027" cy="251465"/>
              </a:xfrm>
            </p:grpSpPr>
            <p:cxnSp>
              <p:nvCxnSpPr>
                <p:cNvPr id="397" name="Straight Connector 396">
                  <a:extLst>
                    <a:ext uri="{FF2B5EF4-FFF2-40B4-BE49-F238E27FC236}">
                      <a16:creationId xmlns:a16="http://schemas.microsoft.com/office/drawing/2014/main" id="{668537B8-112C-444A-1AC5-C6AD56117F0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3106B26-6E34-AC80-E0E7-B3822C4CCBB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C0ED497-8846-DF8A-930C-C31C6CB0AB28}"/>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E12467CD-5172-D6A3-0584-56B093666CC2}"/>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E715781-E3B3-740D-FCF2-564F3012E64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AD77F024-2A68-F2E1-56BA-C89C4AC25F64}"/>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D726812C-B2C6-7D06-CE8B-4649230DA85E}"/>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A6D42-A7F2-E8A4-6F78-2D1D2F02E91F}"/>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6" name="Straight Connector 395">
                <a:extLst>
                  <a:ext uri="{FF2B5EF4-FFF2-40B4-BE49-F238E27FC236}">
                    <a16:creationId xmlns:a16="http://schemas.microsoft.com/office/drawing/2014/main" id="{E6892669-618B-521F-2431-F3FB390C98B4}"/>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29" name="TextBox 328">
              <a:extLst>
                <a:ext uri="{FF2B5EF4-FFF2-40B4-BE49-F238E27FC236}">
                  <a16:creationId xmlns:a16="http://schemas.microsoft.com/office/drawing/2014/main" id="{66228A6C-AABB-CCEE-2EF2-8130F9FB037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117018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10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5"/>
                                        </p:tgtEl>
                                        <p:attrNameLst>
                                          <p:attrName>style.visibility</p:attrName>
                                        </p:attrNameLst>
                                      </p:cBhvr>
                                      <p:to>
                                        <p:strVal val="visible"/>
                                      </p:to>
                                    </p:set>
                                    <p:animEffect transition="in" filter="wipe(up)">
                                      <p:cBhvr>
                                        <p:cTn id="25" dur="500"/>
                                        <p:tgtEl>
                                          <p:spTgt spid="2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500"/>
                                        <p:tgtEl>
                                          <p:spTgt spid="3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1"/>
                                        </p:tgtEl>
                                        <p:attrNameLst>
                                          <p:attrName>style.visibility</p:attrName>
                                        </p:attrNameLst>
                                      </p:cBhvr>
                                      <p:to>
                                        <p:strVal val="visible"/>
                                      </p:to>
                                    </p:set>
                                    <p:animEffect transition="in" filter="fade">
                                      <p:cBhvr>
                                        <p:cTn id="31" dur="500"/>
                                        <p:tgtEl>
                                          <p:spTgt spid="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320" grpId="0"/>
      <p:bldP spid="32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34508" y="1669727"/>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92036" y="1669727"/>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8708" y="1669727"/>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6236" y="1669727"/>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82107" y="1331165"/>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5907" y="1483565"/>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51152" y="1483565"/>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8252" y="1483565"/>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53497"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7596"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9153" y="2054519"/>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40245" y="1679880"/>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34506" y="2357637"/>
            <a:ext cx="1414038" cy="191087"/>
            <a:chOff x="1828799" y="2017072"/>
            <a:chExt cx="1414038" cy="191087"/>
          </a:xfrm>
          <a:solidFill>
            <a:schemeClr val="accent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92034" y="2357637"/>
            <a:ext cx="1414038" cy="191087"/>
            <a:chOff x="3386327" y="2017072"/>
            <a:chExt cx="1414038" cy="191087"/>
          </a:xfrm>
          <a:solidFill>
            <a:schemeClr val="accent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34506" y="1897845"/>
            <a:ext cx="1414038" cy="191087"/>
            <a:chOff x="1828799" y="2017072"/>
            <a:chExt cx="1414038" cy="191087"/>
          </a:xfrm>
          <a:solidFill>
            <a:schemeClr val="accent4"/>
          </a:solidFill>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92034" y="1897845"/>
            <a:ext cx="1414038" cy="191087"/>
            <a:chOff x="3386327" y="2017072"/>
            <a:chExt cx="1414038" cy="191087"/>
          </a:xfrm>
          <a:solidFill>
            <a:schemeClr val="accent4"/>
          </a:solidFill>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34506" y="2127451"/>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92034" y="2127451"/>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7498" y="1059034"/>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335036"/>
            <a:chOff x="549218" y="3454216"/>
            <a:chExt cx="8426174" cy="1348074"/>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3" name="Rectangle 232">
            <a:extLst>
              <a:ext uri="{FF2B5EF4-FFF2-40B4-BE49-F238E27FC236}">
                <a16:creationId xmlns:a16="http://schemas.microsoft.com/office/drawing/2014/main" id="{AFF2EE9C-8313-E806-7048-F1780CFE7EC2}"/>
              </a:ext>
            </a:extLst>
          </p:cNvPr>
          <p:cNvSpPr/>
          <p:nvPr/>
        </p:nvSpPr>
        <p:spPr>
          <a:xfrm>
            <a:off x="463125" y="4673162"/>
            <a:ext cx="8265239" cy="3823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34" name="Group 233">
            <a:extLst>
              <a:ext uri="{FF2B5EF4-FFF2-40B4-BE49-F238E27FC236}">
                <a16:creationId xmlns:a16="http://schemas.microsoft.com/office/drawing/2014/main" id="{7ADED821-6D77-AAA9-3BB6-5E04FD30627E}"/>
              </a:ext>
            </a:extLst>
          </p:cNvPr>
          <p:cNvGrpSpPr/>
          <p:nvPr/>
        </p:nvGrpSpPr>
        <p:grpSpPr>
          <a:xfrm>
            <a:off x="794664" y="2977618"/>
            <a:ext cx="6938410" cy="647381"/>
            <a:chOff x="757719" y="4572696"/>
            <a:chExt cx="6938410" cy="647381"/>
          </a:xfrm>
        </p:grpSpPr>
        <p:grpSp>
          <p:nvGrpSpPr>
            <p:cNvPr id="235" name="Group 234">
              <a:extLst>
                <a:ext uri="{FF2B5EF4-FFF2-40B4-BE49-F238E27FC236}">
                  <a16:creationId xmlns:a16="http://schemas.microsoft.com/office/drawing/2014/main" id="{D8B75B55-1C61-6FF4-C5D5-B6C677ECFE7A}"/>
                </a:ext>
              </a:extLst>
            </p:cNvPr>
            <p:cNvGrpSpPr/>
            <p:nvPr/>
          </p:nvGrpSpPr>
          <p:grpSpPr>
            <a:xfrm>
              <a:off x="1906102" y="4572696"/>
              <a:ext cx="5790027" cy="251465"/>
              <a:chOff x="1906102" y="4572696"/>
              <a:chExt cx="5790027" cy="251465"/>
            </a:xfrm>
          </p:grpSpPr>
          <p:grpSp>
            <p:nvGrpSpPr>
              <p:cNvPr id="237" name="Group 236">
                <a:extLst>
                  <a:ext uri="{FF2B5EF4-FFF2-40B4-BE49-F238E27FC236}">
                    <a16:creationId xmlns:a16="http://schemas.microsoft.com/office/drawing/2014/main" id="{BA33DA29-3E19-D781-7F0A-C07F6BFC0A48}"/>
                  </a:ext>
                </a:extLst>
              </p:cNvPr>
              <p:cNvGrpSpPr/>
              <p:nvPr/>
            </p:nvGrpSpPr>
            <p:grpSpPr>
              <a:xfrm>
                <a:off x="1906102" y="4572696"/>
                <a:ext cx="5790027" cy="251465"/>
                <a:chOff x="1906102" y="4605667"/>
                <a:chExt cx="5790027" cy="251465"/>
              </a:xfrm>
            </p:grpSpPr>
            <p:cxnSp>
              <p:nvCxnSpPr>
                <p:cNvPr id="239" name="Straight Connector 238">
                  <a:extLst>
                    <a:ext uri="{FF2B5EF4-FFF2-40B4-BE49-F238E27FC236}">
                      <a16:creationId xmlns:a16="http://schemas.microsoft.com/office/drawing/2014/main" id="{763B86A0-33BD-6CE6-44BC-CDF5E86FD96E}"/>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AC99DC44-F5B6-EC36-386A-2CEE5102C773}"/>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22632E88-7D9F-82BA-BDCA-9E9CC4F99217}"/>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4DE54B6-C80C-03AD-C774-D7958489E9DB}"/>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A7281-D829-7341-B959-88B336AD7950}"/>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FB4DE163-287B-91F4-50DD-5B9B17A3410E}"/>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C25D3DB-BA3E-FC76-B940-D9793A3852A1}"/>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5DC6BAB-C55C-E964-88C3-303AFDE37FEB}"/>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7A9AF2E4-9057-0E5E-997D-E9A88DAE95E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36" name="TextBox 235">
              <a:extLst>
                <a:ext uri="{FF2B5EF4-FFF2-40B4-BE49-F238E27FC236}">
                  <a16:creationId xmlns:a16="http://schemas.microsoft.com/office/drawing/2014/main" id="{5ABA3AE9-9011-4981-7B0B-CA4610C5DFA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4277618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22" presetClass="entr" presetSubtype="8"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animEffect transition="in" filter="wipe(left)">
                                      <p:cBhvr>
                                        <p:cTn id="13" dur="500"/>
                                        <p:tgtEl>
                                          <p:spTgt spid="219"/>
                                        </p:tgtEl>
                                      </p:cBhvr>
                                    </p:animEffect>
                                  </p:childTnLst>
                                </p:cTn>
                              </p:par>
                              <p:par>
                                <p:cTn id="14" presetID="22" presetClass="entr" presetSubtype="1" fill="hold" nodeType="withEffect">
                                  <p:stCondLst>
                                    <p:cond delay="100"/>
                                  </p:stCondLst>
                                  <p:childTnLst>
                                    <p:set>
                                      <p:cBhvr>
                                        <p:cTn id="15" dur="1" fill="hold">
                                          <p:stCondLst>
                                            <p:cond delay="0"/>
                                          </p:stCondLst>
                                        </p:cTn>
                                        <p:tgtEl>
                                          <p:spTgt spid="220"/>
                                        </p:tgtEl>
                                        <p:attrNameLst>
                                          <p:attrName>style.visibility</p:attrName>
                                        </p:attrNameLst>
                                      </p:cBhvr>
                                      <p:to>
                                        <p:strVal val="visible"/>
                                      </p:to>
                                    </p:set>
                                    <p:animEffect transition="in" filter="wipe(up)">
                                      <p:cBhvr>
                                        <p:cTn id="16" dur="500"/>
                                        <p:tgtEl>
                                          <p:spTgt spid="220"/>
                                        </p:tgtEl>
                                      </p:cBhvr>
                                    </p:animEffect>
                                  </p:childTnLst>
                                </p:cTn>
                              </p:par>
                              <p:par>
                                <p:cTn id="17" presetID="22" presetClass="entr" presetSubtype="8" fill="hold" nodeType="withEffect">
                                  <p:stCondLst>
                                    <p:cond delay="0"/>
                                  </p:stCondLst>
                                  <p:childTnLst>
                                    <p:set>
                                      <p:cBhvr>
                                        <p:cTn id="18" dur="1" fill="hold">
                                          <p:stCondLst>
                                            <p:cond delay="0"/>
                                          </p:stCondLst>
                                        </p:cTn>
                                        <p:tgtEl>
                                          <p:spTgt spid="331"/>
                                        </p:tgtEl>
                                        <p:attrNameLst>
                                          <p:attrName>style.visibility</p:attrName>
                                        </p:attrNameLst>
                                      </p:cBhvr>
                                      <p:to>
                                        <p:strVal val="visible"/>
                                      </p:to>
                                    </p:set>
                                    <p:animEffect transition="in" filter="wipe(left)">
                                      <p:cBhvr>
                                        <p:cTn id="19" dur="500"/>
                                        <p:tgtEl>
                                          <p:spTgt spid="331"/>
                                        </p:tgtEl>
                                      </p:cBhvr>
                                    </p:animEffect>
                                  </p:childTnLst>
                                </p:cTn>
                              </p:par>
                              <p:par>
                                <p:cTn id="20" presetID="22" presetClass="entr" presetSubtype="8" fill="hold" nodeType="with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wipe(left)">
                                      <p:cBhvr>
                                        <p:cTn id="22" dur="500"/>
                                        <p:tgtEl>
                                          <p:spTgt spid="363"/>
                                        </p:tgtEl>
                                      </p:cBhvr>
                                    </p:animEffect>
                                  </p:childTnLst>
                                </p:cTn>
                              </p:par>
                              <p:par>
                                <p:cTn id="23" presetID="22" presetClass="entr" presetSubtype="8" fill="hold"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left)">
                                      <p:cBhvr>
                                        <p:cTn id="25" dur="500"/>
                                        <p:tgtEl>
                                          <p:spTgt spid="278"/>
                                        </p:tgtEl>
                                      </p:cBhvr>
                                    </p:animEffect>
                                  </p:childTnLst>
                                </p:cTn>
                              </p:par>
                              <p:par>
                                <p:cTn id="26" presetID="22" presetClass="entr" presetSubtype="1" fill="hold" nodeType="withEffect">
                                  <p:stCondLst>
                                    <p:cond delay="0"/>
                                  </p:stCondLst>
                                  <p:childTnLst>
                                    <p:set>
                                      <p:cBhvr>
                                        <p:cTn id="27" dur="1" fill="hold">
                                          <p:stCondLst>
                                            <p:cond delay="0"/>
                                          </p:stCondLst>
                                        </p:cTn>
                                        <p:tgtEl>
                                          <p:spTgt spid="221"/>
                                        </p:tgtEl>
                                        <p:attrNameLst>
                                          <p:attrName>style.visibility</p:attrName>
                                        </p:attrNameLst>
                                      </p:cBhvr>
                                      <p:to>
                                        <p:strVal val="visible"/>
                                      </p:to>
                                    </p:set>
                                    <p:animEffect transition="in" filter="wipe(up)">
                                      <p:cBhvr>
                                        <p:cTn id="28" dur="500"/>
                                        <p:tgtEl>
                                          <p:spTgt spid="221"/>
                                        </p:tgtEl>
                                      </p:cBhvr>
                                    </p:animEffect>
                                  </p:childTnLst>
                                </p:cTn>
                              </p:par>
                              <p:par>
                                <p:cTn id="29" presetID="22" presetClass="entr" presetSubtype="8" fill="hold" nodeType="withEffect">
                                  <p:stCondLst>
                                    <p:cond delay="0"/>
                                  </p:stCondLst>
                                  <p:childTnLst>
                                    <p:set>
                                      <p:cBhvr>
                                        <p:cTn id="30" dur="1" fill="hold">
                                          <p:stCondLst>
                                            <p:cond delay="0"/>
                                          </p:stCondLst>
                                        </p:cTn>
                                        <p:tgtEl>
                                          <p:spTgt spid="339"/>
                                        </p:tgtEl>
                                        <p:attrNameLst>
                                          <p:attrName>style.visibility</p:attrName>
                                        </p:attrNameLst>
                                      </p:cBhvr>
                                      <p:to>
                                        <p:strVal val="visible"/>
                                      </p:to>
                                    </p:set>
                                    <p:animEffect transition="in" filter="wipe(left)">
                                      <p:cBhvr>
                                        <p:cTn id="31" dur="500"/>
                                        <p:tgtEl>
                                          <p:spTgt spid="339"/>
                                        </p:tgtEl>
                                      </p:cBhvr>
                                    </p:animEffect>
                                  </p:childTnLst>
                                </p:cTn>
                              </p:par>
                              <p:par>
                                <p:cTn id="32" presetID="22" presetClass="entr" presetSubtype="8"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wipe(left)">
                                      <p:cBhvr>
                                        <p:cTn id="34" dur="500"/>
                                        <p:tgtEl>
                                          <p:spTgt spid="371"/>
                                        </p:tgtEl>
                                      </p:cBhvr>
                                    </p:animEffect>
                                  </p:childTnLst>
                                </p:cTn>
                              </p:par>
                              <p:par>
                                <p:cTn id="35" presetID="22" presetClass="entr" presetSubtype="8" fill="hold" nodeType="with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wipe(left)">
                                      <p:cBhvr>
                                        <p:cTn id="37" dur="500"/>
                                        <p:tgtEl>
                                          <p:spTgt spid="286"/>
                                        </p:tgtEl>
                                      </p:cBhvr>
                                    </p:animEffect>
                                  </p:childTnLst>
                                </p:cTn>
                              </p:par>
                              <p:par>
                                <p:cTn id="38" presetID="22" presetClass="entr" presetSubtype="1" fill="hold" nodeType="withEffect">
                                  <p:stCondLst>
                                    <p:cond delay="0"/>
                                  </p:stCondLst>
                                  <p:childTnLst>
                                    <p:set>
                                      <p:cBhvr>
                                        <p:cTn id="39" dur="1" fill="hold">
                                          <p:stCondLst>
                                            <p:cond delay="0"/>
                                          </p:stCondLst>
                                        </p:cTn>
                                        <p:tgtEl>
                                          <p:spTgt spid="225"/>
                                        </p:tgtEl>
                                        <p:attrNameLst>
                                          <p:attrName>style.visibility</p:attrName>
                                        </p:attrNameLst>
                                      </p:cBhvr>
                                      <p:to>
                                        <p:strVal val="visible"/>
                                      </p:to>
                                    </p:set>
                                    <p:animEffect transition="in" filter="wipe(up)">
                                      <p:cBhvr>
                                        <p:cTn id="40"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530" y="1476848"/>
            <a:ext cx="6226479" cy="0"/>
          </a:xfrm>
          <a:prstGeom prst="line">
            <a:avLst/>
          </a:prstGeom>
          <a:solidFill>
            <a:schemeClr val="tx1">
              <a:lumMod val="65000"/>
              <a:lumOff val="35000"/>
            </a:schemeClr>
          </a:solidFill>
          <a:ln w="50800" cap="rnd">
            <a:solidFill>
              <a:srgbClr val="FF71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cxnSp>
        <p:nvCxnSpPr>
          <p:cNvPr id="6" name="Straight Connector 5">
            <a:extLst>
              <a:ext uri="{FF2B5EF4-FFF2-40B4-BE49-F238E27FC236}">
                <a16:creationId xmlns:a16="http://schemas.microsoft.com/office/drawing/2014/main" id="{AA6BEAA5-ABC6-1938-1A46-0CE39D123517}"/>
              </a:ext>
            </a:extLst>
          </p:cNvPr>
          <p:cNvCxnSpPr>
            <a:cxnSpLocks/>
          </p:cNvCxnSpPr>
          <p:nvPr/>
        </p:nvCxnSpPr>
        <p:spPr>
          <a:xfrm flipV="1">
            <a:off x="4865485"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EB96CB9-E26D-A9C3-2838-F3D89733847C}"/>
              </a:ext>
            </a:extLst>
          </p:cNvPr>
          <p:cNvCxnSpPr>
            <a:cxnSpLocks/>
          </p:cNvCxnSpPr>
          <p:nvPr/>
        </p:nvCxnSpPr>
        <p:spPr>
          <a:xfrm flipV="1">
            <a:off x="6419584"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2206210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22" presetClass="entr" presetSubtype="8" fill="hold"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wipe(left)">
                                      <p:cBhvr>
                                        <p:cTn id="16" dur="500"/>
                                        <p:tgtEl>
                                          <p:spTgt spid="315"/>
                                        </p:tgtEl>
                                      </p:cBhvr>
                                    </p:animEffect>
                                  </p:childTnLst>
                                </p:cTn>
                              </p:par>
                              <p:par>
                                <p:cTn id="17" presetID="22" presetClass="entr" presetSubtype="8" fill="hold" nodeType="withEffect">
                                  <p:stCondLst>
                                    <p:cond delay="0"/>
                                  </p:stCondLst>
                                  <p:childTnLst>
                                    <p:set>
                                      <p:cBhvr>
                                        <p:cTn id="18" dur="1" fill="hold">
                                          <p:stCondLst>
                                            <p:cond delay="0"/>
                                          </p:stCondLst>
                                        </p:cTn>
                                        <p:tgtEl>
                                          <p:spTgt spid="349"/>
                                        </p:tgtEl>
                                        <p:attrNameLst>
                                          <p:attrName>style.visibility</p:attrName>
                                        </p:attrNameLst>
                                      </p:cBhvr>
                                      <p:to>
                                        <p:strVal val="visible"/>
                                      </p:to>
                                    </p:set>
                                    <p:animEffect transition="in" filter="wipe(left)">
                                      <p:cBhvr>
                                        <p:cTn id="19" dur="500"/>
                                        <p:tgtEl>
                                          <p:spTgt spid="349"/>
                                        </p:tgtEl>
                                      </p:cBhvr>
                                    </p:animEffect>
                                  </p:childTnLst>
                                </p:cTn>
                              </p:par>
                              <p:par>
                                <p:cTn id="20" presetID="22" presetClass="entr" presetSubtype="8" fill="hold" nodeType="with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wipe(left)">
                                      <p:cBhvr>
                                        <p:cTn id="22" dur="500"/>
                                        <p:tgtEl>
                                          <p:spTgt spid="299"/>
                                        </p:tgtEl>
                                      </p:cBhvr>
                                    </p:animEffect>
                                  </p:childTnLst>
                                </p:cTn>
                              </p:par>
                              <p:par>
                                <p:cTn id="23" presetID="22" presetClass="entr" presetSubtype="1"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par>
                                <p:cTn id="26" presetID="22" presetClass="entr" presetSubtype="8" fill="hold" nodeType="withEffect">
                                  <p:stCondLst>
                                    <p:cond delay="0"/>
                                  </p:stCondLst>
                                  <p:childTnLst>
                                    <p:set>
                                      <p:cBhvr>
                                        <p:cTn id="27" dur="1" fill="hold">
                                          <p:stCondLst>
                                            <p:cond delay="0"/>
                                          </p:stCondLst>
                                        </p:cTn>
                                        <p:tgtEl>
                                          <p:spTgt spid="324"/>
                                        </p:tgtEl>
                                        <p:attrNameLst>
                                          <p:attrName>style.visibility</p:attrName>
                                        </p:attrNameLst>
                                      </p:cBhvr>
                                      <p:to>
                                        <p:strVal val="visible"/>
                                      </p:to>
                                    </p:set>
                                    <p:animEffect transition="in" filter="wipe(left)">
                                      <p:cBhvr>
                                        <p:cTn id="28" dur="500"/>
                                        <p:tgtEl>
                                          <p:spTgt spid="324"/>
                                        </p:tgtEl>
                                      </p:cBhvr>
                                    </p:animEffect>
                                  </p:childTnLst>
                                </p:cTn>
                              </p:par>
                              <p:par>
                                <p:cTn id="29" presetID="22" presetClass="entr" presetSubtype="8" fill="hold" nodeType="withEffect">
                                  <p:stCondLst>
                                    <p:cond delay="0"/>
                                  </p:stCondLst>
                                  <p:childTnLst>
                                    <p:set>
                                      <p:cBhvr>
                                        <p:cTn id="30" dur="1" fill="hold">
                                          <p:stCondLst>
                                            <p:cond delay="0"/>
                                          </p:stCondLst>
                                        </p:cTn>
                                        <p:tgtEl>
                                          <p:spTgt spid="357"/>
                                        </p:tgtEl>
                                        <p:attrNameLst>
                                          <p:attrName>style.visibility</p:attrName>
                                        </p:attrNameLst>
                                      </p:cBhvr>
                                      <p:to>
                                        <p:strVal val="visible"/>
                                      </p:to>
                                    </p:set>
                                    <p:animEffect transition="in" filter="wipe(left)">
                                      <p:cBhvr>
                                        <p:cTn id="31" dur="500"/>
                                        <p:tgtEl>
                                          <p:spTgt spid="357"/>
                                        </p:tgtEl>
                                      </p:cBhvr>
                                    </p:animEffect>
                                  </p:childTnLst>
                                </p:cTn>
                              </p:par>
                              <p:par>
                                <p:cTn id="32" presetID="22" presetClass="entr" presetSubtype="8" fill="hold" nodeType="withEffect">
                                  <p:stCondLst>
                                    <p:cond delay="0"/>
                                  </p:stCondLst>
                                  <p:childTnLst>
                                    <p:set>
                                      <p:cBhvr>
                                        <p:cTn id="33" dur="1" fill="hold">
                                          <p:stCondLst>
                                            <p:cond delay="0"/>
                                          </p:stCondLst>
                                        </p:cTn>
                                        <p:tgtEl>
                                          <p:spTgt spid="307"/>
                                        </p:tgtEl>
                                        <p:attrNameLst>
                                          <p:attrName>style.visibility</p:attrName>
                                        </p:attrNameLst>
                                      </p:cBhvr>
                                      <p:to>
                                        <p:strVal val="visible"/>
                                      </p:to>
                                    </p:set>
                                    <p:animEffect transition="in" filter="wipe(left)">
                                      <p:cBhvr>
                                        <p:cTn id="34" dur="500"/>
                                        <p:tgtEl>
                                          <p:spTgt spid="307"/>
                                        </p:tgtEl>
                                      </p:cBhvr>
                                    </p:animEffect>
                                  </p:childTnLst>
                                </p:cTn>
                              </p:par>
                              <p:par>
                                <p:cTn id="35" presetID="22" presetClass="entr" presetSubtype="1" fill="hold" nodeType="withEffect">
                                  <p:stCondLst>
                                    <p:cond delay="0"/>
                                  </p:stCondLst>
                                  <p:childTnLst>
                                    <p:set>
                                      <p:cBhvr>
                                        <p:cTn id="36" dur="1" fill="hold">
                                          <p:stCondLst>
                                            <p:cond delay="0"/>
                                          </p:stCondLst>
                                        </p:cTn>
                                        <p:tgtEl>
                                          <p:spTgt spid="222"/>
                                        </p:tgtEl>
                                        <p:attrNameLst>
                                          <p:attrName>style.visibility</p:attrName>
                                        </p:attrNameLst>
                                      </p:cBhvr>
                                      <p:to>
                                        <p:strVal val="visible"/>
                                      </p:to>
                                    </p:set>
                                    <p:animEffect transition="in" filter="wipe(up)">
                                      <p:cBhvr>
                                        <p:cTn id="37"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429" name="Rectangle 428">
            <a:extLst>
              <a:ext uri="{FF2B5EF4-FFF2-40B4-BE49-F238E27FC236}">
                <a16:creationId xmlns:a16="http://schemas.microsoft.com/office/drawing/2014/main" id="{085632C7-4C22-06B2-18E9-FAF198B94922}"/>
              </a:ext>
            </a:extLst>
          </p:cNvPr>
          <p:cNvSpPr/>
          <p:nvPr/>
        </p:nvSpPr>
        <p:spPr>
          <a:xfrm>
            <a:off x="1549850" y="1523362"/>
            <a:ext cx="6228824" cy="16306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7" name="Rounded Rectangle 426">
            <a:extLst>
              <a:ext uri="{FF2B5EF4-FFF2-40B4-BE49-F238E27FC236}">
                <a16:creationId xmlns:a16="http://schemas.microsoft.com/office/drawing/2014/main" id="{23687877-EAC5-598F-F9B6-4E9FC3CEE0A0}"/>
              </a:ext>
            </a:extLst>
          </p:cNvPr>
          <p:cNvSpPr/>
          <p:nvPr/>
        </p:nvSpPr>
        <p:spPr>
          <a:xfrm flipH="1">
            <a:off x="3954680" y="2848727"/>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391" name="Group 390">
            <a:extLst>
              <a:ext uri="{FF2B5EF4-FFF2-40B4-BE49-F238E27FC236}">
                <a16:creationId xmlns:a16="http://schemas.microsoft.com/office/drawing/2014/main" id="{1FA12B7F-BDE0-A6D0-D72A-7F31260A5624}"/>
              </a:ext>
            </a:extLst>
          </p:cNvPr>
          <p:cNvGrpSpPr/>
          <p:nvPr/>
        </p:nvGrpSpPr>
        <p:grpSpPr>
          <a:xfrm>
            <a:off x="1463607" y="2972793"/>
            <a:ext cx="6266338" cy="551305"/>
            <a:chOff x="1437348" y="4580253"/>
            <a:chExt cx="6266338" cy="551305"/>
          </a:xfrm>
        </p:grpSpPr>
        <p:grpSp>
          <p:nvGrpSpPr>
            <p:cNvPr id="392" name="Group 391">
              <a:extLst>
                <a:ext uri="{FF2B5EF4-FFF2-40B4-BE49-F238E27FC236}">
                  <a16:creationId xmlns:a16="http://schemas.microsoft.com/office/drawing/2014/main" id="{F9B737B6-9C0A-D16D-BDF5-5E374FC8C69A}"/>
                </a:ext>
              </a:extLst>
            </p:cNvPr>
            <p:cNvGrpSpPr/>
            <p:nvPr/>
          </p:nvGrpSpPr>
          <p:grpSpPr>
            <a:xfrm>
              <a:off x="1913659" y="4580253"/>
              <a:ext cx="5790027" cy="243908"/>
              <a:chOff x="1913659" y="4580253"/>
              <a:chExt cx="5790027" cy="243908"/>
            </a:xfrm>
          </p:grpSpPr>
          <p:grpSp>
            <p:nvGrpSpPr>
              <p:cNvPr id="394" name="Group 393">
                <a:extLst>
                  <a:ext uri="{FF2B5EF4-FFF2-40B4-BE49-F238E27FC236}">
                    <a16:creationId xmlns:a16="http://schemas.microsoft.com/office/drawing/2014/main" id="{1CE30848-7B3A-695A-2B2E-87BE9F4F17CA}"/>
                  </a:ext>
                </a:extLst>
              </p:cNvPr>
              <p:cNvGrpSpPr/>
              <p:nvPr/>
            </p:nvGrpSpPr>
            <p:grpSpPr>
              <a:xfrm>
                <a:off x="1913659" y="4580253"/>
                <a:ext cx="5790027" cy="243908"/>
                <a:chOff x="1913659" y="4613224"/>
                <a:chExt cx="5790027" cy="243908"/>
              </a:xfrm>
            </p:grpSpPr>
            <p:cxnSp>
              <p:nvCxnSpPr>
                <p:cNvPr id="396" name="Straight Connector 395">
                  <a:extLst>
                    <a:ext uri="{FF2B5EF4-FFF2-40B4-BE49-F238E27FC236}">
                      <a16:creationId xmlns:a16="http://schemas.microsoft.com/office/drawing/2014/main" id="{B2A8C27A-5CDA-CA9D-0305-04166F44A667}"/>
                    </a:ext>
                  </a:extLst>
                </p:cNvPr>
                <p:cNvCxnSpPr/>
                <p:nvPr/>
              </p:nvCxnSpPr>
              <p:spPr>
                <a:xfrm flipH="1">
                  <a:off x="1913659"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4F766DF-4030-D369-FA55-B42671CC1337}"/>
                    </a:ext>
                  </a:extLst>
                </p:cNvPr>
                <p:cNvCxnSpPr/>
                <p:nvPr/>
              </p:nvCxnSpPr>
              <p:spPr>
                <a:xfrm flipH="1">
                  <a:off x="34711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67DB4A52-0D10-1B2E-4C58-D76F6DAE030E}"/>
                    </a:ext>
                  </a:extLst>
                </p:cNvPr>
                <p:cNvCxnSpPr/>
                <p:nvPr/>
              </p:nvCxnSpPr>
              <p:spPr>
                <a:xfrm flipH="1">
                  <a:off x="5037859" y="4620493"/>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07222473-0962-CE12-A071-0B5F96E3D0F7}"/>
                    </a:ext>
                  </a:extLst>
                </p:cNvPr>
                <p:cNvCxnSpPr/>
                <p:nvPr/>
              </p:nvCxnSpPr>
              <p:spPr>
                <a:xfrm flipH="1">
                  <a:off x="65953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4BFBB4E2-AFF8-81D7-EA7A-8F9DCE5B8747}"/>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DF2F1E09-3F1D-77F0-0507-E4CB02B93762}"/>
                    </a:ext>
                  </a:extLst>
                </p:cNvPr>
                <p:cNvCxnSpPr>
                  <a:cxnSpLocks/>
                </p:cNvCxnSpPr>
                <p:nvPr/>
              </p:nvCxnSpPr>
              <p:spPr>
                <a:xfrm flipV="1">
                  <a:off x="40253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2122419-6FD6-9208-F033-4A7B1816F77C}"/>
                    </a:ext>
                  </a:extLst>
                </p:cNvPr>
                <p:cNvCxnSpPr>
                  <a:cxnSpLocks/>
                </p:cNvCxnSpPr>
                <p:nvPr/>
              </p:nvCxnSpPr>
              <p:spPr>
                <a:xfrm flipV="1">
                  <a:off x="5592008"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34E4561-3808-2B31-3148-DDD44F9A9620}"/>
                    </a:ext>
                  </a:extLst>
                </p:cNvPr>
                <p:cNvCxnSpPr>
                  <a:cxnSpLocks/>
                </p:cNvCxnSpPr>
                <p:nvPr/>
              </p:nvCxnSpPr>
              <p:spPr>
                <a:xfrm flipV="1">
                  <a:off x="71495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5" name="Straight Connector 394">
                <a:extLst>
                  <a:ext uri="{FF2B5EF4-FFF2-40B4-BE49-F238E27FC236}">
                    <a16:creationId xmlns:a16="http://schemas.microsoft.com/office/drawing/2014/main" id="{9C67273B-538E-DF93-D24E-DC60F1284B3A}"/>
                  </a:ext>
                </a:extLst>
              </p:cNvPr>
              <p:cNvCxnSpPr>
                <a:cxnSpLocks/>
              </p:cNvCxnSpPr>
              <p:nvPr/>
            </p:nvCxnSpPr>
            <p:spPr>
              <a:xfrm>
                <a:off x="2143252" y="4824161"/>
                <a:ext cx="5397405"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sp>
          <p:nvSpPr>
            <p:cNvPr id="393" name="TextBox 392">
              <a:extLst>
                <a:ext uri="{FF2B5EF4-FFF2-40B4-BE49-F238E27FC236}">
                  <a16:creationId xmlns:a16="http://schemas.microsoft.com/office/drawing/2014/main" id="{7EDAF3D7-309C-1971-DFFD-9B8527AA0B0E}"/>
                </a:ext>
              </a:extLst>
            </p:cNvPr>
            <p:cNvSpPr txBox="1"/>
            <p:nvPr/>
          </p:nvSpPr>
          <p:spPr>
            <a:xfrm>
              <a:off x="1437348" y="4863600"/>
              <a:ext cx="2320914" cy="267958"/>
            </a:xfrm>
            <a:prstGeom prst="rect">
              <a:avLst/>
            </a:prstGeom>
            <a:solidFill>
              <a:schemeClr val="bg1"/>
            </a:solidFill>
            <a:ln>
              <a:noFill/>
            </a:ln>
          </p:spPr>
          <p:txBody>
            <a:bodyPr wrap="squar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595E"/>
                  </a:solidFill>
                  <a:effectLst/>
                  <a:uLnTx/>
                  <a:uFillTx/>
                  <a:latin typeface="Avenir Next" panose="020B0503020202020204" pitchFamily="34" charset="0"/>
                  <a:ea typeface="+mn-ea"/>
                  <a:cs typeface="+mn-cs"/>
                </a:rPr>
                <a:t>global sense amplifier </a:t>
              </a:r>
            </a:p>
          </p:txBody>
        </p: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431" name="Rectangle 430">
            <a:extLst>
              <a:ext uri="{FF2B5EF4-FFF2-40B4-BE49-F238E27FC236}">
                <a16:creationId xmlns:a16="http://schemas.microsoft.com/office/drawing/2014/main" id="{2ED09BDB-0D30-1E15-42A7-604E5FED88EF}"/>
              </a:ext>
            </a:extLst>
          </p:cNvPr>
          <p:cNvSpPr/>
          <p:nvPr/>
        </p:nvSpPr>
        <p:spPr>
          <a:xfrm>
            <a:off x="7530" y="4002279"/>
            <a:ext cx="9121747" cy="118255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3984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0"/>
                                        </p:tgtEl>
                                        <p:attrNameLst>
                                          <p:attrName>style.visibility</p:attrName>
                                        </p:attrNameLst>
                                      </p:cBhvr>
                                      <p:to>
                                        <p:strVal val="visible"/>
                                      </p:to>
                                    </p:set>
                                    <p:animEffect transition="in" filter="fade">
                                      <p:cBhvr>
                                        <p:cTn id="7" dur="500"/>
                                        <p:tgtEl>
                                          <p:spTgt spid="220"/>
                                        </p:tgtEl>
                                      </p:cBhvr>
                                    </p:animEffect>
                                  </p:childTnLst>
                                </p:cTn>
                              </p:par>
                              <p:par>
                                <p:cTn id="8" presetID="10" presetClass="entr" presetSubtype="0" fill="hold"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fade">
                                      <p:cBhvr>
                                        <p:cTn id="10" dur="500"/>
                                        <p:tgtEl>
                                          <p:spTgt spid="3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fade">
                                      <p:cBhvr>
                                        <p:cTn id="13" dur="500"/>
                                        <p:tgtEl>
                                          <p:spTgt spid="429"/>
                                        </p:tgtEl>
                                      </p:cBhvr>
                                    </p:animEffect>
                                  </p:childTnLst>
                                </p:cTn>
                              </p:par>
                              <p:par>
                                <p:cTn id="14" presetID="0" presetClass="path" presetSubtype="0" accel="50000" decel="50000" fill="hold" grpId="0" nodeType="withEffect">
                                  <p:stCondLst>
                                    <p:cond delay="0"/>
                                  </p:stCondLst>
                                  <p:childTnLst>
                                    <p:animMotion origin="layout" path="M 0 0 L 0 0.03912 L 0.17205 0.03912 L 0.17205 0.00116 " pathEditMode="relative" ptsTypes="AAAA">
                                      <p:cBhvr>
                                        <p:cTn id="15" dur="2000" fill="hold"/>
                                        <p:tgtEl>
                                          <p:spTgt spid="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 grpId="0" animBg="1"/>
      <p:bldP spid="42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8" name="Group 227">
            <a:extLst>
              <a:ext uri="{FF2B5EF4-FFF2-40B4-BE49-F238E27FC236}">
                <a16:creationId xmlns:a16="http://schemas.microsoft.com/office/drawing/2014/main" id="{E46F4404-BC62-B4F3-ACCD-5494AB90A171}"/>
              </a:ext>
            </a:extLst>
          </p:cNvPr>
          <p:cNvGrpSpPr/>
          <p:nvPr/>
        </p:nvGrpSpPr>
        <p:grpSpPr>
          <a:xfrm>
            <a:off x="7336" y="5831862"/>
            <a:ext cx="9470110" cy="781038"/>
            <a:chOff x="549218" y="3454216"/>
            <a:chExt cx="8426174" cy="788666"/>
          </a:xfrm>
        </p:grpSpPr>
        <p:sp>
          <p:nvSpPr>
            <p:cNvPr id="229" name="TextBox 228">
              <a:extLst>
                <a:ext uri="{FF2B5EF4-FFF2-40B4-BE49-F238E27FC236}">
                  <a16:creationId xmlns:a16="http://schemas.microsoft.com/office/drawing/2014/main" id="{85E81FB7-5BF8-CD34-1CFE-01872A17B084}"/>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3</a:t>
              </a:r>
            </a:p>
          </p:txBody>
        </p:sp>
        <p:sp>
          <p:nvSpPr>
            <p:cNvPr id="230" name="TextBox 229">
              <a:extLst>
                <a:ext uri="{FF2B5EF4-FFF2-40B4-BE49-F238E27FC236}">
                  <a16:creationId xmlns:a16="http://schemas.microsoft.com/office/drawing/2014/main" id="{2B3D6435-FF6F-8C93-2A2C-8A7668C5FA86}"/>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Eases programmability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SIMD parallelism in a DRAM mat is on par with vector ISAs’ SIMD width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1" name="Rectangle 230">
            <a:extLst>
              <a:ext uri="{FF2B5EF4-FFF2-40B4-BE49-F238E27FC236}">
                <a16:creationId xmlns:a16="http://schemas.microsoft.com/office/drawing/2014/main" id="{984434A9-11B4-6C56-B5A1-632FFFC7478C}"/>
              </a:ext>
            </a:extLst>
          </p:cNvPr>
          <p:cNvSpPr/>
          <p:nvPr/>
        </p:nvSpPr>
        <p:spPr>
          <a:xfrm>
            <a:off x="7530" y="4052166"/>
            <a:ext cx="9121747" cy="185284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2" name="Rounded Rectangle 231">
            <a:extLst>
              <a:ext uri="{FF2B5EF4-FFF2-40B4-BE49-F238E27FC236}">
                <a16:creationId xmlns:a16="http://schemas.microsoft.com/office/drawing/2014/main" id="{439A8839-CF62-F175-9023-1DA19C8B03B6}"/>
              </a:ext>
            </a:extLst>
          </p:cNvPr>
          <p:cNvSpPr/>
          <p:nvPr/>
        </p:nvSpPr>
        <p:spPr>
          <a:xfrm>
            <a:off x="1501955" y="1600005"/>
            <a:ext cx="1650846" cy="1219405"/>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81" name="TextBox 380">
            <a:extLst>
              <a:ext uri="{FF2B5EF4-FFF2-40B4-BE49-F238E27FC236}">
                <a16:creationId xmlns:a16="http://schemas.microsoft.com/office/drawing/2014/main" id="{65261135-95BE-743B-898C-780B3D4139F1}"/>
              </a:ext>
            </a:extLst>
          </p:cNvPr>
          <p:cNvSpPr txBox="1"/>
          <p:nvPr/>
        </p:nvSpPr>
        <p:spPr>
          <a:xfrm>
            <a:off x="598529" y="1144644"/>
            <a:ext cx="3535782"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512 columns</a:t>
            </a:r>
          </a:p>
        </p:txBody>
      </p:sp>
    </p:spTree>
    <p:extLst>
      <p:ext uri="{BB962C8B-B14F-4D97-AF65-F5344CB8AC3E}">
        <p14:creationId xmlns:p14="http://schemas.microsoft.com/office/powerpoint/2010/main" val="546511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500"/>
                                        <p:tgtEl>
                                          <p:spTgt spid="2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1"/>
                                        </p:tgtEl>
                                        <p:attrNameLst>
                                          <p:attrName>style.visibility</p:attrName>
                                        </p:attrNameLst>
                                      </p:cBhvr>
                                      <p:to>
                                        <p:strVal val="visible"/>
                                      </p:to>
                                    </p:set>
                                    <p:animEffect transition="in" filter="fade">
                                      <p:cBhvr>
                                        <p:cTn id="10" dur="500"/>
                                        <p:tgtEl>
                                          <p:spTgt spid="3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2"/>
                                        </p:tgtEl>
                                        <p:attrNameLst>
                                          <p:attrName>style.visibility</p:attrName>
                                        </p:attrNameLst>
                                      </p:cBhvr>
                                      <p:to>
                                        <p:strVal val="visible"/>
                                      </p:to>
                                    </p:set>
                                    <p:animEffect transition="in" filter="fade">
                                      <p:cBhvr>
                                        <p:cTn id="1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38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11C99E-8D53-FF34-C48A-97416595E12A}"/>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MIMDRAM</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is a hardware/software co-designed PUD system that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enables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PUD computation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low cost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and </a:t>
            </a: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programming effort</a:t>
            </a:r>
          </a:p>
        </p:txBody>
      </p:sp>
      <p:sp>
        <p:nvSpPr>
          <p:cNvPr id="5" name="Up Arrow 4">
            <a:extLst>
              <a:ext uri="{FF2B5EF4-FFF2-40B4-BE49-F238E27FC236}">
                <a16:creationId xmlns:a16="http://schemas.microsoft.com/office/drawing/2014/main" id="{A5B3FEF0-8AEC-FB30-3FE4-BC39ABC59EC2}"/>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595E">
                  <a:lumMod val="20000"/>
                  <a:lumOff val="80000"/>
                </a:srgbClr>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Main components of MIMDRAM:</a:t>
            </a: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Hardware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DRAM array modification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fine-grained PUD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inter- and intra-mat interconnects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PUD vector reduction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control unit design</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 to orchestrate PUD execution </a:t>
              </a: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2"/>
            <a:ext cx="9144001" cy="1094830"/>
            <a:chOff x="406767" y="3421560"/>
            <a:chExt cx="8475012" cy="1105522"/>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Software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compiler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transparently generate PUD instructions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system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map and execute PUD instructions </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Tree>
    <p:extLst>
      <p:ext uri="{BB962C8B-B14F-4D97-AF65-F5344CB8AC3E}">
        <p14:creationId xmlns:p14="http://schemas.microsoft.com/office/powerpoint/2010/main" val="1544940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1" name="Group 450">
            <a:extLst>
              <a:ext uri="{FF2B5EF4-FFF2-40B4-BE49-F238E27FC236}">
                <a16:creationId xmlns:a16="http://schemas.microsoft.com/office/drawing/2014/main" id="{25473BE3-15BD-1785-3A47-9C31688C99C9}"/>
              </a:ext>
            </a:extLst>
          </p:cNvPr>
          <p:cNvGrpSpPr/>
          <p:nvPr/>
        </p:nvGrpSpPr>
        <p:grpSpPr>
          <a:xfrm>
            <a:off x="1894180" y="4808864"/>
            <a:ext cx="7254309" cy="710866"/>
            <a:chOff x="1894180" y="4808864"/>
            <a:chExt cx="7254309" cy="710866"/>
          </a:xfrm>
        </p:grpSpPr>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interconnect</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Modifications to DRAM Chip</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450" name="Group 449">
            <a:extLst>
              <a:ext uri="{FF2B5EF4-FFF2-40B4-BE49-F238E27FC236}">
                <a16:creationId xmlns:a16="http://schemas.microsoft.com/office/drawing/2014/main" id="{9811B24A-F379-403A-E7D9-C7D125A6E15F}"/>
              </a:ext>
            </a:extLst>
          </p:cNvPr>
          <p:cNvGrpSpPr/>
          <p:nvPr/>
        </p:nvGrpSpPr>
        <p:grpSpPr>
          <a:xfrm>
            <a:off x="404728" y="1632137"/>
            <a:ext cx="9029843" cy="4468530"/>
            <a:chOff x="404728" y="1632137"/>
            <a:chExt cx="9029843" cy="4468530"/>
          </a:xfrm>
        </p:grpSpPr>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range</a:t>
                </a:r>
              </a:p>
            </p:txBody>
          </p:sp>
        </p:grpSp>
        <p:grpSp>
          <p:nvGrpSpPr>
            <p:cNvPr id="8" name="Group 7">
              <a:extLst>
                <a:ext uri="{FF2B5EF4-FFF2-40B4-BE49-F238E27FC236}">
                  <a16:creationId xmlns:a16="http://schemas.microsoft.com/office/drawing/2014/main" id="{1855D8EE-3BE7-B4AB-10A8-676AE3ACC836}"/>
                </a:ext>
              </a:extLst>
            </p:cNvPr>
            <p:cNvGrpSpPr/>
            <p:nvPr/>
          </p:nvGrpSpPr>
          <p:grpSpPr>
            <a:xfrm>
              <a:off x="813631" y="1632137"/>
              <a:ext cx="8620940" cy="3793902"/>
              <a:chOff x="813631" y="1632137"/>
              <a:chExt cx="8620940" cy="3793902"/>
            </a:xfrm>
          </p:grpSpPr>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selector</a:t>
                  </a: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row decoder latch</a:t>
                  </a:r>
                </a:p>
              </p:txBody>
            </p:sp>
          </p:grpSp>
        </p:gr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ense</a:t>
            </a: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helper FFs</a:t>
            </a:r>
          </a:p>
        </p:txBody>
      </p:sp>
    </p:spTree>
    <p:extLst>
      <p:ext uri="{BB962C8B-B14F-4D97-AF65-F5344CB8AC3E}">
        <p14:creationId xmlns:p14="http://schemas.microsoft.com/office/powerpoint/2010/main" val="3054345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50"/>
                                        </p:tgtEl>
                                        <p:attrNameLst>
                                          <p:attrName>style.visibility</p:attrName>
                                        </p:attrNameLst>
                                      </p:cBhvr>
                                      <p:to>
                                        <p:strVal val="visible"/>
                                      </p:to>
                                    </p:set>
                                    <p:animEffect transition="in" filter="fade">
                                      <p:cBhvr>
                                        <p:cTn id="7" dur="500"/>
                                        <p:tgtEl>
                                          <p:spTgt spid="45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51"/>
                                        </p:tgtEl>
                                        <p:attrNameLst>
                                          <p:attrName>style.visibility</p:attrName>
                                        </p:attrNameLst>
                                      </p:cBhvr>
                                      <p:to>
                                        <p:strVal val="visible"/>
                                      </p:to>
                                    </p:set>
                                    <p:animEffect transition="in" filter="fade">
                                      <p:cBhvr>
                                        <p:cTn id="12" dur="500"/>
                                        <p:tgtEl>
                                          <p:spTgt spid="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6112B6E-51E6-F314-3B2A-68ABAE2277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Control Unit Design</a:t>
            </a:r>
          </a:p>
        </p:txBody>
      </p:sp>
      <p:sp>
        <p:nvSpPr>
          <p:cNvPr id="7" name="Rectangle 6">
            <a:extLst>
              <a:ext uri="{FF2B5EF4-FFF2-40B4-BE49-F238E27FC236}">
                <a16:creationId xmlns:a16="http://schemas.microsoft.com/office/drawing/2014/main" id="{3CA16D9C-7981-F702-951F-F4B48C0F4E1C}"/>
              </a:ext>
            </a:extLst>
          </p:cNvPr>
          <p:cNvSpPr/>
          <p:nvPr/>
        </p:nvSpPr>
        <p:spPr>
          <a:xfrm>
            <a:off x="0" y="1318680"/>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The control unit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schedules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orchestrates</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execution of multiple PUD operations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transparently</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pSp>
        <p:nvGrpSpPr>
          <p:cNvPr id="2" name="Group 1">
            <a:extLst>
              <a:ext uri="{FF2B5EF4-FFF2-40B4-BE49-F238E27FC236}">
                <a16:creationId xmlns:a16="http://schemas.microsoft.com/office/drawing/2014/main" id="{91974072-0568-D524-A1FF-1EC2B7361CFB}"/>
              </a:ext>
            </a:extLst>
          </p:cNvPr>
          <p:cNvGrpSpPr/>
          <p:nvPr/>
        </p:nvGrpSpPr>
        <p:grpSpPr>
          <a:xfrm>
            <a:off x="1705203" y="2196139"/>
            <a:ext cx="5846786" cy="4165189"/>
            <a:chOff x="1705203" y="2196139"/>
            <a:chExt cx="5846786" cy="4165189"/>
          </a:xfrm>
        </p:grpSpPr>
        <p:pic>
          <p:nvPicPr>
            <p:cNvPr id="173" name="Picture 172">
              <a:extLst>
                <a:ext uri="{FF2B5EF4-FFF2-40B4-BE49-F238E27FC236}">
                  <a16:creationId xmlns:a16="http://schemas.microsoft.com/office/drawing/2014/main" id="{1D0E3253-6106-C8E3-7A11-D6BFA5B015AB}"/>
                </a:ext>
              </a:extLst>
            </p:cNvPr>
            <p:cNvPicPr>
              <a:picLocks noChangeAspect="1"/>
            </p:cNvPicPr>
            <p:nvPr/>
          </p:nvPicPr>
          <p:blipFill>
            <a:blip r:embed="rId3"/>
            <a:stretch>
              <a:fillRect/>
            </a:stretch>
          </p:blipFill>
          <p:spPr>
            <a:xfrm>
              <a:off x="1705203" y="2196139"/>
              <a:ext cx="5846786" cy="4165189"/>
            </a:xfrm>
            <a:prstGeom prst="rect">
              <a:avLst/>
            </a:prstGeom>
          </p:spPr>
        </p:pic>
        <p:sp>
          <p:nvSpPr>
            <p:cNvPr id="174" name="Oval 173">
              <a:extLst>
                <a:ext uri="{FF2B5EF4-FFF2-40B4-BE49-F238E27FC236}">
                  <a16:creationId xmlns:a16="http://schemas.microsoft.com/office/drawing/2014/main" id="{436E566E-AA19-D6B4-2B51-B8F42D06659C}"/>
                </a:ext>
              </a:extLst>
            </p:cNvPr>
            <p:cNvSpPr/>
            <p:nvPr/>
          </p:nvSpPr>
          <p:spPr>
            <a:xfrm>
              <a:off x="4529787" y="2196139"/>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5" name="Oval 174">
              <a:extLst>
                <a:ext uri="{FF2B5EF4-FFF2-40B4-BE49-F238E27FC236}">
                  <a16:creationId xmlns:a16="http://schemas.microsoft.com/office/drawing/2014/main" id="{2F81D165-94E2-61F3-2812-D59661E8C819}"/>
                </a:ext>
              </a:extLst>
            </p:cNvPr>
            <p:cNvSpPr/>
            <p:nvPr/>
          </p:nvSpPr>
          <p:spPr>
            <a:xfrm>
              <a:off x="3234935" y="2822186"/>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6" name="Oval 175">
              <a:extLst>
                <a:ext uri="{FF2B5EF4-FFF2-40B4-BE49-F238E27FC236}">
                  <a16:creationId xmlns:a16="http://schemas.microsoft.com/office/drawing/2014/main" id="{0180C2CB-45CA-6727-A23E-05F0D2BA433D}"/>
                </a:ext>
              </a:extLst>
            </p:cNvPr>
            <p:cNvSpPr/>
            <p:nvPr/>
          </p:nvSpPr>
          <p:spPr>
            <a:xfrm>
              <a:off x="3913608"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7" name="Oval 176">
              <a:extLst>
                <a:ext uri="{FF2B5EF4-FFF2-40B4-BE49-F238E27FC236}">
                  <a16:creationId xmlns:a16="http://schemas.microsoft.com/office/drawing/2014/main" id="{D431A704-D8D8-599B-922F-AFEF85E4CEA0}"/>
                </a:ext>
              </a:extLst>
            </p:cNvPr>
            <p:cNvSpPr/>
            <p:nvPr/>
          </p:nvSpPr>
          <p:spPr>
            <a:xfrm>
              <a:off x="6013219"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F85E2129-13AD-6B14-20D4-5590EAF14B96}"/>
                </a:ext>
              </a:extLst>
            </p:cNvPr>
            <p:cNvSpPr/>
            <p:nvPr/>
          </p:nvSpPr>
          <p:spPr>
            <a:xfrm flipH="1">
              <a:off x="1705203" y="3429000"/>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DD838BB2-2AD6-3668-7541-2ECF6C495238}"/>
                </a:ext>
              </a:extLst>
            </p:cNvPr>
            <p:cNvSpPr/>
            <p:nvPr/>
          </p:nvSpPr>
          <p:spPr>
            <a:xfrm flipH="1">
              <a:off x="2416769" y="3046288"/>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0" name="Oval 179">
              <a:extLst>
                <a:ext uri="{FF2B5EF4-FFF2-40B4-BE49-F238E27FC236}">
                  <a16:creationId xmlns:a16="http://schemas.microsoft.com/office/drawing/2014/main" id="{367AC370-9318-1F18-13D4-DC42B75CA646}"/>
                </a:ext>
              </a:extLst>
            </p:cNvPr>
            <p:cNvSpPr/>
            <p:nvPr/>
          </p:nvSpPr>
          <p:spPr>
            <a:xfrm flipH="1">
              <a:off x="1718359" y="4874342"/>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1" name="Oval 180">
              <a:extLst>
                <a:ext uri="{FF2B5EF4-FFF2-40B4-BE49-F238E27FC236}">
                  <a16:creationId xmlns:a16="http://schemas.microsoft.com/office/drawing/2014/main" id="{68F0731F-D5D0-34B9-6638-16DA816F7FF9}"/>
                </a:ext>
              </a:extLst>
            </p:cNvPr>
            <p:cNvSpPr/>
            <p:nvPr/>
          </p:nvSpPr>
          <p:spPr>
            <a:xfrm flipH="1">
              <a:off x="2416769" y="4453563"/>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497970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Row Access (ACTIVATE) </a:t>
            </a:r>
          </a:p>
        </p:txBody>
      </p:sp>
    </p:spTree>
    <p:extLst>
      <p:ext uri="{BB962C8B-B14F-4D97-AF65-F5344CB8AC3E}">
        <p14:creationId xmlns:p14="http://schemas.microsoft.com/office/powerpoint/2010/main" val="166816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559"/>
                                        </p:tgtEl>
                                        <p:attrNameLst>
                                          <p:attrName>style.visibility</p:attrName>
                                        </p:attrNameLst>
                                      </p:cBhvr>
                                      <p:to>
                                        <p:strVal val="visible"/>
                                      </p:to>
                                    </p:set>
                                    <p:animEffect transition="in" filter="wipe(up)">
                                      <p:cBhvr>
                                        <p:cTn id="39" dur="5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Transparently: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extract</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SIMD parallelism from an application, and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schedule</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PUD instructions while maximizing </a:t>
              </a: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utilization</a:t>
              </a:r>
              <a:r>
                <a:rPr kumimoji="0" lang="en-US" sz="16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595E">
                  <a:lumMod val="20000"/>
                  <a:lumOff val="80000"/>
                </a:srgbClr>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647670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Transparently: </a:t>
              </a:r>
            </a:p>
            <a:p>
              <a:pPr algn="ctr"/>
              <a:r>
                <a:rPr lang="en-US" sz="2200" b="1" u="sng" dirty="0">
                  <a:solidFill>
                    <a:schemeClr val="accent4"/>
                  </a:solidFill>
                  <a:latin typeface="Avenir Next" panose="020B0503020202020204" pitchFamily="34" charset="0"/>
                </a:rPr>
                <a:t>extract</a:t>
              </a:r>
              <a:r>
                <a:rPr lang="en-US" sz="2200" b="1" dirty="0">
                  <a:solidFill>
                    <a:schemeClr val="accent4"/>
                  </a:solidFill>
                  <a:latin typeface="Avenir Next" panose="020B0503020202020204" pitchFamily="34" charset="0"/>
                </a:rPr>
                <a:t> SIMD parallelism from an application, and</a:t>
              </a:r>
            </a:p>
            <a:p>
              <a:pPr algn="ctr"/>
              <a:r>
                <a:rPr lang="en-US" sz="2200" b="1" u="sng" dirty="0">
                  <a:solidFill>
                    <a:schemeClr val="accent4"/>
                  </a:solidFill>
                  <a:latin typeface="Avenir Next" panose="020B0503020202020204" pitchFamily="34" charset="0"/>
                </a:rPr>
                <a:t>schedule</a:t>
              </a:r>
              <a:r>
                <a:rPr lang="en-US" sz="2200" b="1" dirty="0">
                  <a:solidFill>
                    <a:schemeClr val="accent4"/>
                  </a:solidFill>
                  <a:latin typeface="Avenir Next" panose="020B0503020202020204" pitchFamily="34" charset="0"/>
                </a:rPr>
                <a:t> PUD instructions while maximizing </a:t>
              </a:r>
              <a:r>
                <a:rPr lang="en-US" sz="2200" b="1" u="sng" dirty="0">
                  <a:solidFill>
                    <a:schemeClr val="accent4"/>
                  </a:solidFill>
                  <a:latin typeface="Avenir Next" panose="020B0503020202020204" pitchFamily="34" charset="0"/>
                </a:rPr>
                <a:t>utilization</a:t>
              </a:r>
              <a:r>
                <a:rPr lang="en-US" sz="1600" b="1" dirty="0">
                  <a:solidFill>
                    <a:schemeClr val="accent4"/>
                  </a:solidFill>
                  <a:latin typeface="Avenir Next" panose="020B0503020202020204" pitchFamily="34" charset="0"/>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lumMod val="20000"/>
                  <a:lumOff val="80000"/>
                </a:schemeClr>
              </a:solidFill>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algn="ctr"/>
            <a:r>
              <a:rPr lang="en-US" sz="2200" b="1" dirty="0">
                <a:latin typeface="Avenir Next" panose="020B0503020202020204" pitchFamily="34" charset="0"/>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691466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4418753" y="1165565"/>
            <a:ext cx="4521315" cy="197580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9AFC0880-7E4F-7801-7D68-5F6FF347EDE2}"/>
              </a:ext>
            </a:extLst>
          </p:cNvPr>
          <p:cNvGrpSpPr/>
          <p:nvPr/>
        </p:nvGrpSpPr>
        <p:grpSpPr>
          <a:xfrm>
            <a:off x="408297" y="3442732"/>
            <a:ext cx="8400681" cy="819412"/>
            <a:chOff x="371659" y="2793619"/>
            <a:chExt cx="8400681" cy="1324131"/>
          </a:xfrm>
        </p:grpSpPr>
        <p:sp>
          <p:nvSpPr>
            <p:cNvPr id="20" name="Rounded Rectangle 19">
              <a:extLst>
                <a:ext uri="{FF2B5EF4-FFF2-40B4-BE49-F238E27FC236}">
                  <a16:creationId xmlns:a16="http://schemas.microsoft.com/office/drawing/2014/main" id="{4B247822-FAB6-F394-CA1A-4ED6619587C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1" name="TextBox 20">
              <a:extLst>
                <a:ext uri="{FF2B5EF4-FFF2-40B4-BE49-F238E27FC236}">
                  <a16:creationId xmlns:a16="http://schemas.microsoft.com/office/drawing/2014/main" id="{67536B30-6510-9D52-3F2A-ADB3CF0CDDAC}"/>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Tree>
    <p:extLst>
      <p:ext uri="{BB962C8B-B14F-4D97-AF65-F5344CB8AC3E}">
        <p14:creationId xmlns:p14="http://schemas.microsoft.com/office/powerpoint/2010/main" val="40628913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7104691" y="1166415"/>
            <a:ext cx="1828799"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DDB5A88-2461-47BD-3F7F-877C3F012E74}"/>
              </a:ext>
            </a:extLst>
          </p:cNvPr>
          <p:cNvSpPr/>
          <p:nvPr/>
        </p:nvSpPr>
        <p:spPr>
          <a:xfrm>
            <a:off x="188744" y="1164760"/>
            <a:ext cx="4222943" cy="19821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DA1DBC26-A501-ADF7-1EBD-3416252E3523}"/>
              </a:ext>
            </a:extLst>
          </p:cNvPr>
          <p:cNvGrpSpPr/>
          <p:nvPr/>
        </p:nvGrpSpPr>
        <p:grpSpPr>
          <a:xfrm>
            <a:off x="408297" y="4503248"/>
            <a:ext cx="8400681" cy="819412"/>
            <a:chOff x="371659" y="2793619"/>
            <a:chExt cx="8400681" cy="1324131"/>
          </a:xfrm>
        </p:grpSpPr>
        <p:sp>
          <p:nvSpPr>
            <p:cNvPr id="19" name="Rounded Rectangle 18">
              <a:extLst>
                <a:ext uri="{FF2B5EF4-FFF2-40B4-BE49-F238E27FC236}">
                  <a16:creationId xmlns:a16="http://schemas.microsoft.com/office/drawing/2014/main" id="{DE7C0DA1-41F3-B088-117A-9D19F62E9743}"/>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20" name="TextBox 19">
              <a:extLst>
                <a:ext uri="{FF2B5EF4-FFF2-40B4-BE49-F238E27FC236}">
                  <a16:creationId xmlns:a16="http://schemas.microsoft.com/office/drawing/2014/main" id="{884F55E7-A642-EE26-192F-DE82413F639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21" name="Group 20">
            <a:extLst>
              <a:ext uri="{FF2B5EF4-FFF2-40B4-BE49-F238E27FC236}">
                <a16:creationId xmlns:a16="http://schemas.microsoft.com/office/drawing/2014/main" id="{91CFC40C-9822-A969-472E-4B1920D5590E}"/>
              </a:ext>
            </a:extLst>
          </p:cNvPr>
          <p:cNvGrpSpPr/>
          <p:nvPr/>
        </p:nvGrpSpPr>
        <p:grpSpPr>
          <a:xfrm>
            <a:off x="408297" y="3442732"/>
            <a:ext cx="8400681" cy="819412"/>
            <a:chOff x="371659" y="2793619"/>
            <a:chExt cx="8400681" cy="1324131"/>
          </a:xfrm>
        </p:grpSpPr>
        <p:sp>
          <p:nvSpPr>
            <p:cNvPr id="22" name="Rounded Rectangle 21">
              <a:extLst>
                <a:ext uri="{FF2B5EF4-FFF2-40B4-BE49-F238E27FC236}">
                  <a16:creationId xmlns:a16="http://schemas.microsoft.com/office/drawing/2014/main" id="{BDCE35CB-F5A9-EF0A-DB3F-9979F360F6F8}"/>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3" name="TextBox 22">
              <a:extLst>
                <a:ext uri="{FF2B5EF4-FFF2-40B4-BE49-F238E27FC236}">
                  <a16:creationId xmlns:a16="http://schemas.microsoft.com/office/drawing/2014/main" id="{90502784-36DD-3A8A-167B-E1261F016973}"/>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24" name="Rectangle 23">
            <a:extLst>
              <a:ext uri="{FF2B5EF4-FFF2-40B4-BE49-F238E27FC236}">
                <a16:creationId xmlns:a16="http://schemas.microsoft.com/office/drawing/2014/main" id="{420A389E-CAA5-1831-08B7-B2C81E14C4A4}"/>
              </a:ext>
            </a:extLst>
          </p:cNvPr>
          <p:cNvSpPr/>
          <p:nvPr/>
        </p:nvSpPr>
        <p:spPr>
          <a:xfrm>
            <a:off x="215058" y="3380520"/>
            <a:ext cx="8718432" cy="965235"/>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0931084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25725C9F-03EE-7F4A-276B-EDDE642C3DDB}"/>
              </a:ext>
            </a:extLst>
          </p:cNvPr>
          <p:cNvGrpSpPr/>
          <p:nvPr/>
        </p:nvGrpSpPr>
        <p:grpSpPr>
          <a:xfrm>
            <a:off x="408297" y="5563763"/>
            <a:ext cx="8400681" cy="819412"/>
            <a:chOff x="371659" y="2793619"/>
            <a:chExt cx="8400681" cy="1324131"/>
          </a:xfrm>
        </p:grpSpPr>
        <p:sp>
          <p:nvSpPr>
            <p:cNvPr id="8" name="Rounded Rectangle 7">
              <a:extLst>
                <a:ext uri="{FF2B5EF4-FFF2-40B4-BE49-F238E27FC236}">
                  <a16:creationId xmlns:a16="http://schemas.microsoft.com/office/drawing/2014/main" id="{182AF0CD-5C38-075D-335C-55BFC9A30E50}"/>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Generate the appropriate binary for </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data allocation and PUD instructions  </a:t>
              </a:r>
            </a:p>
          </p:txBody>
        </p:sp>
        <p:sp>
          <p:nvSpPr>
            <p:cNvPr id="9" name="TextBox 8">
              <a:extLst>
                <a:ext uri="{FF2B5EF4-FFF2-40B4-BE49-F238E27FC236}">
                  <a16:creationId xmlns:a16="http://schemas.microsoft.com/office/drawing/2014/main" id="{51B1CC48-0500-A983-736C-CDA41EBBF7D0}"/>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ctangle 2">
            <a:extLst>
              <a:ext uri="{FF2B5EF4-FFF2-40B4-BE49-F238E27FC236}">
                <a16:creationId xmlns:a16="http://schemas.microsoft.com/office/drawing/2014/main" id="{DDDB5A88-2461-47BD-3F7F-877C3F012E74}"/>
              </a:ext>
            </a:extLst>
          </p:cNvPr>
          <p:cNvSpPr/>
          <p:nvPr/>
        </p:nvSpPr>
        <p:spPr>
          <a:xfrm>
            <a:off x="179316" y="1135795"/>
            <a:ext cx="6915945" cy="204061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835626D9-C687-D330-3FEF-4AEF1338541B}"/>
              </a:ext>
            </a:extLst>
          </p:cNvPr>
          <p:cNvGrpSpPr/>
          <p:nvPr/>
        </p:nvGrpSpPr>
        <p:grpSpPr>
          <a:xfrm>
            <a:off x="408297" y="4503248"/>
            <a:ext cx="8400681" cy="819412"/>
            <a:chOff x="371659" y="2793619"/>
            <a:chExt cx="8400681" cy="1324131"/>
          </a:xfrm>
        </p:grpSpPr>
        <p:sp>
          <p:nvSpPr>
            <p:cNvPr id="11" name="Rounded Rectangle 10">
              <a:extLst>
                <a:ext uri="{FF2B5EF4-FFF2-40B4-BE49-F238E27FC236}">
                  <a16:creationId xmlns:a16="http://schemas.microsoft.com/office/drawing/2014/main" id="{065DCE51-3CEE-A53C-D617-86065D723704}"/>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13" name="TextBox 12">
              <a:extLst>
                <a:ext uri="{FF2B5EF4-FFF2-40B4-BE49-F238E27FC236}">
                  <a16:creationId xmlns:a16="http://schemas.microsoft.com/office/drawing/2014/main" id="{4E41999A-29E9-2110-38F0-24D5399134D2}"/>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14" name="Group 13">
            <a:extLst>
              <a:ext uri="{FF2B5EF4-FFF2-40B4-BE49-F238E27FC236}">
                <a16:creationId xmlns:a16="http://schemas.microsoft.com/office/drawing/2014/main" id="{925EDFEC-8ABE-96B4-0A67-6D9BB38271BF}"/>
              </a:ext>
            </a:extLst>
          </p:cNvPr>
          <p:cNvGrpSpPr/>
          <p:nvPr/>
        </p:nvGrpSpPr>
        <p:grpSpPr>
          <a:xfrm>
            <a:off x="408297" y="3442732"/>
            <a:ext cx="8400681" cy="819412"/>
            <a:chOff x="371659" y="2793619"/>
            <a:chExt cx="8400681" cy="1324131"/>
          </a:xfrm>
        </p:grpSpPr>
        <p:sp>
          <p:nvSpPr>
            <p:cNvPr id="16" name="Rounded Rectangle 15">
              <a:extLst>
                <a:ext uri="{FF2B5EF4-FFF2-40B4-BE49-F238E27FC236}">
                  <a16:creationId xmlns:a16="http://schemas.microsoft.com/office/drawing/2014/main" id="{5BEA9F34-578D-9A16-FCA4-0CD921B5936E}"/>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17" name="TextBox 16">
              <a:extLst>
                <a:ext uri="{FF2B5EF4-FFF2-40B4-BE49-F238E27FC236}">
                  <a16:creationId xmlns:a16="http://schemas.microsoft.com/office/drawing/2014/main" id="{ADBA093D-D950-E5CF-130A-27BEB40D38B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18" name="Rectangle 17">
            <a:extLst>
              <a:ext uri="{FF2B5EF4-FFF2-40B4-BE49-F238E27FC236}">
                <a16:creationId xmlns:a16="http://schemas.microsoft.com/office/drawing/2014/main" id="{9789863D-D85E-9C54-AFB9-07F9A8103860}"/>
              </a:ext>
            </a:extLst>
          </p:cNvPr>
          <p:cNvSpPr/>
          <p:nvPr/>
        </p:nvSpPr>
        <p:spPr>
          <a:xfrm>
            <a:off x="215058" y="3380520"/>
            <a:ext cx="8797436"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8745498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595959"/>
                  </a:solidFill>
                  <a:latin typeface="Avenir Next" panose="020B0503020202020204" pitchFamily="34" charset="0"/>
                  <a:cs typeface="Gill Sans MT"/>
                </a:rPr>
                <a:t>Hardware-side</a:t>
              </a:r>
              <a:r>
                <a:rPr kumimoji="0" lang="en-US" sz="2200" i="0" u="none" strike="noStrike" kern="1200" cap="none" spc="0" normalizeH="0" baseline="0" noProof="0" dirty="0">
                  <a:ln>
                    <a:noFill/>
                  </a:ln>
                  <a:solidFill>
                    <a:srgbClr val="595959"/>
                  </a:solidFill>
                  <a:effectLst/>
                  <a:uLnTx/>
                  <a:uFillTx/>
                  <a:latin typeface="Avenir Next" panose="020B0503020202020204" pitchFamily="34" charset="0"/>
                  <a:cs typeface="Gill Sans MT"/>
                </a:rPr>
                <a:t> </a:t>
              </a: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b="1" dirty="0">
                  <a:latin typeface="Avenir Next" panose="020B0503020202020204" pitchFamily="34" charset="0"/>
                  <a:cs typeface="Gill Sans MT"/>
                </a:rPr>
                <a:t>system support </a:t>
              </a:r>
              <a:r>
                <a:rPr lang="en-US" sz="1900" b="1" dirty="0">
                  <a:solidFill>
                    <a:schemeClr val="accent5"/>
                  </a:solidFill>
                  <a:latin typeface="Avenir Next" panose="020B0503020202020204" pitchFamily="34" charset="0"/>
                  <a:cs typeface="Gill Sans MT"/>
                </a:rPr>
                <a:t>to map and execute PUD instructions </a:t>
              </a:r>
              <a:endParaRPr kumimoji="0" lang="en-US" sz="19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147701" y="3698401"/>
            <a:ext cx="8996299" cy="1444824"/>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CDD3C75-F3BB-83CA-9C34-01499E447FBE}"/>
              </a:ext>
            </a:extLst>
          </p:cNvPr>
          <p:cNvSpPr/>
          <p:nvPr/>
        </p:nvSpPr>
        <p:spPr>
          <a:xfrm>
            <a:off x="500743" y="5595257"/>
            <a:ext cx="7984129" cy="289281"/>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08FEFF7-DD56-1C0D-9BC1-E13CCB62DC20}"/>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DACC5FD7-99CA-43DE-3AC0-D1CADACF9FB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90084352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spTree>
    <p:extLst>
      <p:ext uri="{BB962C8B-B14F-4D97-AF65-F5344CB8AC3E}">
        <p14:creationId xmlns:p14="http://schemas.microsoft.com/office/powerpoint/2010/main" val="242308313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b="1" dirty="0">
                <a:solidFill>
                  <a:schemeClr val="accent4"/>
                </a:solidFill>
              </a:rPr>
              <a:t>Data allocation &amp; alignment </a:t>
            </a:r>
            <a:br>
              <a:rPr lang="en-US" sz="2400" b="1" dirty="0">
                <a:solidFill>
                  <a:schemeClr val="accent4"/>
                </a:solidFill>
              </a:rPr>
            </a:br>
            <a:endParaRPr lang="en-US" sz="2400" b="1" dirty="0">
              <a:solidFill>
                <a:schemeClr val="accent4"/>
              </a:solidFill>
            </a:endParaRPr>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spTree>
    <p:extLst>
      <p:ext uri="{BB962C8B-B14F-4D97-AF65-F5344CB8AC3E}">
        <p14:creationId xmlns:p14="http://schemas.microsoft.com/office/powerpoint/2010/main" val="150479381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Data Allocation &amp; Alignment </a:t>
            </a:r>
          </a:p>
        </p:txBody>
      </p:sp>
      <p:sp>
        <p:nvSpPr>
          <p:cNvPr id="6" name="TextBox 5">
            <a:extLst>
              <a:ext uri="{FF2B5EF4-FFF2-40B4-BE49-F238E27FC236}">
                <a16:creationId xmlns:a16="http://schemas.microsoft.com/office/drawing/2014/main" id="{AE5A3ABA-4062-988E-E1D3-61AB48D4AEBF}"/>
              </a:ext>
            </a:extLst>
          </p:cNvPr>
          <p:cNvSpPr txBox="1"/>
          <p:nvPr/>
        </p:nvSpPr>
        <p:spPr>
          <a:xfrm>
            <a:off x="0" y="1304874"/>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PUD systems require </a:t>
            </a:r>
            <a:r>
              <a:rPr lang="en-US" sz="2200" b="1" dirty="0">
                <a:solidFill>
                  <a:schemeClr val="accent4"/>
                </a:solidFill>
                <a:latin typeface="Avenir Next" panose="020B0503020202020204" pitchFamily="34" charset="0"/>
              </a:rPr>
              <a:t>OS support </a:t>
            </a:r>
            <a:r>
              <a:rPr lang="en-US" sz="2200" b="1" dirty="0">
                <a:latin typeface="Avenir Next" panose="020B0503020202020204" pitchFamily="34" charset="0"/>
              </a:rPr>
              <a:t>to guarantee that data is properly </a:t>
            </a:r>
            <a:r>
              <a:rPr lang="en-US" sz="2200" b="1" dirty="0">
                <a:solidFill>
                  <a:schemeClr val="accent4"/>
                </a:solidFill>
                <a:latin typeface="Avenir Next" panose="020B0503020202020204" pitchFamily="34" charset="0"/>
              </a:rPr>
              <a:t>mapped</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aligned </a:t>
            </a:r>
            <a:r>
              <a:rPr lang="en-US" sz="2200" b="1" dirty="0">
                <a:latin typeface="Avenir Next" panose="020B0503020202020204" pitchFamily="34" charset="0"/>
              </a:rPr>
              <a:t>within bank/subarray/mat a</a:t>
            </a:r>
          </a:p>
          <a:p>
            <a:pPr algn="ctr"/>
            <a:r>
              <a:rPr lang="en-US" sz="2200" b="1" dirty="0">
                <a:latin typeface="Avenir Next" panose="020B0503020202020204" pitchFamily="34" charset="0"/>
              </a:rPr>
              <a:t>→ </a:t>
            </a:r>
            <a:r>
              <a:rPr lang="en-US" sz="2200" b="1" dirty="0">
                <a:solidFill>
                  <a:srgbClr val="C00000"/>
                </a:solidFill>
                <a:latin typeface="Avenir Next" panose="020B0503020202020204" pitchFamily="34" charset="0"/>
              </a:rPr>
              <a:t>not a natively supported operation</a:t>
            </a:r>
          </a:p>
        </p:txBody>
      </p:sp>
      <p:grpSp>
        <p:nvGrpSpPr>
          <p:cNvPr id="320" name="Group 319">
            <a:extLst>
              <a:ext uri="{FF2B5EF4-FFF2-40B4-BE49-F238E27FC236}">
                <a16:creationId xmlns:a16="http://schemas.microsoft.com/office/drawing/2014/main" id="{1C02CFEE-B571-9307-2988-EDA90BF8963C}"/>
              </a:ext>
            </a:extLst>
          </p:cNvPr>
          <p:cNvGrpSpPr/>
          <p:nvPr/>
        </p:nvGrpSpPr>
        <p:grpSpPr>
          <a:xfrm>
            <a:off x="1564629" y="2659295"/>
            <a:ext cx="1917429" cy="3571672"/>
            <a:chOff x="1564629" y="2659295"/>
            <a:chExt cx="1917429" cy="3571672"/>
          </a:xfrm>
        </p:grpSpPr>
        <p:sp>
          <p:nvSpPr>
            <p:cNvPr id="217" name="Rectangle 216">
              <a:extLst>
                <a:ext uri="{FF2B5EF4-FFF2-40B4-BE49-F238E27FC236}">
                  <a16:creationId xmlns:a16="http://schemas.microsoft.com/office/drawing/2014/main" id="{38581270-11DB-04F5-3872-53477ED9765A}"/>
                </a:ext>
              </a:extLst>
            </p:cNvPr>
            <p:cNvSpPr/>
            <p:nvPr/>
          </p:nvSpPr>
          <p:spPr>
            <a:xfrm>
              <a:off x="2001341" y="3910699"/>
              <a:ext cx="1409959" cy="1969485"/>
            </a:xfrm>
            <a:prstGeom prst="rect">
              <a:avLst/>
            </a:prstGeom>
            <a:solidFill>
              <a:srgbClr val="E7E6E6"/>
            </a:solidFill>
            <a:ln w="12700" cap="flat" cmpd="sng" algn="ctr">
              <a:solidFill>
                <a:srgbClr val="E7E6E6">
                  <a:lumMod val="50000"/>
                </a:srgbClr>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8" name="Rectangle 217">
              <a:extLst>
                <a:ext uri="{FF2B5EF4-FFF2-40B4-BE49-F238E27FC236}">
                  <a16:creationId xmlns:a16="http://schemas.microsoft.com/office/drawing/2014/main" id="{E7290679-5FA2-B007-BF27-96CB1AA631CE}"/>
                </a:ext>
              </a:extLst>
            </p:cNvPr>
            <p:cNvSpPr/>
            <p:nvPr/>
          </p:nvSpPr>
          <p:spPr>
            <a:xfrm>
              <a:off x="2001341" y="3015241"/>
              <a:ext cx="1409959" cy="809084"/>
            </a:xfrm>
            <a:prstGeom prst="rect">
              <a:avLst/>
            </a:prstGeom>
            <a:solidFill>
              <a:srgbClr val="EBF1F7"/>
            </a:solidFill>
            <a:ln w="12700" cap="flat" cmpd="sng" algn="ctr">
              <a:solidFill>
                <a:srgbClr val="4472C4"/>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9" name="Rectangle 218">
              <a:extLst>
                <a:ext uri="{FF2B5EF4-FFF2-40B4-BE49-F238E27FC236}">
                  <a16:creationId xmlns:a16="http://schemas.microsoft.com/office/drawing/2014/main" id="{BF50010E-963F-4162-34C2-E12132A0744B}"/>
                </a:ext>
              </a:extLst>
            </p:cNvPr>
            <p:cNvSpPr/>
            <p:nvPr/>
          </p:nvSpPr>
          <p:spPr>
            <a:xfrm>
              <a:off x="2001340" y="2659295"/>
              <a:ext cx="1440463" cy="34901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Virtual Memory</a:t>
              </a:r>
            </a:p>
          </p:txBody>
        </p:sp>
        <p:sp>
          <p:nvSpPr>
            <p:cNvPr id="220" name="Rectangle 219">
              <a:extLst>
                <a:ext uri="{FF2B5EF4-FFF2-40B4-BE49-F238E27FC236}">
                  <a16:creationId xmlns:a16="http://schemas.microsoft.com/office/drawing/2014/main" id="{CA8953CC-F754-FEF8-3DA2-EF5B2604450A}"/>
                </a:ext>
              </a:extLst>
            </p:cNvPr>
            <p:cNvSpPr/>
            <p:nvPr/>
          </p:nvSpPr>
          <p:spPr>
            <a:xfrm>
              <a:off x="1900111" y="5881954"/>
              <a:ext cx="1581947" cy="34901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E7E6E6">
                      <a:lumMod val="50000"/>
                    </a:srgbClr>
                  </a:solidFill>
                  <a:effectLst/>
                  <a:uLnTx/>
                  <a:uFillTx/>
                  <a:latin typeface="Arial" panose="020B0604020202020204" pitchFamily="34" charset="0"/>
                  <a:ea typeface="+mn-ea"/>
                  <a:cs typeface="Arial" panose="020B0604020202020204" pitchFamily="34" charset="0"/>
                </a:rPr>
                <a:t>Physical Memory</a:t>
              </a:r>
            </a:p>
          </p:txBody>
        </p:sp>
        <p:sp>
          <p:nvSpPr>
            <p:cNvPr id="221" name="Rectangle 220">
              <a:extLst>
                <a:ext uri="{FF2B5EF4-FFF2-40B4-BE49-F238E27FC236}">
                  <a16:creationId xmlns:a16="http://schemas.microsoft.com/office/drawing/2014/main" id="{2F1182F9-EE2D-E29D-5DEA-0D2A967B3499}"/>
                </a:ext>
              </a:extLst>
            </p:cNvPr>
            <p:cNvSpPr/>
            <p:nvPr/>
          </p:nvSpPr>
          <p:spPr>
            <a:xfrm rot="16200000">
              <a:off x="1348449" y="3238039"/>
              <a:ext cx="807100" cy="365472"/>
            </a:xfrm>
            <a:prstGeom prst="rect">
              <a:avLst/>
            </a:prstGeom>
            <a:no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Operating System</a:t>
              </a:r>
            </a:p>
          </p:txBody>
        </p:sp>
        <p:sp>
          <p:nvSpPr>
            <p:cNvPr id="222" name="Rectangle 221">
              <a:extLst>
                <a:ext uri="{FF2B5EF4-FFF2-40B4-BE49-F238E27FC236}">
                  <a16:creationId xmlns:a16="http://schemas.microsoft.com/office/drawing/2014/main" id="{C20BE384-F615-BFE2-124B-DDFA95095953}"/>
                </a:ext>
              </a:extLst>
            </p:cNvPr>
            <p:cNvSpPr/>
            <p:nvPr/>
          </p:nvSpPr>
          <p:spPr>
            <a:xfrm rot="16200000">
              <a:off x="764159" y="4711168"/>
              <a:ext cx="1966411" cy="365472"/>
            </a:xfrm>
            <a:prstGeom prst="rect">
              <a:avLst/>
            </a:prstGeom>
            <a:noFill/>
            <a:ln w="12700" cap="flat" cmpd="sng" algn="ctr">
              <a:no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E7E6E6">
                      <a:lumMod val="50000"/>
                    </a:srgbClr>
                  </a:solidFill>
                  <a:effectLst/>
                  <a:uLnTx/>
                  <a:uFillTx/>
                  <a:latin typeface="Arial" panose="020B0604020202020204" pitchFamily="34" charset="0"/>
                  <a:ea typeface="+mn-ea"/>
                  <a:cs typeface="Arial" panose="020B0604020202020204" pitchFamily="34" charset="0"/>
                </a:rPr>
                <a:t>Memory </a:t>
              </a:r>
              <a:br>
                <a:rPr kumimoji="0" lang="en-US" sz="1200" b="1" i="1" u="none" strike="noStrike" kern="0" cap="none" spc="0" normalizeH="0" baseline="0" noProof="0" dirty="0">
                  <a:ln>
                    <a:noFill/>
                  </a:ln>
                  <a:solidFill>
                    <a:srgbClr val="E7E6E6">
                      <a:lumMod val="50000"/>
                    </a:srgbClr>
                  </a:solidFill>
                  <a:effectLst/>
                  <a:uLnTx/>
                  <a:uFillTx/>
                  <a:latin typeface="Arial" panose="020B0604020202020204" pitchFamily="34" charset="0"/>
                  <a:ea typeface="+mn-ea"/>
                  <a:cs typeface="Arial" panose="020B0604020202020204" pitchFamily="34" charset="0"/>
                </a:rPr>
              </a:br>
              <a:r>
                <a:rPr kumimoji="0" lang="en-US" sz="1200" b="1" i="1" u="none" strike="noStrike" kern="0" cap="none" spc="0" normalizeH="0" baseline="0" noProof="0" dirty="0">
                  <a:ln>
                    <a:noFill/>
                  </a:ln>
                  <a:solidFill>
                    <a:srgbClr val="E7E6E6">
                      <a:lumMod val="50000"/>
                    </a:srgbClr>
                  </a:solidFill>
                  <a:effectLst/>
                  <a:uLnTx/>
                  <a:uFillTx/>
                  <a:latin typeface="Arial" panose="020B0604020202020204" pitchFamily="34" charset="0"/>
                  <a:ea typeface="+mn-ea"/>
                  <a:cs typeface="Arial" panose="020B0604020202020204" pitchFamily="34" charset="0"/>
                </a:rPr>
                <a:t>Controller</a:t>
              </a:r>
            </a:p>
          </p:txBody>
        </p:sp>
        <p:grpSp>
          <p:nvGrpSpPr>
            <p:cNvPr id="223" name="Group 222">
              <a:extLst>
                <a:ext uri="{FF2B5EF4-FFF2-40B4-BE49-F238E27FC236}">
                  <a16:creationId xmlns:a16="http://schemas.microsoft.com/office/drawing/2014/main" id="{A96F77D3-987B-3214-4C40-2418F29DA83C}"/>
                </a:ext>
              </a:extLst>
            </p:cNvPr>
            <p:cNvGrpSpPr/>
            <p:nvPr/>
          </p:nvGrpSpPr>
          <p:grpSpPr>
            <a:xfrm>
              <a:off x="2089163" y="3114964"/>
              <a:ext cx="1221097" cy="2511349"/>
              <a:chOff x="1063654" y="3971303"/>
              <a:chExt cx="1109527" cy="2389501"/>
            </a:xfrm>
          </p:grpSpPr>
          <p:sp>
            <p:nvSpPr>
              <p:cNvPr id="311" name="Rectangle 310">
                <a:extLst>
                  <a:ext uri="{FF2B5EF4-FFF2-40B4-BE49-F238E27FC236}">
                    <a16:creationId xmlns:a16="http://schemas.microsoft.com/office/drawing/2014/main" id="{ED98F3FA-8FB0-A891-FE83-D38A813F42E8}"/>
                  </a:ext>
                </a:extLst>
              </p:cNvPr>
              <p:cNvSpPr/>
              <p:nvPr/>
            </p:nvSpPr>
            <p:spPr>
              <a:xfrm>
                <a:off x="1071571" y="3971303"/>
                <a:ext cx="1093692" cy="277906"/>
              </a:xfrm>
              <a:prstGeom prst="rect">
                <a:avLst/>
              </a:prstGeom>
              <a:solidFill>
                <a:srgbClr val="5B9BD5">
                  <a:lumMod val="40000"/>
                  <a:lumOff val="60000"/>
                </a:srgbClr>
              </a:solidFill>
              <a:ln w="1270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rPr>
                  <a:t>Pages</a:t>
                </a:r>
              </a:p>
            </p:txBody>
          </p:sp>
          <p:sp>
            <p:nvSpPr>
              <p:cNvPr id="312" name="Rectangle 311">
                <a:extLst>
                  <a:ext uri="{FF2B5EF4-FFF2-40B4-BE49-F238E27FC236}">
                    <a16:creationId xmlns:a16="http://schemas.microsoft.com/office/drawing/2014/main" id="{812824D2-7E93-7534-44F7-0DFE86F7CFBD}"/>
                  </a:ext>
                </a:extLst>
              </p:cNvPr>
              <p:cNvSpPr/>
              <p:nvPr/>
            </p:nvSpPr>
            <p:spPr>
              <a:xfrm>
                <a:off x="1071571" y="5028894"/>
                <a:ext cx="1097280" cy="274320"/>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7030A0"/>
                    </a:solidFill>
                    <a:effectLst/>
                    <a:uLnTx/>
                    <a:uFillTx/>
                    <a:latin typeface="Arial" panose="020B0604020202020204" pitchFamily="34" charset="0"/>
                    <a:ea typeface="+mn-ea"/>
                    <a:cs typeface="Arial" panose="020B0604020202020204" pitchFamily="34" charset="0"/>
                  </a:rPr>
                  <a:t>Frames</a:t>
                </a:r>
              </a:p>
            </p:txBody>
          </p:sp>
          <p:sp>
            <p:nvSpPr>
              <p:cNvPr id="313" name="Rectangle 312">
                <a:extLst>
                  <a:ext uri="{FF2B5EF4-FFF2-40B4-BE49-F238E27FC236}">
                    <a16:creationId xmlns:a16="http://schemas.microsoft.com/office/drawing/2014/main" id="{0932D2A1-BE4B-6B2B-E3A2-0203EA22C8B1}"/>
                  </a:ext>
                </a:extLst>
              </p:cNvPr>
              <p:cNvSpPr/>
              <p:nvPr/>
            </p:nvSpPr>
            <p:spPr>
              <a:xfrm>
                <a:off x="1071572" y="6086484"/>
                <a:ext cx="1093691" cy="274320"/>
              </a:xfrm>
              <a:prstGeom prst="rect">
                <a:avLst/>
              </a:prstGeom>
              <a:solidFill>
                <a:srgbClr val="FFC000">
                  <a:lumMod val="20000"/>
                  <a:lumOff val="80000"/>
                </a:srgbClr>
              </a:solidFill>
              <a:ln w="12700" cap="flat" cmpd="sng" algn="ctr">
                <a:solidFill>
                  <a:srgbClr val="E6AC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6AD00"/>
                    </a:solidFill>
                    <a:effectLst/>
                    <a:uLnTx/>
                    <a:uFillTx/>
                    <a:latin typeface="Arial" panose="020B0604020202020204" pitchFamily="34" charset="0"/>
                    <a:ea typeface="+mn-ea"/>
                    <a:cs typeface="Arial" panose="020B0604020202020204" pitchFamily="34" charset="0"/>
                  </a:rPr>
                  <a:t>DRAM Rows</a:t>
                </a:r>
              </a:p>
            </p:txBody>
          </p:sp>
          <p:sp>
            <p:nvSpPr>
              <p:cNvPr id="314" name="Rounded Rectangle 313">
                <a:extLst>
                  <a:ext uri="{FF2B5EF4-FFF2-40B4-BE49-F238E27FC236}">
                    <a16:creationId xmlns:a16="http://schemas.microsoft.com/office/drawing/2014/main" id="{CBEDC883-C1FC-BC92-9B98-E193309147E9}"/>
                  </a:ext>
                </a:extLst>
              </p:cNvPr>
              <p:cNvSpPr/>
              <p:nvPr/>
            </p:nvSpPr>
            <p:spPr>
              <a:xfrm>
                <a:off x="1087187" y="4455275"/>
                <a:ext cx="1062461" cy="367553"/>
              </a:xfrm>
              <a:prstGeom prst="roundRect">
                <a:avLst>
                  <a:gd name="adj" fmla="val 50000"/>
                </a:avLst>
              </a:prstGeom>
              <a:solidFill>
                <a:srgbClr val="F0B4B5"/>
              </a:solidFill>
              <a:ln w="127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Memory Allocator</a:t>
                </a:r>
              </a:p>
            </p:txBody>
          </p:sp>
          <p:sp>
            <p:nvSpPr>
              <p:cNvPr id="315" name="Rounded Rectangle 314">
                <a:extLst>
                  <a:ext uri="{FF2B5EF4-FFF2-40B4-BE49-F238E27FC236}">
                    <a16:creationId xmlns:a16="http://schemas.microsoft.com/office/drawing/2014/main" id="{C1587144-D8B3-C0D0-9470-FBFD7EDAE6AE}"/>
                  </a:ext>
                </a:extLst>
              </p:cNvPr>
              <p:cNvSpPr/>
              <p:nvPr/>
            </p:nvSpPr>
            <p:spPr>
              <a:xfrm>
                <a:off x="1063654" y="5512866"/>
                <a:ext cx="1109527" cy="367553"/>
              </a:xfrm>
              <a:prstGeom prst="roundRect">
                <a:avLst>
                  <a:gd name="adj" fmla="val 50000"/>
                </a:avLst>
              </a:prstGeom>
              <a:solidFill>
                <a:srgbClr val="ED7D31">
                  <a:lumMod val="40000"/>
                  <a:lumOff val="60000"/>
                </a:srgbClr>
              </a:solidFill>
              <a:ln w="12700" cap="flat" cmpd="sng" algn="ctr">
                <a:solidFill>
                  <a:srgbClr val="C05A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C05A00"/>
                    </a:solidFill>
                    <a:effectLst/>
                    <a:uLnTx/>
                    <a:uFillTx/>
                    <a:latin typeface="Arial" panose="020B0604020202020204" pitchFamily="34" charset="0"/>
                    <a:ea typeface="+mn-ea"/>
                    <a:cs typeface="Arial" panose="020B0604020202020204" pitchFamily="34" charset="0"/>
                  </a:rPr>
                  <a:t>DRAM Interleaving</a:t>
                </a:r>
              </a:p>
            </p:txBody>
          </p:sp>
          <p:cxnSp>
            <p:nvCxnSpPr>
              <p:cNvPr id="316" name="Straight Arrow Connector 315">
                <a:extLst>
                  <a:ext uri="{FF2B5EF4-FFF2-40B4-BE49-F238E27FC236}">
                    <a16:creationId xmlns:a16="http://schemas.microsoft.com/office/drawing/2014/main" id="{3D7AC1E4-DA54-73A4-C61C-B7837E2C9665}"/>
                  </a:ext>
                </a:extLst>
              </p:cNvPr>
              <p:cNvCxnSpPr>
                <a:stCxn id="311" idx="2"/>
                <a:endCxn id="314" idx="0"/>
              </p:cNvCxnSpPr>
              <p:nvPr/>
            </p:nvCxnSpPr>
            <p:spPr>
              <a:xfrm>
                <a:off x="1618417" y="4249209"/>
                <a:ext cx="1" cy="206066"/>
              </a:xfrm>
              <a:prstGeom prst="straightConnector1">
                <a:avLst/>
              </a:prstGeom>
              <a:noFill/>
              <a:ln w="12700" cap="flat" cmpd="sng" algn="ctr">
                <a:solidFill>
                  <a:sysClr val="windowText" lastClr="000000"/>
                </a:solidFill>
                <a:prstDash val="solid"/>
                <a:miter lim="800000"/>
                <a:tailEnd type="triangle"/>
              </a:ln>
              <a:effectLst/>
            </p:spPr>
          </p:cxnSp>
          <p:cxnSp>
            <p:nvCxnSpPr>
              <p:cNvPr id="317" name="Straight Arrow Connector 316">
                <a:extLst>
                  <a:ext uri="{FF2B5EF4-FFF2-40B4-BE49-F238E27FC236}">
                    <a16:creationId xmlns:a16="http://schemas.microsoft.com/office/drawing/2014/main" id="{39E01BC5-B7F5-59C9-B372-DF59C0605F51}"/>
                  </a:ext>
                </a:extLst>
              </p:cNvPr>
              <p:cNvCxnSpPr>
                <a:cxnSpLocks/>
                <a:stCxn id="314" idx="2"/>
                <a:endCxn id="312" idx="0"/>
              </p:cNvCxnSpPr>
              <p:nvPr/>
            </p:nvCxnSpPr>
            <p:spPr>
              <a:xfrm>
                <a:off x="1618418" y="4822828"/>
                <a:ext cx="1793" cy="206066"/>
              </a:xfrm>
              <a:prstGeom prst="straightConnector1">
                <a:avLst/>
              </a:prstGeom>
              <a:noFill/>
              <a:ln w="12700" cap="flat" cmpd="sng" algn="ctr">
                <a:solidFill>
                  <a:sysClr val="windowText" lastClr="000000"/>
                </a:solidFill>
                <a:prstDash val="solid"/>
                <a:miter lim="800000"/>
                <a:tailEnd type="triangle"/>
              </a:ln>
              <a:effectLst/>
            </p:spPr>
          </p:cxnSp>
          <p:cxnSp>
            <p:nvCxnSpPr>
              <p:cNvPr id="318" name="Straight Arrow Connector 317">
                <a:extLst>
                  <a:ext uri="{FF2B5EF4-FFF2-40B4-BE49-F238E27FC236}">
                    <a16:creationId xmlns:a16="http://schemas.microsoft.com/office/drawing/2014/main" id="{7F4452CC-C475-1274-C811-640AF4F5D124}"/>
                  </a:ext>
                </a:extLst>
              </p:cNvPr>
              <p:cNvCxnSpPr>
                <a:cxnSpLocks/>
                <a:stCxn id="312" idx="2"/>
                <a:endCxn id="315" idx="0"/>
              </p:cNvCxnSpPr>
              <p:nvPr/>
            </p:nvCxnSpPr>
            <p:spPr>
              <a:xfrm flipH="1">
                <a:off x="1618418" y="5303214"/>
                <a:ext cx="1793" cy="209652"/>
              </a:xfrm>
              <a:prstGeom prst="straightConnector1">
                <a:avLst/>
              </a:prstGeom>
              <a:noFill/>
              <a:ln w="12700" cap="flat" cmpd="sng" algn="ctr">
                <a:solidFill>
                  <a:sysClr val="windowText" lastClr="000000"/>
                </a:solidFill>
                <a:prstDash val="solid"/>
                <a:miter lim="800000"/>
                <a:tailEnd type="triangle"/>
              </a:ln>
              <a:effectLst/>
            </p:spPr>
          </p:cxnSp>
        </p:grpSp>
        <p:cxnSp>
          <p:nvCxnSpPr>
            <p:cNvPr id="224" name="Straight Arrow Connector 223">
              <a:extLst>
                <a:ext uri="{FF2B5EF4-FFF2-40B4-BE49-F238E27FC236}">
                  <a16:creationId xmlns:a16="http://schemas.microsoft.com/office/drawing/2014/main" id="{53096EDB-8C8A-4CB7-EDA3-A0F0C31C7A3D}"/>
                </a:ext>
              </a:extLst>
            </p:cNvPr>
            <p:cNvCxnSpPr>
              <a:cxnSpLocks/>
              <a:stCxn id="315" idx="2"/>
              <a:endCxn id="313" idx="0"/>
            </p:cNvCxnSpPr>
            <p:nvPr/>
          </p:nvCxnSpPr>
          <p:spPr>
            <a:xfrm>
              <a:off x="2699712" y="5121431"/>
              <a:ext cx="0" cy="216573"/>
            </a:xfrm>
            <a:prstGeom prst="straightConnector1">
              <a:avLst/>
            </a:prstGeom>
            <a:noFill/>
            <a:ln w="12700" cap="flat" cmpd="sng" algn="ctr">
              <a:solidFill>
                <a:sysClr val="windowText" lastClr="000000"/>
              </a:solidFill>
              <a:prstDash val="solid"/>
              <a:miter lim="800000"/>
              <a:tailEnd type="triangle"/>
            </a:ln>
            <a:effectLst/>
          </p:spPr>
        </p:cxnSp>
      </p:grpSp>
      <p:grpSp>
        <p:nvGrpSpPr>
          <p:cNvPr id="225" name="Group 224">
            <a:extLst>
              <a:ext uri="{FF2B5EF4-FFF2-40B4-BE49-F238E27FC236}">
                <a16:creationId xmlns:a16="http://schemas.microsoft.com/office/drawing/2014/main" id="{936B0A4F-A30A-D1D1-2A05-23AE9388C496}"/>
              </a:ext>
            </a:extLst>
          </p:cNvPr>
          <p:cNvGrpSpPr/>
          <p:nvPr/>
        </p:nvGrpSpPr>
        <p:grpSpPr>
          <a:xfrm>
            <a:off x="6399101" y="2689913"/>
            <a:ext cx="1180270" cy="3472308"/>
            <a:chOff x="4990762" y="3535345"/>
            <a:chExt cx="1072430" cy="3303835"/>
          </a:xfrm>
        </p:grpSpPr>
        <p:sp>
          <p:nvSpPr>
            <p:cNvPr id="283" name="Rectangle 282">
              <a:extLst>
                <a:ext uri="{FF2B5EF4-FFF2-40B4-BE49-F238E27FC236}">
                  <a16:creationId xmlns:a16="http://schemas.microsoft.com/office/drawing/2014/main" id="{CB9EE42C-A9FB-7FF2-1856-4A7348CB7B58}"/>
                </a:ext>
              </a:extLst>
            </p:cNvPr>
            <p:cNvSpPr/>
            <p:nvPr/>
          </p:nvSpPr>
          <p:spPr>
            <a:xfrm>
              <a:off x="4997058" y="4659636"/>
              <a:ext cx="1065969" cy="2179544"/>
            </a:xfrm>
            <a:prstGeom prst="rect">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84" name="Group 283">
              <a:extLst>
                <a:ext uri="{FF2B5EF4-FFF2-40B4-BE49-F238E27FC236}">
                  <a16:creationId xmlns:a16="http://schemas.microsoft.com/office/drawing/2014/main" id="{49A35D6F-6474-E930-D977-9BFBECE4BD6A}"/>
                </a:ext>
              </a:extLst>
            </p:cNvPr>
            <p:cNvGrpSpPr/>
            <p:nvPr/>
          </p:nvGrpSpPr>
          <p:grpSpPr>
            <a:xfrm>
              <a:off x="4990762" y="3535345"/>
              <a:ext cx="1072430" cy="3219941"/>
              <a:chOff x="4854553" y="3306745"/>
              <a:chExt cx="1072430" cy="3219941"/>
            </a:xfrm>
          </p:grpSpPr>
          <p:sp>
            <p:nvSpPr>
              <p:cNvPr id="285" name="Rectangle 284">
                <a:extLst>
                  <a:ext uri="{FF2B5EF4-FFF2-40B4-BE49-F238E27FC236}">
                    <a16:creationId xmlns:a16="http://schemas.microsoft.com/office/drawing/2014/main" id="{651499A9-0659-4495-E7D7-3F016BC7CDB2}"/>
                  </a:ext>
                </a:extLst>
              </p:cNvPr>
              <p:cNvSpPr/>
              <p:nvPr/>
            </p:nvSpPr>
            <p:spPr>
              <a:xfrm>
                <a:off x="4857771" y="3616290"/>
                <a:ext cx="1069212" cy="769828"/>
              </a:xfrm>
              <a:prstGeom prst="rect">
                <a:avLst/>
              </a:prstGeom>
              <a:solidFill>
                <a:srgbClr val="EBF2F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86" name="Group 285">
                <a:extLst>
                  <a:ext uri="{FF2B5EF4-FFF2-40B4-BE49-F238E27FC236}">
                    <a16:creationId xmlns:a16="http://schemas.microsoft.com/office/drawing/2014/main" id="{749E819D-12A6-41AB-6397-E87D6FE52875}"/>
                  </a:ext>
                </a:extLst>
              </p:cNvPr>
              <p:cNvGrpSpPr/>
              <p:nvPr/>
            </p:nvGrpSpPr>
            <p:grpSpPr>
              <a:xfrm>
                <a:off x="4854553" y="3306745"/>
                <a:ext cx="1072429" cy="3219941"/>
                <a:chOff x="4854553" y="3306745"/>
                <a:chExt cx="1072429" cy="3219941"/>
              </a:xfrm>
            </p:grpSpPr>
            <p:sp>
              <p:nvSpPr>
                <p:cNvPr id="287" name="Rectangle 286">
                  <a:extLst>
                    <a:ext uri="{FF2B5EF4-FFF2-40B4-BE49-F238E27FC236}">
                      <a16:creationId xmlns:a16="http://schemas.microsoft.com/office/drawing/2014/main" id="{4A4D1B8D-8461-4731-067B-97EB4CBD671B}"/>
                    </a:ext>
                  </a:extLst>
                </p:cNvPr>
                <p:cNvSpPr/>
                <p:nvPr/>
              </p:nvSpPr>
              <p:spPr>
                <a:xfrm>
                  <a:off x="4854553" y="3306745"/>
                  <a:ext cx="1072429" cy="277906"/>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sng" strike="noStrike" kern="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huge pages</a:t>
                  </a:r>
                </a:p>
              </p:txBody>
            </p:sp>
            <p:grpSp>
              <p:nvGrpSpPr>
                <p:cNvPr id="288" name="Group 287">
                  <a:extLst>
                    <a:ext uri="{FF2B5EF4-FFF2-40B4-BE49-F238E27FC236}">
                      <a16:creationId xmlns:a16="http://schemas.microsoft.com/office/drawing/2014/main" id="{DF3B07F8-C808-A865-0D8B-5AC13E28D6E2}"/>
                    </a:ext>
                  </a:extLst>
                </p:cNvPr>
                <p:cNvGrpSpPr/>
                <p:nvPr/>
              </p:nvGrpSpPr>
              <p:grpSpPr>
                <a:xfrm>
                  <a:off x="4980217" y="3700639"/>
                  <a:ext cx="821100" cy="2826047"/>
                  <a:chOff x="4980217" y="3744781"/>
                  <a:chExt cx="821100" cy="2826047"/>
                </a:xfrm>
              </p:grpSpPr>
              <p:cxnSp>
                <p:nvCxnSpPr>
                  <p:cNvPr id="289" name="Straight Arrow Connector 288">
                    <a:extLst>
                      <a:ext uri="{FF2B5EF4-FFF2-40B4-BE49-F238E27FC236}">
                        <a16:creationId xmlns:a16="http://schemas.microsoft.com/office/drawing/2014/main" id="{0330F905-30EE-FDA7-2028-02E93C3DC786}"/>
                      </a:ext>
                    </a:extLst>
                  </p:cNvPr>
                  <p:cNvCxnSpPr>
                    <a:cxnSpLocks/>
                    <a:stCxn id="303" idx="2"/>
                    <a:endCxn id="295" idx="0"/>
                  </p:cNvCxnSpPr>
                  <p:nvPr/>
                </p:nvCxnSpPr>
                <p:spPr>
                  <a:xfrm>
                    <a:off x="5390767" y="5457164"/>
                    <a:ext cx="0" cy="160130"/>
                  </a:xfrm>
                  <a:prstGeom prst="straightConnector1">
                    <a:avLst/>
                  </a:prstGeom>
                  <a:noFill/>
                  <a:ln w="12700" cap="flat" cmpd="sng" algn="ctr">
                    <a:solidFill>
                      <a:sysClr val="windowText" lastClr="000000"/>
                    </a:solidFill>
                    <a:prstDash val="solid"/>
                    <a:miter lim="800000"/>
                    <a:tailEnd type="triangle"/>
                  </a:ln>
                  <a:effectLst/>
                </p:spPr>
              </p:cxnSp>
              <p:grpSp>
                <p:nvGrpSpPr>
                  <p:cNvPr id="290" name="Group 289">
                    <a:extLst>
                      <a:ext uri="{FF2B5EF4-FFF2-40B4-BE49-F238E27FC236}">
                        <a16:creationId xmlns:a16="http://schemas.microsoft.com/office/drawing/2014/main" id="{49706227-7BE4-02C0-428F-D4545EC8FAA1}"/>
                      </a:ext>
                    </a:extLst>
                  </p:cNvPr>
                  <p:cNvGrpSpPr/>
                  <p:nvPr/>
                </p:nvGrpSpPr>
                <p:grpSpPr>
                  <a:xfrm>
                    <a:off x="4980217" y="3744781"/>
                    <a:ext cx="821100" cy="2826047"/>
                    <a:chOff x="4980217" y="3744781"/>
                    <a:chExt cx="821100" cy="2826047"/>
                  </a:xfrm>
                </p:grpSpPr>
                <p:grpSp>
                  <p:nvGrpSpPr>
                    <p:cNvPr id="291" name="Group 290">
                      <a:extLst>
                        <a:ext uri="{FF2B5EF4-FFF2-40B4-BE49-F238E27FC236}">
                          <a16:creationId xmlns:a16="http://schemas.microsoft.com/office/drawing/2014/main" id="{B24DA845-5645-BD80-86E7-32A94CB5F219}"/>
                        </a:ext>
                      </a:extLst>
                    </p:cNvPr>
                    <p:cNvGrpSpPr/>
                    <p:nvPr/>
                  </p:nvGrpSpPr>
                  <p:grpSpPr>
                    <a:xfrm>
                      <a:off x="4980217" y="3744781"/>
                      <a:ext cx="821100" cy="601379"/>
                      <a:chOff x="610252" y="1042384"/>
                      <a:chExt cx="821100" cy="601379"/>
                    </a:xfrm>
                  </p:grpSpPr>
                  <p:sp>
                    <p:nvSpPr>
                      <p:cNvPr id="307" name="Rectangle 306">
                        <a:extLst>
                          <a:ext uri="{FF2B5EF4-FFF2-40B4-BE49-F238E27FC236}">
                            <a16:creationId xmlns:a16="http://schemas.microsoft.com/office/drawing/2014/main" id="{70008E16-0E2C-35B6-0F77-50617A60214D}"/>
                          </a:ext>
                        </a:extLst>
                      </p:cNvPr>
                      <p:cNvSpPr/>
                      <p:nvPr/>
                    </p:nvSpPr>
                    <p:spPr>
                      <a:xfrm>
                        <a:off x="610252" y="1042384"/>
                        <a:ext cx="821100" cy="601379"/>
                      </a:xfrm>
                      <a:prstGeom prst="rect">
                        <a:avLst/>
                      </a:prstGeom>
                      <a:solidFill>
                        <a:srgbClr val="DEECF8"/>
                      </a:solidFill>
                      <a:ln w="22225" cap="flat" cmpd="sng" algn="ctr">
                        <a:solidFill>
                          <a:srgbClr val="70AD47"/>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8" name="Rectangle 307">
                        <a:extLst>
                          <a:ext uri="{FF2B5EF4-FFF2-40B4-BE49-F238E27FC236}">
                            <a16:creationId xmlns:a16="http://schemas.microsoft.com/office/drawing/2014/main" id="{439E3B59-5DC0-2568-F2AB-AD8AD02BA762}"/>
                          </a:ext>
                        </a:extLst>
                      </p:cNvPr>
                      <p:cNvSpPr/>
                      <p:nvPr/>
                    </p:nvSpPr>
                    <p:spPr>
                      <a:xfrm>
                        <a:off x="675457" y="1083944"/>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9" name="Rectangle 308">
                        <a:extLst>
                          <a:ext uri="{FF2B5EF4-FFF2-40B4-BE49-F238E27FC236}">
                            <a16:creationId xmlns:a16="http://schemas.microsoft.com/office/drawing/2014/main" id="{5AF7B372-F4CD-46DB-34B5-4D6DC522EFEB}"/>
                          </a:ext>
                        </a:extLst>
                      </p:cNvPr>
                      <p:cNvSpPr/>
                      <p:nvPr/>
                    </p:nvSpPr>
                    <p:spPr>
                      <a:xfrm>
                        <a:off x="675457" y="1275956"/>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10" name="Rectangle 309">
                        <a:extLst>
                          <a:ext uri="{FF2B5EF4-FFF2-40B4-BE49-F238E27FC236}">
                            <a16:creationId xmlns:a16="http://schemas.microsoft.com/office/drawing/2014/main" id="{7B94C88B-347C-465A-9EB0-646942DC8A7F}"/>
                          </a:ext>
                        </a:extLst>
                      </p:cNvPr>
                      <p:cNvSpPr/>
                      <p:nvPr/>
                    </p:nvSpPr>
                    <p:spPr>
                      <a:xfrm>
                        <a:off x="675457" y="1462948"/>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92" name="Group 291">
                      <a:extLst>
                        <a:ext uri="{FF2B5EF4-FFF2-40B4-BE49-F238E27FC236}">
                          <a16:creationId xmlns:a16="http://schemas.microsoft.com/office/drawing/2014/main" id="{A8EB1FB7-A3B9-A451-F1E0-4CA5C1CA793C}"/>
                        </a:ext>
                      </a:extLst>
                    </p:cNvPr>
                    <p:cNvGrpSpPr/>
                    <p:nvPr/>
                  </p:nvGrpSpPr>
                  <p:grpSpPr>
                    <a:xfrm>
                      <a:off x="4980217" y="4855785"/>
                      <a:ext cx="821100" cy="601379"/>
                      <a:chOff x="610252" y="1042384"/>
                      <a:chExt cx="821100" cy="601379"/>
                    </a:xfrm>
                  </p:grpSpPr>
                  <p:sp>
                    <p:nvSpPr>
                      <p:cNvPr id="303" name="Rectangle 302">
                        <a:extLst>
                          <a:ext uri="{FF2B5EF4-FFF2-40B4-BE49-F238E27FC236}">
                            <a16:creationId xmlns:a16="http://schemas.microsoft.com/office/drawing/2014/main" id="{6B50239E-8686-051A-3F3D-ACEEB6676BEB}"/>
                          </a:ext>
                        </a:extLst>
                      </p:cNvPr>
                      <p:cNvSpPr/>
                      <p:nvPr/>
                    </p:nvSpPr>
                    <p:spPr>
                      <a:xfrm>
                        <a:off x="610252" y="1042384"/>
                        <a:ext cx="821100" cy="601379"/>
                      </a:xfrm>
                      <a:prstGeom prst="rect">
                        <a:avLst/>
                      </a:prstGeom>
                      <a:solidFill>
                        <a:srgbClr val="E7E6E6"/>
                      </a:solidFill>
                      <a:ln w="22225" cap="flat" cmpd="sng" algn="ctr">
                        <a:solidFill>
                          <a:srgbClr val="70AD47"/>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4" name="Rectangle 303">
                        <a:extLst>
                          <a:ext uri="{FF2B5EF4-FFF2-40B4-BE49-F238E27FC236}">
                            <a16:creationId xmlns:a16="http://schemas.microsoft.com/office/drawing/2014/main" id="{F6710F58-1B99-889C-9FD4-24F82BF78684}"/>
                          </a:ext>
                        </a:extLst>
                      </p:cNvPr>
                      <p:cNvSpPr/>
                      <p:nvPr/>
                    </p:nvSpPr>
                    <p:spPr>
                      <a:xfrm>
                        <a:off x="675457" y="1083944"/>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5" name="Rectangle 304">
                        <a:extLst>
                          <a:ext uri="{FF2B5EF4-FFF2-40B4-BE49-F238E27FC236}">
                            <a16:creationId xmlns:a16="http://schemas.microsoft.com/office/drawing/2014/main" id="{9F744314-CCD8-D43F-B580-DD995CADA0DD}"/>
                          </a:ext>
                        </a:extLst>
                      </p:cNvPr>
                      <p:cNvSpPr/>
                      <p:nvPr/>
                    </p:nvSpPr>
                    <p:spPr>
                      <a:xfrm>
                        <a:off x="675457" y="1275956"/>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6" name="Rectangle 305">
                        <a:extLst>
                          <a:ext uri="{FF2B5EF4-FFF2-40B4-BE49-F238E27FC236}">
                            <a16:creationId xmlns:a16="http://schemas.microsoft.com/office/drawing/2014/main" id="{9A5BF65F-3E66-7659-3EE2-89F4A257CF6E}"/>
                          </a:ext>
                        </a:extLst>
                      </p:cNvPr>
                      <p:cNvSpPr/>
                      <p:nvPr/>
                    </p:nvSpPr>
                    <p:spPr>
                      <a:xfrm>
                        <a:off x="675457" y="1462948"/>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93" name="Group 292">
                      <a:extLst>
                        <a:ext uri="{FF2B5EF4-FFF2-40B4-BE49-F238E27FC236}">
                          <a16:creationId xmlns:a16="http://schemas.microsoft.com/office/drawing/2014/main" id="{57371C39-347C-9069-BEA9-8C59166A6F65}"/>
                        </a:ext>
                      </a:extLst>
                    </p:cNvPr>
                    <p:cNvGrpSpPr/>
                    <p:nvPr/>
                  </p:nvGrpSpPr>
                  <p:grpSpPr>
                    <a:xfrm>
                      <a:off x="4980217" y="5969449"/>
                      <a:ext cx="821100" cy="601379"/>
                      <a:chOff x="610252" y="1042384"/>
                      <a:chExt cx="821100" cy="601379"/>
                    </a:xfrm>
                  </p:grpSpPr>
                  <p:sp>
                    <p:nvSpPr>
                      <p:cNvPr id="299" name="Rectangle 298">
                        <a:extLst>
                          <a:ext uri="{FF2B5EF4-FFF2-40B4-BE49-F238E27FC236}">
                            <a16:creationId xmlns:a16="http://schemas.microsoft.com/office/drawing/2014/main" id="{BE2B632F-DA25-43A9-F68F-C1B895DEEA06}"/>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0" name="Rectangle 299">
                        <a:extLst>
                          <a:ext uri="{FF2B5EF4-FFF2-40B4-BE49-F238E27FC236}">
                            <a16:creationId xmlns:a16="http://schemas.microsoft.com/office/drawing/2014/main" id="{B6B202B1-885E-ED7C-5C7C-67C486B4D2C0}"/>
                          </a:ext>
                        </a:extLst>
                      </p:cNvPr>
                      <p:cNvSpPr/>
                      <p:nvPr/>
                    </p:nvSpPr>
                    <p:spPr>
                      <a:xfrm>
                        <a:off x="654968" y="1083944"/>
                        <a:ext cx="658443"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1" name="Rectangle 300">
                        <a:extLst>
                          <a:ext uri="{FF2B5EF4-FFF2-40B4-BE49-F238E27FC236}">
                            <a16:creationId xmlns:a16="http://schemas.microsoft.com/office/drawing/2014/main" id="{5C0B938A-0E79-52D3-ABA5-DB1CC3CC1BEE}"/>
                          </a:ext>
                        </a:extLst>
                      </p:cNvPr>
                      <p:cNvSpPr/>
                      <p:nvPr/>
                    </p:nvSpPr>
                    <p:spPr>
                      <a:xfrm>
                        <a:off x="741403" y="1275956"/>
                        <a:ext cx="658443"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2" name="Rectangle 301">
                        <a:extLst>
                          <a:ext uri="{FF2B5EF4-FFF2-40B4-BE49-F238E27FC236}">
                            <a16:creationId xmlns:a16="http://schemas.microsoft.com/office/drawing/2014/main" id="{305578A1-6517-F1E7-8EE0-C44758AE0844}"/>
                          </a:ext>
                        </a:extLst>
                      </p:cNvPr>
                      <p:cNvSpPr/>
                      <p:nvPr/>
                    </p:nvSpPr>
                    <p:spPr>
                      <a:xfrm>
                        <a:off x="654968" y="1462948"/>
                        <a:ext cx="694847"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94" name="Rounded Rectangle 293">
                      <a:extLst>
                        <a:ext uri="{FF2B5EF4-FFF2-40B4-BE49-F238E27FC236}">
                          <a16:creationId xmlns:a16="http://schemas.microsoft.com/office/drawing/2014/main" id="{9F8DE63E-E53D-9D9D-B8EE-044B9D809FCB}"/>
                        </a:ext>
                      </a:extLst>
                    </p:cNvPr>
                    <p:cNvSpPr/>
                    <p:nvPr/>
                  </p:nvSpPr>
                  <p:spPr>
                    <a:xfrm>
                      <a:off x="5117076" y="4506290"/>
                      <a:ext cx="547383" cy="189365"/>
                    </a:xfrm>
                    <a:prstGeom prst="roundRect">
                      <a:avLst>
                        <a:gd name="adj" fmla="val 50000"/>
                      </a:avLst>
                    </a:prstGeom>
                    <a:solidFill>
                      <a:srgbClr val="F0B4B5"/>
                    </a:solidFill>
                    <a:ln w="127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95" name="Rounded Rectangle 294">
                      <a:extLst>
                        <a:ext uri="{FF2B5EF4-FFF2-40B4-BE49-F238E27FC236}">
                          <a16:creationId xmlns:a16="http://schemas.microsoft.com/office/drawing/2014/main" id="{06FD1588-11FC-87F5-31E0-C142A2251AE3}"/>
                        </a:ext>
                      </a:extLst>
                    </p:cNvPr>
                    <p:cNvSpPr/>
                    <p:nvPr/>
                  </p:nvSpPr>
                  <p:spPr>
                    <a:xfrm>
                      <a:off x="5116447" y="5617294"/>
                      <a:ext cx="548640" cy="192024"/>
                    </a:xfrm>
                    <a:prstGeom prst="roundRect">
                      <a:avLst>
                        <a:gd name="adj" fmla="val 50000"/>
                      </a:avLst>
                    </a:prstGeom>
                    <a:solidFill>
                      <a:srgbClr val="F8CBAD"/>
                    </a:solidFill>
                    <a:ln w="12700" cap="flat" cmpd="sng" algn="ctr">
                      <a:solidFill>
                        <a:srgbClr val="C66A2B"/>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296" name="Straight Arrow Connector 295">
                      <a:extLst>
                        <a:ext uri="{FF2B5EF4-FFF2-40B4-BE49-F238E27FC236}">
                          <a16:creationId xmlns:a16="http://schemas.microsoft.com/office/drawing/2014/main" id="{3E0AC075-A56A-9BB0-4093-ACB9886CB5F1}"/>
                        </a:ext>
                      </a:extLst>
                    </p:cNvPr>
                    <p:cNvCxnSpPr>
                      <a:cxnSpLocks/>
                      <a:stCxn id="307" idx="2"/>
                      <a:endCxn id="294" idx="0"/>
                    </p:cNvCxnSpPr>
                    <p:nvPr/>
                  </p:nvCxnSpPr>
                  <p:spPr>
                    <a:xfrm>
                      <a:off x="5390767" y="4346160"/>
                      <a:ext cx="1" cy="160130"/>
                    </a:xfrm>
                    <a:prstGeom prst="straightConnector1">
                      <a:avLst/>
                    </a:prstGeom>
                    <a:noFill/>
                    <a:ln w="12700" cap="flat" cmpd="sng" algn="ctr">
                      <a:solidFill>
                        <a:sysClr val="windowText" lastClr="000000"/>
                      </a:solidFill>
                      <a:prstDash val="solid"/>
                      <a:miter lim="800000"/>
                      <a:tailEnd type="triangle"/>
                    </a:ln>
                    <a:effectLst/>
                  </p:spPr>
                </p:cxnSp>
                <p:cxnSp>
                  <p:nvCxnSpPr>
                    <p:cNvPr id="297" name="Straight Arrow Connector 296">
                      <a:extLst>
                        <a:ext uri="{FF2B5EF4-FFF2-40B4-BE49-F238E27FC236}">
                          <a16:creationId xmlns:a16="http://schemas.microsoft.com/office/drawing/2014/main" id="{5D9067E7-7B3C-E47B-A2C7-C724351E08A9}"/>
                        </a:ext>
                      </a:extLst>
                    </p:cNvPr>
                    <p:cNvCxnSpPr>
                      <a:cxnSpLocks/>
                      <a:stCxn id="294" idx="2"/>
                      <a:endCxn id="303" idx="0"/>
                    </p:cNvCxnSpPr>
                    <p:nvPr/>
                  </p:nvCxnSpPr>
                  <p:spPr>
                    <a:xfrm flipH="1">
                      <a:off x="5390767" y="4695655"/>
                      <a:ext cx="1" cy="160130"/>
                    </a:xfrm>
                    <a:prstGeom prst="straightConnector1">
                      <a:avLst/>
                    </a:prstGeom>
                    <a:noFill/>
                    <a:ln w="12700" cap="flat" cmpd="sng" algn="ctr">
                      <a:solidFill>
                        <a:sysClr val="windowText" lastClr="000000"/>
                      </a:solidFill>
                      <a:prstDash val="solid"/>
                      <a:miter lim="800000"/>
                      <a:tailEnd type="triangle"/>
                    </a:ln>
                    <a:effectLst/>
                  </p:spPr>
                </p:cxnSp>
                <p:cxnSp>
                  <p:nvCxnSpPr>
                    <p:cNvPr id="298" name="Straight Arrow Connector 297">
                      <a:extLst>
                        <a:ext uri="{FF2B5EF4-FFF2-40B4-BE49-F238E27FC236}">
                          <a16:creationId xmlns:a16="http://schemas.microsoft.com/office/drawing/2014/main" id="{F92E8CBC-CE29-9113-365B-94C10BBAC1C5}"/>
                        </a:ext>
                      </a:extLst>
                    </p:cNvPr>
                    <p:cNvCxnSpPr>
                      <a:cxnSpLocks/>
                      <a:stCxn id="295" idx="2"/>
                      <a:endCxn id="299" idx="0"/>
                    </p:cNvCxnSpPr>
                    <p:nvPr/>
                  </p:nvCxnSpPr>
                  <p:spPr>
                    <a:xfrm>
                      <a:off x="5390767" y="5809318"/>
                      <a:ext cx="0" cy="160131"/>
                    </a:xfrm>
                    <a:prstGeom prst="straightConnector1">
                      <a:avLst/>
                    </a:prstGeom>
                    <a:noFill/>
                    <a:ln w="12700" cap="flat" cmpd="sng" algn="ctr">
                      <a:solidFill>
                        <a:sysClr val="windowText" lastClr="000000"/>
                      </a:solidFill>
                      <a:prstDash val="solid"/>
                      <a:miter lim="800000"/>
                      <a:tailEnd type="triangle"/>
                    </a:ln>
                    <a:effectLst/>
                  </p:spPr>
                </p:cxnSp>
              </p:grpSp>
            </p:grpSp>
          </p:grpSp>
        </p:grpSp>
      </p:grpSp>
      <p:grpSp>
        <p:nvGrpSpPr>
          <p:cNvPr id="226" name="Group 225">
            <a:extLst>
              <a:ext uri="{FF2B5EF4-FFF2-40B4-BE49-F238E27FC236}">
                <a16:creationId xmlns:a16="http://schemas.microsoft.com/office/drawing/2014/main" id="{F999F5E2-A07A-9F93-E446-344A4FA1B189}"/>
              </a:ext>
            </a:extLst>
          </p:cNvPr>
          <p:cNvGrpSpPr/>
          <p:nvPr/>
        </p:nvGrpSpPr>
        <p:grpSpPr>
          <a:xfrm>
            <a:off x="5048710" y="2689913"/>
            <a:ext cx="1175567" cy="3471805"/>
            <a:chOff x="3763755" y="3535345"/>
            <a:chExt cx="1068157" cy="3303356"/>
          </a:xfrm>
        </p:grpSpPr>
        <p:sp>
          <p:nvSpPr>
            <p:cNvPr id="255" name="Rectangle 254">
              <a:extLst>
                <a:ext uri="{FF2B5EF4-FFF2-40B4-BE49-F238E27FC236}">
                  <a16:creationId xmlns:a16="http://schemas.microsoft.com/office/drawing/2014/main" id="{32822A5C-A0CB-0636-2699-5E2903FF8117}"/>
                </a:ext>
              </a:extLst>
            </p:cNvPr>
            <p:cNvSpPr/>
            <p:nvPr/>
          </p:nvSpPr>
          <p:spPr>
            <a:xfrm>
              <a:off x="3763755" y="4659157"/>
              <a:ext cx="1065969" cy="2179544"/>
            </a:xfrm>
            <a:prstGeom prst="rect">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56" name="Group 255">
              <a:extLst>
                <a:ext uri="{FF2B5EF4-FFF2-40B4-BE49-F238E27FC236}">
                  <a16:creationId xmlns:a16="http://schemas.microsoft.com/office/drawing/2014/main" id="{E8CBF484-62EE-46F8-39BA-6945D6EE7FDB}"/>
                </a:ext>
              </a:extLst>
            </p:cNvPr>
            <p:cNvGrpSpPr/>
            <p:nvPr/>
          </p:nvGrpSpPr>
          <p:grpSpPr>
            <a:xfrm>
              <a:off x="3764133" y="3535345"/>
              <a:ext cx="1067779" cy="3213436"/>
              <a:chOff x="3646604" y="3306745"/>
              <a:chExt cx="1067779" cy="3213436"/>
            </a:xfrm>
          </p:grpSpPr>
          <p:sp>
            <p:nvSpPr>
              <p:cNvPr id="257" name="Rectangle 256">
                <a:extLst>
                  <a:ext uri="{FF2B5EF4-FFF2-40B4-BE49-F238E27FC236}">
                    <a16:creationId xmlns:a16="http://schemas.microsoft.com/office/drawing/2014/main" id="{E0EB3D7F-ECB2-A48F-FF2A-57066FE3D736}"/>
                  </a:ext>
                </a:extLst>
              </p:cNvPr>
              <p:cNvSpPr/>
              <p:nvPr/>
            </p:nvSpPr>
            <p:spPr>
              <a:xfrm>
                <a:off x="3646604" y="3616290"/>
                <a:ext cx="1065969" cy="769828"/>
              </a:xfrm>
              <a:prstGeom prst="rect">
                <a:avLst/>
              </a:prstGeom>
              <a:solidFill>
                <a:srgbClr val="EBF2F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58" name="Group 257">
                <a:extLst>
                  <a:ext uri="{FF2B5EF4-FFF2-40B4-BE49-F238E27FC236}">
                    <a16:creationId xmlns:a16="http://schemas.microsoft.com/office/drawing/2014/main" id="{938CF24C-1377-9583-52A9-75FA4EC3DDB8}"/>
                  </a:ext>
                </a:extLst>
              </p:cNvPr>
              <p:cNvGrpSpPr/>
              <p:nvPr/>
            </p:nvGrpSpPr>
            <p:grpSpPr>
              <a:xfrm>
                <a:off x="3648215" y="3306745"/>
                <a:ext cx="1066168" cy="3213436"/>
                <a:chOff x="3648215" y="3306745"/>
                <a:chExt cx="1066168" cy="3213436"/>
              </a:xfrm>
            </p:grpSpPr>
            <p:sp>
              <p:nvSpPr>
                <p:cNvPr id="259" name="Rectangle 258">
                  <a:extLst>
                    <a:ext uri="{FF2B5EF4-FFF2-40B4-BE49-F238E27FC236}">
                      <a16:creationId xmlns:a16="http://schemas.microsoft.com/office/drawing/2014/main" id="{2E46CBD4-6F95-7BB2-DB11-AF2B1301EEF5}"/>
                    </a:ext>
                  </a:extLst>
                </p:cNvPr>
                <p:cNvSpPr/>
                <p:nvPr/>
              </p:nvSpPr>
              <p:spPr>
                <a:xfrm>
                  <a:off x="3648215" y="3306745"/>
                  <a:ext cx="1066168" cy="277906"/>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sng" strike="noStrike" kern="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memalign</a:t>
                  </a:r>
                </a:p>
              </p:txBody>
            </p:sp>
            <p:grpSp>
              <p:nvGrpSpPr>
                <p:cNvPr id="260" name="Group 259">
                  <a:extLst>
                    <a:ext uri="{FF2B5EF4-FFF2-40B4-BE49-F238E27FC236}">
                      <a16:creationId xmlns:a16="http://schemas.microsoft.com/office/drawing/2014/main" id="{A36C699E-8CDC-1A12-9A05-2BFC006FA56A}"/>
                    </a:ext>
                  </a:extLst>
                </p:cNvPr>
                <p:cNvGrpSpPr/>
                <p:nvPr/>
              </p:nvGrpSpPr>
              <p:grpSpPr>
                <a:xfrm>
                  <a:off x="3770749" y="3701887"/>
                  <a:ext cx="821100" cy="2818294"/>
                  <a:chOff x="3770749" y="3742843"/>
                  <a:chExt cx="821100" cy="2818294"/>
                </a:xfrm>
              </p:grpSpPr>
              <p:cxnSp>
                <p:nvCxnSpPr>
                  <p:cNvPr id="261" name="Straight Arrow Connector 260">
                    <a:extLst>
                      <a:ext uri="{FF2B5EF4-FFF2-40B4-BE49-F238E27FC236}">
                        <a16:creationId xmlns:a16="http://schemas.microsoft.com/office/drawing/2014/main" id="{E43B2152-369D-AB2B-3093-57CA5F19266E}"/>
                      </a:ext>
                    </a:extLst>
                  </p:cNvPr>
                  <p:cNvCxnSpPr>
                    <a:cxnSpLocks/>
                    <a:stCxn id="275" idx="2"/>
                    <a:endCxn id="267" idx="0"/>
                  </p:cNvCxnSpPr>
                  <p:nvPr/>
                </p:nvCxnSpPr>
                <p:spPr>
                  <a:xfrm>
                    <a:off x="4181299" y="5451350"/>
                    <a:ext cx="0" cy="158192"/>
                  </a:xfrm>
                  <a:prstGeom prst="straightConnector1">
                    <a:avLst/>
                  </a:prstGeom>
                  <a:noFill/>
                  <a:ln w="12700" cap="flat" cmpd="sng" algn="ctr">
                    <a:solidFill>
                      <a:sysClr val="windowText" lastClr="000000"/>
                    </a:solidFill>
                    <a:prstDash val="solid"/>
                    <a:miter lim="800000"/>
                    <a:tailEnd type="triangle"/>
                  </a:ln>
                  <a:effectLst/>
                </p:spPr>
              </p:cxnSp>
              <p:grpSp>
                <p:nvGrpSpPr>
                  <p:cNvPr id="262" name="Group 261">
                    <a:extLst>
                      <a:ext uri="{FF2B5EF4-FFF2-40B4-BE49-F238E27FC236}">
                        <a16:creationId xmlns:a16="http://schemas.microsoft.com/office/drawing/2014/main" id="{868AC192-8B79-C40D-EF38-BAB946A9F75B}"/>
                      </a:ext>
                    </a:extLst>
                  </p:cNvPr>
                  <p:cNvGrpSpPr/>
                  <p:nvPr/>
                </p:nvGrpSpPr>
                <p:grpSpPr>
                  <a:xfrm>
                    <a:off x="3770749" y="3742843"/>
                    <a:ext cx="821100" cy="2818294"/>
                    <a:chOff x="3770749" y="3742843"/>
                    <a:chExt cx="821100" cy="2818294"/>
                  </a:xfrm>
                </p:grpSpPr>
                <p:grpSp>
                  <p:nvGrpSpPr>
                    <p:cNvPr id="263" name="Group 262">
                      <a:extLst>
                        <a:ext uri="{FF2B5EF4-FFF2-40B4-BE49-F238E27FC236}">
                          <a16:creationId xmlns:a16="http://schemas.microsoft.com/office/drawing/2014/main" id="{B0E2D5C2-916A-207E-23BB-50B4897F1546}"/>
                        </a:ext>
                      </a:extLst>
                    </p:cNvPr>
                    <p:cNvGrpSpPr/>
                    <p:nvPr/>
                  </p:nvGrpSpPr>
                  <p:grpSpPr>
                    <a:xfrm>
                      <a:off x="3770749" y="3742843"/>
                      <a:ext cx="821100" cy="601379"/>
                      <a:chOff x="632024" y="1042384"/>
                      <a:chExt cx="821100" cy="601379"/>
                    </a:xfrm>
                  </p:grpSpPr>
                  <p:sp>
                    <p:nvSpPr>
                      <p:cNvPr id="279" name="Rectangle 278">
                        <a:extLst>
                          <a:ext uri="{FF2B5EF4-FFF2-40B4-BE49-F238E27FC236}">
                            <a16:creationId xmlns:a16="http://schemas.microsoft.com/office/drawing/2014/main" id="{0F86DC6D-2CC6-4DBA-08C3-BC70EA405EF3}"/>
                          </a:ext>
                        </a:extLst>
                      </p:cNvPr>
                      <p:cNvSpPr/>
                      <p:nvPr/>
                    </p:nvSpPr>
                    <p:spPr>
                      <a:xfrm>
                        <a:off x="632024" y="1042384"/>
                        <a:ext cx="821100" cy="601379"/>
                      </a:xfrm>
                      <a:prstGeom prst="rect">
                        <a:avLst/>
                      </a:prstGeom>
                      <a:solidFill>
                        <a:srgbClr val="DEECF8"/>
                      </a:solidFill>
                      <a:ln w="22225" cap="flat" cmpd="sng" algn="ctr">
                        <a:solidFill>
                          <a:srgbClr val="70AD47"/>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0" name="Rectangle 279">
                        <a:extLst>
                          <a:ext uri="{FF2B5EF4-FFF2-40B4-BE49-F238E27FC236}">
                            <a16:creationId xmlns:a16="http://schemas.microsoft.com/office/drawing/2014/main" id="{F7753071-8031-30AB-0211-2BF437E341AB}"/>
                          </a:ext>
                        </a:extLst>
                      </p:cNvPr>
                      <p:cNvSpPr/>
                      <p:nvPr/>
                    </p:nvSpPr>
                    <p:spPr>
                      <a:xfrm>
                        <a:off x="693659" y="1083944"/>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1" name="Rectangle 280">
                        <a:extLst>
                          <a:ext uri="{FF2B5EF4-FFF2-40B4-BE49-F238E27FC236}">
                            <a16:creationId xmlns:a16="http://schemas.microsoft.com/office/drawing/2014/main" id="{D67891CB-C9DD-590B-6287-B31F8AE6FBA6}"/>
                          </a:ext>
                        </a:extLst>
                      </p:cNvPr>
                      <p:cNvSpPr/>
                      <p:nvPr/>
                    </p:nvSpPr>
                    <p:spPr>
                      <a:xfrm>
                        <a:off x="693659" y="1275956"/>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2" name="Rectangle 281">
                        <a:extLst>
                          <a:ext uri="{FF2B5EF4-FFF2-40B4-BE49-F238E27FC236}">
                            <a16:creationId xmlns:a16="http://schemas.microsoft.com/office/drawing/2014/main" id="{E1C0D52F-A4B0-B192-A307-A187CD0F970D}"/>
                          </a:ext>
                        </a:extLst>
                      </p:cNvPr>
                      <p:cNvSpPr/>
                      <p:nvPr/>
                    </p:nvSpPr>
                    <p:spPr>
                      <a:xfrm>
                        <a:off x="693659" y="1462948"/>
                        <a:ext cx="694847" cy="143433"/>
                      </a:xfrm>
                      <a:prstGeom prst="rect">
                        <a:avLst/>
                      </a:prstGeom>
                      <a:solidFill>
                        <a:srgbClr val="5B9BD5">
                          <a:lumMod val="60000"/>
                          <a:lumOff val="40000"/>
                        </a:srgbClr>
                      </a:solidFill>
                      <a:ln w="12700" cap="flat" cmpd="sng" algn="ctr">
                        <a:solidFill>
                          <a:srgbClr val="5B9BD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64" name="Group 263">
                      <a:extLst>
                        <a:ext uri="{FF2B5EF4-FFF2-40B4-BE49-F238E27FC236}">
                          <a16:creationId xmlns:a16="http://schemas.microsoft.com/office/drawing/2014/main" id="{BB9E0115-47D1-2A41-41B9-9D9648CE0542}"/>
                        </a:ext>
                      </a:extLst>
                    </p:cNvPr>
                    <p:cNvGrpSpPr/>
                    <p:nvPr/>
                  </p:nvGrpSpPr>
                  <p:grpSpPr>
                    <a:xfrm>
                      <a:off x="3770749" y="4849971"/>
                      <a:ext cx="821100" cy="601379"/>
                      <a:chOff x="610252" y="1042384"/>
                      <a:chExt cx="821100" cy="601379"/>
                    </a:xfrm>
                  </p:grpSpPr>
                  <p:sp>
                    <p:nvSpPr>
                      <p:cNvPr id="275" name="Rectangle 274">
                        <a:extLst>
                          <a:ext uri="{FF2B5EF4-FFF2-40B4-BE49-F238E27FC236}">
                            <a16:creationId xmlns:a16="http://schemas.microsoft.com/office/drawing/2014/main" id="{D5DCACEA-481F-DF9A-A362-9B7ADA05E67E}"/>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6" name="Rectangle 275">
                        <a:extLst>
                          <a:ext uri="{FF2B5EF4-FFF2-40B4-BE49-F238E27FC236}">
                            <a16:creationId xmlns:a16="http://schemas.microsoft.com/office/drawing/2014/main" id="{F0CED744-97B4-7622-06BB-A59D13734B65}"/>
                          </a:ext>
                        </a:extLst>
                      </p:cNvPr>
                      <p:cNvSpPr/>
                      <p:nvPr/>
                    </p:nvSpPr>
                    <p:spPr>
                      <a:xfrm>
                        <a:off x="641137" y="1083944"/>
                        <a:ext cx="672274"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77" name="Rectangle 276">
                        <a:extLst>
                          <a:ext uri="{FF2B5EF4-FFF2-40B4-BE49-F238E27FC236}">
                            <a16:creationId xmlns:a16="http://schemas.microsoft.com/office/drawing/2014/main" id="{FFB4EA88-F357-082C-9E49-A99A78A36602}"/>
                          </a:ext>
                        </a:extLst>
                      </p:cNvPr>
                      <p:cNvSpPr/>
                      <p:nvPr/>
                    </p:nvSpPr>
                    <p:spPr>
                      <a:xfrm>
                        <a:off x="732349" y="1275956"/>
                        <a:ext cx="668623"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8" name="Rectangle 277">
                        <a:extLst>
                          <a:ext uri="{FF2B5EF4-FFF2-40B4-BE49-F238E27FC236}">
                            <a16:creationId xmlns:a16="http://schemas.microsoft.com/office/drawing/2014/main" id="{DDCAF0E7-09CF-E289-A314-AAC2163AB46B}"/>
                          </a:ext>
                        </a:extLst>
                      </p:cNvPr>
                      <p:cNvSpPr/>
                      <p:nvPr/>
                    </p:nvSpPr>
                    <p:spPr>
                      <a:xfrm>
                        <a:off x="654968" y="1462948"/>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65" name="Group 264">
                      <a:extLst>
                        <a:ext uri="{FF2B5EF4-FFF2-40B4-BE49-F238E27FC236}">
                          <a16:creationId xmlns:a16="http://schemas.microsoft.com/office/drawing/2014/main" id="{1DF3E79F-F1C7-EA5F-B8A8-BB6C10555462}"/>
                        </a:ext>
                      </a:extLst>
                    </p:cNvPr>
                    <p:cNvGrpSpPr/>
                    <p:nvPr/>
                  </p:nvGrpSpPr>
                  <p:grpSpPr>
                    <a:xfrm>
                      <a:off x="3770749" y="5959758"/>
                      <a:ext cx="821100" cy="601379"/>
                      <a:chOff x="610252" y="1042384"/>
                      <a:chExt cx="821100" cy="601379"/>
                    </a:xfrm>
                  </p:grpSpPr>
                  <p:sp>
                    <p:nvSpPr>
                      <p:cNvPr id="271" name="Rectangle 270">
                        <a:extLst>
                          <a:ext uri="{FF2B5EF4-FFF2-40B4-BE49-F238E27FC236}">
                            <a16:creationId xmlns:a16="http://schemas.microsoft.com/office/drawing/2014/main" id="{7A37B78E-C896-5C48-5E32-2F6AD7AEC565}"/>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72" name="Rectangle 271">
                        <a:extLst>
                          <a:ext uri="{FF2B5EF4-FFF2-40B4-BE49-F238E27FC236}">
                            <a16:creationId xmlns:a16="http://schemas.microsoft.com/office/drawing/2014/main" id="{D4167711-24AC-9BC5-C568-D17738520401}"/>
                          </a:ext>
                        </a:extLst>
                      </p:cNvPr>
                      <p:cNvSpPr/>
                      <p:nvPr/>
                    </p:nvSpPr>
                    <p:spPr>
                      <a:xfrm>
                        <a:off x="641137" y="1083944"/>
                        <a:ext cx="672274"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3" name="Rectangle 272">
                        <a:extLst>
                          <a:ext uri="{FF2B5EF4-FFF2-40B4-BE49-F238E27FC236}">
                            <a16:creationId xmlns:a16="http://schemas.microsoft.com/office/drawing/2014/main" id="{AAD18A44-BF3E-9A1D-8028-41ABD4FC6F99}"/>
                          </a:ext>
                        </a:extLst>
                      </p:cNvPr>
                      <p:cNvSpPr/>
                      <p:nvPr/>
                    </p:nvSpPr>
                    <p:spPr>
                      <a:xfrm>
                        <a:off x="732349" y="1275956"/>
                        <a:ext cx="668623"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4" name="Rectangle 273">
                        <a:extLst>
                          <a:ext uri="{FF2B5EF4-FFF2-40B4-BE49-F238E27FC236}">
                            <a16:creationId xmlns:a16="http://schemas.microsoft.com/office/drawing/2014/main" id="{36920760-EFAC-5BDC-254D-9C31D568047B}"/>
                          </a:ext>
                        </a:extLst>
                      </p:cNvPr>
                      <p:cNvSpPr/>
                      <p:nvPr/>
                    </p:nvSpPr>
                    <p:spPr>
                      <a:xfrm>
                        <a:off x="654968" y="1462948"/>
                        <a:ext cx="694847"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66" name="Rounded Rectangle 265">
                      <a:extLst>
                        <a:ext uri="{FF2B5EF4-FFF2-40B4-BE49-F238E27FC236}">
                          <a16:creationId xmlns:a16="http://schemas.microsoft.com/office/drawing/2014/main" id="{C279E871-37CB-7EED-ED05-20024C02E750}"/>
                        </a:ext>
                      </a:extLst>
                    </p:cNvPr>
                    <p:cNvSpPr/>
                    <p:nvPr/>
                  </p:nvSpPr>
                  <p:spPr>
                    <a:xfrm>
                      <a:off x="3907608" y="4502414"/>
                      <a:ext cx="547383" cy="189365"/>
                    </a:xfrm>
                    <a:prstGeom prst="roundRect">
                      <a:avLst>
                        <a:gd name="adj" fmla="val 50000"/>
                      </a:avLst>
                    </a:prstGeom>
                    <a:solidFill>
                      <a:srgbClr val="F0B4B5"/>
                    </a:solidFill>
                    <a:ln w="127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67" name="Rounded Rectangle 266">
                      <a:extLst>
                        <a:ext uri="{FF2B5EF4-FFF2-40B4-BE49-F238E27FC236}">
                          <a16:creationId xmlns:a16="http://schemas.microsoft.com/office/drawing/2014/main" id="{6DEEB053-27ED-C84B-0C25-0A7D67E90774}"/>
                        </a:ext>
                      </a:extLst>
                    </p:cNvPr>
                    <p:cNvSpPr/>
                    <p:nvPr/>
                  </p:nvSpPr>
                  <p:spPr>
                    <a:xfrm>
                      <a:off x="3906979" y="5609542"/>
                      <a:ext cx="548640" cy="192024"/>
                    </a:xfrm>
                    <a:prstGeom prst="roundRect">
                      <a:avLst>
                        <a:gd name="adj" fmla="val 50000"/>
                      </a:avLst>
                    </a:prstGeom>
                    <a:solidFill>
                      <a:srgbClr val="F8CBAD"/>
                    </a:solidFill>
                    <a:ln w="12700" cap="flat" cmpd="sng" algn="ctr">
                      <a:solidFill>
                        <a:srgbClr val="C66A2B"/>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268" name="Straight Arrow Connector 267">
                      <a:extLst>
                        <a:ext uri="{FF2B5EF4-FFF2-40B4-BE49-F238E27FC236}">
                          <a16:creationId xmlns:a16="http://schemas.microsoft.com/office/drawing/2014/main" id="{870B0E53-6D7D-678F-C7DE-29C18B05D462}"/>
                        </a:ext>
                      </a:extLst>
                    </p:cNvPr>
                    <p:cNvCxnSpPr>
                      <a:cxnSpLocks/>
                      <a:stCxn id="279" idx="2"/>
                      <a:endCxn id="266" idx="0"/>
                    </p:cNvCxnSpPr>
                    <p:nvPr/>
                  </p:nvCxnSpPr>
                  <p:spPr>
                    <a:xfrm>
                      <a:off x="4181299" y="4344222"/>
                      <a:ext cx="1" cy="158192"/>
                    </a:xfrm>
                    <a:prstGeom prst="straightConnector1">
                      <a:avLst/>
                    </a:prstGeom>
                    <a:noFill/>
                    <a:ln w="12700" cap="flat" cmpd="sng" algn="ctr">
                      <a:solidFill>
                        <a:sysClr val="windowText" lastClr="000000"/>
                      </a:solidFill>
                      <a:prstDash val="solid"/>
                      <a:miter lim="800000"/>
                      <a:tailEnd type="triangle"/>
                    </a:ln>
                    <a:effectLst/>
                  </p:spPr>
                </p:cxnSp>
                <p:cxnSp>
                  <p:nvCxnSpPr>
                    <p:cNvPr id="269" name="Straight Arrow Connector 268">
                      <a:extLst>
                        <a:ext uri="{FF2B5EF4-FFF2-40B4-BE49-F238E27FC236}">
                          <a16:creationId xmlns:a16="http://schemas.microsoft.com/office/drawing/2014/main" id="{75D1BBF5-39F7-F93B-1CCC-92FC88B6EA92}"/>
                        </a:ext>
                      </a:extLst>
                    </p:cNvPr>
                    <p:cNvCxnSpPr>
                      <a:cxnSpLocks/>
                      <a:stCxn id="266" idx="2"/>
                      <a:endCxn id="275" idx="0"/>
                    </p:cNvCxnSpPr>
                    <p:nvPr/>
                  </p:nvCxnSpPr>
                  <p:spPr>
                    <a:xfrm flipH="1">
                      <a:off x="4181299" y="4691779"/>
                      <a:ext cx="1" cy="158192"/>
                    </a:xfrm>
                    <a:prstGeom prst="straightConnector1">
                      <a:avLst/>
                    </a:prstGeom>
                    <a:noFill/>
                    <a:ln w="12700" cap="flat" cmpd="sng" algn="ctr">
                      <a:solidFill>
                        <a:sysClr val="windowText" lastClr="000000"/>
                      </a:solidFill>
                      <a:prstDash val="solid"/>
                      <a:miter lim="800000"/>
                      <a:tailEnd type="triangle"/>
                    </a:ln>
                    <a:effectLst/>
                  </p:spPr>
                </p:cxnSp>
                <p:cxnSp>
                  <p:nvCxnSpPr>
                    <p:cNvPr id="270" name="Straight Arrow Connector 269">
                      <a:extLst>
                        <a:ext uri="{FF2B5EF4-FFF2-40B4-BE49-F238E27FC236}">
                          <a16:creationId xmlns:a16="http://schemas.microsoft.com/office/drawing/2014/main" id="{27B54DF1-B7DE-62BC-DEFD-26F8417B6CF3}"/>
                        </a:ext>
                      </a:extLst>
                    </p:cNvPr>
                    <p:cNvCxnSpPr>
                      <a:cxnSpLocks/>
                      <a:stCxn id="267" idx="2"/>
                      <a:endCxn id="271" idx="0"/>
                    </p:cNvCxnSpPr>
                    <p:nvPr/>
                  </p:nvCxnSpPr>
                  <p:spPr>
                    <a:xfrm>
                      <a:off x="4181299" y="5801566"/>
                      <a:ext cx="0" cy="158192"/>
                    </a:xfrm>
                    <a:prstGeom prst="straightConnector1">
                      <a:avLst/>
                    </a:prstGeom>
                    <a:noFill/>
                    <a:ln w="12700" cap="flat" cmpd="sng" algn="ctr">
                      <a:solidFill>
                        <a:sysClr val="windowText" lastClr="000000"/>
                      </a:solidFill>
                      <a:prstDash val="solid"/>
                      <a:miter lim="800000"/>
                      <a:tailEnd type="triangle"/>
                    </a:ln>
                    <a:effectLst/>
                  </p:spPr>
                </p:cxnSp>
              </p:grpSp>
            </p:grpSp>
          </p:grpSp>
        </p:grpSp>
      </p:grpSp>
      <p:grpSp>
        <p:nvGrpSpPr>
          <p:cNvPr id="227" name="Group 226">
            <a:extLst>
              <a:ext uri="{FF2B5EF4-FFF2-40B4-BE49-F238E27FC236}">
                <a16:creationId xmlns:a16="http://schemas.microsoft.com/office/drawing/2014/main" id="{13A1FAA5-5613-88C1-22EA-82EAC724B30B}"/>
              </a:ext>
            </a:extLst>
          </p:cNvPr>
          <p:cNvGrpSpPr/>
          <p:nvPr/>
        </p:nvGrpSpPr>
        <p:grpSpPr>
          <a:xfrm>
            <a:off x="3695103" y="2689913"/>
            <a:ext cx="1179199" cy="3470879"/>
            <a:chOff x="2533826" y="3535345"/>
            <a:chExt cx="1071457" cy="3302475"/>
          </a:xfrm>
        </p:grpSpPr>
        <p:sp>
          <p:nvSpPr>
            <p:cNvPr id="228" name="Rectangle 227">
              <a:extLst>
                <a:ext uri="{FF2B5EF4-FFF2-40B4-BE49-F238E27FC236}">
                  <a16:creationId xmlns:a16="http://schemas.microsoft.com/office/drawing/2014/main" id="{9480D5F2-8C19-41B7-BE3E-E4D8AF0C0ED3}"/>
                </a:ext>
              </a:extLst>
            </p:cNvPr>
            <p:cNvSpPr/>
            <p:nvPr/>
          </p:nvSpPr>
          <p:spPr>
            <a:xfrm>
              <a:off x="2536383" y="4658276"/>
              <a:ext cx="1065969" cy="2179544"/>
            </a:xfrm>
            <a:prstGeom prst="rect">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29" name="Group 228">
              <a:extLst>
                <a:ext uri="{FF2B5EF4-FFF2-40B4-BE49-F238E27FC236}">
                  <a16:creationId xmlns:a16="http://schemas.microsoft.com/office/drawing/2014/main" id="{CB085B9C-E75F-4FBF-EFDE-DC02456573BB}"/>
                </a:ext>
              </a:extLst>
            </p:cNvPr>
            <p:cNvGrpSpPr/>
            <p:nvPr/>
          </p:nvGrpSpPr>
          <p:grpSpPr>
            <a:xfrm>
              <a:off x="2533826" y="3535345"/>
              <a:ext cx="1071457" cy="3213371"/>
              <a:chOff x="2434978" y="3306745"/>
              <a:chExt cx="1071457" cy="3213371"/>
            </a:xfrm>
          </p:grpSpPr>
          <p:grpSp>
            <p:nvGrpSpPr>
              <p:cNvPr id="230" name="Group 229">
                <a:extLst>
                  <a:ext uri="{FF2B5EF4-FFF2-40B4-BE49-F238E27FC236}">
                    <a16:creationId xmlns:a16="http://schemas.microsoft.com/office/drawing/2014/main" id="{6256ED49-AEEC-9824-2AF1-303E65FF2B56}"/>
                  </a:ext>
                </a:extLst>
              </p:cNvPr>
              <p:cNvGrpSpPr/>
              <p:nvPr/>
            </p:nvGrpSpPr>
            <p:grpSpPr>
              <a:xfrm>
                <a:off x="2434978" y="3306745"/>
                <a:ext cx="1071457" cy="1079372"/>
                <a:chOff x="2434978" y="3306745"/>
                <a:chExt cx="1071457" cy="1079372"/>
              </a:xfrm>
            </p:grpSpPr>
            <p:sp>
              <p:nvSpPr>
                <p:cNvPr id="253" name="Rectangle 252">
                  <a:extLst>
                    <a:ext uri="{FF2B5EF4-FFF2-40B4-BE49-F238E27FC236}">
                      <a16:creationId xmlns:a16="http://schemas.microsoft.com/office/drawing/2014/main" id="{66B7E844-A917-028C-8EE5-0F515A9F0C68}"/>
                    </a:ext>
                  </a:extLst>
                </p:cNvPr>
                <p:cNvSpPr/>
                <p:nvPr/>
              </p:nvSpPr>
              <p:spPr>
                <a:xfrm>
                  <a:off x="2434978" y="3609692"/>
                  <a:ext cx="1065969" cy="776425"/>
                </a:xfrm>
                <a:prstGeom prst="rect">
                  <a:avLst/>
                </a:prstGeom>
                <a:solidFill>
                  <a:srgbClr val="EBF2F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4" name="Rectangle 253">
                  <a:extLst>
                    <a:ext uri="{FF2B5EF4-FFF2-40B4-BE49-F238E27FC236}">
                      <a16:creationId xmlns:a16="http://schemas.microsoft.com/office/drawing/2014/main" id="{5B9162F0-09B4-2A70-8B9D-9038E8F9BDC5}"/>
                    </a:ext>
                  </a:extLst>
                </p:cNvPr>
                <p:cNvSpPr/>
                <p:nvPr/>
              </p:nvSpPr>
              <p:spPr>
                <a:xfrm>
                  <a:off x="2436587" y="3306745"/>
                  <a:ext cx="1069848" cy="277906"/>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sng" strike="noStrike" kern="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malloc</a:t>
                  </a:r>
                </a:p>
              </p:txBody>
            </p:sp>
          </p:grpSp>
          <p:grpSp>
            <p:nvGrpSpPr>
              <p:cNvPr id="231" name="Group 230">
                <a:extLst>
                  <a:ext uri="{FF2B5EF4-FFF2-40B4-BE49-F238E27FC236}">
                    <a16:creationId xmlns:a16="http://schemas.microsoft.com/office/drawing/2014/main" id="{E7B5B4A7-F322-EDF1-7F39-18B2624EC332}"/>
                  </a:ext>
                </a:extLst>
              </p:cNvPr>
              <p:cNvGrpSpPr/>
              <p:nvPr/>
            </p:nvGrpSpPr>
            <p:grpSpPr>
              <a:xfrm>
                <a:off x="2560961" y="3701289"/>
                <a:ext cx="821100" cy="2818827"/>
                <a:chOff x="2560961" y="3742311"/>
                <a:chExt cx="821100" cy="2818827"/>
              </a:xfrm>
            </p:grpSpPr>
            <p:grpSp>
              <p:nvGrpSpPr>
                <p:cNvPr id="232" name="Group 231">
                  <a:extLst>
                    <a:ext uri="{FF2B5EF4-FFF2-40B4-BE49-F238E27FC236}">
                      <a16:creationId xmlns:a16="http://schemas.microsoft.com/office/drawing/2014/main" id="{A198528D-45F9-2171-55CC-2417FE73C959}"/>
                    </a:ext>
                  </a:extLst>
                </p:cNvPr>
                <p:cNvGrpSpPr/>
                <p:nvPr/>
              </p:nvGrpSpPr>
              <p:grpSpPr>
                <a:xfrm>
                  <a:off x="2560961" y="3742311"/>
                  <a:ext cx="821100" cy="601379"/>
                  <a:chOff x="610252" y="1042384"/>
                  <a:chExt cx="821100" cy="601379"/>
                </a:xfrm>
              </p:grpSpPr>
              <p:sp>
                <p:nvSpPr>
                  <p:cNvPr id="249" name="Rectangle 248">
                    <a:extLst>
                      <a:ext uri="{FF2B5EF4-FFF2-40B4-BE49-F238E27FC236}">
                        <a16:creationId xmlns:a16="http://schemas.microsoft.com/office/drawing/2014/main" id="{0B7A23B2-B76E-866B-7E35-5E83170BED22}"/>
                      </a:ext>
                    </a:extLst>
                  </p:cNvPr>
                  <p:cNvSpPr/>
                  <p:nvPr/>
                </p:nvSpPr>
                <p:spPr>
                  <a:xfrm>
                    <a:off x="610252" y="1042384"/>
                    <a:ext cx="821100" cy="601379"/>
                  </a:xfrm>
                  <a:prstGeom prst="rect">
                    <a:avLst/>
                  </a:prstGeom>
                  <a:solidFill>
                    <a:srgbClr val="DEECF8"/>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50" name="Rectangle 249">
                    <a:extLst>
                      <a:ext uri="{FF2B5EF4-FFF2-40B4-BE49-F238E27FC236}">
                        <a16:creationId xmlns:a16="http://schemas.microsoft.com/office/drawing/2014/main" id="{8C70840B-DF2D-D009-A32B-0B98F0CA6B17}"/>
                      </a:ext>
                    </a:extLst>
                  </p:cNvPr>
                  <p:cNvSpPr/>
                  <p:nvPr/>
                </p:nvSpPr>
                <p:spPr>
                  <a:xfrm>
                    <a:off x="642820" y="1083944"/>
                    <a:ext cx="670591" cy="143433"/>
                  </a:xfrm>
                  <a:prstGeom prst="rect">
                    <a:avLst/>
                  </a:prstGeom>
                  <a:solidFill>
                    <a:srgbClr val="5B9BD5">
                      <a:lumMod val="60000"/>
                      <a:lumOff val="40000"/>
                    </a:srgbClr>
                  </a:solidFill>
                  <a:ln w="1270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51" name="Rectangle 250">
                    <a:extLst>
                      <a:ext uri="{FF2B5EF4-FFF2-40B4-BE49-F238E27FC236}">
                        <a16:creationId xmlns:a16="http://schemas.microsoft.com/office/drawing/2014/main" id="{8B41E7ED-5743-F7F1-F15B-6A099B47BAEE}"/>
                      </a:ext>
                    </a:extLst>
                  </p:cNvPr>
                  <p:cNvSpPr/>
                  <p:nvPr/>
                </p:nvSpPr>
                <p:spPr>
                  <a:xfrm>
                    <a:off x="732349" y="1275956"/>
                    <a:ext cx="670591" cy="143433"/>
                  </a:xfrm>
                  <a:prstGeom prst="rect">
                    <a:avLst/>
                  </a:prstGeom>
                  <a:solidFill>
                    <a:srgbClr val="5B9BD5">
                      <a:lumMod val="60000"/>
                      <a:lumOff val="40000"/>
                    </a:srgbClr>
                  </a:solidFill>
                  <a:ln w="1270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52" name="Rectangle 251">
                    <a:extLst>
                      <a:ext uri="{FF2B5EF4-FFF2-40B4-BE49-F238E27FC236}">
                        <a16:creationId xmlns:a16="http://schemas.microsoft.com/office/drawing/2014/main" id="{A26EC168-2265-4C93-1114-47B33CB48B33}"/>
                      </a:ext>
                    </a:extLst>
                  </p:cNvPr>
                  <p:cNvSpPr/>
                  <p:nvPr/>
                </p:nvSpPr>
                <p:spPr>
                  <a:xfrm>
                    <a:off x="654968" y="1462948"/>
                    <a:ext cx="694847" cy="143433"/>
                  </a:xfrm>
                  <a:prstGeom prst="rect">
                    <a:avLst/>
                  </a:prstGeom>
                  <a:solidFill>
                    <a:srgbClr val="5B9BD5">
                      <a:lumMod val="60000"/>
                      <a:lumOff val="40000"/>
                    </a:srgbClr>
                  </a:solidFill>
                  <a:ln w="1270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33" name="Group 232">
                  <a:extLst>
                    <a:ext uri="{FF2B5EF4-FFF2-40B4-BE49-F238E27FC236}">
                      <a16:creationId xmlns:a16="http://schemas.microsoft.com/office/drawing/2014/main" id="{E6B02148-4E21-19A0-F595-38CCBBA6B44B}"/>
                    </a:ext>
                  </a:extLst>
                </p:cNvPr>
                <p:cNvGrpSpPr/>
                <p:nvPr/>
              </p:nvGrpSpPr>
              <p:grpSpPr>
                <a:xfrm>
                  <a:off x="2560961" y="4851034"/>
                  <a:ext cx="821100" cy="601379"/>
                  <a:chOff x="610252" y="1042384"/>
                  <a:chExt cx="821100" cy="601379"/>
                </a:xfrm>
              </p:grpSpPr>
              <p:sp>
                <p:nvSpPr>
                  <p:cNvPr id="245" name="Rectangle 244">
                    <a:extLst>
                      <a:ext uri="{FF2B5EF4-FFF2-40B4-BE49-F238E27FC236}">
                        <a16:creationId xmlns:a16="http://schemas.microsoft.com/office/drawing/2014/main" id="{06F3783E-5138-17FE-D057-9B034D7604BE}"/>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6" name="Rectangle 245">
                    <a:extLst>
                      <a:ext uri="{FF2B5EF4-FFF2-40B4-BE49-F238E27FC236}">
                        <a16:creationId xmlns:a16="http://schemas.microsoft.com/office/drawing/2014/main" id="{364CE133-F29A-773A-4CB6-152A43C35ED5}"/>
                      </a:ext>
                    </a:extLst>
                  </p:cNvPr>
                  <p:cNvSpPr/>
                  <p:nvPr/>
                </p:nvSpPr>
                <p:spPr>
                  <a:xfrm>
                    <a:off x="642820" y="1083944"/>
                    <a:ext cx="670591"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9533E006-6556-30A3-2517-1EE59E2A7CB7}"/>
                      </a:ext>
                    </a:extLst>
                  </p:cNvPr>
                  <p:cNvSpPr/>
                  <p:nvPr/>
                </p:nvSpPr>
                <p:spPr>
                  <a:xfrm>
                    <a:off x="732349" y="1275956"/>
                    <a:ext cx="670591"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31917D66-475E-E441-785B-73EC6D088F1D}"/>
                      </a:ext>
                    </a:extLst>
                  </p:cNvPr>
                  <p:cNvSpPr/>
                  <p:nvPr/>
                </p:nvSpPr>
                <p:spPr>
                  <a:xfrm>
                    <a:off x="654968" y="1462948"/>
                    <a:ext cx="694847" cy="143433"/>
                  </a:xfrm>
                  <a:prstGeom prst="rect">
                    <a:avLst/>
                  </a:prstGeom>
                  <a:solidFill>
                    <a:srgbClr val="DDCDF0"/>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8B727B62-FE7F-BD7C-4870-B4D2BCD2CE87}"/>
                    </a:ext>
                  </a:extLst>
                </p:cNvPr>
                <p:cNvGrpSpPr/>
                <p:nvPr/>
              </p:nvGrpSpPr>
              <p:grpSpPr>
                <a:xfrm>
                  <a:off x="2560961" y="5959759"/>
                  <a:ext cx="821100" cy="601379"/>
                  <a:chOff x="610252" y="1042384"/>
                  <a:chExt cx="821100" cy="601379"/>
                </a:xfrm>
              </p:grpSpPr>
              <p:sp>
                <p:nvSpPr>
                  <p:cNvPr id="241" name="Rectangle 240">
                    <a:extLst>
                      <a:ext uri="{FF2B5EF4-FFF2-40B4-BE49-F238E27FC236}">
                        <a16:creationId xmlns:a16="http://schemas.microsoft.com/office/drawing/2014/main" id="{D409E351-F376-7DBE-44A7-53A69B542A02}"/>
                      </a:ext>
                    </a:extLst>
                  </p:cNvPr>
                  <p:cNvSpPr/>
                  <p:nvPr/>
                </p:nvSpPr>
                <p:spPr>
                  <a:xfrm>
                    <a:off x="610252" y="1042384"/>
                    <a:ext cx="821100" cy="601379"/>
                  </a:xfrm>
                  <a:prstGeom prst="rect">
                    <a:avLst/>
                  </a:prstGeom>
                  <a:solidFill>
                    <a:srgbClr val="E7E6E6"/>
                  </a:solidFill>
                  <a:ln w="2222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2" name="Rectangle 241">
                    <a:extLst>
                      <a:ext uri="{FF2B5EF4-FFF2-40B4-BE49-F238E27FC236}">
                        <a16:creationId xmlns:a16="http://schemas.microsoft.com/office/drawing/2014/main" id="{BF015650-D8A9-9981-49B1-B260504B7028}"/>
                      </a:ext>
                    </a:extLst>
                  </p:cNvPr>
                  <p:cNvSpPr/>
                  <p:nvPr/>
                </p:nvSpPr>
                <p:spPr>
                  <a:xfrm>
                    <a:off x="642820" y="1083944"/>
                    <a:ext cx="670591"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9B42145F-83BB-09F3-766F-E0070FCCAC07}"/>
                      </a:ext>
                    </a:extLst>
                  </p:cNvPr>
                  <p:cNvSpPr/>
                  <p:nvPr/>
                </p:nvSpPr>
                <p:spPr>
                  <a:xfrm>
                    <a:off x="732349" y="1275956"/>
                    <a:ext cx="670591"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4" name="Rectangle 243">
                    <a:extLst>
                      <a:ext uri="{FF2B5EF4-FFF2-40B4-BE49-F238E27FC236}">
                        <a16:creationId xmlns:a16="http://schemas.microsoft.com/office/drawing/2014/main" id="{DB64272A-456C-4949-1964-31845C91CB6A}"/>
                      </a:ext>
                    </a:extLst>
                  </p:cNvPr>
                  <p:cNvSpPr/>
                  <p:nvPr/>
                </p:nvSpPr>
                <p:spPr>
                  <a:xfrm>
                    <a:off x="654968" y="1462948"/>
                    <a:ext cx="694847" cy="143433"/>
                  </a:xfrm>
                  <a:prstGeom prst="rect">
                    <a:avLst/>
                  </a:prstGeom>
                  <a:solidFill>
                    <a:srgbClr val="FFC000">
                      <a:lumMod val="20000"/>
                      <a:lumOff val="80000"/>
                    </a:srgbClr>
                  </a:solidFill>
                  <a:ln w="12700" cap="flat" cmpd="sng" algn="ctr">
                    <a:solidFill>
                      <a:srgbClr val="E7A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35" name="Rounded Rectangle 234">
                  <a:extLst>
                    <a:ext uri="{FF2B5EF4-FFF2-40B4-BE49-F238E27FC236}">
                      <a16:creationId xmlns:a16="http://schemas.microsoft.com/office/drawing/2014/main" id="{C2205A48-9BC0-C4B8-B779-277CAAAAC30A}"/>
                    </a:ext>
                  </a:extLst>
                </p:cNvPr>
                <p:cNvSpPr/>
                <p:nvPr/>
              </p:nvSpPr>
              <p:spPr>
                <a:xfrm>
                  <a:off x="2697820" y="4501350"/>
                  <a:ext cx="547383" cy="192024"/>
                </a:xfrm>
                <a:prstGeom prst="roundRect">
                  <a:avLst>
                    <a:gd name="adj" fmla="val 50000"/>
                  </a:avLst>
                </a:prstGeom>
                <a:solidFill>
                  <a:srgbClr val="F0B4B5"/>
                </a:solidFill>
                <a:ln w="127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36" name="Rounded Rectangle 235">
                  <a:extLst>
                    <a:ext uri="{FF2B5EF4-FFF2-40B4-BE49-F238E27FC236}">
                      <a16:creationId xmlns:a16="http://schemas.microsoft.com/office/drawing/2014/main" id="{8A14EAED-57B3-89B7-736E-78090B3563C6}"/>
                    </a:ext>
                  </a:extLst>
                </p:cNvPr>
                <p:cNvSpPr/>
                <p:nvPr/>
              </p:nvSpPr>
              <p:spPr>
                <a:xfrm>
                  <a:off x="2697191" y="5610073"/>
                  <a:ext cx="548640" cy="192024"/>
                </a:xfrm>
                <a:prstGeom prst="roundRect">
                  <a:avLst>
                    <a:gd name="adj" fmla="val 50000"/>
                  </a:avLst>
                </a:prstGeom>
                <a:solidFill>
                  <a:srgbClr val="F8CBAD"/>
                </a:solidFill>
                <a:ln w="12700" cap="flat" cmpd="sng" algn="ctr">
                  <a:solidFill>
                    <a:srgbClr val="C66A2B"/>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237" name="Straight Arrow Connector 236">
                  <a:extLst>
                    <a:ext uri="{FF2B5EF4-FFF2-40B4-BE49-F238E27FC236}">
                      <a16:creationId xmlns:a16="http://schemas.microsoft.com/office/drawing/2014/main" id="{A1E2FB40-431E-A9B0-82C9-7F9785FBB3AB}"/>
                    </a:ext>
                  </a:extLst>
                </p:cNvPr>
                <p:cNvCxnSpPr>
                  <a:cxnSpLocks/>
                  <a:stCxn id="249" idx="2"/>
                  <a:endCxn id="235" idx="0"/>
                </p:cNvCxnSpPr>
                <p:nvPr/>
              </p:nvCxnSpPr>
              <p:spPr>
                <a:xfrm>
                  <a:off x="2971511" y="4343690"/>
                  <a:ext cx="1" cy="157660"/>
                </a:xfrm>
                <a:prstGeom prst="straightConnector1">
                  <a:avLst/>
                </a:prstGeom>
                <a:noFill/>
                <a:ln w="12700" cap="flat" cmpd="sng" algn="ctr">
                  <a:solidFill>
                    <a:sysClr val="windowText" lastClr="000000"/>
                  </a:solidFill>
                  <a:prstDash val="solid"/>
                  <a:miter lim="800000"/>
                  <a:tailEnd type="triangle"/>
                </a:ln>
                <a:effectLst/>
              </p:spPr>
            </p:cxnSp>
            <p:cxnSp>
              <p:nvCxnSpPr>
                <p:cNvPr id="238" name="Straight Arrow Connector 237">
                  <a:extLst>
                    <a:ext uri="{FF2B5EF4-FFF2-40B4-BE49-F238E27FC236}">
                      <a16:creationId xmlns:a16="http://schemas.microsoft.com/office/drawing/2014/main" id="{71CF8978-ECFE-3D2D-50FA-1EE44DDC85C2}"/>
                    </a:ext>
                  </a:extLst>
                </p:cNvPr>
                <p:cNvCxnSpPr>
                  <a:cxnSpLocks/>
                  <a:stCxn id="235" idx="2"/>
                  <a:endCxn id="245" idx="0"/>
                </p:cNvCxnSpPr>
                <p:nvPr/>
              </p:nvCxnSpPr>
              <p:spPr>
                <a:xfrm flipH="1">
                  <a:off x="2971511" y="4693374"/>
                  <a:ext cx="1" cy="157660"/>
                </a:xfrm>
                <a:prstGeom prst="straightConnector1">
                  <a:avLst/>
                </a:prstGeom>
                <a:noFill/>
                <a:ln w="12700" cap="flat" cmpd="sng" algn="ctr">
                  <a:solidFill>
                    <a:sysClr val="windowText" lastClr="000000"/>
                  </a:solidFill>
                  <a:prstDash val="solid"/>
                  <a:miter lim="800000"/>
                  <a:tailEnd type="triangle"/>
                </a:ln>
                <a:effectLst/>
              </p:spPr>
            </p:cxnSp>
            <p:cxnSp>
              <p:nvCxnSpPr>
                <p:cNvPr id="239" name="Straight Arrow Connector 238">
                  <a:extLst>
                    <a:ext uri="{FF2B5EF4-FFF2-40B4-BE49-F238E27FC236}">
                      <a16:creationId xmlns:a16="http://schemas.microsoft.com/office/drawing/2014/main" id="{D9D96738-6449-4418-6C7B-7D468D5BB0B2}"/>
                    </a:ext>
                  </a:extLst>
                </p:cNvPr>
                <p:cNvCxnSpPr>
                  <a:cxnSpLocks/>
                  <a:stCxn id="245" idx="2"/>
                  <a:endCxn id="236" idx="0"/>
                </p:cNvCxnSpPr>
                <p:nvPr/>
              </p:nvCxnSpPr>
              <p:spPr>
                <a:xfrm>
                  <a:off x="2971511" y="5452413"/>
                  <a:ext cx="0" cy="157660"/>
                </a:xfrm>
                <a:prstGeom prst="straightConnector1">
                  <a:avLst/>
                </a:prstGeom>
                <a:noFill/>
                <a:ln w="12700" cap="flat" cmpd="sng" algn="ctr">
                  <a:solidFill>
                    <a:sysClr val="windowText" lastClr="000000"/>
                  </a:solidFill>
                  <a:prstDash val="solid"/>
                  <a:miter lim="800000"/>
                  <a:tailEnd type="triangle"/>
                </a:ln>
                <a:effectLst/>
              </p:spPr>
            </p:cxnSp>
            <p:cxnSp>
              <p:nvCxnSpPr>
                <p:cNvPr id="240" name="Straight Arrow Connector 239">
                  <a:extLst>
                    <a:ext uri="{FF2B5EF4-FFF2-40B4-BE49-F238E27FC236}">
                      <a16:creationId xmlns:a16="http://schemas.microsoft.com/office/drawing/2014/main" id="{2AF8E082-AFA9-25FA-A46D-B6A7431B6D36}"/>
                    </a:ext>
                  </a:extLst>
                </p:cNvPr>
                <p:cNvCxnSpPr>
                  <a:cxnSpLocks/>
                  <a:stCxn id="236" idx="2"/>
                  <a:endCxn id="241" idx="0"/>
                </p:cNvCxnSpPr>
                <p:nvPr/>
              </p:nvCxnSpPr>
              <p:spPr>
                <a:xfrm>
                  <a:off x="2971511" y="5802097"/>
                  <a:ext cx="0" cy="157662"/>
                </a:xfrm>
                <a:prstGeom prst="straightConnector1">
                  <a:avLst/>
                </a:prstGeom>
                <a:noFill/>
                <a:ln w="12700" cap="flat" cmpd="sng" algn="ctr">
                  <a:solidFill>
                    <a:sysClr val="windowText" lastClr="000000"/>
                  </a:solidFill>
                  <a:prstDash val="solid"/>
                  <a:miter lim="800000"/>
                  <a:tailEnd type="triangle"/>
                </a:ln>
                <a:effectLst/>
              </p:spPr>
            </p:cxnSp>
          </p:grpSp>
        </p:grpSp>
      </p:grpSp>
    </p:spTree>
    <p:extLst>
      <p:ext uri="{BB962C8B-B14F-4D97-AF65-F5344CB8AC3E}">
        <p14:creationId xmlns:p14="http://schemas.microsoft.com/office/powerpoint/2010/main" val="492881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20"/>
                                        </p:tgtEl>
                                        <p:attrNameLst>
                                          <p:attrName>style.visibility</p:attrName>
                                        </p:attrNameLst>
                                      </p:cBhvr>
                                      <p:to>
                                        <p:strVal val="visible"/>
                                      </p:to>
                                    </p:set>
                                    <p:animEffect transition="in" filter="fade">
                                      <p:cBhvr>
                                        <p:cTn id="7" dur="500"/>
                                        <p:tgtEl>
                                          <p:spTgt spid="3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27"/>
                                        </p:tgtEl>
                                        <p:attrNameLst>
                                          <p:attrName>style.visibility</p:attrName>
                                        </p:attrNameLst>
                                      </p:cBhvr>
                                      <p:to>
                                        <p:strVal val="visible"/>
                                      </p:to>
                                    </p:set>
                                    <p:animEffect transition="in" filter="fade">
                                      <p:cBhvr>
                                        <p:cTn id="12" dur="500"/>
                                        <p:tgtEl>
                                          <p:spTgt spid="22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fad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25"/>
                                        </p:tgtEl>
                                        <p:attrNameLst>
                                          <p:attrName>style.visibility</p:attrName>
                                        </p:attrNameLst>
                                      </p:cBhvr>
                                      <p:to>
                                        <p:strVal val="visible"/>
                                      </p:to>
                                    </p:set>
                                    <p:animEffect transition="in" filter="fade">
                                      <p:cBhvr>
                                        <p:cTn id="22"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Data Allocation &amp; Alignment </a:t>
            </a:r>
          </a:p>
        </p:txBody>
      </p:sp>
      <p:sp>
        <p:nvSpPr>
          <p:cNvPr id="6" name="TextBox 5">
            <a:extLst>
              <a:ext uri="{FF2B5EF4-FFF2-40B4-BE49-F238E27FC236}">
                <a16:creationId xmlns:a16="http://schemas.microsoft.com/office/drawing/2014/main" id="{AE5A3ABA-4062-988E-E1D3-61AB48D4AEBF}"/>
              </a:ext>
            </a:extLst>
          </p:cNvPr>
          <p:cNvSpPr txBox="1"/>
          <p:nvPr/>
        </p:nvSpPr>
        <p:spPr>
          <a:xfrm>
            <a:off x="0" y="1304874"/>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MIMDRAM’s memory allocator uses </a:t>
            </a:r>
            <a:br>
              <a:rPr lang="en-US" sz="2200" b="1" dirty="0">
                <a:latin typeface="Avenir Next" panose="020B0503020202020204" pitchFamily="34" charset="0"/>
              </a:rPr>
            </a:br>
            <a:r>
              <a:rPr lang="en-US" sz="2200" b="1" dirty="0">
                <a:latin typeface="Avenir Next" panose="020B0503020202020204" pitchFamily="34" charset="0"/>
              </a:rPr>
              <a:t>a pool of </a:t>
            </a:r>
            <a:r>
              <a:rPr lang="en-US" sz="2200" b="1" dirty="0">
                <a:solidFill>
                  <a:schemeClr val="accent4"/>
                </a:solidFill>
                <a:latin typeface="Avenir Next" panose="020B0503020202020204" pitchFamily="34" charset="0"/>
              </a:rPr>
              <a:t>huge pages</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reversed-engineered DRAM interleaving</a:t>
            </a:r>
            <a:r>
              <a:rPr lang="en-US" sz="2200" b="1" dirty="0">
                <a:latin typeface="Avenir Next" panose="020B0503020202020204" pitchFamily="34" charset="0"/>
              </a:rPr>
              <a:t> information for PUD memory objects </a:t>
            </a:r>
          </a:p>
        </p:txBody>
      </p:sp>
      <p:pic>
        <p:nvPicPr>
          <p:cNvPr id="8" name="Picture 7">
            <a:extLst>
              <a:ext uri="{FF2B5EF4-FFF2-40B4-BE49-F238E27FC236}">
                <a16:creationId xmlns:a16="http://schemas.microsoft.com/office/drawing/2014/main" id="{C84D6DFD-5508-7231-0C90-B5E827CCE974}"/>
              </a:ext>
            </a:extLst>
          </p:cNvPr>
          <p:cNvPicPr>
            <a:picLocks noChangeAspect="1"/>
          </p:cNvPicPr>
          <p:nvPr/>
        </p:nvPicPr>
        <p:blipFill>
          <a:blip r:embed="rId3"/>
          <a:stretch>
            <a:fillRect/>
          </a:stretch>
        </p:blipFill>
        <p:spPr>
          <a:xfrm>
            <a:off x="323510" y="3133451"/>
            <a:ext cx="8496980" cy="2292208"/>
          </a:xfrm>
          <a:prstGeom prst="rect">
            <a:avLst/>
          </a:prstGeom>
        </p:spPr>
      </p:pic>
      <p:sp>
        <p:nvSpPr>
          <p:cNvPr id="9" name="Rectangle 8">
            <a:extLst>
              <a:ext uri="{FF2B5EF4-FFF2-40B4-BE49-F238E27FC236}">
                <a16:creationId xmlns:a16="http://schemas.microsoft.com/office/drawing/2014/main" id="{E8695D3C-12D7-B7A9-4895-085A325BB0E8}"/>
              </a:ext>
            </a:extLst>
          </p:cNvPr>
          <p:cNvSpPr/>
          <p:nvPr/>
        </p:nvSpPr>
        <p:spPr>
          <a:xfrm>
            <a:off x="0" y="2802406"/>
            <a:ext cx="9144000" cy="46048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ounded Rectangle 1">
            <a:extLst>
              <a:ext uri="{FF2B5EF4-FFF2-40B4-BE49-F238E27FC236}">
                <a16:creationId xmlns:a16="http://schemas.microsoft.com/office/drawing/2014/main" id="{19CC99D8-0746-A167-0D8E-C72C343231D0}"/>
              </a:ext>
            </a:extLst>
          </p:cNvPr>
          <p:cNvSpPr/>
          <p:nvPr/>
        </p:nvSpPr>
        <p:spPr>
          <a:xfrm>
            <a:off x="7496336" y="3429000"/>
            <a:ext cx="1268523" cy="136602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a:extLst>
              <a:ext uri="{FF2B5EF4-FFF2-40B4-BE49-F238E27FC236}">
                <a16:creationId xmlns:a16="http://schemas.microsoft.com/office/drawing/2014/main" id="{ED1DD70F-4A41-F1A0-07AE-A614A995C268}"/>
              </a:ext>
            </a:extLst>
          </p:cNvPr>
          <p:cNvSpPr/>
          <p:nvPr/>
        </p:nvSpPr>
        <p:spPr>
          <a:xfrm>
            <a:off x="5753824" y="3381068"/>
            <a:ext cx="1419002" cy="1413956"/>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a:extLst>
              <a:ext uri="{FF2B5EF4-FFF2-40B4-BE49-F238E27FC236}">
                <a16:creationId xmlns:a16="http://schemas.microsoft.com/office/drawing/2014/main" id="{88870AB3-924C-368F-0FA4-7F6C7F379E7A}"/>
              </a:ext>
            </a:extLst>
          </p:cNvPr>
          <p:cNvSpPr/>
          <p:nvPr/>
        </p:nvSpPr>
        <p:spPr>
          <a:xfrm>
            <a:off x="2579649" y="3790942"/>
            <a:ext cx="2772935" cy="833097"/>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23B59792-2C23-C7C5-6B58-281329329C0C}"/>
              </a:ext>
            </a:extLst>
          </p:cNvPr>
          <p:cNvSpPr/>
          <p:nvPr/>
        </p:nvSpPr>
        <p:spPr>
          <a:xfrm>
            <a:off x="323509" y="3272870"/>
            <a:ext cx="1854899" cy="1648535"/>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95043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3"/>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grpId="1" nodeType="clickEffect">
                                  <p:stCondLst>
                                    <p:cond delay="0"/>
                                  </p:stCondLst>
                                  <p:childTnLst>
                                    <p:set>
                                      <p:cBhvr>
                                        <p:cTn id="29" dur="1" fill="hold">
                                          <p:stCondLst>
                                            <p:cond delay="0"/>
                                          </p:stCondLst>
                                        </p:cTn>
                                        <p:tgtEl>
                                          <p:spTgt spid="5"/>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7" grpId="0" animBg="1"/>
      <p:bldP spid="7"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664" name="Rounded Rectangle 663">
            <a:extLst>
              <a:ext uri="{FF2B5EF4-FFF2-40B4-BE49-F238E27FC236}">
                <a16:creationId xmlns:a16="http://schemas.microsoft.com/office/drawing/2014/main" id="{DEA2986B-5C53-EE45-9CF2-F05A068CE590}"/>
              </a:ext>
            </a:extLst>
          </p:cNvPr>
          <p:cNvSpPr/>
          <p:nvPr/>
        </p:nvSpPr>
        <p:spPr>
          <a:xfrm flipH="1">
            <a:off x="2499178"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65" name="Rounded Rectangle 664">
            <a:extLst>
              <a:ext uri="{FF2B5EF4-FFF2-40B4-BE49-F238E27FC236}">
                <a16:creationId xmlns:a16="http://schemas.microsoft.com/office/drawing/2014/main" id="{2525CBAB-D86D-6D45-982F-54C7FFB980E1}"/>
              </a:ext>
            </a:extLst>
          </p:cNvPr>
          <p:cNvSpPr/>
          <p:nvPr/>
        </p:nvSpPr>
        <p:spPr>
          <a:xfrm flipH="1">
            <a:off x="4057722"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66" name="Rounded Rectangle 665">
            <a:extLst>
              <a:ext uri="{FF2B5EF4-FFF2-40B4-BE49-F238E27FC236}">
                <a16:creationId xmlns:a16="http://schemas.microsoft.com/office/drawing/2014/main" id="{DB9FBF5A-EC31-B84B-98FC-D16CDE1FDEFA}"/>
              </a:ext>
            </a:extLst>
          </p:cNvPr>
          <p:cNvSpPr/>
          <p:nvPr/>
        </p:nvSpPr>
        <p:spPr>
          <a:xfrm flipH="1">
            <a:off x="5625517" y="3586144"/>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67" name="Rounded Rectangle 666">
            <a:extLst>
              <a:ext uri="{FF2B5EF4-FFF2-40B4-BE49-F238E27FC236}">
                <a16:creationId xmlns:a16="http://schemas.microsoft.com/office/drawing/2014/main" id="{FC1CF14D-E016-4D4D-8794-91125EEC94F6}"/>
              </a:ext>
            </a:extLst>
          </p:cNvPr>
          <p:cNvSpPr/>
          <p:nvPr/>
        </p:nvSpPr>
        <p:spPr>
          <a:xfrm flipH="1">
            <a:off x="7183016" y="3586472"/>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69" name="Down Arrow 668">
            <a:extLst>
              <a:ext uri="{FF2B5EF4-FFF2-40B4-BE49-F238E27FC236}">
                <a16:creationId xmlns:a16="http://schemas.microsoft.com/office/drawing/2014/main" id="{CD6150A2-D7A7-4445-B979-5B3614280F2F}"/>
              </a:ext>
            </a:extLst>
          </p:cNvPr>
          <p:cNvSpPr/>
          <p:nvPr/>
        </p:nvSpPr>
        <p:spPr>
          <a:xfrm rot="16200000">
            <a:off x="4726918" y="5639060"/>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ea typeface="+mn-ea"/>
                <a:cs typeface="+mn-cs"/>
              </a:rPr>
              <a:t>column</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Column Access (READ) </a:t>
            </a:r>
          </a:p>
        </p:txBody>
      </p:sp>
      <p:sp>
        <p:nvSpPr>
          <p:cNvPr id="2" name="TextBox 1">
            <a:extLst>
              <a:ext uri="{FF2B5EF4-FFF2-40B4-BE49-F238E27FC236}">
                <a16:creationId xmlns:a16="http://schemas.microsoft.com/office/drawing/2014/main" id="{2D2E2976-6004-7A7A-ED00-180184EE52B0}"/>
              </a:ext>
            </a:extLst>
          </p:cNvPr>
          <p:cNvSpPr txBox="1"/>
          <p:nvPr/>
        </p:nvSpPr>
        <p:spPr>
          <a:xfrm>
            <a:off x="5088338" y="5950296"/>
            <a:ext cx="431702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to memory channel </a:t>
            </a:r>
          </a:p>
        </p:txBody>
      </p:sp>
      <p:sp>
        <p:nvSpPr>
          <p:cNvPr id="6" name="TextBox 5">
            <a:extLst>
              <a:ext uri="{FF2B5EF4-FFF2-40B4-BE49-F238E27FC236}">
                <a16:creationId xmlns:a16="http://schemas.microsoft.com/office/drawing/2014/main" id="{4C3ADC01-F4E3-EFD6-D914-BF545AFA0203}"/>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399360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664"/>
                                        </p:tgtEl>
                                        <p:attrNameLst>
                                          <p:attrName>style.visibility</p:attrName>
                                        </p:attrNameLst>
                                      </p:cBhvr>
                                      <p:to>
                                        <p:strVal val="visible"/>
                                      </p:to>
                                    </p:set>
                                    <p:animEffect transition="in" filter="fade">
                                      <p:cBhvr>
                                        <p:cTn id="7" dur="500"/>
                                        <p:tgtEl>
                                          <p:spTgt spid="66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665"/>
                                        </p:tgtEl>
                                        <p:attrNameLst>
                                          <p:attrName>style.visibility</p:attrName>
                                        </p:attrNameLst>
                                      </p:cBhvr>
                                      <p:to>
                                        <p:strVal val="visible"/>
                                      </p:to>
                                    </p:set>
                                    <p:animEffect transition="in" filter="fade">
                                      <p:cBhvr>
                                        <p:cTn id="10" dur="500"/>
                                        <p:tgtEl>
                                          <p:spTgt spid="665"/>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666"/>
                                        </p:tgtEl>
                                        <p:attrNameLst>
                                          <p:attrName>style.visibility</p:attrName>
                                        </p:attrNameLst>
                                      </p:cBhvr>
                                      <p:to>
                                        <p:strVal val="visible"/>
                                      </p:to>
                                    </p:set>
                                    <p:animEffect transition="in" filter="fade">
                                      <p:cBhvr>
                                        <p:cTn id="13" dur="500"/>
                                        <p:tgtEl>
                                          <p:spTgt spid="666"/>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667"/>
                                        </p:tgtEl>
                                        <p:attrNameLst>
                                          <p:attrName>style.visibility</p:attrName>
                                        </p:attrNameLst>
                                      </p:cBhvr>
                                      <p:to>
                                        <p:strVal val="visible"/>
                                      </p:to>
                                    </p:set>
                                    <p:animEffect transition="in" filter="fade">
                                      <p:cBhvr>
                                        <p:cTn id="16" dur="500"/>
                                        <p:tgtEl>
                                          <p:spTgt spid="667"/>
                                        </p:tgtEl>
                                      </p:cBhvr>
                                    </p:animEffect>
                                  </p:childTnLst>
                                </p:cTn>
                              </p:par>
                            </p:childTnLst>
                          </p:cTn>
                        </p:par>
                        <p:par>
                          <p:cTn id="17" fill="hold">
                            <p:stCondLst>
                              <p:cond delay="500"/>
                            </p:stCondLst>
                            <p:childTnLst>
                              <p:par>
                                <p:cTn id="18" presetID="42" presetClass="path" presetSubtype="0" accel="50000" decel="50000" fill="hold" grpId="0" nodeType="afterEffect">
                                  <p:stCondLst>
                                    <p:cond delay="0"/>
                                  </p:stCondLst>
                                  <p:childTnLst>
                                    <p:animMotion origin="layout" path="M -5.55556E-7 -4.81481E-6 L -0.00104 0.09445 " pathEditMode="relative" rAng="0" ptsTypes="AA">
                                      <p:cBhvr>
                                        <p:cTn id="19" dur="1000" fill="hold"/>
                                        <p:tgtEl>
                                          <p:spTgt spid="664"/>
                                        </p:tgtEl>
                                        <p:attrNameLst>
                                          <p:attrName>ppt_x</p:attrName>
                                          <p:attrName>ppt_y</p:attrName>
                                        </p:attrNameLst>
                                      </p:cBhvr>
                                      <p:rCtr x="-52" y="4722"/>
                                    </p:animMotion>
                                  </p:childTnLst>
                                </p:cTn>
                              </p:par>
                              <p:par>
                                <p:cTn id="20" presetID="42" presetClass="path" presetSubtype="0" accel="50000" decel="50000" fill="hold" grpId="0" nodeType="withEffect">
                                  <p:stCondLst>
                                    <p:cond delay="0"/>
                                  </p:stCondLst>
                                  <p:childTnLst>
                                    <p:animMotion origin="layout" path="M 3.33333E-6 -4.81481E-6 L 0.00069 0.09445 " pathEditMode="relative" rAng="0" ptsTypes="AA">
                                      <p:cBhvr>
                                        <p:cTn id="21" dur="1000" fill="hold"/>
                                        <p:tgtEl>
                                          <p:spTgt spid="665"/>
                                        </p:tgtEl>
                                        <p:attrNameLst>
                                          <p:attrName>ppt_x</p:attrName>
                                          <p:attrName>ppt_y</p:attrName>
                                        </p:attrNameLst>
                                      </p:cBhvr>
                                      <p:rCtr x="35" y="4722"/>
                                    </p:animMotion>
                                  </p:childTnLst>
                                </p:cTn>
                              </p:par>
                              <p:par>
                                <p:cTn id="22" presetID="42" presetClass="path" presetSubtype="0" accel="50000" decel="50000" fill="hold" grpId="0" nodeType="withEffect">
                                  <p:stCondLst>
                                    <p:cond delay="0"/>
                                  </p:stCondLst>
                                  <p:childTnLst>
                                    <p:animMotion origin="layout" path="M -4.44444E-6 3.7037E-6 L -0.00138 0.09421 " pathEditMode="relative" rAng="0" ptsTypes="AA">
                                      <p:cBhvr>
                                        <p:cTn id="23" dur="1000" fill="hold"/>
                                        <p:tgtEl>
                                          <p:spTgt spid="666"/>
                                        </p:tgtEl>
                                        <p:attrNameLst>
                                          <p:attrName>ppt_x</p:attrName>
                                          <p:attrName>ppt_y</p:attrName>
                                        </p:attrNameLst>
                                      </p:cBhvr>
                                      <p:rCtr x="-69" y="4699"/>
                                    </p:animMotion>
                                  </p:childTnLst>
                                </p:cTn>
                              </p:par>
                              <p:par>
                                <p:cTn id="24" presetID="42" presetClass="path" presetSubtype="0" accel="50000" decel="50000" fill="hold" grpId="0" nodeType="withEffect">
                                  <p:stCondLst>
                                    <p:cond delay="0"/>
                                  </p:stCondLst>
                                  <p:childTnLst>
                                    <p:animMotion origin="layout" path="M 3.05556E-6 3.7037E-6 L -0.00018 0.09421 " pathEditMode="relative" rAng="0" ptsTypes="AA">
                                      <p:cBhvr>
                                        <p:cTn id="25" dur="1000" fill="hold"/>
                                        <p:tgtEl>
                                          <p:spTgt spid="667"/>
                                        </p:tgtEl>
                                        <p:attrNameLst>
                                          <p:attrName>ppt_x</p:attrName>
                                          <p:attrName>ppt_y</p:attrName>
                                        </p:attrNameLst>
                                      </p:cBhvr>
                                      <p:rCtr x="-17" y="4699"/>
                                    </p:animMotion>
                                  </p:childTnLst>
                                </p:cTn>
                              </p:par>
                              <p:par>
                                <p:cTn id="26" presetID="22" presetClass="entr" presetSubtype="8" fill="hold" grpId="0" nodeType="withEffect">
                                  <p:stCondLst>
                                    <p:cond delay="0"/>
                                  </p:stCondLst>
                                  <p:childTnLst>
                                    <p:set>
                                      <p:cBhvr>
                                        <p:cTn id="27" dur="1" fill="hold">
                                          <p:stCondLst>
                                            <p:cond delay="0"/>
                                          </p:stCondLst>
                                        </p:cTn>
                                        <p:tgtEl>
                                          <p:spTgt spid="669"/>
                                        </p:tgtEl>
                                        <p:attrNameLst>
                                          <p:attrName>style.visibility</p:attrName>
                                        </p:attrNameLst>
                                      </p:cBhvr>
                                      <p:to>
                                        <p:strVal val="visible"/>
                                      </p:to>
                                    </p:set>
                                    <p:animEffect transition="in" filter="wipe(left)">
                                      <p:cBhvr>
                                        <p:cTn id="28" dur="500"/>
                                        <p:tgtEl>
                                          <p:spTgt spid="6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4" grpId="0" animBg="1"/>
      <p:bldP spid="664" grpId="1" animBg="1"/>
      <p:bldP spid="665" grpId="0" animBg="1"/>
      <p:bldP spid="665" grpId="1" animBg="1"/>
      <p:bldP spid="666" grpId="0" animBg="1"/>
      <p:bldP spid="666" grpId="1" animBg="1"/>
      <p:bldP spid="667" grpId="0" animBg="1"/>
      <p:bldP spid="667" grpId="1" animBg="1"/>
      <p:bldP spid="669" grpId="0" animBg="1"/>
      <p:bldP spid="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More in the Paper &amp; GitHub</a:t>
            </a:r>
          </a:p>
        </p:txBody>
      </p:sp>
      <p:sp>
        <p:nvSpPr>
          <p:cNvPr id="6" name="Rectangle 5">
            <a:extLst>
              <a:ext uri="{FF2B5EF4-FFF2-40B4-BE49-F238E27FC236}">
                <a16:creationId xmlns:a16="http://schemas.microsoft.com/office/drawing/2014/main" id="{E45943A9-CD6A-6706-36B6-C13186221CC9}"/>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CCA5068F-4D59-94A6-1AE0-21A269D2EBA4}"/>
              </a:ext>
            </a:extLst>
          </p:cNvPr>
          <p:cNvPicPr>
            <a:picLocks noChangeAspect="1"/>
          </p:cNvPicPr>
          <p:nvPr/>
        </p:nvPicPr>
        <p:blipFill>
          <a:blip r:embed="rId3"/>
          <a:stretch>
            <a:fillRect/>
          </a:stretch>
        </p:blipFill>
        <p:spPr>
          <a:xfrm>
            <a:off x="569304" y="2167891"/>
            <a:ext cx="7920965" cy="2352624"/>
          </a:xfrm>
          <a:prstGeom prst="rect">
            <a:avLst/>
          </a:prstGeom>
          <a:ln w="38100">
            <a:solidFill>
              <a:schemeClr val="accent4"/>
            </a:solidFill>
          </a:ln>
        </p:spPr>
      </p:pic>
      <p:sp>
        <p:nvSpPr>
          <p:cNvPr id="8" name="TextBox 7">
            <a:extLst>
              <a:ext uri="{FF2B5EF4-FFF2-40B4-BE49-F238E27FC236}">
                <a16:creationId xmlns:a16="http://schemas.microsoft.com/office/drawing/2014/main" id="{A26C20C6-BCEC-2DF9-961C-83ADCCDF972B}"/>
              </a:ext>
            </a:extLst>
          </p:cNvPr>
          <p:cNvSpPr txBox="1"/>
          <p:nvPr/>
        </p:nvSpPr>
        <p:spPr>
          <a:xfrm>
            <a:off x="569304" y="4700565"/>
            <a:ext cx="7920965" cy="461665"/>
          </a:xfrm>
          <a:prstGeom prst="rect">
            <a:avLst/>
          </a:prstGeom>
          <a:noFill/>
        </p:spPr>
        <p:txBody>
          <a:bodyPr wrap="square">
            <a:spAutoFit/>
          </a:bodyPr>
          <a:lstStyle/>
          <a:p>
            <a:pPr algn="ctr"/>
            <a:r>
              <a:rPr lang="en-US" sz="2400" b="1" dirty="0">
                <a:latin typeface="Avenir Next" panose="020B0503020202020204" pitchFamily="34" charset="0"/>
                <a:hlinkClick r:id="rId4"/>
              </a:rPr>
              <a:t>https://arxiv.org/pdf/2402.19080.pdf</a:t>
            </a:r>
            <a:r>
              <a:rPr lang="en-US" sz="2400" b="1" dirty="0">
                <a:latin typeface="Avenir Next" panose="020B0503020202020204" pitchFamily="34" charset="0"/>
              </a:rPr>
              <a:t> </a:t>
            </a:r>
          </a:p>
        </p:txBody>
      </p:sp>
      <p:sp>
        <p:nvSpPr>
          <p:cNvPr id="10" name="TextBox 9">
            <a:extLst>
              <a:ext uri="{FF2B5EF4-FFF2-40B4-BE49-F238E27FC236}">
                <a16:creationId xmlns:a16="http://schemas.microsoft.com/office/drawing/2014/main" id="{0C5021D0-3FAD-92E3-B7E2-65F52D5E478C}"/>
              </a:ext>
            </a:extLst>
          </p:cNvPr>
          <p:cNvSpPr txBox="1"/>
          <p:nvPr/>
        </p:nvSpPr>
        <p:spPr>
          <a:xfrm>
            <a:off x="-2377" y="5383494"/>
            <a:ext cx="9146376" cy="430887"/>
          </a:xfrm>
          <a:prstGeom prst="rect">
            <a:avLst/>
          </a:prstGeom>
          <a:noFill/>
        </p:spPr>
        <p:txBody>
          <a:bodyPr wrap="square">
            <a:spAutoFit/>
          </a:bodyPr>
          <a:lstStyle/>
          <a:p>
            <a:pPr algn="ct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5">
                  <a:extLst>
                    <a:ext uri="{A12FA001-AC4F-418D-AE19-62706E023703}">
                      <ahyp:hlinkClr xmlns:ahyp="http://schemas.microsoft.com/office/drawing/2018/hyperlinkcolor" val="tx"/>
                    </a:ext>
                  </a:extLst>
                </a:hlinkClick>
              </a:rPr>
              <a:t>https://github.com/CMU-SAFARI/MIMDRAM</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lang="en-US" dirty="0"/>
          </a:p>
        </p:txBody>
      </p:sp>
    </p:spTree>
    <p:extLst>
      <p:ext uri="{BB962C8B-B14F-4D97-AF65-F5344CB8AC3E}">
        <p14:creationId xmlns:p14="http://schemas.microsoft.com/office/powerpoint/2010/main" val="79802855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Single Application Analysis – Energy Efficiency</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energy efficiency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CPU (30.6x), GPU (6.8x), and SIMDRAM (14.3x) </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2" name="Chart 1">
            <a:extLst>
              <a:ext uri="{FF2B5EF4-FFF2-40B4-BE49-F238E27FC236}">
                <a16:creationId xmlns:a16="http://schemas.microsoft.com/office/drawing/2014/main" id="{0123B027-5D01-0D59-44F1-C99A9C4C56B5}"/>
              </a:ext>
            </a:extLst>
          </p:cNvPr>
          <p:cNvGraphicFramePr>
            <a:graphicFrameLocks/>
          </p:cNvGraphicFramePr>
          <p:nvPr/>
        </p:nvGraphicFramePr>
        <p:xfrm>
          <a:off x="37817" y="1219787"/>
          <a:ext cx="9063613" cy="3471740"/>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2AD8B4C3-2AED-DDD1-5D92-FD6DF4EEFC4F}"/>
              </a:ext>
            </a:extLst>
          </p:cNvPr>
          <p:cNvSpPr/>
          <p:nvPr/>
        </p:nvSpPr>
        <p:spPr>
          <a:xfrm>
            <a:off x="8492737" y="1773868"/>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946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0" dur="500"/>
                                        <p:tgtEl>
                                          <p:spTgt spid="2">
                                            <p:graphicEl>
                                              <a:chart seriesIdx="0" categoryIdx="-4" bldStep="series"/>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5" dur="500"/>
                                        <p:tgtEl>
                                          <p:spTgt spid="2">
                                            <p:graphicEl>
                                              <a:chart seriesIdx="1" categoryIdx="-4" bldStep="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0" dur="500"/>
                                        <p:tgtEl>
                                          <p:spTgt spid="2">
                                            <p:graphicEl>
                                              <a:chart seriesIdx="2" categoryIdx="-4" bldStep="series"/>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5" dur="500"/>
                                        <p:tgtEl>
                                          <p:spTgt spid="2">
                                            <p:graphicEl>
                                              <a:chart seriesIdx="3" categoryIdx="-4" bldStep="series"/>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6308EF-03D8-F4A9-869C-9C6379D64309}"/>
              </a:ext>
            </a:extLst>
          </p:cNvPr>
          <p:cNvSpPr>
            <a:spLocks noGrp="1"/>
          </p:cNvSpPr>
          <p:nvPr>
            <p:ph type="title"/>
          </p:nvPr>
        </p:nvSpPr>
        <p:spPr/>
        <p:txBody>
          <a:bodyPr/>
          <a:lstStyle/>
          <a:p>
            <a:r>
              <a:rPr lang="en-US" dirty="0"/>
              <a:t>More on MIMDRAM</a:t>
            </a:r>
          </a:p>
        </p:txBody>
      </p:sp>
      <p:sp>
        <p:nvSpPr>
          <p:cNvPr id="3" name="Content Placeholder 2">
            <a:extLst>
              <a:ext uri="{FF2B5EF4-FFF2-40B4-BE49-F238E27FC236}">
                <a16:creationId xmlns:a16="http://schemas.microsoft.com/office/drawing/2014/main" id="{38058194-321F-1DEF-000D-6FB35D055160}"/>
              </a:ext>
            </a:extLst>
          </p:cNvPr>
          <p:cNvSpPr>
            <a:spLocks noGrp="1"/>
          </p:cNvSpPr>
          <p:nvPr>
            <p:ph idx="1"/>
          </p:nvPr>
        </p:nvSpPr>
        <p:spPr>
          <a:xfrm>
            <a:off x="228600" y="1052736"/>
            <a:ext cx="8951912" cy="5195664"/>
          </a:xfrm>
        </p:spPr>
        <p:txBody>
          <a:bodyPr/>
          <a:lstStyle/>
          <a:p>
            <a:r>
              <a:rPr lang="en-US" sz="2200" dirty="0"/>
              <a:t>Geraldo F. Oliveira, </a:t>
            </a:r>
            <a:r>
              <a:rPr lang="en-US" sz="2200" dirty="0" err="1"/>
              <a:t>Ataberk</a:t>
            </a:r>
            <a:r>
              <a:rPr lang="en-US" sz="2200" dirty="0"/>
              <a:t> </a:t>
            </a:r>
            <a:r>
              <a:rPr lang="en-US" sz="2200" dirty="0" err="1"/>
              <a:t>Olgun</a:t>
            </a:r>
            <a:r>
              <a:rPr lang="en-US" sz="2200" dirty="0"/>
              <a:t>, Abdullah Giray </a:t>
            </a:r>
            <a:r>
              <a:rPr lang="en-US" sz="2200" dirty="0" err="1"/>
              <a:t>Yağlıkçı</a:t>
            </a:r>
            <a:r>
              <a:rPr lang="en-US" sz="2200" dirty="0"/>
              <a:t>, F. </a:t>
            </a:r>
            <a:r>
              <a:rPr lang="en-US" sz="2200" dirty="0" err="1"/>
              <a:t>Nisa</a:t>
            </a:r>
            <a:r>
              <a:rPr lang="en-US" sz="2200" dirty="0"/>
              <a:t> </a:t>
            </a:r>
            <a:r>
              <a:rPr lang="en-US" sz="2200" dirty="0" err="1"/>
              <a:t>Bostancı</a:t>
            </a:r>
            <a:r>
              <a:rPr lang="en-US" sz="2200" dirty="0"/>
              <a:t>, Juan Gómez-Luna, Saugata Ghose, and Onur Mutlu</a:t>
            </a:r>
            <a:br>
              <a:rPr lang="en-US" sz="2200" dirty="0"/>
            </a:br>
            <a:r>
              <a:rPr lang="en-US" sz="2200" b="1" dirty="0">
                <a:solidFill>
                  <a:srgbClr val="0432FF"/>
                </a:solidFill>
                <a:hlinkClick r:id="rId2">
                  <a:extLst>
                    <a:ext uri="{A12FA001-AC4F-418D-AE19-62706E023703}">
                      <ahyp:hlinkClr xmlns:ahyp="http://schemas.microsoft.com/office/drawing/2018/hyperlinkcolor" val="tx"/>
                    </a:ext>
                  </a:extLst>
                </a:hlinkClick>
              </a:rPr>
              <a:t>" MIMDRAM: An End-to-End Processing-Using-DRAM System for High-Throughput, Energy-Efficient and Programmer-Transparent Multiple-Instruction Multiple-Data Computing"</a:t>
            </a:r>
            <a:br>
              <a:rPr lang="en-US" sz="2200" dirty="0">
                <a:solidFill>
                  <a:srgbClr val="0432FF"/>
                </a:solidFill>
              </a:rPr>
            </a:br>
            <a:r>
              <a:rPr lang="en-US" sz="2200" i="1" dirty="0"/>
              <a:t>Proceedings of the </a:t>
            </a:r>
            <a:r>
              <a:rPr lang="en-US" sz="2200" i="1" dirty="0">
                <a:hlinkClick r:id="rId3"/>
              </a:rPr>
              <a:t>30th International Symposium on High-Performance Computer Architecture</a:t>
            </a:r>
            <a:r>
              <a:rPr lang="en-US" sz="2200" i="1" dirty="0"/>
              <a:t> (</a:t>
            </a:r>
            <a:r>
              <a:rPr lang="en-US" sz="2200" b="1" i="1" dirty="0"/>
              <a:t>HPCA</a:t>
            </a:r>
            <a:r>
              <a:rPr lang="en-US" sz="2200" i="1" dirty="0"/>
              <a:t>)</a:t>
            </a:r>
            <a:r>
              <a:rPr lang="en-US" sz="2200" dirty="0"/>
              <a:t>, Edinburgh, Scotland, March 2024.</a:t>
            </a:r>
          </a:p>
        </p:txBody>
      </p:sp>
      <p:sp>
        <p:nvSpPr>
          <p:cNvPr id="4" name="Slide Number Placeholder 3">
            <a:extLst>
              <a:ext uri="{FF2B5EF4-FFF2-40B4-BE49-F238E27FC236}">
                <a16:creationId xmlns:a16="http://schemas.microsoft.com/office/drawing/2014/main" id="{068E7854-75DC-E7B1-F146-4D5C609A7FB6}"/>
              </a:ext>
            </a:extLst>
          </p:cNvPr>
          <p:cNvSpPr>
            <a:spLocks noGrp="1"/>
          </p:cNvSpPr>
          <p:nvPr>
            <p:ph type="sldNum" sz="quarter" idx="11"/>
          </p:nvPr>
        </p:nvSpPr>
        <p:spPr/>
        <p:txBody>
          <a:bodyPr/>
          <a:lstStyle/>
          <a:p>
            <a:fld id="{323594FA-E141-4234-AE05-360401972BE7}" type="slidenum">
              <a:rPr lang="en-US" altLang="en-US" smtClean="0">
                <a:solidFill>
                  <a:srgbClr val="000000"/>
                </a:solidFill>
              </a:rPr>
              <a:pPr/>
              <a:t>62</a:t>
            </a:fld>
            <a:endParaRPr lang="en-US" altLang="en-US">
              <a:solidFill>
                <a:srgbClr val="000000"/>
              </a:solidFill>
            </a:endParaRPr>
          </a:p>
        </p:txBody>
      </p:sp>
      <p:pic>
        <p:nvPicPr>
          <p:cNvPr id="5" name="Picture 4">
            <a:extLst>
              <a:ext uri="{FF2B5EF4-FFF2-40B4-BE49-F238E27FC236}">
                <a16:creationId xmlns:a16="http://schemas.microsoft.com/office/drawing/2014/main" id="{7993042C-89BE-3FBD-AD66-204BCAE2A564}"/>
              </a:ext>
            </a:extLst>
          </p:cNvPr>
          <p:cNvPicPr>
            <a:picLocks noChangeAspect="1"/>
          </p:cNvPicPr>
          <p:nvPr/>
        </p:nvPicPr>
        <p:blipFill>
          <a:blip r:embed="rId4"/>
          <a:stretch>
            <a:fillRect/>
          </a:stretch>
        </p:blipFill>
        <p:spPr>
          <a:xfrm>
            <a:off x="986436" y="4157154"/>
            <a:ext cx="7094927" cy="2107281"/>
          </a:xfrm>
          <a:prstGeom prst="rect">
            <a:avLst/>
          </a:prstGeom>
          <a:ln w="38100">
            <a:noFill/>
          </a:ln>
        </p:spPr>
      </p:pic>
      <p:sp>
        <p:nvSpPr>
          <p:cNvPr id="6" name="TextBox 5">
            <a:extLst>
              <a:ext uri="{FF2B5EF4-FFF2-40B4-BE49-F238E27FC236}">
                <a16:creationId xmlns:a16="http://schemas.microsoft.com/office/drawing/2014/main" id="{A0FCC496-F66B-927F-C5D2-C976AAF65200}"/>
              </a:ext>
            </a:extLst>
          </p:cNvPr>
          <p:cNvSpPr txBox="1"/>
          <p:nvPr/>
        </p:nvSpPr>
        <p:spPr>
          <a:xfrm>
            <a:off x="1859659" y="6438543"/>
            <a:ext cx="5008807" cy="40011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hlinkClick r:id="rId2">
                  <a:extLst>
                    <a:ext uri="{A12FA001-AC4F-418D-AE19-62706E023703}">
                      <ahyp:hlinkClr xmlns:ahyp="http://schemas.microsoft.com/office/drawing/2018/hyperlinkcolor" val="tx"/>
                    </a:ext>
                  </a:extLst>
                </a:hlinkClick>
              </a:rPr>
              <a:t>https://arxiv.org/pdf/2402.19080.pdf</a:t>
            </a: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2537777741"/>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eading</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a subpar performance in the presence of </a:t>
              </a:r>
              <a:r>
                <a:rPr kumimoji="0" lang="en-US" sz="19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1</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reduce the bit-precision of a PUD operation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Throughput-Oriented Execution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2</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use SALP to concurrently execute PUD primitives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High-Precision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3</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use alternative data representation for </a:t>
              </a:r>
              <a:b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high-precision PUD operations </a:t>
              </a:r>
            </a:p>
          </p:txBody>
        </p:sp>
      </p:grpSp>
    </p:spTree>
    <p:extLst>
      <p:ext uri="{BB962C8B-B14F-4D97-AF65-F5344CB8AC3E}">
        <p14:creationId xmlns:p14="http://schemas.microsoft.com/office/powerpoint/2010/main" val="340173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eading</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a subpar performance in the presence of </a:t>
              </a:r>
              <a:r>
                <a:rPr kumimoji="0" lang="en-US" sz="19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1</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reduce the bit-precision of a PUD operation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Throughput-Oriented Execution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2</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use SALP to concurrently execute PUD primitives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High-Precision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3</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use alternative data representation for </a:t>
              </a:r>
              <a:b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high-precision PUD operations </a:t>
              </a:r>
            </a:p>
          </p:txBody>
        </p:sp>
      </p:grpSp>
      <p:sp>
        <p:nvSpPr>
          <p:cNvPr id="2" name="Rectangle 1">
            <a:extLst>
              <a:ext uri="{FF2B5EF4-FFF2-40B4-BE49-F238E27FC236}">
                <a16:creationId xmlns:a16="http://schemas.microsoft.com/office/drawing/2014/main" id="{304C7578-5785-3809-2894-F377A59FFE42}"/>
              </a:ext>
            </a:extLst>
          </p:cNvPr>
          <p:cNvSpPr/>
          <p:nvPr/>
        </p:nvSpPr>
        <p:spPr>
          <a:xfrm>
            <a:off x="0" y="3469072"/>
            <a:ext cx="9144000" cy="3010238"/>
          </a:xfrm>
          <a:prstGeom prst="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Tree>
    <p:extLst>
      <p:ext uri="{BB962C8B-B14F-4D97-AF65-F5344CB8AC3E}">
        <p14:creationId xmlns:p14="http://schemas.microsoft.com/office/powerpoint/2010/main" val="95053541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Static Data Representation (I)</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required bit-precision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 real applications</a:t>
            </a:r>
          </a:p>
        </p:txBody>
      </p:sp>
      <p:pic>
        <p:nvPicPr>
          <p:cNvPr id="3" name="Picture 2">
            <a:extLst>
              <a:ext uri="{FF2B5EF4-FFF2-40B4-BE49-F238E27FC236}">
                <a16:creationId xmlns:a16="http://schemas.microsoft.com/office/drawing/2014/main" id="{82D09E86-705B-1231-3385-7AEB59832521}"/>
              </a:ext>
            </a:extLst>
          </p:cNvPr>
          <p:cNvPicPr>
            <a:picLocks noChangeAspect="1"/>
          </p:cNvPicPr>
          <p:nvPr/>
        </p:nvPicPr>
        <p:blipFill>
          <a:blip r:embed="rId3"/>
          <a:stretch>
            <a:fillRect/>
          </a:stretch>
        </p:blipFill>
        <p:spPr>
          <a:xfrm>
            <a:off x="580383" y="2093957"/>
            <a:ext cx="7978483" cy="2668004"/>
          </a:xfrm>
          <a:prstGeom prst="rect">
            <a:avLst/>
          </a:prstGeom>
        </p:spPr>
      </p:pic>
      <p:grpSp>
        <p:nvGrpSpPr>
          <p:cNvPr id="9" name="Group 8">
            <a:extLst>
              <a:ext uri="{FF2B5EF4-FFF2-40B4-BE49-F238E27FC236}">
                <a16:creationId xmlns:a16="http://schemas.microsoft.com/office/drawing/2014/main" id="{D0CC6691-133B-C21F-30AB-CDDFB4162B5C}"/>
              </a:ext>
            </a:extLst>
          </p:cNvPr>
          <p:cNvGrpSpPr/>
          <p:nvPr/>
        </p:nvGrpSpPr>
        <p:grpSpPr>
          <a:xfrm>
            <a:off x="324834" y="4985684"/>
            <a:ext cx="8400681" cy="1321456"/>
            <a:chOff x="371659" y="2796294"/>
            <a:chExt cx="8400681" cy="1321456"/>
          </a:xfrm>
        </p:grpSpPr>
        <p:sp>
          <p:nvSpPr>
            <p:cNvPr id="16" name="Rounded Rectangle 15">
              <a:extLst>
                <a:ext uri="{FF2B5EF4-FFF2-40B4-BE49-F238E27FC236}">
                  <a16:creationId xmlns:a16="http://schemas.microsoft.com/office/drawing/2014/main" id="{BC7425E3-E24F-884D-98E7-EA99CBAB7F33}"/>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Applications display a significant amount of </a:t>
              </a:r>
              <a:r>
                <a:rPr kumimoji="0" lang="en-US" sz="20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narrow values</a:t>
              </a: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 </a:t>
              </a:r>
              <a:b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bit-precision can be </a:t>
              </a:r>
              <a:r>
                <a:rPr kumimoji="0" lang="en-US" sz="20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reduced</a:t>
              </a: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from </a:t>
              </a:r>
              <a:b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32-bit to 20-bit (min. 8-bit, max. 30 bit) on average</a:t>
              </a:r>
            </a:p>
          </p:txBody>
        </p:sp>
        <p:sp>
          <p:nvSpPr>
            <p:cNvPr id="17" name="TextBox 16">
              <a:extLst>
                <a:ext uri="{FF2B5EF4-FFF2-40B4-BE49-F238E27FC236}">
                  <a16:creationId xmlns:a16="http://schemas.microsoft.com/office/drawing/2014/main" id="{6723F13F-2EC1-D2F5-E9C0-5BB07E3BDEAD}"/>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spTree>
    <p:extLst>
      <p:ext uri="{BB962C8B-B14F-4D97-AF65-F5344CB8AC3E}">
        <p14:creationId xmlns:p14="http://schemas.microsoft.com/office/powerpoint/2010/main" val="1354403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Static Data Representation (II)</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required bit-precision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 real applications</a:t>
            </a:r>
          </a:p>
        </p:txBody>
      </p:sp>
      <p:pic>
        <p:nvPicPr>
          <p:cNvPr id="3" name="Picture 2">
            <a:extLst>
              <a:ext uri="{FF2B5EF4-FFF2-40B4-BE49-F238E27FC236}">
                <a16:creationId xmlns:a16="http://schemas.microsoft.com/office/drawing/2014/main" id="{82D09E86-705B-1231-3385-7AEB59832521}"/>
              </a:ext>
            </a:extLst>
          </p:cNvPr>
          <p:cNvPicPr>
            <a:picLocks noChangeAspect="1"/>
          </p:cNvPicPr>
          <p:nvPr/>
        </p:nvPicPr>
        <p:blipFill>
          <a:blip r:embed="rId3"/>
          <a:stretch>
            <a:fillRect/>
          </a:stretch>
        </p:blipFill>
        <p:spPr>
          <a:xfrm>
            <a:off x="580383" y="2093957"/>
            <a:ext cx="7978483" cy="2668004"/>
          </a:xfrm>
          <a:prstGeom prst="rect">
            <a:avLst/>
          </a:prstGeom>
        </p:spPr>
      </p:pic>
      <p:grpSp>
        <p:nvGrpSpPr>
          <p:cNvPr id="9" name="Group 8">
            <a:extLst>
              <a:ext uri="{FF2B5EF4-FFF2-40B4-BE49-F238E27FC236}">
                <a16:creationId xmlns:a16="http://schemas.microsoft.com/office/drawing/2014/main" id="{D0CC6691-133B-C21F-30AB-CDDFB4162B5C}"/>
              </a:ext>
            </a:extLst>
          </p:cNvPr>
          <p:cNvGrpSpPr/>
          <p:nvPr/>
        </p:nvGrpSpPr>
        <p:grpSpPr>
          <a:xfrm>
            <a:off x="324834" y="4985684"/>
            <a:ext cx="8400681" cy="1321456"/>
            <a:chOff x="371659" y="2796294"/>
            <a:chExt cx="8400681" cy="1321456"/>
          </a:xfrm>
        </p:grpSpPr>
        <p:sp>
          <p:nvSpPr>
            <p:cNvPr id="16" name="Rounded Rectangle 15">
              <a:extLst>
                <a:ext uri="{FF2B5EF4-FFF2-40B4-BE49-F238E27FC236}">
                  <a16:creationId xmlns:a16="http://schemas.microsoft.com/office/drawing/2014/main" id="{BC7425E3-E24F-884D-98E7-EA99CBAB7F33}"/>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Bit-precision significantly </a:t>
              </a:r>
              <a:r>
                <a:rPr kumimoji="0" lang="en-US" sz="20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varies</a:t>
              </a: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for a given application → </a:t>
              </a:r>
              <a:b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indicates the need for a mechanism that can </a:t>
              </a:r>
              <a:b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0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dynamically identify the target bit-precision</a:t>
              </a:r>
              <a:r>
                <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t>
              </a:r>
            </a:p>
          </p:txBody>
        </p:sp>
        <p:sp>
          <p:nvSpPr>
            <p:cNvPr id="17" name="TextBox 16">
              <a:extLst>
                <a:ext uri="{FF2B5EF4-FFF2-40B4-BE49-F238E27FC236}">
                  <a16:creationId xmlns:a16="http://schemas.microsoft.com/office/drawing/2014/main" id="{6723F13F-2EC1-D2F5-E9C0-5BB07E3BDEAD}"/>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spTree>
    <p:extLst>
      <p:ext uri="{BB962C8B-B14F-4D97-AF65-F5344CB8AC3E}">
        <p14:creationId xmlns:p14="http://schemas.microsoft.com/office/powerpoint/2010/main" val="651569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Static Data Representation (III)</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Application Analysis: </a:t>
            </a:r>
            <a:br>
              <a:rPr kumimoji="0" lang="en-US" sz="2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quantify the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required bit-precision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 real applications</a:t>
            </a:r>
          </a:p>
        </p:txBody>
      </p:sp>
      <p:pic>
        <p:nvPicPr>
          <p:cNvPr id="3" name="Picture 2">
            <a:extLst>
              <a:ext uri="{FF2B5EF4-FFF2-40B4-BE49-F238E27FC236}">
                <a16:creationId xmlns:a16="http://schemas.microsoft.com/office/drawing/2014/main" id="{82D09E86-705B-1231-3385-7AEB59832521}"/>
              </a:ext>
            </a:extLst>
          </p:cNvPr>
          <p:cNvPicPr>
            <a:picLocks noChangeAspect="1"/>
          </p:cNvPicPr>
          <p:nvPr/>
        </p:nvPicPr>
        <p:blipFill>
          <a:blip r:embed="rId3"/>
          <a:stretch>
            <a:fillRect/>
          </a:stretch>
        </p:blipFill>
        <p:spPr>
          <a:xfrm>
            <a:off x="580383" y="2093957"/>
            <a:ext cx="7978483" cy="2668004"/>
          </a:xfrm>
          <a:prstGeom prst="rect">
            <a:avLst/>
          </a:prstGeom>
        </p:spPr>
      </p:pic>
      <p:sp>
        <p:nvSpPr>
          <p:cNvPr id="2" name="Rectangle 1">
            <a:extLst>
              <a:ext uri="{FF2B5EF4-FFF2-40B4-BE49-F238E27FC236}">
                <a16:creationId xmlns:a16="http://schemas.microsoft.com/office/drawing/2014/main" id="{606EB560-72AF-00E3-8941-8EC85C31AD92}"/>
              </a:ext>
            </a:extLst>
          </p:cNvPr>
          <p:cNvSpPr/>
          <p:nvPr/>
        </p:nvSpPr>
        <p:spPr>
          <a:xfrm>
            <a:off x="0" y="1162681"/>
            <a:ext cx="9144000" cy="5322897"/>
          </a:xfrm>
          <a:prstGeom prst="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grpSp>
        <p:nvGrpSpPr>
          <p:cNvPr id="10" name="Group 9">
            <a:extLst>
              <a:ext uri="{FF2B5EF4-FFF2-40B4-BE49-F238E27FC236}">
                <a16:creationId xmlns:a16="http://schemas.microsoft.com/office/drawing/2014/main" id="{F78CDE22-1B63-2D9F-AC03-406F3A64672E}"/>
              </a:ext>
            </a:extLst>
          </p:cNvPr>
          <p:cNvGrpSpPr/>
          <p:nvPr/>
        </p:nvGrpSpPr>
        <p:grpSpPr>
          <a:xfrm>
            <a:off x="369283" y="2423559"/>
            <a:ext cx="8400681" cy="1867249"/>
            <a:chOff x="371659" y="2946718"/>
            <a:chExt cx="8400681" cy="1171032"/>
          </a:xfrm>
        </p:grpSpPr>
        <p:sp>
          <p:nvSpPr>
            <p:cNvPr id="11" name="Rounded Rectangle 10">
              <a:extLst>
                <a:ext uri="{FF2B5EF4-FFF2-40B4-BE49-F238E27FC236}">
                  <a16:creationId xmlns:a16="http://schemas.microsoft.com/office/drawing/2014/main" id="{2D59894B-E3F7-4E9E-528F-1BAE502E66F2}"/>
                </a:ext>
              </a:extLst>
            </p:cNvPr>
            <p:cNvSpPr/>
            <p:nvPr/>
          </p:nvSpPr>
          <p:spPr>
            <a:xfrm>
              <a:off x="371659" y="2946719"/>
              <a:ext cx="8400681" cy="1171031"/>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3686861"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By </a:t>
              </a:r>
              <a:r>
                <a:rPr kumimoji="0" lang="en-US" sz="24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dynamically adjusting</a:t>
              </a: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the </a:t>
              </a:r>
              <a:b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bit-precision of a PUD operation, </a:t>
              </a:r>
              <a:b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we can </a:t>
              </a:r>
              <a:r>
                <a:rPr kumimoji="0" lang="en-US" sz="24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improve the performance</a:t>
              </a: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of </a:t>
              </a:r>
              <a:b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bit-serial PUD operations (by 1.6x to 2.6x)</a:t>
              </a:r>
            </a:p>
          </p:txBody>
        </p:sp>
        <p:sp>
          <p:nvSpPr>
            <p:cNvPr id="12" name="TextBox 11">
              <a:extLst>
                <a:ext uri="{FF2B5EF4-FFF2-40B4-BE49-F238E27FC236}">
                  <a16:creationId xmlns:a16="http://schemas.microsoft.com/office/drawing/2014/main" id="{F07DC4EC-55E5-A132-1704-BF409310AC0E}"/>
                </a:ext>
              </a:extLst>
            </p:cNvPr>
            <p:cNvSpPr txBox="1"/>
            <p:nvPr/>
          </p:nvSpPr>
          <p:spPr>
            <a:xfrm rot="16200000">
              <a:off x="47189" y="3347568"/>
              <a:ext cx="117103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Key Idea</a:t>
              </a:r>
            </a:p>
          </p:txBody>
        </p:sp>
      </p:grpSp>
    </p:spTree>
    <p:extLst>
      <p:ext uri="{BB962C8B-B14F-4D97-AF65-F5344CB8AC3E}">
        <p14:creationId xmlns:p14="http://schemas.microsoft.com/office/powerpoint/2010/main" val="96316192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eading</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a subpar performance in the presence of </a:t>
              </a:r>
              <a:r>
                <a:rPr kumimoji="0" lang="en-US" sz="19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1</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reduce the bit-precision of a PUD operation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Throughput-Oriented Execution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2</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use SALP to concurrently execute PUD primitives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High-Precision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3</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use alternative data representation for </a:t>
              </a:r>
              <a:b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high-precision PUD operations </a:t>
              </a:r>
            </a:p>
          </p:txBody>
        </p:sp>
      </p:grpSp>
      <p:sp>
        <p:nvSpPr>
          <p:cNvPr id="2" name="Rectangle 1">
            <a:extLst>
              <a:ext uri="{FF2B5EF4-FFF2-40B4-BE49-F238E27FC236}">
                <a16:creationId xmlns:a16="http://schemas.microsoft.com/office/drawing/2014/main" id="{304C7578-5785-3809-2894-F377A59FFE42}"/>
              </a:ext>
            </a:extLst>
          </p:cNvPr>
          <p:cNvSpPr/>
          <p:nvPr/>
        </p:nvSpPr>
        <p:spPr>
          <a:xfrm>
            <a:off x="0" y="4544196"/>
            <a:ext cx="9144000" cy="1935114"/>
          </a:xfrm>
          <a:prstGeom prst="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3" name="Rectangle 2">
            <a:extLst>
              <a:ext uri="{FF2B5EF4-FFF2-40B4-BE49-F238E27FC236}">
                <a16:creationId xmlns:a16="http://schemas.microsoft.com/office/drawing/2014/main" id="{BDCA6090-8BD5-9C11-BC92-89D59E7DB0EF}"/>
              </a:ext>
            </a:extLst>
          </p:cNvPr>
          <p:cNvSpPr/>
          <p:nvPr/>
        </p:nvSpPr>
        <p:spPr>
          <a:xfrm>
            <a:off x="44312" y="2203156"/>
            <a:ext cx="9144000" cy="1173997"/>
          </a:xfrm>
          <a:prstGeom prst="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Tree>
    <p:extLst>
      <p:ext uri="{BB962C8B-B14F-4D97-AF65-F5344CB8AC3E}">
        <p14:creationId xmlns:p14="http://schemas.microsoft.com/office/powerpoint/2010/main" val="226643498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Throughput-Oriented Execution</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architectures favor a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throughput-oriented execution</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as DRAM parallelism can partially hide the latency of DRAM ACTs</a:t>
            </a:r>
          </a:p>
        </p:txBody>
      </p:sp>
      <p:pic>
        <p:nvPicPr>
          <p:cNvPr id="6" name="Picture 5">
            <a:extLst>
              <a:ext uri="{FF2B5EF4-FFF2-40B4-BE49-F238E27FC236}">
                <a16:creationId xmlns:a16="http://schemas.microsoft.com/office/drawing/2014/main" id="{AD8C6E74-98F8-9136-9B53-643F71BD6864}"/>
              </a:ext>
            </a:extLst>
          </p:cNvPr>
          <p:cNvPicPr>
            <a:picLocks noChangeAspect="1"/>
          </p:cNvPicPr>
          <p:nvPr/>
        </p:nvPicPr>
        <p:blipFill>
          <a:blip r:embed="rId3"/>
          <a:stretch>
            <a:fillRect/>
          </a:stretch>
        </p:blipFill>
        <p:spPr>
          <a:xfrm>
            <a:off x="1102525" y="2065340"/>
            <a:ext cx="6934200" cy="4241800"/>
          </a:xfrm>
          <a:prstGeom prst="rect">
            <a:avLst/>
          </a:prstGeom>
        </p:spPr>
      </p:pic>
      <p:sp>
        <p:nvSpPr>
          <p:cNvPr id="7" name="Rectangle 6">
            <a:extLst>
              <a:ext uri="{FF2B5EF4-FFF2-40B4-BE49-F238E27FC236}">
                <a16:creationId xmlns:a16="http://schemas.microsoft.com/office/drawing/2014/main" id="{79BC5C0C-B1E5-6DDC-C7DE-65D86EB945BE}"/>
              </a:ext>
            </a:extLst>
          </p:cNvPr>
          <p:cNvSpPr/>
          <p:nvPr/>
        </p:nvSpPr>
        <p:spPr>
          <a:xfrm>
            <a:off x="4123882" y="3796880"/>
            <a:ext cx="4323721" cy="2561532"/>
          </a:xfrm>
          <a:prstGeom prst="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Tree>
    <p:extLst>
      <p:ext uri="{BB962C8B-B14F-4D97-AF65-F5344CB8AC3E}">
        <p14:creationId xmlns:p14="http://schemas.microsoft.com/office/powerpoint/2010/main" val="3012411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Row Copy </a:t>
            </a:r>
          </a:p>
        </p:txBody>
      </p:sp>
      <p:sp>
        <p:nvSpPr>
          <p:cNvPr id="7" name="TextBox 6">
            <a:extLst>
              <a:ext uri="{FF2B5EF4-FFF2-40B4-BE49-F238E27FC236}">
                <a16:creationId xmlns:a16="http://schemas.microsoft.com/office/drawing/2014/main" id="{A0070B9A-6790-B3E9-5F89-AAD0FD1E4FB2}"/>
              </a:ext>
            </a:extLst>
          </p:cNvPr>
          <p:cNvSpPr txBox="1"/>
          <p:nvPr/>
        </p:nvSpPr>
        <p:spPr>
          <a:xfrm>
            <a:off x="0" y="6062520"/>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Seshadri, Vivek, et al. "</a:t>
            </a:r>
            <a:r>
              <a:rPr kumimoji="0" lang="en-US" sz="11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RowClone</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Fast and Energy-Efficient </a:t>
            </a:r>
            <a:b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In-DRAM Bulk Data Copy and Initialization</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MICRO, 2013</a:t>
            </a:r>
          </a:p>
        </p:txBody>
      </p:sp>
      <p:sp>
        <p:nvSpPr>
          <p:cNvPr id="9" name="Rectangle 8">
            <a:extLst>
              <a:ext uri="{FF2B5EF4-FFF2-40B4-BE49-F238E27FC236}">
                <a16:creationId xmlns:a16="http://schemas.microsoft.com/office/drawing/2014/main" id="{B3F1732D-0BF9-D0CF-250D-2C372801221F}"/>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In-DRAM row copy is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issuing back-to-back ACTIVATES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to the DRAM</a:t>
            </a:r>
          </a:p>
        </p:txBody>
      </p:sp>
      <p:sp>
        <p:nvSpPr>
          <p:cNvPr id="13" name="TextBox 12">
            <a:extLst>
              <a:ext uri="{FF2B5EF4-FFF2-40B4-BE49-F238E27FC236}">
                <a16:creationId xmlns:a16="http://schemas.microsoft.com/office/drawing/2014/main" id="{756BAAE3-1798-C9CF-E35B-CB75DD0CFF63}"/>
              </a:ext>
            </a:extLst>
          </p:cNvPr>
          <p:cNvSpPr txBox="1"/>
          <p:nvPr/>
        </p:nvSpPr>
        <p:spPr>
          <a:xfrm>
            <a:off x="7886431" y="2994006"/>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src</a:t>
            </a:r>
            <a:endParaRPr kumimoji="0" lang="en-US" sz="1800" b="0" i="1"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857BFE81-8383-766D-7268-B24F780F7FFD}"/>
              </a:ext>
            </a:extLst>
          </p:cNvPr>
          <p:cNvSpPr txBox="1"/>
          <p:nvPr/>
        </p:nvSpPr>
        <p:spPr>
          <a:xfrm>
            <a:off x="7886431" y="326168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dst</a:t>
            </a:r>
            <a:endParaRPr kumimoji="0" lang="en-US" sz="1800" b="0" i="1"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F24FF27B-53BE-3B98-2532-FAC466552C57}"/>
              </a:ext>
            </a:extLst>
          </p:cNvPr>
          <p:cNvGrpSpPr/>
          <p:nvPr/>
        </p:nvGrpSpPr>
        <p:grpSpPr>
          <a:xfrm>
            <a:off x="7887087" y="2997894"/>
            <a:ext cx="1081825" cy="637006"/>
            <a:chOff x="7890474" y="2997894"/>
            <a:chExt cx="1081825" cy="637006"/>
          </a:xfrm>
          <a:solidFill>
            <a:schemeClr val="bg1"/>
          </a:solidFill>
        </p:grpSpPr>
        <p:sp>
          <p:nvSpPr>
            <p:cNvPr id="15" name="TextBox 14">
              <a:extLst>
                <a:ext uri="{FF2B5EF4-FFF2-40B4-BE49-F238E27FC236}">
                  <a16:creationId xmlns:a16="http://schemas.microsoft.com/office/drawing/2014/main" id="{E19468B2-763F-8CBB-4F4C-F524FAA5315F}"/>
                </a:ext>
              </a:extLst>
            </p:cNvPr>
            <p:cNvSpPr txBox="1"/>
            <p:nvPr/>
          </p:nvSpPr>
          <p:spPr>
            <a:xfrm>
              <a:off x="7890474" y="2997894"/>
              <a:ext cx="1081825" cy="369332"/>
            </a:xfrm>
            <a:prstGeom prst="rect">
              <a:avLst/>
            </a:prstGeom>
            <a:grp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src</a:t>
              </a:r>
              <a:endPar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DA3BD9A5-F1F8-A2C7-7396-FE7029C3528B}"/>
                </a:ext>
              </a:extLst>
            </p:cNvPr>
            <p:cNvSpPr txBox="1"/>
            <p:nvPr/>
          </p:nvSpPr>
          <p:spPr>
            <a:xfrm>
              <a:off x="7890474" y="3265568"/>
              <a:ext cx="1081825" cy="369332"/>
            </a:xfrm>
            <a:prstGeom prst="rect">
              <a:avLst/>
            </a:prstGeom>
            <a:grp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000000">
                      <a:lumMod val="50000"/>
                      <a:lumOff val="50000"/>
                    </a:srgbClr>
                  </a:solidFill>
                  <a:effectLst/>
                  <a:uLnTx/>
                  <a:uFillTx/>
                  <a:latin typeface="Avenir Next" panose="020B0503020202020204" pitchFamily="34" charset="0"/>
                  <a:ea typeface="+mn-ea"/>
                  <a:cs typeface="+mn-cs"/>
                </a:rPr>
                <a:t>dst</a:t>
              </a:r>
              <a:endParaRPr kumimoji="0" lang="en-US" sz="1800" b="0" i="1" u="none" strike="noStrike" kern="1200" cap="none" spc="0" normalizeH="0" baseline="0" noProof="0" dirty="0">
                <a:ln>
                  <a:noFill/>
                </a:ln>
                <a:solidFill>
                  <a:srgbClr val="000000">
                    <a:lumMod val="50000"/>
                    <a:lumOff val="50000"/>
                  </a:srgbClr>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647613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par>
                                <p:cTn id="35" presetID="22" presetClass="entr" presetSubtype="1" fill="hold" nodeType="withEffect">
                                  <p:stCondLst>
                                    <p:cond delay="0"/>
                                  </p:stCondLst>
                                  <p:childTnLst>
                                    <p:set>
                                      <p:cBhvr>
                                        <p:cTn id="36" dur="1" fill="hold">
                                          <p:stCondLst>
                                            <p:cond delay="0"/>
                                          </p:stCondLst>
                                        </p:cTn>
                                        <p:tgtEl>
                                          <p:spTgt spid="559"/>
                                        </p:tgtEl>
                                        <p:attrNameLst>
                                          <p:attrName>style.visibility</p:attrName>
                                        </p:attrNameLst>
                                      </p:cBhvr>
                                      <p:to>
                                        <p:strVal val="visible"/>
                                      </p:to>
                                    </p:set>
                                    <p:animEffect transition="in" filter="wipe(up)">
                                      <p:cBhvr>
                                        <p:cTn id="37" dur="500"/>
                                        <p:tgtEl>
                                          <p:spTgt spid="559"/>
                                        </p:tgtEl>
                                      </p:cBhvr>
                                    </p:animEffect>
                                  </p:childTnLst>
                                </p:cTn>
                              </p:par>
                              <p:par>
                                <p:cTn id="38" presetID="1" presetClass="entr" presetSubtype="0" fill="hold" nodeType="withEffect">
                                  <p:stCondLst>
                                    <p:cond delay="0"/>
                                  </p:stCondLst>
                                  <p:childTnLst>
                                    <p:set>
                                      <p:cBhvr>
                                        <p:cTn id="39" dur="1" fill="hold">
                                          <p:stCondLst>
                                            <p:cond delay="0"/>
                                          </p:stCondLst>
                                        </p:cTn>
                                        <p:tgtEl>
                                          <p:spTgt spid="689"/>
                                        </p:tgtEl>
                                        <p:attrNameLst>
                                          <p:attrName>style.visibility</p:attrName>
                                        </p:attrNameLst>
                                      </p:cBhvr>
                                      <p:to>
                                        <p:strVal val="visible"/>
                                      </p:to>
                                    </p:se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Throughput-Oriented Execution</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architectures favor a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throughput-oriented execution</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as DRAM parallelism can partially hide the latency of DRAM ACTs</a:t>
            </a:r>
          </a:p>
        </p:txBody>
      </p:sp>
      <p:pic>
        <p:nvPicPr>
          <p:cNvPr id="6" name="Picture 5">
            <a:extLst>
              <a:ext uri="{FF2B5EF4-FFF2-40B4-BE49-F238E27FC236}">
                <a16:creationId xmlns:a16="http://schemas.microsoft.com/office/drawing/2014/main" id="{AD8C6E74-98F8-9136-9B53-643F71BD6864}"/>
              </a:ext>
            </a:extLst>
          </p:cNvPr>
          <p:cNvPicPr>
            <a:picLocks noChangeAspect="1"/>
          </p:cNvPicPr>
          <p:nvPr/>
        </p:nvPicPr>
        <p:blipFill>
          <a:blip r:embed="rId3"/>
          <a:stretch>
            <a:fillRect/>
          </a:stretch>
        </p:blipFill>
        <p:spPr>
          <a:xfrm>
            <a:off x="1102525" y="2065340"/>
            <a:ext cx="6934200" cy="4241800"/>
          </a:xfrm>
          <a:prstGeom prst="rect">
            <a:avLst/>
          </a:prstGeom>
        </p:spPr>
      </p:pic>
      <p:sp>
        <p:nvSpPr>
          <p:cNvPr id="2" name="Rectangle 1">
            <a:extLst>
              <a:ext uri="{FF2B5EF4-FFF2-40B4-BE49-F238E27FC236}">
                <a16:creationId xmlns:a16="http://schemas.microsoft.com/office/drawing/2014/main" id="{133B3618-F0DB-F4B7-A5CC-048510180593}"/>
              </a:ext>
            </a:extLst>
          </p:cNvPr>
          <p:cNvSpPr/>
          <p:nvPr/>
        </p:nvSpPr>
        <p:spPr>
          <a:xfrm>
            <a:off x="0" y="1223237"/>
            <a:ext cx="9141625" cy="5219951"/>
          </a:xfrm>
          <a:prstGeom prst="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grpSp>
        <p:nvGrpSpPr>
          <p:cNvPr id="9" name="Group 8">
            <a:extLst>
              <a:ext uri="{FF2B5EF4-FFF2-40B4-BE49-F238E27FC236}">
                <a16:creationId xmlns:a16="http://schemas.microsoft.com/office/drawing/2014/main" id="{D0CC6691-133B-C21F-30AB-CDDFB4162B5C}"/>
              </a:ext>
            </a:extLst>
          </p:cNvPr>
          <p:cNvGrpSpPr/>
          <p:nvPr/>
        </p:nvGrpSpPr>
        <p:grpSpPr>
          <a:xfrm>
            <a:off x="369284" y="2841078"/>
            <a:ext cx="8400681" cy="1321456"/>
            <a:chOff x="371659" y="2796294"/>
            <a:chExt cx="8400681" cy="1321456"/>
          </a:xfrm>
        </p:grpSpPr>
        <p:sp>
          <p:nvSpPr>
            <p:cNvPr id="16" name="Rounded Rectangle 15">
              <a:extLst>
                <a:ext uri="{FF2B5EF4-FFF2-40B4-BE49-F238E27FC236}">
                  <a16:creationId xmlns:a16="http://schemas.microsoft.com/office/drawing/2014/main" id="{BC7425E3-E24F-884D-98E7-EA99CBAB7F33}"/>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Several primitives in a PUD operation can be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executed concurrently</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as they are independent of one another </a:t>
              </a:r>
            </a:p>
          </p:txBody>
        </p:sp>
        <p:sp>
          <p:nvSpPr>
            <p:cNvPr id="17" name="TextBox 16">
              <a:extLst>
                <a:ext uri="{FF2B5EF4-FFF2-40B4-BE49-F238E27FC236}">
                  <a16:creationId xmlns:a16="http://schemas.microsoft.com/office/drawing/2014/main" id="{6723F13F-2EC1-D2F5-E9C0-5BB07E3BDEAD}"/>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Key Idea</a:t>
              </a:r>
            </a:p>
          </p:txBody>
        </p:sp>
      </p:grpSp>
    </p:spTree>
    <p:extLst>
      <p:ext uri="{BB962C8B-B14F-4D97-AF65-F5344CB8AC3E}">
        <p14:creationId xmlns:p14="http://schemas.microsoft.com/office/powerpoint/2010/main" val="249737797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eading</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a subpar performance in the presence of </a:t>
              </a:r>
              <a:r>
                <a:rPr kumimoji="0" lang="en-US" sz="19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1</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reduce the bit-precision of a PUD operation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Throughput-Oriented Execution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2</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use SALP to concurrently execute PUD primitives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High-Precision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o</a:t>
              </a:r>
              <a:r>
                <a:rPr kumimoji="0" lang="en-US" sz="1900" b="0" i="0" u="sng" strike="noStrike" kern="1200" cap="none" spc="0" normalizeH="0" baseline="0" noProof="0" dirty="0" err="1">
                  <a:ln>
                    <a:noFill/>
                  </a:ln>
                  <a:solidFill>
                    <a:srgbClr val="1982C3"/>
                  </a:solidFill>
                  <a:effectLst/>
                  <a:uLnTx/>
                  <a:uFillTx/>
                  <a:latin typeface="Avenir Next" panose="020B0503020202020204" pitchFamily="34" charset="0"/>
                  <a:ea typeface="+mn-ea"/>
                  <a:cs typeface="Gill Sans MT"/>
                </a:rPr>
                <a:t>pportunity</a:t>
              </a:r>
              <a:r>
                <a:rPr kumimoji="0" lang="en-US" sz="1900" b="0" i="0" u="sng"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3</a:t>
              </a: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 use alternative data representation for </a:t>
              </a:r>
              <a:b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high-precision PUD operations </a:t>
              </a:r>
            </a:p>
          </p:txBody>
        </p:sp>
      </p:grpSp>
      <p:sp>
        <p:nvSpPr>
          <p:cNvPr id="3" name="Rectangle 2">
            <a:extLst>
              <a:ext uri="{FF2B5EF4-FFF2-40B4-BE49-F238E27FC236}">
                <a16:creationId xmlns:a16="http://schemas.microsoft.com/office/drawing/2014/main" id="{BDCA6090-8BD5-9C11-BC92-89D59E7DB0EF}"/>
              </a:ext>
            </a:extLst>
          </p:cNvPr>
          <p:cNvSpPr/>
          <p:nvPr/>
        </p:nvSpPr>
        <p:spPr>
          <a:xfrm>
            <a:off x="44312" y="2203156"/>
            <a:ext cx="9144000" cy="2405178"/>
          </a:xfrm>
          <a:prstGeom prst="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Tree>
    <p:extLst>
      <p:ext uri="{BB962C8B-B14F-4D97-AF65-F5344CB8AC3E}">
        <p14:creationId xmlns:p14="http://schemas.microsoft.com/office/powerpoint/2010/main" val="314095265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High-Precision Computation</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For operations that require </a:t>
            </a:r>
            <a:r>
              <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high precision,</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architectures suffer from </a:t>
            </a:r>
            <a:r>
              <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high latency</a:t>
            </a:r>
          </a:p>
        </p:txBody>
      </p:sp>
      <p:pic>
        <p:nvPicPr>
          <p:cNvPr id="8" name="Picture 7">
            <a:extLst>
              <a:ext uri="{FF2B5EF4-FFF2-40B4-BE49-F238E27FC236}">
                <a16:creationId xmlns:a16="http://schemas.microsoft.com/office/drawing/2014/main" id="{D579F78E-3B12-1BA9-329A-14FD62507D1C}"/>
              </a:ext>
            </a:extLst>
          </p:cNvPr>
          <p:cNvPicPr>
            <a:picLocks noChangeAspect="1"/>
          </p:cNvPicPr>
          <p:nvPr/>
        </p:nvPicPr>
        <p:blipFill rotWithShape="1">
          <a:blip r:embed="rId3"/>
          <a:srcRect l="1683" t="6731" b="6978"/>
          <a:stretch/>
        </p:blipFill>
        <p:spPr>
          <a:xfrm>
            <a:off x="2160016" y="3099054"/>
            <a:ext cx="4819217" cy="2903500"/>
          </a:xfrm>
          <a:prstGeom prst="rect">
            <a:avLst/>
          </a:prstGeom>
        </p:spPr>
      </p:pic>
      <p:pic>
        <p:nvPicPr>
          <p:cNvPr id="11" name="Picture 10">
            <a:extLst>
              <a:ext uri="{FF2B5EF4-FFF2-40B4-BE49-F238E27FC236}">
                <a16:creationId xmlns:a16="http://schemas.microsoft.com/office/drawing/2014/main" id="{833479F5-8A1B-51F6-7134-FBFD84021EDE}"/>
              </a:ext>
            </a:extLst>
          </p:cNvPr>
          <p:cNvPicPr>
            <a:picLocks noChangeAspect="1"/>
          </p:cNvPicPr>
          <p:nvPr/>
        </p:nvPicPr>
        <p:blipFill>
          <a:blip r:embed="rId4"/>
          <a:stretch>
            <a:fillRect/>
          </a:stretch>
        </p:blipFill>
        <p:spPr>
          <a:xfrm>
            <a:off x="730112" y="2201607"/>
            <a:ext cx="7772400" cy="478414"/>
          </a:xfrm>
          <a:prstGeom prst="rect">
            <a:avLst/>
          </a:prstGeom>
        </p:spPr>
      </p:pic>
      <p:pic>
        <p:nvPicPr>
          <p:cNvPr id="13" name="Picture 12">
            <a:extLst>
              <a:ext uri="{FF2B5EF4-FFF2-40B4-BE49-F238E27FC236}">
                <a16:creationId xmlns:a16="http://schemas.microsoft.com/office/drawing/2014/main" id="{63CAF601-8D11-5647-2CDC-CC90CA1A3EDF}"/>
              </a:ext>
            </a:extLst>
          </p:cNvPr>
          <p:cNvPicPr>
            <a:picLocks noChangeAspect="1"/>
          </p:cNvPicPr>
          <p:nvPr/>
        </p:nvPicPr>
        <p:blipFill rotWithShape="1">
          <a:blip r:embed="rId5"/>
          <a:srcRect t="6440" b="9453"/>
          <a:stretch/>
        </p:blipFill>
        <p:spPr>
          <a:xfrm>
            <a:off x="1267477" y="2785588"/>
            <a:ext cx="738467" cy="3530433"/>
          </a:xfrm>
          <a:prstGeom prst="rect">
            <a:avLst/>
          </a:prstGeom>
        </p:spPr>
      </p:pic>
    </p:spTree>
    <p:extLst>
      <p:ext uri="{BB962C8B-B14F-4D97-AF65-F5344CB8AC3E}">
        <p14:creationId xmlns:p14="http://schemas.microsoft.com/office/powerpoint/2010/main" val="204512730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High-Precision Computation</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For operations that require </a:t>
            </a:r>
            <a:r>
              <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high precision,</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architectures suffer from </a:t>
            </a:r>
            <a:r>
              <a:rPr kumimoji="0" lang="en-US" sz="2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high latency</a:t>
            </a:r>
          </a:p>
        </p:txBody>
      </p:sp>
      <p:pic>
        <p:nvPicPr>
          <p:cNvPr id="8" name="Picture 7">
            <a:extLst>
              <a:ext uri="{FF2B5EF4-FFF2-40B4-BE49-F238E27FC236}">
                <a16:creationId xmlns:a16="http://schemas.microsoft.com/office/drawing/2014/main" id="{D579F78E-3B12-1BA9-329A-14FD62507D1C}"/>
              </a:ext>
            </a:extLst>
          </p:cNvPr>
          <p:cNvPicPr>
            <a:picLocks noChangeAspect="1"/>
          </p:cNvPicPr>
          <p:nvPr/>
        </p:nvPicPr>
        <p:blipFill rotWithShape="1">
          <a:blip r:embed="rId3"/>
          <a:srcRect l="1683" t="6731" b="6978"/>
          <a:stretch/>
        </p:blipFill>
        <p:spPr>
          <a:xfrm>
            <a:off x="2160016" y="3099054"/>
            <a:ext cx="4819217" cy="2903500"/>
          </a:xfrm>
          <a:prstGeom prst="rect">
            <a:avLst/>
          </a:prstGeom>
        </p:spPr>
      </p:pic>
      <p:pic>
        <p:nvPicPr>
          <p:cNvPr id="11" name="Picture 10">
            <a:extLst>
              <a:ext uri="{FF2B5EF4-FFF2-40B4-BE49-F238E27FC236}">
                <a16:creationId xmlns:a16="http://schemas.microsoft.com/office/drawing/2014/main" id="{833479F5-8A1B-51F6-7134-FBFD84021EDE}"/>
              </a:ext>
            </a:extLst>
          </p:cNvPr>
          <p:cNvPicPr>
            <a:picLocks noChangeAspect="1"/>
          </p:cNvPicPr>
          <p:nvPr/>
        </p:nvPicPr>
        <p:blipFill>
          <a:blip r:embed="rId4"/>
          <a:stretch>
            <a:fillRect/>
          </a:stretch>
        </p:blipFill>
        <p:spPr>
          <a:xfrm>
            <a:off x="730112" y="2201607"/>
            <a:ext cx="7772400" cy="478414"/>
          </a:xfrm>
          <a:prstGeom prst="rect">
            <a:avLst/>
          </a:prstGeom>
        </p:spPr>
      </p:pic>
      <p:pic>
        <p:nvPicPr>
          <p:cNvPr id="13" name="Picture 12">
            <a:extLst>
              <a:ext uri="{FF2B5EF4-FFF2-40B4-BE49-F238E27FC236}">
                <a16:creationId xmlns:a16="http://schemas.microsoft.com/office/drawing/2014/main" id="{63CAF601-8D11-5647-2CDC-CC90CA1A3EDF}"/>
              </a:ext>
            </a:extLst>
          </p:cNvPr>
          <p:cNvPicPr>
            <a:picLocks noChangeAspect="1"/>
          </p:cNvPicPr>
          <p:nvPr/>
        </p:nvPicPr>
        <p:blipFill rotWithShape="1">
          <a:blip r:embed="rId5"/>
          <a:srcRect t="6440" b="9453"/>
          <a:stretch/>
        </p:blipFill>
        <p:spPr>
          <a:xfrm>
            <a:off x="1267477" y="2785588"/>
            <a:ext cx="738467" cy="3530433"/>
          </a:xfrm>
          <a:prstGeom prst="rect">
            <a:avLst/>
          </a:prstGeom>
        </p:spPr>
      </p:pic>
      <p:sp>
        <p:nvSpPr>
          <p:cNvPr id="2" name="Rectangle 1">
            <a:extLst>
              <a:ext uri="{FF2B5EF4-FFF2-40B4-BE49-F238E27FC236}">
                <a16:creationId xmlns:a16="http://schemas.microsoft.com/office/drawing/2014/main" id="{BC1CEB64-E052-BAB3-6BAF-F0EC90A47C5A}"/>
              </a:ext>
            </a:extLst>
          </p:cNvPr>
          <p:cNvSpPr/>
          <p:nvPr/>
        </p:nvSpPr>
        <p:spPr>
          <a:xfrm>
            <a:off x="0" y="1223237"/>
            <a:ext cx="9141625" cy="5219951"/>
          </a:xfrm>
          <a:prstGeom prst="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grpSp>
        <p:nvGrpSpPr>
          <p:cNvPr id="3" name="Group 2">
            <a:extLst>
              <a:ext uri="{FF2B5EF4-FFF2-40B4-BE49-F238E27FC236}">
                <a16:creationId xmlns:a16="http://schemas.microsoft.com/office/drawing/2014/main" id="{FC29DE05-AF73-2CD0-A977-98445255F478}"/>
              </a:ext>
            </a:extLst>
          </p:cNvPr>
          <p:cNvGrpSpPr/>
          <p:nvPr/>
        </p:nvGrpSpPr>
        <p:grpSpPr>
          <a:xfrm>
            <a:off x="369283" y="2515073"/>
            <a:ext cx="8400681" cy="2203261"/>
            <a:chOff x="371659" y="2796294"/>
            <a:chExt cx="8400681" cy="1321456"/>
          </a:xfrm>
        </p:grpSpPr>
        <p:sp>
          <p:nvSpPr>
            <p:cNvPr id="6" name="Rounded Rectangle 5">
              <a:extLst>
                <a:ext uri="{FF2B5EF4-FFF2-40B4-BE49-F238E27FC236}">
                  <a16:creationId xmlns:a16="http://schemas.microsoft.com/office/drawing/2014/main" id="{D2441AB3-15EB-B9A6-373D-62A42F0129BE}"/>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Use a positional number system representation, i.e.,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the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redundant binary representation (RBR)</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for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high-precision PUD operations: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endParaRPr>
            </a:p>
            <a:p>
              <a:pPr marL="457200" marR="0" lvl="0" indent="-457200" algn="ctr" defTabSz="914400" rtl="0" eaLnBrk="1" fontAlgn="auto" latinLnBrk="0" hangingPunct="1">
                <a:lnSpc>
                  <a:spcPct val="100000"/>
                </a:lnSpc>
                <a:spcBef>
                  <a:spcPts val="0"/>
                </a:spcBef>
                <a:spcAft>
                  <a:spcPts val="0"/>
                </a:spcAft>
                <a:buClrTx/>
                <a:buSzTx/>
                <a:buFontTx/>
                <a:buAutoNum type="arabicParenBoth"/>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the operation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no longer needs to propagate</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carry bits</a:t>
              </a:r>
            </a:p>
            <a:p>
              <a:pPr marL="457200" marR="0" lvl="0" indent="-457200" algn="ctr" defTabSz="914400" rtl="0" eaLnBrk="1" fontAlgn="auto" latinLnBrk="0" hangingPunct="1">
                <a:lnSpc>
                  <a:spcPct val="100000"/>
                </a:lnSpc>
                <a:spcBef>
                  <a:spcPts val="0"/>
                </a:spcBef>
                <a:spcAft>
                  <a:spcPts val="0"/>
                </a:spcAft>
                <a:buClrTx/>
                <a:buSzTx/>
                <a:buFontTx/>
                <a:buAutoNum type="arabicParenBoth"/>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the operation latency is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independent</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of the data precision</a:t>
              </a:r>
            </a:p>
          </p:txBody>
        </p:sp>
        <p:sp>
          <p:nvSpPr>
            <p:cNvPr id="7" name="TextBox 6">
              <a:extLst>
                <a:ext uri="{FF2B5EF4-FFF2-40B4-BE49-F238E27FC236}">
                  <a16:creationId xmlns:a16="http://schemas.microsoft.com/office/drawing/2014/main" id="{05332DE0-D6A4-19AB-32FE-82FFF6FE01DE}"/>
                </a:ext>
              </a:extLst>
            </p:cNvPr>
            <p:cNvSpPr txBox="1"/>
            <p:nvPr/>
          </p:nvSpPr>
          <p:spPr>
            <a:xfrm rot="16200000">
              <a:off x="2949" y="3247741"/>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Key Idea</a:t>
              </a:r>
            </a:p>
          </p:txBody>
        </p:sp>
      </p:grpSp>
    </p:spTree>
    <p:extLst>
      <p:ext uri="{BB962C8B-B14F-4D97-AF65-F5344CB8AC3E}">
        <p14:creationId xmlns:p14="http://schemas.microsoft.com/office/powerpoint/2010/main" val="343119491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i="1" dirty="0"/>
              <a:t>Proteus</a:t>
            </a:r>
            <a:r>
              <a:rPr lang="en-US" sz="3600" dirty="0"/>
              <a:t>: </a:t>
            </a:r>
            <a:br>
              <a:rPr lang="en-US" sz="3600" dirty="0"/>
            </a:br>
            <a:r>
              <a:rPr lang="en-US" sz="2800" dirty="0"/>
              <a:t>Design Overview (I) </a:t>
            </a:r>
          </a:p>
        </p:txBody>
      </p:sp>
      <p:pic>
        <p:nvPicPr>
          <p:cNvPr id="3" name="Picture 2">
            <a:extLst>
              <a:ext uri="{FF2B5EF4-FFF2-40B4-BE49-F238E27FC236}">
                <a16:creationId xmlns:a16="http://schemas.microsoft.com/office/drawing/2014/main" id="{12557C88-AFE7-8662-588D-46B312503985}"/>
              </a:ext>
            </a:extLst>
          </p:cNvPr>
          <p:cNvPicPr>
            <a:picLocks noChangeAspect="1"/>
          </p:cNvPicPr>
          <p:nvPr/>
        </p:nvPicPr>
        <p:blipFill>
          <a:blip r:embed="rId3"/>
          <a:stretch>
            <a:fillRect/>
          </a:stretch>
        </p:blipFill>
        <p:spPr>
          <a:xfrm>
            <a:off x="157444" y="1198020"/>
            <a:ext cx="8829107" cy="2547650"/>
          </a:xfrm>
          <a:prstGeom prst="rect">
            <a:avLst/>
          </a:prstGeom>
        </p:spPr>
      </p:pic>
      <p:grpSp>
        <p:nvGrpSpPr>
          <p:cNvPr id="5" name="Group 4">
            <a:extLst>
              <a:ext uri="{FF2B5EF4-FFF2-40B4-BE49-F238E27FC236}">
                <a16:creationId xmlns:a16="http://schemas.microsoft.com/office/drawing/2014/main" id="{3C31CA02-B963-2EC5-5005-4826308F1DE0}"/>
              </a:ext>
            </a:extLst>
          </p:cNvPr>
          <p:cNvGrpSpPr/>
          <p:nvPr/>
        </p:nvGrpSpPr>
        <p:grpSpPr>
          <a:xfrm>
            <a:off x="152386" y="4027122"/>
            <a:ext cx="8891241" cy="998044"/>
            <a:chOff x="568179" y="3421559"/>
            <a:chExt cx="7911116" cy="1007793"/>
          </a:xfrm>
        </p:grpSpPr>
        <p:sp>
          <p:nvSpPr>
            <p:cNvPr id="7" name="TextBox 6">
              <a:extLst>
                <a:ext uri="{FF2B5EF4-FFF2-40B4-BE49-F238E27FC236}">
                  <a16:creationId xmlns:a16="http://schemas.microsoft.com/office/drawing/2014/main" id="{421072D1-7216-AD35-4651-8279816B051B}"/>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310" name="TextBox 309">
              <a:extLst>
                <a:ext uri="{FF2B5EF4-FFF2-40B4-BE49-F238E27FC236}">
                  <a16:creationId xmlns:a16="http://schemas.microsoft.com/office/drawing/2014/main" id="{462F1583-1DEE-0043-6D48-9B3CAF1FEBF9}"/>
                </a:ext>
              </a:extLst>
            </p:cNvPr>
            <p:cNvSpPr txBox="1"/>
            <p:nvPr/>
          </p:nvSpPr>
          <p:spPr>
            <a:xfrm>
              <a:off x="974390" y="3528082"/>
              <a:ext cx="7504905" cy="90127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uProgram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 performance vs. bit-precision trade-offs  </a:t>
              </a:r>
            </a:p>
          </p:txBody>
        </p:sp>
      </p:grpSp>
      <p:grpSp>
        <p:nvGrpSpPr>
          <p:cNvPr id="311" name="Group 310">
            <a:extLst>
              <a:ext uri="{FF2B5EF4-FFF2-40B4-BE49-F238E27FC236}">
                <a16:creationId xmlns:a16="http://schemas.microsoft.com/office/drawing/2014/main" id="{51F84EFF-93BC-2E31-E745-AACA064BECF1}"/>
              </a:ext>
            </a:extLst>
          </p:cNvPr>
          <p:cNvGrpSpPr/>
          <p:nvPr/>
        </p:nvGrpSpPr>
        <p:grpSpPr>
          <a:xfrm>
            <a:off x="152386" y="4933673"/>
            <a:ext cx="9077497" cy="1094831"/>
            <a:chOff x="406767" y="3421560"/>
            <a:chExt cx="8413372" cy="1105523"/>
          </a:xfrm>
        </p:grpSpPr>
        <p:sp>
          <p:nvSpPr>
            <p:cNvPr id="312" name="TextBox 311">
              <a:extLst>
                <a:ext uri="{FF2B5EF4-FFF2-40B4-BE49-F238E27FC236}">
                  <a16:creationId xmlns:a16="http://schemas.microsoft.com/office/drawing/2014/main" id="{C3C22745-11DB-1D2F-FB1C-E2BEB6E31238}"/>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313" name="TextBox 312">
              <a:extLst>
                <a:ext uri="{FF2B5EF4-FFF2-40B4-BE49-F238E27FC236}">
                  <a16:creationId xmlns:a16="http://schemas.microsoft.com/office/drawing/2014/main" id="{6CB1EF68-3DDC-161C-7FAC-2D8DD6A0A66D}"/>
                </a:ext>
              </a:extLst>
            </p:cNvPr>
            <p:cNvSpPr txBox="1"/>
            <p:nvPr/>
          </p:nvSpPr>
          <p:spPr>
            <a:xfrm>
              <a:off x="819137" y="3501501"/>
              <a:ext cx="8001002" cy="10255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aims to identify the dynamic range of memory objects associated with a PUD operation</a:t>
              </a:r>
              <a:r>
                <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14" name="Group 313">
            <a:extLst>
              <a:ext uri="{FF2B5EF4-FFF2-40B4-BE49-F238E27FC236}">
                <a16:creationId xmlns:a16="http://schemas.microsoft.com/office/drawing/2014/main" id="{E15F374D-DB5B-C1D0-4698-53E0A0CE90CC}"/>
              </a:ext>
            </a:extLst>
          </p:cNvPr>
          <p:cNvGrpSpPr/>
          <p:nvPr/>
        </p:nvGrpSpPr>
        <p:grpSpPr>
          <a:xfrm>
            <a:off x="152384" y="5627004"/>
            <a:ext cx="9077499" cy="971720"/>
            <a:chOff x="406767" y="3421560"/>
            <a:chExt cx="8413374" cy="981210"/>
          </a:xfrm>
        </p:grpSpPr>
        <p:sp>
          <p:nvSpPr>
            <p:cNvPr id="315" name="TextBox 314">
              <a:extLst>
                <a:ext uri="{FF2B5EF4-FFF2-40B4-BE49-F238E27FC236}">
                  <a16:creationId xmlns:a16="http://schemas.microsoft.com/office/drawing/2014/main" id="{30AF46DD-3A39-3EC7-D8F7-CB2752A96C6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p:sp>
          <p:nvSpPr>
            <p:cNvPr id="316" name="TextBox 315">
              <a:extLst>
                <a:ext uri="{FF2B5EF4-FFF2-40B4-BE49-F238E27FC236}">
                  <a16:creationId xmlns:a16="http://schemas.microsoft.com/office/drawing/2014/main" id="{A82143B6-3472-9A40-19DD-BB3A011C730B}"/>
                </a:ext>
              </a:extLst>
            </p:cNvPr>
            <p:cNvSpPr txBox="1"/>
            <p:nvPr/>
          </p:nvSpPr>
          <p:spPr>
            <a:xfrm>
              <a:off x="819139" y="3501501"/>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uProgram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aims to identify the appropriate bit-precision based on the input operations of</a:t>
              </a:r>
              <a:b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sp>
        <p:nvSpPr>
          <p:cNvPr id="317" name="Rectangle 316">
            <a:extLst>
              <a:ext uri="{FF2B5EF4-FFF2-40B4-BE49-F238E27FC236}">
                <a16:creationId xmlns:a16="http://schemas.microsoft.com/office/drawing/2014/main" id="{60708050-2A35-3877-54AC-1D4D54F2C98C}"/>
              </a:ext>
            </a:extLst>
          </p:cNvPr>
          <p:cNvSpPr/>
          <p:nvPr/>
        </p:nvSpPr>
        <p:spPr>
          <a:xfrm>
            <a:off x="78187" y="3728824"/>
            <a:ext cx="8987622"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spTree>
    <p:extLst>
      <p:ext uri="{BB962C8B-B14F-4D97-AF65-F5344CB8AC3E}">
        <p14:creationId xmlns:p14="http://schemas.microsoft.com/office/powerpoint/2010/main" val="187272578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i="1" dirty="0"/>
              <a:t>Proteus</a:t>
            </a:r>
            <a:r>
              <a:rPr lang="en-US" sz="3600" dirty="0"/>
              <a:t>: </a:t>
            </a:r>
            <a:br>
              <a:rPr lang="en-US" sz="3600" dirty="0"/>
            </a:br>
            <a:r>
              <a:rPr lang="en-US" sz="2800" dirty="0"/>
              <a:t>Design Overview (II) </a:t>
            </a:r>
          </a:p>
        </p:txBody>
      </p:sp>
      <p:pic>
        <p:nvPicPr>
          <p:cNvPr id="3" name="Picture 2">
            <a:extLst>
              <a:ext uri="{FF2B5EF4-FFF2-40B4-BE49-F238E27FC236}">
                <a16:creationId xmlns:a16="http://schemas.microsoft.com/office/drawing/2014/main" id="{12557C88-AFE7-8662-588D-46B312503985}"/>
              </a:ext>
            </a:extLst>
          </p:cNvPr>
          <p:cNvPicPr>
            <a:picLocks noChangeAspect="1"/>
          </p:cNvPicPr>
          <p:nvPr/>
        </p:nvPicPr>
        <p:blipFill>
          <a:blip r:embed="rId3"/>
          <a:stretch>
            <a:fillRect/>
          </a:stretch>
        </p:blipFill>
        <p:spPr>
          <a:xfrm>
            <a:off x="157444" y="1198020"/>
            <a:ext cx="8829107" cy="2547650"/>
          </a:xfrm>
          <a:prstGeom prst="rect">
            <a:avLst/>
          </a:prstGeom>
        </p:spPr>
      </p:pic>
      <p:grpSp>
        <p:nvGrpSpPr>
          <p:cNvPr id="5" name="Group 4">
            <a:extLst>
              <a:ext uri="{FF2B5EF4-FFF2-40B4-BE49-F238E27FC236}">
                <a16:creationId xmlns:a16="http://schemas.microsoft.com/office/drawing/2014/main" id="{3C31CA02-B963-2EC5-5005-4826308F1DE0}"/>
              </a:ext>
            </a:extLst>
          </p:cNvPr>
          <p:cNvGrpSpPr/>
          <p:nvPr/>
        </p:nvGrpSpPr>
        <p:grpSpPr>
          <a:xfrm>
            <a:off x="152386" y="4027122"/>
            <a:ext cx="8891241" cy="998044"/>
            <a:chOff x="568179" y="3421559"/>
            <a:chExt cx="7911116" cy="1007793"/>
          </a:xfrm>
        </p:grpSpPr>
        <p:sp>
          <p:nvSpPr>
            <p:cNvPr id="7" name="TextBox 6">
              <a:extLst>
                <a:ext uri="{FF2B5EF4-FFF2-40B4-BE49-F238E27FC236}">
                  <a16:creationId xmlns:a16="http://schemas.microsoft.com/office/drawing/2014/main" id="{421072D1-7216-AD35-4651-8279816B051B}"/>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1</a:t>
              </a:r>
            </a:p>
          </p:txBody>
        </p:sp>
        <p:sp>
          <p:nvSpPr>
            <p:cNvPr id="310" name="TextBox 309">
              <a:extLst>
                <a:ext uri="{FF2B5EF4-FFF2-40B4-BE49-F238E27FC236}">
                  <a16:creationId xmlns:a16="http://schemas.microsoft.com/office/drawing/2014/main" id="{462F1583-1DEE-0043-6D48-9B3CAF1FEBF9}"/>
                </a:ext>
              </a:extLst>
            </p:cNvPr>
            <p:cNvSpPr txBox="1"/>
            <p:nvPr/>
          </p:nvSpPr>
          <p:spPr>
            <a:xfrm>
              <a:off x="974390" y="3528082"/>
              <a:ext cx="7504905" cy="90127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Parallelism-Aware </a:t>
              </a:r>
              <a:r>
                <a:rPr kumimoji="0" lang="en-US" sz="20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Gill Sans MT"/>
                </a:rPr>
                <a:t>uProgram</a:t>
              </a:r>
              <a:r>
                <a:rPr kumimoji="0" lang="en-US" sz="20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hand-optimized implementations of different PUD operations with different performance vs. bit-precision trade-offs  </a:t>
              </a:r>
            </a:p>
          </p:txBody>
        </p:sp>
      </p:grpSp>
      <p:grpSp>
        <p:nvGrpSpPr>
          <p:cNvPr id="311" name="Group 310">
            <a:extLst>
              <a:ext uri="{FF2B5EF4-FFF2-40B4-BE49-F238E27FC236}">
                <a16:creationId xmlns:a16="http://schemas.microsoft.com/office/drawing/2014/main" id="{51F84EFF-93BC-2E31-E745-AACA064BECF1}"/>
              </a:ext>
            </a:extLst>
          </p:cNvPr>
          <p:cNvGrpSpPr/>
          <p:nvPr/>
        </p:nvGrpSpPr>
        <p:grpSpPr>
          <a:xfrm>
            <a:off x="152386" y="4933673"/>
            <a:ext cx="9077497" cy="1094831"/>
            <a:chOff x="406767" y="3421560"/>
            <a:chExt cx="8413372" cy="1105523"/>
          </a:xfrm>
        </p:grpSpPr>
        <p:sp>
          <p:nvSpPr>
            <p:cNvPr id="312" name="TextBox 311">
              <a:extLst>
                <a:ext uri="{FF2B5EF4-FFF2-40B4-BE49-F238E27FC236}">
                  <a16:creationId xmlns:a16="http://schemas.microsoft.com/office/drawing/2014/main" id="{C3C22745-11DB-1D2F-FB1C-E2BEB6E31238}"/>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313" name="TextBox 312">
              <a:extLst>
                <a:ext uri="{FF2B5EF4-FFF2-40B4-BE49-F238E27FC236}">
                  <a16:creationId xmlns:a16="http://schemas.microsoft.com/office/drawing/2014/main" id="{6CB1EF68-3DDC-161C-7FAC-2D8DD6A0A66D}"/>
                </a:ext>
              </a:extLst>
            </p:cNvPr>
            <p:cNvSpPr txBox="1"/>
            <p:nvPr/>
          </p:nvSpPr>
          <p:spPr>
            <a:xfrm>
              <a:off x="819137" y="3501501"/>
              <a:ext cx="8001002" cy="10255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aims to identify the dynamic range of memory objects associated with a PUD operation</a:t>
              </a:r>
              <a:r>
                <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14" name="Group 313">
            <a:extLst>
              <a:ext uri="{FF2B5EF4-FFF2-40B4-BE49-F238E27FC236}">
                <a16:creationId xmlns:a16="http://schemas.microsoft.com/office/drawing/2014/main" id="{E15F374D-DB5B-C1D0-4698-53E0A0CE90CC}"/>
              </a:ext>
            </a:extLst>
          </p:cNvPr>
          <p:cNvGrpSpPr/>
          <p:nvPr/>
        </p:nvGrpSpPr>
        <p:grpSpPr>
          <a:xfrm>
            <a:off x="152384" y="5627004"/>
            <a:ext cx="9077499" cy="971720"/>
            <a:chOff x="406767" y="3421560"/>
            <a:chExt cx="8413374" cy="981210"/>
          </a:xfrm>
        </p:grpSpPr>
        <p:sp>
          <p:nvSpPr>
            <p:cNvPr id="315" name="TextBox 314">
              <a:extLst>
                <a:ext uri="{FF2B5EF4-FFF2-40B4-BE49-F238E27FC236}">
                  <a16:creationId xmlns:a16="http://schemas.microsoft.com/office/drawing/2014/main" id="{30AF46DD-3A39-3EC7-D8F7-CB2752A96C6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p:sp>
          <p:nvSpPr>
            <p:cNvPr id="316" name="TextBox 315">
              <a:extLst>
                <a:ext uri="{FF2B5EF4-FFF2-40B4-BE49-F238E27FC236}">
                  <a16:creationId xmlns:a16="http://schemas.microsoft.com/office/drawing/2014/main" id="{A82143B6-3472-9A40-19DD-BB3A011C730B}"/>
                </a:ext>
              </a:extLst>
            </p:cNvPr>
            <p:cNvSpPr txBox="1"/>
            <p:nvPr/>
          </p:nvSpPr>
          <p:spPr>
            <a:xfrm>
              <a:off x="819139" y="3501501"/>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uProgram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aims to identify the appropriate bit-precision based on the input operations of</a:t>
              </a:r>
              <a:b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sp>
        <p:nvSpPr>
          <p:cNvPr id="317" name="Rectangle 316">
            <a:extLst>
              <a:ext uri="{FF2B5EF4-FFF2-40B4-BE49-F238E27FC236}">
                <a16:creationId xmlns:a16="http://schemas.microsoft.com/office/drawing/2014/main" id="{60708050-2A35-3877-54AC-1D4D54F2C98C}"/>
              </a:ext>
            </a:extLst>
          </p:cNvPr>
          <p:cNvSpPr/>
          <p:nvPr/>
        </p:nvSpPr>
        <p:spPr>
          <a:xfrm>
            <a:off x="78187" y="3728824"/>
            <a:ext cx="8987622"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sp>
        <p:nvSpPr>
          <p:cNvPr id="2" name="Rounded Rectangle 1">
            <a:extLst>
              <a:ext uri="{FF2B5EF4-FFF2-40B4-BE49-F238E27FC236}">
                <a16:creationId xmlns:a16="http://schemas.microsoft.com/office/drawing/2014/main" id="{8CA104E6-1A51-17A2-612B-E3EA486DBA6A}"/>
              </a:ext>
            </a:extLst>
          </p:cNvPr>
          <p:cNvSpPr/>
          <p:nvPr/>
        </p:nvSpPr>
        <p:spPr>
          <a:xfrm>
            <a:off x="5238119" y="1762188"/>
            <a:ext cx="2410141" cy="1459407"/>
          </a:xfrm>
          <a:prstGeom prst="roundRect">
            <a:avLst>
              <a:gd name="adj" fmla="val 3389"/>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020081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i="1" dirty="0"/>
              <a:t>Proteus</a:t>
            </a:r>
            <a:r>
              <a:rPr lang="en-US" sz="3600" dirty="0"/>
              <a:t>: </a:t>
            </a:r>
            <a:br>
              <a:rPr lang="en-US" sz="3600" dirty="0"/>
            </a:br>
            <a:r>
              <a:rPr lang="en-US" sz="2800" dirty="0"/>
              <a:t>Design Overview (III) </a:t>
            </a:r>
          </a:p>
        </p:txBody>
      </p:sp>
      <p:pic>
        <p:nvPicPr>
          <p:cNvPr id="3" name="Picture 2">
            <a:extLst>
              <a:ext uri="{FF2B5EF4-FFF2-40B4-BE49-F238E27FC236}">
                <a16:creationId xmlns:a16="http://schemas.microsoft.com/office/drawing/2014/main" id="{12557C88-AFE7-8662-588D-46B312503985}"/>
              </a:ext>
            </a:extLst>
          </p:cNvPr>
          <p:cNvPicPr>
            <a:picLocks noChangeAspect="1"/>
          </p:cNvPicPr>
          <p:nvPr/>
        </p:nvPicPr>
        <p:blipFill>
          <a:blip r:embed="rId3"/>
          <a:stretch>
            <a:fillRect/>
          </a:stretch>
        </p:blipFill>
        <p:spPr>
          <a:xfrm>
            <a:off x="157444" y="1198020"/>
            <a:ext cx="8829107" cy="2547650"/>
          </a:xfrm>
          <a:prstGeom prst="rect">
            <a:avLst/>
          </a:prstGeom>
        </p:spPr>
      </p:pic>
      <p:grpSp>
        <p:nvGrpSpPr>
          <p:cNvPr id="5" name="Group 4">
            <a:extLst>
              <a:ext uri="{FF2B5EF4-FFF2-40B4-BE49-F238E27FC236}">
                <a16:creationId xmlns:a16="http://schemas.microsoft.com/office/drawing/2014/main" id="{3C31CA02-B963-2EC5-5005-4826308F1DE0}"/>
              </a:ext>
            </a:extLst>
          </p:cNvPr>
          <p:cNvGrpSpPr/>
          <p:nvPr/>
        </p:nvGrpSpPr>
        <p:grpSpPr>
          <a:xfrm>
            <a:off x="152386" y="4027122"/>
            <a:ext cx="8891241" cy="998044"/>
            <a:chOff x="568179" y="3421559"/>
            <a:chExt cx="7911116" cy="1007793"/>
          </a:xfrm>
        </p:grpSpPr>
        <p:sp>
          <p:nvSpPr>
            <p:cNvPr id="7" name="TextBox 6">
              <a:extLst>
                <a:ext uri="{FF2B5EF4-FFF2-40B4-BE49-F238E27FC236}">
                  <a16:creationId xmlns:a16="http://schemas.microsoft.com/office/drawing/2014/main" id="{421072D1-7216-AD35-4651-8279816B051B}"/>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p:sp>
          <p:nvSpPr>
            <p:cNvPr id="310" name="TextBox 309">
              <a:extLst>
                <a:ext uri="{FF2B5EF4-FFF2-40B4-BE49-F238E27FC236}">
                  <a16:creationId xmlns:a16="http://schemas.microsoft.com/office/drawing/2014/main" id="{462F1583-1DEE-0043-6D48-9B3CAF1FEBF9}"/>
                </a:ext>
              </a:extLst>
            </p:cNvPr>
            <p:cNvSpPr txBox="1"/>
            <p:nvPr/>
          </p:nvSpPr>
          <p:spPr>
            <a:xfrm>
              <a:off x="974390" y="3528082"/>
              <a:ext cx="7504905" cy="90127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uProgram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 performance vs. bit-precision trade-offs  </a:t>
              </a:r>
            </a:p>
          </p:txBody>
        </p:sp>
      </p:grpSp>
      <p:grpSp>
        <p:nvGrpSpPr>
          <p:cNvPr id="311" name="Group 310">
            <a:extLst>
              <a:ext uri="{FF2B5EF4-FFF2-40B4-BE49-F238E27FC236}">
                <a16:creationId xmlns:a16="http://schemas.microsoft.com/office/drawing/2014/main" id="{51F84EFF-93BC-2E31-E745-AACA064BECF1}"/>
              </a:ext>
            </a:extLst>
          </p:cNvPr>
          <p:cNvGrpSpPr/>
          <p:nvPr/>
        </p:nvGrpSpPr>
        <p:grpSpPr>
          <a:xfrm>
            <a:off x="152386" y="4933673"/>
            <a:ext cx="9077497" cy="1094831"/>
            <a:chOff x="406767" y="3421560"/>
            <a:chExt cx="8413372" cy="1105523"/>
          </a:xfrm>
        </p:grpSpPr>
        <p:sp>
          <p:nvSpPr>
            <p:cNvPr id="312" name="TextBox 311">
              <a:extLst>
                <a:ext uri="{FF2B5EF4-FFF2-40B4-BE49-F238E27FC236}">
                  <a16:creationId xmlns:a16="http://schemas.microsoft.com/office/drawing/2014/main" id="{C3C22745-11DB-1D2F-FB1C-E2BEB6E31238}"/>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2</a:t>
              </a:r>
            </a:p>
          </p:txBody>
        </p:sp>
        <p:sp>
          <p:nvSpPr>
            <p:cNvPr id="313" name="TextBox 312">
              <a:extLst>
                <a:ext uri="{FF2B5EF4-FFF2-40B4-BE49-F238E27FC236}">
                  <a16:creationId xmlns:a16="http://schemas.microsoft.com/office/drawing/2014/main" id="{6CB1EF68-3DDC-161C-7FAC-2D8DD6A0A66D}"/>
                </a:ext>
              </a:extLst>
            </p:cNvPr>
            <p:cNvSpPr txBox="1"/>
            <p:nvPr/>
          </p:nvSpPr>
          <p:spPr>
            <a:xfrm>
              <a:off x="819137" y="3501501"/>
              <a:ext cx="8001002" cy="10255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aims to identify the dynamic range of memory objects associated with a PUD operation</a:t>
              </a:r>
              <a:r>
                <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14" name="Group 313">
            <a:extLst>
              <a:ext uri="{FF2B5EF4-FFF2-40B4-BE49-F238E27FC236}">
                <a16:creationId xmlns:a16="http://schemas.microsoft.com/office/drawing/2014/main" id="{E15F374D-DB5B-C1D0-4698-53E0A0CE90CC}"/>
              </a:ext>
            </a:extLst>
          </p:cNvPr>
          <p:cNvGrpSpPr/>
          <p:nvPr/>
        </p:nvGrpSpPr>
        <p:grpSpPr>
          <a:xfrm>
            <a:off x="152384" y="5627004"/>
            <a:ext cx="9077499" cy="971720"/>
            <a:chOff x="406767" y="3421560"/>
            <a:chExt cx="8413374" cy="981210"/>
          </a:xfrm>
        </p:grpSpPr>
        <p:sp>
          <p:nvSpPr>
            <p:cNvPr id="315" name="TextBox 314">
              <a:extLst>
                <a:ext uri="{FF2B5EF4-FFF2-40B4-BE49-F238E27FC236}">
                  <a16:creationId xmlns:a16="http://schemas.microsoft.com/office/drawing/2014/main" id="{30AF46DD-3A39-3EC7-D8F7-CB2752A96C6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p:sp>
          <p:nvSpPr>
            <p:cNvPr id="316" name="TextBox 315">
              <a:extLst>
                <a:ext uri="{FF2B5EF4-FFF2-40B4-BE49-F238E27FC236}">
                  <a16:creationId xmlns:a16="http://schemas.microsoft.com/office/drawing/2014/main" id="{A82143B6-3472-9A40-19DD-BB3A011C730B}"/>
                </a:ext>
              </a:extLst>
            </p:cNvPr>
            <p:cNvSpPr txBox="1"/>
            <p:nvPr/>
          </p:nvSpPr>
          <p:spPr>
            <a:xfrm>
              <a:off x="819139" y="3501501"/>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uProgram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aims to identify the appropriate bit-precision based on the input operations of</a:t>
              </a:r>
              <a:b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sp>
        <p:nvSpPr>
          <p:cNvPr id="317" name="Rectangle 316">
            <a:extLst>
              <a:ext uri="{FF2B5EF4-FFF2-40B4-BE49-F238E27FC236}">
                <a16:creationId xmlns:a16="http://schemas.microsoft.com/office/drawing/2014/main" id="{60708050-2A35-3877-54AC-1D4D54F2C98C}"/>
              </a:ext>
            </a:extLst>
          </p:cNvPr>
          <p:cNvSpPr/>
          <p:nvPr/>
        </p:nvSpPr>
        <p:spPr>
          <a:xfrm>
            <a:off x="78187" y="3728824"/>
            <a:ext cx="8987622"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sp>
        <p:nvSpPr>
          <p:cNvPr id="2" name="Rounded Rectangle 1">
            <a:extLst>
              <a:ext uri="{FF2B5EF4-FFF2-40B4-BE49-F238E27FC236}">
                <a16:creationId xmlns:a16="http://schemas.microsoft.com/office/drawing/2014/main" id="{8CA104E6-1A51-17A2-612B-E3EA486DBA6A}"/>
              </a:ext>
            </a:extLst>
          </p:cNvPr>
          <p:cNvSpPr/>
          <p:nvPr/>
        </p:nvSpPr>
        <p:spPr>
          <a:xfrm>
            <a:off x="3893770" y="1849643"/>
            <a:ext cx="993123" cy="542331"/>
          </a:xfrm>
          <a:prstGeom prst="roundRect">
            <a:avLst>
              <a:gd name="adj" fmla="val 3389"/>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987120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i="1" dirty="0"/>
              <a:t>Proteus</a:t>
            </a:r>
            <a:r>
              <a:rPr lang="en-US" sz="3600" dirty="0"/>
              <a:t>: </a:t>
            </a:r>
            <a:br>
              <a:rPr lang="en-US" sz="3600" dirty="0"/>
            </a:br>
            <a:r>
              <a:rPr lang="en-US" sz="2800" dirty="0"/>
              <a:t>Design Overview (IV) </a:t>
            </a:r>
          </a:p>
        </p:txBody>
      </p:sp>
      <p:pic>
        <p:nvPicPr>
          <p:cNvPr id="3" name="Picture 2">
            <a:extLst>
              <a:ext uri="{FF2B5EF4-FFF2-40B4-BE49-F238E27FC236}">
                <a16:creationId xmlns:a16="http://schemas.microsoft.com/office/drawing/2014/main" id="{12557C88-AFE7-8662-588D-46B312503985}"/>
              </a:ext>
            </a:extLst>
          </p:cNvPr>
          <p:cNvPicPr>
            <a:picLocks noChangeAspect="1"/>
          </p:cNvPicPr>
          <p:nvPr/>
        </p:nvPicPr>
        <p:blipFill>
          <a:blip r:embed="rId3"/>
          <a:stretch>
            <a:fillRect/>
          </a:stretch>
        </p:blipFill>
        <p:spPr>
          <a:xfrm>
            <a:off x="157444" y="1198020"/>
            <a:ext cx="8829107" cy="2547650"/>
          </a:xfrm>
          <a:prstGeom prst="rect">
            <a:avLst/>
          </a:prstGeom>
        </p:spPr>
      </p:pic>
      <p:grpSp>
        <p:nvGrpSpPr>
          <p:cNvPr id="5" name="Group 4">
            <a:extLst>
              <a:ext uri="{FF2B5EF4-FFF2-40B4-BE49-F238E27FC236}">
                <a16:creationId xmlns:a16="http://schemas.microsoft.com/office/drawing/2014/main" id="{3C31CA02-B963-2EC5-5005-4826308F1DE0}"/>
              </a:ext>
            </a:extLst>
          </p:cNvPr>
          <p:cNvGrpSpPr/>
          <p:nvPr/>
        </p:nvGrpSpPr>
        <p:grpSpPr>
          <a:xfrm>
            <a:off x="152386" y="4027122"/>
            <a:ext cx="8891241" cy="998044"/>
            <a:chOff x="568179" y="3421559"/>
            <a:chExt cx="7911116" cy="1007793"/>
          </a:xfrm>
        </p:grpSpPr>
        <p:sp>
          <p:nvSpPr>
            <p:cNvPr id="7" name="TextBox 6">
              <a:extLst>
                <a:ext uri="{FF2B5EF4-FFF2-40B4-BE49-F238E27FC236}">
                  <a16:creationId xmlns:a16="http://schemas.microsoft.com/office/drawing/2014/main" id="{421072D1-7216-AD35-4651-8279816B051B}"/>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p:sp>
          <p:nvSpPr>
            <p:cNvPr id="310" name="TextBox 309">
              <a:extLst>
                <a:ext uri="{FF2B5EF4-FFF2-40B4-BE49-F238E27FC236}">
                  <a16:creationId xmlns:a16="http://schemas.microsoft.com/office/drawing/2014/main" id="{462F1583-1DEE-0043-6D48-9B3CAF1FEBF9}"/>
                </a:ext>
              </a:extLst>
            </p:cNvPr>
            <p:cNvSpPr txBox="1"/>
            <p:nvPr/>
          </p:nvSpPr>
          <p:spPr>
            <a:xfrm>
              <a:off x="974390" y="3528082"/>
              <a:ext cx="7504905" cy="90127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uProgram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 performance vs. bit-precision trade-offs  </a:t>
              </a:r>
            </a:p>
          </p:txBody>
        </p:sp>
      </p:grpSp>
      <p:grpSp>
        <p:nvGrpSpPr>
          <p:cNvPr id="311" name="Group 310">
            <a:extLst>
              <a:ext uri="{FF2B5EF4-FFF2-40B4-BE49-F238E27FC236}">
                <a16:creationId xmlns:a16="http://schemas.microsoft.com/office/drawing/2014/main" id="{51F84EFF-93BC-2E31-E745-AACA064BECF1}"/>
              </a:ext>
            </a:extLst>
          </p:cNvPr>
          <p:cNvGrpSpPr/>
          <p:nvPr/>
        </p:nvGrpSpPr>
        <p:grpSpPr>
          <a:xfrm>
            <a:off x="152386" y="4933673"/>
            <a:ext cx="9077497" cy="1094831"/>
            <a:chOff x="406767" y="3421560"/>
            <a:chExt cx="8413372" cy="1105523"/>
          </a:xfrm>
        </p:grpSpPr>
        <p:sp>
          <p:nvSpPr>
            <p:cNvPr id="312" name="TextBox 311">
              <a:extLst>
                <a:ext uri="{FF2B5EF4-FFF2-40B4-BE49-F238E27FC236}">
                  <a16:creationId xmlns:a16="http://schemas.microsoft.com/office/drawing/2014/main" id="{C3C22745-11DB-1D2F-FB1C-E2BEB6E31238}"/>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313" name="TextBox 312">
              <a:extLst>
                <a:ext uri="{FF2B5EF4-FFF2-40B4-BE49-F238E27FC236}">
                  <a16:creationId xmlns:a16="http://schemas.microsoft.com/office/drawing/2014/main" id="{6CB1EF68-3DDC-161C-7FAC-2D8DD6A0A66D}"/>
                </a:ext>
              </a:extLst>
            </p:cNvPr>
            <p:cNvSpPr txBox="1"/>
            <p:nvPr/>
          </p:nvSpPr>
          <p:spPr>
            <a:xfrm>
              <a:off x="819137" y="3501501"/>
              <a:ext cx="8001002" cy="10255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aims to identify the dynamic range of memory objects associated with a PUD operation</a:t>
              </a:r>
              <a:r>
                <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14" name="Group 313">
            <a:extLst>
              <a:ext uri="{FF2B5EF4-FFF2-40B4-BE49-F238E27FC236}">
                <a16:creationId xmlns:a16="http://schemas.microsoft.com/office/drawing/2014/main" id="{E15F374D-DB5B-C1D0-4698-53E0A0CE90CC}"/>
              </a:ext>
            </a:extLst>
          </p:cNvPr>
          <p:cNvGrpSpPr/>
          <p:nvPr/>
        </p:nvGrpSpPr>
        <p:grpSpPr>
          <a:xfrm>
            <a:off x="152384" y="5627004"/>
            <a:ext cx="9077499" cy="971720"/>
            <a:chOff x="406767" y="3421560"/>
            <a:chExt cx="8413374" cy="981210"/>
          </a:xfrm>
        </p:grpSpPr>
        <p:sp>
          <p:nvSpPr>
            <p:cNvPr id="315" name="TextBox 314">
              <a:extLst>
                <a:ext uri="{FF2B5EF4-FFF2-40B4-BE49-F238E27FC236}">
                  <a16:creationId xmlns:a16="http://schemas.microsoft.com/office/drawing/2014/main" id="{30AF46DD-3A39-3EC7-D8F7-CB2752A96C6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3</a:t>
              </a:r>
            </a:p>
          </p:txBody>
        </p:sp>
        <p:sp>
          <p:nvSpPr>
            <p:cNvPr id="316" name="TextBox 315">
              <a:extLst>
                <a:ext uri="{FF2B5EF4-FFF2-40B4-BE49-F238E27FC236}">
                  <a16:creationId xmlns:a16="http://schemas.microsoft.com/office/drawing/2014/main" id="{A82143B6-3472-9A40-19DD-BB3A011C730B}"/>
                </a:ext>
              </a:extLst>
            </p:cNvPr>
            <p:cNvSpPr txBox="1"/>
            <p:nvPr/>
          </p:nvSpPr>
          <p:spPr>
            <a:xfrm>
              <a:off x="819139" y="3501501"/>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Gill Sans MT"/>
                </a:rPr>
                <a:t>uProgram</a:t>
              </a:r>
              <a:r>
                <a:rPr kumimoji="0" lang="en-US" sz="20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aims to identify the appropriate bit-precision based on the input operations of</a:t>
              </a:r>
              <a:b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rPr>
                <a:t> the target PUD operation</a:t>
              </a:r>
              <a:endParaRPr kumimoji="0" lang="en-US" sz="20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317" name="Rectangle 316">
            <a:extLst>
              <a:ext uri="{FF2B5EF4-FFF2-40B4-BE49-F238E27FC236}">
                <a16:creationId xmlns:a16="http://schemas.microsoft.com/office/drawing/2014/main" id="{60708050-2A35-3877-54AC-1D4D54F2C98C}"/>
              </a:ext>
            </a:extLst>
          </p:cNvPr>
          <p:cNvSpPr/>
          <p:nvPr/>
        </p:nvSpPr>
        <p:spPr>
          <a:xfrm>
            <a:off x="78187" y="3728824"/>
            <a:ext cx="8987622"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sp>
        <p:nvSpPr>
          <p:cNvPr id="2" name="Rounded Rectangle 1">
            <a:extLst>
              <a:ext uri="{FF2B5EF4-FFF2-40B4-BE49-F238E27FC236}">
                <a16:creationId xmlns:a16="http://schemas.microsoft.com/office/drawing/2014/main" id="{8CA104E6-1A51-17A2-612B-E3EA486DBA6A}"/>
              </a:ext>
            </a:extLst>
          </p:cNvPr>
          <p:cNvSpPr/>
          <p:nvPr/>
        </p:nvSpPr>
        <p:spPr>
          <a:xfrm>
            <a:off x="7823875" y="2122333"/>
            <a:ext cx="823564" cy="1036271"/>
          </a:xfrm>
          <a:prstGeom prst="roundRect">
            <a:avLst>
              <a:gd name="adj" fmla="val 3389"/>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357033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a:t>
            </a:r>
          </a:p>
        </p:txBody>
      </p:sp>
      <p:sp>
        <p:nvSpPr>
          <p:cNvPr id="5" name="Content Placeholder 2">
            <a:extLst>
              <a:ext uri="{FF2B5EF4-FFF2-40B4-BE49-F238E27FC236}">
                <a16:creationId xmlns:a16="http://schemas.microsoft.com/office/drawing/2014/main" id="{3B84FB2E-D1D2-0A59-CC90-336E2A9ED5EE}"/>
              </a:ext>
            </a:extLst>
          </p:cNvPr>
          <p:cNvSpPr>
            <a:spLocks noGrp="1"/>
          </p:cNvSpPr>
          <p:nvPr>
            <p:ph idx="1"/>
          </p:nvPr>
        </p:nvSpPr>
        <p:spPr>
          <a:xfrm>
            <a:off x="169011" y="1164304"/>
            <a:ext cx="8894602" cy="5248062"/>
          </a:xfrm>
        </p:spPr>
        <p:txBody>
          <a:bodyPr>
            <a:normAutofit/>
          </a:bodyPr>
          <a:lstStyle/>
          <a:p>
            <a:pPr>
              <a:lnSpc>
                <a:spcPct val="140000"/>
              </a:lnSpc>
              <a:spcBef>
                <a:spcPts val="600"/>
              </a:spcBef>
            </a:pPr>
            <a:r>
              <a:rPr lang="en-US" sz="2400" b="1" dirty="0">
                <a:solidFill>
                  <a:srgbClr val="D5712F"/>
                </a:solidFill>
                <a:latin typeface="Avenir Next" panose="020B0503020202020204" pitchFamily="34" charset="0"/>
              </a:rPr>
              <a:t>Evaluation Setup </a:t>
            </a:r>
          </a:p>
          <a:p>
            <a:pPr lvl="1">
              <a:lnSpc>
                <a:spcPct val="120000"/>
              </a:lnSpc>
              <a:spcBef>
                <a:spcPts val="0"/>
              </a:spcBef>
            </a:pPr>
            <a:r>
              <a:rPr lang="en-US" sz="2000" b="1" dirty="0">
                <a:solidFill>
                  <a:srgbClr val="D5712F"/>
                </a:solidFill>
                <a:latin typeface="Avenir Next" panose="020B0503020202020204" pitchFamily="34" charset="0"/>
              </a:rPr>
              <a:t>CPU: </a:t>
            </a:r>
            <a:r>
              <a:rPr lang="en-US" sz="2000" dirty="0">
                <a:solidFill>
                  <a:srgbClr val="D5712F"/>
                </a:solidFill>
              </a:rPr>
              <a:t>Intel Skylake CPU </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GPU: </a:t>
            </a:r>
            <a:r>
              <a:rPr lang="en-US" sz="2000" dirty="0">
                <a:solidFill>
                  <a:srgbClr val="D5712F"/>
                </a:solidFill>
              </a:rPr>
              <a:t>NVIDIA A100 GPU (with and without Tensor Cores)</a:t>
            </a:r>
          </a:p>
          <a:p>
            <a:pPr lvl="1">
              <a:lnSpc>
                <a:spcPct val="120000"/>
              </a:lnSpc>
              <a:spcBef>
                <a:spcPts val="0"/>
              </a:spcBef>
            </a:pPr>
            <a:r>
              <a:rPr lang="en-US" sz="2000" b="1" dirty="0">
                <a:solidFill>
                  <a:srgbClr val="D5712F"/>
                </a:solidFill>
                <a:latin typeface="Avenir Next" panose="020B0503020202020204" pitchFamily="34" charset="0"/>
              </a:rPr>
              <a:t>PUD: </a:t>
            </a:r>
            <a:r>
              <a:rPr lang="en-US" sz="2000" dirty="0">
                <a:solidFill>
                  <a:srgbClr val="D5712F"/>
                </a:solidFill>
                <a:latin typeface="Avenir Next" panose="020B0503020202020204" pitchFamily="34" charset="0"/>
              </a:rPr>
              <a:t>SIMDRAM [Oliveira+, 2021]</a:t>
            </a:r>
            <a:br>
              <a:rPr lang="en-US" sz="2000" dirty="0">
                <a:solidFill>
                  <a:srgbClr val="D5712F"/>
                </a:solidFill>
              </a:rPr>
            </a:br>
            <a:endParaRPr lang="en-US" sz="2000" dirty="0">
              <a:solidFill>
                <a:srgbClr val="D5712F"/>
              </a:solidFill>
            </a:endParaRPr>
          </a:p>
          <a:p>
            <a:pPr marL="228600" marR="0" lvl="0" indent="-2286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chemeClr val="accent4"/>
                </a:solidFill>
                <a:effectLst/>
                <a:uLnTx/>
                <a:uFillTx/>
                <a:latin typeface="Avenir Next" panose="020B0503020202020204" pitchFamily="34" charset="0"/>
              </a:rPr>
              <a:t>Workloads: </a:t>
            </a:r>
          </a:p>
          <a:p>
            <a:pPr lvl="1">
              <a:lnSpc>
                <a:spcPct val="100000"/>
              </a:lnSpc>
              <a:spcBef>
                <a:spcPts val="600"/>
              </a:spcBef>
              <a:defRPr/>
            </a:pPr>
            <a:r>
              <a:rPr lang="en-US" sz="2000" dirty="0">
                <a:solidFill>
                  <a:schemeClr val="accent4"/>
                </a:solidFill>
              </a:rPr>
              <a:t>12 workloads from </a:t>
            </a:r>
            <a:r>
              <a:rPr lang="en-US" sz="2000" dirty="0" err="1">
                <a:solidFill>
                  <a:schemeClr val="accent4"/>
                </a:solidFill>
              </a:rPr>
              <a:t>Polybench</a:t>
            </a:r>
            <a:r>
              <a:rPr lang="en-US" sz="2000" dirty="0">
                <a:solidFill>
                  <a:schemeClr val="accent4"/>
                </a:solidFill>
              </a:rPr>
              <a:t>, </a:t>
            </a:r>
            <a:r>
              <a:rPr lang="en-US" sz="2000" dirty="0" err="1">
                <a:solidFill>
                  <a:schemeClr val="accent4"/>
                </a:solidFill>
              </a:rPr>
              <a:t>Rodinia</a:t>
            </a:r>
            <a:r>
              <a:rPr lang="en-US" sz="2000" dirty="0">
                <a:solidFill>
                  <a:schemeClr val="accent4"/>
                </a:solidFill>
              </a:rPr>
              <a:t>, Phoenix, and SPEC2017</a:t>
            </a:r>
          </a:p>
          <a:p>
            <a:pPr lvl="1">
              <a:lnSpc>
                <a:spcPct val="100000"/>
              </a:lnSpc>
              <a:spcBef>
                <a:spcPts val="600"/>
              </a:spcBef>
              <a:defRPr/>
            </a:pPr>
            <a:r>
              <a:rPr lang="en-US" sz="2000" dirty="0">
                <a:solidFill>
                  <a:schemeClr val="accent4"/>
                </a:solidFill>
              </a:rPr>
              <a:t>495 multi-programmed </a:t>
            </a:r>
            <a:r>
              <a:rPr lang="en-US" sz="2000" dirty="0">
                <a:solidFill>
                  <a:schemeClr val="accent4"/>
                </a:solidFill>
                <a:latin typeface="Avenir Next" panose="020B0503020202020204" pitchFamily="34" charset="0"/>
              </a:rPr>
              <a:t>application mixes  </a:t>
            </a:r>
            <a:br>
              <a:rPr lang="en-US" sz="2000" dirty="0">
                <a:solidFill>
                  <a:schemeClr val="accent4"/>
                </a:solidFill>
                <a:latin typeface="Avenir Next" panose="020B0503020202020204" pitchFamily="34" charset="0"/>
              </a:rPr>
            </a:br>
            <a:endParaRPr lang="en-US" sz="2000" dirty="0">
              <a:solidFill>
                <a:schemeClr val="accent5"/>
              </a:solidFill>
            </a:endParaRPr>
          </a:p>
        </p:txBody>
      </p:sp>
    </p:spTree>
    <p:extLst>
      <p:ext uri="{BB962C8B-B14F-4D97-AF65-F5344CB8AC3E}">
        <p14:creationId xmlns:p14="http://schemas.microsoft.com/office/powerpoint/2010/main" val="1049072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4" end="4"/>
                                            </p:txEl>
                                          </p:spTgt>
                                        </p:tgtEl>
                                        <p:attrNameLst>
                                          <p:attrName>style.visibility</p:attrName>
                                        </p:attrNameLst>
                                      </p:cBhvr>
                                      <p:to>
                                        <p:strVal val="visible"/>
                                      </p:to>
                                    </p:set>
                                    <p:animEffect transition="in" filter="fade">
                                      <p:cBhvr>
                                        <p:cTn id="7" dur="500"/>
                                        <p:tgtEl>
                                          <p:spTgt spid="5">
                                            <p:txEl>
                                              <p:pRg st="4" end="4"/>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5" end="5"/>
                                            </p:txEl>
                                          </p:spTgt>
                                        </p:tgtEl>
                                        <p:attrNameLst>
                                          <p:attrName>style.visibility</p:attrName>
                                        </p:attrNameLst>
                                      </p:cBhvr>
                                      <p:to>
                                        <p:strVal val="visible"/>
                                      </p:to>
                                    </p:set>
                                    <p:animEffect transition="in" filter="fade">
                                      <p:cBhvr>
                                        <p:cTn id="10" dur="500"/>
                                        <p:tgtEl>
                                          <p:spTgt spid="5">
                                            <p:txEl>
                                              <p:pRg st="5" end="5"/>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6" end="6"/>
                                            </p:txEl>
                                          </p:spTgt>
                                        </p:tgtEl>
                                        <p:attrNameLst>
                                          <p:attrName>style.visibility</p:attrName>
                                        </p:attrNameLst>
                                      </p:cBhvr>
                                      <p:to>
                                        <p:strVal val="visible"/>
                                      </p:to>
                                    </p:set>
                                    <p:animEffect transition="in" filter="fade">
                                      <p:cBhvr>
                                        <p:cTn id="13"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Performance Analysis </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performance/mm</a:t>
              </a:r>
              <a:r>
                <a:rPr kumimoji="0" lang="en-US" sz="2200" b="1" i="0" u="none" strike="noStrike" kern="0" cap="none" spc="0" normalizeH="0" baseline="30000" noProof="0" dirty="0">
                  <a:ln>
                    <a:noFill/>
                  </a:ln>
                  <a:solidFill>
                    <a:srgbClr val="E08961"/>
                  </a:solidFill>
                  <a:effectLst/>
                  <a:uLnTx/>
                  <a:uFillTx/>
                  <a:latin typeface="Avenir Next" panose="020B0503020202020204" pitchFamily="34" charset="0"/>
                  <a:ea typeface="+mn-ea"/>
                  <a:cs typeface="+mn-cs"/>
                </a:rPr>
                <a:t>2 </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(17x), GPU (7.3x), and SIMDRAM (10.2x)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pic>
        <p:nvPicPr>
          <p:cNvPr id="4" name="Picture 3">
            <a:extLst>
              <a:ext uri="{FF2B5EF4-FFF2-40B4-BE49-F238E27FC236}">
                <a16:creationId xmlns:a16="http://schemas.microsoft.com/office/drawing/2014/main" id="{1DA6480E-9A72-4031-836F-DBAE63A41800}"/>
              </a:ext>
            </a:extLst>
          </p:cNvPr>
          <p:cNvPicPr>
            <a:picLocks noChangeAspect="1"/>
          </p:cNvPicPr>
          <p:nvPr/>
        </p:nvPicPr>
        <p:blipFill rotWithShape="1">
          <a:blip r:embed="rId3"/>
          <a:srcRect t="9783" b="4048"/>
          <a:stretch/>
        </p:blipFill>
        <p:spPr>
          <a:xfrm>
            <a:off x="380399" y="1392794"/>
            <a:ext cx="8389565" cy="2985425"/>
          </a:xfrm>
          <a:prstGeom prst="rect">
            <a:avLst/>
          </a:prstGeom>
        </p:spPr>
      </p:pic>
      <p:sp>
        <p:nvSpPr>
          <p:cNvPr id="7" name="Rounded Rectangle 6">
            <a:extLst>
              <a:ext uri="{FF2B5EF4-FFF2-40B4-BE49-F238E27FC236}">
                <a16:creationId xmlns:a16="http://schemas.microsoft.com/office/drawing/2014/main" id="{2AD8B4C3-2AED-DDD1-5D92-FD6DF4EEFC4F}"/>
              </a:ext>
            </a:extLst>
          </p:cNvPr>
          <p:cNvSpPr/>
          <p:nvPr/>
        </p:nvSpPr>
        <p:spPr>
          <a:xfrm>
            <a:off x="7875063" y="2003982"/>
            <a:ext cx="736042" cy="2307626"/>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3350176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p:cNvCxnSpPr>
          <p:nvPr/>
        </p:nvCxnSpPr>
        <p:spPr>
          <a:xfrm flipV="1">
            <a:off x="3407924"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p:cNvCxnSpPr>
          <p:nvPr/>
        </p:nvCxnSpPr>
        <p:spPr>
          <a:xfrm flipV="1">
            <a:off x="498310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p:cNvCxnSpPr>
          <p:nvPr/>
        </p:nvCxnSpPr>
        <p:spPr>
          <a:xfrm flipV="1">
            <a:off x="652488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16027"/>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16027"/>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16027"/>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16027"/>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Row Copy </a:t>
            </a:r>
          </a:p>
        </p:txBody>
      </p:sp>
      <p:grpSp>
        <p:nvGrpSpPr>
          <p:cNvPr id="671" name="Group 670">
            <a:extLst>
              <a:ext uri="{FF2B5EF4-FFF2-40B4-BE49-F238E27FC236}">
                <a16:creationId xmlns:a16="http://schemas.microsoft.com/office/drawing/2014/main" id="{8F00B4FB-5523-7729-1961-9EB34A74F08B}"/>
              </a:ext>
            </a:extLst>
          </p:cNvPr>
          <p:cNvGrpSpPr/>
          <p:nvPr/>
        </p:nvGrpSpPr>
        <p:grpSpPr>
          <a:xfrm>
            <a:off x="2038562" y="3319173"/>
            <a:ext cx="1108299" cy="191086"/>
            <a:chOff x="2134538" y="2017072"/>
            <a:chExt cx="1108299" cy="191086"/>
          </a:xfrm>
          <a:solidFill>
            <a:srgbClr val="1A82C4"/>
          </a:solidFill>
        </p:grpSpPr>
        <p:sp>
          <p:nvSpPr>
            <p:cNvPr id="690" name="Oval 689">
              <a:extLst>
                <a:ext uri="{FF2B5EF4-FFF2-40B4-BE49-F238E27FC236}">
                  <a16:creationId xmlns:a16="http://schemas.microsoft.com/office/drawing/2014/main" id="{819DB49D-30ED-3313-2909-8328A82B1F27}"/>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1" name="Oval 690">
              <a:extLst>
                <a:ext uri="{FF2B5EF4-FFF2-40B4-BE49-F238E27FC236}">
                  <a16:creationId xmlns:a16="http://schemas.microsoft.com/office/drawing/2014/main" id="{8AAA5C8C-6F3B-C3A9-195D-E06AE4131524}"/>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2" name="Oval 691">
              <a:extLst>
                <a:ext uri="{FF2B5EF4-FFF2-40B4-BE49-F238E27FC236}">
                  <a16:creationId xmlns:a16="http://schemas.microsoft.com/office/drawing/2014/main" id="{AC8F41A2-0B68-C443-F983-786A0BDF5173}"/>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3" name="Oval 692">
              <a:extLst>
                <a:ext uri="{FF2B5EF4-FFF2-40B4-BE49-F238E27FC236}">
                  <a16:creationId xmlns:a16="http://schemas.microsoft.com/office/drawing/2014/main" id="{171B4F0C-8D43-D4C5-250D-12847274F72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42760901-16A0-BD94-6CCA-D6E961974B02}"/>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5" name="Group 694">
            <a:extLst>
              <a:ext uri="{FF2B5EF4-FFF2-40B4-BE49-F238E27FC236}">
                <a16:creationId xmlns:a16="http://schemas.microsoft.com/office/drawing/2014/main" id="{647BD1CD-B1A4-AAE7-6D4A-6CF35498A7AE}"/>
              </a:ext>
            </a:extLst>
          </p:cNvPr>
          <p:cNvGrpSpPr/>
          <p:nvPr/>
        </p:nvGrpSpPr>
        <p:grpSpPr>
          <a:xfrm>
            <a:off x="3596090" y="3319173"/>
            <a:ext cx="1108299" cy="191086"/>
            <a:chOff x="3692066" y="2017072"/>
            <a:chExt cx="1108299" cy="191086"/>
          </a:xfrm>
          <a:solidFill>
            <a:srgbClr val="1A82C4"/>
          </a:solidFill>
        </p:grpSpPr>
        <p:sp>
          <p:nvSpPr>
            <p:cNvPr id="698" name="Oval 697">
              <a:extLst>
                <a:ext uri="{FF2B5EF4-FFF2-40B4-BE49-F238E27FC236}">
                  <a16:creationId xmlns:a16="http://schemas.microsoft.com/office/drawing/2014/main" id="{D4488CB1-E6F3-6B4E-4214-55C233AE924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9" name="Oval 698">
              <a:extLst>
                <a:ext uri="{FF2B5EF4-FFF2-40B4-BE49-F238E27FC236}">
                  <a16:creationId xmlns:a16="http://schemas.microsoft.com/office/drawing/2014/main" id="{868DDB4A-E995-BEF6-1A1D-1EC66E177EDA}"/>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0" name="Oval 699">
              <a:extLst>
                <a:ext uri="{FF2B5EF4-FFF2-40B4-BE49-F238E27FC236}">
                  <a16:creationId xmlns:a16="http://schemas.microsoft.com/office/drawing/2014/main" id="{B8ACE7A8-541D-898C-2BEB-22541FBC1EA6}"/>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1" name="Oval 700">
              <a:extLst>
                <a:ext uri="{FF2B5EF4-FFF2-40B4-BE49-F238E27FC236}">
                  <a16:creationId xmlns:a16="http://schemas.microsoft.com/office/drawing/2014/main" id="{142DCE3E-9388-5554-EA3B-6D4ACFA0AB77}"/>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2" name="Oval 701">
              <a:extLst>
                <a:ext uri="{FF2B5EF4-FFF2-40B4-BE49-F238E27FC236}">
                  <a16:creationId xmlns:a16="http://schemas.microsoft.com/office/drawing/2014/main" id="{D8B52FE3-80AD-9525-1EE3-FE74384CCA5A}"/>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03" name="Group 702">
            <a:extLst>
              <a:ext uri="{FF2B5EF4-FFF2-40B4-BE49-F238E27FC236}">
                <a16:creationId xmlns:a16="http://schemas.microsoft.com/office/drawing/2014/main" id="{9BECC9A1-86A9-7BBC-E032-D96082624050}"/>
              </a:ext>
            </a:extLst>
          </p:cNvPr>
          <p:cNvGrpSpPr/>
          <p:nvPr/>
        </p:nvGrpSpPr>
        <p:grpSpPr>
          <a:xfrm>
            <a:off x="5168078" y="3319173"/>
            <a:ext cx="1108299" cy="191086"/>
            <a:chOff x="5258738" y="2017072"/>
            <a:chExt cx="1108299" cy="191086"/>
          </a:xfrm>
          <a:solidFill>
            <a:srgbClr val="1A82C4"/>
          </a:solidFill>
        </p:grpSpPr>
        <p:sp>
          <p:nvSpPr>
            <p:cNvPr id="322" name="Oval 321">
              <a:extLst>
                <a:ext uri="{FF2B5EF4-FFF2-40B4-BE49-F238E27FC236}">
                  <a16:creationId xmlns:a16="http://schemas.microsoft.com/office/drawing/2014/main" id="{4401BEB3-C64A-838B-7777-842DD6326244}"/>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F94BB66C-971F-171D-5EC3-06E756BCD4D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4" name="Oval 323">
              <a:extLst>
                <a:ext uri="{FF2B5EF4-FFF2-40B4-BE49-F238E27FC236}">
                  <a16:creationId xmlns:a16="http://schemas.microsoft.com/office/drawing/2014/main" id="{E9368865-C363-5F6B-2F92-CC52257E6171}"/>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5" name="Oval 324">
              <a:extLst>
                <a:ext uri="{FF2B5EF4-FFF2-40B4-BE49-F238E27FC236}">
                  <a16:creationId xmlns:a16="http://schemas.microsoft.com/office/drawing/2014/main" id="{77B0A371-8C0F-0BE3-95FB-2A021E1A885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6" name="Oval 325">
              <a:extLst>
                <a:ext uri="{FF2B5EF4-FFF2-40B4-BE49-F238E27FC236}">
                  <a16:creationId xmlns:a16="http://schemas.microsoft.com/office/drawing/2014/main" id="{928D757C-6677-BF84-0326-3797AA7F854E}"/>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7" name="Group 326">
            <a:extLst>
              <a:ext uri="{FF2B5EF4-FFF2-40B4-BE49-F238E27FC236}">
                <a16:creationId xmlns:a16="http://schemas.microsoft.com/office/drawing/2014/main" id="{75486BB6-62ED-F309-A9DC-8223F91C3B74}"/>
              </a:ext>
            </a:extLst>
          </p:cNvPr>
          <p:cNvGrpSpPr/>
          <p:nvPr/>
        </p:nvGrpSpPr>
        <p:grpSpPr>
          <a:xfrm>
            <a:off x="6720290" y="3319173"/>
            <a:ext cx="1108299" cy="191086"/>
            <a:chOff x="6816266" y="2017072"/>
            <a:chExt cx="1108299" cy="191086"/>
          </a:xfrm>
          <a:solidFill>
            <a:srgbClr val="1A82C4"/>
          </a:solidFill>
        </p:grpSpPr>
        <p:sp>
          <p:nvSpPr>
            <p:cNvPr id="330" name="Oval 329">
              <a:extLst>
                <a:ext uri="{FF2B5EF4-FFF2-40B4-BE49-F238E27FC236}">
                  <a16:creationId xmlns:a16="http://schemas.microsoft.com/office/drawing/2014/main" id="{50E87F52-62B7-DE98-BFBB-ABF2BC85708F}"/>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1" name="Oval 330">
              <a:extLst>
                <a:ext uri="{FF2B5EF4-FFF2-40B4-BE49-F238E27FC236}">
                  <a16:creationId xmlns:a16="http://schemas.microsoft.com/office/drawing/2014/main" id="{EF9B0F43-069C-83AC-A5C9-6C560ED5D0CD}"/>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2" name="Oval 331">
              <a:extLst>
                <a:ext uri="{FF2B5EF4-FFF2-40B4-BE49-F238E27FC236}">
                  <a16:creationId xmlns:a16="http://schemas.microsoft.com/office/drawing/2014/main" id="{F7AD257A-D9A9-DDFB-B6B6-3B1B06CB1DD3}"/>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3" name="Oval 332">
              <a:extLst>
                <a:ext uri="{FF2B5EF4-FFF2-40B4-BE49-F238E27FC236}">
                  <a16:creationId xmlns:a16="http://schemas.microsoft.com/office/drawing/2014/main" id="{A5BD9314-75B6-B416-EC08-2D3CAE5150E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4" name="Oval 333">
              <a:extLst>
                <a:ext uri="{FF2B5EF4-FFF2-40B4-BE49-F238E27FC236}">
                  <a16:creationId xmlns:a16="http://schemas.microsoft.com/office/drawing/2014/main" id="{534E7265-B961-6F4A-B1A4-16F13D5B72DE}"/>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4" name="TextBox 3">
            <a:extLst>
              <a:ext uri="{FF2B5EF4-FFF2-40B4-BE49-F238E27FC236}">
                <a16:creationId xmlns:a16="http://schemas.microsoft.com/office/drawing/2014/main" id="{FCA082FB-3059-64E5-8356-915B6360A17F}"/>
              </a:ext>
            </a:extLst>
          </p:cNvPr>
          <p:cNvSpPr txBox="1"/>
          <p:nvPr/>
        </p:nvSpPr>
        <p:spPr>
          <a:xfrm>
            <a:off x="0" y="6062520"/>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Seshadri, Vivek, et al. "</a:t>
            </a:r>
            <a:r>
              <a:rPr kumimoji="0" lang="en-US" sz="11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RowClone</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Fast and Energy-Efficient </a:t>
            </a:r>
            <a:b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In-DRAM Bulk Data Copy and Initialization</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MICRO, 2013</a:t>
            </a:r>
          </a:p>
        </p:txBody>
      </p:sp>
      <p:sp>
        <p:nvSpPr>
          <p:cNvPr id="6" name="Rectangle 5">
            <a:extLst>
              <a:ext uri="{FF2B5EF4-FFF2-40B4-BE49-F238E27FC236}">
                <a16:creationId xmlns:a16="http://schemas.microsoft.com/office/drawing/2014/main" id="{F3193C0B-E8EE-4263-131E-0A3BEAD9D2F3}"/>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In-DRAM row copy is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issuing back-to-back ACTIVATES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to the DRAM</a:t>
            </a:r>
          </a:p>
        </p:txBody>
      </p:sp>
      <p:grpSp>
        <p:nvGrpSpPr>
          <p:cNvPr id="7" name="Group 6">
            <a:extLst>
              <a:ext uri="{FF2B5EF4-FFF2-40B4-BE49-F238E27FC236}">
                <a16:creationId xmlns:a16="http://schemas.microsoft.com/office/drawing/2014/main" id="{86B66CA1-9F14-4A2B-5AB3-CE93E590F001}"/>
              </a:ext>
            </a:extLst>
          </p:cNvPr>
          <p:cNvGrpSpPr/>
          <p:nvPr/>
        </p:nvGrpSpPr>
        <p:grpSpPr>
          <a:xfrm>
            <a:off x="7887087" y="2997894"/>
            <a:ext cx="1081825" cy="637006"/>
            <a:chOff x="7890474" y="2997894"/>
            <a:chExt cx="1081825" cy="637006"/>
          </a:xfrm>
          <a:solidFill>
            <a:schemeClr val="bg1"/>
          </a:solidFill>
        </p:grpSpPr>
        <p:sp>
          <p:nvSpPr>
            <p:cNvPr id="8" name="TextBox 7">
              <a:extLst>
                <a:ext uri="{FF2B5EF4-FFF2-40B4-BE49-F238E27FC236}">
                  <a16:creationId xmlns:a16="http://schemas.microsoft.com/office/drawing/2014/main" id="{FB18C6F8-ABEE-0CE5-E320-0CE5EB56029B}"/>
                </a:ext>
              </a:extLst>
            </p:cNvPr>
            <p:cNvSpPr txBox="1"/>
            <p:nvPr/>
          </p:nvSpPr>
          <p:spPr>
            <a:xfrm>
              <a:off x="7890474" y="2997894"/>
              <a:ext cx="1081825" cy="369332"/>
            </a:xfrm>
            <a:prstGeom prst="rect">
              <a:avLst/>
            </a:prstGeom>
            <a:grp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000000">
                      <a:lumMod val="50000"/>
                      <a:lumOff val="50000"/>
                    </a:srgbClr>
                  </a:solidFill>
                  <a:effectLst/>
                  <a:uLnTx/>
                  <a:uFillTx/>
                  <a:latin typeface="Avenir Next" panose="020B0503020202020204" pitchFamily="34" charset="0"/>
                  <a:ea typeface="+mn-ea"/>
                  <a:cs typeface="+mn-cs"/>
                </a:rPr>
                <a:t>src</a:t>
              </a:r>
              <a:endParaRPr kumimoji="0" lang="en-US" sz="1800" b="0" i="1" u="none" strike="noStrike" kern="1200" cap="none" spc="0" normalizeH="0" baseline="0" noProof="0" dirty="0">
                <a:ln>
                  <a:noFill/>
                </a:ln>
                <a:solidFill>
                  <a:srgbClr val="000000">
                    <a:lumMod val="50000"/>
                    <a:lumOff val="50000"/>
                  </a:srgbClr>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6B4213C5-C7F2-30BC-DCB5-3C8AB3979815}"/>
                </a:ext>
              </a:extLst>
            </p:cNvPr>
            <p:cNvSpPr txBox="1"/>
            <p:nvPr/>
          </p:nvSpPr>
          <p:spPr>
            <a:xfrm>
              <a:off x="7890474" y="3265568"/>
              <a:ext cx="1081825" cy="369332"/>
            </a:xfrm>
            <a:prstGeom prst="rect">
              <a:avLst/>
            </a:prstGeom>
            <a:grp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dst</a:t>
              </a:r>
              <a:endPar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06753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89"/>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546"/>
                                        </p:tgtEl>
                                        <p:attrNameLst>
                                          <p:attrName>style.visibility</p:attrName>
                                        </p:attrNameLst>
                                      </p:cBhvr>
                                      <p:to>
                                        <p:strVal val="visible"/>
                                      </p:to>
                                    </p:set>
                                    <p:animEffect transition="in" filter="fade">
                                      <p:cBhvr>
                                        <p:cTn id="9" dur="500"/>
                                        <p:tgtEl>
                                          <p:spTgt spid="546"/>
                                        </p:tgtEl>
                                      </p:cBhvr>
                                    </p:animEffect>
                                  </p:childTnLst>
                                </p:cTn>
                              </p:par>
                              <p:par>
                                <p:cTn id="10" presetID="22" presetClass="entr" presetSubtype="8" fill="hold" nodeType="withEffect">
                                  <p:stCondLst>
                                    <p:cond delay="0"/>
                                  </p:stCondLst>
                                  <p:childTnLst>
                                    <p:set>
                                      <p:cBhvr>
                                        <p:cTn id="11" dur="1" fill="hold">
                                          <p:stCondLst>
                                            <p:cond delay="0"/>
                                          </p:stCondLst>
                                        </p:cTn>
                                        <p:tgtEl>
                                          <p:spTgt spid="553"/>
                                        </p:tgtEl>
                                        <p:attrNameLst>
                                          <p:attrName>style.visibility</p:attrName>
                                        </p:attrNameLst>
                                      </p:cBhvr>
                                      <p:to>
                                        <p:strVal val="visible"/>
                                      </p:to>
                                    </p:set>
                                    <p:animEffect transition="in" filter="wipe(left)">
                                      <p:cBhvr>
                                        <p:cTn id="12" dur="500"/>
                                        <p:tgtEl>
                                          <p:spTgt spid="553"/>
                                        </p:tgtEl>
                                      </p:cBhvr>
                                    </p:animEffect>
                                  </p:childTnLst>
                                </p:cTn>
                              </p:par>
                              <p:par>
                                <p:cTn id="13" presetID="22" presetClass="entr" presetSubtype="1" fill="hold" nodeType="withEffect">
                                  <p:stCondLst>
                                    <p:cond delay="0"/>
                                  </p:stCondLst>
                                  <p:childTnLst>
                                    <p:set>
                                      <p:cBhvr>
                                        <p:cTn id="14" dur="1" fill="hold">
                                          <p:stCondLst>
                                            <p:cond delay="0"/>
                                          </p:stCondLst>
                                        </p:cTn>
                                        <p:tgtEl>
                                          <p:spTgt spid="554"/>
                                        </p:tgtEl>
                                        <p:attrNameLst>
                                          <p:attrName>style.visibility</p:attrName>
                                        </p:attrNameLst>
                                      </p:cBhvr>
                                      <p:to>
                                        <p:strVal val="visible"/>
                                      </p:to>
                                    </p:set>
                                    <p:animEffect transition="in" filter="wipe(up)">
                                      <p:cBhvr>
                                        <p:cTn id="15" dur="500"/>
                                        <p:tgtEl>
                                          <p:spTgt spid="554"/>
                                        </p:tgtEl>
                                      </p:cBhvr>
                                    </p:animEffect>
                                  </p:childTnLst>
                                </p:cTn>
                              </p:par>
                              <p:par>
                                <p:cTn id="16" presetID="22" presetClass="entr" presetSubtype="8" fill="hold" nodeType="withEffect">
                                  <p:stCondLst>
                                    <p:cond delay="0"/>
                                  </p:stCondLst>
                                  <p:childTnLst>
                                    <p:set>
                                      <p:cBhvr>
                                        <p:cTn id="17" dur="1" fill="hold">
                                          <p:stCondLst>
                                            <p:cond delay="0"/>
                                          </p:stCondLst>
                                        </p:cTn>
                                        <p:tgtEl>
                                          <p:spTgt spid="612"/>
                                        </p:tgtEl>
                                        <p:attrNameLst>
                                          <p:attrName>style.visibility</p:attrName>
                                        </p:attrNameLst>
                                      </p:cBhvr>
                                      <p:to>
                                        <p:strVal val="visible"/>
                                      </p:to>
                                    </p:set>
                                    <p:animEffect transition="in" filter="wipe(left)">
                                      <p:cBhvr>
                                        <p:cTn id="18" dur="500"/>
                                        <p:tgtEl>
                                          <p:spTgt spid="612"/>
                                        </p:tgtEl>
                                      </p:cBhvr>
                                    </p:animEffect>
                                  </p:childTnLst>
                                </p:cTn>
                              </p:par>
                              <p:par>
                                <p:cTn id="19" presetID="22" presetClass="entr" presetSubtype="1" fill="hold" nodeType="withEffect">
                                  <p:stCondLst>
                                    <p:cond delay="0"/>
                                  </p:stCondLst>
                                  <p:childTnLst>
                                    <p:set>
                                      <p:cBhvr>
                                        <p:cTn id="20" dur="1" fill="hold">
                                          <p:stCondLst>
                                            <p:cond delay="0"/>
                                          </p:stCondLst>
                                        </p:cTn>
                                        <p:tgtEl>
                                          <p:spTgt spid="555"/>
                                        </p:tgtEl>
                                        <p:attrNameLst>
                                          <p:attrName>style.visibility</p:attrName>
                                        </p:attrNameLst>
                                      </p:cBhvr>
                                      <p:to>
                                        <p:strVal val="visible"/>
                                      </p:to>
                                    </p:set>
                                    <p:animEffect transition="in" filter="wipe(up)">
                                      <p:cBhvr>
                                        <p:cTn id="21" dur="500"/>
                                        <p:tgtEl>
                                          <p:spTgt spid="555"/>
                                        </p:tgtEl>
                                      </p:cBhvr>
                                    </p:animEffect>
                                  </p:childTnLst>
                                </p:cTn>
                              </p:par>
                              <p:par>
                                <p:cTn id="22" presetID="22" presetClass="entr" presetSubtype="8" fill="hold" nodeType="withEffect">
                                  <p:stCondLst>
                                    <p:cond delay="0"/>
                                  </p:stCondLst>
                                  <p:childTnLst>
                                    <p:set>
                                      <p:cBhvr>
                                        <p:cTn id="23" dur="1" fill="hold">
                                          <p:stCondLst>
                                            <p:cond delay="0"/>
                                          </p:stCondLst>
                                        </p:cTn>
                                        <p:tgtEl>
                                          <p:spTgt spid="620"/>
                                        </p:tgtEl>
                                        <p:attrNameLst>
                                          <p:attrName>style.visibility</p:attrName>
                                        </p:attrNameLst>
                                      </p:cBhvr>
                                      <p:to>
                                        <p:strVal val="visible"/>
                                      </p:to>
                                    </p:set>
                                    <p:animEffect transition="in" filter="wipe(left)">
                                      <p:cBhvr>
                                        <p:cTn id="24" dur="500"/>
                                        <p:tgtEl>
                                          <p:spTgt spid="620"/>
                                        </p:tgtEl>
                                      </p:cBhvr>
                                    </p:animEffect>
                                  </p:childTnLst>
                                </p:cTn>
                              </p:par>
                              <p:par>
                                <p:cTn id="25" presetID="22" presetClass="entr" presetSubtype="1" fill="hold" nodeType="withEffect">
                                  <p:stCondLst>
                                    <p:cond delay="0"/>
                                  </p:stCondLst>
                                  <p:childTnLst>
                                    <p:set>
                                      <p:cBhvr>
                                        <p:cTn id="26" dur="1" fill="hold">
                                          <p:stCondLst>
                                            <p:cond delay="0"/>
                                          </p:stCondLst>
                                        </p:cTn>
                                        <p:tgtEl>
                                          <p:spTgt spid="556"/>
                                        </p:tgtEl>
                                        <p:attrNameLst>
                                          <p:attrName>style.visibility</p:attrName>
                                        </p:attrNameLst>
                                      </p:cBhvr>
                                      <p:to>
                                        <p:strVal val="visible"/>
                                      </p:to>
                                    </p:set>
                                    <p:animEffect transition="in" filter="wipe(up)">
                                      <p:cBhvr>
                                        <p:cTn id="27" dur="500"/>
                                        <p:tgtEl>
                                          <p:spTgt spid="556"/>
                                        </p:tgtEl>
                                      </p:cBhvr>
                                    </p:animEffect>
                                  </p:childTnLst>
                                </p:cTn>
                              </p:par>
                              <p:par>
                                <p:cTn id="28" presetID="22" presetClass="entr" presetSubtype="8" fill="hold" nodeType="withEffect">
                                  <p:stCondLst>
                                    <p:cond delay="0"/>
                                  </p:stCondLst>
                                  <p:childTnLst>
                                    <p:set>
                                      <p:cBhvr>
                                        <p:cTn id="29" dur="1" fill="hold">
                                          <p:stCondLst>
                                            <p:cond delay="0"/>
                                          </p:stCondLst>
                                        </p:cTn>
                                        <p:tgtEl>
                                          <p:spTgt spid="628"/>
                                        </p:tgtEl>
                                        <p:attrNameLst>
                                          <p:attrName>style.visibility</p:attrName>
                                        </p:attrNameLst>
                                      </p:cBhvr>
                                      <p:to>
                                        <p:strVal val="visible"/>
                                      </p:to>
                                    </p:set>
                                    <p:animEffect transition="in" filter="wipe(left)">
                                      <p:cBhvr>
                                        <p:cTn id="30" dur="500"/>
                                        <p:tgtEl>
                                          <p:spTgt spid="628"/>
                                        </p:tgtEl>
                                      </p:cBhvr>
                                    </p:animEffect>
                                  </p:childTnLst>
                                </p:cTn>
                              </p:par>
                              <p:par>
                                <p:cTn id="31" presetID="22" presetClass="entr" presetSubtype="1" fill="hold" nodeType="withEffect">
                                  <p:stCondLst>
                                    <p:cond delay="0"/>
                                  </p:stCondLst>
                                  <p:childTnLst>
                                    <p:set>
                                      <p:cBhvr>
                                        <p:cTn id="32" dur="1" fill="hold">
                                          <p:stCondLst>
                                            <p:cond delay="0"/>
                                          </p:stCondLst>
                                        </p:cTn>
                                        <p:tgtEl>
                                          <p:spTgt spid="557"/>
                                        </p:tgtEl>
                                        <p:attrNameLst>
                                          <p:attrName>style.visibility</p:attrName>
                                        </p:attrNameLst>
                                      </p:cBhvr>
                                      <p:to>
                                        <p:strVal val="visible"/>
                                      </p:to>
                                    </p:set>
                                    <p:animEffect transition="in" filter="wipe(up)">
                                      <p:cBhvr>
                                        <p:cTn id="33" dur="500"/>
                                        <p:tgtEl>
                                          <p:spTgt spid="557"/>
                                        </p:tgtEl>
                                      </p:cBhvr>
                                    </p:animEffect>
                                  </p:childTnLst>
                                </p:cTn>
                              </p:par>
                              <p:par>
                                <p:cTn id="34" presetID="22" presetClass="entr" presetSubtype="8" fill="hold" nodeType="withEffect">
                                  <p:stCondLst>
                                    <p:cond delay="0"/>
                                  </p:stCondLst>
                                  <p:childTnLst>
                                    <p:set>
                                      <p:cBhvr>
                                        <p:cTn id="35" dur="1" fill="hold">
                                          <p:stCondLst>
                                            <p:cond delay="0"/>
                                          </p:stCondLst>
                                        </p:cTn>
                                        <p:tgtEl>
                                          <p:spTgt spid="636"/>
                                        </p:tgtEl>
                                        <p:attrNameLst>
                                          <p:attrName>style.visibility</p:attrName>
                                        </p:attrNameLst>
                                      </p:cBhvr>
                                      <p:to>
                                        <p:strVal val="visible"/>
                                      </p:to>
                                    </p:set>
                                    <p:animEffect transition="in" filter="wipe(left)">
                                      <p:cBhvr>
                                        <p:cTn id="36" dur="500"/>
                                        <p:tgtEl>
                                          <p:spTgt spid="6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559"/>
                                        </p:tgtEl>
                                        <p:attrNameLst>
                                          <p:attrName>style.visibility</p:attrName>
                                        </p:attrNameLst>
                                      </p:cBhvr>
                                      <p:to>
                                        <p:strVal val="visible"/>
                                      </p:to>
                                    </p:set>
                                    <p:animEffect transition="in" filter="wipe(up)">
                                      <p:cBhvr>
                                        <p:cTn id="41" dur="500"/>
                                        <p:tgtEl>
                                          <p:spTgt spid="559"/>
                                        </p:tgtEl>
                                      </p:cBhvr>
                                    </p:animEffect>
                                  </p:childTnLst>
                                </p:cTn>
                              </p:par>
                              <p:par>
                                <p:cTn id="42" presetID="22" presetClass="entr" presetSubtype="4" fill="hold" nodeType="withEffect">
                                  <p:stCondLst>
                                    <p:cond delay="0"/>
                                  </p:stCondLst>
                                  <p:childTnLst>
                                    <p:set>
                                      <p:cBhvr>
                                        <p:cTn id="43" dur="1" fill="hold">
                                          <p:stCondLst>
                                            <p:cond delay="0"/>
                                          </p:stCondLst>
                                        </p:cTn>
                                        <p:tgtEl>
                                          <p:spTgt spid="671"/>
                                        </p:tgtEl>
                                        <p:attrNameLst>
                                          <p:attrName>style.visibility</p:attrName>
                                        </p:attrNameLst>
                                      </p:cBhvr>
                                      <p:to>
                                        <p:strVal val="visible"/>
                                      </p:to>
                                    </p:set>
                                    <p:animEffect transition="in" filter="wipe(down)">
                                      <p:cBhvr>
                                        <p:cTn id="44" dur="500"/>
                                        <p:tgtEl>
                                          <p:spTgt spid="671"/>
                                        </p:tgtEl>
                                      </p:cBhvr>
                                    </p:animEffect>
                                  </p:childTnLst>
                                </p:cTn>
                              </p:par>
                              <p:par>
                                <p:cTn id="45" presetID="22" presetClass="entr" presetSubtype="4" fill="hold" nodeType="withEffect">
                                  <p:stCondLst>
                                    <p:cond delay="0"/>
                                  </p:stCondLst>
                                  <p:childTnLst>
                                    <p:set>
                                      <p:cBhvr>
                                        <p:cTn id="46" dur="1" fill="hold">
                                          <p:stCondLst>
                                            <p:cond delay="0"/>
                                          </p:stCondLst>
                                        </p:cTn>
                                        <p:tgtEl>
                                          <p:spTgt spid="695"/>
                                        </p:tgtEl>
                                        <p:attrNameLst>
                                          <p:attrName>style.visibility</p:attrName>
                                        </p:attrNameLst>
                                      </p:cBhvr>
                                      <p:to>
                                        <p:strVal val="visible"/>
                                      </p:to>
                                    </p:set>
                                    <p:animEffect transition="in" filter="wipe(down)">
                                      <p:cBhvr>
                                        <p:cTn id="47" dur="500"/>
                                        <p:tgtEl>
                                          <p:spTgt spid="695"/>
                                        </p:tgtEl>
                                      </p:cBhvr>
                                    </p:animEffect>
                                  </p:childTnLst>
                                </p:cTn>
                              </p:par>
                              <p:par>
                                <p:cTn id="48" presetID="22" presetClass="entr" presetSubtype="4" fill="hold" nodeType="withEffect">
                                  <p:stCondLst>
                                    <p:cond delay="0"/>
                                  </p:stCondLst>
                                  <p:childTnLst>
                                    <p:set>
                                      <p:cBhvr>
                                        <p:cTn id="49" dur="1" fill="hold">
                                          <p:stCondLst>
                                            <p:cond delay="0"/>
                                          </p:stCondLst>
                                        </p:cTn>
                                        <p:tgtEl>
                                          <p:spTgt spid="703"/>
                                        </p:tgtEl>
                                        <p:attrNameLst>
                                          <p:attrName>style.visibility</p:attrName>
                                        </p:attrNameLst>
                                      </p:cBhvr>
                                      <p:to>
                                        <p:strVal val="visible"/>
                                      </p:to>
                                    </p:set>
                                    <p:animEffect transition="in" filter="wipe(down)">
                                      <p:cBhvr>
                                        <p:cTn id="50" dur="500"/>
                                        <p:tgtEl>
                                          <p:spTgt spid="703"/>
                                        </p:tgtEl>
                                      </p:cBhvr>
                                    </p:animEffect>
                                  </p:childTnLst>
                                </p:cTn>
                              </p:par>
                              <p:par>
                                <p:cTn id="51" presetID="22" presetClass="entr" presetSubtype="4" fill="hold" nodeType="withEffect">
                                  <p:stCondLst>
                                    <p:cond delay="0"/>
                                  </p:stCondLst>
                                  <p:childTnLst>
                                    <p:set>
                                      <p:cBhvr>
                                        <p:cTn id="52" dur="1" fill="hold">
                                          <p:stCondLst>
                                            <p:cond delay="0"/>
                                          </p:stCondLst>
                                        </p:cTn>
                                        <p:tgtEl>
                                          <p:spTgt spid="327"/>
                                        </p:tgtEl>
                                        <p:attrNameLst>
                                          <p:attrName>style.visibility</p:attrName>
                                        </p:attrNameLst>
                                      </p:cBhvr>
                                      <p:to>
                                        <p:strVal val="visible"/>
                                      </p:to>
                                    </p:set>
                                    <p:animEffect transition="in" filter="wipe(down)">
                                      <p:cBhvr>
                                        <p:cTn id="53" dur="500"/>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42B8A59-6A80-2DE2-52EC-F62149D6DA14}"/>
              </a:ext>
            </a:extLst>
          </p:cNvPr>
          <p:cNvPicPr>
            <a:picLocks noChangeAspect="1"/>
          </p:cNvPicPr>
          <p:nvPr/>
        </p:nvPicPr>
        <p:blipFill>
          <a:blip r:embed="rId3"/>
          <a:stretch>
            <a:fillRect/>
          </a:stretch>
        </p:blipFill>
        <p:spPr>
          <a:xfrm>
            <a:off x="389527" y="1419768"/>
            <a:ext cx="8380438" cy="3071777"/>
          </a:xfrm>
          <a:prstGeom prst="rect">
            <a:avLst/>
          </a:prstGeom>
        </p:spPr>
      </p:pic>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Energy Analysis </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energy-efficiency 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(90.3x), GPU (21x), and SIMDRAM (8.1x)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sp>
        <p:nvSpPr>
          <p:cNvPr id="7" name="Rounded Rectangle 6">
            <a:extLst>
              <a:ext uri="{FF2B5EF4-FFF2-40B4-BE49-F238E27FC236}">
                <a16:creationId xmlns:a16="http://schemas.microsoft.com/office/drawing/2014/main" id="{2AD8B4C3-2AED-DDD1-5D92-FD6DF4EEFC4F}"/>
              </a:ext>
            </a:extLst>
          </p:cNvPr>
          <p:cNvSpPr/>
          <p:nvPr/>
        </p:nvSpPr>
        <p:spPr>
          <a:xfrm>
            <a:off x="7875063" y="2003982"/>
            <a:ext cx="736042" cy="2307626"/>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08228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6308EF-03D8-F4A9-869C-9C6379D64309}"/>
              </a:ext>
            </a:extLst>
          </p:cNvPr>
          <p:cNvSpPr>
            <a:spLocks noGrp="1"/>
          </p:cNvSpPr>
          <p:nvPr>
            <p:ph type="title"/>
          </p:nvPr>
        </p:nvSpPr>
        <p:spPr/>
        <p:txBody>
          <a:bodyPr/>
          <a:lstStyle/>
          <a:p>
            <a:r>
              <a:rPr lang="en-US" dirty="0"/>
              <a:t>More on Proteus</a:t>
            </a:r>
          </a:p>
        </p:txBody>
      </p:sp>
      <p:sp>
        <p:nvSpPr>
          <p:cNvPr id="3" name="Content Placeholder 2">
            <a:extLst>
              <a:ext uri="{FF2B5EF4-FFF2-40B4-BE49-F238E27FC236}">
                <a16:creationId xmlns:a16="http://schemas.microsoft.com/office/drawing/2014/main" id="{38058194-321F-1DEF-000D-6FB35D055160}"/>
              </a:ext>
            </a:extLst>
          </p:cNvPr>
          <p:cNvSpPr>
            <a:spLocks noGrp="1"/>
          </p:cNvSpPr>
          <p:nvPr>
            <p:ph idx="1"/>
          </p:nvPr>
        </p:nvSpPr>
        <p:spPr>
          <a:xfrm>
            <a:off x="228600" y="1052736"/>
            <a:ext cx="8951912" cy="5195664"/>
          </a:xfrm>
        </p:spPr>
        <p:txBody>
          <a:bodyPr/>
          <a:lstStyle/>
          <a:p>
            <a:r>
              <a:rPr lang="en-US" sz="2200" u="sng" dirty="0"/>
              <a:t>Geraldo F. Oliveira</a:t>
            </a:r>
            <a:r>
              <a:rPr lang="en-US" sz="2200" dirty="0"/>
              <a:t>, Mayank </a:t>
            </a:r>
            <a:r>
              <a:rPr lang="en-US" sz="2200" dirty="0" err="1"/>
              <a:t>Kabra</a:t>
            </a:r>
            <a:r>
              <a:rPr lang="en-US" sz="2200" dirty="0"/>
              <a:t>, </a:t>
            </a:r>
            <a:r>
              <a:rPr lang="en-US" sz="2200" dirty="0" err="1"/>
              <a:t>Yuxin</a:t>
            </a:r>
            <a:r>
              <a:rPr lang="en-US" sz="2200" dirty="0"/>
              <a:t> Guo, </a:t>
            </a:r>
            <a:r>
              <a:rPr lang="en-US" sz="2200" dirty="0" err="1"/>
              <a:t>Kangqi</a:t>
            </a:r>
            <a:r>
              <a:rPr lang="en-US" sz="2200" dirty="0"/>
              <a:t> Chen, A. Giray </a:t>
            </a:r>
            <a:r>
              <a:rPr lang="en-US" sz="2200" dirty="0" err="1"/>
              <a:t>Yağlıkçı</a:t>
            </a:r>
            <a:r>
              <a:rPr lang="en-US" sz="2200" dirty="0"/>
              <a:t>, Melina </a:t>
            </a:r>
            <a:r>
              <a:rPr lang="en-US" sz="2200" dirty="0" err="1"/>
              <a:t>Soysal</a:t>
            </a:r>
            <a:r>
              <a:rPr lang="en-US" sz="2200" dirty="0"/>
              <a:t>, Mohammad </a:t>
            </a:r>
            <a:r>
              <a:rPr lang="en-US" sz="2200" dirty="0" err="1"/>
              <a:t>Sadrosadati</a:t>
            </a:r>
            <a:r>
              <a:rPr lang="en-US" sz="2200" dirty="0"/>
              <a:t>, Joaquin Olivares Bueno, Saugata Ghose, Juan Gómez-Luna, Onur Mutlu</a:t>
            </a:r>
            <a:br>
              <a:rPr lang="en-US" sz="2200" dirty="0"/>
            </a:br>
            <a:r>
              <a:rPr lang="en-US" sz="2200" dirty="0">
                <a:solidFill>
                  <a:srgbClr val="0000FF"/>
                </a:solidFill>
              </a:rPr>
              <a:t>“</a:t>
            </a:r>
            <a:r>
              <a:rPr lang="en-US" sz="2200" b="1" i="1" dirty="0">
                <a:solidFill>
                  <a:srgbClr val="0000FF"/>
                </a:solidFill>
                <a:hlinkClick r:id="rId2">
                  <a:extLst>
                    <a:ext uri="{A12FA001-AC4F-418D-AE19-62706E023703}">
                      <ahyp:hlinkClr xmlns:ahyp="http://schemas.microsoft.com/office/drawing/2018/hyperlinkcolor" val="tx"/>
                    </a:ext>
                  </a:extLst>
                </a:hlinkClick>
              </a:rPr>
              <a:t>Proteus</a:t>
            </a:r>
            <a:r>
              <a:rPr lang="en-US" sz="2200" b="1" dirty="0">
                <a:solidFill>
                  <a:srgbClr val="0000FF"/>
                </a:solidFill>
                <a:hlinkClick r:id="rId2">
                  <a:extLst>
                    <a:ext uri="{A12FA001-AC4F-418D-AE19-62706E023703}">
                      <ahyp:hlinkClr xmlns:ahyp="http://schemas.microsoft.com/office/drawing/2018/hyperlinkcolor" val="tx"/>
                    </a:ext>
                  </a:extLst>
                </a:hlinkClick>
              </a:rPr>
              <a:t>: Achieving High-Performance Processing-Using-DRAM via Dynamic Precision Bit-Serial Arithmetic</a:t>
            </a:r>
            <a:r>
              <a:rPr lang="en-US" sz="2200" b="1" dirty="0">
                <a:solidFill>
                  <a:srgbClr val="0000FF"/>
                </a:solidFill>
              </a:rPr>
              <a:t>”</a:t>
            </a:r>
            <a:br>
              <a:rPr lang="en-US" sz="2200" dirty="0">
                <a:solidFill>
                  <a:srgbClr val="0432FF"/>
                </a:solidFill>
              </a:rPr>
            </a:br>
            <a:r>
              <a:rPr lang="en-US" sz="2200" i="1" dirty="0" err="1"/>
              <a:t>arXiv</a:t>
            </a:r>
            <a:r>
              <a:rPr lang="en-US" sz="2200" i="1" dirty="0"/>
              <a:t>, 2025.</a:t>
            </a:r>
            <a:endParaRPr lang="en-US" sz="2200" dirty="0"/>
          </a:p>
        </p:txBody>
      </p:sp>
      <p:sp>
        <p:nvSpPr>
          <p:cNvPr id="4" name="Slide Number Placeholder 3">
            <a:extLst>
              <a:ext uri="{FF2B5EF4-FFF2-40B4-BE49-F238E27FC236}">
                <a16:creationId xmlns:a16="http://schemas.microsoft.com/office/drawing/2014/main" id="{068E7854-75DC-E7B1-F146-4D5C609A7FB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6" name="TextBox 5">
            <a:extLst>
              <a:ext uri="{FF2B5EF4-FFF2-40B4-BE49-F238E27FC236}">
                <a16:creationId xmlns:a16="http://schemas.microsoft.com/office/drawing/2014/main" id="{A0FCC496-F66B-927F-C5D2-C976AAF65200}"/>
              </a:ext>
            </a:extLst>
          </p:cNvPr>
          <p:cNvSpPr txBox="1"/>
          <p:nvPr/>
        </p:nvSpPr>
        <p:spPr>
          <a:xfrm>
            <a:off x="2116011" y="6438543"/>
            <a:ext cx="4496103" cy="40011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hlinkClick r:id="rId2">
                  <a:extLst>
                    <a:ext uri="{A12FA001-AC4F-418D-AE19-62706E023703}">
                      <ahyp:hlinkClr xmlns:ahyp="http://schemas.microsoft.com/office/drawing/2018/hyperlinkcolor" val="tx"/>
                    </a:ext>
                  </a:extLst>
                </a:hlinkClick>
              </a:rPr>
              <a:t>https://arxiv.org/pdf/2501.17466</a:t>
            </a: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rPr>
              <a:t> </a:t>
            </a:r>
          </a:p>
        </p:txBody>
      </p:sp>
      <p:pic>
        <p:nvPicPr>
          <p:cNvPr id="8" name="Picture 7">
            <a:extLst>
              <a:ext uri="{FF2B5EF4-FFF2-40B4-BE49-F238E27FC236}">
                <a16:creationId xmlns:a16="http://schemas.microsoft.com/office/drawing/2014/main" id="{FF2E1175-6631-2B75-4091-E49F8F38574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5299" y="3343977"/>
            <a:ext cx="8623901" cy="2461287"/>
          </a:xfrm>
          <a:prstGeom prst="rect">
            <a:avLst/>
          </a:prstGeom>
        </p:spPr>
      </p:pic>
    </p:spTree>
    <p:extLst>
      <p:ext uri="{BB962C8B-B14F-4D97-AF65-F5344CB8AC3E}">
        <p14:creationId xmlns:p14="http://schemas.microsoft.com/office/powerpoint/2010/main" val="2711131107"/>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dirty="0"/>
              <a:t>In-DRAM Lookup-Table Based Execution</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0" indent="0" algn="l">
              <a:buNone/>
            </a:pP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João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Dinis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Ferreira, Gabriel Falcao, Juan Gómez-Luna, Mohammed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Alser</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Lois Orosa, Mohammad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Jeremie</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S. Kim, Geraldo F. Oliveira, Taha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Shahroodi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Anant Nori, and Onur Mutlu,</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0"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"pLUTo: Enabling Massively Parallel Computation in DRAM via Lookup Tables"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1"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(26 minutes)]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10"/>
              </a:rPr>
              <a:t>Source Code (Officially Artifact Evaluated with All Badges)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1" dirty="0">
                <a:solidFill>
                  <a:srgbClr val="FF0000"/>
                </a:solidFill>
                <a:effectLst/>
                <a:latin typeface="Tahoma" panose="020B0604030504040204" pitchFamily="34" charset="0"/>
                <a:ea typeface="Tahoma" panose="020B0604030504040204" pitchFamily="34" charset="0"/>
                <a:cs typeface="Tahoma" panose="020B0604030504040204" pitchFamily="34" charset="0"/>
              </a:rPr>
              <a:t>Officially artifact evaluated as available, reusable and reproducible.</a:t>
            </a:r>
            <a:endParaRPr lang="en-US" sz="1500" b="0" i="0"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p>
            <a:pPr marL="0" indent="0">
              <a:buNone/>
            </a:pPr>
            <a:endParaRPr lang="en-US" sz="1500"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a:extLst>
              <a:ext uri="{FF2B5EF4-FFF2-40B4-BE49-F238E27FC236}">
                <a16:creationId xmlns:a16="http://schemas.microsoft.com/office/drawing/2014/main" id="{BCF1BF39-3166-E5AA-31DA-AB32F2F13B3B}"/>
              </a:ext>
            </a:extLst>
          </p:cNvPr>
          <p:cNvPicPr>
            <a:picLocks noChangeAspect="1"/>
          </p:cNvPicPr>
          <p:nvPr/>
        </p:nvPicPr>
        <p:blipFill>
          <a:blip r:embed="rId11"/>
          <a:stretch>
            <a:fillRect/>
          </a:stretch>
        </p:blipFill>
        <p:spPr>
          <a:xfrm>
            <a:off x="458405" y="3789040"/>
            <a:ext cx="8382143" cy="2575382"/>
          </a:xfrm>
          <a:prstGeom prst="rect">
            <a:avLst/>
          </a:prstGeom>
        </p:spPr>
      </p:pic>
      <p:sp>
        <p:nvSpPr>
          <p:cNvPr id="6" name="TextBox 5">
            <a:extLst>
              <a:ext uri="{FF2B5EF4-FFF2-40B4-BE49-F238E27FC236}">
                <a16:creationId xmlns:a16="http://schemas.microsoft.com/office/drawing/2014/main" id="{DDB1E472-B793-6F87-B750-2856953FBD40}"/>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https://arxiv.org/pdf/2104.07699.pdf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spTree>
    <p:extLst>
      <p:ext uri="{BB962C8B-B14F-4D97-AF65-F5344CB8AC3E}">
        <p14:creationId xmlns:p14="http://schemas.microsoft.com/office/powerpoint/2010/main" val="1864361531"/>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09BB3C-BDB2-0D4E-A0F6-0F383DF93FA4}"/>
              </a:ext>
            </a:extLst>
          </p:cNvPr>
          <p:cNvSpPr>
            <a:spLocks noGrp="1"/>
          </p:cNvSpPr>
          <p:nvPr>
            <p:ph type="title"/>
          </p:nvPr>
        </p:nvSpPr>
        <p:spPr>
          <a:xfrm>
            <a:off x="457200" y="843376"/>
            <a:ext cx="8229600" cy="740193"/>
          </a:xfrm>
        </p:spPr>
        <p:txBody>
          <a:bodyPr>
            <a:normAutofit/>
          </a:bodyPr>
          <a:lstStyle/>
          <a:p>
            <a:pPr algn="ctr"/>
            <a:r>
              <a:rPr lang="en-US"/>
              <a:t>The Goal of pLUTo</a:t>
            </a:r>
            <a:endParaRPr lang="en-US" sz="4000"/>
          </a:p>
        </p:txBody>
      </p:sp>
      <p:sp>
        <p:nvSpPr>
          <p:cNvPr id="4" name="TextBox 3">
            <a:extLst>
              <a:ext uri="{FF2B5EF4-FFF2-40B4-BE49-F238E27FC236}">
                <a16:creationId xmlns:a16="http://schemas.microsoft.com/office/drawing/2014/main" id="{21D018E2-4352-C005-6341-039BA07E849B}"/>
              </a:ext>
            </a:extLst>
          </p:cNvPr>
          <p:cNvSpPr txBox="1"/>
          <p:nvPr/>
        </p:nvSpPr>
        <p:spPr>
          <a:xfrm>
            <a:off x="235527" y="2220107"/>
            <a:ext cx="8672946" cy="272596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Extend</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Processing-using-DRAM to support</a:t>
            </a:r>
            <a:b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b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the execution of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arbitrarily complex operations</a:t>
            </a:r>
          </a:p>
        </p:txBody>
      </p:sp>
      <p:sp>
        <p:nvSpPr>
          <p:cNvPr id="3" name="Slide Number Placeholder 2">
            <a:extLst>
              <a:ext uri="{FF2B5EF4-FFF2-40B4-BE49-F238E27FC236}">
                <a16:creationId xmlns:a16="http://schemas.microsoft.com/office/drawing/2014/main" id="{BAD4E34E-73B8-2176-23AF-1FDC3B2B7A5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Tree>
    <p:custDataLst>
      <p:tags r:id="rId1"/>
    </p:custDataLst>
    <p:extLst>
      <p:ext uri="{BB962C8B-B14F-4D97-AF65-F5344CB8AC3E}">
        <p14:creationId xmlns:p14="http://schemas.microsoft.com/office/powerpoint/2010/main" val="3254082545"/>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 name="Oval 2">
            <a:extLst>
              <a:ext uri="{FF2B5EF4-FFF2-40B4-BE49-F238E27FC236}">
                <a16:creationId xmlns:a16="http://schemas.microsoft.com/office/drawing/2014/main" id="{A89E4BF1-5948-247B-1624-8CD07DEEE275}"/>
              </a:ext>
            </a:extLst>
          </p:cNvPr>
          <p:cNvSpPr/>
          <p:nvPr/>
        </p:nvSpPr>
        <p:spPr>
          <a:xfrm>
            <a:off x="4004369"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2" name="Oval 11">
            <a:extLst>
              <a:ext uri="{FF2B5EF4-FFF2-40B4-BE49-F238E27FC236}">
                <a16:creationId xmlns:a16="http://schemas.microsoft.com/office/drawing/2014/main" id="{BD82B0AD-5AEF-3847-3B3F-624087253465}"/>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46DED1F9-80C7-6D24-C550-0C5D4407C6B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14" name="Oval 13">
            <a:extLst>
              <a:ext uri="{FF2B5EF4-FFF2-40B4-BE49-F238E27FC236}">
                <a16:creationId xmlns:a16="http://schemas.microsoft.com/office/drawing/2014/main" id="{034023F0-8172-213F-EBEC-A14B45226FDD}"/>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5" name="Rounded Rectangle 14">
            <a:extLst>
              <a:ext uri="{FF2B5EF4-FFF2-40B4-BE49-F238E27FC236}">
                <a16:creationId xmlns:a16="http://schemas.microsoft.com/office/drawing/2014/main" id="{BEDA25C8-1E39-A586-8207-0510E83B9487}"/>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6" name="Oval 15">
            <a:extLst>
              <a:ext uri="{FF2B5EF4-FFF2-40B4-BE49-F238E27FC236}">
                <a16:creationId xmlns:a16="http://schemas.microsoft.com/office/drawing/2014/main" id="{FAA6C83E-C7E5-7413-7A9D-54DD23529667}"/>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80"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14647" y="1728677"/>
            <a:ext cx="714706" cy="714706"/>
          </a:xfrm>
          <a:prstGeom prst="rect">
            <a:avLst/>
          </a:prstGeom>
        </p:spPr>
      </p:pic>
      <p:sp>
        <p:nvSpPr>
          <p:cNvPr id="6" name="Oval 5">
            <a:extLst>
              <a:ext uri="{FF2B5EF4-FFF2-40B4-BE49-F238E27FC236}">
                <a16:creationId xmlns:a16="http://schemas.microsoft.com/office/drawing/2014/main" id="{4BBC4D23-4637-B102-7B62-7E474CDE543D}"/>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Tree>
    <p:extLst>
      <p:ext uri="{BB962C8B-B14F-4D97-AF65-F5344CB8AC3E}">
        <p14:creationId xmlns:p14="http://schemas.microsoft.com/office/powerpoint/2010/main" val="20871258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655CB0B7-2BCA-3226-094B-FFE48DB36A13}"/>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0" name="Oval 29">
            <a:extLst>
              <a:ext uri="{FF2B5EF4-FFF2-40B4-BE49-F238E27FC236}">
                <a16:creationId xmlns:a16="http://schemas.microsoft.com/office/drawing/2014/main" id="{6C1DB706-F764-F350-039D-195884DE35BA}"/>
              </a:ext>
            </a:extLst>
          </p:cNvPr>
          <p:cNvSpPr/>
          <p:nvPr/>
        </p:nvSpPr>
        <p:spPr>
          <a:xfrm>
            <a:off x="6656500" y="3999834"/>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GB" sz="16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24" name="Rounded Rectangle 23">
            <a:extLst>
              <a:ext uri="{FF2B5EF4-FFF2-40B4-BE49-F238E27FC236}">
                <a16:creationId xmlns:a16="http://schemas.microsoft.com/office/drawing/2014/main" id="{6FF8EF0C-7E4B-E048-5A1C-411E2DF4A86E}"/>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8A6851C-0D9B-8B53-8944-55149A580B6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7" name="Oval 26">
            <a:extLst>
              <a:ext uri="{FF2B5EF4-FFF2-40B4-BE49-F238E27FC236}">
                <a16:creationId xmlns:a16="http://schemas.microsoft.com/office/drawing/2014/main" id="{D5956C20-E7EF-32A8-59C7-25442F461B0A}"/>
              </a:ext>
            </a:extLst>
          </p:cNvPr>
          <p:cNvSpPr/>
          <p:nvPr/>
        </p:nvSpPr>
        <p:spPr>
          <a:xfrm>
            <a:off x="3998367" y="3994637"/>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26" name="Oval 25">
            <a:extLst>
              <a:ext uri="{FF2B5EF4-FFF2-40B4-BE49-F238E27FC236}">
                <a16:creationId xmlns:a16="http://schemas.microsoft.com/office/drawing/2014/main" id="{7FBDE41A-5758-D624-753E-044CBFB3900B}"/>
              </a:ext>
            </a:extLst>
          </p:cNvPr>
          <p:cNvSpPr/>
          <p:nvPr/>
        </p:nvSpPr>
        <p:spPr>
          <a:xfrm>
            <a:off x="3998367" y="3994637"/>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F74F451A-874E-1FCE-8DC1-1FEBBF45E014}"/>
              </a:ext>
            </a:extLst>
          </p:cNvPr>
          <p:cNvSpPr/>
          <p:nvPr/>
        </p:nvSpPr>
        <p:spPr>
          <a:xfrm>
            <a:off x="1340236" y="3991082"/>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Tree>
    <p:custDataLst>
      <p:tags r:id="rId1"/>
    </p:custDataLst>
    <p:extLst>
      <p:ext uri="{BB962C8B-B14F-4D97-AF65-F5344CB8AC3E}">
        <p14:creationId xmlns:p14="http://schemas.microsoft.com/office/powerpoint/2010/main" val="4157577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0"/>
                                  </p:stCondLst>
                                  <p:childTnLst>
                                    <p:animRot by="120000">
                                      <p:cBhvr>
                                        <p:cTn id="6" dur="100" fill="hold">
                                          <p:stCondLst>
                                            <p:cond delay="0"/>
                                          </p:stCondLst>
                                        </p:cTn>
                                        <p:tgtEl>
                                          <p:spTgt spid="25"/>
                                        </p:tgtEl>
                                        <p:attrNameLst>
                                          <p:attrName>r</p:attrName>
                                        </p:attrNameLst>
                                      </p:cBhvr>
                                    </p:animRot>
                                    <p:animRot by="-240000">
                                      <p:cBhvr>
                                        <p:cTn id="7" dur="200" fill="hold">
                                          <p:stCondLst>
                                            <p:cond delay="200"/>
                                          </p:stCondLst>
                                        </p:cTn>
                                        <p:tgtEl>
                                          <p:spTgt spid="25"/>
                                        </p:tgtEl>
                                        <p:attrNameLst>
                                          <p:attrName>r</p:attrName>
                                        </p:attrNameLst>
                                      </p:cBhvr>
                                    </p:animRot>
                                    <p:animRot by="240000">
                                      <p:cBhvr>
                                        <p:cTn id="8" dur="200" fill="hold">
                                          <p:stCondLst>
                                            <p:cond delay="400"/>
                                          </p:stCondLst>
                                        </p:cTn>
                                        <p:tgtEl>
                                          <p:spTgt spid="25"/>
                                        </p:tgtEl>
                                        <p:attrNameLst>
                                          <p:attrName>r</p:attrName>
                                        </p:attrNameLst>
                                      </p:cBhvr>
                                    </p:animRot>
                                    <p:animRot by="-240000">
                                      <p:cBhvr>
                                        <p:cTn id="9" dur="200" fill="hold">
                                          <p:stCondLst>
                                            <p:cond delay="600"/>
                                          </p:stCondLst>
                                        </p:cTn>
                                        <p:tgtEl>
                                          <p:spTgt spid="25"/>
                                        </p:tgtEl>
                                        <p:attrNameLst>
                                          <p:attrName>r</p:attrName>
                                        </p:attrNameLst>
                                      </p:cBhvr>
                                    </p:animRot>
                                    <p:animRot by="120000">
                                      <p:cBhvr>
                                        <p:cTn id="10" dur="200" fill="hold">
                                          <p:stCondLst>
                                            <p:cond delay="800"/>
                                          </p:stCondLst>
                                        </p:cTn>
                                        <p:tgtEl>
                                          <p:spTgt spid="25"/>
                                        </p:tgtEl>
                                        <p:attrNameLst>
                                          <p:attrName>r</p:attrName>
                                        </p:attrNameLst>
                                      </p:cBhvr>
                                    </p:animRot>
                                  </p:childTnLst>
                                </p:cTn>
                              </p:par>
                            </p:childTnLst>
                          </p:cTn>
                        </p:par>
                        <p:par>
                          <p:cTn id="11" fill="hold">
                            <p:stCondLst>
                              <p:cond delay="1000"/>
                            </p:stCondLst>
                            <p:childTnLst>
                              <p:par>
                                <p:cTn id="12" presetID="53" presetClass="exit" presetSubtype="32" fill="hold" grpId="0" nodeType="afterEffect">
                                  <p:stCondLst>
                                    <p:cond delay="0"/>
                                  </p:stCondLst>
                                  <p:childTnLst>
                                    <p:anim calcmode="lin" valueType="num">
                                      <p:cBhvr>
                                        <p:cTn id="13" dur="500"/>
                                        <p:tgtEl>
                                          <p:spTgt spid="27"/>
                                        </p:tgtEl>
                                        <p:attrNameLst>
                                          <p:attrName>ppt_w</p:attrName>
                                        </p:attrNameLst>
                                      </p:cBhvr>
                                      <p:tavLst>
                                        <p:tav tm="0">
                                          <p:val>
                                            <p:strVal val="ppt_w"/>
                                          </p:val>
                                        </p:tav>
                                        <p:tav tm="100000">
                                          <p:val>
                                            <p:fltVal val="0"/>
                                          </p:val>
                                        </p:tav>
                                      </p:tavLst>
                                    </p:anim>
                                    <p:anim calcmode="lin" valueType="num">
                                      <p:cBhvr>
                                        <p:cTn id="14" dur="500"/>
                                        <p:tgtEl>
                                          <p:spTgt spid="27"/>
                                        </p:tgtEl>
                                        <p:attrNameLst>
                                          <p:attrName>ppt_h</p:attrName>
                                        </p:attrNameLst>
                                      </p:cBhvr>
                                      <p:tavLst>
                                        <p:tav tm="0">
                                          <p:val>
                                            <p:strVal val="ppt_h"/>
                                          </p:val>
                                        </p:tav>
                                        <p:tav tm="100000">
                                          <p:val>
                                            <p:fltVal val="0"/>
                                          </p:val>
                                        </p:tav>
                                      </p:tavLst>
                                    </p:anim>
                                    <p:animEffect transition="out" filter="fade">
                                      <p:cBhvr>
                                        <p:cTn id="15" dur="500"/>
                                        <p:tgtEl>
                                          <p:spTgt spid="27"/>
                                        </p:tgtEl>
                                      </p:cBhvr>
                                    </p:animEffect>
                                    <p:set>
                                      <p:cBhvr>
                                        <p:cTn id="16" dur="1" fill="hold">
                                          <p:stCondLst>
                                            <p:cond delay="499"/>
                                          </p:stCondLst>
                                        </p:cTn>
                                        <p:tgtEl>
                                          <p:spTgt spid="27"/>
                                        </p:tgtEl>
                                        <p:attrNameLst>
                                          <p:attrName>style.visibility</p:attrName>
                                        </p:attrNameLst>
                                      </p:cBhvr>
                                      <p:to>
                                        <p:strVal val="hidden"/>
                                      </p:to>
                                    </p:set>
                                  </p:childTnLst>
                                </p:cTn>
                              </p:par>
                              <p:par>
                                <p:cTn id="17" presetID="53" presetClass="entr" presetSubtype="16"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p:cTn id="19" dur="500" fill="hold"/>
                                        <p:tgtEl>
                                          <p:spTgt spid="26"/>
                                        </p:tgtEl>
                                        <p:attrNameLst>
                                          <p:attrName>ppt_w</p:attrName>
                                        </p:attrNameLst>
                                      </p:cBhvr>
                                      <p:tavLst>
                                        <p:tav tm="0">
                                          <p:val>
                                            <p:fltVal val="0"/>
                                          </p:val>
                                        </p:tav>
                                        <p:tav tm="100000">
                                          <p:val>
                                            <p:strVal val="#ppt_w"/>
                                          </p:val>
                                        </p:tav>
                                      </p:tavLst>
                                    </p:anim>
                                    <p:anim calcmode="lin" valueType="num">
                                      <p:cBhvr>
                                        <p:cTn id="20" dur="500" fill="hold"/>
                                        <p:tgtEl>
                                          <p:spTgt spid="26"/>
                                        </p:tgtEl>
                                        <p:attrNameLst>
                                          <p:attrName>ppt_h</p:attrName>
                                        </p:attrNameLst>
                                      </p:cBhvr>
                                      <p:tavLst>
                                        <p:tav tm="0">
                                          <p:val>
                                            <p:fltVal val="0"/>
                                          </p:val>
                                        </p:tav>
                                        <p:tav tm="100000">
                                          <p:val>
                                            <p:strVal val="#ppt_h"/>
                                          </p:val>
                                        </p:tav>
                                      </p:tavLst>
                                    </p:anim>
                                    <p:animEffect transition="in" filter="fade">
                                      <p:cBhvr>
                                        <p:cTn id="21" dur="500"/>
                                        <p:tgtEl>
                                          <p:spTgt spid="26"/>
                                        </p:tgtEl>
                                      </p:cBhvr>
                                    </p:animEffect>
                                  </p:childTnLst>
                                </p:cTn>
                              </p:par>
                            </p:childTnLst>
                          </p:cTn>
                        </p:par>
                      </p:childTnLst>
                    </p:cTn>
                  </p:par>
                  <p:par>
                    <p:cTn id="22" fill="hold">
                      <p:stCondLst>
                        <p:cond delay="indefinite"/>
                      </p:stCondLst>
                      <p:childTnLst>
                        <p:par>
                          <p:cTn id="23" fill="hold">
                            <p:stCondLst>
                              <p:cond delay="0"/>
                            </p:stCondLst>
                            <p:childTnLst>
                              <p:par>
                                <p:cTn id="24" presetID="37" presetClass="path" presetSubtype="0" accel="50000" decel="50000" fill="hold" grpId="1" nodeType="clickEffect">
                                  <p:stCondLst>
                                    <p:cond delay="0"/>
                                  </p:stCondLst>
                                  <p:childTnLst>
                                    <p:animMotion origin="layout" path="M 0 2.59259E-6 L 0.0776 0.04004 C 0.0941 0.04907 0.11858 0.05393 0.14392 0.05393 C 0.17309 0.05393 0.19635 0.04907 0.21285 0.04004 L 0.29097 2.59259E-6 " pathEditMode="relative" rAng="0" ptsTypes="AAAAA">
                                      <p:cBhvr>
                                        <p:cTn id="25" dur="1000" fill="hold"/>
                                        <p:tgtEl>
                                          <p:spTgt spid="26"/>
                                        </p:tgtEl>
                                        <p:attrNameLst>
                                          <p:attrName>ppt_x</p:attrName>
                                          <p:attrName>ppt_y</p:attrName>
                                        </p:attrNameLst>
                                      </p:cBhvr>
                                      <p:rCtr x="14549" y="26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6" grpId="0" animBg="1"/>
      <p:bldP spid="26" grpId="1"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042B1278-B9B5-7D8F-79B9-C616679C119B}"/>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4" name="Rounded Rectangle 23">
            <a:extLst>
              <a:ext uri="{FF2B5EF4-FFF2-40B4-BE49-F238E27FC236}">
                <a16:creationId xmlns:a16="http://schemas.microsoft.com/office/drawing/2014/main" id="{70F0C87A-D7CF-8A67-5028-F3BF63321301}"/>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DB75DD4-0C3D-DD7F-420F-439AB0E6EA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8" name="Oval 17">
            <a:extLst>
              <a:ext uri="{FF2B5EF4-FFF2-40B4-BE49-F238E27FC236}">
                <a16:creationId xmlns:a16="http://schemas.microsoft.com/office/drawing/2014/main" id="{5252151D-AA94-1E97-CDC4-2B5D43E300CC}"/>
              </a:ext>
            </a:extLst>
          </p:cNvPr>
          <p:cNvSpPr/>
          <p:nvPr/>
        </p:nvSpPr>
        <p:spPr>
          <a:xfrm>
            <a:off x="6656498" y="3999834"/>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0" name="Oval 19">
            <a:extLst>
              <a:ext uri="{FF2B5EF4-FFF2-40B4-BE49-F238E27FC236}">
                <a16:creationId xmlns:a16="http://schemas.microsoft.com/office/drawing/2014/main" id="{188C7472-87BC-99C2-A863-1F79D3C9EED3}"/>
              </a:ext>
            </a:extLst>
          </p:cNvPr>
          <p:cNvSpPr/>
          <p:nvPr/>
        </p:nvSpPr>
        <p:spPr>
          <a:xfrm>
            <a:off x="1340236" y="3999834"/>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2" name="Rectangle 21">
            <a:extLst>
              <a:ext uri="{FF2B5EF4-FFF2-40B4-BE49-F238E27FC236}">
                <a16:creationId xmlns:a16="http://schemas.microsoft.com/office/drawing/2014/main" id="{82A192AB-088D-35A3-50BC-F9B924DEEB48}"/>
              </a:ext>
            </a:extLst>
          </p:cNvPr>
          <p:cNvSpPr/>
          <p:nvPr/>
        </p:nvSpPr>
        <p:spPr>
          <a:xfrm>
            <a:off x="0" y="0"/>
            <a:ext cx="9144000" cy="6858000"/>
          </a:xfrm>
          <a:prstGeom prst="rect">
            <a:avLst/>
          </a:prstGeom>
          <a:solidFill>
            <a:srgbClr val="000000">
              <a:alpha val="25098"/>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1" name="TextBox 20">
            <a:extLst>
              <a:ext uri="{FF2B5EF4-FFF2-40B4-BE49-F238E27FC236}">
                <a16:creationId xmlns:a16="http://schemas.microsoft.com/office/drawing/2014/main" id="{68D26666-06A0-7E8D-31B7-F681F5289D3B}"/>
              </a:ext>
            </a:extLst>
          </p:cNvPr>
          <p:cNvSpPr txBox="1"/>
          <p:nvPr/>
        </p:nvSpPr>
        <p:spPr>
          <a:xfrm>
            <a:off x="235525" y="2480372"/>
            <a:ext cx="8672946" cy="191322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Replace </a:t>
            </a:r>
            <a:r>
              <a:rPr kumimoji="0" lang="en-US" sz="3200" b="1" i="0" u="none" strike="noStrike" kern="0" cap="none" spc="0" normalizeH="0" baseline="0" noProof="0">
                <a:ln>
                  <a:noFill/>
                </a:ln>
                <a:solidFill>
                  <a:srgbClr val="FF0000"/>
                </a:solidFill>
                <a:effectLst/>
                <a:uLnTx/>
                <a:uFillTx/>
                <a:latin typeface="Corbel" panose="020B0503020204020204" pitchFamily="34" charset="0"/>
                <a:ea typeface="+mn-ea"/>
                <a:cs typeface="+mn-cs"/>
              </a:rPr>
              <a:t>computation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with </a:t>
            </a:r>
            <a:r>
              <a:rPr kumimoji="0" lang="en-US" sz="3200" b="1" i="0" u="none" strike="noStrike" kern="0" cap="none" spc="0" normalizeH="0" baseline="0" noProof="0">
                <a:ln>
                  <a:noFill/>
                </a:ln>
                <a:solidFill>
                  <a:srgbClr val="00B050"/>
                </a:solidFill>
                <a:effectLst/>
                <a:uLnTx/>
                <a:uFillTx/>
                <a:latin typeface="Corbel" panose="020B0503020204020204" pitchFamily="34" charset="0"/>
                <a:ea typeface="+mn-ea"/>
                <a:cs typeface="+mn-cs"/>
              </a:rPr>
              <a:t>memory accesses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pLUTo LUT Query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operation</a:t>
            </a:r>
          </a:p>
        </p:txBody>
      </p:sp>
    </p:spTree>
    <p:extLst>
      <p:ext uri="{BB962C8B-B14F-4D97-AF65-F5344CB8AC3E}">
        <p14:creationId xmlns:p14="http://schemas.microsoft.com/office/powerpoint/2010/main" val="1191285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pSp>
        <p:nvGrpSpPr>
          <p:cNvPr id="60" name="Group 59">
            <a:extLst>
              <a:ext uri="{FF2B5EF4-FFF2-40B4-BE49-F238E27FC236}">
                <a16:creationId xmlns:a16="http://schemas.microsoft.com/office/drawing/2014/main" id="{6A7F247A-A6CF-54DA-3510-83F0906C1316}"/>
              </a:ext>
            </a:extLst>
          </p:cNvPr>
          <p:cNvGrpSpPr/>
          <p:nvPr/>
        </p:nvGrpSpPr>
        <p:grpSpPr>
          <a:xfrm>
            <a:off x="4934491" y="2400162"/>
            <a:ext cx="282634" cy="1354256"/>
            <a:chOff x="4930967" y="2421934"/>
            <a:chExt cx="282634" cy="1354256"/>
          </a:xfrm>
        </p:grpSpPr>
        <p:sp>
          <p:nvSpPr>
            <p:cNvPr id="61" name="Rectangle 60">
              <a:extLst>
                <a:ext uri="{FF2B5EF4-FFF2-40B4-BE49-F238E27FC236}">
                  <a16:creationId xmlns:a16="http://schemas.microsoft.com/office/drawing/2014/main" id="{BA403B77-66C0-083A-B82B-7DE80512DF89}"/>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2" name="Rectangle 61">
              <a:extLst>
                <a:ext uri="{FF2B5EF4-FFF2-40B4-BE49-F238E27FC236}">
                  <a16:creationId xmlns:a16="http://schemas.microsoft.com/office/drawing/2014/main" id="{AD9ABEFA-2BC5-19D8-E147-5B35B8F4F4BF}"/>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3" name="Rectangle 62">
              <a:extLst>
                <a:ext uri="{FF2B5EF4-FFF2-40B4-BE49-F238E27FC236}">
                  <a16:creationId xmlns:a16="http://schemas.microsoft.com/office/drawing/2014/main" id="{C961B1B8-7545-199A-D626-4E36FD9A5AB8}"/>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6" name="Rectangle 65">
              <a:extLst>
                <a:ext uri="{FF2B5EF4-FFF2-40B4-BE49-F238E27FC236}">
                  <a16:creationId xmlns:a16="http://schemas.microsoft.com/office/drawing/2014/main" id="{BDF6E31B-9209-D41E-D80C-C6AB1CEA4348}"/>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12" name="TextBox 11">
            <a:extLst>
              <a:ext uri="{FF2B5EF4-FFF2-40B4-BE49-F238E27FC236}">
                <a16:creationId xmlns:a16="http://schemas.microsoft.com/office/drawing/2014/main" id="{00773B94-CD06-68E6-A7D8-5B240517978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51" name="TextBox 50">
            <a:extLst>
              <a:ext uri="{FF2B5EF4-FFF2-40B4-BE49-F238E27FC236}">
                <a16:creationId xmlns:a16="http://schemas.microsoft.com/office/drawing/2014/main" id="{5403B5A5-4731-4B1D-A9C9-7C4FE804658A}"/>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ＭＳ Ｐゴシック" panose="020B0600070205080204" pitchFamily="34" charset="-128"/>
                <a:cs typeface="Arial" panose="020B0604020202020204" pitchFamily="34" charset="0"/>
              </a:rPr>
              <a:t>row decoder</a:t>
            </a:r>
          </a:p>
        </p:txBody>
      </p:sp>
      <p:cxnSp>
        <p:nvCxnSpPr>
          <p:cNvPr id="53" name="Elbow Connector 52">
            <a:extLst>
              <a:ext uri="{FF2B5EF4-FFF2-40B4-BE49-F238E27FC236}">
                <a16:creationId xmlns:a16="http://schemas.microsoft.com/office/drawing/2014/main" id="{B55AFBD0-03E7-1FD8-A864-2C0285BDF49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006091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2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200"/>
                                        <p:tgtEl>
                                          <p:spTgt spid="39"/>
                                        </p:tgtEl>
                                      </p:cBhvr>
                                    </p:animEffect>
                                  </p:childTnLst>
                                </p:cTn>
                              </p:par>
                            </p:childTnLst>
                          </p:cTn>
                        </p:par>
                        <p:par>
                          <p:cTn id="13" fill="hold">
                            <p:stCondLst>
                              <p:cond delay="200"/>
                            </p:stCondLst>
                            <p:childTnLst>
                              <p:par>
                                <p:cTn id="14" presetID="10" presetClass="entr" presetSubtype="0" fill="hold" nodeType="after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00"/>
                                        <p:tgtEl>
                                          <p:spTgt spid="42"/>
                                        </p:tgtEl>
                                      </p:cBhvr>
                                    </p:animEffect>
                                  </p:childTnLst>
                                </p:cTn>
                              </p:par>
                            </p:childTnLst>
                          </p:cTn>
                        </p:par>
                        <p:par>
                          <p:cTn id="17" fill="hold">
                            <p:stCondLst>
                              <p:cond delay="400"/>
                            </p:stCondLst>
                            <p:childTnLst>
                              <p:par>
                                <p:cTn id="18" presetID="10" presetClass="entr" presetSubtype="0" fill="hold" nodeType="after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200"/>
                                        <p:tgtEl>
                                          <p:spTgt spid="44"/>
                                        </p:tgtEl>
                                      </p:cBhvr>
                                    </p:animEffect>
                                  </p:childTnLst>
                                </p:cTn>
                              </p:par>
                            </p:childTnLst>
                          </p:cTn>
                        </p:par>
                        <p:par>
                          <p:cTn id="21" fill="hold">
                            <p:stCondLst>
                              <p:cond delay="600"/>
                            </p:stCondLst>
                            <p:childTnLst>
                              <p:par>
                                <p:cTn id="22" presetID="10" presetClass="entr" presetSubtype="0" fill="hold"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Box 62">
            <a:extLst>
              <a:ext uri="{FF2B5EF4-FFF2-40B4-BE49-F238E27FC236}">
                <a16:creationId xmlns:a16="http://schemas.microsoft.com/office/drawing/2014/main" id="{FD905ABD-D4B5-9B23-6FDD-360F9782EA6D}"/>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67" name="TextBox 66">
            <a:extLst>
              <a:ext uri="{FF2B5EF4-FFF2-40B4-BE49-F238E27FC236}">
                <a16:creationId xmlns:a16="http://schemas.microsoft.com/office/drawing/2014/main" id="{C96FC56B-4BF2-3CD5-F57C-B9C032F13C25}"/>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ＭＳ Ｐゴシック" panose="020B0600070205080204" pitchFamily="34" charset="-128"/>
                <a:cs typeface="Arial" panose="020B0604020202020204" pitchFamily="34" charset="0"/>
              </a:rPr>
              <a:t>row decoder</a:t>
            </a:r>
          </a:p>
        </p:txBody>
      </p:sp>
      <p:grpSp>
        <p:nvGrpSpPr>
          <p:cNvPr id="66" name="Group 50" hidden="1">
            <a:extLst>
              <a:ext uri="{FF2B5EF4-FFF2-40B4-BE49-F238E27FC236}">
                <a16:creationId xmlns:a16="http://schemas.microsoft.com/office/drawing/2014/main" id="{A0D6F918-AFDD-09C7-1374-33E9E37751C9}"/>
              </a:ext>
            </a:extLst>
          </p:cNvPr>
          <p:cNvGrpSpPr/>
          <p:nvPr/>
        </p:nvGrpSpPr>
        <p:grpSpPr>
          <a:xfrm>
            <a:off x="4934491" y="2400162"/>
            <a:ext cx="282634" cy="1354256"/>
            <a:chOff x="4930967" y="2421934"/>
            <a:chExt cx="282634" cy="1354256"/>
          </a:xfrm>
        </p:grpSpPr>
        <p:sp>
          <p:nvSpPr>
            <p:cNvPr id="57" name="Rectangle 56">
              <a:extLst>
                <a:ext uri="{FF2B5EF4-FFF2-40B4-BE49-F238E27FC236}">
                  <a16:creationId xmlns:a16="http://schemas.microsoft.com/office/drawing/2014/main" id="{D44EAF47-B0B9-E10A-01CE-FBBA280E2A80}"/>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0" name="Rectangle 59">
              <a:extLst>
                <a:ext uri="{FF2B5EF4-FFF2-40B4-BE49-F238E27FC236}">
                  <a16:creationId xmlns:a16="http://schemas.microsoft.com/office/drawing/2014/main" id="{E1ABAA9B-4B5C-660F-C4DD-E747F5110C18}"/>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1" name="Rectangle 60">
              <a:extLst>
                <a:ext uri="{FF2B5EF4-FFF2-40B4-BE49-F238E27FC236}">
                  <a16:creationId xmlns:a16="http://schemas.microsoft.com/office/drawing/2014/main" id="{A3044CDC-EF1F-F599-AA96-545B607B2202}"/>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2" name="Rectangle 61">
              <a:extLst>
                <a:ext uri="{FF2B5EF4-FFF2-40B4-BE49-F238E27FC236}">
                  <a16:creationId xmlns:a16="http://schemas.microsoft.com/office/drawing/2014/main" id="{488F08F4-679A-583C-E949-49973BA0DBD6}"/>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cxnSp>
        <p:nvCxnSpPr>
          <p:cNvPr id="69" name="Elbow Connector 68">
            <a:extLst>
              <a:ext uri="{FF2B5EF4-FFF2-40B4-BE49-F238E27FC236}">
                <a16:creationId xmlns:a16="http://schemas.microsoft.com/office/drawing/2014/main" id="{B070C958-F8F0-5518-C1AD-13E4DD37B3F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929B7304-527F-B9E6-E06C-937459D50B3E}"/>
              </a:ext>
            </a:extLst>
          </p:cNvPr>
          <p:cNvSpPr/>
          <p:nvPr/>
        </p:nvSpPr>
        <p:spPr>
          <a:xfrm>
            <a:off x="0" y="643063"/>
            <a:ext cx="9144000" cy="5790211"/>
          </a:xfrm>
          <a:prstGeom prst="rect">
            <a:avLst/>
          </a:prstGeom>
          <a:solidFill>
            <a:schemeClr val="bg1">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3" name="Rectangle 52">
            <a:extLst>
              <a:ext uri="{FF2B5EF4-FFF2-40B4-BE49-F238E27FC236}">
                <a16:creationId xmlns:a16="http://schemas.microsoft.com/office/drawing/2014/main" id="{C1361CB3-192A-5428-8154-3C0026E695E7}"/>
              </a:ext>
            </a:extLst>
          </p:cNvPr>
          <p:cNvSpPr/>
          <p:nvPr/>
        </p:nvSpPr>
        <p:spPr>
          <a:xfrm>
            <a:off x="1657930" y="4359038"/>
            <a:ext cx="4050650"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Multiple copies of the lookup table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2000" b="1" i="1"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exploit</a:t>
            </a: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 DRAM parallelism</a:t>
            </a: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1" name="TextBox 50">
            <a:extLst>
              <a:ext uri="{FF2B5EF4-FFF2-40B4-BE49-F238E27FC236}">
                <a16:creationId xmlns:a16="http://schemas.microsoft.com/office/drawing/2014/main" id="{AE4BFAE2-5246-4162-DA57-FF26DF0AA9C3}"/>
              </a:ext>
            </a:extLst>
          </p:cNvPr>
          <p:cNvSpPr txBox="1"/>
          <p:nvPr/>
        </p:nvSpPr>
        <p:spPr>
          <a:xfrm>
            <a:off x="7107616" y="3024316"/>
            <a:ext cx="1712293"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Tree>
    <p:extLst>
      <p:ext uri="{BB962C8B-B14F-4D97-AF65-F5344CB8AC3E}">
        <p14:creationId xmlns:p14="http://schemas.microsoft.com/office/powerpoint/2010/main" val="29112639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3"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1" name="Group 80">
            <a:extLst>
              <a:ext uri="{FF2B5EF4-FFF2-40B4-BE49-F238E27FC236}">
                <a16:creationId xmlns:a16="http://schemas.microsoft.com/office/drawing/2014/main" id="{E75F6665-13EC-21D7-BC92-6D35019A3CB3}"/>
              </a:ext>
            </a:extLst>
          </p:cNvPr>
          <p:cNvGrpSpPr/>
          <p:nvPr/>
        </p:nvGrpSpPr>
        <p:grpSpPr>
          <a:xfrm>
            <a:off x="4934491" y="2400162"/>
            <a:ext cx="282634" cy="1354256"/>
            <a:chOff x="4930967" y="2421934"/>
            <a:chExt cx="282634" cy="1354256"/>
          </a:xfrm>
        </p:grpSpPr>
        <p:sp>
          <p:nvSpPr>
            <p:cNvPr id="82" name="Rectangle 81">
              <a:extLst>
                <a:ext uri="{FF2B5EF4-FFF2-40B4-BE49-F238E27FC236}">
                  <a16:creationId xmlns:a16="http://schemas.microsoft.com/office/drawing/2014/main" id="{62BDDE6A-4739-7DE9-17E3-D3F0466696F8}"/>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42" name="TextBox 41">
            <a:extLst>
              <a:ext uri="{FF2B5EF4-FFF2-40B4-BE49-F238E27FC236}">
                <a16:creationId xmlns:a16="http://schemas.microsoft.com/office/drawing/2014/main" id="{08AE10FC-1D17-2101-40B7-A43C167224FC}"/>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39" name="TextBox 38">
            <a:extLst>
              <a:ext uri="{FF2B5EF4-FFF2-40B4-BE49-F238E27FC236}">
                <a16:creationId xmlns:a16="http://schemas.microsoft.com/office/drawing/2014/main" id="{2C86511D-4048-AC49-956D-9957427DBB9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9" name="Elbow Connector 48">
            <a:extLst>
              <a:ext uri="{FF2B5EF4-FFF2-40B4-BE49-F238E27FC236}">
                <a16:creationId xmlns:a16="http://schemas.microsoft.com/office/drawing/2014/main" id="{D87E4B6A-872A-7633-312E-D27097407AE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43" name="Table 275">
            <a:extLst>
              <a:ext uri="{FF2B5EF4-FFF2-40B4-BE49-F238E27FC236}">
                <a16:creationId xmlns:a16="http://schemas.microsoft.com/office/drawing/2014/main" id="{6E3A139F-2009-F1E8-3384-40DFC4FF6703}"/>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976E6983-067B-012B-D661-E45A6756CFCE}"/>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1" name="Table 275">
            <a:extLst>
              <a:ext uri="{FF2B5EF4-FFF2-40B4-BE49-F238E27FC236}">
                <a16:creationId xmlns:a16="http://schemas.microsoft.com/office/drawing/2014/main" id="{03984A99-E3EC-ABBA-0EFD-3ADC70F90203}"/>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3" name="Table 275">
            <a:extLst>
              <a:ext uri="{FF2B5EF4-FFF2-40B4-BE49-F238E27FC236}">
                <a16:creationId xmlns:a16="http://schemas.microsoft.com/office/drawing/2014/main" id="{456D82E2-30D5-D75C-C346-D6C632B185DA}"/>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spTree>
    <p:extLst>
      <p:ext uri="{BB962C8B-B14F-4D97-AF65-F5344CB8AC3E}">
        <p14:creationId xmlns:p14="http://schemas.microsoft.com/office/powerpoint/2010/main" val="13061359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4"/>
                                        </p:tgtEl>
                                      </p:cBhvr>
                                    </p:animEffect>
                                    <p:set>
                                      <p:cBhvr>
                                        <p:cTn id="7" dur="1" fill="hold">
                                          <p:stCondLst>
                                            <p:cond delay="499"/>
                                          </p:stCondLst>
                                        </p:cTn>
                                        <p:tgtEl>
                                          <p:spTgt spid="4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3"/>
                                        </p:tgtEl>
                                      </p:cBhvr>
                                    </p:animEffect>
                                    <p:set>
                                      <p:cBhvr>
                                        <p:cTn id="10" dur="1" fill="hold">
                                          <p:stCondLst>
                                            <p:cond delay="499"/>
                                          </p:stCondLst>
                                        </p:cTn>
                                        <p:tgtEl>
                                          <p:spTgt spid="5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43"/>
                                        </p:tgtEl>
                                      </p:cBhvr>
                                    </p:animEffect>
                                    <p:set>
                                      <p:cBhvr>
                                        <p:cTn id="13" dur="1" fill="hold">
                                          <p:stCondLst>
                                            <p:cond delay="499"/>
                                          </p:stCondLst>
                                        </p:cTn>
                                        <p:tgtEl>
                                          <p:spTgt spid="43"/>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500"/>
                                        <p:tgtEl>
                                          <p:spTgt spid="51"/>
                                        </p:tgtEl>
                                      </p:cBhvr>
                                    </p:animEffect>
                                    <p:set>
                                      <p:cBhvr>
                                        <p:cTn id="16" dur="1" fill="hold">
                                          <p:stCondLst>
                                            <p:cond delay="499"/>
                                          </p:stCondLst>
                                        </p:cTn>
                                        <p:tgtEl>
                                          <p:spTgt spid="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3</a:t>
              </a:r>
              <a:endParaRPr kumimoji="0" lang="en-US" sz="1800" b="0" i="1"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2</a:t>
              </a:r>
              <a:endParaRPr kumimoji="0" lang="en-US" sz="1800" b="0" i="1"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0" i="1"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Majority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Seshadri, Vivek,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Ambit: In-Memory Accelerator for Bulk Bitwise Operations </a:t>
            </a:r>
            <a:b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Using Commodity DRAM Technology</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MICRO, 2017</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In-DRAM majority is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simultaneously activating three DRAM rows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3</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src</a:t>
              </a:r>
              <a:r>
                <a:rPr kumimoji="0" lang="en-US" sz="1800" b="1" i="1"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1</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985617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10" presetClass="entr" presetSubtype="0" fill="hold" nodeType="withEffect">
                                  <p:stCondLst>
                                    <p:cond delay="0"/>
                                  </p:stCondLst>
                                  <p:childTnLst>
                                    <p:set>
                                      <p:cBhvr>
                                        <p:cTn id="63" dur="1" fill="hold">
                                          <p:stCondLst>
                                            <p:cond delay="0"/>
                                          </p:stCondLst>
                                        </p:cTn>
                                        <p:tgtEl>
                                          <p:spTgt spid="701"/>
                                        </p:tgtEl>
                                        <p:attrNameLst>
                                          <p:attrName>style.visibility</p:attrName>
                                        </p:attrNameLst>
                                      </p:cBhvr>
                                      <p:to>
                                        <p:strVal val="visible"/>
                                      </p:to>
                                    </p:set>
                                    <p:animEffect transition="in" filter="fade">
                                      <p:cBhvr>
                                        <p:cTn id="64" dur="500"/>
                                        <p:tgtEl>
                                          <p:spTgt spid="70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665"/>
                                        </p:tgtEl>
                                        <p:attrNameLst>
                                          <p:attrName>style.visibility</p:attrName>
                                        </p:attrNameLst>
                                      </p:cBhvr>
                                      <p:to>
                                        <p:strVal val="visible"/>
                                      </p:to>
                                    </p:set>
                                    <p:animEffect transition="in" filter="wipe(down)">
                                      <p:cBhvr>
                                        <p:cTn id="69" dur="500"/>
                                        <p:tgtEl>
                                          <p:spTgt spid="665"/>
                                        </p:tgtEl>
                                      </p:cBhvr>
                                    </p:animEffect>
                                  </p:childTnLst>
                                </p:cTn>
                              </p:par>
                              <p:par>
                                <p:cTn id="70" presetID="22" presetClass="entr" presetSubtype="4" fill="hold" nodeType="withEffect">
                                  <p:stCondLst>
                                    <p:cond delay="0"/>
                                  </p:stCondLst>
                                  <p:childTnLst>
                                    <p:set>
                                      <p:cBhvr>
                                        <p:cTn id="71" dur="1" fill="hold">
                                          <p:stCondLst>
                                            <p:cond delay="0"/>
                                          </p:stCondLst>
                                        </p:cTn>
                                        <p:tgtEl>
                                          <p:spTgt spid="673"/>
                                        </p:tgtEl>
                                        <p:attrNameLst>
                                          <p:attrName>style.visibility</p:attrName>
                                        </p:attrNameLst>
                                      </p:cBhvr>
                                      <p:to>
                                        <p:strVal val="visible"/>
                                      </p:to>
                                    </p:set>
                                    <p:animEffect transition="in" filter="wipe(down)">
                                      <p:cBhvr>
                                        <p:cTn id="72" dur="500"/>
                                        <p:tgtEl>
                                          <p:spTgt spid="673"/>
                                        </p:tgtEl>
                                      </p:cBhvr>
                                    </p:animEffect>
                                  </p:childTnLst>
                                </p:cTn>
                              </p:par>
                              <p:par>
                                <p:cTn id="73" presetID="22" presetClass="entr" presetSubtype="4" fill="hold" nodeType="withEffect">
                                  <p:stCondLst>
                                    <p:cond delay="0"/>
                                  </p:stCondLst>
                                  <p:childTnLst>
                                    <p:set>
                                      <p:cBhvr>
                                        <p:cTn id="74" dur="1" fill="hold">
                                          <p:stCondLst>
                                            <p:cond delay="0"/>
                                          </p:stCondLst>
                                        </p:cTn>
                                        <p:tgtEl>
                                          <p:spTgt spid="682"/>
                                        </p:tgtEl>
                                        <p:attrNameLst>
                                          <p:attrName>style.visibility</p:attrName>
                                        </p:attrNameLst>
                                      </p:cBhvr>
                                      <p:to>
                                        <p:strVal val="visible"/>
                                      </p:to>
                                    </p:set>
                                    <p:animEffect transition="in" filter="wipe(down)">
                                      <p:cBhvr>
                                        <p:cTn id="75" dur="500"/>
                                        <p:tgtEl>
                                          <p:spTgt spid="682"/>
                                        </p:tgtEl>
                                      </p:cBhvr>
                                    </p:animEffect>
                                  </p:childTnLst>
                                </p:cTn>
                              </p:par>
                              <p:par>
                                <p:cTn id="76" presetID="22" presetClass="entr" presetSubtype="4" fill="hold" nodeType="withEffect">
                                  <p:stCondLst>
                                    <p:cond delay="0"/>
                                  </p:stCondLst>
                                  <p:childTnLst>
                                    <p:set>
                                      <p:cBhvr>
                                        <p:cTn id="77" dur="1" fill="hold">
                                          <p:stCondLst>
                                            <p:cond delay="0"/>
                                          </p:stCondLst>
                                        </p:cTn>
                                        <p:tgtEl>
                                          <p:spTgt spid="690"/>
                                        </p:tgtEl>
                                        <p:attrNameLst>
                                          <p:attrName>style.visibility</p:attrName>
                                        </p:attrNameLst>
                                      </p:cBhvr>
                                      <p:to>
                                        <p:strVal val="visible"/>
                                      </p:to>
                                    </p:set>
                                    <p:animEffect transition="in" filter="wipe(down)">
                                      <p:cBhvr>
                                        <p:cTn id="78" dur="500"/>
                                        <p:tgtEl>
                                          <p:spTgt spid="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cxnSp>
        <p:nvCxnSpPr>
          <p:cNvPr id="53" name="Straight Connector 52">
            <a:extLst>
              <a:ext uri="{FF2B5EF4-FFF2-40B4-BE49-F238E27FC236}">
                <a16:creationId xmlns:a16="http://schemas.microsoft.com/office/drawing/2014/main" id="{3A03738E-6254-3D14-3996-137185C53160}"/>
              </a:ext>
            </a:extLst>
          </p:cNvPr>
          <p:cNvCxnSpPr>
            <a:cxnSpLocks/>
          </p:cNvCxnSpPr>
          <p:nvPr/>
        </p:nvCxnSpPr>
        <p:spPr>
          <a:xfrm rot="5400000" flipH="1">
            <a:off x="5045699" y="2512000"/>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E35E95E9-0388-FB35-EB70-D181E574332F}"/>
              </a:ext>
            </a:extLst>
          </p:cNvPr>
          <p:cNvSpPr/>
          <p:nvPr/>
        </p:nvSpPr>
        <p:spPr>
          <a:xfrm>
            <a:off x="4937464" y="240016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1734" y="2448356"/>
          <a:ext cx="1799968" cy="411036"/>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11036">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8C1F5964-1A00-FCDC-7558-BD303738C86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1" name="Elbow Connector 50">
            <a:extLst>
              <a:ext uri="{FF2B5EF4-FFF2-40B4-BE49-F238E27FC236}">
                <a16:creationId xmlns:a16="http://schemas.microsoft.com/office/drawing/2014/main" id="{B2BF44ED-5D3D-78B3-A856-75729FCCFE93}"/>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977168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45"/>
                                        </p:tgtEl>
                                      </p:cBhvr>
                                    </p:animEffect>
                                    <p:set>
                                      <p:cBhvr>
                                        <p:cTn id="7" dur="1" fill="hold">
                                          <p:stCondLst>
                                            <p:cond delay="499"/>
                                          </p:stCondLst>
                                        </p:cTn>
                                        <p:tgtEl>
                                          <p:spTgt spid="4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82"/>
                                        </p:tgtEl>
                                      </p:cBhvr>
                                    </p:animEffect>
                                    <p:set>
                                      <p:cBhvr>
                                        <p:cTn id="10" dur="1" fill="hold">
                                          <p:stCondLst>
                                            <p:cond delay="499"/>
                                          </p:stCondLst>
                                        </p:cTn>
                                        <p:tgtEl>
                                          <p:spTgt spid="8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fade">
                                      <p:cBhvr>
                                        <p:cTn id="16" dur="500"/>
                                        <p:tgtEl>
                                          <p:spTgt spid="57"/>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500"/>
                                        <p:tgtEl>
                                          <p:spTgt spid="39"/>
                                        </p:tgtEl>
                                      </p:cBhvr>
                                    </p:animEffect>
                                  </p:childTnLst>
                                </p:cTn>
                              </p:par>
                            </p:childTnLst>
                          </p:cTn>
                        </p:par>
                        <p:par>
                          <p:cTn id="21" fill="hold">
                            <p:stCondLst>
                              <p:cond delay="1000"/>
                            </p:stCondLst>
                            <p:childTnLst>
                              <p:par>
                                <p:cTn id="22" presetID="7" presetClass="emph" presetSubtype="2" fill="hold" nodeType="afterEffect">
                                  <p:stCondLst>
                                    <p:cond delay="0"/>
                                  </p:stCondLst>
                                  <p:childTnLst>
                                    <p:animClr clrSpc="rgb" dir="cw">
                                      <p:cBhvr>
                                        <p:cTn id="23" dur="500" fill="hold"/>
                                        <p:tgtEl>
                                          <p:spTgt spid="4"/>
                                        </p:tgtEl>
                                        <p:attrNameLst>
                                          <p:attrName>stroke.color</p:attrName>
                                        </p:attrNameLst>
                                      </p:cBhvr>
                                      <p:to>
                                        <a:srgbClr val="FF2600"/>
                                      </p:to>
                                    </p:animClr>
                                    <p:set>
                                      <p:cBhvr>
                                        <p:cTn id="24" dur="500" fill="hold"/>
                                        <p:tgtEl>
                                          <p:spTgt spid="4"/>
                                        </p:tgtEl>
                                        <p:attrNameLst>
                                          <p:attrName>stroke.on</p:attrName>
                                        </p:attrNameLst>
                                      </p:cBhvr>
                                      <p:to>
                                        <p:strVal val="true"/>
                                      </p:to>
                                    </p:set>
                                  </p:childTnLst>
                                </p:cTn>
                              </p:par>
                              <p:par>
                                <p:cTn id="25" presetID="7" presetClass="emph" presetSubtype="2" fill="hold" nodeType="withEffect">
                                  <p:stCondLst>
                                    <p:cond delay="0"/>
                                  </p:stCondLst>
                                  <p:childTnLst>
                                    <p:animClr clrSpc="rgb" dir="cw">
                                      <p:cBhvr>
                                        <p:cTn id="26" dur="500" fill="hold"/>
                                        <p:tgtEl>
                                          <p:spTgt spid="8"/>
                                        </p:tgtEl>
                                        <p:attrNameLst>
                                          <p:attrName>stroke.color</p:attrName>
                                        </p:attrNameLst>
                                      </p:cBhvr>
                                      <p:to>
                                        <a:srgbClr val="FF2600"/>
                                      </p:to>
                                    </p:animClr>
                                    <p:set>
                                      <p:cBhvr>
                                        <p:cTn id="27" dur="500" fill="hold"/>
                                        <p:tgtEl>
                                          <p:spTgt spid="8"/>
                                        </p:tgtEl>
                                        <p:attrNameLst>
                                          <p:attrName>stroke.on</p:attrName>
                                        </p:attrNameLst>
                                      </p:cBhvr>
                                      <p:to>
                                        <p:strVal val="true"/>
                                      </p:to>
                                    </p:set>
                                  </p:childTnLst>
                                </p:cTn>
                              </p:par>
                              <p:par>
                                <p:cTn id="28" presetID="7" presetClass="emph" presetSubtype="2" fill="hold" nodeType="withEffect">
                                  <p:stCondLst>
                                    <p:cond delay="0"/>
                                  </p:stCondLst>
                                  <p:childTnLst>
                                    <p:animClr clrSpc="rgb" dir="cw">
                                      <p:cBhvr>
                                        <p:cTn id="29" dur="500" fill="hold"/>
                                        <p:tgtEl>
                                          <p:spTgt spid="9"/>
                                        </p:tgtEl>
                                        <p:attrNameLst>
                                          <p:attrName>stroke.color</p:attrName>
                                        </p:attrNameLst>
                                      </p:cBhvr>
                                      <p:to>
                                        <a:srgbClr val="FF2600"/>
                                      </p:to>
                                    </p:animClr>
                                    <p:set>
                                      <p:cBhvr>
                                        <p:cTn id="30" dur="500" fill="hold"/>
                                        <p:tgtEl>
                                          <p:spTgt spid="9"/>
                                        </p:tgtEl>
                                        <p:attrNameLst>
                                          <p:attrName>stroke.on</p:attrName>
                                        </p:attrNameLst>
                                      </p:cBhvr>
                                      <p:to>
                                        <p:strVal val="true"/>
                                      </p:to>
                                    </p:set>
                                  </p:childTnLst>
                                </p:cTn>
                              </p:par>
                              <p:par>
                                <p:cTn id="31" presetID="7" presetClass="emph" presetSubtype="2" fill="hold" nodeType="withEffect">
                                  <p:stCondLst>
                                    <p:cond delay="0"/>
                                  </p:stCondLst>
                                  <p:childTnLst>
                                    <p:animClr clrSpc="rgb" dir="cw">
                                      <p:cBhvr>
                                        <p:cTn id="32" dur="500" fill="hold"/>
                                        <p:tgtEl>
                                          <p:spTgt spid="10"/>
                                        </p:tgtEl>
                                        <p:attrNameLst>
                                          <p:attrName>stroke.color</p:attrName>
                                        </p:attrNameLst>
                                      </p:cBhvr>
                                      <p:to>
                                        <a:srgbClr val="FF2600"/>
                                      </p:to>
                                    </p:animClr>
                                    <p:set>
                                      <p:cBhvr>
                                        <p:cTn id="33" dur="500" fill="hold"/>
                                        <p:tgtEl>
                                          <p:spTgt spid="10"/>
                                        </p:tgtEl>
                                        <p:attrNameLst>
                                          <p:attrName>stroke.on</p:attrName>
                                        </p:attrNameLst>
                                      </p:cBhvr>
                                      <p:to>
                                        <p:strVal val="true"/>
                                      </p:to>
                                    </p:set>
                                  </p:childTnLst>
                                </p:cTn>
                              </p:par>
                              <p:par>
                                <p:cTn id="34" presetID="10" presetClass="entr" presetSubtype="0" fill="hold" nodeType="with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fade">
                                      <p:cBhvr>
                                        <p:cTn id="3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57"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3" name="Straight Connector 62">
            <a:extLst>
              <a:ext uri="{FF2B5EF4-FFF2-40B4-BE49-F238E27FC236}">
                <a16:creationId xmlns:a16="http://schemas.microsoft.com/office/drawing/2014/main" id="{1B5BA441-023C-DF52-19A0-323D99CAF82B}"/>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4" name="Straight Connector 43">
            <a:extLst>
              <a:ext uri="{FF2B5EF4-FFF2-40B4-BE49-F238E27FC236}">
                <a16:creationId xmlns:a16="http://schemas.microsoft.com/office/drawing/2014/main" id="{4AFC92F1-88AC-4A97-B13D-8D56C8851795}"/>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9" name="Straight Connector 48">
            <a:extLst>
              <a:ext uri="{FF2B5EF4-FFF2-40B4-BE49-F238E27FC236}">
                <a16:creationId xmlns:a16="http://schemas.microsoft.com/office/drawing/2014/main" id="{A581194F-A359-A02B-624F-BAB255F3A7C8}"/>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1" name="Straight Connector 50">
            <a:extLst>
              <a:ext uri="{FF2B5EF4-FFF2-40B4-BE49-F238E27FC236}">
                <a16:creationId xmlns:a16="http://schemas.microsoft.com/office/drawing/2014/main" id="{7791F925-1192-2437-F7BB-2BC95872EC0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8CD3EC9E-7BE2-3F58-E6F2-B50D233F7100}"/>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9" name="TextBox 58">
            <a:extLst>
              <a:ext uri="{FF2B5EF4-FFF2-40B4-BE49-F238E27FC236}">
                <a16:creationId xmlns:a16="http://schemas.microsoft.com/office/drawing/2014/main" id="{5FB76EDA-B5B6-75CF-D421-D35E86ED7D19}"/>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61" name="Elbow Connector 60">
            <a:extLst>
              <a:ext uri="{FF2B5EF4-FFF2-40B4-BE49-F238E27FC236}">
                <a16:creationId xmlns:a16="http://schemas.microsoft.com/office/drawing/2014/main" id="{A839F77A-99E6-4B23-3AC5-EABE0BDE0A1C}"/>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B27F2132-4A94-4CA1-D8B7-20C0BA8CED4E}"/>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 name="Group 7">
            <a:extLst>
              <a:ext uri="{FF2B5EF4-FFF2-40B4-BE49-F238E27FC236}">
                <a16:creationId xmlns:a16="http://schemas.microsoft.com/office/drawing/2014/main" id="{961C6D89-5702-3E63-8BDB-A3E182512E27}"/>
              </a:ext>
            </a:extLst>
          </p:cNvPr>
          <p:cNvGrpSpPr/>
          <p:nvPr/>
        </p:nvGrpSpPr>
        <p:grpSpPr>
          <a:xfrm>
            <a:off x="6371580" y="626250"/>
            <a:ext cx="3649070" cy="1144287"/>
            <a:chOff x="6371580" y="626250"/>
            <a:chExt cx="3649070" cy="1144287"/>
          </a:xfrm>
        </p:grpSpPr>
        <p:sp>
          <p:nvSpPr>
            <p:cNvPr id="9" name="Rectangle 8">
              <a:extLst>
                <a:ext uri="{FF2B5EF4-FFF2-40B4-BE49-F238E27FC236}">
                  <a16:creationId xmlns:a16="http://schemas.microsoft.com/office/drawing/2014/main" id="{20167E26-76A2-496D-B23A-4140595BE680}"/>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8FC4D48D-C7D9-763F-99A1-A067975B3F24}"/>
                </a:ext>
              </a:extLst>
            </p:cNvPr>
            <p:cNvGrpSpPr/>
            <p:nvPr/>
          </p:nvGrpSpPr>
          <p:grpSpPr>
            <a:xfrm>
              <a:off x="6371580" y="626250"/>
              <a:ext cx="3649070" cy="1144287"/>
              <a:chOff x="6371580" y="626250"/>
              <a:chExt cx="3649070" cy="1144287"/>
            </a:xfrm>
          </p:grpSpPr>
          <p:sp>
            <p:nvSpPr>
              <p:cNvPr id="43" name="TextBox 42">
                <a:extLst>
                  <a:ext uri="{FF2B5EF4-FFF2-40B4-BE49-F238E27FC236}">
                    <a16:creationId xmlns:a16="http://schemas.microsoft.com/office/drawing/2014/main" id="{6A191CB8-5D2C-C403-5E05-953366893226}"/>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45" name="Elbow Connector 44">
                <a:extLst>
                  <a:ext uri="{FF2B5EF4-FFF2-40B4-BE49-F238E27FC236}">
                    <a16:creationId xmlns:a16="http://schemas.microsoft.com/office/drawing/2014/main" id="{0C1D9376-CAB2-C49A-38AA-335749C09B0F}"/>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98482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extBox 78">
            <a:extLst>
              <a:ext uri="{FF2B5EF4-FFF2-40B4-BE49-F238E27FC236}">
                <a16:creationId xmlns:a16="http://schemas.microsoft.com/office/drawing/2014/main" id="{71303286-1A34-44BB-2397-CA9595F0A58C}"/>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1" name="Group 80">
            <a:extLst>
              <a:ext uri="{FF2B5EF4-FFF2-40B4-BE49-F238E27FC236}">
                <a16:creationId xmlns:a16="http://schemas.microsoft.com/office/drawing/2014/main" id="{D8A601D7-7B08-A90D-8172-D8B10A299701}"/>
              </a:ext>
            </a:extLst>
          </p:cNvPr>
          <p:cNvGrpSpPr/>
          <p:nvPr/>
        </p:nvGrpSpPr>
        <p:grpSpPr>
          <a:xfrm>
            <a:off x="6371580" y="626250"/>
            <a:ext cx="3649070" cy="1144287"/>
            <a:chOff x="6371580" y="626250"/>
            <a:chExt cx="3649070" cy="1144287"/>
          </a:xfrm>
        </p:grpSpPr>
        <p:sp>
          <p:nvSpPr>
            <p:cNvPr id="86" name="Rectangle 85">
              <a:extLst>
                <a:ext uri="{FF2B5EF4-FFF2-40B4-BE49-F238E27FC236}">
                  <a16:creationId xmlns:a16="http://schemas.microsoft.com/office/drawing/2014/main" id="{7BA1D64A-65BE-241B-5A89-924A966EA9E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88" name="Group 87">
              <a:extLst>
                <a:ext uri="{FF2B5EF4-FFF2-40B4-BE49-F238E27FC236}">
                  <a16:creationId xmlns:a16="http://schemas.microsoft.com/office/drawing/2014/main" id="{D856F5B4-8391-8D7F-9FC9-0326F95CFCFC}"/>
                </a:ext>
              </a:extLst>
            </p:cNvPr>
            <p:cNvGrpSpPr/>
            <p:nvPr/>
          </p:nvGrpSpPr>
          <p:grpSpPr>
            <a:xfrm>
              <a:off x="6371580" y="626250"/>
              <a:ext cx="3649070" cy="1144287"/>
              <a:chOff x="6371580" y="626250"/>
              <a:chExt cx="3649070" cy="1144287"/>
            </a:xfrm>
          </p:grpSpPr>
          <p:sp>
            <p:nvSpPr>
              <p:cNvPr id="89" name="TextBox 88">
                <a:extLst>
                  <a:ext uri="{FF2B5EF4-FFF2-40B4-BE49-F238E27FC236}">
                    <a16:creationId xmlns:a16="http://schemas.microsoft.com/office/drawing/2014/main" id="{09AF0BD4-BBE4-8157-2B46-8F212B65E997}"/>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90" name="Elbow Connector 89">
                <a:extLst>
                  <a:ext uri="{FF2B5EF4-FFF2-40B4-BE49-F238E27FC236}">
                    <a16:creationId xmlns:a16="http://schemas.microsoft.com/office/drawing/2014/main" id="{0D2A2A41-705B-60C1-DD90-860D64FB8D17}"/>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76" name="Rectangle 75">
            <a:extLst>
              <a:ext uri="{FF2B5EF4-FFF2-40B4-BE49-F238E27FC236}">
                <a16:creationId xmlns:a16="http://schemas.microsoft.com/office/drawing/2014/main" id="{1E183DB7-04EF-4ED4-A017-685686C423EE}"/>
              </a:ext>
            </a:extLst>
          </p:cNvPr>
          <p:cNvSpPr/>
          <p:nvPr/>
        </p:nvSpPr>
        <p:spPr>
          <a:xfrm>
            <a:off x="0" y="579394"/>
            <a:ext cx="9144000" cy="6372070"/>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C1B2DD7F-6232-4988-92BF-B9F58951556C}"/>
              </a:ext>
            </a:extLst>
          </p:cNvPr>
          <p:cNvSpPr/>
          <p:nvPr/>
        </p:nvSpPr>
        <p:spPr>
          <a:xfrm>
            <a:off x="5255353" y="1726439"/>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1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graphicFrame>
        <p:nvGraphicFramePr>
          <p:cNvPr id="77" name="Table 275">
            <a:extLst>
              <a:ext uri="{FF2B5EF4-FFF2-40B4-BE49-F238E27FC236}">
                <a16:creationId xmlns:a16="http://schemas.microsoft.com/office/drawing/2014/main" id="{47AFB8AE-C023-C3BA-F499-06DCCCA87079}"/>
              </a:ext>
            </a:extLst>
          </p:cNvPr>
          <p:cNvGraphicFramePr>
            <a:graphicFrameLocks noGrp="1"/>
          </p:cNvGraphicFramePr>
          <p:nvPr/>
        </p:nvGraphicFramePr>
        <p:xfrm>
          <a:off x="5306600" y="1001126"/>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8283333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108007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7B64FCB4-A189-4E55-E9EC-F63FA87765D2}"/>
              </a:ext>
            </a:extLst>
          </p:cNvPr>
          <p:cNvGrpSpPr/>
          <p:nvPr/>
        </p:nvGrpSpPr>
        <p:grpSpPr>
          <a:xfrm>
            <a:off x="6371580" y="626250"/>
            <a:ext cx="3649070" cy="1144287"/>
            <a:chOff x="6371580" y="626250"/>
            <a:chExt cx="3649070" cy="1144287"/>
          </a:xfrm>
        </p:grpSpPr>
        <p:sp>
          <p:nvSpPr>
            <p:cNvPr id="53" name="Rectangle 52">
              <a:extLst>
                <a:ext uri="{FF2B5EF4-FFF2-40B4-BE49-F238E27FC236}">
                  <a16:creationId xmlns:a16="http://schemas.microsoft.com/office/drawing/2014/main" id="{3E8008CE-C831-4E52-81A5-356C7AF1779A}"/>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59" name="Group 58">
              <a:extLst>
                <a:ext uri="{FF2B5EF4-FFF2-40B4-BE49-F238E27FC236}">
                  <a16:creationId xmlns:a16="http://schemas.microsoft.com/office/drawing/2014/main" id="{C2B00D22-B806-F1E2-0AA6-982DA7993564}"/>
                </a:ext>
              </a:extLst>
            </p:cNvPr>
            <p:cNvGrpSpPr/>
            <p:nvPr/>
          </p:nvGrpSpPr>
          <p:grpSpPr>
            <a:xfrm>
              <a:off x="6371580" y="626250"/>
              <a:ext cx="3649070" cy="1144287"/>
              <a:chOff x="6371580" y="626250"/>
              <a:chExt cx="3649070" cy="1144287"/>
            </a:xfrm>
          </p:grpSpPr>
          <p:sp>
            <p:nvSpPr>
              <p:cNvPr id="61" name="TextBox 60">
                <a:extLst>
                  <a:ext uri="{FF2B5EF4-FFF2-40B4-BE49-F238E27FC236}">
                    <a16:creationId xmlns:a16="http://schemas.microsoft.com/office/drawing/2014/main" id="{D68B26F8-F25C-C7B4-F1CE-D5C720A50488}"/>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2" name="Elbow Connector 61">
                <a:extLst>
                  <a:ext uri="{FF2B5EF4-FFF2-40B4-BE49-F238E27FC236}">
                    <a16:creationId xmlns:a16="http://schemas.microsoft.com/office/drawing/2014/main" id="{E5855500-967F-EC6B-FB2C-724301281503}"/>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5638716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pSp>
        <p:nvGrpSpPr>
          <p:cNvPr id="69" name="Group 68">
            <a:extLst>
              <a:ext uri="{FF2B5EF4-FFF2-40B4-BE49-F238E27FC236}">
                <a16:creationId xmlns:a16="http://schemas.microsoft.com/office/drawing/2014/main" id="{29470D05-AF7C-C9B0-0D17-50014BE26E2D}"/>
              </a:ext>
            </a:extLst>
          </p:cNvPr>
          <p:cNvGrpSpPr/>
          <p:nvPr/>
        </p:nvGrpSpPr>
        <p:grpSpPr>
          <a:xfrm>
            <a:off x="6371580" y="626250"/>
            <a:ext cx="3649070" cy="1144287"/>
            <a:chOff x="6371580" y="626250"/>
            <a:chExt cx="3649070" cy="1144287"/>
          </a:xfrm>
        </p:grpSpPr>
        <p:sp>
          <p:nvSpPr>
            <p:cNvPr id="72" name="Rectangle 71">
              <a:extLst>
                <a:ext uri="{FF2B5EF4-FFF2-40B4-BE49-F238E27FC236}">
                  <a16:creationId xmlns:a16="http://schemas.microsoft.com/office/drawing/2014/main" id="{849C45C5-E7CF-7B18-F52A-DFE9E932743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75" name="Group 74">
              <a:extLst>
                <a:ext uri="{FF2B5EF4-FFF2-40B4-BE49-F238E27FC236}">
                  <a16:creationId xmlns:a16="http://schemas.microsoft.com/office/drawing/2014/main" id="{B1973632-1515-0863-DA6F-51719E1DED77}"/>
                </a:ext>
              </a:extLst>
            </p:cNvPr>
            <p:cNvGrpSpPr/>
            <p:nvPr/>
          </p:nvGrpSpPr>
          <p:grpSpPr>
            <a:xfrm>
              <a:off x="6371580" y="626250"/>
              <a:ext cx="3649070" cy="1144287"/>
              <a:chOff x="6371580" y="626250"/>
              <a:chExt cx="3649070" cy="1144287"/>
            </a:xfrm>
          </p:grpSpPr>
          <p:sp>
            <p:nvSpPr>
              <p:cNvPr id="76" name="TextBox 75">
                <a:extLst>
                  <a:ext uri="{FF2B5EF4-FFF2-40B4-BE49-F238E27FC236}">
                    <a16:creationId xmlns:a16="http://schemas.microsoft.com/office/drawing/2014/main" id="{0AF15B7B-5D3C-702E-D4D3-6CCD329683DD}"/>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77" name="Elbow Connector 76">
                <a:extLst>
                  <a:ext uri="{FF2B5EF4-FFF2-40B4-BE49-F238E27FC236}">
                    <a16:creationId xmlns:a16="http://schemas.microsoft.com/office/drawing/2014/main" id="{74C8D939-B1BA-1D6F-8B8F-1AA3A18C73F6}"/>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86538FBE-EC30-02B1-168E-F4108175E5BE}"/>
              </a:ext>
            </a:extLst>
          </p:cNvPr>
          <p:cNvSpPr/>
          <p:nvPr/>
        </p:nvSpPr>
        <p:spPr>
          <a:xfrm>
            <a:off x="0" y="579394"/>
            <a:ext cx="9144000" cy="6278605"/>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7A72CF20-F6E8-2D93-5580-1687A44DC4E4}"/>
              </a:ext>
            </a:extLst>
          </p:cNvPr>
          <p:cNvSpPr/>
          <p:nvPr/>
        </p:nvSpPr>
        <p:spPr>
          <a:xfrm>
            <a:off x="5459948" y="1736371"/>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graphicFrame>
        <p:nvGraphicFramePr>
          <p:cNvPr id="15" name="Table 275">
            <a:extLst>
              <a:ext uri="{FF2B5EF4-FFF2-40B4-BE49-F238E27FC236}">
                <a16:creationId xmlns:a16="http://schemas.microsoft.com/office/drawing/2014/main" id="{40252143-4AC9-E48F-BDBC-C16E0280B5B2}"/>
              </a:ext>
            </a:extLst>
          </p:cNvPr>
          <p:cNvGraphicFramePr>
            <a:graphicFrameLocks noGrp="1"/>
          </p:cNvGraphicFramePr>
          <p:nvPr/>
        </p:nvGraphicFramePr>
        <p:xfrm>
          <a:off x="5751890" y="1000534"/>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68283467"/>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extLst>
                  <a:ext uri="{0D108BD9-81ED-4DB2-BD59-A6C34878D82A}">
                    <a16:rowId xmlns:a16="http://schemas.microsoft.com/office/drawing/2014/main" val="3749445941"/>
                  </a:ext>
                </a:extLst>
              </a:tr>
            </a:tbl>
          </a:graphicData>
        </a:graphic>
      </p:graphicFrame>
    </p:spTree>
    <p:extLst>
      <p:ext uri="{BB962C8B-B14F-4D97-AF65-F5344CB8AC3E}">
        <p14:creationId xmlns:p14="http://schemas.microsoft.com/office/powerpoint/2010/main" val="218357513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4"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50692" y="4594435"/>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1" name="TextBox 50">
            <a:extLst>
              <a:ext uri="{FF2B5EF4-FFF2-40B4-BE49-F238E27FC236}">
                <a16:creationId xmlns:a16="http://schemas.microsoft.com/office/drawing/2014/main" id="{94655B61-9680-11A0-1A5B-388CA440F61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BB7F97DC-29E8-E66F-945E-8386C9859392}"/>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798558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6007699" y="5109582"/>
            <a:ext cx="0" cy="647701"/>
          </a:xfrm>
          <a:prstGeom prst="line">
            <a:avLst/>
          </a:prstGeom>
          <a:solidFill>
            <a:schemeClr val="bg1"/>
          </a:solidFill>
          <a:ln w="38100">
            <a:solidFill>
              <a:srgbClr val="F80200"/>
            </a:solidFill>
          </a:ln>
        </p:spPr>
        <p:style>
          <a:lnRef idx="1">
            <a:schemeClr val="accent4"/>
          </a:lnRef>
          <a:fillRef idx="0">
            <a:schemeClr val="accent4"/>
          </a:fillRef>
          <a:effectRef idx="0">
            <a:schemeClr val="accent4"/>
          </a:effectRef>
          <a:fontRef idx="minor">
            <a:schemeClr val="tx1"/>
          </a:fontRef>
        </p:style>
      </p:cxn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44830" y="5836646"/>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7" name="TextBox 16">
            <a:extLst>
              <a:ext uri="{FF2B5EF4-FFF2-40B4-BE49-F238E27FC236}">
                <a16:creationId xmlns:a16="http://schemas.microsoft.com/office/drawing/2014/main" id="{FAF3EE61-BFB7-018F-748F-60DB5A67D9D0}"/>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28" name="Elbow Connector 27">
            <a:extLst>
              <a:ext uri="{FF2B5EF4-FFF2-40B4-BE49-F238E27FC236}">
                <a16:creationId xmlns:a16="http://schemas.microsoft.com/office/drawing/2014/main" id="{4F27F5C9-B22B-C06F-F7BF-CC09EBBC6AFE}"/>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542049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1DD9DBF9-314C-2332-C61A-2BC894A165C5}"/>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9" name="TextBox 58">
            <a:extLst>
              <a:ext uri="{FF2B5EF4-FFF2-40B4-BE49-F238E27FC236}">
                <a16:creationId xmlns:a16="http://schemas.microsoft.com/office/drawing/2014/main" id="{6E8DAA3A-93AE-A014-8E36-A4E98489F223}"/>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126175A0-501A-7A56-8210-9682EAA0DB15}"/>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sp>
        <p:nvSpPr>
          <p:cNvPr id="50" name="TextBox 49">
            <a:extLst>
              <a:ext uri="{FF2B5EF4-FFF2-40B4-BE49-F238E27FC236}">
                <a16:creationId xmlns:a16="http://schemas.microsoft.com/office/drawing/2014/main" id="{D10A0BEB-3BB0-D1EE-AEAC-5694214B8CB1}"/>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1" name="Elbow Connector 50">
            <a:extLst>
              <a:ext uri="{FF2B5EF4-FFF2-40B4-BE49-F238E27FC236}">
                <a16:creationId xmlns:a16="http://schemas.microsoft.com/office/drawing/2014/main" id="{5030BC7B-E9B6-C0FF-C393-E321112D636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148248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4th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3</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166102">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92371633-5436-0B7C-DC82-452082AF548B}"/>
              </a:ext>
            </a:extLst>
          </p:cNvPr>
          <p:cNvSpPr>
            <a:spLocks/>
          </p:cNvSpPr>
          <p:nvPr/>
        </p:nvSpPr>
        <p:spPr>
          <a:xfrm>
            <a:off x="6703788" y="1735596"/>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3" name="Rectangle 52">
            <a:extLst>
              <a:ext uri="{FF2B5EF4-FFF2-40B4-BE49-F238E27FC236}">
                <a16:creationId xmlns:a16="http://schemas.microsoft.com/office/drawing/2014/main" id="{F4B9B8B8-84FC-5F9D-69ED-A6F368CD33CB}"/>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7" name="TextBox 56">
            <a:extLst>
              <a:ext uri="{FF2B5EF4-FFF2-40B4-BE49-F238E27FC236}">
                <a16:creationId xmlns:a16="http://schemas.microsoft.com/office/drawing/2014/main" id="{E974D731-D99F-7367-7B46-29CB6C7E013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9" name="TextBox 58">
            <a:extLst>
              <a:ext uri="{FF2B5EF4-FFF2-40B4-BE49-F238E27FC236}">
                <a16:creationId xmlns:a16="http://schemas.microsoft.com/office/drawing/2014/main" id="{E993FBBA-8E55-F67F-AEE0-B6A2B6FFC2EC}"/>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61" name="Elbow Connector 60">
            <a:extLst>
              <a:ext uri="{FF2B5EF4-FFF2-40B4-BE49-F238E27FC236}">
                <a16:creationId xmlns:a16="http://schemas.microsoft.com/office/drawing/2014/main" id="{FC354EC5-7D23-B216-ACF9-14B11E143746}"/>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163018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0.1"/>
</p:tagLst>
</file>

<file path=ppt/tags/tag2.xml><?xml version="1.0" encoding="utf-8"?>
<p:tagLst xmlns:a="http://schemas.openxmlformats.org/drawingml/2006/main" xmlns:r="http://schemas.openxmlformats.org/officeDocument/2006/relationships" xmlns:p="http://schemas.openxmlformats.org/presentationml/2006/main">
  <p:tag name="TIMING" val="|0.2"/>
</p:tagLst>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24.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36.xml><?xml version="1.0" encoding="utf-8"?>
<a:theme xmlns:a="http://schemas.openxmlformats.org/drawingml/2006/main" name="5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99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00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01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58.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31_Edge">
  <a:themeElements>
    <a:clrScheme name="Custom 4">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0432FF"/>
      </a:hlink>
      <a:folHlink>
        <a:srgbClr val="0432FF"/>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7_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65.xml><?xml version="1.0" encoding="utf-8"?>
<a:theme xmlns:a="http://schemas.openxmlformats.org/drawingml/2006/main" name="BE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eer" id="{8BF39661-A2EB-4A57-959D-1412D4B6AA4D}" vid="{29ACB7AB-B96D-4826-A0CC-9CFCC9A4501F}"/>
    </a:ext>
  </a:extLst>
</a:theme>
</file>

<file path=ppt/theme/theme66.xml><?xml version="1.0" encoding="utf-8"?>
<a:theme xmlns:a="http://schemas.openxmlformats.org/drawingml/2006/main" name="5_Office Theme">
  <a:themeElements>
    <a:clrScheme name="Custom 3">
      <a:dk1>
        <a:srgbClr val="000000"/>
      </a:dk1>
      <a:lt1>
        <a:srgbClr val="FFFFFF"/>
      </a:lt1>
      <a:dk2>
        <a:srgbClr val="44546A"/>
      </a:dk2>
      <a:lt2>
        <a:srgbClr val="E7E6E6"/>
      </a:lt2>
      <a:accent1>
        <a:srgbClr val="E06161"/>
      </a:accent1>
      <a:accent2>
        <a:srgbClr val="F3BC61"/>
      </a:accent2>
      <a:accent3>
        <a:srgbClr val="38A881"/>
      </a:accent3>
      <a:accent4>
        <a:srgbClr val="5CA2DB"/>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6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337664</TotalTime>
  <Words>13767</Words>
  <Application>Microsoft Macintosh PowerPoint</Application>
  <PresentationFormat>On-screen Show (4:3)</PresentationFormat>
  <Paragraphs>3525</Paragraphs>
  <Slides>120</Slides>
  <Notes>108</Notes>
  <HiddenSlides>0</HiddenSlides>
  <MMClips>0</MMClips>
  <ScaleCrop>false</ScaleCrop>
  <HeadingPairs>
    <vt:vector size="6" baseType="variant">
      <vt:variant>
        <vt:lpstr>Fonts Used</vt:lpstr>
      </vt:variant>
      <vt:variant>
        <vt:i4>13</vt:i4>
      </vt:variant>
      <vt:variant>
        <vt:lpstr>Theme</vt:lpstr>
      </vt:variant>
      <vt:variant>
        <vt:i4>66</vt:i4>
      </vt:variant>
      <vt:variant>
        <vt:lpstr>Slide Titles</vt:lpstr>
      </vt:variant>
      <vt:variant>
        <vt:i4>120</vt:i4>
      </vt:variant>
    </vt:vector>
  </HeadingPairs>
  <TitlesOfParts>
    <vt:vector size="199" baseType="lpstr">
      <vt:lpstr>JetBrains Mono</vt:lpstr>
      <vt:lpstr>Arial</vt:lpstr>
      <vt:lpstr>Avenir Next</vt:lpstr>
      <vt:lpstr>Calibri</vt:lpstr>
      <vt:lpstr>Calibri Light</vt:lpstr>
      <vt:lpstr>Cambria</vt:lpstr>
      <vt:lpstr>Consolas</vt:lpstr>
      <vt:lpstr>Corbel</vt:lpstr>
      <vt:lpstr>Garamond</vt:lpstr>
      <vt:lpstr>Tahoma</vt:lpstr>
      <vt:lpstr>Times New Roman</vt:lpstr>
      <vt:lpstr>Trebuchet MS</vt:lpstr>
      <vt:lpstr>Wingdings</vt:lpstr>
      <vt:lpstr>Edge</vt:lpstr>
      <vt:lpstr>1_Edge</vt:lpstr>
      <vt:lpstr>3_Edge</vt:lpstr>
      <vt:lpstr>4_Edge</vt:lpstr>
      <vt:lpstr>6_Edge</vt:lpstr>
      <vt:lpstr>8_Edge</vt:lpstr>
      <vt:lpstr>2_Office Theme</vt:lpstr>
      <vt:lpstr>9_Edge</vt:lpstr>
      <vt:lpstr>17_Edge</vt:lpstr>
      <vt:lpstr>13_Edge</vt:lpstr>
      <vt:lpstr>23_Edge</vt:lpstr>
      <vt:lpstr>35_Edge</vt:lpstr>
      <vt:lpstr>39_Edge</vt:lpstr>
      <vt:lpstr>49_Edge</vt:lpstr>
      <vt:lpstr>56_Edge</vt:lpstr>
      <vt:lpstr>57_Edge</vt:lpstr>
      <vt:lpstr>58_Edge</vt:lpstr>
      <vt:lpstr>59_Edge</vt:lpstr>
      <vt:lpstr>64_Edge</vt:lpstr>
      <vt:lpstr>85_Edge</vt:lpstr>
      <vt:lpstr>90_Edge</vt:lpstr>
      <vt:lpstr>91_Edge</vt:lpstr>
      <vt:lpstr>1_Metropolitan_bullet</vt:lpstr>
      <vt:lpstr>98_Edge</vt:lpstr>
      <vt:lpstr>1_Office 테마</vt:lpstr>
      <vt:lpstr>136_Edge</vt:lpstr>
      <vt:lpstr>144_Edge</vt:lpstr>
      <vt:lpstr>148_Edge</vt:lpstr>
      <vt:lpstr>3_Metropolitan_bullet</vt:lpstr>
      <vt:lpstr>151_Edge</vt:lpstr>
      <vt:lpstr>152_Edge</vt:lpstr>
      <vt:lpstr>154_Edge</vt:lpstr>
      <vt:lpstr>156_Edge</vt:lpstr>
      <vt:lpstr>159_Edge</vt:lpstr>
      <vt:lpstr>safari</vt:lpstr>
      <vt:lpstr>5_Edge</vt:lpstr>
      <vt:lpstr>7_Edge</vt:lpstr>
      <vt:lpstr>18_Edge</vt:lpstr>
      <vt:lpstr>19_Edge</vt:lpstr>
      <vt:lpstr>11_Edge</vt:lpstr>
      <vt:lpstr>14_Edge</vt:lpstr>
      <vt:lpstr>2_Edge</vt:lpstr>
      <vt:lpstr>40_Edge</vt:lpstr>
      <vt:lpstr>15_Edge</vt:lpstr>
      <vt:lpstr>99_Edge</vt:lpstr>
      <vt:lpstr>137_Edge</vt:lpstr>
      <vt:lpstr>24_Edge</vt:lpstr>
      <vt:lpstr>155_Edge</vt:lpstr>
      <vt:lpstr>27_Edge</vt:lpstr>
      <vt:lpstr>28_Edge</vt:lpstr>
      <vt:lpstr>100_Edge</vt:lpstr>
      <vt:lpstr>29_Edge</vt:lpstr>
      <vt:lpstr>41_Edge</vt:lpstr>
      <vt:lpstr>101_Edge</vt:lpstr>
      <vt:lpstr>16_Edge</vt:lpstr>
      <vt:lpstr>12_Edge</vt:lpstr>
      <vt:lpstr>Metropolitan_bullet</vt:lpstr>
      <vt:lpstr>157_Edge</vt:lpstr>
      <vt:lpstr>31_Edge</vt:lpstr>
      <vt:lpstr>34_Edge</vt:lpstr>
      <vt:lpstr>Office Theme</vt:lpstr>
      <vt:lpstr>43_Edge</vt:lpstr>
      <vt:lpstr>Custom Design</vt:lpstr>
      <vt:lpstr>7_Office Theme</vt:lpstr>
      <vt:lpstr>BEER</vt:lpstr>
      <vt:lpstr>5_Office Theme</vt:lpstr>
      <vt:lpstr>1st Workshop on  Memory-Centric Computing: Processing-Using-Memory</vt:lpstr>
      <vt:lpstr>Brief Review:    Inside A DRAM Chip</vt:lpstr>
      <vt:lpstr>Background:  DRAM Hierarchical Organization</vt:lpstr>
      <vt:lpstr>Background:  DRAM Hierarchical Organization</vt:lpstr>
      <vt:lpstr>Background:  DRAM Operation – Row Access (ACTIVATE) </vt:lpstr>
      <vt:lpstr>Background:  DRAM Operation – Column Access (READ) </vt:lpstr>
      <vt:lpstr>Background:  In-DRAM Row Copy </vt:lpstr>
      <vt:lpstr>Background:  In-DRAM Row Copy </vt:lpstr>
      <vt:lpstr>Background:  In-DRAM Majority Operations</vt:lpstr>
      <vt:lpstr>Background:  PUD in Commodity Off-the-Shelf DRAM</vt:lpstr>
      <vt:lpstr>PUD in COTS DRAM:  Summary of Results</vt:lpstr>
      <vt:lpstr>More on:  Functionally-Complete DRAM</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Evaluation:  Methodology Overview (I)</vt:lpstr>
      <vt:lpstr>Evaluation:  Methodology Overview (II)</vt:lpstr>
      <vt:lpstr>Evaluation:  Throughput Analysis</vt:lpstr>
      <vt:lpstr>Evaluation:  Energy Analysis</vt:lpstr>
      <vt:lpstr>Evaluation:  Real-World Applications</vt:lpstr>
      <vt:lpstr>Frameworks for PUM:  SIMDRAM</vt:lpstr>
      <vt:lpstr>Limitations of PUD Systems:  Overview</vt:lpstr>
      <vt:lpstr>Limitations of PUD Systems:  Overview</vt:lpstr>
      <vt:lpstr>Limitations of PUD Systems:  Underutilization of SIMD Lanes (I)</vt:lpstr>
      <vt:lpstr>Limitations of PUD Systems:  Underutilization of SIMD Lanes (II)</vt:lpstr>
      <vt:lpstr>Limitations of PUD Systems:  Underutilization of SIMD Lanes (II)</vt:lpstr>
      <vt:lpstr>Limitations of PUD Systems:  Underutilization of SIMD Lanes (III)</vt:lpstr>
      <vt:lpstr>Limitations of PUD Systems:  Overview</vt:lpstr>
      <vt:lpstr>Limitations of PUD Systems:  Limited Computation Support</vt:lpstr>
      <vt:lpstr>Limitations of PUD Systems:  Overview</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Problem &amp; Goal</vt:lpstr>
      <vt:lpstr>MIMDRAM:  Key Idea (I)</vt:lpstr>
      <vt:lpstr>MIMDRAM:  Key Idea (II)</vt:lpstr>
      <vt:lpstr>MIMDRAM:  Key Idea (III)</vt:lpstr>
      <vt:lpstr>MIMDRAM:  Key Idea (III)</vt:lpstr>
      <vt:lpstr>MIMDRAM:  Key Idea (III)</vt:lpstr>
      <vt:lpstr>MIMDRAM:  Key Idea (III)</vt:lpstr>
      <vt:lpstr>MIMDRAM:  Overview</vt:lpstr>
      <vt:lpstr>MIMDRAM:  Modifications to DRAM Chip</vt:lpstr>
      <vt:lpstr>MIMDRAM:  Control Unit Design</vt:lpstr>
      <vt:lpstr>MIMDRAM:  Compiler Support</vt:lpstr>
      <vt:lpstr>MIMDRAM:  Compiler Support (I)</vt:lpstr>
      <vt:lpstr>MIMDRAM:  Compiler Support (II)</vt:lpstr>
      <vt:lpstr>MIMDRAM:  Compiler Support (II)</vt:lpstr>
      <vt:lpstr>MIMDRAM:  Compiler Support (III)</vt:lpstr>
      <vt:lpstr>MIMDRAM:  Overview</vt:lpstr>
      <vt:lpstr>MIMDRAM:  System Support</vt:lpstr>
      <vt:lpstr>MIMDRAM:  System Support</vt:lpstr>
      <vt:lpstr>MIMDRAM:  Data Allocation &amp; Alignment </vt:lpstr>
      <vt:lpstr>MIMDRAM:  Data Allocation &amp; Alignment </vt:lpstr>
      <vt:lpstr>MIMDRAM:  More in the Paper &amp; GitHub</vt:lpstr>
      <vt:lpstr>Evaluation:  Single Application Analysis – Energy Efficiency</vt:lpstr>
      <vt:lpstr>More on MIMDRAM</vt:lpstr>
      <vt:lpstr>Limitations of PUD Systems:  Overview</vt:lpstr>
      <vt:lpstr>Limitations of PUD Systems:  Overview</vt:lpstr>
      <vt:lpstr>Limitations of PUD Systems:  Static Data Representation (I)</vt:lpstr>
      <vt:lpstr>Limitations of PUD Systems:  Static Data Representation (II)</vt:lpstr>
      <vt:lpstr>Limitations of PUD Systems:  Static Data Representation (III)</vt:lpstr>
      <vt:lpstr>Limitations of PUD Systems:  Overview</vt:lpstr>
      <vt:lpstr>Limitations of PUD Systems:  Throughput-Oriented Execution</vt:lpstr>
      <vt:lpstr>Limitations of PUD Systems:  Throughput-Oriented Execution</vt:lpstr>
      <vt:lpstr>Limitations of PUD Systems:  Overview</vt:lpstr>
      <vt:lpstr>Limitations of PUD Systems:  High-Precision Computation</vt:lpstr>
      <vt:lpstr>Limitations of PUD Systems:  High-Precision Computation</vt:lpstr>
      <vt:lpstr>Proteus:  Design Overview (I) </vt:lpstr>
      <vt:lpstr>Proteus:  Design Overview (II) </vt:lpstr>
      <vt:lpstr>Proteus:  Design Overview (III) </vt:lpstr>
      <vt:lpstr>Proteus:  Design Overview (IV) </vt:lpstr>
      <vt:lpstr>Evaluation:  Methodology Overview</vt:lpstr>
      <vt:lpstr>Evaluation:  Performance Analysis </vt:lpstr>
      <vt:lpstr>Evaluation:  Energy Analysis </vt:lpstr>
      <vt:lpstr>More on Proteus</vt:lpstr>
      <vt:lpstr>In-DRAM Lookup-Table Based Execution</vt:lpstr>
      <vt:lpstr>The Goal of pLUTo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More Results in the Paper</vt:lpstr>
      <vt:lpstr>SRC TECHCON Presentation</vt:lpstr>
      <vt:lpstr>Bulk Bitwise Operations in Real DRAM Chips</vt:lpstr>
      <vt:lpstr>In-DRAM True Random Number Generation</vt:lpstr>
      <vt:lpstr>In-DRAM True Random Number Generation</vt:lpstr>
      <vt:lpstr>In-DRAM True Random Number Generation</vt:lpstr>
      <vt:lpstr>In-DRAM Physical Unclonable Functions</vt:lpstr>
      <vt:lpstr>In-Flash Bulk Bitwise Execution</vt:lpstr>
      <vt:lpstr>1st Workshop on  Memory-Centric Computing: Processing-Using-Memory</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De Oliveira Junior  Geraldo Francisco</cp:lastModifiedBy>
  <cp:revision>3259</cp:revision>
  <cp:lastPrinted>2017-12-05T03:30:35Z</cp:lastPrinted>
  <dcterms:created xsi:type="dcterms:W3CDTF">2010-10-08T20:41:54Z</dcterms:created>
  <dcterms:modified xsi:type="dcterms:W3CDTF">2025-03-30T09:00:12Z</dcterms:modified>
</cp:coreProperties>
</file>