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6.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7.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8.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9.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9.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89955" r:id="rId64"/>
    <p:sldMasterId id="2147490040" r:id="rId65"/>
    <p:sldMasterId id="2147490086" r:id="rId66"/>
    <p:sldMasterId id="2147490114" r:id="rId67"/>
    <p:sldMasterId id="2147490120" r:id="rId68"/>
    <p:sldMasterId id="2147490149" r:id="rId69"/>
    <p:sldMasterId id="2147490162" r:id="rId70"/>
  </p:sldMasterIdLst>
  <p:notesMasterIdLst>
    <p:notesMasterId r:id="rId175"/>
  </p:notesMasterIdLst>
  <p:handoutMasterIdLst>
    <p:handoutMasterId r:id="rId176"/>
  </p:handoutMasterIdLst>
  <p:sldIdLst>
    <p:sldId id="7250" r:id="rId71"/>
    <p:sldId id="6053" r:id="rId72"/>
    <p:sldId id="1400" r:id="rId73"/>
    <p:sldId id="3745" r:id="rId74"/>
    <p:sldId id="2147470826" r:id="rId75"/>
    <p:sldId id="8033" r:id="rId76"/>
    <p:sldId id="8040" r:id="rId77"/>
    <p:sldId id="8227" r:id="rId78"/>
    <p:sldId id="2147470846" r:id="rId79"/>
    <p:sldId id="2147470847" r:id="rId80"/>
    <p:sldId id="2647" r:id="rId81"/>
    <p:sldId id="6007" r:id="rId82"/>
    <p:sldId id="6008" r:id="rId83"/>
    <p:sldId id="6009" r:id="rId84"/>
    <p:sldId id="7576" r:id="rId85"/>
    <p:sldId id="2147470848" r:id="rId86"/>
    <p:sldId id="2147470827" r:id="rId87"/>
    <p:sldId id="264" r:id="rId88"/>
    <p:sldId id="277" r:id="rId89"/>
    <p:sldId id="5898" r:id="rId90"/>
    <p:sldId id="5899" r:id="rId91"/>
    <p:sldId id="5900" r:id="rId92"/>
    <p:sldId id="278" r:id="rId93"/>
    <p:sldId id="5914" r:id="rId94"/>
    <p:sldId id="5940" r:id="rId95"/>
    <p:sldId id="272" r:id="rId96"/>
    <p:sldId id="6151" r:id="rId97"/>
    <p:sldId id="2147470828" r:id="rId98"/>
    <p:sldId id="2147470829" r:id="rId99"/>
    <p:sldId id="2147470830" r:id="rId100"/>
    <p:sldId id="2147470831" r:id="rId101"/>
    <p:sldId id="2147470832" r:id="rId102"/>
    <p:sldId id="7164" r:id="rId103"/>
    <p:sldId id="7165" r:id="rId104"/>
    <p:sldId id="2147470833" r:id="rId105"/>
    <p:sldId id="2147470834" r:id="rId106"/>
    <p:sldId id="2147470835" r:id="rId107"/>
    <p:sldId id="2147470836" r:id="rId108"/>
    <p:sldId id="7171" r:id="rId109"/>
    <p:sldId id="7232" r:id="rId110"/>
    <p:sldId id="7138" r:id="rId111"/>
    <p:sldId id="2147470837" r:id="rId112"/>
    <p:sldId id="2147470838" r:id="rId113"/>
    <p:sldId id="2147470839" r:id="rId114"/>
    <p:sldId id="2147470840" r:id="rId115"/>
    <p:sldId id="2147470841" r:id="rId116"/>
    <p:sldId id="2147470842" r:id="rId117"/>
    <p:sldId id="2147470844" r:id="rId118"/>
    <p:sldId id="7172" r:id="rId119"/>
    <p:sldId id="7459" r:id="rId120"/>
    <p:sldId id="289" r:id="rId121"/>
    <p:sldId id="2147470849" r:id="rId122"/>
    <p:sldId id="1401" r:id="rId123"/>
    <p:sldId id="1402" r:id="rId124"/>
    <p:sldId id="2147470845" r:id="rId125"/>
    <p:sldId id="7655" r:id="rId126"/>
    <p:sldId id="7656" r:id="rId127"/>
    <p:sldId id="7657" r:id="rId128"/>
    <p:sldId id="7658" r:id="rId129"/>
    <p:sldId id="7659" r:id="rId130"/>
    <p:sldId id="1270" r:id="rId131"/>
    <p:sldId id="7660" r:id="rId132"/>
    <p:sldId id="7661" r:id="rId133"/>
    <p:sldId id="6647" r:id="rId134"/>
    <p:sldId id="2147470850" r:id="rId135"/>
    <p:sldId id="2147470851" r:id="rId136"/>
    <p:sldId id="7175" r:id="rId137"/>
    <p:sldId id="7176" r:id="rId138"/>
    <p:sldId id="7177" r:id="rId139"/>
    <p:sldId id="7178" r:id="rId140"/>
    <p:sldId id="7179" r:id="rId141"/>
    <p:sldId id="7483" r:id="rId142"/>
    <p:sldId id="7484" r:id="rId143"/>
    <p:sldId id="7485" r:id="rId144"/>
    <p:sldId id="7486" r:id="rId145"/>
    <p:sldId id="6833" r:id="rId146"/>
    <p:sldId id="6834" r:id="rId147"/>
    <p:sldId id="2147470852" r:id="rId148"/>
    <p:sldId id="7662" r:id="rId149"/>
    <p:sldId id="596" r:id="rId150"/>
    <p:sldId id="579" r:id="rId151"/>
    <p:sldId id="590" r:id="rId152"/>
    <p:sldId id="2147470853" r:id="rId153"/>
    <p:sldId id="6837" r:id="rId154"/>
    <p:sldId id="6086" r:id="rId155"/>
    <p:sldId id="6660" r:id="rId156"/>
    <p:sldId id="6673" r:id="rId157"/>
    <p:sldId id="6850" r:id="rId158"/>
    <p:sldId id="6870" r:id="rId159"/>
    <p:sldId id="6860" r:id="rId160"/>
    <p:sldId id="6858" r:id="rId161"/>
    <p:sldId id="6856" r:id="rId162"/>
    <p:sldId id="7156" r:id="rId163"/>
    <p:sldId id="2147470854" r:id="rId164"/>
    <p:sldId id="2147470866" r:id="rId165"/>
    <p:sldId id="682" r:id="rId166"/>
    <p:sldId id="6598" r:id="rId167"/>
    <p:sldId id="6599" r:id="rId168"/>
    <p:sldId id="6600" r:id="rId169"/>
    <p:sldId id="6359" r:id="rId170"/>
    <p:sldId id="2147470865" r:id="rId171"/>
    <p:sldId id="2147470863" r:id="rId172"/>
    <p:sldId id="2147470864" r:id="rId173"/>
    <p:sldId id="2147470868" r:id="rId1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20" autoAdjust="0"/>
    <p:restoredTop sz="86352" autoAdjust="0"/>
  </p:normalViewPr>
  <p:slideViewPr>
    <p:cSldViewPr>
      <p:cViewPr varScale="1">
        <p:scale>
          <a:sx n="112" d="100"/>
          <a:sy n="112" d="100"/>
        </p:scale>
        <p:origin x="1488" y="192"/>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119" Type="http://schemas.openxmlformats.org/officeDocument/2006/relationships/slide" Target="slides/slide4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1.xml"/><Relationship Id="rId86" Type="http://schemas.openxmlformats.org/officeDocument/2006/relationships/slide" Target="slides/slide16.xml"/><Relationship Id="rId130" Type="http://schemas.openxmlformats.org/officeDocument/2006/relationships/slide" Target="slides/slide60.xml"/><Relationship Id="rId135" Type="http://schemas.openxmlformats.org/officeDocument/2006/relationships/slide" Target="slides/slide65.xml"/><Relationship Id="rId151" Type="http://schemas.openxmlformats.org/officeDocument/2006/relationships/slide" Target="slides/slide81.xml"/><Relationship Id="rId156" Type="http://schemas.openxmlformats.org/officeDocument/2006/relationships/slide" Target="slides/slide86.xml"/><Relationship Id="rId177" Type="http://schemas.openxmlformats.org/officeDocument/2006/relationships/presProps" Target="presProps.xml"/><Relationship Id="rId172" Type="http://schemas.openxmlformats.org/officeDocument/2006/relationships/slide" Target="slides/slide10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167"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162" Type="http://schemas.openxmlformats.org/officeDocument/2006/relationships/slide" Target="slides/slide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viewProps" Target="viewProps.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73"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3070759736114099E-2"/>
          <c:y val="0.155433070866142"/>
          <c:w val="0.92241817407959104"/>
          <c:h val="0.50497585797058386"/>
        </c:manualLayout>
      </c:layout>
      <c:barChart>
        <c:barDir val="col"/>
        <c:grouping val="clustered"/>
        <c:varyColors val="0"/>
        <c:ser>
          <c:idx val="14"/>
          <c:order val="0"/>
          <c:tx>
            <c:strRef>
              <c:f>'[Chart in Microsoft PowerPoint]Browser'!$F$40</c:f>
              <c:strCache>
                <c:ptCount val="1"/>
                <c:pt idx="0">
                  <c:v>CPU-Only</c:v>
                </c:pt>
              </c:strCache>
            </c:strRef>
          </c:tx>
          <c:spPr>
            <a:pattFill prst="wdDnDiag">
              <a:fgClr>
                <a:schemeClr val="accent3">
                  <a:lumMod val="20000"/>
                  <a:lumOff val="80000"/>
                </a:schemeClr>
              </a:fgClr>
              <a:bgClr>
                <a:schemeClr val="tx1"/>
              </a:bgClr>
            </a:patt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PowerPoint]Browser'!$G$40:$O$40</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76C0-BA45-8271-9169002CBB98}"/>
            </c:ext>
          </c:extLst>
        </c:ser>
        <c:ser>
          <c:idx val="0"/>
          <c:order val="1"/>
          <c:tx>
            <c:strRef>
              <c:f>'[Chart in Microsoft PowerPoint]Browser'!$F$41</c:f>
              <c:strCache>
                <c:ptCount val="1"/>
                <c:pt idx="0">
                  <c:v>PIM-Core</c:v>
                </c:pt>
              </c:strCache>
            </c:strRef>
          </c:tx>
          <c:spPr>
            <a:solidFill>
              <a:schemeClr val="accent4">
                <a:lumMod val="75000"/>
              </a:schemeClr>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PowerPoint]Browser'!$G$41:$O$41</c:f>
              <c:numCache>
                <c:formatCode>General</c:formatCode>
                <c:ptCount val="9"/>
                <c:pt idx="0">
                  <c:v>0.43478260899999999</c:v>
                </c:pt>
                <c:pt idx="1">
                  <c:v>0.64516129</c:v>
                </c:pt>
                <c:pt idx="2">
                  <c:v>0.76335877900000004</c:v>
                </c:pt>
                <c:pt idx="3">
                  <c:v>0.76923076899999998</c:v>
                </c:pt>
                <c:pt idx="4">
                  <c:v>0.7246376811594204</c:v>
                </c:pt>
                <c:pt idx="5">
                  <c:v>0.8</c:v>
                </c:pt>
                <c:pt idx="6">
                  <c:v>0.84745762711864414</c:v>
                </c:pt>
                <c:pt idx="7">
                  <c:v>0.63694267515923564</c:v>
                </c:pt>
                <c:pt idx="8">
                  <c:v>0.69027060961073261</c:v>
                </c:pt>
              </c:numCache>
            </c:numRef>
          </c:val>
          <c:extLst>
            <c:ext xmlns:c16="http://schemas.microsoft.com/office/drawing/2014/chart" uri="{C3380CC4-5D6E-409C-BE32-E72D297353CC}">
              <c16:uniqueId val="{00000001-76C0-BA45-8271-9169002CBB98}"/>
            </c:ext>
          </c:extLst>
        </c:ser>
        <c:ser>
          <c:idx val="1"/>
          <c:order val="2"/>
          <c:tx>
            <c:strRef>
              <c:f>'[Chart in Microsoft PowerPoint]Browser'!$F$42</c:f>
              <c:strCache>
                <c:ptCount val="1"/>
                <c:pt idx="0">
                  <c:v>PIM-Acc</c:v>
                </c:pt>
              </c:strCache>
            </c:strRef>
          </c:tx>
          <c:spPr>
            <a:solidFill>
              <a:srgbClr val="800000"/>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PowerPoint]Browser'!$G$42:$O$42</c:f>
              <c:numCache>
                <c:formatCode>General</c:formatCode>
                <c:ptCount val="9"/>
                <c:pt idx="0">
                  <c:v>0.4</c:v>
                </c:pt>
                <c:pt idx="1">
                  <c:v>0.57803468199999997</c:v>
                </c:pt>
                <c:pt idx="2">
                  <c:v>0.47619047599999997</c:v>
                </c:pt>
                <c:pt idx="3">
                  <c:v>0.5</c:v>
                </c:pt>
                <c:pt idx="4">
                  <c:v>0.58139534883720934</c:v>
                </c:pt>
                <c:pt idx="5">
                  <c:v>0.70422535211267612</c:v>
                </c:pt>
                <c:pt idx="6">
                  <c:v>0.47619047619047616</c:v>
                </c:pt>
                <c:pt idx="7">
                  <c:v>0.50505050505050508</c:v>
                </c:pt>
                <c:pt idx="8">
                  <c:v>0.52090426721467831</c:v>
                </c:pt>
              </c:numCache>
            </c:numRef>
          </c:val>
          <c:extLst>
            <c:ext xmlns:c16="http://schemas.microsoft.com/office/drawing/2014/chart" uri="{C3380CC4-5D6E-409C-BE32-E72D297353CC}">
              <c16:uniqueId val="{00000002-76C0-BA45-8271-9169002CBB98}"/>
            </c:ext>
          </c:extLst>
        </c:ser>
        <c:dLbls>
          <c:showLegendKey val="0"/>
          <c:showVal val="0"/>
          <c:showCatName val="0"/>
          <c:showSerName val="0"/>
          <c:showPercent val="0"/>
          <c:showBubbleSize val="0"/>
        </c:dLbls>
        <c:gapWidth val="75"/>
        <c:overlap val="-25"/>
        <c:axId val="2116522856"/>
        <c:axId val="2116415992"/>
      </c:barChart>
      <c:catAx>
        <c:axId val="2116522856"/>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a:pPr>
            <a:endParaRPr lang="en-US"/>
          </a:p>
        </c:txPr>
        <c:crossAx val="2116415992"/>
        <c:crosses val="autoZero"/>
        <c:auto val="1"/>
        <c:lblAlgn val="ctr"/>
        <c:lblOffset val="100"/>
        <c:noMultiLvlLbl val="0"/>
      </c:catAx>
      <c:valAx>
        <c:axId val="2116415992"/>
        <c:scaling>
          <c:orientation val="minMax"/>
          <c:max val="1"/>
        </c:scaling>
        <c:delete val="0"/>
        <c:axPos val="l"/>
        <c:majorGridlines>
          <c:spPr>
            <a:ln w="3175">
              <a:solidFill>
                <a:srgbClr val="C0C0C0"/>
              </a:solidFill>
              <a:prstDash val="lgDash"/>
            </a:ln>
          </c:spPr>
        </c:majorGridlines>
        <c:title>
          <c:tx>
            <c:rich>
              <a:bodyPr rot="-5400000" vert="horz"/>
              <a:lstStyle/>
              <a:p>
                <a:pPr>
                  <a:defRPr/>
                </a:pPr>
                <a:r>
                  <a:rPr lang="en-US" sz="1400" dirty="0"/>
                  <a:t>Normalized Runtime</a:t>
                </a:r>
              </a:p>
            </c:rich>
          </c:tx>
          <c:layout>
            <c:manualLayout>
              <c:xMode val="edge"/>
              <c:yMode val="edge"/>
              <c:x val="1.15811327883118E-3"/>
              <c:y val="0.11448818897637793"/>
            </c:manualLayout>
          </c:layout>
          <c:overlay val="0"/>
          <c:spPr>
            <a:noFill/>
            <a:ln w="25400">
              <a:noFill/>
            </a:ln>
          </c:spPr>
        </c:title>
        <c:numFmt formatCode="#,##0.0" sourceLinked="0"/>
        <c:majorTickMark val="out"/>
        <c:minorTickMark val="none"/>
        <c:tickLblPos val="nextTo"/>
        <c:spPr>
          <a:ln w="3175">
            <a:solidFill>
              <a:srgbClr val="000000"/>
            </a:solidFill>
            <a:prstDash val="solid"/>
          </a:ln>
        </c:spPr>
        <c:crossAx val="2116522856"/>
        <c:crosses val="autoZero"/>
        <c:crossBetween val="between"/>
        <c:majorUnit val="0.2"/>
      </c:valAx>
      <c:spPr>
        <a:solidFill>
          <a:srgbClr val="FFFFFF"/>
        </a:solidFill>
        <a:ln w="12700">
          <a:solidFill>
            <a:srgbClr val="000000"/>
          </a:solidFill>
          <a:prstDash val="solid"/>
        </a:ln>
      </c:spPr>
    </c:plotArea>
    <c:legend>
      <c:legendPos val="r"/>
      <c:layout>
        <c:manualLayout>
          <c:xMode val="edge"/>
          <c:yMode val="edge"/>
          <c:x val="7.1793455781099011E-2"/>
          <c:y val="3.4019462189867775E-2"/>
          <c:w val="0.91843778639941132"/>
          <c:h val="0.11111111111111099"/>
        </c:manualLayout>
      </c:layout>
      <c:overlay val="0"/>
      <c:spPr>
        <a:noFill/>
        <a:ln w="25400">
          <a:noFill/>
        </a:ln>
      </c:spPr>
      <c:txPr>
        <a:bodyPr/>
        <a:lstStyle/>
        <a:p>
          <a:pPr>
            <a:defRPr sz="1400"/>
          </a:pPr>
          <a:endParaRPr lang="en-US"/>
        </a:p>
      </c:txPr>
    </c:legend>
    <c:plotVisOnly val="1"/>
    <c:dispBlanksAs val="gap"/>
    <c:showDLblsOverMax val="0"/>
  </c:chart>
  <c:spPr>
    <a:noFill/>
    <a:ln w="6350">
      <a:noFill/>
    </a:ln>
  </c:spPr>
  <c:txPr>
    <a:bodyPr/>
    <a:lstStyle/>
    <a:p>
      <a:pPr>
        <a:defRPr sz="1100" b="1">
          <a:solidFill>
            <a:srgbClr val="00000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3/30/25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3/30/25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3876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959945-7217-484B-8E74-88DC87A74BB0}" type="slidenum">
              <a:rPr lang="en-US" smtClean="0"/>
              <a:pPr/>
              <a:t>53</a:t>
            </a:fld>
            <a:endParaRPr lang="en-US"/>
          </a:p>
        </p:txBody>
      </p:sp>
    </p:spTree>
    <p:extLst>
      <p:ext uri="{BB962C8B-B14F-4D97-AF65-F5344CB8AC3E}">
        <p14:creationId xmlns:p14="http://schemas.microsoft.com/office/powerpoint/2010/main" val="351702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54</a:t>
            </a:fld>
            <a:endParaRPr lang="en-US"/>
          </a:p>
        </p:txBody>
      </p:sp>
    </p:spTree>
    <p:extLst>
      <p:ext uri="{BB962C8B-B14F-4D97-AF65-F5344CB8AC3E}">
        <p14:creationId xmlns:p14="http://schemas.microsoft.com/office/powerpoint/2010/main" val="100934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55</a:t>
            </a:fld>
            <a:endParaRPr lang="en-US"/>
          </a:p>
        </p:txBody>
      </p:sp>
    </p:spTree>
    <p:extLst>
      <p:ext uri="{BB962C8B-B14F-4D97-AF65-F5344CB8AC3E}">
        <p14:creationId xmlns:p14="http://schemas.microsoft.com/office/powerpoint/2010/main" val="4077837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22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79</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80</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81</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82</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84</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87</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101</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102</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103</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1896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3/30/25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3/30/25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3/30/25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3/30/25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3/30/25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3/30/25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3/30/25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3/30/25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3/30/25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3/30/25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3/30/25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3/30/25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3/30/25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3/30/25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3/30/25</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3/30/25</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3/30/25</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3/30/25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3/30/25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3/30/25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3/30/25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24596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10762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5.xml"/><Relationship Id="rId4" Type="http://schemas.openxmlformats.org/officeDocument/2006/relationships/slideLayout" Target="../slideLayouts/slideLayout69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image" Target="../media/image13.png"/><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6.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theme" Target="../theme/theme67.xml"/><Relationship Id="rId5" Type="http://schemas.openxmlformats.org/officeDocument/2006/relationships/slideLayout" Target="../slideLayouts/slideLayout708.xml"/><Relationship Id="rId4" Type="http://schemas.openxmlformats.org/officeDocument/2006/relationships/slideLayout" Target="../slideLayouts/slideLayout7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8.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9.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734.xml"/><Relationship Id="rId1" Type="http://schemas.openxmlformats.org/officeDocument/2006/relationships/slideLayout" Target="../slideLayouts/slideLayout7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3/30/25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3/30/25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41563"/>
      </p:ext>
    </p:extLst>
  </p:cSld>
  <p:clrMap bg1="lt1" tx1="dk1" bg2="lt2" tx2="dk2" accent1="accent1" accent2="accent2" accent3="accent3" accent4="accent4" accent5="accent5" accent6="accent6" hlink="hlink" folHlink="folHlink"/>
  <p:sldLayoutIdLst>
    <p:sldLayoutId id="2147490163" r:id="rId1"/>
    <p:sldLayoutId id="21474901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22.xm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6.png"/></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36.xml"/><Relationship Id="rId4" Type="http://schemas.openxmlformats.org/officeDocument/2006/relationships/hyperlink" Target="https://github.com/SAITPublic/PIMSimulator"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45.xm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36.xml"/><Relationship Id="rId4" Type="http://schemas.openxmlformats.org/officeDocument/2006/relationships/hyperlink" Target="https://ieeexplore.ieee.org/document/10476411/"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2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1.tiff"/><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32.tiff"/><Relationship Id="rId4" Type="http://schemas.openxmlformats.org/officeDocument/2006/relationships/hyperlink" Target="https://www.upmem.com/video-upmem-presenting-its-true-processing-in-memory-solution-hot-chips-201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5.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649.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64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64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649.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649.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49.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64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4.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59.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0.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5.xml"/><Relationship Id="rId1" Type="http://schemas.openxmlformats.org/officeDocument/2006/relationships/slideLayout" Target="../slideLayouts/slideLayout649.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6.xml"/><Relationship Id="rId1" Type="http://schemas.openxmlformats.org/officeDocument/2006/relationships/slideLayout" Target="../slideLayouts/slideLayout649.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1.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2.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3.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4.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arxiv.org/abs/2404.0716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22.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2.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56.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694.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7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79.xml"/><Relationship Id="rId5" Type="http://schemas.openxmlformats.org/officeDocument/2006/relationships/chart" Target="../charts/chart5.xml"/><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79.xml"/><Relationship Id="rId6" Type="http://schemas.openxmlformats.org/officeDocument/2006/relationships/image" Target="../media/image1.png"/><Relationship Id="rId5" Type="http://schemas.openxmlformats.org/officeDocument/2006/relationships/image" Target="../media/image85.emf"/><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679.xml"/><Relationship Id="rId5" Type="http://schemas.openxmlformats.org/officeDocument/2006/relationships/image" Target="../media/image1.png"/><Relationship Id="rId4" Type="http://schemas.openxmlformats.org/officeDocument/2006/relationships/chart" Target="../charts/char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694.xml"/></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56.xml"/></Relationships>
</file>

<file path=ppt/slides/_rels/slide67.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87.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2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456.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456.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456.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456.xml"/></Relationships>
</file>

<file path=ppt/slides/_rels/slide76.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31.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98.emf"/></Relationships>
</file>

<file path=ppt/slides/_rels/slide7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101.emf"/></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56.xml"/></Relationships>
</file>

<file path=ppt/slides/_rels/slide79.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33.xml"/><Relationship Id="rId1" Type="http://schemas.openxmlformats.org/officeDocument/2006/relationships/slideLayout" Target="../slideLayouts/slideLayout547.xml"/><Relationship Id="rId5" Type="http://schemas.openxmlformats.org/officeDocument/2006/relationships/image" Target="../media/image102.png"/><Relationship Id="rId4" Type="http://schemas.openxmlformats.org/officeDocument/2006/relationships/hyperlink" Target="https://www.fpl2020.or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547.xml"/><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54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54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38.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08.png"/><Relationship Id="rId4" Type="http://schemas.openxmlformats.org/officeDocument/2006/relationships/image" Target="../media/image107.pn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2.tiff"/><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emf"/><Relationship Id="rId1" Type="http://schemas.openxmlformats.org/officeDocument/2006/relationships/slideLayout" Target="../slideLayouts/slideLayout456.xml"/></Relationships>
</file>

<file path=ppt/slides/_rels/slide8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9.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15.emf"/></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10.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image" Target="../media/image112.tiff"/><Relationship Id="rId3" Type="http://schemas.openxmlformats.org/officeDocument/2006/relationships/image" Target="../media/image30.png"/><Relationship Id="rId7" Type="http://schemas.openxmlformats.org/officeDocument/2006/relationships/image" Target="../media/image124.pn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123.jpeg"/><Relationship Id="rId5" Type="http://schemas.openxmlformats.org/officeDocument/2006/relationships/image" Target="../media/image122.jpeg"/><Relationship Id="rId10" Type="http://schemas.openxmlformats.org/officeDocument/2006/relationships/image" Target="../media/image1.png"/><Relationship Id="rId4" Type="http://schemas.openxmlformats.org/officeDocument/2006/relationships/image" Target="../media/image121.png"/><Relationship Id="rId9"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3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41.xml"/><Relationship Id="rId1" Type="http://schemas.openxmlformats.org/officeDocument/2006/relationships/slideLayout" Target="../slideLayouts/slideLayout734.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734.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734.xml"/><Relationship Id="rId4" Type="http://schemas.openxmlformats.org/officeDocument/2006/relationships/hyperlink" Target="https://github.com/CMU-SAFARI/DAMOV"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 </a:t>
            </a:r>
            <a:r>
              <a:rPr lang="en-US" altLang="en-US" b="1" dirty="0">
                <a:solidFill>
                  <a:srgbClr val="C00000"/>
                </a:solidFill>
                <a:ea typeface="ＭＳ Ｐゴシック" charset="-128"/>
              </a:rPr>
              <a:t>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ASPLOS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lang="en-US" altLang="en-US" sz="2800" kern="0" dirty="0">
                <a:solidFill>
                  <a:srgbClr val="000000"/>
                </a:solidFill>
                <a:latin typeface="Tahoma"/>
                <a:ea typeface="ＭＳ Ｐゴシック" panose="020B0600070205080204" pitchFamily="34" charset="-128"/>
              </a:rPr>
              <a:t>30 </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101</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102</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103</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 </a:t>
            </a:r>
            <a:r>
              <a:rPr lang="en-US" altLang="en-US" b="1" dirty="0">
                <a:solidFill>
                  <a:srgbClr val="C00000"/>
                </a:solidFill>
                <a:ea typeface="ＭＳ Ｐゴシック" charset="-128"/>
              </a:rPr>
              <a:t>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ASPLOS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lang="en-US" altLang="en-US" sz="2800" kern="0" dirty="0">
                <a:solidFill>
                  <a:srgbClr val="000000"/>
                </a:solidFill>
                <a:latin typeface="Tahoma"/>
                <a:ea typeface="ＭＳ Ｐゴシック" panose="020B0600070205080204" pitchFamily="34" charset="-128"/>
              </a:rPr>
              <a:t>30 </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6011245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a:t>
            </a:r>
            <a:r>
              <a:rPr lang="en-US" sz="3600" b="1" dirty="0">
                <a:solidFill>
                  <a:srgbClr val="0432FF"/>
                </a:solidFill>
              </a:rPr>
              <a:t>near</a:t>
            </a:r>
            <a:r>
              <a:rPr lang="en-US" sz="3600" dirty="0">
                <a:solidFill>
                  <a:srgbClr val="0432FF"/>
                </a:solidFill>
              </a:rPr>
              <a:t>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1AE9E3D0-507C-4C69-778E-F78634A00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92158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51</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728198"/>
            <a:ext cx="9144000" cy="1725138"/>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4" name="Picture 13" descr="safari.png">
            <a:extLst>
              <a:ext uri="{FF2B5EF4-FFF2-40B4-BE49-F238E27FC236}">
                <a16:creationId xmlns:a16="http://schemas.microsoft.com/office/drawing/2014/main" id="{DED1FA7B-31FB-1C31-D5DF-658035A68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001848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8E16-CFB1-8FFF-8737-6757435D8DE1}"/>
              </a:ext>
            </a:extLst>
          </p:cNvPr>
          <p:cNvSpPr>
            <a:spLocks noGrp="1"/>
          </p:cNvSpPr>
          <p:nvPr>
            <p:ph type="title"/>
          </p:nvPr>
        </p:nvSpPr>
        <p:spPr/>
        <p:txBody>
          <a:bodyPr/>
          <a:lstStyle/>
          <a:p>
            <a:r>
              <a:rPr lang="en-US" sz="4000" dirty="0"/>
              <a:t>Drawbacks and Limitations of PIM</a:t>
            </a:r>
          </a:p>
        </p:txBody>
      </p:sp>
      <p:sp>
        <p:nvSpPr>
          <p:cNvPr id="6" name="Rectangle 5">
            <a:extLst>
              <a:ext uri="{FF2B5EF4-FFF2-40B4-BE49-F238E27FC236}">
                <a16:creationId xmlns:a16="http://schemas.microsoft.com/office/drawing/2014/main" id="{D7215E79-3723-2011-9F60-A63EACB3F9D7}"/>
              </a:ext>
            </a:extLst>
          </p:cNvPr>
          <p:cNvSpPr/>
          <p:nvPr/>
        </p:nvSpPr>
        <p:spPr>
          <a:xfrm>
            <a:off x="0" y="914400"/>
            <a:ext cx="9144000" cy="830997"/>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PIM designs are restricted by low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area</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power </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budgets,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manufacturing challenges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limited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clock frequencies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t>
            </a:r>
          </a:p>
        </p:txBody>
      </p:sp>
      <p:cxnSp>
        <p:nvCxnSpPr>
          <p:cNvPr id="7" name="Straight Arrow Connector 6">
            <a:extLst>
              <a:ext uri="{FF2B5EF4-FFF2-40B4-BE49-F238E27FC236}">
                <a16:creationId xmlns:a16="http://schemas.microsoft.com/office/drawing/2014/main" id="{A22445BA-6656-271E-1360-2177B8BA6407}"/>
              </a:ext>
            </a:extLst>
          </p:cNvPr>
          <p:cNvCxnSpPr>
            <a:cxnSpLocks/>
          </p:cNvCxnSpPr>
          <p:nvPr/>
        </p:nvCxnSpPr>
        <p:spPr>
          <a:xfrm>
            <a:off x="4514850" y="1858058"/>
            <a:ext cx="0" cy="445871"/>
          </a:xfrm>
          <a:prstGeom prst="straightConnector1">
            <a:avLst/>
          </a:prstGeom>
          <a:ln w="76200" cmpd="sng">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344941-092D-D57D-2355-6CFDDE71BFA7}"/>
              </a:ext>
            </a:extLst>
          </p:cNvPr>
          <p:cNvSpPr/>
          <p:nvPr/>
        </p:nvSpPr>
        <p:spPr>
          <a:xfrm>
            <a:off x="0" y="2303929"/>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avoid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subpar performance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an </a:t>
            </a:r>
            <a:r>
              <a:rPr kumimoji="0" lang="en-US" sz="2200" b="1" i="0" u="none" strike="noStrike" kern="1200" cap="none" spc="0" normalizeH="0" baseline="0" noProof="0" dirty="0">
                <a:ln>
                  <a:noFill/>
                </a:ln>
                <a:solidFill>
                  <a:srgbClr val="1901FF"/>
                </a:solidFill>
                <a:effectLst/>
                <a:uLnTx/>
                <a:uFillTx/>
                <a:latin typeface="Gill Sans MT"/>
                <a:ea typeface="+mn-ea"/>
                <a:cs typeface="Gill Sans MT"/>
              </a:rPr>
              <a:t>efficient PIM architecture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needs </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take into consideration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PIM constraints </a:t>
            </a:r>
          </a:p>
        </p:txBody>
      </p:sp>
      <p:sp>
        <p:nvSpPr>
          <p:cNvPr id="32" name="Rounded Rectangle 31">
            <a:extLst>
              <a:ext uri="{FF2B5EF4-FFF2-40B4-BE49-F238E27FC236}">
                <a16:creationId xmlns:a16="http://schemas.microsoft.com/office/drawing/2014/main" id="{D38BDECE-596E-A5B4-B9F5-E1F27006C727}"/>
              </a:ext>
            </a:extLst>
          </p:cNvPr>
          <p:cNvSpPr/>
          <p:nvPr/>
        </p:nvSpPr>
        <p:spPr bwMode="auto">
          <a:xfrm>
            <a:off x="182136" y="5723442"/>
            <a:ext cx="8779727" cy="715089"/>
          </a:xfrm>
          <a:prstGeom prst="roundRect">
            <a:avLst/>
          </a:prstGeom>
          <a:solidFill>
            <a:sysClr val="window" lastClr="FFFFFF"/>
          </a:solidFill>
          <a:ln w="76200" cap="flat" cmpd="sng" algn="ctr">
            <a:solidFill>
              <a:srgbClr val="1F497D"/>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01FF"/>
                </a:solidFill>
                <a:effectLst/>
                <a:uLnTx/>
                <a:uFillTx/>
                <a:latin typeface="Gill Sans MT"/>
                <a:ea typeface="+mn-ea"/>
                <a:cs typeface="+mn-cs"/>
              </a:rPr>
              <a:t>Co-designing hardware and software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to take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advantage</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of PIM properties while mitigating its </a:t>
            </a:r>
            <a:r>
              <a:rPr kumimoji="0" lang="en-US" sz="1800" b="1" i="0" u="none" strike="noStrike" kern="1200" cap="none" spc="0" normalizeH="0" baseline="0" noProof="0" dirty="0">
                <a:ln>
                  <a:noFill/>
                </a:ln>
                <a:solidFill>
                  <a:srgbClr val="C00000"/>
                </a:solidFill>
                <a:effectLst/>
                <a:uLnTx/>
                <a:uFillTx/>
                <a:latin typeface="Gill Sans MT"/>
                <a:ea typeface="+mn-ea"/>
                <a:cs typeface="+mn-cs"/>
              </a:rPr>
              <a:t>shortcomings</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can lead to a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better system design</a:t>
            </a:r>
          </a:p>
        </p:txBody>
      </p:sp>
      <p:graphicFrame>
        <p:nvGraphicFramePr>
          <p:cNvPr id="34" name="Chart 33">
            <a:extLst>
              <a:ext uri="{FF2B5EF4-FFF2-40B4-BE49-F238E27FC236}">
                <a16:creationId xmlns:a16="http://schemas.microsoft.com/office/drawing/2014/main" id="{00000000-0008-0000-0000-000006000000}"/>
              </a:ext>
            </a:extLst>
          </p:cNvPr>
          <p:cNvGraphicFramePr>
            <a:graphicFrameLocks/>
          </p:cNvGraphicFramePr>
          <p:nvPr/>
        </p:nvGraphicFramePr>
        <p:xfrm>
          <a:off x="77621" y="3074534"/>
          <a:ext cx="8988758" cy="251875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42ACFCE1-DCF9-496F-67FB-FD4AAB59E52E}"/>
              </a:ext>
            </a:extLst>
          </p:cNvPr>
          <p:cNvGrpSpPr/>
          <p:nvPr/>
        </p:nvGrpSpPr>
        <p:grpSpPr>
          <a:xfrm>
            <a:off x="6351494" y="3352800"/>
            <a:ext cx="4760258" cy="2240492"/>
            <a:chOff x="6351494" y="3352800"/>
            <a:chExt cx="4760258" cy="2240492"/>
          </a:xfrm>
        </p:grpSpPr>
        <p:sp>
          <p:nvSpPr>
            <p:cNvPr id="35" name="Rounded Rectangle 34">
              <a:extLst>
                <a:ext uri="{FF2B5EF4-FFF2-40B4-BE49-F238E27FC236}">
                  <a16:creationId xmlns:a16="http://schemas.microsoft.com/office/drawing/2014/main" id="{EB881BBC-806E-3C7B-92EB-D7ABBC82F979}"/>
                </a:ext>
              </a:extLst>
            </p:cNvPr>
            <p:cNvSpPr/>
            <p:nvPr/>
          </p:nvSpPr>
          <p:spPr>
            <a:xfrm>
              <a:off x="8077200" y="3352800"/>
              <a:ext cx="989179" cy="224049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37" name="Straight Arrow Connector 36">
              <a:extLst>
                <a:ext uri="{FF2B5EF4-FFF2-40B4-BE49-F238E27FC236}">
                  <a16:creationId xmlns:a16="http://schemas.microsoft.com/office/drawing/2014/main" id="{B27B47B4-16FE-FBE9-F219-58DB4A763D05}"/>
                </a:ext>
              </a:extLst>
            </p:cNvPr>
            <p:cNvCxnSpPr/>
            <p:nvPr/>
          </p:nvCxnSpPr>
          <p:spPr>
            <a:xfrm flipV="1">
              <a:off x="8839200" y="3836894"/>
              <a:ext cx="0" cy="2241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BC20DB-B116-38AE-957C-0F94E77EE38B}"/>
                </a:ext>
              </a:extLst>
            </p:cNvPr>
            <p:cNvSpPr txBox="1"/>
            <p:nvPr/>
          </p:nvSpPr>
          <p:spPr>
            <a:xfrm>
              <a:off x="6351494" y="3486201"/>
              <a:ext cx="47602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Gill Sans MT"/>
                  <a:ea typeface="+mn-ea"/>
                  <a:cs typeface="Gill Sans MT"/>
                </a:rPr>
                <a:t>+17%</a:t>
              </a:r>
              <a:endParaRPr kumimoji="0" lang="en-US" sz="1600" b="1" i="0" u="none" strike="noStrike" kern="0" cap="none" spc="0" normalizeH="0" baseline="0" noProof="0" dirty="0">
                <a:ln>
                  <a:noFill/>
                </a:ln>
                <a:solidFill>
                  <a:srgbClr val="FF0000"/>
                </a:solidFill>
                <a:effectLst/>
                <a:uLnTx/>
                <a:uFillTx/>
                <a:latin typeface="Gill Sans MT"/>
                <a:ea typeface="+mn-ea"/>
                <a:cs typeface="Gill Sans MT"/>
              </a:endParaRPr>
            </a:p>
          </p:txBody>
        </p:sp>
      </p:grpSp>
      <p:sp>
        <p:nvSpPr>
          <p:cNvPr id="44" name="TextBox 43">
            <a:extLst>
              <a:ext uri="{FF2B5EF4-FFF2-40B4-BE49-F238E27FC236}">
                <a16:creationId xmlns:a16="http://schemas.microsoft.com/office/drawing/2014/main" id="{5FFC9675-77E6-8EB3-C6DF-3C07508C85A5}"/>
              </a:ext>
            </a:extLst>
          </p:cNvPr>
          <p:cNvSpPr txBox="1"/>
          <p:nvPr/>
        </p:nvSpPr>
        <p:spPr>
          <a:xfrm>
            <a:off x="77621" y="3098884"/>
            <a:ext cx="1544991"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1" i="0" u="none" strike="noStrike" kern="1200" cap="none" spc="0" normalizeH="0" baseline="0" noProof="0" dirty="0">
                <a:ln>
                  <a:noFill/>
                </a:ln>
                <a:solidFill>
                  <a:prstClr val="white">
                    <a:lumMod val="75000"/>
                  </a:prstClr>
                </a:solidFill>
                <a:effectLst/>
                <a:uLnTx/>
                <a:uFillTx/>
                <a:latin typeface="Gill Sans MT" panose="020B0502020104020203" pitchFamily="34" charset="77"/>
                <a:ea typeface="+mn-ea"/>
                <a:cs typeface="+mn-cs"/>
              </a:rPr>
              <a:t>[2]</a:t>
            </a:r>
          </a:p>
        </p:txBody>
      </p:sp>
      <p:sp>
        <p:nvSpPr>
          <p:cNvPr id="45" name="Slide Number Placeholder 44">
            <a:extLst>
              <a:ext uri="{FF2B5EF4-FFF2-40B4-BE49-F238E27FC236}">
                <a16:creationId xmlns:a16="http://schemas.microsoft.com/office/drawing/2014/main" id="{60640191-A24A-966F-035A-C379762504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6174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2" grpId="0" animBg="1"/>
      <p:bldGraphic spid="34" grpId="0">
        <p:bldAsOne/>
      </p:bldGraphic>
      <p:bldP spid="4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lang="en-US" sz="2200" b="1" dirty="0">
                  <a:solidFill>
                    <a:srgbClr val="C00000"/>
                  </a:solidFill>
                  <a:cs typeface="Gill Sans MT"/>
                </a:rPr>
                <a:t>sequence alignment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&amp;</a:t>
              </a:r>
              <a:r>
                <a:rPr kumimoji="0" lang="en-US" sz="2200" b="1" i="0" u="none" strike="noStrike" kern="1200" cap="none" spc="0" normalizeH="0" noProof="0" dirty="0">
                  <a:ln>
                    <a:noFill/>
                  </a:ln>
                  <a:solidFill>
                    <a:srgbClr val="C00000"/>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grpSp>
    </p:spTree>
    <p:extLst>
      <p:ext uri="{BB962C8B-B14F-4D97-AF65-F5344CB8AC3E}">
        <p14:creationId xmlns:p14="http://schemas.microsoft.com/office/powerpoint/2010/main" val="15850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Genome </a:t>
              </a:r>
              <a:r>
                <a:rPr lang="en-US" sz="2200" b="1" dirty="0">
                  <a:solidFill>
                    <a:schemeClr val="bg1">
                      <a:lumMod val="85000"/>
                    </a:schemeClr>
                  </a:solidFill>
                  <a:cs typeface="Gill Sans MT"/>
                </a:rPr>
                <a:t>sequence alignment </a:t>
              </a: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&amp;</a:t>
              </a:r>
              <a:r>
                <a:rPr kumimoji="0" lang="en-US" sz="2200" b="1" i="0" u="none" strike="noStrike" kern="1200" cap="none" spc="0" normalizeH="0" noProof="0" dirty="0">
                  <a:ln>
                    <a:noFill/>
                  </a:ln>
                  <a:solidFill>
                    <a:schemeClr val="bg1">
                      <a:lumMod val="85000"/>
                    </a:schemeClr>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endParaRPr>
            </a:p>
          </p:txBody>
        </p:sp>
      </p:grpSp>
    </p:spTree>
    <p:extLst>
      <p:ext uri="{BB962C8B-B14F-4D97-AF65-F5344CB8AC3E}">
        <p14:creationId xmlns:p14="http://schemas.microsoft.com/office/powerpoint/2010/main" val="3485407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Mensa Runtime Scheduler</a:t>
            </a:r>
            <a:endParaRPr lang="en-US" sz="4000" dirty="0"/>
          </a:p>
        </p:txBody>
      </p:sp>
      <p:sp>
        <p:nvSpPr>
          <p:cNvPr id="3" name="Content Placeholder 2"/>
          <p:cNvSpPr>
            <a:spLocks noGrp="1"/>
          </p:cNvSpPr>
          <p:nvPr>
            <p:ph idx="1"/>
          </p:nvPr>
        </p:nvSpPr>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85305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4" name="Slide Number Placeholder 3">
            <a:extLst>
              <a:ext uri="{FF2B5EF4-FFF2-40B4-BE49-F238E27FC236}">
                <a16:creationId xmlns:a16="http://schemas.microsoft.com/office/drawing/2014/main" id="{52DA2533-756E-4D5D-1D5D-0B7BA8D6770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8317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500"/>
                                        <p:tgtEl>
                                          <p:spTgt spid="435"/>
                                        </p:tgtEl>
                                      </p:cBhvr>
                                    </p:animEffect>
                                  </p:childTnLst>
                                </p:cTn>
                              </p:par>
                              <p:par>
                                <p:cTn id="18" presetID="10" presetClass="entr" presetSubtype="0" fill="hold" nodeType="withEffect">
                                  <p:stCondLst>
                                    <p:cond delay="0"/>
                                  </p:stCondLst>
                                  <p:childTnLst>
                                    <p:set>
                                      <p:cBhvr>
                                        <p:cTn id="19" dur="1" fill="hold">
                                          <p:stCondLst>
                                            <p:cond delay="0"/>
                                          </p:stCondLst>
                                        </p:cTn>
                                        <p:tgtEl>
                                          <p:spTgt spid="432"/>
                                        </p:tgtEl>
                                        <p:attrNameLst>
                                          <p:attrName>style.visibility</p:attrName>
                                        </p:attrNameLst>
                                      </p:cBhvr>
                                      <p:to>
                                        <p:strVal val="visible"/>
                                      </p:to>
                                    </p:set>
                                    <p:animEffect transition="in" filter="fade">
                                      <p:cBhvr>
                                        <p:cTn id="20" dur="500"/>
                                        <p:tgtEl>
                                          <p:spTgt spid="4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animEffect transition="in" filter="fade">
                                      <p:cBhvr>
                                        <p:cTn id="23" dur="500"/>
                                        <p:tgtEl>
                                          <p:spTgt spid="4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animEffect transition="in" filter="fade">
                                      <p:cBhvr>
                                        <p:cTn id="59" dur="500"/>
                                        <p:tgtEl>
                                          <p:spTgt spid="5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0"/>
                                        </p:tgtEl>
                                        <p:attrNameLst>
                                          <p:attrName>style.visibility</p:attrName>
                                        </p:attrNameLst>
                                      </p:cBhvr>
                                      <p:to>
                                        <p:strVal val="visible"/>
                                      </p:to>
                                    </p:set>
                                    <p:animEffect transition="in" filter="fade">
                                      <p:cBhvr>
                                        <p:cTn id="70" dur="500"/>
                                        <p:tgtEl>
                                          <p:spTgt spid="5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animBg="1"/>
      <p:bldP spid="427" grpId="0" animBg="1"/>
      <p:bldP spid="428" grpId="0" animBg="1"/>
      <p:bldP spid="539" grpId="0" animBg="1"/>
      <p:bldP spid="25" grpId="0" animBg="1"/>
      <p:bldP spid="35" grpId="0"/>
      <p:bldP spid="38" grpId="0"/>
      <p:bldP spid="38" grpId="1"/>
      <p:bldP spid="50" grpId="0"/>
      <p:bldP spid="50"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Machine learning inference models 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sequence alignment &amp; filtering </a:t>
              </a:r>
            </a:p>
          </p:txBody>
        </p:sp>
      </p:grpSp>
    </p:spTree>
    <p:extLst>
      <p:ext uri="{BB962C8B-B14F-4D97-AF65-F5344CB8AC3E}">
        <p14:creationId xmlns:p14="http://schemas.microsoft.com/office/powerpoint/2010/main" val="348843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72</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73</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74</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75</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80</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lnSpcReduction="200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81</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82</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337794</TotalTime>
  <Words>7480</Words>
  <Application>Microsoft Macintosh PowerPoint</Application>
  <PresentationFormat>On-screen Show (4:3)</PresentationFormat>
  <Paragraphs>1178</Paragraphs>
  <Slides>104</Slides>
  <Notes>47</Notes>
  <HiddenSlides>0</HiddenSlides>
  <MMClips>0</MMClips>
  <ScaleCrop>false</ScaleCrop>
  <HeadingPairs>
    <vt:vector size="6" baseType="variant">
      <vt:variant>
        <vt:lpstr>Fonts Used</vt:lpstr>
      </vt:variant>
      <vt:variant>
        <vt:i4>16</vt:i4>
      </vt:variant>
      <vt:variant>
        <vt:lpstr>Theme</vt:lpstr>
      </vt:variant>
      <vt:variant>
        <vt:i4>70</vt:i4>
      </vt:variant>
      <vt:variant>
        <vt:lpstr>Slide Titles</vt:lpstr>
      </vt:variant>
      <vt:variant>
        <vt:i4>104</vt:i4>
      </vt:variant>
    </vt:vector>
  </HeadingPairs>
  <TitlesOfParts>
    <vt:vector size="190" baseType="lpstr">
      <vt:lpstr>System Font Regular</vt:lpstr>
      <vt:lpstr>Arial</vt:lpstr>
      <vt:lpstr>Arial Black</vt:lpstr>
      <vt:lpstr>Calibri</vt:lpstr>
      <vt:lpstr>Calibri Light</vt:lpstr>
      <vt:lpstr>Cambria</vt:lpstr>
      <vt:lpstr>Candara</vt:lpstr>
      <vt:lpstr>Corbel</vt:lpstr>
      <vt:lpstr>Garamond</vt:lpstr>
      <vt:lpstr>Gill Sans MT</vt:lpstr>
      <vt:lpstr>Lucida Sans</vt:lpstr>
      <vt:lpstr>Tahoma</vt:lpstr>
      <vt:lpstr>Times New Roman</vt:lpstr>
      <vt:lpstr>Trebuchet MS</vt:lpstr>
      <vt:lpstr>Twentieth Century</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5_sesha-theme</vt:lpstr>
      <vt:lpstr>Custom Design</vt:lpstr>
      <vt:lpstr>sesha-theme</vt:lpstr>
      <vt:lpstr>BEER</vt:lpstr>
      <vt:lpstr>10_Edge</vt:lpstr>
      <vt:lpstr>20_Edge</vt:lpstr>
      <vt:lpstr>5_Office Theme</vt:lpstr>
      <vt:lpstr>1st Workshop on  Memory-Centric Computing: Processing-Near-Memory</vt:lpstr>
      <vt:lpstr>Processing in Memory:   Two Approaches</vt:lpstr>
      <vt:lpstr>When to Employ PNM</vt:lpstr>
      <vt:lpstr>Processing Near-Memory (PNM)</vt:lpstr>
      <vt:lpstr>PNM: Design Challenges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Drawbacks and Limitations of PIM</vt:lpstr>
      <vt:lpstr>HW/SW Co-Design for PIM </vt:lpstr>
      <vt:lpstr>HW/SW Co-Design for PIM </vt:lpstr>
      <vt:lpstr>Google Edge Neural Network Models</vt:lpstr>
      <vt:lpstr>Diversity Across the Models</vt:lpstr>
      <vt:lpstr>Diversity Within the Models</vt:lpstr>
      <vt:lpstr>Mensa High-Level Overview</vt:lpstr>
      <vt:lpstr>Identifying Layer Families</vt:lpstr>
      <vt:lpstr>Mensa Runtime Scheduler</vt:lpstr>
      <vt:lpstr>Mensa: Energy Reduction</vt:lpstr>
      <vt:lpstr>Mensa:  Throughput Improvement</vt:lpstr>
      <vt:lpstr>Mensa: Highly-Efficient ML Inference</vt:lpstr>
      <vt:lpstr>HW/SW Co-Design for PIM </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1st Workshop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3265</cp:revision>
  <cp:lastPrinted>2017-12-05T03:30:35Z</cp:lastPrinted>
  <dcterms:created xsi:type="dcterms:W3CDTF">2010-10-08T20:41:54Z</dcterms:created>
  <dcterms:modified xsi:type="dcterms:W3CDTF">2025-03-30T08:54:12Z</dcterms:modified>
</cp:coreProperties>
</file>