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3"/>
  </p:notesMasterIdLst>
  <p:sldIdLst>
    <p:sldId id="1317" r:id="rId2"/>
    <p:sldId id="1303" r:id="rId3"/>
    <p:sldId id="1347" r:id="rId4"/>
    <p:sldId id="1375" r:id="rId5"/>
    <p:sldId id="1415" r:id="rId6"/>
    <p:sldId id="1403" r:id="rId7"/>
    <p:sldId id="1418" r:id="rId8"/>
    <p:sldId id="1348" r:id="rId9"/>
    <p:sldId id="1387" r:id="rId10"/>
    <p:sldId id="1381" r:id="rId11"/>
    <p:sldId id="1389" r:id="rId12"/>
    <p:sldId id="1399" r:id="rId13"/>
    <p:sldId id="1411" r:id="rId14"/>
    <p:sldId id="1384" r:id="rId15"/>
    <p:sldId id="1405" r:id="rId16"/>
    <p:sldId id="1336" r:id="rId17"/>
    <p:sldId id="1314" r:id="rId18"/>
    <p:sldId id="1263" r:id="rId19"/>
    <p:sldId id="1408" r:id="rId20"/>
    <p:sldId id="1409" r:id="rId21"/>
    <p:sldId id="1400" r:id="rId22"/>
    <p:sldId id="1393" r:id="rId23"/>
    <p:sldId id="1421" r:id="rId24"/>
    <p:sldId id="1419" r:id="rId25"/>
    <p:sldId id="1420" r:id="rId26"/>
    <p:sldId id="1349" r:id="rId27"/>
    <p:sldId id="1401" r:id="rId28"/>
    <p:sldId id="1412" r:id="rId29"/>
    <p:sldId id="1410" r:id="rId30"/>
    <p:sldId id="1396" r:id="rId31"/>
    <p:sldId id="1406" r:id="rId32"/>
    <p:sldId id="1351" r:id="rId33"/>
    <p:sldId id="1364" r:id="rId34"/>
    <p:sldId id="1341" r:id="rId35"/>
    <p:sldId id="1416" r:id="rId36"/>
    <p:sldId id="1305" r:id="rId37"/>
    <p:sldId id="1377" r:id="rId38"/>
    <p:sldId id="1350" r:id="rId39"/>
    <p:sldId id="539" r:id="rId40"/>
    <p:sldId id="1414" r:id="rId41"/>
    <p:sldId id="141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F6"/>
    <a:srgbClr val="E2F0D9"/>
    <a:srgbClr val="17375E"/>
    <a:srgbClr val="3CAC3A"/>
    <a:srgbClr val="FFBFBF"/>
    <a:srgbClr val="FFE998"/>
    <a:srgbClr val="238CC1"/>
    <a:srgbClr val="7E54AA"/>
    <a:srgbClr val="FF9200"/>
    <a:srgbClr val="669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4" autoAdjust="0"/>
    <p:restoredTop sz="87457" autoAdjust="0"/>
  </p:normalViewPr>
  <p:slideViewPr>
    <p:cSldViewPr snapToGrid="0" snapToObjects="1">
      <p:cViewPr varScale="1">
        <p:scale>
          <a:sx n="89" d="100"/>
          <a:sy n="89" d="100"/>
        </p:scale>
        <p:origin x="304" y="44"/>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intao%20He\OneDrive%20-%20mail.nankai.edu.cn\1%20LLM%20acceleration\&#20889;&#20316;\&#30011;&#22270;\output_lengths%20-%20&#21103;&#2641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intao%20He\OneDrive%20-%20mail.nankai.edu.cn\1%20LLM%20acceleration\&#20889;&#20316;\&#30011;&#22270;\output_lengths%20-%20&#21103;&#26412;.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ilnankaieducn-my.sharepoint.com/personal/1511087_mail_nankai_edu_cn/Documents/1%20LLM%20acceleration/&#20889;&#20316;/exp-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ilnankaieducn-my.sharepoint.com/personal/1511087_mail_nankai_edu_cn/Documents/z...done%20project/1%20LLM%20acceleration/&#23454;&#39564;-&#26368;&#26032;/overall%20-%20&#21103;&#2641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569495694957E-2"/>
          <c:y val="7.3545127859020787E-2"/>
          <c:w val="0.84658671586715872"/>
          <c:h val="0.62505356633328313"/>
        </c:manualLayout>
      </c:layout>
      <c:barChart>
        <c:barDir val="bar"/>
        <c:grouping val="clustered"/>
        <c:varyColors val="0"/>
        <c:ser>
          <c:idx val="0"/>
          <c:order val="0"/>
          <c:tx>
            <c:strRef>
              <c:f>'output_lengths - 副本'!$A$1</c:f>
              <c:strCache>
                <c:ptCount val="1"/>
                <c:pt idx="0">
                  <c:v>output_length</c:v>
                </c:pt>
              </c:strCache>
            </c:strRef>
          </c:tx>
          <c:spPr>
            <a:solidFill>
              <a:schemeClr val="bg1"/>
            </a:solidFill>
            <a:ln w="3175">
              <a:noFill/>
            </a:ln>
            <a:effectLst/>
          </c:spPr>
          <c:invertIfNegative val="0"/>
          <c:val>
            <c:numRef>
              <c:f>'output_lengths - 副本'!$A$2:$A$135</c:f>
              <c:numCache>
                <c:formatCode>General</c:formatCode>
                <c:ptCount val="134"/>
                <c:pt idx="0">
                  <c:v>0</c:v>
                </c:pt>
                <c:pt idx="1">
                  <c:v>0</c:v>
                </c:pt>
                <c:pt idx="2">
                  <c:v>0</c:v>
                </c:pt>
                <c:pt idx="3">
                  <c:v>1909</c:v>
                </c:pt>
                <c:pt idx="4">
                  <c:v>1024</c:v>
                </c:pt>
                <c:pt idx="5">
                  <c:v>975</c:v>
                </c:pt>
                <c:pt idx="6">
                  <c:v>876</c:v>
                </c:pt>
                <c:pt idx="7">
                  <c:v>774</c:v>
                </c:pt>
                <c:pt idx="8">
                  <c:v>556</c:v>
                </c:pt>
                <c:pt idx="9">
                  <c:v>467</c:v>
                </c:pt>
                <c:pt idx="10">
                  <c:v>446</c:v>
                </c:pt>
                <c:pt idx="11">
                  <c:v>439</c:v>
                </c:pt>
                <c:pt idx="12">
                  <c:v>437</c:v>
                </c:pt>
                <c:pt idx="13">
                  <c:v>431</c:v>
                </c:pt>
                <c:pt idx="14">
                  <c:v>420</c:v>
                </c:pt>
                <c:pt idx="15">
                  <c:v>391</c:v>
                </c:pt>
                <c:pt idx="16">
                  <c:v>373</c:v>
                </c:pt>
                <c:pt idx="17">
                  <c:v>371</c:v>
                </c:pt>
                <c:pt idx="18">
                  <c:v>359</c:v>
                </c:pt>
                <c:pt idx="19">
                  <c:v>345</c:v>
                </c:pt>
                <c:pt idx="20">
                  <c:v>339</c:v>
                </c:pt>
                <c:pt idx="21">
                  <c:v>339</c:v>
                </c:pt>
                <c:pt idx="22">
                  <c:v>332</c:v>
                </c:pt>
                <c:pt idx="23">
                  <c:v>324</c:v>
                </c:pt>
                <c:pt idx="24">
                  <c:v>323</c:v>
                </c:pt>
                <c:pt idx="25">
                  <c:v>299</c:v>
                </c:pt>
                <c:pt idx="26">
                  <c:v>276</c:v>
                </c:pt>
                <c:pt idx="27">
                  <c:v>276</c:v>
                </c:pt>
                <c:pt idx="28">
                  <c:v>272</c:v>
                </c:pt>
                <c:pt idx="29">
                  <c:v>268</c:v>
                </c:pt>
                <c:pt idx="30">
                  <c:v>256</c:v>
                </c:pt>
                <c:pt idx="31">
                  <c:v>255</c:v>
                </c:pt>
                <c:pt idx="32">
                  <c:v>255</c:v>
                </c:pt>
                <c:pt idx="33">
                  <c:v>251</c:v>
                </c:pt>
                <c:pt idx="34">
                  <c:v>250</c:v>
                </c:pt>
                <c:pt idx="35">
                  <c:v>249</c:v>
                </c:pt>
                <c:pt idx="36">
                  <c:v>243</c:v>
                </c:pt>
                <c:pt idx="37">
                  <c:v>240</c:v>
                </c:pt>
                <c:pt idx="38">
                  <c:v>240</c:v>
                </c:pt>
                <c:pt idx="39">
                  <c:v>236</c:v>
                </c:pt>
                <c:pt idx="40">
                  <c:v>230</c:v>
                </c:pt>
                <c:pt idx="41">
                  <c:v>222</c:v>
                </c:pt>
                <c:pt idx="42">
                  <c:v>216</c:v>
                </c:pt>
                <c:pt idx="43">
                  <c:v>213</c:v>
                </c:pt>
                <c:pt idx="44">
                  <c:v>211</c:v>
                </c:pt>
                <c:pt idx="45">
                  <c:v>207</c:v>
                </c:pt>
                <c:pt idx="46">
                  <c:v>200</c:v>
                </c:pt>
                <c:pt idx="47">
                  <c:v>199</c:v>
                </c:pt>
                <c:pt idx="48">
                  <c:v>194</c:v>
                </c:pt>
                <c:pt idx="49">
                  <c:v>189</c:v>
                </c:pt>
                <c:pt idx="50">
                  <c:v>185</c:v>
                </c:pt>
                <c:pt idx="51">
                  <c:v>184</c:v>
                </c:pt>
                <c:pt idx="52">
                  <c:v>179</c:v>
                </c:pt>
                <c:pt idx="53">
                  <c:v>178</c:v>
                </c:pt>
                <c:pt idx="54">
                  <c:v>170</c:v>
                </c:pt>
                <c:pt idx="55">
                  <c:v>170</c:v>
                </c:pt>
                <c:pt idx="56">
                  <c:v>163</c:v>
                </c:pt>
                <c:pt idx="57">
                  <c:v>155</c:v>
                </c:pt>
                <c:pt idx="58">
                  <c:v>155</c:v>
                </c:pt>
                <c:pt idx="59">
                  <c:v>155</c:v>
                </c:pt>
                <c:pt idx="60">
                  <c:v>152</c:v>
                </c:pt>
                <c:pt idx="61">
                  <c:v>150</c:v>
                </c:pt>
                <c:pt idx="62">
                  <c:v>150</c:v>
                </c:pt>
                <c:pt idx="63">
                  <c:v>148</c:v>
                </c:pt>
                <c:pt idx="64">
                  <c:v>146</c:v>
                </c:pt>
                <c:pt idx="65">
                  <c:v>144</c:v>
                </c:pt>
                <c:pt idx="66">
                  <c:v>142</c:v>
                </c:pt>
                <c:pt idx="67">
                  <c:v>140</c:v>
                </c:pt>
                <c:pt idx="68">
                  <c:v>138</c:v>
                </c:pt>
                <c:pt idx="69">
                  <c:v>137</c:v>
                </c:pt>
                <c:pt idx="70">
                  <c:v>137</c:v>
                </c:pt>
                <c:pt idx="71">
                  <c:v>135</c:v>
                </c:pt>
                <c:pt idx="72">
                  <c:v>135</c:v>
                </c:pt>
                <c:pt idx="73">
                  <c:v>135</c:v>
                </c:pt>
                <c:pt idx="74">
                  <c:v>131</c:v>
                </c:pt>
                <c:pt idx="75">
                  <c:v>130</c:v>
                </c:pt>
                <c:pt idx="76">
                  <c:v>130</c:v>
                </c:pt>
                <c:pt idx="77">
                  <c:v>125</c:v>
                </c:pt>
                <c:pt idx="78">
                  <c:v>125</c:v>
                </c:pt>
                <c:pt idx="79">
                  <c:v>124</c:v>
                </c:pt>
                <c:pt idx="80">
                  <c:v>122</c:v>
                </c:pt>
                <c:pt idx="81">
                  <c:v>115</c:v>
                </c:pt>
                <c:pt idx="82">
                  <c:v>112</c:v>
                </c:pt>
                <c:pt idx="83">
                  <c:v>111</c:v>
                </c:pt>
                <c:pt idx="84">
                  <c:v>110</c:v>
                </c:pt>
                <c:pt idx="85">
                  <c:v>105</c:v>
                </c:pt>
                <c:pt idx="86">
                  <c:v>104</c:v>
                </c:pt>
                <c:pt idx="87">
                  <c:v>104</c:v>
                </c:pt>
                <c:pt idx="88">
                  <c:v>103</c:v>
                </c:pt>
                <c:pt idx="89">
                  <c:v>102</c:v>
                </c:pt>
                <c:pt idx="90">
                  <c:v>101</c:v>
                </c:pt>
                <c:pt idx="91">
                  <c:v>100</c:v>
                </c:pt>
                <c:pt idx="92">
                  <c:v>97</c:v>
                </c:pt>
                <c:pt idx="93">
                  <c:v>94</c:v>
                </c:pt>
                <c:pt idx="94">
                  <c:v>93</c:v>
                </c:pt>
                <c:pt idx="95">
                  <c:v>89</c:v>
                </c:pt>
                <c:pt idx="96">
                  <c:v>88</c:v>
                </c:pt>
                <c:pt idx="97">
                  <c:v>87</c:v>
                </c:pt>
                <c:pt idx="98">
                  <c:v>85</c:v>
                </c:pt>
                <c:pt idx="99">
                  <c:v>83</c:v>
                </c:pt>
                <c:pt idx="100">
                  <c:v>82</c:v>
                </c:pt>
                <c:pt idx="101">
                  <c:v>81</c:v>
                </c:pt>
                <c:pt idx="102">
                  <c:v>80</c:v>
                </c:pt>
                <c:pt idx="103">
                  <c:v>79</c:v>
                </c:pt>
                <c:pt idx="104">
                  <c:v>78</c:v>
                </c:pt>
                <c:pt idx="105">
                  <c:v>75</c:v>
                </c:pt>
                <c:pt idx="106">
                  <c:v>75</c:v>
                </c:pt>
                <c:pt idx="107">
                  <c:v>74</c:v>
                </c:pt>
                <c:pt idx="108">
                  <c:v>72</c:v>
                </c:pt>
                <c:pt idx="109">
                  <c:v>72</c:v>
                </c:pt>
                <c:pt idx="110">
                  <c:v>71</c:v>
                </c:pt>
                <c:pt idx="111">
                  <c:v>70</c:v>
                </c:pt>
                <c:pt idx="112">
                  <c:v>68</c:v>
                </c:pt>
                <c:pt idx="113">
                  <c:v>63</c:v>
                </c:pt>
                <c:pt idx="114">
                  <c:v>60</c:v>
                </c:pt>
                <c:pt idx="115">
                  <c:v>60</c:v>
                </c:pt>
                <c:pt idx="116">
                  <c:v>59</c:v>
                </c:pt>
                <c:pt idx="117">
                  <c:v>54</c:v>
                </c:pt>
                <c:pt idx="118">
                  <c:v>49</c:v>
                </c:pt>
                <c:pt idx="119">
                  <c:v>47</c:v>
                </c:pt>
                <c:pt idx="120">
                  <c:v>44</c:v>
                </c:pt>
                <c:pt idx="121">
                  <c:v>39</c:v>
                </c:pt>
                <c:pt idx="122">
                  <c:v>37</c:v>
                </c:pt>
                <c:pt idx="123">
                  <c:v>36</c:v>
                </c:pt>
                <c:pt idx="124">
                  <c:v>35</c:v>
                </c:pt>
                <c:pt idx="125">
                  <c:v>32</c:v>
                </c:pt>
                <c:pt idx="126">
                  <c:v>31</c:v>
                </c:pt>
                <c:pt idx="127">
                  <c:v>28</c:v>
                </c:pt>
                <c:pt idx="128">
                  <c:v>20</c:v>
                </c:pt>
                <c:pt idx="129">
                  <c:v>15</c:v>
                </c:pt>
                <c:pt idx="130">
                  <c:v>14</c:v>
                </c:pt>
                <c:pt idx="131">
                  <c:v>0</c:v>
                </c:pt>
                <c:pt idx="132">
                  <c:v>0</c:v>
                </c:pt>
                <c:pt idx="133">
                  <c:v>0</c:v>
                </c:pt>
              </c:numCache>
            </c:numRef>
          </c:val>
          <c:extLst>
            <c:ext xmlns:c16="http://schemas.microsoft.com/office/drawing/2014/chart" uri="{C3380CC4-5D6E-409C-BE32-E72D297353CC}">
              <c16:uniqueId val="{00000000-DAA7-4E96-A925-D49447E1E9A5}"/>
            </c:ext>
          </c:extLst>
        </c:ser>
        <c:dLbls>
          <c:showLegendKey val="0"/>
          <c:showVal val="0"/>
          <c:showCatName val="0"/>
          <c:showSerName val="0"/>
          <c:showPercent val="0"/>
          <c:showBubbleSize val="0"/>
        </c:dLbls>
        <c:gapWidth val="219"/>
        <c:axId val="1568606015"/>
        <c:axId val="1568606495"/>
      </c:barChart>
      <c:catAx>
        <c:axId val="1568606015"/>
        <c:scaling>
          <c:orientation val="minMax"/>
        </c:scaling>
        <c:delete val="1"/>
        <c:axPos val="l"/>
        <c:majorTickMark val="none"/>
        <c:minorTickMark val="none"/>
        <c:tickLblPos val="nextTo"/>
        <c:crossAx val="1568606495"/>
        <c:crosses val="autoZero"/>
        <c:auto val="1"/>
        <c:lblAlgn val="ctr"/>
        <c:lblOffset val="100"/>
        <c:noMultiLvlLbl val="0"/>
      </c:catAx>
      <c:valAx>
        <c:axId val="1568606495"/>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mn-cs"/>
                  </a:defRPr>
                </a:pPr>
                <a:r>
                  <a:rPr lang="en-US" b="0"/>
                  <a:t>Decoding Cycles</a:t>
                </a:r>
                <a:endParaRPr lang="zh-CN" b="0"/>
              </a:p>
            </c:rich>
          </c:tx>
          <c:layout>
            <c:manualLayout>
              <c:xMode val="edge"/>
              <c:yMode val="edge"/>
              <c:x val="0.41307758399711392"/>
              <c:y val="0.843720517526218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mn-cs"/>
                </a:defRPr>
              </a:pPr>
              <a:endParaRPr lang="zh-CN"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1568606015"/>
        <c:crosses val="autoZero"/>
        <c:crossBetween val="between"/>
        <c:majorUnit val="250"/>
      </c:valAx>
      <c:spPr>
        <a:noFill/>
        <a:ln w="28575">
          <a:solidFill>
            <a:srgbClr val="E6E6E6"/>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orbel" panose="020B0503020204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569495694957E-2"/>
          <c:y val="7.3545127859020787E-2"/>
          <c:w val="0.84658671586715872"/>
          <c:h val="0.62505356633328313"/>
        </c:manualLayout>
      </c:layout>
      <c:barChart>
        <c:barDir val="bar"/>
        <c:grouping val="clustered"/>
        <c:varyColors val="0"/>
        <c:ser>
          <c:idx val="0"/>
          <c:order val="0"/>
          <c:tx>
            <c:strRef>
              <c:f>'output_lengths - 副本'!$A$1</c:f>
              <c:strCache>
                <c:ptCount val="1"/>
                <c:pt idx="0">
                  <c:v>output_length</c:v>
                </c:pt>
              </c:strCache>
            </c:strRef>
          </c:tx>
          <c:spPr>
            <a:solidFill>
              <a:srgbClr val="1F497D"/>
            </a:solidFill>
            <a:ln w="3175">
              <a:solidFill>
                <a:srgbClr val="1F497D"/>
              </a:solidFill>
            </a:ln>
            <a:effectLst/>
          </c:spPr>
          <c:invertIfNegative val="0"/>
          <c:val>
            <c:numRef>
              <c:f>'output_lengths - 副本'!$A$2:$A$135</c:f>
              <c:numCache>
                <c:formatCode>General</c:formatCode>
                <c:ptCount val="134"/>
                <c:pt idx="0">
                  <c:v>0</c:v>
                </c:pt>
                <c:pt idx="1">
                  <c:v>0</c:v>
                </c:pt>
                <c:pt idx="2">
                  <c:v>0</c:v>
                </c:pt>
                <c:pt idx="3">
                  <c:v>1909</c:v>
                </c:pt>
                <c:pt idx="4">
                  <c:v>1024</c:v>
                </c:pt>
                <c:pt idx="5">
                  <c:v>975</c:v>
                </c:pt>
                <c:pt idx="6">
                  <c:v>876</c:v>
                </c:pt>
                <c:pt idx="7">
                  <c:v>774</c:v>
                </c:pt>
                <c:pt idx="8">
                  <c:v>556</c:v>
                </c:pt>
                <c:pt idx="9">
                  <c:v>467</c:v>
                </c:pt>
                <c:pt idx="10">
                  <c:v>446</c:v>
                </c:pt>
                <c:pt idx="11">
                  <c:v>439</c:v>
                </c:pt>
                <c:pt idx="12">
                  <c:v>437</c:v>
                </c:pt>
                <c:pt idx="13">
                  <c:v>431</c:v>
                </c:pt>
                <c:pt idx="14">
                  <c:v>420</c:v>
                </c:pt>
                <c:pt idx="15">
                  <c:v>391</c:v>
                </c:pt>
                <c:pt idx="16">
                  <c:v>373</c:v>
                </c:pt>
                <c:pt idx="17">
                  <c:v>371</c:v>
                </c:pt>
                <c:pt idx="18">
                  <c:v>359</c:v>
                </c:pt>
                <c:pt idx="19">
                  <c:v>345</c:v>
                </c:pt>
                <c:pt idx="20">
                  <c:v>339</c:v>
                </c:pt>
                <c:pt idx="21">
                  <c:v>339</c:v>
                </c:pt>
                <c:pt idx="22">
                  <c:v>332</c:v>
                </c:pt>
                <c:pt idx="23">
                  <c:v>324</c:v>
                </c:pt>
                <c:pt idx="24">
                  <c:v>323</c:v>
                </c:pt>
                <c:pt idx="25">
                  <c:v>299</c:v>
                </c:pt>
                <c:pt idx="26">
                  <c:v>276</c:v>
                </c:pt>
                <c:pt idx="27">
                  <c:v>276</c:v>
                </c:pt>
                <c:pt idx="28">
                  <c:v>272</c:v>
                </c:pt>
                <c:pt idx="29">
                  <c:v>268</c:v>
                </c:pt>
                <c:pt idx="30">
                  <c:v>256</c:v>
                </c:pt>
                <c:pt idx="31">
                  <c:v>255</c:v>
                </c:pt>
                <c:pt idx="32">
                  <c:v>255</c:v>
                </c:pt>
                <c:pt idx="33">
                  <c:v>251</c:v>
                </c:pt>
                <c:pt idx="34">
                  <c:v>250</c:v>
                </c:pt>
                <c:pt idx="35">
                  <c:v>249</c:v>
                </c:pt>
                <c:pt idx="36">
                  <c:v>243</c:v>
                </c:pt>
                <c:pt idx="37">
                  <c:v>240</c:v>
                </c:pt>
                <c:pt idx="38">
                  <c:v>240</c:v>
                </c:pt>
                <c:pt idx="39">
                  <c:v>236</c:v>
                </c:pt>
                <c:pt idx="40">
                  <c:v>230</c:v>
                </c:pt>
                <c:pt idx="41">
                  <c:v>222</c:v>
                </c:pt>
                <c:pt idx="42">
                  <c:v>216</c:v>
                </c:pt>
                <c:pt idx="43">
                  <c:v>213</c:v>
                </c:pt>
                <c:pt idx="44">
                  <c:v>211</c:v>
                </c:pt>
                <c:pt idx="45">
                  <c:v>207</c:v>
                </c:pt>
                <c:pt idx="46">
                  <c:v>200</c:v>
                </c:pt>
                <c:pt idx="47">
                  <c:v>199</c:v>
                </c:pt>
                <c:pt idx="48">
                  <c:v>194</c:v>
                </c:pt>
                <c:pt idx="49">
                  <c:v>189</c:v>
                </c:pt>
                <c:pt idx="50">
                  <c:v>185</c:v>
                </c:pt>
                <c:pt idx="51">
                  <c:v>184</c:v>
                </c:pt>
                <c:pt idx="52">
                  <c:v>179</c:v>
                </c:pt>
                <c:pt idx="53">
                  <c:v>178</c:v>
                </c:pt>
                <c:pt idx="54">
                  <c:v>170</c:v>
                </c:pt>
                <c:pt idx="55">
                  <c:v>170</c:v>
                </c:pt>
                <c:pt idx="56">
                  <c:v>163</c:v>
                </c:pt>
                <c:pt idx="57">
                  <c:v>155</c:v>
                </c:pt>
                <c:pt idx="58">
                  <c:v>155</c:v>
                </c:pt>
                <c:pt idx="59">
                  <c:v>155</c:v>
                </c:pt>
                <c:pt idx="60">
                  <c:v>152</c:v>
                </c:pt>
                <c:pt idx="61">
                  <c:v>150</c:v>
                </c:pt>
                <c:pt idx="62">
                  <c:v>150</c:v>
                </c:pt>
                <c:pt idx="63">
                  <c:v>148</c:v>
                </c:pt>
                <c:pt idx="64">
                  <c:v>146</c:v>
                </c:pt>
                <c:pt idx="65">
                  <c:v>144</c:v>
                </c:pt>
                <c:pt idx="66">
                  <c:v>142</c:v>
                </c:pt>
                <c:pt idx="67">
                  <c:v>140</c:v>
                </c:pt>
                <c:pt idx="68">
                  <c:v>138</c:v>
                </c:pt>
                <c:pt idx="69">
                  <c:v>137</c:v>
                </c:pt>
                <c:pt idx="70">
                  <c:v>137</c:v>
                </c:pt>
                <c:pt idx="71">
                  <c:v>135</c:v>
                </c:pt>
                <c:pt idx="72">
                  <c:v>135</c:v>
                </c:pt>
                <c:pt idx="73">
                  <c:v>135</c:v>
                </c:pt>
                <c:pt idx="74">
                  <c:v>131</c:v>
                </c:pt>
                <c:pt idx="75">
                  <c:v>130</c:v>
                </c:pt>
                <c:pt idx="76">
                  <c:v>130</c:v>
                </c:pt>
                <c:pt idx="77">
                  <c:v>125</c:v>
                </c:pt>
                <c:pt idx="78">
                  <c:v>125</c:v>
                </c:pt>
                <c:pt idx="79">
                  <c:v>124</c:v>
                </c:pt>
                <c:pt idx="80">
                  <c:v>122</c:v>
                </c:pt>
                <c:pt idx="81">
                  <c:v>115</c:v>
                </c:pt>
                <c:pt idx="82">
                  <c:v>112</c:v>
                </c:pt>
                <c:pt idx="83">
                  <c:v>111</c:v>
                </c:pt>
                <c:pt idx="84">
                  <c:v>110</c:v>
                </c:pt>
                <c:pt idx="85">
                  <c:v>105</c:v>
                </c:pt>
                <c:pt idx="86">
                  <c:v>104</c:v>
                </c:pt>
                <c:pt idx="87">
                  <c:v>104</c:v>
                </c:pt>
                <c:pt idx="88">
                  <c:v>103</c:v>
                </c:pt>
                <c:pt idx="89">
                  <c:v>102</c:v>
                </c:pt>
                <c:pt idx="90">
                  <c:v>101</c:v>
                </c:pt>
                <c:pt idx="91">
                  <c:v>100</c:v>
                </c:pt>
                <c:pt idx="92">
                  <c:v>97</c:v>
                </c:pt>
                <c:pt idx="93">
                  <c:v>94</c:v>
                </c:pt>
                <c:pt idx="94">
                  <c:v>93</c:v>
                </c:pt>
                <c:pt idx="95">
                  <c:v>89</c:v>
                </c:pt>
                <c:pt idx="96">
                  <c:v>88</c:v>
                </c:pt>
                <c:pt idx="97">
                  <c:v>87</c:v>
                </c:pt>
                <c:pt idx="98">
                  <c:v>85</c:v>
                </c:pt>
                <c:pt idx="99">
                  <c:v>83</c:v>
                </c:pt>
                <c:pt idx="100">
                  <c:v>82</c:v>
                </c:pt>
                <c:pt idx="101">
                  <c:v>81</c:v>
                </c:pt>
                <c:pt idx="102">
                  <c:v>80</c:v>
                </c:pt>
                <c:pt idx="103">
                  <c:v>79</c:v>
                </c:pt>
                <c:pt idx="104">
                  <c:v>78</c:v>
                </c:pt>
                <c:pt idx="105">
                  <c:v>75</c:v>
                </c:pt>
                <c:pt idx="106">
                  <c:v>75</c:v>
                </c:pt>
                <c:pt idx="107">
                  <c:v>74</c:v>
                </c:pt>
                <c:pt idx="108">
                  <c:v>72</c:v>
                </c:pt>
                <c:pt idx="109">
                  <c:v>72</c:v>
                </c:pt>
                <c:pt idx="110">
                  <c:v>71</c:v>
                </c:pt>
                <c:pt idx="111">
                  <c:v>70</c:v>
                </c:pt>
                <c:pt idx="112">
                  <c:v>68</c:v>
                </c:pt>
                <c:pt idx="113">
                  <c:v>63</c:v>
                </c:pt>
                <c:pt idx="114">
                  <c:v>60</c:v>
                </c:pt>
                <c:pt idx="115">
                  <c:v>60</c:v>
                </c:pt>
                <c:pt idx="116">
                  <c:v>59</c:v>
                </c:pt>
                <c:pt idx="117">
                  <c:v>54</c:v>
                </c:pt>
                <c:pt idx="118">
                  <c:v>49</c:v>
                </c:pt>
                <c:pt idx="119">
                  <c:v>47</c:v>
                </c:pt>
                <c:pt idx="120">
                  <c:v>44</c:v>
                </c:pt>
                <c:pt idx="121">
                  <c:v>39</c:v>
                </c:pt>
                <c:pt idx="122">
                  <c:v>37</c:v>
                </c:pt>
                <c:pt idx="123">
                  <c:v>36</c:v>
                </c:pt>
                <c:pt idx="124">
                  <c:v>35</c:v>
                </c:pt>
                <c:pt idx="125">
                  <c:v>32</c:v>
                </c:pt>
                <c:pt idx="126">
                  <c:v>31</c:v>
                </c:pt>
                <c:pt idx="127">
                  <c:v>28</c:v>
                </c:pt>
                <c:pt idx="128">
                  <c:v>20</c:v>
                </c:pt>
                <c:pt idx="129">
                  <c:v>15</c:v>
                </c:pt>
                <c:pt idx="130">
                  <c:v>14</c:v>
                </c:pt>
                <c:pt idx="131">
                  <c:v>0</c:v>
                </c:pt>
                <c:pt idx="132">
                  <c:v>0</c:v>
                </c:pt>
                <c:pt idx="133">
                  <c:v>0</c:v>
                </c:pt>
              </c:numCache>
            </c:numRef>
          </c:val>
          <c:extLst>
            <c:ext xmlns:c16="http://schemas.microsoft.com/office/drawing/2014/chart" uri="{C3380CC4-5D6E-409C-BE32-E72D297353CC}">
              <c16:uniqueId val="{00000000-658C-45D1-8921-1F49518A9885}"/>
            </c:ext>
          </c:extLst>
        </c:ser>
        <c:dLbls>
          <c:showLegendKey val="0"/>
          <c:showVal val="0"/>
          <c:showCatName val="0"/>
          <c:showSerName val="0"/>
          <c:showPercent val="0"/>
          <c:showBubbleSize val="0"/>
        </c:dLbls>
        <c:gapWidth val="219"/>
        <c:axId val="1568606015"/>
        <c:axId val="1568606495"/>
      </c:barChart>
      <c:catAx>
        <c:axId val="1568606015"/>
        <c:scaling>
          <c:orientation val="minMax"/>
        </c:scaling>
        <c:delete val="1"/>
        <c:axPos val="l"/>
        <c:majorTickMark val="none"/>
        <c:minorTickMark val="none"/>
        <c:tickLblPos val="nextTo"/>
        <c:crossAx val="1568606495"/>
        <c:crosses val="autoZero"/>
        <c:auto val="1"/>
        <c:lblAlgn val="ctr"/>
        <c:lblOffset val="100"/>
        <c:noMultiLvlLbl val="0"/>
      </c:catAx>
      <c:valAx>
        <c:axId val="1568606495"/>
        <c:scaling>
          <c:orientation val="minMax"/>
          <c:max val="2000"/>
        </c:scaling>
        <c:delete val="1"/>
        <c:axPos val="b"/>
        <c:numFmt formatCode="General" sourceLinked="1"/>
        <c:majorTickMark val="none"/>
        <c:minorTickMark val="none"/>
        <c:tickLblPos val="nextTo"/>
        <c:crossAx val="1568606015"/>
        <c:crosses val="autoZero"/>
        <c:crossBetween val="between"/>
        <c:majorUnit val="250"/>
      </c:valAx>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orbel" panose="020B0503020204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6938640103328E-2"/>
          <c:y val="0.21511896468069239"/>
          <c:w val="0.89819341725791313"/>
          <c:h val="0.39024523516438814"/>
        </c:manualLayout>
      </c:layout>
      <c:barChart>
        <c:barDir val="col"/>
        <c:grouping val="clustered"/>
        <c:varyColors val="0"/>
        <c:ser>
          <c:idx val="0"/>
          <c:order val="0"/>
          <c:tx>
            <c:strRef>
              <c:f>'cw-latency'!$A$4</c:f>
              <c:strCache>
                <c:ptCount val="1"/>
                <c:pt idx="0">
                  <c:v>A100+AttAcc</c:v>
                </c:pt>
              </c:strCache>
            </c:strRef>
          </c:tx>
          <c:spPr>
            <a:solidFill>
              <a:srgbClr val="FF9200"/>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'cw-latency'!$D$4:$AD$4</c:f>
              <c:numCache>
                <c:formatCode>General</c:formatCode>
                <c:ptCount val="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1834-4834-AF37-03F3A7AC3DA5}"/>
            </c:ext>
          </c:extLst>
        </c:ser>
        <c:ser>
          <c:idx val="1"/>
          <c:order val="1"/>
          <c:tx>
            <c:strRef>
              <c:f>'cw-latency'!$A$5</c:f>
              <c:strCache>
                <c:ptCount val="1"/>
                <c:pt idx="0">
                  <c:v>A100+HBM-PIM</c:v>
                </c:pt>
              </c:strCache>
            </c:strRef>
          </c:tx>
          <c:spPr>
            <a:solidFill>
              <a:srgbClr val="7E54AA"/>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'cw-latency'!$D$5:$AD$5</c:f>
              <c:numCache>
                <c:formatCode>General</c:formatCode>
                <c:ptCount val="27"/>
                <c:pt idx="0">
                  <c:v>0.99858202098552951</c:v>
                </c:pt>
                <c:pt idx="1">
                  <c:v>0.99879706801664248</c:v>
                </c:pt>
                <c:pt idx="2">
                  <c:v>0.99198690345073659</c:v>
                </c:pt>
                <c:pt idx="3">
                  <c:v>0.99722013181327185</c:v>
                </c:pt>
                <c:pt idx="4">
                  <c:v>0.99802192074440688</c:v>
                </c:pt>
                <c:pt idx="5">
                  <c:v>0.98670777458454595</c:v>
                </c:pt>
                <c:pt idx="6">
                  <c:v>0.99497843857782764</c:v>
                </c:pt>
                <c:pt idx="7">
                  <c:v>0.99632013584532531</c:v>
                </c:pt>
                <c:pt idx="8">
                  <c:v>0.98434978103166848</c:v>
                </c:pt>
                <c:pt idx="9">
                  <c:v>0.99880587624443662</c:v>
                </c:pt>
                <c:pt idx="10">
                  <c:v>0.99657442124285611</c:v>
                </c:pt>
                <c:pt idx="11">
                  <c:v>0.98924828527310693</c:v>
                </c:pt>
                <c:pt idx="12">
                  <c:v>0.99764854276253012</c:v>
                </c:pt>
                <c:pt idx="13">
                  <c:v>0.99377056498993821</c:v>
                </c:pt>
                <c:pt idx="14">
                  <c:v>0.98374254725142873</c:v>
                </c:pt>
                <c:pt idx="15">
                  <c:v>0.99544192389443575</c:v>
                </c:pt>
                <c:pt idx="16">
                  <c:v>0.98857184059722969</c:v>
                </c:pt>
                <c:pt idx="17">
                  <c:v>0.98164169311408944</c:v>
                </c:pt>
                <c:pt idx="18">
                  <c:v>0.99925919843608391</c:v>
                </c:pt>
                <c:pt idx="19">
                  <c:v>0.99797997587137188</c:v>
                </c:pt>
                <c:pt idx="20">
                  <c:v>0.98932339000024694</c:v>
                </c:pt>
                <c:pt idx="21">
                  <c:v>0.99853975783786986</c:v>
                </c:pt>
                <c:pt idx="22">
                  <c:v>0.99629611407740215</c:v>
                </c:pt>
                <c:pt idx="23">
                  <c:v>0.9850248527780503</c:v>
                </c:pt>
                <c:pt idx="24">
                  <c:v>0.99716222818378186</c:v>
                </c:pt>
                <c:pt idx="25">
                  <c:v>0.9931571683643603</c:v>
                </c:pt>
                <c:pt idx="26">
                  <c:v>0.98310281265367672</c:v>
                </c:pt>
              </c:numCache>
            </c:numRef>
          </c:val>
          <c:extLst>
            <c:ext xmlns:c16="http://schemas.microsoft.com/office/drawing/2014/chart" uri="{C3380CC4-5D6E-409C-BE32-E72D297353CC}">
              <c16:uniqueId val="{00000001-1834-4834-AF37-03F3A7AC3DA5}"/>
            </c:ext>
          </c:extLst>
        </c:ser>
        <c:ser>
          <c:idx val="2"/>
          <c:order val="2"/>
          <c:tx>
            <c:strRef>
              <c:f>'cw-latency'!$A$6</c:f>
              <c:strCache>
                <c:ptCount val="1"/>
                <c:pt idx="0">
                  <c:v>AttAcc-only</c:v>
                </c:pt>
              </c:strCache>
            </c:strRef>
          </c:tx>
          <c:spPr>
            <a:solidFill>
              <a:srgbClr val="3CAC3A"/>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'cw-latency'!$D$6:$AD$6</c:f>
              <c:numCache>
                <c:formatCode>General</c:formatCode>
                <c:ptCount val="27"/>
                <c:pt idx="0">
                  <c:v>1.0245380445256609</c:v>
                </c:pt>
                <c:pt idx="1">
                  <c:v>0.42870041935133796</c:v>
                </c:pt>
                <c:pt idx="2">
                  <c:v>0.15892937762465839</c:v>
                </c:pt>
                <c:pt idx="3">
                  <c:v>0.66832726300317336</c:v>
                </c:pt>
                <c:pt idx="4">
                  <c:v>0.28411902468777062</c:v>
                </c:pt>
                <c:pt idx="5">
                  <c:v>9.7582427243459793E-2</c:v>
                </c:pt>
                <c:pt idx="6">
                  <c:v>0.43102608799958414</c:v>
                </c:pt>
                <c:pt idx="7">
                  <c:v>0.15939523163613808</c:v>
                </c:pt>
                <c:pt idx="8">
                  <c:v>8.3599645867514699E-2</c:v>
                </c:pt>
                <c:pt idx="9">
                  <c:v>1.0489377978093757</c:v>
                </c:pt>
                <c:pt idx="10">
                  <c:v>0.38586460726149308</c:v>
                </c:pt>
                <c:pt idx="11">
                  <c:v>0.1271226250038987</c:v>
                </c:pt>
                <c:pt idx="12">
                  <c:v>0.66214709178198938</c:v>
                </c:pt>
                <c:pt idx="13">
                  <c:v>0.22723954344659078</c:v>
                </c:pt>
                <c:pt idx="14">
                  <c:v>8.523248268278924E-2</c:v>
                </c:pt>
                <c:pt idx="15">
                  <c:v>0.38749967755620141</c:v>
                </c:pt>
                <c:pt idx="16">
                  <c:v>0.1279175282799766</c:v>
                </c:pt>
                <c:pt idx="17">
                  <c:v>7.5976775180461004E-2</c:v>
                </c:pt>
                <c:pt idx="18">
                  <c:v>1.1013019271476601</c:v>
                </c:pt>
                <c:pt idx="19">
                  <c:v>0.3617536643748766</c:v>
                </c:pt>
                <c:pt idx="20">
                  <c:v>0.1132210175389098</c:v>
                </c:pt>
                <c:pt idx="21">
                  <c:v>0.64995367030387363</c:v>
                </c:pt>
                <c:pt idx="22">
                  <c:v>0.20616654366652412</c:v>
                </c:pt>
                <c:pt idx="23">
                  <c:v>8.131525339492357E-2</c:v>
                </c:pt>
                <c:pt idx="24">
                  <c:v>0.36313231644440097</c:v>
                </c:pt>
                <c:pt idx="25">
                  <c:v>0.11371305960417981</c:v>
                </c:pt>
                <c:pt idx="26">
                  <c:v>7.2272075754183901E-2</c:v>
                </c:pt>
              </c:numCache>
            </c:numRef>
          </c:val>
          <c:extLst>
            <c:ext xmlns:c16="http://schemas.microsoft.com/office/drawing/2014/chart" uri="{C3380CC4-5D6E-409C-BE32-E72D297353CC}">
              <c16:uniqueId val="{00000002-1834-4834-AF37-03F3A7AC3DA5}"/>
            </c:ext>
          </c:extLst>
        </c:ser>
        <c:ser>
          <c:idx val="3"/>
          <c:order val="3"/>
          <c:tx>
            <c:strRef>
              <c:f>'cw-latency'!$A$7</c:f>
              <c:strCache>
                <c:ptCount val="1"/>
                <c:pt idx="0">
                  <c:v>PAPI</c:v>
                </c:pt>
              </c:strCache>
            </c:strRef>
          </c:tx>
          <c:spPr>
            <a:solidFill>
              <a:srgbClr val="238CC1"/>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'cw-latency'!$D$7:$AD$7</c:f>
              <c:numCache>
                <c:formatCode>General</c:formatCode>
                <c:ptCount val="27"/>
                <c:pt idx="0">
                  <c:v>1.8690483532856159</c:v>
                </c:pt>
                <c:pt idx="1">
                  <c:v>1.7397953251932936</c:v>
                </c:pt>
                <c:pt idx="2">
                  <c:v>1.9640669622991036</c:v>
                </c:pt>
                <c:pt idx="3">
                  <c:v>1.5927406119007004</c:v>
                </c:pt>
                <c:pt idx="4">
                  <c:v>1.7171704819448079</c:v>
                </c:pt>
                <c:pt idx="5">
                  <c:v>1.9129474404514919</c:v>
                </c:pt>
                <c:pt idx="6">
                  <c:v>1.3554732917225414</c:v>
                </c:pt>
                <c:pt idx="7">
                  <c:v>1.4854293133721319</c:v>
                </c:pt>
                <c:pt idx="8">
                  <c:v>2.3152537265711013</c:v>
                </c:pt>
                <c:pt idx="9">
                  <c:v>2.0587064685798113</c:v>
                </c:pt>
                <c:pt idx="10">
                  <c:v>1.745454373569679</c:v>
                </c:pt>
                <c:pt idx="11">
                  <c:v>1.8080994832524366</c:v>
                </c:pt>
                <c:pt idx="12">
                  <c:v>1.6987059643727567</c:v>
                </c:pt>
                <c:pt idx="13">
                  <c:v>1.5589360933077223</c:v>
                </c:pt>
                <c:pt idx="14">
                  <c:v>1.8942929831880184</c:v>
                </c:pt>
                <c:pt idx="15">
                  <c:v>1.3199065494522515</c:v>
                </c:pt>
                <c:pt idx="16">
                  <c:v>1.356891181393638</c:v>
                </c:pt>
                <c:pt idx="17">
                  <c:v>2.3496152153807013</c:v>
                </c:pt>
                <c:pt idx="18">
                  <c:v>2.6274870061001621</c:v>
                </c:pt>
                <c:pt idx="19">
                  <c:v>2.0485516980362259</c:v>
                </c:pt>
                <c:pt idx="20">
                  <c:v>2.0153691005425425</c:v>
                </c:pt>
                <c:pt idx="21">
                  <c:v>2.0079107256481339</c:v>
                </c:pt>
                <c:pt idx="22">
                  <c:v>1.7187711123310858</c:v>
                </c:pt>
                <c:pt idx="23">
                  <c:v>2.150434770942049</c:v>
                </c:pt>
                <c:pt idx="24">
                  <c:v>1.4366341910752811</c:v>
                </c:pt>
                <c:pt idx="25">
                  <c:v>1.4186575632552825</c:v>
                </c:pt>
                <c:pt idx="26">
                  <c:v>2.5163170157874677</c:v>
                </c:pt>
              </c:numCache>
            </c:numRef>
          </c:val>
          <c:extLst>
            <c:ext xmlns:c16="http://schemas.microsoft.com/office/drawing/2014/chart" uri="{C3380CC4-5D6E-409C-BE32-E72D297353CC}">
              <c16:uniqueId val="{00000003-1834-4834-AF37-03F3A7AC3DA5}"/>
            </c:ext>
          </c:extLst>
        </c:ser>
        <c:dLbls>
          <c:showLegendKey val="0"/>
          <c:showVal val="0"/>
          <c:showCatName val="0"/>
          <c:showSerName val="0"/>
          <c:showPercent val="0"/>
          <c:showBubbleSize val="0"/>
        </c:dLbls>
        <c:gapWidth val="100"/>
        <c:axId val="494451727"/>
        <c:axId val="494450287"/>
      </c:barChart>
      <c:catAx>
        <c:axId val="4944517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4450287"/>
        <c:crosses val="autoZero"/>
        <c:auto val="1"/>
        <c:lblAlgn val="ctr"/>
        <c:lblOffset val="0"/>
        <c:noMultiLvlLbl val="0"/>
      </c:catAx>
      <c:valAx>
        <c:axId val="494450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Arial" panose="020B0604020202020204" pitchFamily="34" charset="0"/>
                  </a:defRPr>
                </a:pPr>
                <a:r>
                  <a:rPr lang="en-US" b="0"/>
                  <a:t>Speedup</a:t>
                </a:r>
                <a:endParaRPr lang="zh-CN" b="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4451727"/>
        <c:crosses val="autoZero"/>
        <c:crossBetween val="between"/>
      </c:valAx>
      <c:spPr>
        <a:noFill/>
        <a:ln>
          <a:solidFill>
            <a:schemeClr val="tx1"/>
          </a:solidFill>
        </a:ln>
        <a:effectLst/>
      </c:spPr>
    </c:plotArea>
    <c:legend>
      <c:legendPos val="b"/>
      <c:layout>
        <c:manualLayout>
          <c:xMode val="edge"/>
          <c:yMode val="edge"/>
          <c:x val="0.11887916010545127"/>
          <c:y val="3.3530905773531815E-2"/>
          <c:w val="0.7861162839045277"/>
          <c:h val="0.1177317949479440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sz="2000" b="1">
          <a:solidFill>
            <a:schemeClr val="tx1"/>
          </a:solidFill>
          <a:latin typeface="Corbel" panose="020B0503020204020204" pitchFamily="34" charset="0"/>
          <a:cs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'cw-end2end-energy'!$A$12</c:f>
              <c:strCache>
                <c:ptCount val="1"/>
                <c:pt idx="0">
                  <c:v>AttAcc</c:v>
                </c:pt>
              </c:strCache>
            </c:strRef>
          </c:tx>
          <c:spPr>
            <a:solidFill>
              <a:srgbClr val="FF9200"/>
            </a:solidFill>
            <a:ln>
              <a:solidFill>
                <a:schemeClr val="tx1"/>
              </a:solidFill>
            </a:ln>
            <a:effectLst/>
          </c:spPr>
          <c:invertIfNegative val="0"/>
          <c:val>
            <c:numRef>
              <c:f>'cw-end2end-energy'!$B$12:$AB$12</c:f>
              <c:numCache>
                <c:formatCode>0.00_ </c:formatCode>
                <c:ptCount val="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C0C7-4CAE-A088-E287F19F0BA9}"/>
            </c:ext>
          </c:extLst>
        </c:ser>
        <c:ser>
          <c:idx val="1"/>
          <c:order val="1"/>
          <c:tx>
            <c:strRef>
              <c:f>'cw-end2end-energy'!$A$13</c:f>
              <c:strCache>
                <c:ptCount val="1"/>
                <c:pt idx="0">
                  <c:v>A100+AttAcc</c:v>
                </c:pt>
              </c:strCache>
            </c:strRef>
          </c:tx>
          <c:spPr>
            <a:solidFill>
              <a:srgbClr val="7E54AA"/>
            </a:solidFill>
            <a:ln>
              <a:solidFill>
                <a:schemeClr val="tx1"/>
              </a:solidFill>
            </a:ln>
            <a:effectLst/>
          </c:spPr>
          <c:invertIfNegative val="0"/>
          <c:val>
            <c:numRef>
              <c:f>'cw-end2end-energy'!$B$13:$AB$13</c:f>
              <c:numCache>
                <c:formatCode>General</c:formatCode>
                <c:ptCount val="27"/>
                <c:pt idx="0">
                  <c:v>0.99999858119998419</c:v>
                </c:pt>
                <c:pt idx="1">
                  <c:v>0.99999919278074978</c:v>
                </c:pt>
                <c:pt idx="2">
                  <c:v>1.0000032410688495</c:v>
                </c:pt>
                <c:pt idx="3">
                  <c:v>0.99999171234692674</c:v>
                </c:pt>
                <c:pt idx="4">
                  <c:v>0.99999026372339694</c:v>
                </c:pt>
                <c:pt idx="5">
                  <c:v>0.99998493963264112</c:v>
                </c:pt>
                <c:pt idx="6">
                  <c:v>0.99999962984125035</c:v>
                </c:pt>
                <c:pt idx="7">
                  <c:v>0.99998905332081511</c:v>
                </c:pt>
                <c:pt idx="8">
                  <c:v>0.99999983427996253</c:v>
                </c:pt>
                <c:pt idx="9">
                  <c:v>0.99999952924762969</c:v>
                </c:pt>
                <c:pt idx="10">
                  <c:v>1.00000043819032</c:v>
                </c:pt>
                <c:pt idx="11">
                  <c:v>0.99999920365408601</c:v>
                </c:pt>
                <c:pt idx="12">
                  <c:v>1.0000000886597085</c:v>
                </c:pt>
                <c:pt idx="13">
                  <c:v>0.99997617341715339</c:v>
                </c:pt>
                <c:pt idx="14">
                  <c:v>1.0000017095581817</c:v>
                </c:pt>
                <c:pt idx="15">
                  <c:v>0.99999686390884412</c:v>
                </c:pt>
                <c:pt idx="16">
                  <c:v>1.0000005648828021</c:v>
                </c:pt>
                <c:pt idx="17">
                  <c:v>0.99999972987874397</c:v>
                </c:pt>
                <c:pt idx="18">
                  <c:v>0.9999993513473836</c:v>
                </c:pt>
                <c:pt idx="19">
                  <c:v>1.0000009094853697</c:v>
                </c:pt>
                <c:pt idx="20">
                  <c:v>1.0000012914893379</c:v>
                </c:pt>
                <c:pt idx="21">
                  <c:v>1.0000007926493772</c:v>
                </c:pt>
                <c:pt idx="22">
                  <c:v>1.0000003769817563</c:v>
                </c:pt>
                <c:pt idx="23">
                  <c:v>1.0000003032554909</c:v>
                </c:pt>
                <c:pt idx="24">
                  <c:v>0.99999859268094904</c:v>
                </c:pt>
                <c:pt idx="25">
                  <c:v>0.99999891412259378</c:v>
                </c:pt>
                <c:pt idx="26">
                  <c:v>1.0000009087110466</c:v>
                </c:pt>
              </c:numCache>
            </c:numRef>
          </c:val>
          <c:extLst>
            <c:ext xmlns:c16="http://schemas.microsoft.com/office/drawing/2014/chart" uri="{C3380CC4-5D6E-409C-BE32-E72D297353CC}">
              <c16:uniqueId val="{00000001-C0C7-4CAE-A088-E287F19F0BA9}"/>
            </c:ext>
          </c:extLst>
        </c:ser>
        <c:ser>
          <c:idx val="2"/>
          <c:order val="2"/>
          <c:tx>
            <c:strRef>
              <c:f>'cw-end2end-energy'!$A$14</c:f>
              <c:strCache>
                <c:ptCount val="1"/>
                <c:pt idx="0">
                  <c:v>AttAcc-only</c:v>
                </c:pt>
              </c:strCache>
            </c:strRef>
          </c:tx>
          <c:spPr>
            <a:solidFill>
              <a:srgbClr val="3CAC3A"/>
            </a:solidFill>
            <a:ln>
              <a:solidFill>
                <a:schemeClr val="tx1"/>
              </a:solidFill>
            </a:ln>
            <a:effectLst/>
          </c:spPr>
          <c:invertIfNegative val="0"/>
          <c:val>
            <c:numRef>
              <c:f>'cw-end2end-energy'!$B$14:$AB$14</c:f>
              <c:numCache>
                <c:formatCode>0.00_ </c:formatCode>
                <c:ptCount val="27"/>
                <c:pt idx="0">
                  <c:v>0.27852124230898823</c:v>
                </c:pt>
                <c:pt idx="1">
                  <c:v>0.31173080039250489</c:v>
                </c:pt>
                <c:pt idx="2">
                  <c:v>0.39925560559416201</c:v>
                </c:pt>
                <c:pt idx="3">
                  <c:v>0.28217414575912003</c:v>
                </c:pt>
                <c:pt idx="4">
                  <c:v>0.33984891624766855</c:v>
                </c:pt>
                <c:pt idx="5">
                  <c:v>0.3989084016126313</c:v>
                </c:pt>
                <c:pt idx="6">
                  <c:v>0.2999214115631208</c:v>
                </c:pt>
                <c:pt idx="7">
                  <c:v>0.36194726296172586</c:v>
                </c:pt>
                <c:pt idx="8">
                  <c:v>0.4151682476991812</c:v>
                </c:pt>
                <c:pt idx="9">
                  <c:v>0.28085110577154276</c:v>
                </c:pt>
                <c:pt idx="10">
                  <c:v>0.31976956390386668</c:v>
                </c:pt>
                <c:pt idx="11">
                  <c:v>0.38998555299368731</c:v>
                </c:pt>
                <c:pt idx="12">
                  <c:v>0.28918299546617365</c:v>
                </c:pt>
                <c:pt idx="13">
                  <c:v>0.33652481184479849</c:v>
                </c:pt>
                <c:pt idx="14">
                  <c:v>0.39693359596948796</c:v>
                </c:pt>
                <c:pt idx="15">
                  <c:v>0.30358968188475144</c:v>
                </c:pt>
                <c:pt idx="16">
                  <c:v>0.35672228198804429</c:v>
                </c:pt>
                <c:pt idx="17">
                  <c:v>0.41191715302110232</c:v>
                </c:pt>
                <c:pt idx="18">
                  <c:v>0.25780912571283088</c:v>
                </c:pt>
                <c:pt idx="19">
                  <c:v>0.29264483214278003</c:v>
                </c:pt>
                <c:pt idx="20">
                  <c:v>0.36354678249378186</c:v>
                </c:pt>
                <c:pt idx="21">
                  <c:v>0.26678239930498993</c:v>
                </c:pt>
                <c:pt idx="22">
                  <c:v>0.31198596179316218</c:v>
                </c:pt>
                <c:pt idx="23">
                  <c:v>0.37935229871425652</c:v>
                </c:pt>
                <c:pt idx="24">
                  <c:v>0.28238631934073538</c:v>
                </c:pt>
                <c:pt idx="25">
                  <c:v>0.33547582578881097</c:v>
                </c:pt>
                <c:pt idx="26">
                  <c:v>0.39123787036735874</c:v>
                </c:pt>
              </c:numCache>
            </c:numRef>
          </c:val>
          <c:extLst>
            <c:ext xmlns:c16="http://schemas.microsoft.com/office/drawing/2014/chart" uri="{C3380CC4-5D6E-409C-BE32-E72D297353CC}">
              <c16:uniqueId val="{00000002-C0C7-4CAE-A088-E287F19F0BA9}"/>
            </c:ext>
          </c:extLst>
        </c:ser>
        <c:ser>
          <c:idx val="3"/>
          <c:order val="3"/>
          <c:tx>
            <c:strRef>
              <c:f>'cw-end2end-energy'!$A$15</c:f>
              <c:strCache>
                <c:ptCount val="1"/>
                <c:pt idx="0">
                  <c:v>PAPI</c:v>
                </c:pt>
              </c:strCache>
            </c:strRef>
          </c:tx>
          <c:spPr>
            <a:solidFill>
              <a:srgbClr val="238CC1"/>
            </a:solidFill>
            <a:ln>
              <a:solidFill>
                <a:schemeClr val="tx1"/>
              </a:solidFill>
            </a:ln>
            <a:effectLst/>
          </c:spPr>
          <c:invertIfNegative val="0"/>
          <c:val>
            <c:numRef>
              <c:f>'cw-end2end-energy'!$B$15:$AB$15</c:f>
              <c:numCache>
                <c:formatCode>0.00_ </c:formatCode>
                <c:ptCount val="27"/>
                <c:pt idx="0">
                  <c:v>0.26362451772129758</c:v>
                </c:pt>
                <c:pt idx="1">
                  <c:v>0.29130650641163114</c:v>
                </c:pt>
                <c:pt idx="2">
                  <c:v>0.26249455344337264</c:v>
                </c:pt>
                <c:pt idx="3">
                  <c:v>0.25761966935573144</c:v>
                </c:pt>
                <c:pt idx="4">
                  <c:v>0.36209054385740286</c:v>
                </c:pt>
                <c:pt idx="5">
                  <c:v>0.25557816366197672</c:v>
                </c:pt>
                <c:pt idx="6">
                  <c:v>0.37477022749534139</c:v>
                </c:pt>
                <c:pt idx="7">
                  <c:v>0.40487481849746293</c:v>
                </c:pt>
                <c:pt idx="8">
                  <c:v>0.27083984356783836</c:v>
                </c:pt>
                <c:pt idx="9">
                  <c:v>0.26666160405101186</c:v>
                </c:pt>
                <c:pt idx="10">
                  <c:v>0.29393721204903372</c:v>
                </c:pt>
                <c:pt idx="11">
                  <c:v>0.26000546975884531</c:v>
                </c:pt>
                <c:pt idx="12">
                  <c:v>0.26504950809253558</c:v>
                </c:pt>
                <c:pt idx="13">
                  <c:v>0.35473223277323507</c:v>
                </c:pt>
                <c:pt idx="14">
                  <c:v>0.25625870508312049</c:v>
                </c:pt>
                <c:pt idx="15">
                  <c:v>0.37860822267006689</c:v>
                </c:pt>
                <c:pt idx="16">
                  <c:v>0.39702081005033646</c:v>
                </c:pt>
                <c:pt idx="17">
                  <c:v>0.27069551686622795</c:v>
                </c:pt>
                <c:pt idx="18">
                  <c:v>0.24433853809802827</c:v>
                </c:pt>
                <c:pt idx="19">
                  <c:v>0.27960288454865778</c:v>
                </c:pt>
                <c:pt idx="20">
                  <c:v>0.25511516180876026</c:v>
                </c:pt>
                <c:pt idx="21">
                  <c:v>0.24376504158343743</c:v>
                </c:pt>
                <c:pt idx="22">
                  <c:v>0.34587005004657273</c:v>
                </c:pt>
                <c:pt idx="23">
                  <c:v>0.25548503320787574</c:v>
                </c:pt>
                <c:pt idx="24">
                  <c:v>0.36262840661992041</c:v>
                </c:pt>
                <c:pt idx="25">
                  <c:v>0.39209416360474503</c:v>
                </c:pt>
                <c:pt idx="26">
                  <c:v>0.26802681487648372</c:v>
                </c:pt>
              </c:numCache>
            </c:numRef>
          </c:val>
          <c:extLst>
            <c:ext xmlns:c16="http://schemas.microsoft.com/office/drawing/2014/chart" uri="{C3380CC4-5D6E-409C-BE32-E72D297353CC}">
              <c16:uniqueId val="{00000003-C0C7-4CAE-A088-E287F19F0BA9}"/>
            </c:ext>
          </c:extLst>
        </c:ser>
        <c:dLbls>
          <c:showLegendKey val="0"/>
          <c:showVal val="0"/>
          <c:showCatName val="0"/>
          <c:showSerName val="0"/>
          <c:showPercent val="0"/>
          <c:showBubbleSize val="0"/>
        </c:dLbls>
        <c:gapWidth val="100"/>
        <c:axId val="1138203024"/>
        <c:axId val="1138220784"/>
      </c:barChart>
      <c:catAx>
        <c:axId val="1138203024"/>
        <c:scaling>
          <c:orientation val="minMax"/>
        </c:scaling>
        <c:delete val="1"/>
        <c:axPos val="b"/>
        <c:numFmt formatCode="General" sourceLinked="1"/>
        <c:majorTickMark val="none"/>
        <c:minorTickMark val="none"/>
        <c:tickLblPos val="nextTo"/>
        <c:crossAx val="1138220784"/>
        <c:crosses val="autoZero"/>
        <c:auto val="1"/>
        <c:lblAlgn val="ctr"/>
        <c:lblOffset val="100"/>
        <c:noMultiLvlLbl val="0"/>
      </c:catAx>
      <c:valAx>
        <c:axId val="113822078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lang="en-US" altLang="zh-CN" sz="2000" b="0" i="0" u="none" strike="noStrike" kern="1200" baseline="0">
                <a:solidFill>
                  <a:prstClr val="black"/>
                </a:solidFill>
                <a:latin typeface="+mn-lt"/>
                <a:ea typeface="+mn-ea"/>
                <a:cs typeface="Arial" panose="020B0604020202020204" pitchFamily="34" charset="0"/>
              </a:defRPr>
            </a:pPr>
            <a:endParaRPr lang="zh-CN"/>
          </a:p>
        </c:txPr>
        <c:crossAx val="1138203024"/>
        <c:crosses val="autoZero"/>
        <c:crossBetween val="between"/>
        <c:majorUnit val="0.2"/>
      </c:valAx>
      <c:spPr>
        <a:noFill/>
        <a:ln>
          <a:solidFill>
            <a:schemeClr val="tx1"/>
          </a:solidFill>
        </a:ln>
        <a:effectLst/>
      </c:spPr>
    </c:plotArea>
    <c:plotVisOnly val="1"/>
    <c:dispBlanksAs val="gap"/>
    <c:showDLblsOverMax val="0"/>
  </c:chart>
  <c:spPr>
    <a:noFill/>
    <a:ln>
      <a:noFill/>
    </a:ln>
    <a:effectLst/>
  </c:spPr>
  <c:txPr>
    <a:bodyPr/>
    <a:lstStyle/>
    <a:p>
      <a:pPr algn="ctr" rtl="0">
        <a:defRPr lang="en-US" altLang="zh-CN" sz="2000" b="1" i="0" u="none" strike="noStrike" kern="1200" baseline="0">
          <a:solidFill>
            <a:prstClr val="black"/>
          </a:solidFill>
          <a:latin typeface="Corbel" panose="020B0503020204020204" pitchFamily="34" charset="0"/>
          <a:ea typeface="+mn-ea"/>
          <a:cs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DF30-BC80-6C40-9352-0A79CA7A0A04}" type="datetimeFigureOut">
              <a:rPr lang="en-US" smtClean="0"/>
              <a:t>3/29/2025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F155A-3E34-6345-A372-944A02B4DA37}" type="slidenum">
              <a:rPr lang="en-US" smtClean="0"/>
              <a:t>‹#›</a:t>
            </a:fld>
            <a:endParaRPr lang="en-US"/>
          </a:p>
        </p:txBody>
      </p:sp>
    </p:spTree>
    <p:extLst>
      <p:ext uri="{BB962C8B-B14F-4D97-AF65-F5344CB8AC3E}">
        <p14:creationId xmlns:p14="http://schemas.microsoft.com/office/powerpoint/2010/main" val="177828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Hi everyone, I am Yintao. Today I am going to discuss our work </a:t>
            </a:r>
            <a:r>
              <a:rPr lang="zh-CN" altLang="en-US" b="0" dirty="0"/>
              <a:t>“</a:t>
            </a:r>
            <a:r>
              <a:rPr lang="en-US" altLang="zh-CN" sz="1200" b="0" dirty="0">
                <a:solidFill>
                  <a:schemeClr val="bg1">
                    <a:lumMod val="95000"/>
                  </a:schemeClr>
                </a:solidFill>
                <a:latin typeface="Corbel" panose="020B0503020204020204" pitchFamily="34" charset="0"/>
              </a:rPr>
              <a:t>PAPI: Exploiting Dynamic Parallelism in Large Language Model Decoding with a Processing-In-Memory-Enabled Computing System</a:t>
            </a:r>
            <a:r>
              <a:rPr lang="zh-CN" altLang="en-US" sz="1200" b="0" dirty="0">
                <a:solidFill>
                  <a:schemeClr val="bg1">
                    <a:lumMod val="95000"/>
                  </a:schemeClr>
                </a:solidFill>
                <a:latin typeface="Corbel" panose="020B0503020204020204" pitchFamily="34" charset="0"/>
              </a:rPr>
              <a:t>”</a:t>
            </a:r>
            <a:endParaRPr lang="en-US" altLang="zh-CN"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accent1">
                    <a:lumMod val="50000"/>
                  </a:schemeClr>
                </a:solidFill>
                <a:latin typeface="Palatino Linotype" panose="0204050205050503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02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5221-3F27-06F6-2071-3C4AB9B06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543F9-6008-4011-3D85-760A7C5D6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A5F22-55DD-0AA8-E1AC-380DFA5523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First, we analyzed the roofline model of LLM kernels in OPT-30B model with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six RLP and four TLP configurations </a:t>
            </a:r>
            <a:r>
              <a:rPr kumimoji="0" lang="en-US" altLang="zh-CN" sz="1200" b="0" i="0" u="none" strike="noStrike" kern="1200" cap="none" spc="0" normalizeH="0" baseline="0" noProof="0" dirty="0">
                <a:ln>
                  <a:noFill/>
                </a:ln>
                <a:effectLst/>
                <a:uLnTx/>
                <a:uFillTx/>
                <a:latin typeface="Corbel" panose="020B0503020204020204" pitchFamily="34" charset="0"/>
                <a:cs typeface="Gill Sans MT"/>
              </a:rPr>
              <a:t>on an A100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GPU system</a:t>
            </a: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The yellow points are attention kernels, and the blue ones are FC kernels.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a:t>
            </a:r>
            <a:r>
              <a:rPr lang="en-US" altLang="zh-CN" b="0" dirty="0"/>
              <a:t>From the results, we can see that with different RLP, some attention and FC kernels are memory-bound, </a:t>
            </a:r>
          </a:p>
          <a:p>
            <a:r>
              <a:rPr lang="en-US" altLang="zh-CN" b="0" dirty="0"/>
              <a:t>[CLICK] while others are compute-bound. we have this similar observation for TLP as well </a:t>
            </a:r>
          </a:p>
          <a:p>
            <a:r>
              <a:rPr lang="en-US" altLang="zh-CN" b="0" dirty="0"/>
              <a:t>[CLICK] Based on this, we make the first observation: </a:t>
            </a:r>
            <a:r>
              <a:rPr lang="en-US" altLang="zh-CN" sz="1200" b="0" dirty="0">
                <a:latin typeface="Corbel" panose="020B0503020204020204" pitchFamily="34" charset="0"/>
                <a:cs typeface="Gill Sans MT"/>
              </a:rPr>
              <a:t>There is </a:t>
            </a:r>
            <a:r>
              <a:rPr lang="en-US" altLang="zh-CN" sz="1200" b="0" dirty="0">
                <a:solidFill>
                  <a:srgbClr val="C00000"/>
                </a:solidFill>
                <a:latin typeface="Corbel" panose="020B0503020204020204" pitchFamily="34" charset="0"/>
                <a:cs typeface="Gill Sans MT"/>
              </a:rPr>
              <a:t>varying computation and memory bandwidth demands </a:t>
            </a:r>
            <a:r>
              <a:rPr kumimoji="0" lang="en-US" altLang="zh-CN" sz="1200" b="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different RLP &amp; TLP </a:t>
            </a:r>
            <a:r>
              <a:rPr lang="en-US" altLang="zh-CN" sz="1200" b="0" dirty="0">
                <a:solidFill>
                  <a:srgbClr val="1F497D"/>
                </a:solidFill>
                <a:latin typeface="Corbel" panose="020B0503020204020204" pitchFamily="34" charset="0"/>
                <a:cs typeface="Gill Sans MT"/>
              </a:rPr>
              <a:t>configurations.</a:t>
            </a:r>
            <a:endParaRPr lang="en-US" altLang="zh-CN" sz="1200" b="0" dirty="0">
              <a:solidFill>
                <a:srgbClr val="1F497D"/>
              </a:solidFill>
              <a:latin typeface="Corbel" panose="020B0503020204020204" pitchFamily="34" charset="0"/>
            </a:endParaRPr>
          </a:p>
          <a:p>
            <a:endParaRPr lang="en-US" altLang="zh-CN" b="0" dirty="0"/>
          </a:p>
        </p:txBody>
      </p:sp>
      <p:sp>
        <p:nvSpPr>
          <p:cNvPr id="4" name="Slide Number Placeholder 3">
            <a:extLst>
              <a:ext uri="{FF2B5EF4-FFF2-40B4-BE49-F238E27FC236}">
                <a16:creationId xmlns:a16="http://schemas.microsoft.com/office/drawing/2014/main" id="{015798AA-7902-9D98-9B07-FD955789E4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01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666FA-24CC-2837-0394-4A63E4997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D86A9-59A5-44A2-DB00-FBCB9A658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10432-4AD9-A663-4AA3-FE6CA3AED2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we use parallel decoding, FC kernels in Large language model can process all the tokens at the same time. Therefore, FC kernels benefits from both RLP and TLP.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attention kernels can only process tokens in different request in serial. It is because data in attention kernels is not shared across different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so attention kernels can only benefits from Token-Level-Parallelism, which is usually smaller than Request-Level-Parallelism.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Therefore, a intuition is that FC kernels are computation-intensive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attention kernels memory-intensive. But let's evaluate them. </a:t>
            </a:r>
          </a:p>
        </p:txBody>
      </p:sp>
      <p:sp>
        <p:nvSpPr>
          <p:cNvPr id="4" name="Slide Number Placeholder 3">
            <a:extLst>
              <a:ext uri="{FF2B5EF4-FFF2-40B4-BE49-F238E27FC236}">
                <a16:creationId xmlns:a16="http://schemas.microsoft.com/office/drawing/2014/main" id="{D5B16274-47C4-FBA7-3314-582308A637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28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7FE6-909E-DDE1-F9E8-72365BD75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58045-4A6A-CEF9-BE2B-55824EEE1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EB65-AC73-384B-7ED0-998252DBBB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Furthermore, let’s focus on just the memory-bound LLM kernels for a moment.</a:t>
            </a:r>
            <a:br>
              <a:rPr lang="en-US" altLang="zh-CN" dirty="0"/>
            </a:br>
            <a:r>
              <a:rPr lang="en-US" altLang="zh-CN" dirty="0"/>
              <a:t>[CLICK] You can see that the attention kernels have an arithmetic intensity lower than ten FLOPs per Byte,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while the memory-bound FC kernels are much higher than thirty FLOPs per Byte.</a:t>
            </a:r>
            <a:br>
              <a:rPr lang="en-US" altLang="zh-CN" dirty="0"/>
            </a:br>
            <a:r>
              <a:rPr lang="en-US" altLang="zh-CN" dirty="0"/>
              <a:t>[CLICK] This leads us to the second Observation: even among memory-bound kernels, there’s various computation demands depending on the kernel type.</a:t>
            </a:r>
          </a:p>
        </p:txBody>
      </p:sp>
      <p:sp>
        <p:nvSpPr>
          <p:cNvPr id="4" name="Slide Number Placeholder 3">
            <a:extLst>
              <a:ext uri="{FF2B5EF4-FFF2-40B4-BE49-F238E27FC236}">
                <a16:creationId xmlns:a16="http://schemas.microsoft.com/office/drawing/2014/main" id="{6D819C52-238E-181B-6E13-38B7D17B68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57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273F-4142-90CA-8A6D-31D233A8C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02FBD-601A-F3CB-B283-46317B2A3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9785-2574-F9C8-BB41-2DDC994F9850}"/>
              </a:ext>
            </a:extLst>
          </p:cNvPr>
          <p:cNvSpPr>
            <a:spLocks noGrp="1"/>
          </p:cNvSpPr>
          <p:nvPr>
            <p:ph type="body" idx="1"/>
          </p:nvPr>
        </p:nvSpPr>
        <p:spPr/>
        <p:txBody>
          <a:bodyPr/>
          <a:lstStyle/>
          <a:p>
            <a:r>
              <a:rPr lang="en-US" altLang="zh-CN" sz="2200" dirty="0">
                <a:solidFill>
                  <a:schemeClr val="tx1"/>
                </a:solidFill>
                <a:latin typeface="Corbel" panose="020B0503020204020204" pitchFamily="34" charset="0"/>
              </a:rPr>
              <a:t>[CLICK] Moreover, We find that </a:t>
            </a:r>
            <a:r>
              <a:rPr lang="en-US" altLang="zh-CN" sz="2200" dirty="0">
                <a:solidFill>
                  <a:schemeClr val="tx2"/>
                </a:solidFill>
                <a:latin typeface="Corbel" panose="020B0503020204020204" pitchFamily="34" charset="0"/>
              </a:rPr>
              <a:t>parallelism levels </a:t>
            </a:r>
            <a:r>
              <a:rPr lang="en-US" altLang="zh-CN" sz="2200" dirty="0">
                <a:solidFill>
                  <a:schemeClr val="tx1"/>
                </a:solidFill>
                <a:latin typeface="Corbel" panose="020B0503020204020204" pitchFamily="34" charset="0"/>
              </a:rPr>
              <a:t>(RLP &amp; TLP) </a:t>
            </a:r>
            <a:r>
              <a:rPr lang="en-US" altLang="zh-CN" sz="2200" dirty="0">
                <a:solidFill>
                  <a:srgbClr val="C00000"/>
                </a:solidFill>
                <a:latin typeface="Corbel" panose="020B0503020204020204" pitchFamily="34" charset="0"/>
              </a:rPr>
              <a:t>vary dynamically </a:t>
            </a:r>
            <a:r>
              <a:rPr lang="en-US" altLang="zh-CN" sz="2200" dirty="0">
                <a:solidFill>
                  <a:schemeClr val="tx1"/>
                </a:solidFill>
                <a:latin typeface="Corbel" panose="020B0503020204020204" pitchFamily="34" charset="0"/>
              </a:rPr>
              <a:t>in real-world scenarios. </a:t>
            </a:r>
          </a:p>
          <a:p>
            <a:r>
              <a:rPr lang="en-US" altLang="zh-CN" sz="2200" dirty="0">
                <a:solidFill>
                  <a:schemeClr val="tx1"/>
                </a:solidFill>
                <a:latin typeface="Corbel" panose="020B0503020204020204" pitchFamily="34" charset="0"/>
              </a:rPr>
              <a:t>[CLICK] For example, Request-level parallelism levels (RLP) decrease at runtime when using static batching. </a:t>
            </a:r>
          </a:p>
          <a:p>
            <a:r>
              <a:rPr lang="en-US" altLang="zh-CN" sz="2200" dirty="0">
                <a:solidFill>
                  <a:schemeClr val="tx1"/>
                </a:solidFill>
                <a:latin typeface="Corbel" panose="020B0503020204020204" pitchFamily="34" charset="0"/>
              </a:rPr>
              <a:t>[CLICK] We analyzed the decoding cycles of requests in one batch. As this figure shows, with the decoding cycles increases, the number of requests that processed in parallel are decreased. Therefore, the RLP decrease at runtime.</a:t>
            </a:r>
          </a:p>
          <a:p>
            <a:r>
              <a:rPr lang="en-US" altLang="zh-CN" dirty="0"/>
              <a:t>[CLICK] The dynamic parallelism levels will lead to dynamic computation demands at runtime.</a:t>
            </a:r>
            <a:endParaRPr lang="en-US" dirty="0"/>
          </a:p>
        </p:txBody>
      </p:sp>
      <p:sp>
        <p:nvSpPr>
          <p:cNvPr id="4" name="Slide Number Placeholder 3">
            <a:extLst>
              <a:ext uri="{FF2B5EF4-FFF2-40B4-BE49-F238E27FC236}">
                <a16:creationId xmlns:a16="http://schemas.microsoft.com/office/drawing/2014/main" id="{788BE03E-25BD-A844-07BB-6B6AB78AD2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97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E72B-9181-F9FD-A57C-EFC1972F0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81FCD-2D32-034F-6438-75890D2A0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BD0C5-0BE3-4980-D167-FBFD48DDDD6D}"/>
              </a:ext>
            </a:extLst>
          </p:cNvPr>
          <p:cNvSpPr>
            <a:spLocks noGrp="1"/>
          </p:cNvSpPr>
          <p:nvPr>
            <p:ph type="body" idx="1"/>
          </p:nvPr>
        </p:nvSpPr>
        <p:spPr/>
        <p:txBody>
          <a:bodyPr/>
          <a:lstStyle/>
          <a:p>
            <a:r>
              <a:rPr lang="en-US" altLang="zh-CN" dirty="0"/>
              <a:t>In the paper, we have shown that not only RLP but also TLP are changing dynamically. </a:t>
            </a:r>
          </a:p>
          <a:p>
            <a:r>
              <a:rPr lang="en-US" altLang="zh-CN" dirty="0"/>
              <a:t>We have also shown why do these parallelism levels dynamically changes.</a:t>
            </a:r>
          </a:p>
          <a:p>
            <a:r>
              <a:rPr lang="en-US" altLang="zh-CN" dirty="0"/>
              <a:t>And we have done a deeper analysis of dynamic parallelism levels.</a:t>
            </a:r>
          </a:p>
          <a:p>
            <a:r>
              <a:rPr lang="en-US" altLang="zh-CN" dirty="0"/>
              <a:t>[NEXT]</a:t>
            </a:r>
          </a:p>
        </p:txBody>
      </p:sp>
      <p:sp>
        <p:nvSpPr>
          <p:cNvPr id="4" name="Slide Number Placeholder 3">
            <a:extLst>
              <a:ext uri="{FF2B5EF4-FFF2-40B4-BE49-F238E27FC236}">
                <a16:creationId xmlns:a16="http://schemas.microsoft.com/office/drawing/2014/main" id="{116B06BE-CE5D-E553-B100-D4C237EDD5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46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9549-8B27-A4CE-332A-6B8C15397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7B84A-E7B9-C458-725C-2469EFD3E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F6033-8FB1-0EA2-B075-CC25FDE42EC3}"/>
              </a:ext>
            </a:extLst>
          </p:cNvPr>
          <p:cNvSpPr>
            <a:spLocks noGrp="1"/>
          </p:cNvSpPr>
          <p:nvPr>
            <p:ph type="body" idx="1"/>
          </p:nvPr>
        </p:nvSpPr>
        <p:spPr/>
        <p:txBody>
          <a:bodyPr/>
          <a:lstStyle/>
          <a:p>
            <a:r>
              <a:rPr lang="en-US" altLang="zh-CN" dirty="0"/>
              <a:t>Please find these in our paper</a:t>
            </a:r>
          </a:p>
        </p:txBody>
      </p:sp>
      <p:sp>
        <p:nvSpPr>
          <p:cNvPr id="4" name="Slide Number Placeholder 3">
            <a:extLst>
              <a:ext uri="{FF2B5EF4-FFF2-40B4-BE49-F238E27FC236}">
                <a16:creationId xmlns:a16="http://schemas.microsoft.com/office/drawing/2014/main" id="{4628C03A-5FCF-EC53-5E71-C71E54AC15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99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4751-4B18-BE3C-1132-054684ED5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1348F-F1E9-5D61-D6B6-35C66F44E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FE1A7-E5DA-0BD5-EA42-6760250803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looked into a state-of-the-art approach. This approach employs a </a:t>
            </a:r>
            <a:r>
              <a:rPr lang="en-US" altLang="zh-CN" dirty="0" err="1"/>
              <a:t>heterogoeous</a:t>
            </a:r>
            <a:r>
              <a:rPr lang="en-US" altLang="zh-CN" dirty="0"/>
              <a:t> architecture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 memory-centric computing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And a computation-centric accelerator like GPU, to support memory-bound and compute-bound LLM kernels.</a:t>
            </a:r>
            <a:br>
              <a:rPr lang="en-US" altLang="zh-CN" dirty="0"/>
            </a:br>
            <a:r>
              <a:rPr lang="en-US" altLang="zh-CN" dirty="0"/>
              <a:t>[CLICK] In this approach, attention kernels are usually mapped onto memory-centric computing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and FC kernels are mapped onto computation-centric accelerator.</a:t>
            </a:r>
          </a:p>
        </p:txBody>
      </p:sp>
      <p:sp>
        <p:nvSpPr>
          <p:cNvPr id="4" name="Slide Number Placeholder 3">
            <a:extLst>
              <a:ext uri="{FF2B5EF4-FFF2-40B4-BE49-F238E27FC236}">
                <a16:creationId xmlns:a16="http://schemas.microsoft.com/office/drawing/2014/main" id="{7ED46BD3-5418-4D17-AFD4-03F018C920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10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find there are two shortcomings in the state-of-the-art approach.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39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[CLICK] First, </a:t>
            </a:r>
            <a:r>
              <a:rPr lang="en-US" altLang="zh-CN" sz="1200" b="1" dirty="0">
                <a:latin typeface="Corbel" panose="020B0503020204020204" pitchFamily="34" charset="0"/>
                <a:cs typeface="Gill Sans MT"/>
              </a:rPr>
              <a:t>The state of the art approach </a:t>
            </a:r>
            <a:r>
              <a:rPr kumimoji="0" lang="en-US" altLang="zh-CN" sz="1200" b="1" i="0" u="none" strike="noStrike" kern="1200" cap="none" spc="0" normalizeH="0" baseline="0" noProof="0" dirty="0">
                <a:ln>
                  <a:noFill/>
                </a:ln>
                <a:solidFill>
                  <a:srgbClr val="000000"/>
                </a:solidFill>
                <a:effectLst/>
                <a:uLnTx/>
                <a:uFillTx/>
                <a:latin typeface="Corbel" panose="020B0503020204020204" pitchFamily="34" charset="0"/>
                <a:cs typeface="Gill Sans MT"/>
              </a:rPr>
              <a:t>typically take</a:t>
            </a:r>
            <a:r>
              <a:rPr kumimoji="0" lang="en-US" altLang="zh-CN" sz="1200" b="1" i="0" u="none" strike="noStrike" kern="1200" cap="none" spc="0" normalizeH="0" baseline="0" noProof="0" dirty="0">
                <a:ln>
                  <a:noFill/>
                </a:ln>
                <a:effectLst/>
                <a:uLnTx/>
                <a:uFillTx/>
                <a:latin typeface="Corbel" panose="020B0503020204020204" pitchFamily="34" charset="0"/>
                <a:cs typeface="Gill Sans MT"/>
              </a:rPr>
              <a:t> a </a:t>
            </a:r>
            <a:r>
              <a:rPr kumimoji="0" lang="en-US" altLang="zh-CN" sz="12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a:t>
            </a:r>
          </a:p>
          <a:p>
            <a:pPr lvl="0" algn="l" defTabSz="914400">
              <a:defRPr/>
            </a:pPr>
            <a:r>
              <a:rPr lang="en-US" altLang="zh-CN" sz="1200" b="0" dirty="0">
                <a:latin typeface="Corbel" panose="020B0503020204020204" pitchFamily="34" charset="0"/>
                <a:cs typeface="Gill Sans MT"/>
              </a:rPr>
              <a:t>[CLICK] It typically maps all </a:t>
            </a:r>
            <a:r>
              <a:rPr lang="en-US" altLang="zh-CN" sz="1200" b="0" dirty="0">
                <a:solidFill>
                  <a:srgbClr val="1F497D"/>
                </a:solidFill>
                <a:latin typeface="Corbel" panose="020B0503020204020204" pitchFamily="34" charset="0"/>
                <a:cs typeface="Gill Sans MT"/>
              </a:rPr>
              <a:t>attention kernels </a:t>
            </a:r>
            <a:r>
              <a:rPr lang="en-US" altLang="zh-CN" sz="1200" b="0" dirty="0">
                <a:latin typeface="Corbel" panose="020B0503020204020204" pitchFamily="34" charset="0"/>
                <a:cs typeface="Gill Sans MT"/>
              </a:rPr>
              <a:t>to </a:t>
            </a:r>
            <a:r>
              <a:rPr lang="en-US" altLang="zh-CN" sz="1200" b="0" dirty="0">
                <a:solidFill>
                  <a:srgbClr val="C00000"/>
                </a:solidFill>
                <a:latin typeface="Corbel" panose="020B0503020204020204" pitchFamily="34" charset="0"/>
                <a:cs typeface="Gill Sans MT"/>
              </a:rPr>
              <a:t>memory-centric </a:t>
            </a:r>
            <a:r>
              <a:rPr lang="en-US" altLang="zh-CN" sz="1200" b="0" dirty="0">
                <a:latin typeface="Corbel" panose="020B0503020204020204" pitchFamily="34" charset="0"/>
                <a:cs typeface="Gill Sans MT"/>
              </a:rPr>
              <a:t>devices. </a:t>
            </a:r>
          </a:p>
          <a:p>
            <a:pPr lvl="0" algn="l" defTabSz="914400">
              <a:defRPr/>
            </a:pPr>
            <a:r>
              <a:rPr lang="en-US" altLang="zh-CN" sz="1200" b="0" dirty="0">
                <a:latin typeface="Corbel" panose="020B0503020204020204" pitchFamily="34" charset="0"/>
                <a:cs typeface="Gill Sans MT"/>
              </a:rPr>
              <a:t>[CLICK] And it statically maps</a:t>
            </a:r>
            <a:r>
              <a:rPr lang="en-US" altLang="zh-CN" sz="1200" b="0" dirty="0">
                <a:solidFill>
                  <a:srgbClr val="C00000"/>
                </a:solidFill>
                <a:latin typeface="Corbel" panose="020B0503020204020204" pitchFamily="34" charset="0"/>
                <a:cs typeface="Gill Sans MT"/>
              </a:rPr>
              <a:t> </a:t>
            </a:r>
            <a:r>
              <a:rPr lang="en-US" altLang="zh-CN" sz="1200" b="0" dirty="0">
                <a:latin typeface="Corbel" panose="020B0503020204020204" pitchFamily="34" charset="0"/>
                <a:cs typeface="Gill Sans MT"/>
              </a:rPr>
              <a:t>the </a:t>
            </a:r>
            <a:r>
              <a:rPr lang="en-US" altLang="zh-CN" sz="1200" b="0" dirty="0">
                <a:solidFill>
                  <a:srgbClr val="1F497D"/>
                </a:solidFill>
                <a:latin typeface="Corbel" panose="020B0503020204020204" pitchFamily="34" charset="0"/>
                <a:cs typeface="Gill Sans MT"/>
              </a:rPr>
              <a:t>FC</a:t>
            </a:r>
            <a:r>
              <a:rPr lang="en-US" altLang="zh-CN" sz="1200" b="0" dirty="0">
                <a:latin typeface="Corbel" panose="020B0503020204020204" pitchFamily="34" charset="0"/>
                <a:cs typeface="Gill Sans MT"/>
              </a:rPr>
              <a:t> kernels to </a:t>
            </a:r>
            <a:r>
              <a:rPr lang="en-US" altLang="zh-CN" sz="1200" b="0" dirty="0">
                <a:solidFill>
                  <a:srgbClr val="C00000"/>
                </a:solidFill>
                <a:latin typeface="Corbel" panose="020B0503020204020204" pitchFamily="34" charset="0"/>
                <a:cs typeface="Gill Sans MT"/>
              </a:rPr>
              <a:t>computation-centric devices. </a:t>
            </a:r>
            <a:endParaRPr lang="en-US" altLang="zh-C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40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92FB-5E8E-703C-D4AF-D73B63A3A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0DF00-93BA-7FD1-3CB6-A093035BE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84852-3180-7DFF-0EFE-A289DDDC23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Corbel" panose="020B0503020204020204" pitchFamily="34" charset="0"/>
                <a:cs typeface="Gill Sans MT"/>
              </a:rPr>
              <a:t>[CLICK] That’s ok since all attention kernels are memory-bound as we have shown before.</a:t>
            </a:r>
            <a:endParaRPr lang="en-US" altLang="zh-CN" sz="1200" b="1" dirty="0">
              <a:solidFill>
                <a:prstClr val="black"/>
              </a:solidFill>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prstClr val="black"/>
                </a:solidFill>
                <a:latin typeface="Corbel" panose="020B0503020204020204" pitchFamily="34" charset="0"/>
                <a:cs typeface="Gill Sans MT"/>
              </a:rPr>
              <a:t>[CLICK] </a:t>
            </a:r>
            <a:r>
              <a:rPr lang="en-US" altLang="zh-CN" sz="1200" b="0" dirty="0">
                <a:solidFill>
                  <a:srgbClr val="C00000"/>
                </a:solidFill>
                <a:latin typeface="Corbel" panose="020B0503020204020204" pitchFamily="34" charset="0"/>
                <a:cs typeface="Gill Sans MT"/>
              </a:rPr>
              <a:t>However, </a:t>
            </a:r>
            <a:r>
              <a:rPr lang="en-US" altLang="zh-CN" sz="1200" b="1" dirty="0">
                <a:solidFill>
                  <a:srgbClr val="17375E"/>
                </a:solidFill>
                <a:latin typeface="Corbel" panose="020B0503020204020204" pitchFamily="34" charset="0"/>
                <a:cs typeface="Gill Sans MT"/>
              </a:rPr>
              <a:t>Static scheduling </a:t>
            </a:r>
            <a:r>
              <a:rPr lang="en-US" altLang="zh-CN" sz="1200" b="1" dirty="0">
                <a:solidFill>
                  <a:srgbClr val="C00000"/>
                </a:solidFill>
                <a:latin typeface="Corbel" panose="020B0503020204020204" pitchFamily="34" charset="0"/>
                <a:cs typeface="Gill Sans MT"/>
              </a:rPr>
              <a:t>fails </a:t>
            </a:r>
            <a:r>
              <a:rPr lang="en-US" altLang="zh-CN" sz="1200" dirty="0">
                <a:latin typeface="Corbel" panose="020B0503020204020204" pitchFamily="34" charset="0"/>
                <a:cs typeface="Gill Sans MT"/>
              </a:rPr>
              <a:t>for FC kernels with </a:t>
            </a:r>
            <a:r>
              <a:rPr lang="en-US" altLang="zh-CN" sz="1200" b="1" dirty="0">
                <a:solidFill>
                  <a:srgbClr val="17375E"/>
                </a:solidFill>
                <a:latin typeface="Corbel" panose="020B0503020204020204" pitchFamily="34" charset="0"/>
                <a:cs typeface="Gill Sans MT"/>
              </a:rPr>
              <a:t>dynamic memory and compute demands.</a:t>
            </a:r>
            <a:endParaRPr kumimoji="0" lang="en-US" altLang="zh-CN" sz="1200" b="1" i="0" u="none" strike="noStrike" kern="1200" cap="none" spc="0" normalizeH="0" baseline="0" noProof="0" dirty="0">
              <a:ln>
                <a:noFill/>
              </a:ln>
              <a:solidFill>
                <a:srgbClr val="17375E"/>
              </a:solidFill>
              <a:effectLst/>
              <a:uLnTx/>
              <a:uFillTx/>
              <a:latin typeface="Corbel" panose="020B0503020204020204" pitchFamily="34" charset="0"/>
              <a:cs typeface="Gill Sans MT"/>
            </a:endParaRPr>
          </a:p>
          <a:p>
            <a:pPr lvl="0" algn="l" defTabSz="914400">
              <a:defRPr/>
            </a:pPr>
            <a:r>
              <a:rPr lang="en-US" altLang="zh-CN" sz="1200" b="0" dirty="0">
                <a:solidFill>
                  <a:srgbClr val="C00000"/>
                </a:solidFill>
                <a:latin typeface="Corbel" panose="020B0503020204020204" pitchFamily="34" charset="0"/>
                <a:cs typeface="Gill Sans MT"/>
              </a:rPr>
              <a:t>It is because based on our observation, FC kernels can be memory-bound or compute-bound under different and dynamically-changed parallelism levels.</a:t>
            </a:r>
            <a:endParaRPr lang="en-US" altLang="zh-CN" sz="1200" b="0" dirty="0">
              <a:solidFill>
                <a:prstClr val="black"/>
              </a:solidFill>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CCAA116A-5EDC-F596-54E8-1941A94825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62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 I will give an overview of this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In this work, we observe that </a:t>
            </a:r>
            <a:r>
              <a:rPr lang="en-US" altLang="zh-CN" sz="1200" dirty="0">
                <a:solidFill>
                  <a:srgbClr val="016FC0"/>
                </a:solidFill>
                <a:latin typeface="Corbel" panose="020B0503020204020204" pitchFamily="34" charset="0"/>
              </a:rPr>
              <a:t>…</a:t>
            </a:r>
          </a:p>
          <a:p>
            <a:r>
              <a:rPr lang="en-US" altLang="zh-CN" dirty="0"/>
              <a:t>[CLICK] However, the existing designs have two shortcomings: …</a:t>
            </a:r>
          </a:p>
          <a:p>
            <a:r>
              <a:rPr lang="en-US" altLang="zh-CN" dirty="0"/>
              <a:t>[CLICK] To solve these problems,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81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67C50-EA6D-8260-7370-13292C2FF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86A11-0825-9256-71ED-4F8776FDC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B62B2-6DF2-9B31-2C52-EBAF26438A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rPr>
              <a:t>[CLICK] Second, the state-of-the-art approach </a:t>
            </a:r>
            <a:r>
              <a:rPr lang="en-US" altLang="zh-CN" sz="1200" b="0" dirty="0">
                <a:latin typeface="Corbel" panose="020B0503020204020204" pitchFamily="34" charset="0"/>
                <a:cs typeface="Gill Sans MT"/>
              </a:rPr>
              <a:t>only leverage </a:t>
            </a:r>
            <a:r>
              <a:rPr lang="en-US" altLang="zh-CN" sz="1200" b="0" dirty="0">
                <a:solidFill>
                  <a:srgbClr val="C00000"/>
                </a:solidFill>
                <a:latin typeface="Corbel" panose="020B0503020204020204" pitchFamily="34" charset="0"/>
                <a:cs typeface="Gill Sans MT"/>
              </a:rPr>
              <a:t>one type of PIM device </a:t>
            </a:r>
            <a:r>
              <a:rPr lang="en-US" altLang="zh-CN" sz="1200" b="0" dirty="0">
                <a:latin typeface="Corbel" panose="020B0503020204020204" pitchFamily="34" charset="0"/>
                <a:cs typeface="Gill Sans MT"/>
              </a:rPr>
              <a:t>with a </a:t>
            </a:r>
            <a:r>
              <a:rPr lang="en-US" altLang="zh-CN" sz="1200" b="0" dirty="0">
                <a:solidFill>
                  <a:srgbClr val="1F497D"/>
                </a:solidFill>
                <a:latin typeface="Corbel" panose="020B0503020204020204" pitchFamily="34" charset="0"/>
                <a:cs typeface="Gill Sans MT"/>
              </a:rPr>
              <a:t>certain computation throughput and memory bandwidth. </a:t>
            </a:r>
          </a:p>
          <a:p>
            <a:pPr marL="0" lvl="1" algn="l" defTabSz="914400">
              <a:defRPr/>
            </a:pPr>
            <a:r>
              <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rPr>
              <a:t>[CLICK] However, in the observation two, we found that t</a:t>
            </a:r>
            <a:r>
              <a:rPr lang="en-US" altLang="zh-CN" sz="1200" b="0" dirty="0">
                <a:latin typeface="Corbel" panose="020B0503020204020204" pitchFamily="34" charset="0"/>
                <a:cs typeface="Gill Sans MT"/>
              </a:rPr>
              <a:t>he memory-bound FC kernels and attention kernels have varying computation demands, since the two types of kernels benefits from different parallelism levels. </a:t>
            </a:r>
          </a:p>
          <a:p>
            <a:pPr marL="0" lvl="1" algn="l" defTabSz="914400">
              <a:defRPr/>
            </a:pPr>
            <a:r>
              <a:rPr lang="en-US" altLang="zh-CN" sz="1200" b="0" dirty="0">
                <a:latin typeface="Corbel" panose="020B0503020204020204" pitchFamily="34" charset="0"/>
                <a:cs typeface="Gill Sans MT"/>
              </a:rPr>
              <a:t>[CLICK] Therefore, </a:t>
            </a:r>
            <a:r>
              <a:rPr kumimoji="0" lang="en-US" altLang="zh-CN" sz="1200" b="0" i="0" u="none" strike="noStrike" kern="1200" cap="none" spc="0" normalizeH="0" baseline="0" noProof="0" dirty="0">
                <a:ln>
                  <a:noFill/>
                </a:ln>
                <a:solidFill>
                  <a:prstClr val="white"/>
                </a:solidFill>
                <a:effectLst/>
                <a:uLnTx/>
                <a:uFillTx/>
                <a:latin typeface="Corbel" panose="020B0503020204020204" pitchFamily="34" charset="0"/>
                <a:cs typeface="Gill Sans MT"/>
              </a:rPr>
              <a:t>one type of PIM </a:t>
            </a:r>
            <a:r>
              <a:rPr lang="en-US" altLang="zh-CN" sz="1200" b="0" dirty="0">
                <a:solidFill>
                  <a:prstClr val="white"/>
                </a:solidFill>
                <a:latin typeface="Corbel" panose="020B0503020204020204" pitchFamily="34" charset="0"/>
                <a:cs typeface="Gill Sans MT"/>
              </a:rPr>
              <a:t>devices is hard to cater to the different parallelization levels of the FC and attention kernels.</a:t>
            </a:r>
            <a:endParaRPr kumimoji="0" lang="en-US" altLang="zh-CN" sz="1200" b="0" i="0" u="none" strike="noStrike" kern="1200" cap="none" spc="0" normalizeH="0" baseline="0" noProof="0" dirty="0">
              <a:ln>
                <a:noFill/>
              </a:ln>
              <a:solidFill>
                <a:prstClr val="white"/>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dirty="0">
                <a:latin typeface="Corbel" panose="020B0503020204020204" pitchFamily="34" charset="0"/>
                <a:cs typeface="Gill Sans MT"/>
              </a:rPr>
              <a:t>It is not good to use one PIM device for these two different memory-bound kernels. </a:t>
            </a: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2D84F4E6-24C5-6E6E-45DE-15BCAC69C2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42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9822-44B1-D464-DA10-DEE36F3E0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5DC32-B87D-FC5E-468C-07A2A74A52B6}"/>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2FBF339-95E7-D328-48B7-A8F20F0A94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let’s implement these LLM kernels in the state-of-the-art computing system and see what will happen.</a:t>
            </a:r>
          </a:p>
        </p:txBody>
      </p:sp>
      <p:sp>
        <p:nvSpPr>
          <p:cNvPr id="4" name="Slide Number Placeholder 3">
            <a:extLst>
              <a:ext uri="{FF2B5EF4-FFF2-40B4-BE49-F238E27FC236}">
                <a16:creationId xmlns:a16="http://schemas.microsoft.com/office/drawing/2014/main" id="{166776F6-C762-8722-6EE5-35BE47D2D3D3}"/>
              </a:ext>
            </a:extLst>
          </p:cNvPr>
          <p:cNvSpPr>
            <a:spLocks noGrp="1"/>
          </p:cNvSpPr>
          <p:nvPr>
            <p:ph type="sldNum" sz="quarter" idx="10"/>
          </p:nvPr>
        </p:nvSpPr>
        <p:spPr/>
        <p:txBody>
          <a:bodyPr/>
          <a:lstStyle/>
          <a:p>
            <a:fld id="{3ECB66F2-E617-4D22-9699-A8F2E158CBC6}" type="slidenum">
              <a:rPr lang="en-US" smtClean="0"/>
              <a:t>21</a:t>
            </a:fld>
            <a:endParaRPr lang="en-US"/>
          </a:p>
        </p:txBody>
      </p:sp>
    </p:spTree>
    <p:extLst>
      <p:ext uri="{BB962C8B-B14F-4D97-AF65-F5344CB8AC3E}">
        <p14:creationId xmlns:p14="http://schemas.microsoft.com/office/powerpoint/2010/main" val="64743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B409-FD05-9A91-79CD-2AE53533D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A528D-FADF-8592-33B7-D500FA8C4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5A5D0-7E8E-812D-F187-2324DB56889E}"/>
              </a:ext>
            </a:extLst>
          </p:cNvPr>
          <p:cNvSpPr>
            <a:spLocks noGrp="1"/>
          </p:cNvSpPr>
          <p:nvPr>
            <p:ph type="body" idx="1"/>
          </p:nvPr>
        </p:nvSpPr>
        <p:spPr/>
        <p:txBody>
          <a:bodyPr/>
          <a:lstStyle/>
          <a:p>
            <a:r>
              <a:rPr lang="en-US" altLang="zh-CN" dirty="0"/>
              <a:t>[CLICK] Based on our analysis and insights, o</a:t>
            </a:r>
            <a:r>
              <a:rPr lang="en-US" dirty="0"/>
              <a:t>ur goal is …</a:t>
            </a:r>
          </a:p>
        </p:txBody>
      </p:sp>
      <p:sp>
        <p:nvSpPr>
          <p:cNvPr id="4" name="Slide Number Placeholder 3">
            <a:extLst>
              <a:ext uri="{FF2B5EF4-FFF2-40B4-BE49-F238E27FC236}">
                <a16:creationId xmlns:a16="http://schemas.microsoft.com/office/drawing/2014/main" id="{06108C19-C152-DE07-608B-334771D8F9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88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32E8-7D36-C0FB-5944-59C26DC7C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8DC5A-1E9B-590D-09C3-84D19256C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4C27E-7555-C370-E41F-EB200407EA5C}"/>
              </a:ext>
            </a:extLst>
          </p:cNvPr>
          <p:cNvSpPr>
            <a:spLocks noGrp="1"/>
          </p:cNvSpPr>
          <p:nvPr>
            <p:ph type="body" idx="1"/>
          </p:nvPr>
        </p:nvSpPr>
        <p:spPr/>
        <p:txBody>
          <a:bodyPr/>
          <a:lstStyle/>
          <a:p>
            <a:r>
              <a:rPr lang="en-US" altLang="zh-CN" dirty="0"/>
              <a:t>[CLICK] Based on our analysis and insights, o</a:t>
            </a:r>
            <a:r>
              <a:rPr lang="en-US" dirty="0"/>
              <a:t>ur goal is …</a:t>
            </a:r>
          </a:p>
        </p:txBody>
      </p:sp>
      <p:sp>
        <p:nvSpPr>
          <p:cNvPr id="4" name="Slide Number Placeholder 3">
            <a:extLst>
              <a:ext uri="{FF2B5EF4-FFF2-40B4-BE49-F238E27FC236}">
                <a16:creationId xmlns:a16="http://schemas.microsoft.com/office/drawing/2014/main" id="{C787CDFA-9F5F-8EF0-84A8-2158E876CC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69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40D7-8397-EA06-19ED-73120745C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7425C-18DE-A187-C0BB-7E63A967D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11523-D49A-9C09-FB07-B38D56A6383C}"/>
              </a:ext>
            </a:extLst>
          </p:cNvPr>
          <p:cNvSpPr>
            <a:spLocks noGrp="1"/>
          </p:cNvSpPr>
          <p:nvPr>
            <p:ph type="body" idx="1"/>
          </p:nvPr>
        </p:nvSpPr>
        <p:spPr/>
        <p:txBody>
          <a:bodyPr/>
          <a:lstStyle/>
          <a:p>
            <a:r>
              <a:rPr lang="en-US" dirty="0"/>
              <a:t>[CLICK] To this end, PAPI’s key idea is to design a heterogeneous architecture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Hybrid PIM units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to cater to the different parallelization levels of the FC and attention kernels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and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Dynamic LLM kernel scheduling</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 to cater to the varying parallelization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[CLICK] I will introduce the PAPI architecture with hybrid PIM units first, and then talk about with the dynamic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[NEXT]</a:t>
            </a:r>
          </a:p>
        </p:txBody>
      </p:sp>
      <p:sp>
        <p:nvSpPr>
          <p:cNvPr id="4" name="Slide Number Placeholder 3">
            <a:extLst>
              <a:ext uri="{FF2B5EF4-FFF2-40B4-BE49-F238E27FC236}">
                <a16:creationId xmlns:a16="http://schemas.microsoft.com/office/drawing/2014/main" id="{81956057-80FC-33C4-9B45-417623C70C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4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BE72-FD84-2801-B750-A1A64072A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B345-D22A-4A8E-1DAD-44199B71B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24304-A352-A807-28B2-6ED9DA0530E1}"/>
              </a:ext>
            </a:extLst>
          </p:cNvPr>
          <p:cNvSpPr>
            <a:spLocks noGrp="1"/>
          </p:cNvSpPr>
          <p:nvPr>
            <p:ph type="body" idx="1"/>
          </p:nvPr>
        </p:nvSpPr>
        <p:spPr/>
        <p:txBody>
          <a:bodyPr/>
          <a:lstStyle/>
          <a:p>
            <a:r>
              <a:rPr lang="en-US" dirty="0"/>
              <a:t>[CLICK] To this end, PAPI’s key idea is to design a heterogeneous architecture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Hybrid PIM units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to cater to the different parallelization levels of the FC and attention kernels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[CLICK] and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Dynamic LLM kernel scheduling</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 to cater to the varying parallelization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[CLICK] I will introduce the PAPI architecture with hybrid PIM units first, and then talk about with the dynamic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[NEXT]</a:t>
            </a:r>
          </a:p>
        </p:txBody>
      </p:sp>
      <p:sp>
        <p:nvSpPr>
          <p:cNvPr id="4" name="Slide Number Placeholder 3">
            <a:extLst>
              <a:ext uri="{FF2B5EF4-FFF2-40B4-BE49-F238E27FC236}">
                <a16:creationId xmlns:a16="http://schemas.microsoft.com/office/drawing/2014/main" id="{4650E9C6-4396-E476-4D40-20F08BF700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207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4E43F-7269-3FB6-954A-D92136A8B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10CF1-FEAB-E089-1516-FB6CA11D1880}"/>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7A8187A-ABF0-5ABF-32AA-5CB60695CC42}"/>
              </a:ext>
            </a:extLst>
          </p:cNvPr>
          <p:cNvSpPr>
            <a:spLocks noGrp="1"/>
          </p:cNvSpPr>
          <p:nvPr>
            <p:ph type="body" idx="1"/>
          </p:nvPr>
        </p:nvSpPr>
        <p:spPr/>
        <p:txBody>
          <a:bodyPr/>
          <a:lstStyle/>
          <a:p>
            <a:r>
              <a:rPr lang="en-US" dirty="0"/>
              <a:t>Next, I will describe how to implement our work.</a:t>
            </a:r>
          </a:p>
          <a:p>
            <a:r>
              <a:rPr lang="en-US" dirty="0"/>
              <a:t>[NEXT]</a:t>
            </a:r>
          </a:p>
        </p:txBody>
      </p:sp>
      <p:sp>
        <p:nvSpPr>
          <p:cNvPr id="4" name="Slide Number Placeholder 3">
            <a:extLst>
              <a:ext uri="{FF2B5EF4-FFF2-40B4-BE49-F238E27FC236}">
                <a16:creationId xmlns:a16="http://schemas.microsoft.com/office/drawing/2014/main" id="{0091B5C1-6836-59B7-77F4-A254A0B4CD9C}"/>
              </a:ext>
            </a:extLst>
          </p:cNvPr>
          <p:cNvSpPr>
            <a:spLocks noGrp="1"/>
          </p:cNvSpPr>
          <p:nvPr>
            <p:ph type="sldNum" sz="quarter" idx="10"/>
          </p:nvPr>
        </p:nvSpPr>
        <p:spPr/>
        <p:txBody>
          <a:bodyPr/>
          <a:lstStyle/>
          <a:p>
            <a:fld id="{3ECB66F2-E617-4D22-9699-A8F2E158CBC6}" type="slidenum">
              <a:rPr lang="en-US" smtClean="0"/>
              <a:t>26</a:t>
            </a:fld>
            <a:endParaRPr lang="en-US"/>
          </a:p>
        </p:txBody>
      </p:sp>
    </p:spTree>
    <p:extLst>
      <p:ext uri="{BB962C8B-B14F-4D97-AF65-F5344CB8AC3E}">
        <p14:creationId xmlns:p14="http://schemas.microsoft.com/office/powerpoint/2010/main" val="355897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BA29-1302-0320-9471-137F3B7DA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8BCDC-AA60-3FAD-18CD-F762AB329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0B267-5058-F716-4447-B6960BB21D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first give a high-level overview of PAPI architecture.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t>
            </a:r>
            <a:r>
              <a:rPr lang="en-US" altLang="zh-CN" sz="1200" b="1" dirty="0">
                <a:solidFill>
                  <a:schemeClr val="tx1"/>
                </a:solidFill>
                <a:latin typeface="Corbel" panose="020B0503020204020204" pitchFamily="34" charset="0"/>
                <a:ea typeface="+mj-ea"/>
              </a:rPr>
              <a:t>PAPI architecture consists of </a:t>
            </a:r>
            <a:r>
              <a:rPr lang="en-US" altLang="zh-CN" sz="1200" b="1" dirty="0">
                <a:solidFill>
                  <a:srgbClr val="1F497D"/>
                </a:solidFill>
                <a:latin typeface="Corbel" panose="020B0503020204020204" pitchFamily="34" charset="0"/>
                <a:ea typeface="+mj-ea"/>
              </a:rPr>
              <a:t>a high-performance processor</a:t>
            </a:r>
            <a:r>
              <a:rPr lang="en-US" altLang="zh-CN" sz="1200" b="1" dirty="0">
                <a:solidFill>
                  <a:schemeClr val="tx1"/>
                </a:solidFill>
                <a:latin typeface="Corbel" panose="020B0503020204020204" pitchFamily="34" charset="0"/>
                <a:ea typeface="+mj-ea"/>
              </a:rPr>
              <a:t>, </a:t>
            </a:r>
            <a:r>
              <a:rPr lang="en-US" altLang="zh-CN" sz="1200" b="1" dirty="0">
                <a:solidFill>
                  <a:srgbClr val="1F497D"/>
                </a:solidFill>
                <a:latin typeface="Corbel" panose="020B0503020204020204" pitchFamily="34" charset="0"/>
                <a:ea typeface="+mj-ea"/>
              </a:rPr>
              <a:t>Attn-PIM devices</a:t>
            </a:r>
            <a:r>
              <a:rPr lang="en-US" altLang="zh-CN" sz="1200" b="1" dirty="0">
                <a:solidFill>
                  <a:schemeClr val="tx1"/>
                </a:solidFill>
                <a:latin typeface="Corbel" panose="020B0503020204020204" pitchFamily="34" charset="0"/>
                <a:ea typeface="+mj-ea"/>
              </a:rPr>
              <a:t>, and </a:t>
            </a:r>
            <a:r>
              <a:rPr lang="en-US" altLang="zh-CN" sz="1200" b="1" dirty="0">
                <a:solidFill>
                  <a:srgbClr val="1F497D"/>
                </a:solidFill>
                <a:latin typeface="Corbel" panose="020B0503020204020204" pitchFamily="34" charset="0"/>
                <a:ea typeface="+mj-ea"/>
              </a:rPr>
              <a:t>a host CPU.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1F497D"/>
                </a:solidFill>
                <a:latin typeface="Corbel" panose="020B0503020204020204" pitchFamily="34" charset="0"/>
                <a:ea typeface="+mj-ea"/>
              </a:rPr>
              <a:t>[CLICK] </a:t>
            </a:r>
            <a:r>
              <a:rPr lang="en-US" altLang="zh-CN" sz="1200" kern="1200" dirty="0">
                <a:solidFill>
                  <a:schemeClr val="tx1"/>
                </a:solidFill>
                <a:latin typeface="+mn-lt"/>
                <a:ea typeface="+mn-ea"/>
                <a:cs typeface="+mn-cs"/>
              </a:rPr>
              <a:t>As this figure show.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latin typeface="+mn-lt"/>
                <a:ea typeface="+mn-ea"/>
                <a:cs typeface="+mn-cs"/>
              </a:rPr>
              <a:t>[NEXT]</a:t>
            </a:r>
            <a:endParaRPr lang="en-US" altLang="zh-CN" sz="1200" b="1" dirty="0">
              <a:solidFill>
                <a:srgbClr val="1F497D"/>
              </a:solidFill>
              <a:latin typeface="Corbel" panose="020B0503020204020204" pitchFamily="34" charset="0"/>
              <a:ea typeface="+mj-ea"/>
            </a:endParaRPr>
          </a:p>
        </p:txBody>
      </p:sp>
      <p:sp>
        <p:nvSpPr>
          <p:cNvPr id="4" name="Slide Number Placeholder 3">
            <a:extLst>
              <a:ext uri="{FF2B5EF4-FFF2-40B4-BE49-F238E27FC236}">
                <a16:creationId xmlns:a16="http://schemas.microsoft.com/office/drawing/2014/main" id="{CE8157A5-29DC-800E-9D5D-D2664B31E7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113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BB50-B6E9-476D-208F-8F2F488A6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363D1-4853-11BC-4F0C-9AF08664D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B2CC9-3F7C-8BB9-0F25-9512CFDED9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1F497D"/>
                </a:solidFill>
                <a:latin typeface="Corbel" panose="020B0503020204020204" pitchFamily="34" charset="0"/>
                <a:ea typeface="+mj-ea"/>
              </a:rPr>
              <a:t>Next, let’s see the High-performance processor in PAPI architecture. It is used for FC kernels.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1F497D"/>
                </a:solidFill>
                <a:latin typeface="Corbel" panose="020B0503020204020204" pitchFamily="34" charset="0"/>
                <a:ea typeface="+mj-ea"/>
              </a:rPr>
              <a:t>[CLICK] To be specific, the high-performance processor includes a scheduler and two kinds of computing units: computation-centric processing units and memory-centric FC-PIM.</a:t>
            </a:r>
          </a:p>
          <a:p>
            <a:pPr algn="l"/>
            <a:r>
              <a:rPr lang="en-US" altLang="zh-CN" sz="1200" b="0" dirty="0">
                <a:solidFill>
                  <a:srgbClr val="1F497D"/>
                </a:solidFill>
                <a:latin typeface="Corbel" panose="020B0503020204020204" pitchFamily="34" charset="0"/>
                <a:ea typeface="+mj-ea"/>
              </a:rPr>
              <a:t>[CLICK] </a:t>
            </a:r>
            <a:r>
              <a:rPr lang="en-US" altLang="zh-CN" sz="1200" b="0" dirty="0">
                <a:solidFill>
                  <a:srgbClr val="000000"/>
                </a:solidFill>
                <a:latin typeface="Corbel" panose="020B0503020204020204" pitchFamily="34" charset="0"/>
              </a:rPr>
              <a:t>When FC kernels are compute-bound, the scheduler assigns the FC kernels to processing units, </a:t>
            </a:r>
          </a:p>
          <a:p>
            <a:pPr algn="l"/>
            <a:r>
              <a:rPr lang="en-US" altLang="zh-CN" sz="1200" b="0" dirty="0">
                <a:solidFill>
                  <a:srgbClr val="000000"/>
                </a:solidFill>
                <a:latin typeface="Corbel" panose="020B0503020204020204" pitchFamily="34" charset="0"/>
              </a:rPr>
              <a:t>[CLICK] and when FC kernels memory-bound, assigns the FC kernels to FC-PIM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[CLICK] FC-PIM and PUs </a:t>
            </a:r>
            <a:r>
              <a:rPr lang="en-US" altLang="zh-CN" sz="1200" b="0" dirty="0">
                <a:solidFill>
                  <a:srgbClr val="000000"/>
                </a:solidFill>
                <a:latin typeface="Corbel" panose="020B0503020204020204" pitchFamily="34" charset="0"/>
                <a:cs typeface="Gill Sans MT"/>
              </a:rPr>
              <a:t>cater to the FC kernels that </a:t>
            </a:r>
            <a:r>
              <a:rPr lang="en-US" altLang="zh-CN" sz="1200" b="0" dirty="0">
                <a:solidFill>
                  <a:srgbClr val="1F497D"/>
                </a:solidFill>
                <a:latin typeface="Corbel" panose="020B0503020204020204" pitchFamily="34" charset="0"/>
                <a:cs typeface="Gill Sans MT"/>
              </a:rPr>
              <a:t>switch between memory-intensive and compute-intensive</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algn="l"/>
            <a:endParaRPr lang="zh-CN" altLang="en-US" sz="1200" b="0" dirty="0">
              <a:solidFill>
                <a:srgbClr val="000000"/>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951F6B5A-B8AA-2F03-0FE1-8E93DF17A8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999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52C3-7AC8-1FCC-A629-44021A1E1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DCD7-2895-8490-4286-447BD3AFA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55C0E-D199-D558-E5C1-EB013635939F}"/>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6FF4FE53-2790-3135-62E4-153C59761F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36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E909-D8AD-D12A-FCA2-9F1005D94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5618A-F681-6F4D-7D82-F1522654BF3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B04D08A-7F7E-684D-EFD5-7095859B668B}"/>
              </a:ext>
            </a:extLst>
          </p:cNvPr>
          <p:cNvSpPr>
            <a:spLocks noGrp="1"/>
          </p:cNvSpPr>
          <p:nvPr>
            <p:ph type="body" idx="1"/>
          </p:nvPr>
        </p:nvSpPr>
        <p:spPr/>
        <p:txBody>
          <a:bodyPr/>
          <a:lstStyle/>
          <a:p>
            <a:r>
              <a:rPr lang="en-US" altLang="zh-CN" dirty="0"/>
              <a:t>So let’s start with the background of our work</a:t>
            </a:r>
          </a:p>
          <a:p>
            <a:r>
              <a:rPr lang="en-US" altLang="zh-CN" dirty="0"/>
              <a:t>[NEXT]</a:t>
            </a:r>
          </a:p>
          <a:p>
            <a:endParaRPr lang="en-US" dirty="0"/>
          </a:p>
        </p:txBody>
      </p:sp>
      <p:sp>
        <p:nvSpPr>
          <p:cNvPr id="4" name="Slide Number Placeholder 3">
            <a:extLst>
              <a:ext uri="{FF2B5EF4-FFF2-40B4-BE49-F238E27FC236}">
                <a16:creationId xmlns:a16="http://schemas.microsoft.com/office/drawing/2014/main" id="{1F56ECD5-EDB2-36CF-E7C0-B480BEF9962D}"/>
              </a:ext>
            </a:extLst>
          </p:cNvPr>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215346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8521-3FD3-E17D-3648-B6B6A21A7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CEA90-8037-335E-793A-2ACABB8D1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150A2-409F-6CD1-0611-15A3F529B2BD}"/>
              </a:ext>
            </a:extLst>
          </p:cNvPr>
          <p:cNvSpPr>
            <a:spLocks noGrp="1"/>
          </p:cNvSpPr>
          <p:nvPr>
            <p:ph type="body" idx="1"/>
          </p:nvPr>
        </p:nvSpPr>
        <p:spPr/>
        <p:txBody>
          <a:bodyPr/>
          <a:lstStyle/>
          <a:p>
            <a:pPr lvl="0" algn="l" defTabSz="914400">
              <a:defRPr/>
            </a:pPr>
            <a:r>
              <a:rPr lang="en-US" b="0" dirty="0"/>
              <a:t>Let’s go into the details on the two PIM units. </a:t>
            </a:r>
          </a:p>
          <a:p>
            <a:pPr lvl="0" algn="l" defTabSz="914400">
              <a:defRPr/>
            </a:pPr>
            <a:r>
              <a:rPr lang="en-US" b="0" dirty="0"/>
              <a:t>[CLICK] In each bank in FC-PIM, we integrates four floating-point processing units by leveraging the high data reuse level in FC kernels.</a:t>
            </a:r>
          </a:p>
          <a:p>
            <a:pPr lvl="0" algn="l" defTabSz="914400">
              <a:defRPr/>
            </a:pPr>
            <a:r>
              <a:rPr lang="en-US" b="0" dirty="0"/>
              <a:t>[CLICK] Therefore, </a:t>
            </a:r>
            <a:r>
              <a:rPr lang="en-US" altLang="zh-CN" sz="1200" b="0" dirty="0">
                <a:latin typeface="Corbel" panose="020B0503020204020204" pitchFamily="34" charset="0"/>
                <a:cs typeface="Gill Sans MT"/>
              </a:rPr>
              <a:t>FC-PIM units offer </a:t>
            </a:r>
            <a:r>
              <a:rPr lang="en-US" altLang="zh-CN" sz="1200" b="0" dirty="0">
                <a:solidFill>
                  <a:srgbClr val="C00000"/>
                </a:solidFill>
                <a:latin typeface="Corbel" panose="020B0503020204020204" pitchFamily="34" charset="0"/>
                <a:cs typeface="Gill Sans MT"/>
              </a:rPr>
              <a:t>high computation capabilities</a:t>
            </a:r>
            <a:r>
              <a:rPr lang="en-US" altLang="zh-CN" sz="1200" b="0" dirty="0">
                <a:latin typeface="Corbel" panose="020B0503020204020204" pitchFamily="34" charset="0"/>
                <a:cs typeface="Gill Sans MT"/>
              </a:rPr>
              <a:t> to cater to the FC kernels.</a:t>
            </a:r>
          </a:p>
          <a:p>
            <a:pPr lvl="0" algn="l" defTabSz="914400">
              <a:defRPr/>
            </a:pPr>
            <a:r>
              <a:rPr kumimoji="0" lang="en-US" altLang="zh-CN" sz="1200" b="0" i="0" strike="noStrike" kern="1200" cap="none" spc="0" normalizeH="0" baseline="0" noProof="0" dirty="0">
                <a:ln>
                  <a:noFill/>
                </a:ln>
                <a:effectLst/>
                <a:uLnTx/>
                <a:uFillTx/>
                <a:latin typeface="Corbel" panose="020B0503020204020204" pitchFamily="34" charset="0"/>
                <a:cs typeface="Gill Sans MT"/>
              </a:rPr>
              <a:t>[CLICK]Compared to FC-PIM, Attention-PIM integrates more bank groups in one stack, </a:t>
            </a:r>
          </a:p>
          <a:p>
            <a:pPr lvl="0" algn="l" defTabSz="914400">
              <a:defRPr/>
            </a:pPr>
            <a:r>
              <a:rPr kumimoji="0" lang="en-US" altLang="zh-CN" sz="1200" b="0" i="0" strike="noStrike" kern="1200" cap="none" spc="0" normalizeH="0" baseline="0" noProof="0" dirty="0">
                <a:ln>
                  <a:noFill/>
                </a:ln>
                <a:effectLst/>
                <a:uLnTx/>
                <a:uFillTx/>
                <a:latin typeface="Corbel" panose="020B0503020204020204" pitchFamily="34" charset="0"/>
                <a:cs typeface="Gill Sans MT"/>
              </a:rPr>
              <a:t>[CLICK] so that it can provide larger memory bandwidth and capacity for the attention kernels.</a:t>
            </a:r>
          </a:p>
          <a:p>
            <a:endParaRPr lang="en-US" dirty="0"/>
          </a:p>
        </p:txBody>
      </p:sp>
      <p:sp>
        <p:nvSpPr>
          <p:cNvPr id="4" name="Slide Number Placeholder 3">
            <a:extLst>
              <a:ext uri="{FF2B5EF4-FFF2-40B4-BE49-F238E27FC236}">
                <a16:creationId xmlns:a16="http://schemas.microsoft.com/office/drawing/2014/main" id="{399372E8-ACC6-8588-1A28-993FC2D86BB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045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6104-345C-43CF-FED6-9762E7695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8E686-41FC-AD19-9C9C-68B311FA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BED06-3749-47BB-BD7B-7CCFED6C878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we have two kinds of computing units to execute FC kernels, FC-PIM and processing-units. How does the scheduler map FC kernels to PIM or processing units at runtime?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will be three stopes.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First, the scheduler is always monitoring the parallelism levels, TLP and RLP.</a:t>
            </a:r>
          </a:p>
          <a:p>
            <a:pPr lvl="0" algn="l" defTabSz="914400">
              <a:defRPr/>
            </a:pPr>
            <a:r>
              <a:rPr lang="en-US" sz="1200" kern="1200" dirty="0">
                <a:solidFill>
                  <a:schemeClr val="tx1"/>
                </a:solidFill>
                <a:latin typeface="+mn-lt"/>
                <a:ea typeface="+mn-ea"/>
                <a:cs typeface="+mn-cs"/>
              </a:rPr>
              <a:t>[CLICK] Once the parallelism levels are changed,  an arithmetic intensity predictor works with TLP and RLP to </a:t>
            </a:r>
            <a:r>
              <a:rPr lang="en-US" altLang="zh-CN" b="1" dirty="0">
                <a:solidFill>
                  <a:prstClr val="black"/>
                </a:solidFill>
                <a:latin typeface="Corbel" panose="020B0503020204020204" pitchFamily="34" charset="0"/>
              </a:rPr>
              <a:t>estimate the </a:t>
            </a:r>
            <a:r>
              <a:rPr lang="en-US" altLang="zh-CN" b="1" dirty="0">
                <a:solidFill>
                  <a:srgbClr val="0000FF"/>
                </a:solidFill>
                <a:latin typeface="Corbel" panose="020B0503020204020204" pitchFamily="34" charset="0"/>
              </a:rPr>
              <a:t>arithmetic intensity </a:t>
            </a:r>
            <a:r>
              <a:rPr lang="en-US" altLang="zh-CN" b="1" dirty="0">
                <a:solidFill>
                  <a:prstClr val="black"/>
                </a:solidFill>
                <a:latin typeface="Corbel" panose="020B0503020204020204" pitchFamily="34" charset="0"/>
              </a:rPr>
              <a:t>of FC kernels.</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Finally, we schedule the FC kernels to identify the FC kernels memory-bound or compute-bound according to the arithmetic intensity, and map the FC kernels on FC-PIM or PU.</a:t>
            </a:r>
          </a:p>
        </p:txBody>
      </p:sp>
      <p:sp>
        <p:nvSpPr>
          <p:cNvPr id="4" name="Slide Number Placeholder 3">
            <a:extLst>
              <a:ext uri="{FF2B5EF4-FFF2-40B4-BE49-F238E27FC236}">
                <a16:creationId xmlns:a16="http://schemas.microsoft.com/office/drawing/2014/main" id="{15DBF772-1433-E65F-2ED9-17483EDE4A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226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2437-7A67-716E-5285-418CD8822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7BC8-3E99-D6EC-765D-6EDE447672AA}"/>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EF9E661-D342-7206-ED1E-C5DE5D0EB6DC}"/>
              </a:ext>
            </a:extLst>
          </p:cNvPr>
          <p:cNvSpPr>
            <a:spLocks noGrp="1"/>
          </p:cNvSpPr>
          <p:nvPr>
            <p:ph type="body" idx="1"/>
          </p:nvPr>
        </p:nvSpPr>
        <p:spPr/>
        <p:txBody>
          <a:bodyPr/>
          <a:lstStyle/>
          <a:p>
            <a:r>
              <a:rPr lang="en-US" dirty="0"/>
              <a:t>Next, </a:t>
            </a:r>
            <a:r>
              <a:rPr lang="en-US" altLang="zh-CN" dirty="0"/>
              <a:t>Let’s look at our evaluation</a:t>
            </a:r>
          </a:p>
        </p:txBody>
      </p:sp>
      <p:sp>
        <p:nvSpPr>
          <p:cNvPr id="4" name="Slide Number Placeholder 3">
            <a:extLst>
              <a:ext uri="{FF2B5EF4-FFF2-40B4-BE49-F238E27FC236}">
                <a16:creationId xmlns:a16="http://schemas.microsoft.com/office/drawing/2014/main" id="{B4C2ECB7-7103-6581-80D6-3BDCBED48258}"/>
              </a:ext>
            </a:extLst>
          </p:cNvPr>
          <p:cNvSpPr>
            <a:spLocks noGrp="1"/>
          </p:cNvSpPr>
          <p:nvPr>
            <p:ph type="sldNum" sz="quarter" idx="10"/>
          </p:nvPr>
        </p:nvSpPr>
        <p:spPr/>
        <p:txBody>
          <a:bodyPr/>
          <a:lstStyle/>
          <a:p>
            <a:fld id="{3ECB66F2-E617-4D22-9699-A8F2E158CBC6}" type="slidenum">
              <a:rPr lang="en-US" smtClean="0"/>
              <a:t>32</a:t>
            </a:fld>
            <a:endParaRPr lang="en-US"/>
          </a:p>
        </p:txBody>
      </p:sp>
    </p:spTree>
    <p:extLst>
      <p:ext uri="{BB962C8B-B14F-4D97-AF65-F5344CB8AC3E}">
        <p14:creationId xmlns:p14="http://schemas.microsoft.com/office/powerpoint/2010/main" val="1205541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82CB-0498-3D8C-CF26-F49A26C7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A2934-D55A-4078-7ED0-E1BE30185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4E274-83E7-885F-C867-13877EC38FDC}"/>
              </a:ext>
            </a:extLst>
          </p:cNvPr>
          <p:cNvSpPr>
            <a:spLocks noGrp="1"/>
          </p:cNvSpPr>
          <p:nvPr>
            <p:ph type="body" idx="1"/>
          </p:nvPr>
        </p:nvSpPr>
        <p:spPr/>
        <p:txBody>
          <a:bodyPr/>
          <a:lstStyle/>
          <a:p>
            <a:r>
              <a:rPr lang="en-US" altLang="zh-CN" dirty="0"/>
              <a:t>We</a:t>
            </a:r>
            <a:r>
              <a:rPr lang="zh-CN" altLang="en-US" dirty="0"/>
              <a:t> </a:t>
            </a:r>
            <a:r>
              <a:rPr lang="en-US" altLang="zh-CN" dirty="0"/>
              <a:t>use</a:t>
            </a:r>
            <a:r>
              <a:rPr lang="zh-CN" altLang="en-US" dirty="0"/>
              <a:t> </a:t>
            </a:r>
            <a:r>
              <a:rPr lang="en-US" altLang="zh-CN" dirty="0"/>
              <a:t>several simulators</a:t>
            </a:r>
            <a:r>
              <a:rPr lang="zh-CN" altLang="en-US" dirty="0"/>
              <a:t> </a:t>
            </a:r>
            <a:r>
              <a:rPr lang="en-US" altLang="zh-CN" dirty="0"/>
              <a:t>for</a:t>
            </a:r>
            <a:r>
              <a:rPr lang="zh-CN" altLang="en-US" dirty="0"/>
              <a:t> </a:t>
            </a:r>
            <a:r>
              <a:rPr lang="en-US" altLang="zh-CN" dirty="0"/>
              <a:t>PAPI</a:t>
            </a:r>
            <a:r>
              <a:rPr lang="zh-CN" altLang="en-US" dirty="0"/>
              <a:t> </a:t>
            </a:r>
            <a:r>
              <a:rPr lang="en-US" altLang="zh-CN" dirty="0"/>
              <a:t>and</a:t>
            </a:r>
            <a:r>
              <a:rPr lang="zh-CN" altLang="en-US" dirty="0"/>
              <a:t> </a:t>
            </a:r>
            <a:r>
              <a:rPr lang="en-US" altLang="zh-CN" dirty="0"/>
              <a:t>you</a:t>
            </a:r>
            <a:r>
              <a:rPr lang="zh-CN" altLang="en-US" dirty="0"/>
              <a:t> </a:t>
            </a:r>
            <a:r>
              <a:rPr lang="en-US" altLang="zh-CN" dirty="0"/>
              <a:t>can</a:t>
            </a:r>
            <a:r>
              <a:rPr lang="zh-CN" altLang="en-US" dirty="0"/>
              <a:t> </a:t>
            </a:r>
            <a:r>
              <a:rPr lang="en-US" altLang="zh-CN" dirty="0"/>
              <a:t>check</a:t>
            </a:r>
            <a:r>
              <a:rPr lang="zh-CN" altLang="en-US" dirty="0"/>
              <a:t> </a:t>
            </a:r>
            <a:r>
              <a:rPr lang="en-US" altLang="zh-CN" dirty="0"/>
              <a:t>the</a:t>
            </a:r>
            <a:r>
              <a:rPr lang="zh-CN" altLang="en-US" dirty="0"/>
              <a:t> </a:t>
            </a:r>
            <a:r>
              <a:rPr lang="en-US" altLang="zh-CN" dirty="0"/>
              <a:t>paper</a:t>
            </a:r>
            <a:r>
              <a:rPr lang="zh-CN" altLang="en-US" dirty="0"/>
              <a:t> </a:t>
            </a:r>
            <a:r>
              <a:rPr lang="en-US" altLang="zh-CN" dirty="0"/>
              <a:t>for</a:t>
            </a:r>
            <a:r>
              <a:rPr lang="zh-CN" altLang="en-US" dirty="0"/>
              <a:t> </a:t>
            </a:r>
            <a:r>
              <a:rPr lang="en-US" altLang="zh-CN" dirty="0"/>
              <a:t>more</a:t>
            </a:r>
            <a:r>
              <a:rPr lang="zh-CN" altLang="en-US" dirty="0"/>
              <a:t> </a:t>
            </a:r>
            <a:r>
              <a:rPr lang="en-US" altLang="zh-CN" dirty="0"/>
              <a:t>details.</a:t>
            </a:r>
          </a:p>
          <a:p>
            <a:r>
              <a:rPr lang="en-US" altLang="zh-CN" dirty="0"/>
              <a:t>We</a:t>
            </a:r>
            <a:r>
              <a:rPr lang="zh-CN" altLang="en-US" dirty="0"/>
              <a:t> </a:t>
            </a:r>
            <a:r>
              <a:rPr lang="en-US" altLang="zh-CN" dirty="0"/>
              <a:t>compare</a:t>
            </a:r>
            <a:r>
              <a:rPr lang="zh-CN" altLang="en-US" dirty="0"/>
              <a:t> </a:t>
            </a:r>
            <a:r>
              <a:rPr lang="en-US" altLang="zh-CN" dirty="0"/>
              <a:t>PAPI</a:t>
            </a:r>
            <a:r>
              <a:rPr lang="zh-CN" altLang="en-US" dirty="0"/>
              <a:t> </a:t>
            </a:r>
            <a:r>
              <a:rPr lang="en-US" altLang="zh-CN" dirty="0"/>
              <a:t>with a state-of-the-art approach AttAcc, a GPU with HBM-PIM computing system, and a PIM-only design. </a:t>
            </a:r>
          </a:p>
          <a:p>
            <a:r>
              <a:rPr lang="en-US" altLang="zh-CN" dirty="0"/>
              <a:t>We</a:t>
            </a:r>
            <a:r>
              <a:rPr lang="zh-CN" altLang="en-US" dirty="0"/>
              <a:t> </a:t>
            </a:r>
            <a:r>
              <a:rPr lang="en-US" altLang="zh-CN" dirty="0"/>
              <a:t>evaluate three commonly-used transformer-based LLMs on two tasks in</a:t>
            </a:r>
            <a:r>
              <a:rPr lang="zh-CN" altLang="en-US" dirty="0"/>
              <a:t> </a:t>
            </a:r>
            <a:r>
              <a:rPr lang="en-US" altLang="zh-CN" dirty="0"/>
              <a:t>Dolly</a:t>
            </a:r>
            <a:r>
              <a:rPr lang="zh-CN" altLang="en-US" dirty="0"/>
              <a:t> </a:t>
            </a:r>
            <a:r>
              <a:rPr lang="en-US" altLang="zh-CN" dirty="0"/>
              <a:t>datasets,</a:t>
            </a:r>
            <a:r>
              <a:rPr lang="zh-CN" altLang="en-US" dirty="0"/>
              <a:t> </a:t>
            </a:r>
            <a:r>
              <a:rPr lang="en-US" altLang="zh-CN" dirty="0"/>
              <a:t>creative-writing and general Q and A tasks.</a:t>
            </a:r>
          </a:p>
          <a:p>
            <a:endParaRPr lang="en-US" dirty="0"/>
          </a:p>
        </p:txBody>
      </p:sp>
      <p:sp>
        <p:nvSpPr>
          <p:cNvPr id="4" name="Slide Number Placeholder 3">
            <a:extLst>
              <a:ext uri="{FF2B5EF4-FFF2-40B4-BE49-F238E27FC236}">
                <a16:creationId xmlns:a16="http://schemas.microsoft.com/office/drawing/2014/main" id="{DD3D7254-A78B-0719-8B7D-7DF869F5F0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436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C497-5A27-3F31-DCCF-4FB972F6A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33061-A2D6-15B7-633F-CF2519493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95AD3-0290-3952-0928-A55513165CAE}"/>
              </a:ext>
            </a:extLst>
          </p:cNvPr>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a:t>
            </a:r>
            <a:r>
              <a:rPr lang="zh-CN" altLang="en-US" dirty="0"/>
              <a:t> </a:t>
            </a:r>
            <a:r>
              <a:rPr lang="en-US" altLang="zh-CN" dirty="0"/>
              <a:t>results</a:t>
            </a:r>
            <a:r>
              <a:rPr lang="zh-CN" altLang="en-US" dirty="0"/>
              <a:t> </a:t>
            </a:r>
            <a:r>
              <a:rPr lang="en-US" altLang="zh-CN" dirty="0"/>
              <a:t>of</a:t>
            </a:r>
            <a:r>
              <a:rPr lang="zh-CN" altLang="en-US" dirty="0"/>
              <a:t> </a:t>
            </a:r>
            <a:r>
              <a:rPr lang="en-US" altLang="zh-CN" dirty="0"/>
              <a:t>performance.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the plot, values are normalized to the baseline GPU+PIM-one system.</a:t>
            </a:r>
          </a:p>
          <a:p>
            <a:r>
              <a:rPr lang="en-US" sz="1200" kern="1200" dirty="0">
                <a:solidFill>
                  <a:schemeClr val="tx1"/>
                </a:solidFill>
                <a:latin typeface="+mn-lt"/>
                <a:ea typeface="+mn-ea"/>
                <a:cs typeface="+mn-cs"/>
              </a:rPr>
              <a:t>[CLICK] On average, PAPI provides 1.8 times, 1.9 times, and 11.1 times compared to the baselines.</a:t>
            </a:r>
          </a:p>
          <a:p>
            <a:r>
              <a:rPr lang="en-US" sz="1200" kern="1200" dirty="0">
                <a:solidFill>
                  <a:schemeClr val="tx1"/>
                </a:solidFill>
                <a:latin typeface="+mn-lt"/>
                <a:ea typeface="+mn-ea"/>
                <a:cs typeface="+mn-cs"/>
              </a:rPr>
              <a:t>[NEXT] </a:t>
            </a:r>
          </a:p>
          <a:p>
            <a:endParaRPr lang="en-US" sz="1200" kern="120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766E37A-187F-07E2-3237-8152C57B13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521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AEA4-8EBB-0F03-0BF4-B440CE0FC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B606A-AF57-5476-FAD2-CDA666DD2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61DED-46E5-5B54-21BF-50BAE2258F92}"/>
              </a:ext>
            </a:extLst>
          </p:cNvPr>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 energy efficiency</a:t>
            </a:r>
            <a:r>
              <a:rPr lang="zh-CN" altLang="en-US" dirty="0"/>
              <a:t> </a:t>
            </a:r>
            <a:r>
              <a:rPr lang="en-US" altLang="zh-CN" dirty="0"/>
              <a:t>results.</a:t>
            </a:r>
            <a:endParaRPr lang="en-US" altLang="zh-CN" sz="1200" kern="1200" dirty="0">
              <a:solidFill>
                <a:schemeClr val="tx1"/>
              </a:solidFill>
              <a:latin typeface="+mn-lt"/>
              <a:ea typeface="+mn-ea"/>
              <a:cs typeface="+mn-cs"/>
            </a:endParaRPr>
          </a:p>
          <a:p>
            <a:r>
              <a:rPr lang="en-US" altLang="zh-CN" sz="1200" kern="1200" dirty="0">
                <a:solidFill>
                  <a:schemeClr val="tx1"/>
                </a:solidFill>
                <a:latin typeface="+mn-lt"/>
                <a:ea typeface="+mn-ea"/>
                <a:cs typeface="+mn-cs"/>
              </a:rPr>
              <a:t>[CLICK] On average, PAPI provides 3.4 times, 3.4 times, and 1.2 times compared to the baselines.</a:t>
            </a:r>
          </a:p>
          <a:p>
            <a:r>
              <a:rPr lang="en-US" altLang="zh-CN" sz="1200" kern="1200" dirty="0">
                <a:solidFill>
                  <a:schemeClr val="tx1"/>
                </a:solidFill>
                <a:latin typeface="+mn-lt"/>
                <a:ea typeface="+mn-ea"/>
                <a:cs typeface="+mn-cs"/>
              </a:rPr>
              <a:t>[NEXT] </a:t>
            </a:r>
          </a:p>
          <a:p>
            <a:endParaRPr lang="en-US" altLang="zh-CN" sz="1200" kern="1200" dirty="0">
              <a:solidFill>
                <a:schemeClr val="tx1"/>
              </a:solidFill>
              <a:latin typeface="+mn-lt"/>
              <a:ea typeface="+mn-ea"/>
              <a:cs typeface="+mn-cs"/>
            </a:endParaRPr>
          </a:p>
          <a:p>
            <a:endParaRPr lang="en-US" altLang="zh-CN" dirty="0"/>
          </a:p>
        </p:txBody>
      </p:sp>
      <p:sp>
        <p:nvSpPr>
          <p:cNvPr id="4" name="Slide Number Placeholder 3">
            <a:extLst>
              <a:ext uri="{FF2B5EF4-FFF2-40B4-BE49-F238E27FC236}">
                <a16:creationId xmlns:a16="http://schemas.microsoft.com/office/drawing/2014/main" id="{F839C79A-3D7A-2B55-B9E5-A7AF1FF49C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4975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details on </a:t>
            </a:r>
          </a:p>
          <a:p>
            <a:r>
              <a:rPr lang="en-US" dirty="0"/>
              <a:t>[CLICK] PAPI’s architecture design,</a:t>
            </a:r>
          </a:p>
          <a:p>
            <a:r>
              <a:rPr lang="en-US" dirty="0"/>
              <a:t>[CLICK] our runtime scheduler.</a:t>
            </a:r>
          </a:p>
          <a:p>
            <a:r>
              <a:rPr lang="en-US" altLang="zh-CN" sz="1200" dirty="0">
                <a:solidFill>
                  <a:schemeClr val="tx1"/>
                </a:solidFill>
                <a:latin typeface="Corbel" panose="020B0503020204020204" pitchFamily="34" charset="0"/>
              </a:rPr>
              <a:t>[CLICK] Sensitivity to Parallelization Levels</a:t>
            </a:r>
          </a:p>
          <a:p>
            <a:r>
              <a:rPr lang="en-US" altLang="zh-CN" sz="1200" dirty="0">
                <a:solidFill>
                  <a:schemeClr val="tx1"/>
                </a:solidFill>
                <a:latin typeface="Corbel" panose="020B0503020204020204" pitchFamily="34" charset="0"/>
              </a:rPr>
              <a:t>[CLICK] Speedup of FC-PIM</a:t>
            </a:r>
          </a:p>
          <a:p>
            <a:r>
              <a:rPr lang="en-US" altLang="zh-CN" sz="1200" dirty="0">
                <a:solidFill>
                  <a:schemeClr val="tx1"/>
                </a:solidFill>
                <a:latin typeface="Corbel" panose="020B0503020204020204" pitchFamily="34" charset="0"/>
              </a:rPr>
              <a:t>[CLICK] and PAPI’s Execution Time Breakdown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a:t>
            </a:r>
          </a:p>
          <a:p>
            <a:endParaRPr lang="en-US" altLang="zh-CN" sz="1200" dirty="0">
              <a:solidFill>
                <a:schemeClr val="tx1"/>
              </a:solidFill>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31AF155A-3E34-6345-A372-944A02B4DA37}" type="slidenum">
              <a:rPr lang="en-US" smtClean="0"/>
              <a:t>36</a:t>
            </a:fld>
            <a:endParaRPr lang="en-US"/>
          </a:p>
        </p:txBody>
      </p:sp>
    </p:spTree>
    <p:extLst>
      <p:ext uri="{BB962C8B-B14F-4D97-AF65-F5344CB8AC3E}">
        <p14:creationId xmlns:p14="http://schemas.microsoft.com/office/powerpoint/2010/main" val="4232101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1A46-E327-6CB6-7079-D6B4AA99B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13DD3-BC6F-83B6-1335-D7FB6A5B5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87836-D94D-3BAF-3407-A52C7E64103D}"/>
              </a:ext>
            </a:extLst>
          </p:cNvPr>
          <p:cNvSpPr>
            <a:spLocks noGrp="1"/>
          </p:cNvSpPr>
          <p:nvPr>
            <p:ph type="body" idx="1"/>
          </p:nvPr>
        </p:nvSpPr>
        <p:spPr/>
        <p:txBody>
          <a:bodyPr/>
          <a:lstStyle/>
          <a:p>
            <a:r>
              <a:rPr lang="en-US" dirty="0"/>
              <a:t>[NEXT] </a:t>
            </a:r>
          </a:p>
        </p:txBody>
      </p:sp>
      <p:sp>
        <p:nvSpPr>
          <p:cNvPr id="4" name="Slide Number Placeholder 3">
            <a:extLst>
              <a:ext uri="{FF2B5EF4-FFF2-40B4-BE49-F238E27FC236}">
                <a16:creationId xmlns:a16="http://schemas.microsoft.com/office/drawing/2014/main" id="{C349C469-8FB7-9A6C-2F8E-EC0B5B219733}"/>
              </a:ext>
            </a:extLst>
          </p:cNvPr>
          <p:cNvSpPr>
            <a:spLocks noGrp="1"/>
          </p:cNvSpPr>
          <p:nvPr>
            <p:ph type="sldNum" sz="quarter" idx="5"/>
          </p:nvPr>
        </p:nvSpPr>
        <p:spPr/>
        <p:txBody>
          <a:bodyPr/>
          <a:lstStyle/>
          <a:p>
            <a:fld id="{31AF155A-3E34-6345-A372-944A02B4DA37}" type="slidenum">
              <a:rPr lang="en-US" smtClean="0"/>
              <a:t>37</a:t>
            </a:fld>
            <a:endParaRPr lang="en-US"/>
          </a:p>
        </p:txBody>
      </p:sp>
    </p:spTree>
    <p:extLst>
      <p:ext uri="{BB962C8B-B14F-4D97-AF65-F5344CB8AC3E}">
        <p14:creationId xmlns:p14="http://schemas.microsoft.com/office/powerpoint/2010/main" val="3939845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26380-E4E2-BDFC-66B6-8783ED7EF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F3372-464C-96E1-8E7B-7BC903E759E3}"/>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14D4C48-160D-C824-BB92-BAECEF49F5C7}"/>
              </a:ext>
            </a:extLst>
          </p:cNvPr>
          <p:cNvSpPr>
            <a:spLocks noGrp="1"/>
          </p:cNvSpPr>
          <p:nvPr>
            <p:ph type="body" idx="1"/>
          </p:nvPr>
        </p:nvSpPr>
        <p:spPr/>
        <p:txBody>
          <a:bodyPr/>
          <a:lstStyle/>
          <a:p>
            <a:r>
              <a:rPr lang="en-US" altLang="zh-CN" dirty="0"/>
              <a:t>To</a:t>
            </a:r>
            <a:r>
              <a:rPr lang="zh-CN" altLang="en-US" dirty="0"/>
              <a:t> </a:t>
            </a:r>
            <a:r>
              <a:rPr lang="en-US" altLang="zh-CN" dirty="0"/>
              <a:t>conclude</a:t>
            </a:r>
            <a:r>
              <a:rPr lang="zh-CN" altLang="en-US" dirty="0"/>
              <a:t> </a:t>
            </a:r>
            <a:r>
              <a:rPr lang="en-US" altLang="zh-CN" dirty="0"/>
              <a:t>our</a:t>
            </a:r>
            <a:r>
              <a:rPr lang="zh-CN" altLang="en-US" dirty="0"/>
              <a:t> </a:t>
            </a:r>
            <a:r>
              <a:rPr lang="en-US" altLang="zh-CN" dirty="0"/>
              <a:t>work</a:t>
            </a:r>
          </a:p>
        </p:txBody>
      </p:sp>
      <p:sp>
        <p:nvSpPr>
          <p:cNvPr id="4" name="Slide Number Placeholder 3">
            <a:extLst>
              <a:ext uri="{FF2B5EF4-FFF2-40B4-BE49-F238E27FC236}">
                <a16:creationId xmlns:a16="http://schemas.microsoft.com/office/drawing/2014/main" id="{CE08A302-871C-7231-6FE7-49C5D130B7A7}"/>
              </a:ext>
            </a:extLst>
          </p:cNvPr>
          <p:cNvSpPr>
            <a:spLocks noGrp="1"/>
          </p:cNvSpPr>
          <p:nvPr>
            <p:ph type="sldNum" sz="quarter" idx="10"/>
          </p:nvPr>
        </p:nvSpPr>
        <p:spPr/>
        <p:txBody>
          <a:bodyPr/>
          <a:lstStyle/>
          <a:p>
            <a:fld id="{3ECB66F2-E617-4D22-9699-A8F2E158CBC6}" type="slidenum">
              <a:rPr lang="en-US" smtClean="0"/>
              <a:t>38</a:t>
            </a:fld>
            <a:endParaRPr lang="en-US"/>
          </a:p>
        </p:txBody>
      </p:sp>
    </p:spTree>
    <p:extLst>
      <p:ext uri="{BB962C8B-B14F-4D97-AF65-F5344CB8AC3E}">
        <p14:creationId xmlns:p14="http://schemas.microsoft.com/office/powerpoint/2010/main" val="734716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9EE9-6B3C-BCC5-5776-2F761854E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39FC3-0D92-457E-3DED-11E07A9BB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1DCA5-D23F-20F2-31B7-E9AB32B05A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Hi everyone, I am Yintao. Today I am going to discuss our work </a:t>
            </a:r>
            <a:r>
              <a:rPr lang="zh-CN" altLang="en-US" b="0" dirty="0"/>
              <a:t>“</a:t>
            </a:r>
            <a:r>
              <a:rPr lang="en-US" altLang="zh-CN" sz="1200" b="0" dirty="0">
                <a:solidFill>
                  <a:schemeClr val="bg1">
                    <a:lumMod val="95000"/>
                  </a:schemeClr>
                </a:solidFill>
                <a:latin typeface="Corbel" panose="020B0503020204020204" pitchFamily="34" charset="0"/>
              </a:rPr>
              <a:t>PAPI: Exploiting Dynamic Parallelism in Large Language Model Decoding with a Processing-In-Memory-Enabled Computing System</a:t>
            </a:r>
            <a:r>
              <a:rPr lang="zh-CN" altLang="en-US" sz="1200" b="0" dirty="0">
                <a:solidFill>
                  <a:schemeClr val="bg1">
                    <a:lumMod val="95000"/>
                  </a:schemeClr>
                </a:solidFill>
                <a:latin typeface="Corbel" panose="020B0503020204020204" pitchFamily="34" charset="0"/>
              </a:rPr>
              <a:t>”</a:t>
            </a:r>
            <a:endParaRPr lang="en-US" altLang="zh-CN"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accent1">
                    <a:lumMod val="50000"/>
                  </a:schemeClr>
                </a:solidFill>
                <a:latin typeface="Palatino Linotype" panose="0204050205050503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103F0EA0-8E77-07DC-6A03-DA2F060BF8E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3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661F-5322-116E-8644-441A84845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9823F-9A8A-6455-2095-7D0D5DCEA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E3877-8E1F-7CB6-E71E-4C15077AC496}"/>
              </a:ext>
            </a:extLst>
          </p:cNvPr>
          <p:cNvSpPr>
            <a:spLocks noGrp="1"/>
          </p:cNvSpPr>
          <p:nvPr>
            <p:ph type="body" idx="1"/>
          </p:nvPr>
        </p:nvSpPr>
        <p:spPr/>
        <p:txBody>
          <a:bodyPr/>
          <a:lstStyle/>
          <a:p>
            <a:r>
              <a:rPr lang="en-US" dirty="0"/>
              <a:t>[CLICK] Here is a case of LLM inference process.</a:t>
            </a:r>
          </a:p>
          <a:p>
            <a:r>
              <a:rPr lang="en-US" dirty="0"/>
              <a:t>[CLICK] It consists of two stages. prefilling stage and decoding stage. LLM use prefilling stage to encodes contextual information from the input in parallel</a:t>
            </a:r>
            <a:r>
              <a:rPr lang="en-US" altLang="zh-CN" dirty="0"/>
              <a:t>. Like the figure shows, </a:t>
            </a:r>
            <a:r>
              <a:rPr lang="en-US" altLang="zh-CN" dirty="0" err="1"/>
              <a:t>sam</a:t>
            </a:r>
            <a:r>
              <a:rPr lang="en-US" altLang="zh-CN" dirty="0"/>
              <a:t> did this </a:t>
            </a:r>
            <a:r>
              <a:rPr lang="en-US" altLang="zh-CN" dirty="0" err="1"/>
              <a:t>phd</a:t>
            </a:r>
            <a:r>
              <a:rPr lang="en-US" altLang="zh-CN" dirty="0"/>
              <a:t> are four input tokens, and LLM process them to get an output token at.</a:t>
            </a:r>
            <a:endParaRPr lang="en-US" dirty="0"/>
          </a:p>
          <a:p>
            <a:r>
              <a:rPr lang="en-US" dirty="0"/>
              <a:t>[CLICK] Next, LLM use decoding to generate output tokens </a:t>
            </a:r>
            <a:r>
              <a:rPr lang="en-US" altLang="zh-CN" sz="1200" b="1" dirty="0">
                <a:solidFill>
                  <a:srgbClr val="C00000"/>
                </a:solidFill>
                <a:latin typeface="Corbel" panose="020B0503020204020204" pitchFamily="34" charset="0"/>
                <a:cs typeface="Lato" panose="020F0502020204030203" pitchFamily="34" charset="0"/>
              </a:rPr>
              <a:t>in serial or parallel.</a:t>
            </a:r>
            <a:r>
              <a:rPr lang="en-US" dirty="0"/>
              <a:t> To be specific, LLM </a:t>
            </a:r>
            <a:r>
              <a:rPr lang="en-US" altLang="zh-CN" dirty="0"/>
              <a:t>inputs the last output token to generate the next output token.</a:t>
            </a:r>
          </a:p>
          <a:p>
            <a:r>
              <a:rPr lang="en-US" altLang="zh-CN" dirty="0"/>
              <a:t>[CLICK] And we will repeat the same cycle again and again until all output tokens have been generated. This LLM inference process includes two stage. </a:t>
            </a:r>
          </a:p>
          <a:p>
            <a:r>
              <a:rPr lang="en-US" dirty="0"/>
              <a:t>[NEXT]</a:t>
            </a:r>
          </a:p>
        </p:txBody>
      </p:sp>
      <p:sp>
        <p:nvSpPr>
          <p:cNvPr id="4" name="Slide Number Placeholder 3">
            <a:extLst>
              <a:ext uri="{FF2B5EF4-FFF2-40B4-BE49-F238E27FC236}">
                <a16:creationId xmlns:a16="http://schemas.microsoft.com/office/drawing/2014/main" id="{F629F941-9751-914C-D915-40F300BE2E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776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336FF-DB36-9F50-B486-2BAC4E0E6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B63BB-B6B0-E127-F999-B936B4FD3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3B2F0-2D14-D649-C239-5C0707EE12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Corbel" panose="020B0503020204020204" pitchFamily="34" charset="0"/>
                <a:ea typeface="+mj-ea"/>
                <a:cs typeface="+mn-cs"/>
              </a:rPr>
              <a:t>[CLICK] </a:t>
            </a:r>
            <a:r>
              <a:rPr lang="en-US" sz="1200" kern="1200" dirty="0">
                <a:solidFill>
                  <a:schemeClr val="tx1"/>
                </a:solidFill>
                <a:latin typeface="+mn-lt"/>
                <a:ea typeface="+mn-ea"/>
                <a:cs typeface="+mn-cs"/>
              </a:rPr>
              <a:t>Here is a process of dynamic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Let’s assume that a FC kernel becomes memory bound when their arithmetic intensity is smaller than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At the beginning, the LLM decoding generates three tokens and we are monitoring the RLP and TLP. Since the parallelism levels did not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arithmetic intensity does not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and we don’t reschedule the FC kernels and have no mapping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After the output tokens in the fourth cycles are generated, we find there is an end-of-sentence (EOS) token in the first request, which means the request is finished. At this time, the RLP becomes from five to four. The arithmetic intensity becomes 4. And we execute the reschedule. and the mapping result is PU.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Similar to the fourth cycle, we reschedule at the fifth cycle and find the mapping result becomes PIM this time. Since the arithmetic intensity is smaller than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runtime scheduling will continue until all the requests are finished to execute.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DE67811-EE13-9877-1E25-A89418DB1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8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6A88-9EBD-FE45-D286-133648BEF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5F4B1-A791-45CF-A362-51478D253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CA2DE-D2E0-8701-3B27-A0964814B1A4}"/>
              </a:ext>
            </a:extLst>
          </p:cNvPr>
          <p:cNvSpPr>
            <a:spLocks noGrp="1"/>
          </p:cNvSpPr>
          <p:nvPr>
            <p:ph type="body" idx="1"/>
          </p:nvPr>
        </p:nvSpPr>
        <p:spPr/>
        <p:txBody>
          <a:bodyPr/>
          <a:lstStyle/>
          <a:p>
            <a:r>
              <a:rPr lang="en-US" dirty="0"/>
              <a:t>[CLICK]</a:t>
            </a:r>
          </a:p>
        </p:txBody>
      </p:sp>
      <p:sp>
        <p:nvSpPr>
          <p:cNvPr id="4" name="Slide Number Placeholder 3">
            <a:extLst>
              <a:ext uri="{FF2B5EF4-FFF2-40B4-BE49-F238E27FC236}">
                <a16:creationId xmlns:a16="http://schemas.microsoft.com/office/drawing/2014/main" id="{89E8A5A7-D6EF-9739-4189-AC2A450ADC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4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AA26-032E-8590-33D3-4556FE4FD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D723-AF0F-8D7D-3123-CFA8FC94B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2C0E5-3473-6324-3FDE-B20255C6C207}"/>
              </a:ext>
            </a:extLst>
          </p:cNvPr>
          <p:cNvSpPr>
            <a:spLocks noGrp="1"/>
          </p:cNvSpPr>
          <p:nvPr>
            <p:ph type="body" idx="1"/>
          </p:nvPr>
        </p:nvSpPr>
        <p:spPr/>
        <p:txBody>
          <a:bodyPr/>
          <a:lstStyle/>
          <a:p>
            <a:r>
              <a:rPr lang="en-US" altLang="zh-CN" dirty="0"/>
              <a:t>As we</a:t>
            </a:r>
            <a:r>
              <a:rPr lang="zh-CN" altLang="en-US" dirty="0"/>
              <a:t> </a:t>
            </a:r>
            <a:r>
              <a:rPr lang="en-US" altLang="zh-CN" dirty="0"/>
              <a:t>said</a:t>
            </a:r>
            <a:r>
              <a:rPr lang="zh-CN" altLang="en-US" dirty="0"/>
              <a:t> </a:t>
            </a:r>
            <a:r>
              <a:rPr lang="en-US" altLang="zh-CN" dirty="0"/>
              <a:t>above,</a:t>
            </a:r>
            <a:r>
              <a:rPr lang="zh-CN" altLang="en-US" dirty="0"/>
              <a:t> </a:t>
            </a:r>
            <a:r>
              <a:rPr lang="en-US" altLang="zh-CN" dirty="0"/>
              <a:t>decoding</a:t>
            </a:r>
            <a:r>
              <a:rPr lang="zh-CN" altLang="en-US" dirty="0"/>
              <a:t> </a:t>
            </a:r>
            <a:r>
              <a:rPr lang="en-US" altLang="zh-CN" dirty="0"/>
              <a:t>can</a:t>
            </a:r>
            <a:r>
              <a:rPr lang="zh-CN" altLang="en-US" dirty="0"/>
              <a:t> </a:t>
            </a:r>
            <a:r>
              <a:rPr lang="en-US" altLang="zh-CN" dirty="0"/>
              <a:t>be</a:t>
            </a:r>
            <a:r>
              <a:rPr lang="zh-CN" altLang="en-US" dirty="0"/>
              <a:t> </a:t>
            </a:r>
            <a:r>
              <a:rPr lang="en-US" altLang="zh-CN" dirty="0"/>
              <a:t>in</a:t>
            </a:r>
            <a:r>
              <a:rPr lang="zh-CN" altLang="en-US" dirty="0"/>
              <a:t> </a:t>
            </a:r>
            <a:r>
              <a:rPr lang="en-US" altLang="zh-CN" dirty="0"/>
              <a:t>serial</a:t>
            </a:r>
            <a:r>
              <a:rPr lang="zh-CN" altLang="en-US" dirty="0"/>
              <a:t> </a:t>
            </a:r>
            <a:r>
              <a:rPr lang="en-US" altLang="zh-CN" dirty="0"/>
              <a:t>or parallel. </a:t>
            </a:r>
          </a:p>
          <a:p>
            <a:r>
              <a:rPr lang="en-US" dirty="0"/>
              <a:t>[CLICK] Here is a case of serial decoding with two requests. As you see, an LLM model generates tokens in request A one-by-one, then process the other request </a:t>
            </a:r>
            <a:r>
              <a:rPr lang="en-US" altLang="zh-CN" dirty="0"/>
              <a:t>in serial</a:t>
            </a:r>
            <a:r>
              <a:rPr lang="en-US" dirty="0"/>
              <a:t>. [CLICK]</a:t>
            </a:r>
          </a:p>
          <a:p>
            <a:r>
              <a:rPr lang="en-US" dirty="0"/>
              <a:t>[CLICK] This serial processing will lead to low hardware utilization and low throughput of LLM inference.</a:t>
            </a:r>
          </a:p>
          <a:p>
            <a:r>
              <a:rPr lang="en-US" dirty="0"/>
              <a:t>[NEXT]</a:t>
            </a:r>
          </a:p>
        </p:txBody>
      </p:sp>
      <p:sp>
        <p:nvSpPr>
          <p:cNvPr id="4" name="Slide Number Placeholder 3">
            <a:extLst>
              <a:ext uri="{FF2B5EF4-FFF2-40B4-BE49-F238E27FC236}">
                <a16:creationId xmlns:a16="http://schemas.microsoft.com/office/drawing/2014/main" id="{88682DF8-03E7-072B-52E3-20A8F88385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70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0395-B10D-27E7-3E91-B8F0CE2E1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CBAD1-39A6-014F-CC3A-8CF35D1C4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EEA19-2C1B-5D20-C28F-ECBED4EA1B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cs typeface="Gill Sans MT"/>
              </a:rPr>
              <a:t>[CLICK] first TLP then even different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cs typeface="Gill Sans MT"/>
              </a:rPr>
              <a:t>[CLICK] One is request-level parallelism, RLP. And the other is token-level parallelism.</a:t>
            </a:r>
          </a:p>
          <a:p>
            <a:r>
              <a:rPr lang="en-US" dirty="0"/>
              <a:t>[CLICK] Let’s see what is RLP. now we have two tokens from request A and request B, </a:t>
            </a:r>
          </a:p>
          <a:p>
            <a:r>
              <a:rPr lang="en-US" dirty="0"/>
              <a:t>[CLICK] then the LLM model processes the tokens from the two requests at the same time.</a:t>
            </a:r>
          </a:p>
          <a:p>
            <a:r>
              <a:rPr lang="en-US" dirty="0"/>
              <a:t>[CLICK] So LLM decodes requests in parallel with RLP.</a:t>
            </a:r>
          </a:p>
          <a:p>
            <a:r>
              <a:rPr lang="en-US" dirty="0"/>
              <a:t>[CLICK] then let’s see what is token-level parallelism. </a:t>
            </a:r>
          </a:p>
          <a:p>
            <a:r>
              <a:rPr lang="en-US" dirty="0"/>
              <a:t>[CLICK] Now we have two tokens from request A, </a:t>
            </a:r>
          </a:p>
          <a:p>
            <a:r>
              <a:rPr lang="en-US" dirty="0"/>
              <a:t>[CLICK] and the LLM decodes the tokens of one request in parallel.</a:t>
            </a:r>
          </a:p>
          <a:p>
            <a:r>
              <a:rPr lang="en-US" dirty="0"/>
              <a:t>[CLICK] Then there is a question, do all LLM kernels benefit from both RLP and TLP? </a:t>
            </a:r>
          </a:p>
        </p:txBody>
      </p:sp>
      <p:sp>
        <p:nvSpPr>
          <p:cNvPr id="4" name="Slide Number Placeholder 3">
            <a:extLst>
              <a:ext uri="{FF2B5EF4-FFF2-40B4-BE49-F238E27FC236}">
                <a16:creationId xmlns:a16="http://schemas.microsoft.com/office/drawing/2014/main" id="{30E77EFE-B7B8-F423-9873-07EEE824C4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43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7DC2-C30A-C1C9-8BF9-CD10024ED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7F333-9F86-3F6B-6F9B-F6E0B975077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C07F32DD-E00B-2957-E43C-826B8EF8DF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Let's characterize the LLM kernels in more detail.</a:t>
            </a:r>
          </a:p>
        </p:txBody>
      </p:sp>
      <p:sp>
        <p:nvSpPr>
          <p:cNvPr id="4" name="Slide Number Placeholder 3">
            <a:extLst>
              <a:ext uri="{FF2B5EF4-FFF2-40B4-BE49-F238E27FC236}">
                <a16:creationId xmlns:a16="http://schemas.microsoft.com/office/drawing/2014/main" id="{00E3F557-7B14-405B-67E0-6D3C167D7B5F}"/>
              </a:ext>
            </a:extLst>
          </p:cNvPr>
          <p:cNvSpPr>
            <a:spLocks noGrp="1"/>
          </p:cNvSpPr>
          <p:nvPr>
            <p:ph type="sldNum" sz="quarter" idx="10"/>
          </p:nvPr>
        </p:nvSpPr>
        <p:spPr/>
        <p:txBody>
          <a:bodyPr/>
          <a:lstStyle/>
          <a:p>
            <a:fld id="{3ECB66F2-E617-4D22-9699-A8F2E158CBC6}" type="slidenum">
              <a:rPr lang="en-US" smtClean="0"/>
              <a:t>8</a:t>
            </a:fld>
            <a:endParaRPr lang="en-US"/>
          </a:p>
        </p:txBody>
      </p:sp>
    </p:spTree>
    <p:extLst>
      <p:ext uri="{BB962C8B-B14F-4D97-AF65-F5344CB8AC3E}">
        <p14:creationId xmlns:p14="http://schemas.microsoft.com/office/powerpoint/2010/main" val="42273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DABD5-6F94-80F9-6193-8434DCA75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BE2F1-31AA-FD45-840F-3B4152911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CBAAE-32EA-5BF4-7EF2-EBD8588D90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analyzed the LLM kernels and find three key observations.</a:t>
            </a:r>
          </a:p>
          <a:p>
            <a:r>
              <a:rPr lang="en-US" dirty="0"/>
              <a:t>Let’s start from the first one.</a:t>
            </a:r>
          </a:p>
        </p:txBody>
      </p:sp>
      <p:sp>
        <p:nvSpPr>
          <p:cNvPr id="4" name="Slide Number Placeholder 3">
            <a:extLst>
              <a:ext uri="{FF2B5EF4-FFF2-40B4-BE49-F238E27FC236}">
                <a16:creationId xmlns:a16="http://schemas.microsoft.com/office/drawing/2014/main" id="{29720D55-FCD8-AEBF-42E5-93254C8A89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31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1827AE5-44FE-2D4A-B3ED-43134FFC15AB}" type="datetime1">
              <a:rPr lang="en-US" smtClean="0"/>
              <a:t>3/29/2025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6301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C2FD60D-2973-3B48-88F6-3AB6155ABB84}" type="datetime1">
              <a:rPr lang="en-US" smtClean="0"/>
              <a:t>3/29/2025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18716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899D52B-F2B0-0840-A4EB-13802C196382}" type="datetime1">
              <a:rPr lang="en-US" smtClean="0"/>
              <a:t>3/29/2025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7439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3F4411B-8ACF-2C4A-B7B5-BD8ED3F85A83}" type="datetime1">
              <a:rPr lang="en-US" smtClean="0"/>
              <a:t>3/29/2025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2375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D687866C-86F6-5D48-A804-AB91D15554AD}" type="datetime1">
              <a:rPr lang="en-US" smtClean="0"/>
              <a:t>3/29/2025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8137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9DB5D06A-0738-0E4C-8445-2401B00F2BD5}" type="datetime1">
              <a:rPr lang="en-US" smtClean="0"/>
              <a:t>3/29/2025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79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9D8D6CEA-B40A-4149-985D-2555F84EA0CA}" type="datetime1">
              <a:rPr lang="en-US" smtClean="0"/>
              <a:t>3/29/2025</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034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4A0239DA-AF7F-7A4F-B0B3-9CEEB8D1E06E}" type="datetime1">
              <a:rPr lang="en-US" smtClean="0"/>
              <a:t>3/29/2025</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70773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D303B1C0-64CD-C340-AA48-ED7FD89B2F7D}" type="datetime1">
              <a:rPr lang="en-US" smtClean="0"/>
              <a:t>3/29/2025</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41468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34F23BDF-4EA0-844B-BB0F-8DA3C5AF046B}" type="datetime1">
              <a:rPr lang="en-US" smtClean="0"/>
              <a:t>3/29/2025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87010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0F5A654C-BEC2-9642-B4C2-ADA552FD3B4E}" type="datetime1">
              <a:rPr lang="en-US" smtClean="0"/>
              <a:t>3/29/2025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99802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786815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4.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4.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864653"/>
          </a:xfrm>
          <a:solidFill>
            <a:schemeClr val="tx2">
              <a:lumMod val="75000"/>
            </a:schemeClr>
          </a:solidFill>
        </p:spPr>
        <p:txBody>
          <a:bodyPr lIns="0" rIns="0"/>
          <a:lstStyle/>
          <a:p>
            <a:r>
              <a:rPr lang="en-US" sz="3100" b="1" dirty="0">
                <a:solidFill>
                  <a:schemeClr val="bg1">
                    <a:lumMod val="95000"/>
                  </a:schemeClr>
                </a:solidFill>
                <a:latin typeface="Corbel" panose="020B0503020204020204" pitchFamily="34" charset="0"/>
              </a:rPr>
              <a:t>PAPI: Exploiting Dynamic Parallelism</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in Large Language Model Decoding with </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a</a:t>
            </a:r>
            <a:r>
              <a:rPr lang="en-US" sz="3100" dirty="0">
                <a:solidFill>
                  <a:schemeClr val="bg1">
                    <a:lumMod val="95000"/>
                  </a:schemeClr>
                </a:solidFill>
                <a:latin typeface="Corbel" panose="020B0503020204020204" pitchFamily="34" charset="0"/>
              </a:rPr>
              <a:t> </a:t>
            </a:r>
            <a:r>
              <a:rPr lang="en-US" sz="3100" b="1" dirty="0">
                <a:solidFill>
                  <a:schemeClr val="bg1">
                    <a:lumMod val="95000"/>
                  </a:schemeClr>
                </a:solidFill>
                <a:latin typeface="Corbel" panose="020B0503020204020204" pitchFamily="34" charset="0"/>
              </a:rPr>
              <a:t>Processing-In-Memory-Enabled Computing System</a:t>
            </a:r>
          </a:p>
        </p:txBody>
      </p:sp>
      <p:sp>
        <p:nvSpPr>
          <p:cNvPr id="6" name="Subtitle 5"/>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0" y="3056347"/>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200" b="1" dirty="0">
                <a:solidFill>
                  <a:srgbClr val="1F497D"/>
                </a:solidFill>
                <a:latin typeface="Corbel" panose="020B0503020204020204" pitchFamily="34" charset="0"/>
              </a:rPr>
              <a:t>Yintao He</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kumimoji="0" lang="en-US" altLang="zh-CN" sz="2200" b="1" i="0" u="none" strike="noStrike" kern="1200" cap="none" spc="0" normalizeH="0" baseline="0" noProof="0" dirty="0" err="1">
                <a:ln>
                  <a:noFill/>
                </a:ln>
                <a:solidFill>
                  <a:prstClr val="black"/>
                </a:solidFill>
                <a:effectLst/>
                <a:uLnTx/>
                <a:uFillTx/>
                <a:latin typeface="Corbel" panose="020B0503020204020204" pitchFamily="34" charset="0"/>
              </a:rPr>
              <a:t>Haiyu</a:t>
            </a:r>
            <a:r>
              <a:rPr kumimoji="0" lang="en-US" altLang="zh-CN" sz="2200" b="1" i="0" u="none" strike="noStrike" kern="1200" cap="none" spc="0" normalizeH="0" baseline="0" noProof="0" dirty="0">
                <a:ln>
                  <a:noFill/>
                </a:ln>
                <a:solidFill>
                  <a:prstClr val="black"/>
                </a:solidFill>
                <a:effectLst/>
                <a:uLnTx/>
                <a:uFillTx/>
                <a:latin typeface="Corbel" panose="020B0503020204020204" pitchFamily="34" charset="0"/>
              </a:rPr>
              <a:t> Mao</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Christina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Giannoula</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	</a:t>
            </a:r>
            <a:br>
              <a:rPr kumimoji="0" lang="en-US" sz="500" b="1" i="0" u="none" strike="noStrike" kern="1200" cap="none" spc="0" normalizeH="0" baseline="0" noProof="0" dirty="0">
                <a:ln>
                  <a:noFill/>
                </a:ln>
                <a:solidFill>
                  <a:prstClr val="black"/>
                </a:solidFill>
                <a:effectLst/>
                <a:uLnTx/>
                <a:uFillTx/>
                <a:latin typeface="Corbel" panose="020B0503020204020204" pitchFamily="34" charset="0"/>
              </a:rPr>
            </a:br>
            <a:endParaRPr lang="en-US" sz="500" b="1" dirty="0">
              <a:solidFill>
                <a:prstClr val="black"/>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Mohammad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Sadrosadati</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effectLst/>
                <a:uLnTx/>
                <a:uFillTx/>
                <a:latin typeface="Corbel" panose="020B0503020204020204" pitchFamily="34" charset="0"/>
              </a:rPr>
              <a:t>Juan Gómez-Luna</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lang="en-US" sz="2200" b="1" dirty="0">
                <a:solidFill>
                  <a:prstClr val="black"/>
                </a:solidFill>
                <a:latin typeface="Corbel" panose="020B0503020204020204" pitchFamily="34" charset="0"/>
              </a:rPr>
              <a:t>Huawei Li	</a:t>
            </a:r>
          </a:p>
          <a:p>
            <a:pPr algn="ctr">
              <a:defRPr/>
            </a:pPr>
            <a:endParaRPr lang="en-US" sz="500" b="1" dirty="0">
              <a:solidFill>
                <a:prstClr val="black"/>
              </a:solidFill>
              <a:latin typeface="Corbel" panose="020B0503020204020204" pitchFamily="34" charset="0"/>
            </a:endParaRPr>
          </a:p>
          <a:p>
            <a:pPr algn="ctr">
              <a:defRPr/>
            </a:pPr>
            <a:r>
              <a:rPr lang="en-US" sz="2200" b="1" dirty="0">
                <a:solidFill>
                  <a:prstClr val="black"/>
                </a:solidFill>
                <a:latin typeface="Corbel" panose="020B0503020204020204" pitchFamily="34" charset="0"/>
              </a:rPr>
              <a:t>Xiaowei Li</a:t>
            </a:r>
            <a:r>
              <a:rPr lang="en-US" altLang="zh-CN" sz="2200" b="1" dirty="0">
                <a:solidFill>
                  <a:prstClr val="black"/>
                </a:solidFill>
                <a:latin typeface="Corbel" panose="020B0503020204020204" pitchFamily="34" charset="0"/>
              </a:rPr>
              <a:t>         </a:t>
            </a:r>
            <a:r>
              <a:rPr lang="en-US" sz="2200" b="1" dirty="0">
                <a:solidFill>
                  <a:prstClr val="black"/>
                </a:solidFill>
                <a:latin typeface="Corbel" panose="020B0503020204020204" pitchFamily="34" charset="0"/>
              </a:rPr>
              <a:t>Ying Wang        Onur Mutlu</a:t>
            </a:r>
          </a:p>
        </p:txBody>
      </p:sp>
      <p:sp>
        <p:nvSpPr>
          <p:cNvPr id="4" name="TextBox 3"/>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8" name="Graphic 7">
            <a:extLst>
              <a:ext uri="{FF2B5EF4-FFF2-40B4-BE49-F238E27FC236}">
                <a16:creationId xmlns:a16="http://schemas.microsoft.com/office/drawing/2014/main" id="{43B2F70C-CDC6-A642-9D6B-32E6A8EA35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824F8868-9941-514D-88E1-0ACB358D9EC9}"/>
              </a:ext>
            </a:extLst>
          </p:cNvPr>
          <p:cNvSpPr/>
          <p:nvPr/>
        </p:nvSpPr>
        <p:spPr>
          <a:xfrm>
            <a:off x="0" y="4509926"/>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7375E"/>
                </a:solidFill>
                <a:effectLst/>
                <a:uLnTx/>
                <a:uFillTx/>
                <a:latin typeface="+mj-lt"/>
              </a:rPr>
              <a:t>ASPLOS </a:t>
            </a:r>
            <a:r>
              <a:rPr kumimoji="0" lang="en-US" sz="2200" b="1" i="0" u="none" strike="noStrike" kern="1200" cap="none" spc="0" normalizeH="0" baseline="0" noProof="0" dirty="0">
                <a:ln>
                  <a:noFill/>
                </a:ln>
                <a:solidFill>
                  <a:srgbClr val="17375E"/>
                </a:solidFill>
                <a:effectLst/>
                <a:uLnTx/>
                <a:uFillTx/>
                <a:latin typeface="+mj-lt"/>
                <a:cs typeface="Calibri" panose="020F0502020204030204" pitchFamily="34" charset="0"/>
              </a:rPr>
              <a:t>2025</a:t>
            </a:r>
          </a:p>
        </p:txBody>
      </p:sp>
      <p:pic>
        <p:nvPicPr>
          <p:cNvPr id="14" name="Picture 2" descr="http://www.euroc-project.eu/fileadmin/imgEuroc/eurocConsortiumLogos/ethLogo.png">
            <a:extLst>
              <a:ext uri="{FF2B5EF4-FFF2-40B4-BE49-F238E27FC236}">
                <a16:creationId xmlns:a16="http://schemas.microsoft.com/office/drawing/2014/main" id="{8E6DF52C-6D6F-1D47-92E5-A4DDA60A3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057"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16BFD270-CAFB-722A-83B8-CAE90234FBFD}"/>
              </a:ext>
            </a:extLst>
          </p:cNvPr>
          <p:cNvPicPr>
            <a:picLocks noChangeAspect="1"/>
          </p:cNvPicPr>
          <p:nvPr/>
        </p:nvPicPr>
        <p:blipFill>
          <a:blip r:embed="rId6"/>
          <a:stretch>
            <a:fillRect/>
          </a:stretch>
        </p:blipFill>
        <p:spPr>
          <a:xfrm>
            <a:off x="570467" y="6076005"/>
            <a:ext cx="1363904" cy="681952"/>
          </a:xfrm>
          <a:prstGeom prst="rect">
            <a:avLst/>
          </a:prstGeom>
        </p:spPr>
      </p:pic>
      <p:pic>
        <p:nvPicPr>
          <p:cNvPr id="1026" name="Picture 2">
            <a:extLst>
              <a:ext uri="{FF2B5EF4-FFF2-40B4-BE49-F238E27FC236}">
                <a16:creationId xmlns:a16="http://schemas.microsoft.com/office/drawing/2014/main" id="{386467F9-6B59-F41E-1D5E-5BED7FFD5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020" y="5651787"/>
            <a:ext cx="2179900" cy="1453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64FD0A-0750-3AC0-2573-B7CFE0794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871" y="6065570"/>
            <a:ext cx="996149" cy="75945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609B45AB-3F3C-96EC-763A-C184597308C8}"/>
              </a:ext>
            </a:extLst>
          </p:cNvPr>
          <p:cNvPicPr>
            <a:picLocks noChangeAspect="1"/>
          </p:cNvPicPr>
          <p:nvPr/>
        </p:nvPicPr>
        <p:blipFill>
          <a:blip r:embed="rId9"/>
          <a:stretch>
            <a:fillRect/>
          </a:stretch>
        </p:blipFill>
        <p:spPr>
          <a:xfrm>
            <a:off x="7158080" y="5641636"/>
            <a:ext cx="2225233" cy="1249788"/>
          </a:xfrm>
          <a:prstGeom prst="rect">
            <a:avLst/>
          </a:prstGeom>
        </p:spPr>
      </p:pic>
    </p:spTree>
    <p:extLst>
      <p:ext uri="{BB962C8B-B14F-4D97-AF65-F5344CB8AC3E}">
        <p14:creationId xmlns:p14="http://schemas.microsoft.com/office/powerpoint/2010/main" val="1746521473"/>
      </p:ext>
    </p:extLst>
  </p:cSld>
  <p:clrMapOvr>
    <a:masterClrMapping/>
  </p:clrMapOvr>
  <mc:AlternateContent xmlns:mc="http://schemas.openxmlformats.org/markup-compatibility/2006" xmlns:p14="http://schemas.microsoft.com/office/powerpoint/2010/main">
    <mc:Choice Requires="p14">
      <p:transition spd="slow" p14:dur="2000" advTm="11494"/>
    </mc:Choice>
    <mc:Fallback xmlns="">
      <p:transition spd="slow" advTm="114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D5B64-F984-39AD-C588-19EAB3A9409E}"/>
            </a:ext>
          </a:extLst>
        </p:cNvPr>
        <p:cNvGrpSpPr/>
        <p:nvPr/>
      </p:nvGrpSpPr>
      <p:grpSpPr>
        <a:xfrm>
          <a:off x="0" y="0"/>
          <a:ext cx="0" cy="0"/>
          <a:chOff x="0" y="0"/>
          <a:chExt cx="0" cy="0"/>
        </a:xfrm>
      </p:grpSpPr>
      <p:pic>
        <p:nvPicPr>
          <p:cNvPr id="13" name="图片 12">
            <a:extLst>
              <a:ext uri="{FF2B5EF4-FFF2-40B4-BE49-F238E27FC236}">
                <a16:creationId xmlns:a16="http://schemas.microsoft.com/office/drawing/2014/main" id="{2CEF6119-BB0A-CDF9-F5B0-262D5F28E6EA}"/>
              </a:ext>
            </a:extLst>
          </p:cNvPr>
          <p:cNvPicPr>
            <a:picLocks noChangeAspect="1"/>
          </p:cNvPicPr>
          <p:nvPr/>
        </p:nvPicPr>
        <p:blipFill>
          <a:blip r:embed="rId4"/>
          <a:stretch>
            <a:fillRect/>
          </a:stretch>
        </p:blipFill>
        <p:spPr>
          <a:xfrm>
            <a:off x="238478" y="2151777"/>
            <a:ext cx="4343400" cy="3086100"/>
          </a:xfrm>
          <a:prstGeom prst="rect">
            <a:avLst/>
          </a:prstGeom>
        </p:spPr>
      </p:pic>
      <p:pic>
        <p:nvPicPr>
          <p:cNvPr id="6" name="图片 5">
            <a:extLst>
              <a:ext uri="{FF2B5EF4-FFF2-40B4-BE49-F238E27FC236}">
                <a16:creationId xmlns:a16="http://schemas.microsoft.com/office/drawing/2014/main" id="{9710C843-E18C-9946-2D66-1BCC620D0B9B}"/>
              </a:ext>
            </a:extLst>
          </p:cNvPr>
          <p:cNvPicPr>
            <a:picLocks noChangeAspect="1"/>
          </p:cNvPicPr>
          <p:nvPr/>
        </p:nvPicPr>
        <p:blipFill>
          <a:blip r:embed="rId5"/>
          <a:srcRect/>
          <a:stretch/>
        </p:blipFill>
        <p:spPr>
          <a:xfrm>
            <a:off x="4483878" y="2151777"/>
            <a:ext cx="4343400" cy="3086100"/>
          </a:xfrm>
          <a:prstGeom prst="rect">
            <a:avLst/>
          </a:prstGeom>
        </p:spPr>
      </p:pic>
      <p:sp>
        <p:nvSpPr>
          <p:cNvPr id="2" name="Title 1">
            <a:extLst>
              <a:ext uri="{FF2B5EF4-FFF2-40B4-BE49-F238E27FC236}">
                <a16:creationId xmlns:a16="http://schemas.microsoft.com/office/drawing/2014/main" id="{37BC260A-2D9A-1B91-40B0-2CA02C9F3317}"/>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Varying Computation and Memory Bandwidth Demands (</a:t>
            </a:r>
            <a:r>
              <a:rPr lang="en-US" altLang="zh-CN" sz="4000" b="0" dirty="0" err="1">
                <a:solidFill>
                  <a:schemeClr val="tx1"/>
                </a:solidFill>
                <a:latin typeface="Corbel" panose="020B0503020204020204" pitchFamily="34" charset="0"/>
                <a:cs typeface="Gill Sans MT"/>
              </a:rPr>
              <a:t>i</a:t>
            </a:r>
            <a:r>
              <a:rPr lang="en-US" altLang="zh-CN" sz="4000" b="0" dirty="0">
                <a:solidFill>
                  <a:schemeClr val="tx1"/>
                </a:solidFill>
                <a:latin typeface="Corbel" panose="020B0503020204020204" pitchFamily="34" charset="0"/>
                <a:cs typeface="Gill Sans MT"/>
              </a:rPr>
              <a:t>)</a:t>
            </a:r>
            <a:endParaRPr lang="en-US" sz="4000" b="0" dirty="0">
              <a:solidFill>
                <a:schemeClr val="tx1"/>
              </a:solidFill>
              <a:latin typeface="Corbel" panose="020B0503020204020204" pitchFamily="34" charset="0"/>
              <a:cs typeface="Gill Sans MT"/>
            </a:endParaRPr>
          </a:p>
        </p:txBody>
      </p:sp>
      <p:pic>
        <p:nvPicPr>
          <p:cNvPr id="30" name="Picture 29" descr="safari.png">
            <a:extLst>
              <a:ext uri="{FF2B5EF4-FFF2-40B4-BE49-F238E27FC236}">
                <a16:creationId xmlns:a16="http://schemas.microsoft.com/office/drawing/2014/main" id="{F32E8C15-839A-D099-B358-199EC3A4F9D3}"/>
              </a:ext>
            </a:extLst>
          </p:cNvPr>
          <p:cNvPicPr>
            <a:picLocks noChangeAspect="1"/>
          </p:cNvPicPr>
          <p:nvPr/>
        </p:nvPicPr>
        <p:blipFill>
          <a:blip r:embed="rId6" cstate="print"/>
          <a:stretch>
            <a:fillRect/>
          </a:stretch>
        </p:blipFill>
        <p:spPr>
          <a:xfrm>
            <a:off x="76200" y="6580445"/>
            <a:ext cx="959296" cy="277563"/>
          </a:xfrm>
          <a:prstGeom prst="rect">
            <a:avLst/>
          </a:prstGeom>
        </p:spPr>
      </p:pic>
      <p:sp>
        <p:nvSpPr>
          <p:cNvPr id="3" name="Slide Number Placeholder 2">
            <a:extLst>
              <a:ext uri="{FF2B5EF4-FFF2-40B4-BE49-F238E27FC236}">
                <a16:creationId xmlns:a16="http://schemas.microsoft.com/office/drawing/2014/main" id="{4E35E748-E303-CF96-5DA9-57BC99CB49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8" name="Shape 6">
            <a:extLst>
              <a:ext uri="{FF2B5EF4-FFF2-40B4-BE49-F238E27FC236}">
                <a16:creationId xmlns:a16="http://schemas.microsoft.com/office/drawing/2014/main" id="{D3D83D2B-8302-11FC-485B-AB26E178556D}"/>
              </a:ext>
            </a:extLst>
          </p:cNvPr>
          <p:cNvSpPr/>
          <p:nvPr/>
        </p:nvSpPr>
        <p:spPr>
          <a:xfrm>
            <a:off x="3294195" y="2791350"/>
            <a:ext cx="1112322" cy="720689"/>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6" name="Shape 6">
            <a:extLst>
              <a:ext uri="{FF2B5EF4-FFF2-40B4-BE49-F238E27FC236}">
                <a16:creationId xmlns:a16="http://schemas.microsoft.com/office/drawing/2014/main" id="{A0E43A63-A1E9-6C8B-B843-542419FC1973}"/>
              </a:ext>
            </a:extLst>
          </p:cNvPr>
          <p:cNvSpPr/>
          <p:nvPr/>
        </p:nvSpPr>
        <p:spPr>
          <a:xfrm>
            <a:off x="1930025" y="3053504"/>
            <a:ext cx="1169475"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4" name="Shape 6">
            <a:extLst>
              <a:ext uri="{FF2B5EF4-FFF2-40B4-BE49-F238E27FC236}">
                <a16:creationId xmlns:a16="http://schemas.microsoft.com/office/drawing/2014/main" id="{B06E9B9F-D8F2-DAD1-F340-158984A57555}"/>
              </a:ext>
            </a:extLst>
          </p:cNvPr>
          <p:cNvSpPr/>
          <p:nvPr/>
        </p:nvSpPr>
        <p:spPr>
          <a:xfrm>
            <a:off x="977814" y="3999935"/>
            <a:ext cx="544568"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7" name="Shape 6">
            <a:extLst>
              <a:ext uri="{FF2B5EF4-FFF2-40B4-BE49-F238E27FC236}">
                <a16:creationId xmlns:a16="http://schemas.microsoft.com/office/drawing/2014/main" id="{117E158D-B007-6DA4-7B78-E0851E387515}"/>
              </a:ext>
            </a:extLst>
          </p:cNvPr>
          <p:cNvSpPr/>
          <p:nvPr/>
        </p:nvSpPr>
        <p:spPr>
          <a:xfrm>
            <a:off x="6866218" y="2928434"/>
            <a:ext cx="710956"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8" name="Shape 6">
            <a:extLst>
              <a:ext uri="{FF2B5EF4-FFF2-40B4-BE49-F238E27FC236}">
                <a16:creationId xmlns:a16="http://schemas.microsoft.com/office/drawing/2014/main" id="{2F26FF53-7557-D19F-E4D0-FDE138FFD99A}"/>
              </a:ext>
            </a:extLst>
          </p:cNvPr>
          <p:cNvSpPr/>
          <p:nvPr/>
        </p:nvSpPr>
        <p:spPr>
          <a:xfrm>
            <a:off x="5185708" y="3935180"/>
            <a:ext cx="1073766"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9" name="Shape 6">
            <a:extLst>
              <a:ext uri="{FF2B5EF4-FFF2-40B4-BE49-F238E27FC236}">
                <a16:creationId xmlns:a16="http://schemas.microsoft.com/office/drawing/2014/main" id="{1B002E37-B84C-8C76-6ACF-01AC1965ED86}"/>
              </a:ext>
            </a:extLst>
          </p:cNvPr>
          <p:cNvSpPr/>
          <p:nvPr/>
        </p:nvSpPr>
        <p:spPr>
          <a:xfrm>
            <a:off x="7600092" y="2928434"/>
            <a:ext cx="529499" cy="479862"/>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7" name="Rectangle 15">
            <a:extLst>
              <a:ext uri="{FF2B5EF4-FFF2-40B4-BE49-F238E27FC236}">
                <a16:creationId xmlns:a16="http://schemas.microsoft.com/office/drawing/2014/main" id="{6C183215-A18F-705A-5E2F-E7825E2392BE}"/>
              </a:ext>
            </a:extLst>
          </p:cNvPr>
          <p:cNvSpPr/>
          <p:nvPr/>
        </p:nvSpPr>
        <p:spPr>
          <a:xfrm>
            <a:off x="0" y="5400506"/>
            <a:ext cx="9144000" cy="892552"/>
          </a:xfrm>
          <a:prstGeom prst="rect">
            <a:avLst/>
          </a:prstGeom>
          <a:solidFill>
            <a:schemeClr val="accent6">
              <a:lumMod val="20000"/>
              <a:lumOff val="80000"/>
            </a:schemeClr>
          </a:solidFill>
        </p:spPr>
        <p:txBody>
          <a:bodyPr wrap="square">
            <a:spAutoFit/>
          </a:bodyPr>
          <a:lstStyle/>
          <a:p>
            <a:pPr lvl="0" algn="ctr" defTabSz="914400">
              <a:defRPr/>
            </a:pPr>
            <a:r>
              <a:rPr lang="en-US" altLang="zh-CN" sz="2600" b="1" dirty="0">
                <a:latin typeface="Corbel" panose="020B0503020204020204" pitchFamily="34" charset="0"/>
                <a:cs typeface="Gill Sans MT"/>
              </a:rPr>
              <a:t>T</a:t>
            </a:r>
            <a:r>
              <a:rPr lang="en-US" sz="2600" b="1" dirty="0">
                <a:latin typeface="Corbel" panose="020B0503020204020204" pitchFamily="34" charset="0"/>
                <a:cs typeface="Gill Sans MT"/>
              </a:rPr>
              <a:t>here are </a:t>
            </a:r>
            <a:r>
              <a:rPr lang="en-US" sz="2600" b="1" dirty="0">
                <a:solidFill>
                  <a:srgbClr val="C00000"/>
                </a:solidFill>
                <a:latin typeface="Corbel" panose="020B0503020204020204" pitchFamily="34" charset="0"/>
                <a:cs typeface="Gill Sans MT"/>
              </a:rPr>
              <a:t>varying computation and memory bandwidth demands </a:t>
            </a:r>
            <a:r>
              <a:rPr kumimoji="0" lang="en-US" sz="2600" b="1" i="0" u="none" strike="noStrike" kern="1200" cap="none" spc="0" normalizeH="0" baseline="0" noProof="0" dirty="0">
                <a:ln>
                  <a:noFill/>
                </a:ln>
                <a:effectLst/>
                <a:uLnTx/>
                <a:uFillTx/>
                <a:latin typeface="Corbel" panose="020B0503020204020204" pitchFamily="34" charset="0"/>
                <a:cs typeface="Gill Sans MT"/>
              </a:rPr>
              <a:t>across </a:t>
            </a:r>
            <a:r>
              <a:rPr kumimoji="0" lang="en-US" sz="2600" b="1" i="0" u="none" strike="noStrike" kern="1200" cap="none" spc="0" normalizeH="0" baseline="0" noProof="0" dirty="0">
                <a:ln>
                  <a:noFill/>
                </a:ln>
                <a:solidFill>
                  <a:srgbClr val="1F497D"/>
                </a:solidFill>
                <a:effectLst/>
                <a:uLnTx/>
                <a:uFillTx/>
                <a:latin typeface="Corbel" panose="020B0503020204020204" pitchFamily="34" charset="0"/>
                <a:cs typeface="Gill Sans MT"/>
              </a:rPr>
              <a:t>different RLP &amp; TLP </a:t>
            </a:r>
            <a:r>
              <a:rPr lang="en-US" altLang="zh-CN" sz="2600" b="1" dirty="0">
                <a:solidFill>
                  <a:srgbClr val="1F497D"/>
                </a:solidFill>
                <a:latin typeface="Corbel" panose="020B0503020204020204" pitchFamily="34" charset="0"/>
                <a:cs typeface="Gill Sans MT"/>
              </a:rPr>
              <a:t>configurations</a:t>
            </a:r>
            <a:endParaRPr kumimoji="0" lang="en-US" sz="2600" b="1"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sp>
        <p:nvSpPr>
          <p:cNvPr id="18" name="文本框 17">
            <a:extLst>
              <a:ext uri="{FF2B5EF4-FFF2-40B4-BE49-F238E27FC236}">
                <a16:creationId xmlns:a16="http://schemas.microsoft.com/office/drawing/2014/main" id="{B7CB7E1B-063C-FE3B-FD4C-B0609935E6DC}"/>
              </a:ext>
            </a:extLst>
          </p:cNvPr>
          <p:cNvSpPr txBox="1"/>
          <p:nvPr/>
        </p:nvSpPr>
        <p:spPr>
          <a:xfrm>
            <a:off x="597561" y="2017154"/>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19" name="文本框 18">
            <a:extLst>
              <a:ext uri="{FF2B5EF4-FFF2-40B4-BE49-F238E27FC236}">
                <a16:creationId xmlns:a16="http://schemas.microsoft.com/office/drawing/2014/main" id="{F5F0C4C1-6BAE-E64D-75D5-64EE254C3AD8}"/>
              </a:ext>
            </a:extLst>
          </p:cNvPr>
          <p:cNvSpPr txBox="1"/>
          <p:nvPr/>
        </p:nvSpPr>
        <p:spPr>
          <a:xfrm>
            <a:off x="4764717" y="2017154"/>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sp>
        <p:nvSpPr>
          <p:cNvPr id="20" name="Rectangle 45">
            <a:extLst>
              <a:ext uri="{FF2B5EF4-FFF2-40B4-BE49-F238E27FC236}">
                <a16:creationId xmlns:a16="http://schemas.microsoft.com/office/drawing/2014/main" id="{ECAC37DA-8725-2473-9359-7BDAB7271122}"/>
              </a:ext>
            </a:extLst>
          </p:cNvPr>
          <p:cNvSpPr/>
          <p:nvPr/>
        </p:nvSpPr>
        <p:spPr>
          <a:xfrm>
            <a:off x="304800" y="1240120"/>
            <a:ext cx="8458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prstClr val="black"/>
                </a:solidFill>
                <a:effectLst/>
                <a:uLnTx/>
                <a:uFillTx/>
                <a:latin typeface="Corbel" panose="020B0503020204020204" pitchFamily="34" charset="0"/>
                <a:cs typeface="Gill Sans MT"/>
              </a:rPr>
              <a:t>The roofline model of LLM kernels with </a:t>
            </a:r>
            <a:r>
              <a:rPr kumimoji="0" lang="en-US" altLang="zh-CN" sz="2400" b="1" i="0" u="none" strike="noStrike" kern="1200" cap="none" spc="0" normalizeH="0" baseline="0" noProof="0" dirty="0">
                <a:ln>
                  <a:noFill/>
                </a:ln>
                <a:solidFill>
                  <a:srgbClr val="C00000"/>
                </a:solidFill>
                <a:effectLst/>
                <a:uLnTx/>
                <a:uFillTx/>
                <a:latin typeface="Corbel" panose="020B0503020204020204" pitchFamily="34" charset="0"/>
                <a:cs typeface="Gill Sans MT"/>
              </a:rPr>
              <a:t>six RLP and four TLP configurations </a:t>
            </a:r>
            <a:r>
              <a:rPr kumimoji="0" lang="en-US" altLang="zh-CN" sz="2400" i="0" u="none" strike="noStrike" kern="1200" cap="none" spc="0" normalizeH="0" baseline="0" noProof="0" dirty="0">
                <a:ln>
                  <a:noFill/>
                </a:ln>
                <a:effectLst/>
                <a:uLnTx/>
                <a:uFillTx/>
                <a:latin typeface="Corbel" panose="020B0503020204020204" pitchFamily="34" charset="0"/>
                <a:cs typeface="Gill Sans MT"/>
              </a:rPr>
              <a:t>on a NVIDIA A100 </a:t>
            </a:r>
            <a:r>
              <a:rPr kumimoji="0" lang="en-US" altLang="zh-CN" sz="2400" b="1" i="0" u="none" strike="noStrike" kern="1200" cap="none" spc="0" normalizeH="0" baseline="0" noProof="0" dirty="0">
                <a:ln>
                  <a:noFill/>
                </a:ln>
                <a:solidFill>
                  <a:srgbClr val="1F497D"/>
                </a:solidFill>
                <a:effectLst/>
                <a:uLnTx/>
                <a:uFillTx/>
                <a:latin typeface="Corbel" panose="020B0503020204020204" pitchFamily="34" charset="0"/>
                <a:cs typeface="Gill Sans MT"/>
              </a:rPr>
              <a:t>GPU system</a:t>
            </a:r>
            <a:r>
              <a:rPr kumimoji="0" lang="en-US" altLang="zh-CN" sz="2400" b="1" i="0" u="none" strike="noStrike" kern="1200" cap="none" spc="0" normalizeH="0" baseline="0" noProof="0" dirty="0">
                <a:ln>
                  <a:noFill/>
                </a:ln>
                <a:solidFill>
                  <a:prstClr val="black"/>
                </a:solidFill>
                <a:effectLst/>
                <a:uLnTx/>
                <a:uFillTx/>
                <a:latin typeface="Corbel" panose="020B0503020204020204" pitchFamily="34" charset="0"/>
                <a:cs typeface="Gill Sans MT"/>
              </a:rPr>
              <a:t>:</a:t>
            </a:r>
            <a:endParaRPr kumimoji="0" lang="en-US" sz="2400" b="1" i="0" u="none" strike="noStrike" kern="1200" cap="none" spc="0" normalizeH="0" baseline="0" noProof="0" dirty="0">
              <a:ln>
                <a:noFill/>
              </a:ln>
              <a:solidFill>
                <a:prstClr val="black"/>
              </a:solidFill>
              <a:effectLst/>
              <a:uLnTx/>
              <a:uFillTx/>
              <a:latin typeface="Corbel" panose="020B0503020204020204" pitchFamily="34" charset="0"/>
              <a:cs typeface="Gill Sans MT"/>
            </a:endParaRPr>
          </a:p>
        </p:txBody>
      </p:sp>
      <p:sp>
        <p:nvSpPr>
          <p:cNvPr id="21" name="TextBox 43">
            <a:extLst>
              <a:ext uri="{FF2B5EF4-FFF2-40B4-BE49-F238E27FC236}">
                <a16:creationId xmlns:a16="http://schemas.microsoft.com/office/drawing/2014/main" id="{E729B21C-DB8F-EFE0-4221-79775FD50B7D}"/>
              </a:ext>
            </a:extLst>
          </p:cNvPr>
          <p:cNvSpPr txBox="1"/>
          <p:nvPr/>
        </p:nvSpPr>
        <p:spPr>
          <a:xfrm>
            <a:off x="1824297"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22" name="TextBox 43">
            <a:extLst>
              <a:ext uri="{FF2B5EF4-FFF2-40B4-BE49-F238E27FC236}">
                <a16:creationId xmlns:a16="http://schemas.microsoft.com/office/drawing/2014/main" id="{B268BFDB-A63A-0A79-EB08-D4581205C549}"/>
              </a:ext>
            </a:extLst>
          </p:cNvPr>
          <p:cNvSpPr txBox="1"/>
          <p:nvPr/>
        </p:nvSpPr>
        <p:spPr>
          <a:xfrm>
            <a:off x="3182549" y="3899252"/>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25" name="TextBox 43">
            <a:extLst>
              <a:ext uri="{FF2B5EF4-FFF2-40B4-BE49-F238E27FC236}">
                <a16:creationId xmlns:a16="http://schemas.microsoft.com/office/drawing/2014/main" id="{295D7731-3250-F01A-01CA-194D11A06E48}"/>
              </a:ext>
            </a:extLst>
          </p:cNvPr>
          <p:cNvSpPr txBox="1"/>
          <p:nvPr/>
        </p:nvSpPr>
        <p:spPr>
          <a:xfrm>
            <a:off x="7545643" y="3899252"/>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pic>
        <p:nvPicPr>
          <p:cNvPr id="15" name="图片 14">
            <a:extLst>
              <a:ext uri="{FF2B5EF4-FFF2-40B4-BE49-F238E27FC236}">
                <a16:creationId xmlns:a16="http://schemas.microsoft.com/office/drawing/2014/main" id="{935C61F4-FBA1-EBD9-D091-2268471D0DF9}"/>
              </a:ext>
            </a:extLst>
          </p:cNvPr>
          <p:cNvPicPr>
            <a:picLocks noChangeAspect="1"/>
          </p:cNvPicPr>
          <p:nvPr/>
        </p:nvPicPr>
        <p:blipFill>
          <a:blip r:embed="rId7"/>
          <a:srcRect t="19678" r="34977"/>
          <a:stretch/>
        </p:blipFill>
        <p:spPr>
          <a:xfrm>
            <a:off x="7719429" y="2488015"/>
            <a:ext cx="668921" cy="153021"/>
          </a:xfrm>
          <a:prstGeom prst="rect">
            <a:avLst/>
          </a:prstGeom>
        </p:spPr>
      </p:pic>
      <p:sp>
        <p:nvSpPr>
          <p:cNvPr id="16" name="TextBox 43">
            <a:extLst>
              <a:ext uri="{FF2B5EF4-FFF2-40B4-BE49-F238E27FC236}">
                <a16:creationId xmlns:a16="http://schemas.microsoft.com/office/drawing/2014/main" id="{3B85C6AF-AEC4-A813-76EB-ACBB5C2CD69B}"/>
              </a:ext>
            </a:extLst>
          </p:cNvPr>
          <p:cNvSpPr txBox="1"/>
          <p:nvPr/>
        </p:nvSpPr>
        <p:spPr>
          <a:xfrm>
            <a:off x="6525062"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2343264360"/>
      </p:ext>
    </p:extLst>
  </p:cSld>
  <p:clrMapOvr>
    <a:masterClrMapping/>
  </p:clrMapOvr>
  <mc:AlternateContent xmlns:mc="http://schemas.openxmlformats.org/markup-compatibility/2006" xmlns:p14="http://schemas.microsoft.com/office/powerpoint/2010/main">
    <mc:Choice Requires="p14">
      <p:transition spd="slow" p14:dur="2000" advTm="38272"/>
    </mc:Choice>
    <mc:Fallback xmlns="">
      <p:transition spd="slow" advTm="38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4" grpId="0" animBg="1"/>
      <p:bldP spid="7" grpId="0" animBg="1"/>
      <p:bldP spid="8" grpId="0" animBg="1"/>
      <p:bldP spid="9" grpId="0" animBg="1"/>
      <p:bldP spid="17" grpId="0" animBg="1"/>
      <p:bldP spid="18" grpId="0" animBg="1"/>
      <p:bldP spid="19" grpId="0" animBg="1"/>
      <p:bldP spid="20" grpId="0"/>
      <p:bldP spid="21" grpId="0" animBg="1"/>
      <p:bldP spid="22" grpId="0" animBg="1"/>
      <p:bldP spid="2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CA40B-3430-5EEF-C91B-BCFBC2F36A29}"/>
            </a:ext>
          </a:extLst>
        </p:cNvPr>
        <p:cNvGrpSpPr/>
        <p:nvPr/>
      </p:nvGrpSpPr>
      <p:grpSpPr>
        <a:xfrm>
          <a:off x="0" y="0"/>
          <a:ext cx="0" cy="0"/>
          <a:chOff x="0" y="0"/>
          <a:chExt cx="0" cy="0"/>
        </a:xfrm>
      </p:grpSpPr>
      <p:pic>
        <p:nvPicPr>
          <p:cNvPr id="24" name="Picture 23" descr="safari.png">
            <a:extLst>
              <a:ext uri="{FF2B5EF4-FFF2-40B4-BE49-F238E27FC236}">
                <a16:creationId xmlns:a16="http://schemas.microsoft.com/office/drawing/2014/main" id="{5ABB9526-4DB3-571C-3976-62A9CC58F8D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6" name="Slide Number Placeholder 4">
            <a:extLst>
              <a:ext uri="{FF2B5EF4-FFF2-40B4-BE49-F238E27FC236}">
                <a16:creationId xmlns:a16="http://schemas.microsoft.com/office/drawing/2014/main" id="{6F4AEAD4-2D6A-2371-E1D7-FF7A86D0AF37}"/>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文本框 2">
            <a:extLst>
              <a:ext uri="{FF2B5EF4-FFF2-40B4-BE49-F238E27FC236}">
                <a16:creationId xmlns:a16="http://schemas.microsoft.com/office/drawing/2014/main" id="{683E1866-A57D-D854-C3C9-A6EE21F87331}"/>
              </a:ext>
            </a:extLst>
          </p:cNvPr>
          <p:cNvSpPr txBox="1"/>
          <p:nvPr/>
        </p:nvSpPr>
        <p:spPr>
          <a:xfrm>
            <a:off x="3660769" y="1863263"/>
            <a:ext cx="5068904" cy="461665"/>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FC kernels </a:t>
            </a:r>
            <a:r>
              <a:rPr lang="en-US" altLang="zh-CN" sz="2400" dirty="0">
                <a:solidFill>
                  <a:srgbClr val="1F497D"/>
                </a:solidFill>
                <a:latin typeface="Corbel" panose="020B0503020204020204" pitchFamily="34" charset="0"/>
                <a:cs typeface="Lato" panose="020F0502020204030203" pitchFamily="34" charset="0"/>
              </a:rPr>
              <a:t>benefit from </a:t>
            </a:r>
            <a:r>
              <a:rPr lang="en-US" altLang="zh-CN" sz="2400" b="1" dirty="0">
                <a:solidFill>
                  <a:srgbClr val="1F497D"/>
                </a:solidFill>
                <a:latin typeface="Corbel" panose="020B0503020204020204" pitchFamily="34" charset="0"/>
                <a:cs typeface="Lato" panose="020F0502020204030203" pitchFamily="34" charset="0"/>
              </a:rPr>
              <a:t>RLP &amp; TLP</a:t>
            </a:r>
            <a:endParaRPr lang="zh-CN" altLang="en-US" sz="2400" b="1" dirty="0">
              <a:solidFill>
                <a:srgbClr val="1F497D"/>
              </a:solidFill>
              <a:latin typeface="Corbel" panose="020B0503020204020204" pitchFamily="34" charset="0"/>
            </a:endParaRPr>
          </a:p>
        </p:txBody>
      </p:sp>
      <p:sp>
        <p:nvSpPr>
          <p:cNvPr id="44" name="文本框 43">
            <a:extLst>
              <a:ext uri="{FF2B5EF4-FFF2-40B4-BE49-F238E27FC236}">
                <a16:creationId xmlns:a16="http://schemas.microsoft.com/office/drawing/2014/main" id="{720890C7-1B0D-CF38-2103-8B26A1058354}"/>
              </a:ext>
            </a:extLst>
          </p:cNvPr>
          <p:cNvSpPr txBox="1"/>
          <p:nvPr/>
        </p:nvSpPr>
        <p:spPr>
          <a:xfrm>
            <a:off x="3882807" y="2431072"/>
            <a:ext cx="4612535"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Compute-Bound</a:t>
            </a:r>
          </a:p>
        </p:txBody>
      </p:sp>
      <p:sp>
        <p:nvSpPr>
          <p:cNvPr id="19" name="箭头: 下 18">
            <a:extLst>
              <a:ext uri="{FF2B5EF4-FFF2-40B4-BE49-F238E27FC236}">
                <a16:creationId xmlns:a16="http://schemas.microsoft.com/office/drawing/2014/main" id="{93192C88-8176-DDE4-83C9-77E5F25202C8}"/>
              </a:ext>
            </a:extLst>
          </p:cNvPr>
          <p:cNvSpPr/>
          <p:nvPr/>
        </p:nvSpPr>
        <p:spPr>
          <a:xfrm>
            <a:off x="1798148" y="1649405"/>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28" name="组合 27">
            <a:extLst>
              <a:ext uri="{FF2B5EF4-FFF2-40B4-BE49-F238E27FC236}">
                <a16:creationId xmlns:a16="http://schemas.microsoft.com/office/drawing/2014/main" id="{2442335D-BBDA-7C01-2609-E6C715A50502}"/>
              </a:ext>
            </a:extLst>
          </p:cNvPr>
          <p:cNvGrpSpPr/>
          <p:nvPr/>
        </p:nvGrpSpPr>
        <p:grpSpPr>
          <a:xfrm>
            <a:off x="1444300" y="2983694"/>
            <a:ext cx="1015330" cy="320924"/>
            <a:chOff x="5508712" y="3003441"/>
            <a:chExt cx="1183619" cy="374117"/>
          </a:xfrm>
        </p:grpSpPr>
        <p:sp>
          <p:nvSpPr>
            <p:cNvPr id="29" name="矩形 28">
              <a:extLst>
                <a:ext uri="{FF2B5EF4-FFF2-40B4-BE49-F238E27FC236}">
                  <a16:creationId xmlns:a16="http://schemas.microsoft.com/office/drawing/2014/main" id="{C25E9EA4-33EE-609A-9E3E-BE8DF405A351}"/>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0" name="矩形 29">
              <a:extLst>
                <a:ext uri="{FF2B5EF4-FFF2-40B4-BE49-F238E27FC236}">
                  <a16:creationId xmlns:a16="http://schemas.microsoft.com/office/drawing/2014/main" id="{936B2BA1-E476-D26C-B9AD-9818347A99E2}"/>
                </a:ext>
              </a:extLst>
            </p:cNvPr>
            <p:cNvSpPr/>
            <p:nvPr/>
          </p:nvSpPr>
          <p:spPr>
            <a:xfrm>
              <a:off x="6181633" y="3103217"/>
              <a:ext cx="510698" cy="274340"/>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1" name="矩形 30">
              <a:extLst>
                <a:ext uri="{FF2B5EF4-FFF2-40B4-BE49-F238E27FC236}">
                  <a16:creationId xmlns:a16="http://schemas.microsoft.com/office/drawing/2014/main" id="{A9D5B1AD-3D4D-4B6C-59DB-EB49F95F96EE}"/>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2" name="矩形 31">
              <a:extLst>
                <a:ext uri="{FF2B5EF4-FFF2-40B4-BE49-F238E27FC236}">
                  <a16:creationId xmlns:a16="http://schemas.microsoft.com/office/drawing/2014/main" id="{B6D27930-9FD7-83A3-C3B8-1C26330BD113}"/>
                </a:ext>
              </a:extLst>
            </p:cNvPr>
            <p:cNvSpPr/>
            <p:nvPr/>
          </p:nvSpPr>
          <p:spPr>
            <a:xfrm>
              <a:off x="5653602" y="3103217"/>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33" name="箭头: 下 32">
            <a:extLst>
              <a:ext uri="{FF2B5EF4-FFF2-40B4-BE49-F238E27FC236}">
                <a16:creationId xmlns:a16="http://schemas.microsoft.com/office/drawing/2014/main" id="{F6DFF538-0F07-7DC6-8C69-48F66D565A1E}"/>
              </a:ext>
            </a:extLst>
          </p:cNvPr>
          <p:cNvSpPr/>
          <p:nvPr/>
        </p:nvSpPr>
        <p:spPr>
          <a:xfrm>
            <a:off x="1910994" y="1741045"/>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20" name="组合 19">
            <a:extLst>
              <a:ext uri="{FF2B5EF4-FFF2-40B4-BE49-F238E27FC236}">
                <a16:creationId xmlns:a16="http://schemas.microsoft.com/office/drawing/2014/main" id="{69BA29EB-EC1D-203E-0996-3FB5B540B492}"/>
              </a:ext>
            </a:extLst>
          </p:cNvPr>
          <p:cNvGrpSpPr/>
          <p:nvPr/>
        </p:nvGrpSpPr>
        <p:grpSpPr>
          <a:xfrm>
            <a:off x="1442218" y="1580352"/>
            <a:ext cx="1015330" cy="340885"/>
            <a:chOff x="5508713" y="1722885"/>
            <a:chExt cx="1183619" cy="397386"/>
          </a:xfrm>
        </p:grpSpPr>
        <p:sp>
          <p:nvSpPr>
            <p:cNvPr id="21" name="矩形 20">
              <a:extLst>
                <a:ext uri="{FF2B5EF4-FFF2-40B4-BE49-F238E27FC236}">
                  <a16:creationId xmlns:a16="http://schemas.microsoft.com/office/drawing/2014/main" id="{2BC4618B-841C-5EBA-7751-ED5B9F11C612}"/>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2" name="矩形 21">
              <a:extLst>
                <a:ext uri="{FF2B5EF4-FFF2-40B4-BE49-F238E27FC236}">
                  <a16:creationId xmlns:a16="http://schemas.microsoft.com/office/drawing/2014/main" id="{246E5C55-829D-0EB4-A09E-CCB3F56FD57C}"/>
                </a:ext>
              </a:extLst>
            </p:cNvPr>
            <p:cNvSpPr/>
            <p:nvPr/>
          </p:nvSpPr>
          <p:spPr>
            <a:xfrm>
              <a:off x="6181634" y="1845930"/>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3" name="矩形 22">
              <a:extLst>
                <a:ext uri="{FF2B5EF4-FFF2-40B4-BE49-F238E27FC236}">
                  <a16:creationId xmlns:a16="http://schemas.microsoft.com/office/drawing/2014/main" id="{B0DD4295-CF86-5C48-0891-2C93B038F449}"/>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7" name="矩形 26">
              <a:extLst>
                <a:ext uri="{FF2B5EF4-FFF2-40B4-BE49-F238E27FC236}">
                  <a16:creationId xmlns:a16="http://schemas.microsoft.com/office/drawing/2014/main" id="{8D830CF6-6A49-48CF-14A3-74100187DE69}"/>
                </a:ext>
              </a:extLst>
            </p:cNvPr>
            <p:cNvSpPr/>
            <p:nvPr/>
          </p:nvSpPr>
          <p:spPr>
            <a:xfrm>
              <a:off x="5653603" y="1845930"/>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97" name="箭头: 下 96">
            <a:extLst>
              <a:ext uri="{FF2B5EF4-FFF2-40B4-BE49-F238E27FC236}">
                <a16:creationId xmlns:a16="http://schemas.microsoft.com/office/drawing/2014/main" id="{5CFB5FBD-0806-6360-4D24-6E01569AFDC6}"/>
              </a:ext>
            </a:extLst>
          </p:cNvPr>
          <p:cNvSpPr/>
          <p:nvPr/>
        </p:nvSpPr>
        <p:spPr>
          <a:xfrm>
            <a:off x="1183510" y="4276426"/>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99" name="组合 98">
            <a:extLst>
              <a:ext uri="{FF2B5EF4-FFF2-40B4-BE49-F238E27FC236}">
                <a16:creationId xmlns:a16="http://schemas.microsoft.com/office/drawing/2014/main" id="{E01F8E5D-290B-93B6-4285-94CE08B3F84D}"/>
              </a:ext>
            </a:extLst>
          </p:cNvPr>
          <p:cNvGrpSpPr/>
          <p:nvPr/>
        </p:nvGrpSpPr>
        <p:grpSpPr>
          <a:xfrm>
            <a:off x="827582" y="4249567"/>
            <a:ext cx="891041" cy="235335"/>
            <a:chOff x="5508713" y="1722885"/>
            <a:chExt cx="1038729" cy="274341"/>
          </a:xfrm>
        </p:grpSpPr>
        <p:sp>
          <p:nvSpPr>
            <p:cNvPr id="100" name="矩形 99">
              <a:extLst>
                <a:ext uri="{FF2B5EF4-FFF2-40B4-BE49-F238E27FC236}">
                  <a16:creationId xmlns:a16="http://schemas.microsoft.com/office/drawing/2014/main" id="{88D5A4C3-CE78-7C4D-8654-60F0475AE758}"/>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04" name="矩形 103">
              <a:extLst>
                <a:ext uri="{FF2B5EF4-FFF2-40B4-BE49-F238E27FC236}">
                  <a16:creationId xmlns:a16="http://schemas.microsoft.com/office/drawing/2014/main" id="{50E2AB95-39CE-B5B6-66B4-640DFFEEC21C}"/>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147" name="组合 146">
            <a:extLst>
              <a:ext uri="{FF2B5EF4-FFF2-40B4-BE49-F238E27FC236}">
                <a16:creationId xmlns:a16="http://schemas.microsoft.com/office/drawing/2014/main" id="{0A8178EC-D77B-214E-7778-240BC86C390F}"/>
              </a:ext>
            </a:extLst>
          </p:cNvPr>
          <p:cNvGrpSpPr/>
          <p:nvPr/>
        </p:nvGrpSpPr>
        <p:grpSpPr>
          <a:xfrm>
            <a:off x="829664" y="5610710"/>
            <a:ext cx="891041" cy="235334"/>
            <a:chOff x="5508712" y="3003441"/>
            <a:chExt cx="1038729" cy="274341"/>
          </a:xfrm>
        </p:grpSpPr>
        <p:sp>
          <p:nvSpPr>
            <p:cNvPr id="148" name="矩形 147">
              <a:extLst>
                <a:ext uri="{FF2B5EF4-FFF2-40B4-BE49-F238E27FC236}">
                  <a16:creationId xmlns:a16="http://schemas.microsoft.com/office/drawing/2014/main" id="{3B8E6273-1C98-4733-8C4D-53187CE4CDAB}"/>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49" name="矩形 148">
              <a:extLst>
                <a:ext uri="{FF2B5EF4-FFF2-40B4-BE49-F238E27FC236}">
                  <a16:creationId xmlns:a16="http://schemas.microsoft.com/office/drawing/2014/main" id="{8478D8C2-2398-9573-00CD-B48971953901}"/>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165" name="箭头: 下 164">
            <a:extLst>
              <a:ext uri="{FF2B5EF4-FFF2-40B4-BE49-F238E27FC236}">
                <a16:creationId xmlns:a16="http://schemas.microsoft.com/office/drawing/2014/main" id="{46EB6F30-AB5F-0767-23FC-62A9ECD814FF}"/>
              </a:ext>
            </a:extLst>
          </p:cNvPr>
          <p:cNvSpPr/>
          <p:nvPr/>
        </p:nvSpPr>
        <p:spPr>
          <a:xfrm>
            <a:off x="2715838" y="4271638"/>
            <a:ext cx="185171" cy="1320668"/>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166" name="组合 165">
            <a:extLst>
              <a:ext uri="{FF2B5EF4-FFF2-40B4-BE49-F238E27FC236}">
                <a16:creationId xmlns:a16="http://schemas.microsoft.com/office/drawing/2014/main" id="{18AFBE09-3155-963C-31BC-E5FAFCB8964F}"/>
              </a:ext>
            </a:extLst>
          </p:cNvPr>
          <p:cNvGrpSpPr/>
          <p:nvPr/>
        </p:nvGrpSpPr>
        <p:grpSpPr>
          <a:xfrm>
            <a:off x="2359910" y="4244779"/>
            <a:ext cx="891041" cy="235335"/>
            <a:chOff x="5508713" y="1722885"/>
            <a:chExt cx="1038729" cy="274341"/>
          </a:xfrm>
          <a:solidFill>
            <a:srgbClr val="669E40"/>
          </a:solidFill>
        </p:grpSpPr>
        <p:sp>
          <p:nvSpPr>
            <p:cNvPr id="167" name="矩形 166">
              <a:extLst>
                <a:ext uri="{FF2B5EF4-FFF2-40B4-BE49-F238E27FC236}">
                  <a16:creationId xmlns:a16="http://schemas.microsoft.com/office/drawing/2014/main" id="{6208E824-ADCF-EC6C-890D-F2ACFF2E9EBB}"/>
                </a:ext>
              </a:extLst>
            </p:cNvPr>
            <p:cNvSpPr/>
            <p:nvPr/>
          </p:nvSpPr>
          <p:spPr>
            <a:xfrm>
              <a:off x="6036744" y="1722885"/>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8" name="矩形 167">
              <a:extLst>
                <a:ext uri="{FF2B5EF4-FFF2-40B4-BE49-F238E27FC236}">
                  <a16:creationId xmlns:a16="http://schemas.microsoft.com/office/drawing/2014/main" id="{6E21DF8A-0474-D14E-5BAC-6402A1587551}"/>
                </a:ext>
              </a:extLst>
            </p:cNvPr>
            <p:cNvSpPr/>
            <p:nvPr/>
          </p:nvSpPr>
          <p:spPr>
            <a:xfrm>
              <a:off x="5508713" y="1722885"/>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169" name="组合 168">
            <a:extLst>
              <a:ext uri="{FF2B5EF4-FFF2-40B4-BE49-F238E27FC236}">
                <a16:creationId xmlns:a16="http://schemas.microsoft.com/office/drawing/2014/main" id="{EF45D85C-6314-DD77-C472-91A66803A4FA}"/>
              </a:ext>
            </a:extLst>
          </p:cNvPr>
          <p:cNvGrpSpPr/>
          <p:nvPr/>
        </p:nvGrpSpPr>
        <p:grpSpPr>
          <a:xfrm>
            <a:off x="2361992" y="5605922"/>
            <a:ext cx="891041" cy="235334"/>
            <a:chOff x="5508712" y="3003441"/>
            <a:chExt cx="1038729" cy="274341"/>
          </a:xfrm>
          <a:solidFill>
            <a:srgbClr val="669E40"/>
          </a:solidFill>
        </p:grpSpPr>
        <p:sp>
          <p:nvSpPr>
            <p:cNvPr id="170" name="矩形 169">
              <a:extLst>
                <a:ext uri="{FF2B5EF4-FFF2-40B4-BE49-F238E27FC236}">
                  <a16:creationId xmlns:a16="http://schemas.microsoft.com/office/drawing/2014/main" id="{1EBC68C1-0964-B803-DF2D-92CDECE2769A}"/>
                </a:ext>
              </a:extLst>
            </p:cNvPr>
            <p:cNvSpPr/>
            <p:nvPr/>
          </p:nvSpPr>
          <p:spPr>
            <a:xfrm>
              <a:off x="6036743" y="3003441"/>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71" name="矩形 170">
              <a:extLst>
                <a:ext uri="{FF2B5EF4-FFF2-40B4-BE49-F238E27FC236}">
                  <a16:creationId xmlns:a16="http://schemas.microsoft.com/office/drawing/2014/main" id="{A6335B97-3DAD-5C0A-81C9-6C4DBD638ADC}"/>
                </a:ext>
              </a:extLst>
            </p:cNvPr>
            <p:cNvSpPr/>
            <p:nvPr/>
          </p:nvSpPr>
          <p:spPr>
            <a:xfrm>
              <a:off x="5508712" y="3003441"/>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8" name="组合 7">
            <a:extLst>
              <a:ext uri="{FF2B5EF4-FFF2-40B4-BE49-F238E27FC236}">
                <a16:creationId xmlns:a16="http://schemas.microsoft.com/office/drawing/2014/main" id="{9ACD2A1D-791D-9FB2-276F-458D96CDF396}"/>
              </a:ext>
            </a:extLst>
          </p:cNvPr>
          <p:cNvGrpSpPr/>
          <p:nvPr/>
        </p:nvGrpSpPr>
        <p:grpSpPr>
          <a:xfrm>
            <a:off x="1320582" y="2028353"/>
            <a:ext cx="1555034" cy="795612"/>
            <a:chOff x="1320582" y="2312810"/>
            <a:chExt cx="1555034" cy="795612"/>
          </a:xfrm>
        </p:grpSpPr>
        <p:grpSp>
          <p:nvGrpSpPr>
            <p:cNvPr id="199" name="组合 198">
              <a:extLst>
                <a:ext uri="{FF2B5EF4-FFF2-40B4-BE49-F238E27FC236}">
                  <a16:creationId xmlns:a16="http://schemas.microsoft.com/office/drawing/2014/main" id="{A767747E-8525-C060-381F-0CD50B362E5F}"/>
                </a:ext>
              </a:extLst>
            </p:cNvPr>
            <p:cNvGrpSpPr/>
            <p:nvPr/>
          </p:nvGrpSpPr>
          <p:grpSpPr>
            <a:xfrm>
              <a:off x="1480478" y="2312810"/>
              <a:ext cx="1082131" cy="795612"/>
              <a:chOff x="2486253" y="2577081"/>
              <a:chExt cx="1082131" cy="795612"/>
            </a:xfrm>
            <a:solidFill>
              <a:schemeClr val="accent3">
                <a:lumMod val="20000"/>
                <a:lumOff val="80000"/>
              </a:schemeClr>
            </a:solidFill>
          </p:grpSpPr>
          <p:grpSp>
            <p:nvGrpSpPr>
              <p:cNvPr id="38" name="Group 272">
                <a:extLst>
                  <a:ext uri="{FF2B5EF4-FFF2-40B4-BE49-F238E27FC236}">
                    <a16:creationId xmlns:a16="http://schemas.microsoft.com/office/drawing/2014/main" id="{9863BADE-BE0C-8ADE-BB85-1BA8BAC384AA}"/>
                  </a:ext>
                </a:extLst>
              </p:cNvPr>
              <p:cNvGrpSpPr/>
              <p:nvPr/>
            </p:nvGrpSpPr>
            <p:grpSpPr>
              <a:xfrm>
                <a:off x="2486253" y="2577081"/>
                <a:ext cx="912646" cy="607953"/>
                <a:chOff x="914401" y="1152754"/>
                <a:chExt cx="904238" cy="594318"/>
              </a:xfrm>
              <a:grpFill/>
            </p:grpSpPr>
            <p:sp>
              <p:nvSpPr>
                <p:cNvPr id="94" name="Rounded Rectangle 309">
                  <a:extLst>
                    <a:ext uri="{FF2B5EF4-FFF2-40B4-BE49-F238E27FC236}">
                      <a16:creationId xmlns:a16="http://schemas.microsoft.com/office/drawing/2014/main" id="{C0B2FF20-66E6-7294-558C-773925E1A956}"/>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0" name="Rounded Rectangle 307">
                  <a:extLst>
                    <a:ext uri="{FF2B5EF4-FFF2-40B4-BE49-F238E27FC236}">
                      <a16:creationId xmlns:a16="http://schemas.microsoft.com/office/drawing/2014/main" id="{FD102D3E-70EB-03BA-E378-F353A62681DE}"/>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8" name="Rounded Rectangle 305">
                  <a:extLst>
                    <a:ext uri="{FF2B5EF4-FFF2-40B4-BE49-F238E27FC236}">
                      <a16:creationId xmlns:a16="http://schemas.microsoft.com/office/drawing/2014/main" id="{2F8A54C5-0691-33E9-76D5-BAE1735BB1DA}"/>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6" name="Rounded Rectangle 303">
                  <a:extLst>
                    <a:ext uri="{FF2B5EF4-FFF2-40B4-BE49-F238E27FC236}">
                      <a16:creationId xmlns:a16="http://schemas.microsoft.com/office/drawing/2014/main" id="{AB921E7E-8882-70D7-99BA-1B587062C16A}"/>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86" name="Group 273">
                <a:extLst>
                  <a:ext uri="{FF2B5EF4-FFF2-40B4-BE49-F238E27FC236}">
                    <a16:creationId xmlns:a16="http://schemas.microsoft.com/office/drawing/2014/main" id="{4C338316-F1D1-68F5-238A-5452615E9735}"/>
                  </a:ext>
                </a:extLst>
              </p:cNvPr>
              <p:cNvGrpSpPr/>
              <p:nvPr/>
            </p:nvGrpSpPr>
            <p:grpSpPr>
              <a:xfrm>
                <a:off x="2570995" y="2670913"/>
                <a:ext cx="912646" cy="607954"/>
                <a:chOff x="914401" y="1152753"/>
                <a:chExt cx="904238" cy="594318"/>
              </a:xfrm>
              <a:grpFill/>
            </p:grpSpPr>
            <p:sp>
              <p:nvSpPr>
                <p:cNvPr id="187" name="Rounded Rectangle 297">
                  <a:extLst>
                    <a:ext uri="{FF2B5EF4-FFF2-40B4-BE49-F238E27FC236}">
                      <a16:creationId xmlns:a16="http://schemas.microsoft.com/office/drawing/2014/main" id="{DF09B8AA-C1C7-4F0C-5695-EB7BF8CDBFEE}"/>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8" name="Rounded Rectangle 295">
                  <a:extLst>
                    <a:ext uri="{FF2B5EF4-FFF2-40B4-BE49-F238E27FC236}">
                      <a16:creationId xmlns:a16="http://schemas.microsoft.com/office/drawing/2014/main" id="{9F7AA5D9-4789-CFFC-C567-D485BC9E754D}"/>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9" name="Rounded Rectangle 293">
                  <a:extLst>
                    <a:ext uri="{FF2B5EF4-FFF2-40B4-BE49-F238E27FC236}">
                      <a16:creationId xmlns:a16="http://schemas.microsoft.com/office/drawing/2014/main" id="{57D1AA82-86A8-81AA-494D-CFD7F1949351}"/>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0" name="Rounded Rectangle 291">
                  <a:extLst>
                    <a:ext uri="{FF2B5EF4-FFF2-40B4-BE49-F238E27FC236}">
                      <a16:creationId xmlns:a16="http://schemas.microsoft.com/office/drawing/2014/main" id="{1C31E2F0-6906-22FA-3025-141EE14B533A}"/>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91" name="Group 274">
                <a:extLst>
                  <a:ext uri="{FF2B5EF4-FFF2-40B4-BE49-F238E27FC236}">
                    <a16:creationId xmlns:a16="http://schemas.microsoft.com/office/drawing/2014/main" id="{FD442D9B-53AA-5DA0-F1DF-0BAB3F5F9202}"/>
                  </a:ext>
                </a:extLst>
              </p:cNvPr>
              <p:cNvGrpSpPr/>
              <p:nvPr/>
            </p:nvGrpSpPr>
            <p:grpSpPr>
              <a:xfrm>
                <a:off x="2655738" y="2764740"/>
                <a:ext cx="912646" cy="607953"/>
                <a:chOff x="914401" y="1152754"/>
                <a:chExt cx="904238" cy="594318"/>
              </a:xfrm>
              <a:grpFill/>
            </p:grpSpPr>
            <p:sp>
              <p:nvSpPr>
                <p:cNvPr id="192" name="Rounded Rectangle 285">
                  <a:extLst>
                    <a:ext uri="{FF2B5EF4-FFF2-40B4-BE49-F238E27FC236}">
                      <a16:creationId xmlns:a16="http://schemas.microsoft.com/office/drawing/2014/main" id="{A9A481CD-F8A6-C502-F412-0B429B503D67}"/>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3" name="Rounded Rectangle 283">
                  <a:extLst>
                    <a:ext uri="{FF2B5EF4-FFF2-40B4-BE49-F238E27FC236}">
                      <a16:creationId xmlns:a16="http://schemas.microsoft.com/office/drawing/2014/main" id="{B4978105-69DD-3CCF-098B-44B2046F614A}"/>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4" name="Rounded Rectangle 281">
                  <a:extLst>
                    <a:ext uri="{FF2B5EF4-FFF2-40B4-BE49-F238E27FC236}">
                      <a16:creationId xmlns:a16="http://schemas.microsoft.com/office/drawing/2014/main" id="{2D1CAB16-5DE3-18D6-AC0D-FE9930D1971A}"/>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5" name="Rounded Rectangle 279">
                  <a:extLst>
                    <a:ext uri="{FF2B5EF4-FFF2-40B4-BE49-F238E27FC236}">
                      <a16:creationId xmlns:a16="http://schemas.microsoft.com/office/drawing/2014/main" id="{588683B1-250C-3FD6-3EEA-1E1EFC0DE3E4}"/>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197" name="文本框 196">
              <a:extLst>
                <a:ext uri="{FF2B5EF4-FFF2-40B4-BE49-F238E27FC236}">
                  <a16:creationId xmlns:a16="http://schemas.microsoft.com/office/drawing/2014/main" id="{D1810A0C-202B-4C50-963A-AC50C98AC649}"/>
                </a:ext>
              </a:extLst>
            </p:cNvPr>
            <p:cNvSpPr txBox="1"/>
            <p:nvPr/>
          </p:nvSpPr>
          <p:spPr>
            <a:xfrm>
              <a:off x="1320582" y="2603645"/>
              <a:ext cx="1555034"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FC</a:t>
              </a:r>
              <a:endParaRPr lang="zh-CN" altLang="en-US" sz="2000" dirty="0"/>
            </a:p>
          </p:txBody>
        </p:sp>
      </p:grpSp>
      <p:grpSp>
        <p:nvGrpSpPr>
          <p:cNvPr id="200" name="组合 199">
            <a:extLst>
              <a:ext uri="{FF2B5EF4-FFF2-40B4-BE49-F238E27FC236}">
                <a16:creationId xmlns:a16="http://schemas.microsoft.com/office/drawing/2014/main" id="{850BDBD2-5D5A-8E02-C85D-D3CBE1C3F7BD}"/>
              </a:ext>
            </a:extLst>
          </p:cNvPr>
          <p:cNvGrpSpPr/>
          <p:nvPr/>
        </p:nvGrpSpPr>
        <p:grpSpPr>
          <a:xfrm>
            <a:off x="815262" y="4594467"/>
            <a:ext cx="1082131" cy="795612"/>
            <a:chOff x="2486253" y="2577081"/>
            <a:chExt cx="1082131" cy="795612"/>
          </a:xfrm>
          <a:solidFill>
            <a:schemeClr val="accent1">
              <a:lumMod val="20000"/>
              <a:lumOff val="80000"/>
            </a:schemeClr>
          </a:solidFill>
        </p:grpSpPr>
        <p:grpSp>
          <p:nvGrpSpPr>
            <p:cNvPr id="201" name="Group 272">
              <a:extLst>
                <a:ext uri="{FF2B5EF4-FFF2-40B4-BE49-F238E27FC236}">
                  <a16:creationId xmlns:a16="http://schemas.microsoft.com/office/drawing/2014/main" id="{2FED678D-B020-6F0C-8064-270C6455EF43}"/>
                </a:ext>
              </a:extLst>
            </p:cNvPr>
            <p:cNvGrpSpPr/>
            <p:nvPr/>
          </p:nvGrpSpPr>
          <p:grpSpPr>
            <a:xfrm>
              <a:off x="2486253" y="2577081"/>
              <a:ext cx="912646" cy="607953"/>
              <a:chOff x="914401" y="1152754"/>
              <a:chExt cx="904238" cy="594318"/>
            </a:xfrm>
            <a:grpFill/>
          </p:grpSpPr>
          <p:sp>
            <p:nvSpPr>
              <p:cNvPr id="212" name="Rounded Rectangle 309">
                <a:extLst>
                  <a:ext uri="{FF2B5EF4-FFF2-40B4-BE49-F238E27FC236}">
                    <a16:creationId xmlns:a16="http://schemas.microsoft.com/office/drawing/2014/main" id="{43820E44-967F-6460-EB1C-07754C791395}"/>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3" name="Rounded Rectangle 307">
                <a:extLst>
                  <a:ext uri="{FF2B5EF4-FFF2-40B4-BE49-F238E27FC236}">
                    <a16:creationId xmlns:a16="http://schemas.microsoft.com/office/drawing/2014/main" id="{63B7C63B-3CEE-1D14-A55F-051E3FF4AA43}"/>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4" name="Rounded Rectangle 305">
                <a:extLst>
                  <a:ext uri="{FF2B5EF4-FFF2-40B4-BE49-F238E27FC236}">
                    <a16:creationId xmlns:a16="http://schemas.microsoft.com/office/drawing/2014/main" id="{89A8505F-7777-89E9-0760-6BCF29D767FF}"/>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5" name="Rounded Rectangle 303">
                <a:extLst>
                  <a:ext uri="{FF2B5EF4-FFF2-40B4-BE49-F238E27FC236}">
                    <a16:creationId xmlns:a16="http://schemas.microsoft.com/office/drawing/2014/main" id="{117D96CF-877B-F000-139E-0BDA2076BAD1}"/>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02" name="Group 273">
              <a:extLst>
                <a:ext uri="{FF2B5EF4-FFF2-40B4-BE49-F238E27FC236}">
                  <a16:creationId xmlns:a16="http://schemas.microsoft.com/office/drawing/2014/main" id="{0EE8DD95-A9D6-BDF4-8847-F5932B941D2E}"/>
                </a:ext>
              </a:extLst>
            </p:cNvPr>
            <p:cNvGrpSpPr/>
            <p:nvPr/>
          </p:nvGrpSpPr>
          <p:grpSpPr>
            <a:xfrm>
              <a:off x="2570995" y="2670913"/>
              <a:ext cx="912646" cy="607954"/>
              <a:chOff x="914401" y="1152753"/>
              <a:chExt cx="904238" cy="594318"/>
            </a:xfrm>
            <a:grpFill/>
          </p:grpSpPr>
          <p:sp>
            <p:nvSpPr>
              <p:cNvPr id="208" name="Rounded Rectangle 297">
                <a:extLst>
                  <a:ext uri="{FF2B5EF4-FFF2-40B4-BE49-F238E27FC236}">
                    <a16:creationId xmlns:a16="http://schemas.microsoft.com/office/drawing/2014/main" id="{8892EFE4-D2C7-DA58-CFCA-6F201E39F7F2}"/>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9" name="Rounded Rectangle 295">
                <a:extLst>
                  <a:ext uri="{FF2B5EF4-FFF2-40B4-BE49-F238E27FC236}">
                    <a16:creationId xmlns:a16="http://schemas.microsoft.com/office/drawing/2014/main" id="{95A7A238-66F0-1B6B-127A-6B3BCC05F510}"/>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0" name="Rounded Rectangle 293">
                <a:extLst>
                  <a:ext uri="{FF2B5EF4-FFF2-40B4-BE49-F238E27FC236}">
                    <a16:creationId xmlns:a16="http://schemas.microsoft.com/office/drawing/2014/main" id="{5C281BD5-1267-2F3D-1054-05059F9F184B}"/>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1" name="Rounded Rectangle 291">
                <a:extLst>
                  <a:ext uri="{FF2B5EF4-FFF2-40B4-BE49-F238E27FC236}">
                    <a16:creationId xmlns:a16="http://schemas.microsoft.com/office/drawing/2014/main" id="{503C73E1-5D53-E49F-B9D7-0FF37D91DE81}"/>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03" name="Group 274">
              <a:extLst>
                <a:ext uri="{FF2B5EF4-FFF2-40B4-BE49-F238E27FC236}">
                  <a16:creationId xmlns:a16="http://schemas.microsoft.com/office/drawing/2014/main" id="{C3B940F2-1CB0-F92C-A7B9-3434A78D53FB}"/>
                </a:ext>
              </a:extLst>
            </p:cNvPr>
            <p:cNvGrpSpPr/>
            <p:nvPr/>
          </p:nvGrpSpPr>
          <p:grpSpPr>
            <a:xfrm>
              <a:off x="2655738" y="2764740"/>
              <a:ext cx="912646" cy="607953"/>
              <a:chOff x="914401" y="1152754"/>
              <a:chExt cx="904238" cy="594318"/>
            </a:xfrm>
            <a:grpFill/>
          </p:grpSpPr>
          <p:sp>
            <p:nvSpPr>
              <p:cNvPr id="204" name="Rounded Rectangle 285">
                <a:extLst>
                  <a:ext uri="{FF2B5EF4-FFF2-40B4-BE49-F238E27FC236}">
                    <a16:creationId xmlns:a16="http://schemas.microsoft.com/office/drawing/2014/main" id="{C073D3B8-9E1D-101E-082A-CAAC155FACAE}"/>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5" name="Rounded Rectangle 283">
                <a:extLst>
                  <a:ext uri="{FF2B5EF4-FFF2-40B4-BE49-F238E27FC236}">
                    <a16:creationId xmlns:a16="http://schemas.microsoft.com/office/drawing/2014/main" id="{D824109D-6489-6A41-AA31-E9B28B607F48}"/>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6" name="Rounded Rectangle 281">
                <a:extLst>
                  <a:ext uri="{FF2B5EF4-FFF2-40B4-BE49-F238E27FC236}">
                    <a16:creationId xmlns:a16="http://schemas.microsoft.com/office/drawing/2014/main" id="{C48ED5DD-7FD1-ECED-3F0D-78F161176197}"/>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7" name="Rounded Rectangle 279">
                <a:extLst>
                  <a:ext uri="{FF2B5EF4-FFF2-40B4-BE49-F238E27FC236}">
                    <a16:creationId xmlns:a16="http://schemas.microsoft.com/office/drawing/2014/main" id="{2A25DF76-0FE7-B738-6EA3-E3EDCC39419F}"/>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198" name="文本框 197">
            <a:extLst>
              <a:ext uri="{FF2B5EF4-FFF2-40B4-BE49-F238E27FC236}">
                <a16:creationId xmlns:a16="http://schemas.microsoft.com/office/drawing/2014/main" id="{459BDB12-DCFD-3D24-E573-D5AF8C81BFFD}"/>
              </a:ext>
            </a:extLst>
          </p:cNvPr>
          <p:cNvSpPr txBox="1"/>
          <p:nvPr/>
        </p:nvSpPr>
        <p:spPr>
          <a:xfrm>
            <a:off x="779084" y="4749863"/>
            <a:ext cx="1334953" cy="707886"/>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Attention #1</a:t>
            </a:r>
            <a:endParaRPr lang="zh-CN" altLang="en-US" sz="2000" dirty="0"/>
          </a:p>
        </p:txBody>
      </p:sp>
      <p:grpSp>
        <p:nvGrpSpPr>
          <p:cNvPr id="216" name="组合 215">
            <a:extLst>
              <a:ext uri="{FF2B5EF4-FFF2-40B4-BE49-F238E27FC236}">
                <a16:creationId xmlns:a16="http://schemas.microsoft.com/office/drawing/2014/main" id="{E3A5FEF2-EC4B-0503-5CA6-EB0AF2B7FA91}"/>
              </a:ext>
            </a:extLst>
          </p:cNvPr>
          <p:cNvGrpSpPr/>
          <p:nvPr/>
        </p:nvGrpSpPr>
        <p:grpSpPr>
          <a:xfrm>
            <a:off x="2277255" y="4611377"/>
            <a:ext cx="1082131" cy="795612"/>
            <a:chOff x="2486253" y="2577081"/>
            <a:chExt cx="1082131" cy="795612"/>
          </a:xfrm>
          <a:solidFill>
            <a:srgbClr val="A8D973"/>
          </a:solidFill>
        </p:grpSpPr>
        <p:grpSp>
          <p:nvGrpSpPr>
            <p:cNvPr id="217" name="Group 272">
              <a:extLst>
                <a:ext uri="{FF2B5EF4-FFF2-40B4-BE49-F238E27FC236}">
                  <a16:creationId xmlns:a16="http://schemas.microsoft.com/office/drawing/2014/main" id="{AE017017-3437-6C42-92FD-8C79F615E9AE}"/>
                </a:ext>
              </a:extLst>
            </p:cNvPr>
            <p:cNvGrpSpPr/>
            <p:nvPr/>
          </p:nvGrpSpPr>
          <p:grpSpPr>
            <a:xfrm>
              <a:off x="2486253" y="2577081"/>
              <a:ext cx="912646" cy="607953"/>
              <a:chOff x="914401" y="1152754"/>
              <a:chExt cx="904238" cy="594318"/>
            </a:xfrm>
            <a:grpFill/>
          </p:grpSpPr>
          <p:sp>
            <p:nvSpPr>
              <p:cNvPr id="228" name="Rounded Rectangle 309">
                <a:extLst>
                  <a:ext uri="{FF2B5EF4-FFF2-40B4-BE49-F238E27FC236}">
                    <a16:creationId xmlns:a16="http://schemas.microsoft.com/office/drawing/2014/main" id="{4B87D27C-89C9-5488-2579-F079AF29C70A}"/>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9" name="Rounded Rectangle 307">
                <a:extLst>
                  <a:ext uri="{FF2B5EF4-FFF2-40B4-BE49-F238E27FC236}">
                    <a16:creationId xmlns:a16="http://schemas.microsoft.com/office/drawing/2014/main" id="{56F9FC0A-85B5-F080-C6B7-AF10BB743C79}"/>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30" name="Rounded Rectangle 305">
                <a:extLst>
                  <a:ext uri="{FF2B5EF4-FFF2-40B4-BE49-F238E27FC236}">
                    <a16:creationId xmlns:a16="http://schemas.microsoft.com/office/drawing/2014/main" id="{80B121B9-1E7D-7C72-CFF5-0330DB5EE377}"/>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31" name="Rounded Rectangle 303">
                <a:extLst>
                  <a:ext uri="{FF2B5EF4-FFF2-40B4-BE49-F238E27FC236}">
                    <a16:creationId xmlns:a16="http://schemas.microsoft.com/office/drawing/2014/main" id="{D989ACC8-FFDA-CBF0-2706-22CE7C8851DA}"/>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18" name="Group 273">
              <a:extLst>
                <a:ext uri="{FF2B5EF4-FFF2-40B4-BE49-F238E27FC236}">
                  <a16:creationId xmlns:a16="http://schemas.microsoft.com/office/drawing/2014/main" id="{F63D9C89-1586-244A-AE04-11D8C235CAD0}"/>
                </a:ext>
              </a:extLst>
            </p:cNvPr>
            <p:cNvGrpSpPr/>
            <p:nvPr/>
          </p:nvGrpSpPr>
          <p:grpSpPr>
            <a:xfrm>
              <a:off x="2570995" y="2670913"/>
              <a:ext cx="912646" cy="607954"/>
              <a:chOff x="914401" y="1152753"/>
              <a:chExt cx="904238" cy="594318"/>
            </a:xfrm>
            <a:grpFill/>
          </p:grpSpPr>
          <p:sp>
            <p:nvSpPr>
              <p:cNvPr id="224" name="Rounded Rectangle 297">
                <a:extLst>
                  <a:ext uri="{FF2B5EF4-FFF2-40B4-BE49-F238E27FC236}">
                    <a16:creationId xmlns:a16="http://schemas.microsoft.com/office/drawing/2014/main" id="{CFE44D13-F8BA-2229-52B4-03702ECE1158}"/>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5" name="Rounded Rectangle 295">
                <a:extLst>
                  <a:ext uri="{FF2B5EF4-FFF2-40B4-BE49-F238E27FC236}">
                    <a16:creationId xmlns:a16="http://schemas.microsoft.com/office/drawing/2014/main" id="{77A0743A-0E29-A524-9474-2EC25D283FD2}"/>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6" name="Rounded Rectangle 293">
                <a:extLst>
                  <a:ext uri="{FF2B5EF4-FFF2-40B4-BE49-F238E27FC236}">
                    <a16:creationId xmlns:a16="http://schemas.microsoft.com/office/drawing/2014/main" id="{B774571B-535C-32EC-E89D-E3E5D58B0DFB}"/>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7" name="Rounded Rectangle 291">
                <a:extLst>
                  <a:ext uri="{FF2B5EF4-FFF2-40B4-BE49-F238E27FC236}">
                    <a16:creationId xmlns:a16="http://schemas.microsoft.com/office/drawing/2014/main" id="{E92627A2-4DEC-07AD-C244-B16E78DD33A2}"/>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19" name="Group 274">
              <a:extLst>
                <a:ext uri="{FF2B5EF4-FFF2-40B4-BE49-F238E27FC236}">
                  <a16:creationId xmlns:a16="http://schemas.microsoft.com/office/drawing/2014/main" id="{DDDEB3F1-68E7-231C-F9EE-36178D4BD316}"/>
                </a:ext>
              </a:extLst>
            </p:cNvPr>
            <p:cNvGrpSpPr/>
            <p:nvPr/>
          </p:nvGrpSpPr>
          <p:grpSpPr>
            <a:xfrm>
              <a:off x="2655738" y="2764740"/>
              <a:ext cx="912646" cy="607953"/>
              <a:chOff x="914401" y="1152754"/>
              <a:chExt cx="904238" cy="594318"/>
            </a:xfrm>
            <a:grpFill/>
          </p:grpSpPr>
          <p:sp>
            <p:nvSpPr>
              <p:cNvPr id="220" name="Rounded Rectangle 285">
                <a:extLst>
                  <a:ext uri="{FF2B5EF4-FFF2-40B4-BE49-F238E27FC236}">
                    <a16:creationId xmlns:a16="http://schemas.microsoft.com/office/drawing/2014/main" id="{B205E73D-EF0E-A388-9804-000FD3D347D9}"/>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1" name="Rounded Rectangle 283">
                <a:extLst>
                  <a:ext uri="{FF2B5EF4-FFF2-40B4-BE49-F238E27FC236}">
                    <a16:creationId xmlns:a16="http://schemas.microsoft.com/office/drawing/2014/main" id="{8FF9ABDA-3604-D924-386C-9F0EB506DD21}"/>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2" name="Rounded Rectangle 281">
                <a:extLst>
                  <a:ext uri="{FF2B5EF4-FFF2-40B4-BE49-F238E27FC236}">
                    <a16:creationId xmlns:a16="http://schemas.microsoft.com/office/drawing/2014/main" id="{01801CB0-A7B5-51D9-2674-30E3B1D24E8C}"/>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3" name="Rounded Rectangle 279">
                <a:extLst>
                  <a:ext uri="{FF2B5EF4-FFF2-40B4-BE49-F238E27FC236}">
                    <a16:creationId xmlns:a16="http://schemas.microsoft.com/office/drawing/2014/main" id="{204B5754-7F0E-4D6D-E457-FF616426ABAB}"/>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232" name="文本框 231">
            <a:extLst>
              <a:ext uri="{FF2B5EF4-FFF2-40B4-BE49-F238E27FC236}">
                <a16:creationId xmlns:a16="http://schemas.microsoft.com/office/drawing/2014/main" id="{43E2EB06-4F67-BA80-A376-2A4048473458}"/>
              </a:ext>
            </a:extLst>
          </p:cNvPr>
          <p:cNvSpPr txBox="1"/>
          <p:nvPr/>
        </p:nvSpPr>
        <p:spPr>
          <a:xfrm>
            <a:off x="2241077" y="4766773"/>
            <a:ext cx="1334953" cy="707886"/>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Attention #2</a:t>
            </a:r>
            <a:endParaRPr lang="zh-CN" altLang="en-US" sz="2000" dirty="0"/>
          </a:p>
        </p:txBody>
      </p:sp>
      <p:sp>
        <p:nvSpPr>
          <p:cNvPr id="237" name="文本框 236">
            <a:extLst>
              <a:ext uri="{FF2B5EF4-FFF2-40B4-BE49-F238E27FC236}">
                <a16:creationId xmlns:a16="http://schemas.microsoft.com/office/drawing/2014/main" id="{41AA3815-D0B4-9A89-2073-6E2716303155}"/>
              </a:ext>
            </a:extLst>
          </p:cNvPr>
          <p:cNvSpPr txBox="1"/>
          <p:nvPr/>
        </p:nvSpPr>
        <p:spPr>
          <a:xfrm>
            <a:off x="3660769" y="4376619"/>
            <a:ext cx="5268689" cy="830997"/>
          </a:xfrm>
          <a:prstGeom prst="rect">
            <a:avLst/>
          </a:prstGeom>
          <a:noFill/>
        </p:spPr>
        <p:txBody>
          <a:bodyPr wrap="square" rIns="0">
            <a:spAutoFit/>
          </a:bodyPr>
          <a:lstStyle/>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Attention</a:t>
            </a:r>
            <a:r>
              <a:rPr lang="en-US" altLang="zh-CN" sz="2400" dirty="0">
                <a:solidFill>
                  <a:srgbClr val="1F497D"/>
                </a:solidFill>
                <a:latin typeface="Corbel" panose="020B0503020204020204" pitchFamily="34" charset="0"/>
                <a:cs typeface="Lato" panose="020F0502020204030203" pitchFamily="34" charset="0"/>
              </a:rPr>
              <a:t> </a:t>
            </a:r>
            <a:r>
              <a:rPr lang="en-US" altLang="zh-CN" sz="2400" b="1" dirty="0">
                <a:solidFill>
                  <a:srgbClr val="1F497D"/>
                </a:solidFill>
                <a:latin typeface="Corbel" panose="020B0503020204020204" pitchFamily="34" charset="0"/>
                <a:cs typeface="Lato" panose="020F0502020204030203" pitchFamily="34" charset="0"/>
              </a:rPr>
              <a:t>kernels</a:t>
            </a:r>
            <a:r>
              <a:rPr lang="en-US" altLang="zh-CN" sz="2400" dirty="0">
                <a:solidFill>
                  <a:srgbClr val="1F497D"/>
                </a:solidFill>
                <a:latin typeface="Corbel" panose="020B0503020204020204" pitchFamily="34" charset="0"/>
                <a:cs typeface="Lato" panose="020F0502020204030203" pitchFamily="34" charset="0"/>
              </a:rPr>
              <a:t> benefit from </a:t>
            </a:r>
            <a:r>
              <a:rPr lang="en-US" altLang="zh-CN" sz="2400" b="1" dirty="0">
                <a:solidFill>
                  <a:srgbClr val="1F497D"/>
                </a:solidFill>
                <a:latin typeface="Corbel" panose="020B0503020204020204" pitchFamily="34" charset="0"/>
                <a:cs typeface="Lato" panose="020F0502020204030203" pitchFamily="34" charset="0"/>
              </a:rPr>
              <a:t>TLP</a:t>
            </a:r>
          </a:p>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TLP </a:t>
            </a:r>
            <a:r>
              <a:rPr lang="en-US" altLang="zh-CN" sz="2400" dirty="0">
                <a:solidFill>
                  <a:srgbClr val="1F497D"/>
                </a:solidFill>
                <a:latin typeface="Corbel" panose="020B0503020204020204" pitchFamily="34" charset="0"/>
                <a:cs typeface="Lato" panose="020F0502020204030203" pitchFamily="34" charset="0"/>
              </a:rPr>
              <a:t>is usually </a:t>
            </a:r>
            <a:r>
              <a:rPr lang="en-US" altLang="zh-CN" sz="2400" b="1" dirty="0">
                <a:solidFill>
                  <a:srgbClr val="1F497D"/>
                </a:solidFill>
                <a:latin typeface="Corbel" panose="020B0503020204020204" pitchFamily="34" charset="0"/>
                <a:cs typeface="Lato" panose="020F0502020204030203" pitchFamily="34" charset="0"/>
              </a:rPr>
              <a:t>much smaller </a:t>
            </a:r>
            <a:r>
              <a:rPr lang="en-US" altLang="zh-CN" sz="2400" dirty="0">
                <a:solidFill>
                  <a:srgbClr val="1F497D"/>
                </a:solidFill>
                <a:latin typeface="Corbel" panose="020B0503020204020204" pitchFamily="34" charset="0"/>
                <a:cs typeface="Lato" panose="020F0502020204030203" pitchFamily="34" charset="0"/>
              </a:rPr>
              <a:t>than RLP</a:t>
            </a:r>
            <a:endParaRPr lang="zh-CN" altLang="en-US" sz="2400" dirty="0">
              <a:solidFill>
                <a:srgbClr val="1F497D"/>
              </a:solidFill>
              <a:latin typeface="Corbel" panose="020B0503020204020204" pitchFamily="34" charset="0"/>
            </a:endParaRPr>
          </a:p>
        </p:txBody>
      </p:sp>
      <p:sp>
        <p:nvSpPr>
          <p:cNvPr id="238" name="文本框 237">
            <a:extLst>
              <a:ext uri="{FF2B5EF4-FFF2-40B4-BE49-F238E27FC236}">
                <a16:creationId xmlns:a16="http://schemas.microsoft.com/office/drawing/2014/main" id="{CBDE8E6D-961C-BC75-98AD-565ADE614795}"/>
              </a:ext>
            </a:extLst>
          </p:cNvPr>
          <p:cNvSpPr txBox="1"/>
          <p:nvPr/>
        </p:nvSpPr>
        <p:spPr>
          <a:xfrm>
            <a:off x="3882808" y="5207616"/>
            <a:ext cx="4612535"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Memory-Bound</a:t>
            </a:r>
          </a:p>
        </p:txBody>
      </p:sp>
      <p:sp>
        <p:nvSpPr>
          <p:cNvPr id="34" name="Title 1">
            <a:extLst>
              <a:ext uri="{FF2B5EF4-FFF2-40B4-BE49-F238E27FC236}">
                <a16:creationId xmlns:a16="http://schemas.microsoft.com/office/drawing/2014/main" id="{CF79884B-6DCD-8E3D-8EE2-726EC14AF9E8}"/>
              </a:ext>
            </a:extLst>
          </p:cNvPr>
          <p:cNvSpPr txBox="1">
            <a:spLocks/>
          </p:cNvSpPr>
          <p:nvPr/>
        </p:nvSpPr>
        <p:spPr>
          <a:xfrm>
            <a:off x="0" y="104149"/>
            <a:ext cx="9269128"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r>
              <a:rPr lang="en-US" altLang="zh-CN" sz="4000" b="0" dirty="0">
                <a:solidFill>
                  <a:schemeClr val="tx1"/>
                </a:solidFill>
                <a:latin typeface="Corbel" panose="020B0503020204020204" pitchFamily="34" charset="0"/>
                <a:cs typeface="Gill Sans MT"/>
              </a:rPr>
              <a:t>The Reason for Different Demands</a:t>
            </a:r>
            <a:endParaRPr lang="en-US" sz="4000" b="0" dirty="0">
              <a:solidFill>
                <a:schemeClr val="tx1"/>
              </a:solidFill>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72993151"/>
      </p:ext>
    </p:extLst>
  </p:cSld>
  <p:clrMapOvr>
    <a:masterClrMapping/>
  </p:clrMapOvr>
  <mc:AlternateContent xmlns:mc="http://schemas.openxmlformats.org/markup-compatibility/2006" xmlns:p14="http://schemas.microsoft.com/office/powerpoint/2010/main">
    <mc:Choice Requires="p14">
      <p:transition spd="slow" p14:dur="2000" advTm="37105"/>
    </mc:Choice>
    <mc:Fallback xmlns="">
      <p:transition spd="slow" advTm="37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7">
                                            <p:txEl>
                                              <p:pRg st="0" end="0"/>
                                            </p:txEl>
                                          </p:spTgt>
                                        </p:tgtEl>
                                        <p:attrNameLst>
                                          <p:attrName>style.visibility</p:attrName>
                                        </p:attrNameLst>
                                      </p:cBhvr>
                                      <p:to>
                                        <p:strVal val="visible"/>
                                      </p:to>
                                    </p:set>
                                    <p:animEffect transition="in" filter="fade">
                                      <p:cBhvr>
                                        <p:cTn id="51" dur="500"/>
                                        <p:tgtEl>
                                          <p:spTgt spid="23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7">
                                            <p:txEl>
                                              <p:pRg st="1" end="1"/>
                                            </p:txEl>
                                          </p:spTgt>
                                        </p:tgtEl>
                                        <p:attrNameLst>
                                          <p:attrName>style.visibility</p:attrName>
                                        </p:attrNameLst>
                                      </p:cBhvr>
                                      <p:to>
                                        <p:strVal val="visible"/>
                                      </p:to>
                                    </p:set>
                                    <p:animEffect transition="in" filter="fade">
                                      <p:cBhvr>
                                        <p:cTn id="56" dur="500"/>
                                        <p:tgtEl>
                                          <p:spTgt spid="23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8"/>
                                        </p:tgtEl>
                                        <p:attrNameLst>
                                          <p:attrName>style.visibility</p:attrName>
                                        </p:attrNameLst>
                                      </p:cBhvr>
                                      <p:to>
                                        <p:strVal val="visible"/>
                                      </p:to>
                                    </p:set>
                                    <p:animEffect transition="in" filter="fade">
                                      <p:cBhvr>
                                        <p:cTn id="6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19" grpId="0" animBg="1"/>
      <p:bldP spid="33" grpId="0" animBg="1"/>
      <p:bldP spid="97" grpId="0" animBg="1"/>
      <p:bldP spid="165" grpId="0" animBg="1"/>
      <p:bldP spid="198" grpId="0"/>
      <p:bldP spid="232" grpId="0"/>
      <p:bldP spid="2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DC40-FE6C-D559-ADA7-6A4CC3AA2399}"/>
            </a:ext>
          </a:extLst>
        </p:cNvPr>
        <p:cNvGrpSpPr/>
        <p:nvPr/>
      </p:nvGrpSpPr>
      <p:grpSpPr>
        <a:xfrm>
          <a:off x="0" y="0"/>
          <a:ext cx="0" cy="0"/>
          <a:chOff x="0" y="0"/>
          <a:chExt cx="0" cy="0"/>
        </a:xfrm>
      </p:grpSpPr>
      <p:grpSp>
        <p:nvGrpSpPr>
          <p:cNvPr id="62" name="组合 61">
            <a:extLst>
              <a:ext uri="{FF2B5EF4-FFF2-40B4-BE49-F238E27FC236}">
                <a16:creationId xmlns:a16="http://schemas.microsoft.com/office/drawing/2014/main" id="{5D5609A4-C2FB-0236-2F39-39163AA13355}"/>
              </a:ext>
            </a:extLst>
          </p:cNvPr>
          <p:cNvGrpSpPr/>
          <p:nvPr/>
        </p:nvGrpSpPr>
        <p:grpSpPr>
          <a:xfrm>
            <a:off x="238478" y="2017154"/>
            <a:ext cx="8588800" cy="3220723"/>
            <a:chOff x="238478" y="2017154"/>
            <a:chExt cx="8588800" cy="3220723"/>
          </a:xfrm>
        </p:grpSpPr>
        <p:grpSp>
          <p:nvGrpSpPr>
            <p:cNvPr id="7" name="组合 6">
              <a:extLst>
                <a:ext uri="{FF2B5EF4-FFF2-40B4-BE49-F238E27FC236}">
                  <a16:creationId xmlns:a16="http://schemas.microsoft.com/office/drawing/2014/main" id="{C9E10FC7-984D-DF8D-42F1-05D3B1C618D5}"/>
                </a:ext>
              </a:extLst>
            </p:cNvPr>
            <p:cNvGrpSpPr/>
            <p:nvPr/>
          </p:nvGrpSpPr>
          <p:grpSpPr>
            <a:xfrm>
              <a:off x="238478" y="2017154"/>
              <a:ext cx="8588800" cy="3220723"/>
              <a:chOff x="238478" y="2017154"/>
              <a:chExt cx="8588800" cy="3220723"/>
            </a:xfrm>
          </p:grpSpPr>
          <p:pic>
            <p:nvPicPr>
              <p:cNvPr id="2" name="图片 1">
                <a:extLst>
                  <a:ext uri="{FF2B5EF4-FFF2-40B4-BE49-F238E27FC236}">
                    <a16:creationId xmlns:a16="http://schemas.microsoft.com/office/drawing/2014/main" id="{54B6A413-AE03-562E-1FB3-27BC8B3AFD75}"/>
                  </a:ext>
                </a:extLst>
              </p:cNvPr>
              <p:cNvPicPr>
                <a:picLocks noChangeAspect="1"/>
              </p:cNvPicPr>
              <p:nvPr/>
            </p:nvPicPr>
            <p:blipFill>
              <a:blip r:embed="rId4"/>
              <a:stretch>
                <a:fillRect/>
              </a:stretch>
            </p:blipFill>
            <p:spPr>
              <a:xfrm>
                <a:off x="238478" y="2151777"/>
                <a:ext cx="4343400" cy="3086100"/>
              </a:xfrm>
              <a:prstGeom prst="rect">
                <a:avLst/>
              </a:prstGeom>
            </p:spPr>
          </p:pic>
          <p:pic>
            <p:nvPicPr>
              <p:cNvPr id="3" name="图片 2">
                <a:extLst>
                  <a:ext uri="{FF2B5EF4-FFF2-40B4-BE49-F238E27FC236}">
                    <a16:creationId xmlns:a16="http://schemas.microsoft.com/office/drawing/2014/main" id="{C20EB609-39C1-1C32-60FA-2D0B667ECB0C}"/>
                  </a:ext>
                </a:extLst>
              </p:cNvPr>
              <p:cNvPicPr>
                <a:picLocks noChangeAspect="1"/>
              </p:cNvPicPr>
              <p:nvPr/>
            </p:nvPicPr>
            <p:blipFill>
              <a:blip r:embed="rId5"/>
              <a:srcRect/>
              <a:stretch/>
            </p:blipFill>
            <p:spPr>
              <a:xfrm>
                <a:off x="4483878" y="2151777"/>
                <a:ext cx="4343400" cy="3086100"/>
              </a:xfrm>
              <a:prstGeom prst="rect">
                <a:avLst/>
              </a:prstGeom>
            </p:spPr>
          </p:pic>
          <p:sp>
            <p:nvSpPr>
              <p:cNvPr id="4" name="文本框 3">
                <a:extLst>
                  <a:ext uri="{FF2B5EF4-FFF2-40B4-BE49-F238E27FC236}">
                    <a16:creationId xmlns:a16="http://schemas.microsoft.com/office/drawing/2014/main" id="{D4EF7D02-DF31-FFC4-942D-53F70D372127}"/>
                  </a:ext>
                </a:extLst>
              </p:cNvPr>
              <p:cNvSpPr txBox="1"/>
              <p:nvPr/>
            </p:nvSpPr>
            <p:spPr>
              <a:xfrm>
                <a:off x="597561" y="2017154"/>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5" name="文本框 4">
                <a:extLst>
                  <a:ext uri="{FF2B5EF4-FFF2-40B4-BE49-F238E27FC236}">
                    <a16:creationId xmlns:a16="http://schemas.microsoft.com/office/drawing/2014/main" id="{7E2FA9F1-2ECE-BE40-EDA8-9AC35DFE94DC}"/>
                  </a:ext>
                </a:extLst>
              </p:cNvPr>
              <p:cNvSpPr txBox="1"/>
              <p:nvPr/>
            </p:nvSpPr>
            <p:spPr>
              <a:xfrm>
                <a:off x="4764717" y="2017154"/>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pic>
            <p:nvPicPr>
              <p:cNvPr id="6" name="图片 5">
                <a:extLst>
                  <a:ext uri="{FF2B5EF4-FFF2-40B4-BE49-F238E27FC236}">
                    <a16:creationId xmlns:a16="http://schemas.microsoft.com/office/drawing/2014/main" id="{9F73501B-09A1-BA15-1B3D-BEB4492A0817}"/>
                  </a:ext>
                </a:extLst>
              </p:cNvPr>
              <p:cNvPicPr>
                <a:picLocks noChangeAspect="1"/>
              </p:cNvPicPr>
              <p:nvPr/>
            </p:nvPicPr>
            <p:blipFill>
              <a:blip r:embed="rId6"/>
              <a:srcRect t="19678" r="34977"/>
              <a:stretch/>
            </p:blipFill>
            <p:spPr>
              <a:xfrm>
                <a:off x="7719429" y="2488015"/>
                <a:ext cx="668921" cy="153021"/>
              </a:xfrm>
              <a:prstGeom prst="rect">
                <a:avLst/>
              </a:prstGeom>
            </p:spPr>
          </p:pic>
        </p:grpSp>
        <p:sp>
          <p:nvSpPr>
            <p:cNvPr id="9" name="TextBox 43">
              <a:extLst>
                <a:ext uri="{FF2B5EF4-FFF2-40B4-BE49-F238E27FC236}">
                  <a16:creationId xmlns:a16="http://schemas.microsoft.com/office/drawing/2014/main" id="{A5EC49A0-5590-607A-C0E6-F24714C98ADD}"/>
                </a:ext>
              </a:extLst>
            </p:cNvPr>
            <p:cNvSpPr txBox="1"/>
            <p:nvPr/>
          </p:nvSpPr>
          <p:spPr>
            <a:xfrm>
              <a:off x="1824297"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1" name="TextBox 43">
              <a:extLst>
                <a:ext uri="{FF2B5EF4-FFF2-40B4-BE49-F238E27FC236}">
                  <a16:creationId xmlns:a16="http://schemas.microsoft.com/office/drawing/2014/main" id="{AFB81E95-D7F8-A6C8-A085-2C4FADAE87FB}"/>
                </a:ext>
              </a:extLst>
            </p:cNvPr>
            <p:cNvSpPr txBox="1"/>
            <p:nvPr/>
          </p:nvSpPr>
          <p:spPr>
            <a:xfrm>
              <a:off x="3182549" y="3899252"/>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12" name="TextBox 43">
              <a:extLst>
                <a:ext uri="{FF2B5EF4-FFF2-40B4-BE49-F238E27FC236}">
                  <a16:creationId xmlns:a16="http://schemas.microsoft.com/office/drawing/2014/main" id="{00038331-10D0-0D70-1BC0-B80C5D33EDC2}"/>
                </a:ext>
              </a:extLst>
            </p:cNvPr>
            <p:cNvSpPr txBox="1"/>
            <p:nvPr/>
          </p:nvSpPr>
          <p:spPr>
            <a:xfrm>
              <a:off x="7545643" y="3899252"/>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13" name="TextBox 43">
              <a:extLst>
                <a:ext uri="{FF2B5EF4-FFF2-40B4-BE49-F238E27FC236}">
                  <a16:creationId xmlns:a16="http://schemas.microsoft.com/office/drawing/2014/main" id="{74350B2E-1E0C-5099-494B-1959D76C086C}"/>
                </a:ext>
              </a:extLst>
            </p:cNvPr>
            <p:cNvSpPr txBox="1"/>
            <p:nvPr/>
          </p:nvSpPr>
          <p:spPr>
            <a:xfrm>
              <a:off x="6525062"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43" name="矩形 42">
              <a:extLst>
                <a:ext uri="{FF2B5EF4-FFF2-40B4-BE49-F238E27FC236}">
                  <a16:creationId xmlns:a16="http://schemas.microsoft.com/office/drawing/2014/main" id="{EAD91589-7651-D1F2-AF34-4B02AA0F6EF4}"/>
                </a:ext>
              </a:extLst>
            </p:cNvPr>
            <p:cNvSpPr/>
            <p:nvPr/>
          </p:nvSpPr>
          <p:spPr>
            <a:xfrm>
              <a:off x="7612010" y="2451402"/>
              <a:ext cx="960466" cy="2198180"/>
            </a:xfrm>
            <a:prstGeom prst="rect">
              <a:avLst/>
            </a:prstGeom>
            <a:solidFill>
              <a:srgbClr val="BFBFB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8" name="矩形 7">
              <a:extLst>
                <a:ext uri="{FF2B5EF4-FFF2-40B4-BE49-F238E27FC236}">
                  <a16:creationId xmlns:a16="http://schemas.microsoft.com/office/drawing/2014/main" id="{28B22D7A-38B1-F939-A979-25695FB65807}"/>
                </a:ext>
              </a:extLst>
            </p:cNvPr>
            <p:cNvSpPr/>
            <p:nvPr/>
          </p:nvSpPr>
          <p:spPr>
            <a:xfrm>
              <a:off x="3133761" y="2471081"/>
              <a:ext cx="1167277" cy="2198180"/>
            </a:xfrm>
            <a:prstGeom prst="rect">
              <a:avLst/>
            </a:prstGeom>
            <a:solidFill>
              <a:srgbClr val="BFBFB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grpSp>
      <p:pic>
        <p:nvPicPr>
          <p:cNvPr id="10" name="Picture 9" descr="safari.png">
            <a:extLst>
              <a:ext uri="{FF2B5EF4-FFF2-40B4-BE49-F238E27FC236}">
                <a16:creationId xmlns:a16="http://schemas.microsoft.com/office/drawing/2014/main" id="{4BCD086C-1370-EC8A-42B0-D3EFB9F20BF5}"/>
              </a:ext>
            </a:extLst>
          </p:cNvPr>
          <p:cNvPicPr>
            <a:picLocks noChangeAspect="1"/>
          </p:cNvPicPr>
          <p:nvPr/>
        </p:nvPicPr>
        <p:blipFill>
          <a:blip r:embed="rId7"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3D09741F-897D-9DD8-64C3-3C4CDE4FF8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5C1840BC-267A-A23B-33C2-943C64DD5774}"/>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Varying Computation and Memory Bandwidth Demands (ii)</a:t>
            </a:r>
            <a:endParaRPr lang="en-US" sz="4000" b="0" dirty="0">
              <a:solidFill>
                <a:schemeClr val="tx1"/>
              </a:solidFill>
              <a:latin typeface="Corbel" panose="020B0503020204020204" pitchFamily="34" charset="0"/>
              <a:cs typeface="Gill Sans MT"/>
            </a:endParaRPr>
          </a:p>
        </p:txBody>
      </p:sp>
      <p:sp>
        <p:nvSpPr>
          <p:cNvPr id="32" name="Shape 6">
            <a:extLst>
              <a:ext uri="{FF2B5EF4-FFF2-40B4-BE49-F238E27FC236}">
                <a16:creationId xmlns:a16="http://schemas.microsoft.com/office/drawing/2014/main" id="{F3E5FD42-8E27-50C7-FFBB-D823B3B7381E}"/>
              </a:ext>
            </a:extLst>
          </p:cNvPr>
          <p:cNvSpPr/>
          <p:nvPr/>
        </p:nvSpPr>
        <p:spPr>
          <a:xfrm>
            <a:off x="6840843" y="2938011"/>
            <a:ext cx="710956" cy="490990"/>
          </a:xfrm>
          <a:prstGeom prst="ellipse">
            <a:avLst/>
          </a:prstGeom>
          <a:solidFill>
            <a:schemeClr val="accent1">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3" name="Shape 6">
            <a:extLst>
              <a:ext uri="{FF2B5EF4-FFF2-40B4-BE49-F238E27FC236}">
                <a16:creationId xmlns:a16="http://schemas.microsoft.com/office/drawing/2014/main" id="{9247E4D9-E184-C8CB-4783-B12AE012EEC2}"/>
              </a:ext>
            </a:extLst>
          </p:cNvPr>
          <p:cNvSpPr/>
          <p:nvPr/>
        </p:nvSpPr>
        <p:spPr>
          <a:xfrm>
            <a:off x="5169055" y="3978180"/>
            <a:ext cx="1073766"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7" name="TextBox 43">
            <a:extLst>
              <a:ext uri="{FF2B5EF4-FFF2-40B4-BE49-F238E27FC236}">
                <a16:creationId xmlns:a16="http://schemas.microsoft.com/office/drawing/2014/main" id="{0770925B-EF88-D841-8AFA-2F8DE1ECF90E}"/>
              </a:ext>
            </a:extLst>
          </p:cNvPr>
          <p:cNvSpPr txBox="1"/>
          <p:nvPr/>
        </p:nvSpPr>
        <p:spPr>
          <a:xfrm>
            <a:off x="6841946" y="2423682"/>
            <a:ext cx="182511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&gt; 60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51" name="直接箭头连接符 50">
            <a:extLst>
              <a:ext uri="{FF2B5EF4-FFF2-40B4-BE49-F238E27FC236}">
                <a16:creationId xmlns:a16="http://schemas.microsoft.com/office/drawing/2014/main" id="{61A5476D-19E7-F098-63D0-767B0C521514}"/>
              </a:ext>
            </a:extLst>
          </p:cNvPr>
          <p:cNvCxnSpPr>
            <a:cxnSpLocks/>
            <a:stCxn id="32" idx="7"/>
            <a:endCxn id="37" idx="2"/>
          </p:cNvCxnSpPr>
          <p:nvPr/>
        </p:nvCxnSpPr>
        <p:spPr>
          <a:xfrm flipV="1">
            <a:off x="7447682" y="2793014"/>
            <a:ext cx="306822" cy="216901"/>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2" name="TextBox 43">
            <a:extLst>
              <a:ext uri="{FF2B5EF4-FFF2-40B4-BE49-F238E27FC236}">
                <a16:creationId xmlns:a16="http://schemas.microsoft.com/office/drawing/2014/main" id="{4D606785-EDC0-8A43-83AD-56CDBE4D69D4}"/>
              </a:ext>
            </a:extLst>
          </p:cNvPr>
          <p:cNvSpPr txBox="1"/>
          <p:nvPr/>
        </p:nvSpPr>
        <p:spPr>
          <a:xfrm>
            <a:off x="5833320" y="3538096"/>
            <a:ext cx="18122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&lt; </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10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53" name="直接箭头连接符 52">
            <a:extLst>
              <a:ext uri="{FF2B5EF4-FFF2-40B4-BE49-F238E27FC236}">
                <a16:creationId xmlns:a16="http://schemas.microsoft.com/office/drawing/2014/main" id="{697571EE-3931-FF35-C2FB-B43E1D84AAFE}"/>
              </a:ext>
            </a:extLst>
          </p:cNvPr>
          <p:cNvCxnSpPr>
            <a:cxnSpLocks/>
            <a:stCxn id="33" idx="7"/>
          </p:cNvCxnSpPr>
          <p:nvPr/>
        </p:nvCxnSpPr>
        <p:spPr>
          <a:xfrm flipV="1">
            <a:off x="6085572" y="3850117"/>
            <a:ext cx="261042" cy="238046"/>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Shape 6">
            <a:extLst>
              <a:ext uri="{FF2B5EF4-FFF2-40B4-BE49-F238E27FC236}">
                <a16:creationId xmlns:a16="http://schemas.microsoft.com/office/drawing/2014/main" id="{985B4499-7976-B7B3-9F9B-DE070E43E352}"/>
              </a:ext>
            </a:extLst>
          </p:cNvPr>
          <p:cNvSpPr/>
          <p:nvPr/>
        </p:nvSpPr>
        <p:spPr>
          <a:xfrm>
            <a:off x="1824297" y="3050261"/>
            <a:ext cx="1337969" cy="646331"/>
          </a:xfrm>
          <a:prstGeom prst="ellipse">
            <a:avLst/>
          </a:prstGeom>
          <a:solidFill>
            <a:schemeClr val="accent1">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29" name="Shape 6">
            <a:extLst>
              <a:ext uri="{FF2B5EF4-FFF2-40B4-BE49-F238E27FC236}">
                <a16:creationId xmlns:a16="http://schemas.microsoft.com/office/drawing/2014/main" id="{01F8809D-4249-9584-00FA-369CAB712534}"/>
              </a:ext>
            </a:extLst>
          </p:cNvPr>
          <p:cNvSpPr/>
          <p:nvPr/>
        </p:nvSpPr>
        <p:spPr>
          <a:xfrm>
            <a:off x="977901" y="4046976"/>
            <a:ext cx="336550"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0" name="TextBox 43">
            <a:extLst>
              <a:ext uri="{FF2B5EF4-FFF2-40B4-BE49-F238E27FC236}">
                <a16:creationId xmlns:a16="http://schemas.microsoft.com/office/drawing/2014/main" id="{261B240A-4E82-BB6F-9F09-30AEA4D37590}"/>
              </a:ext>
            </a:extLst>
          </p:cNvPr>
          <p:cNvSpPr txBox="1"/>
          <p:nvPr/>
        </p:nvSpPr>
        <p:spPr>
          <a:xfrm>
            <a:off x="2597888" y="2549096"/>
            <a:ext cx="181068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&gt; </a:t>
            </a:r>
            <a:r>
              <a:rPr lang="en-US" altLang="zh-CN" b="1" dirty="0">
                <a:solidFill>
                  <a:srgbClr val="0000FF"/>
                </a:solidFill>
                <a:latin typeface="Corbel" panose="020B0503020204020204" pitchFamily="34" charset="0"/>
                <a:cs typeface="Gill Sans MT"/>
              </a:rPr>
              <a:t>3</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31" name="直接箭头连接符 30">
            <a:extLst>
              <a:ext uri="{FF2B5EF4-FFF2-40B4-BE49-F238E27FC236}">
                <a16:creationId xmlns:a16="http://schemas.microsoft.com/office/drawing/2014/main" id="{376C4EF7-8795-FE58-2FFA-94525A516360}"/>
              </a:ext>
            </a:extLst>
          </p:cNvPr>
          <p:cNvCxnSpPr>
            <a:cxnSpLocks/>
            <a:stCxn id="27" idx="7"/>
          </p:cNvCxnSpPr>
          <p:nvPr/>
        </p:nvCxnSpPr>
        <p:spPr>
          <a:xfrm flipV="1">
            <a:off x="2966325" y="2886735"/>
            <a:ext cx="271243" cy="258179"/>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TextBox 43">
            <a:extLst>
              <a:ext uri="{FF2B5EF4-FFF2-40B4-BE49-F238E27FC236}">
                <a16:creationId xmlns:a16="http://schemas.microsoft.com/office/drawing/2014/main" id="{65CA496B-6180-630C-2EEE-2006F3CE1341}"/>
              </a:ext>
            </a:extLst>
          </p:cNvPr>
          <p:cNvSpPr txBox="1"/>
          <p:nvPr/>
        </p:nvSpPr>
        <p:spPr>
          <a:xfrm>
            <a:off x="1014941" y="3677644"/>
            <a:ext cx="18122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&lt; 10</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35" name="直接箭头连接符 34">
            <a:extLst>
              <a:ext uri="{FF2B5EF4-FFF2-40B4-BE49-F238E27FC236}">
                <a16:creationId xmlns:a16="http://schemas.microsoft.com/office/drawing/2014/main" id="{272A469F-75DB-6BC7-0976-61612DA633C3}"/>
              </a:ext>
            </a:extLst>
          </p:cNvPr>
          <p:cNvCxnSpPr>
            <a:cxnSpLocks/>
            <a:stCxn id="29" idx="7"/>
          </p:cNvCxnSpPr>
          <p:nvPr/>
        </p:nvCxnSpPr>
        <p:spPr>
          <a:xfrm flipV="1">
            <a:off x="1265164" y="3978180"/>
            <a:ext cx="211998" cy="178779"/>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Rectangle 15">
            <a:extLst>
              <a:ext uri="{FF2B5EF4-FFF2-40B4-BE49-F238E27FC236}">
                <a16:creationId xmlns:a16="http://schemas.microsoft.com/office/drawing/2014/main" id="{5D400867-D329-DA49-C9BB-6A582A7F9017}"/>
              </a:ext>
            </a:extLst>
          </p:cNvPr>
          <p:cNvSpPr/>
          <p:nvPr/>
        </p:nvSpPr>
        <p:spPr>
          <a:xfrm>
            <a:off x="0" y="5400506"/>
            <a:ext cx="9144000" cy="892552"/>
          </a:xfrm>
          <a:prstGeom prst="rect">
            <a:avLst/>
          </a:prstGeom>
          <a:solidFill>
            <a:schemeClr val="accent6">
              <a:lumMod val="20000"/>
              <a:lumOff val="80000"/>
            </a:schemeClr>
          </a:solidFill>
        </p:spPr>
        <p:txBody>
          <a:bodyPr wrap="square">
            <a:spAutoFit/>
          </a:bodyPr>
          <a:lstStyle/>
          <a:p>
            <a:pPr lvl="0" algn="ctr" defTabSz="914400">
              <a:defRPr/>
            </a:pPr>
            <a:r>
              <a:rPr lang="en-US" altLang="zh-CN" sz="2600" b="1" dirty="0">
                <a:solidFill>
                  <a:srgbClr val="000000"/>
                </a:solidFill>
                <a:latin typeface="Corbel" panose="020B0503020204020204" pitchFamily="34" charset="0"/>
                <a:cs typeface="Gill Sans MT"/>
              </a:rPr>
              <a:t>The </a:t>
            </a:r>
            <a:r>
              <a:rPr lang="en-US" altLang="zh-CN" sz="2600" b="1" dirty="0">
                <a:solidFill>
                  <a:srgbClr val="1F497D"/>
                </a:solidFill>
                <a:latin typeface="Corbel" panose="020B0503020204020204" pitchFamily="34" charset="0"/>
                <a:cs typeface="Gill Sans MT"/>
              </a:rPr>
              <a:t>memory-bound kernels </a:t>
            </a:r>
            <a:r>
              <a:rPr lang="en-US" altLang="zh-CN" sz="2600" b="1" dirty="0">
                <a:solidFill>
                  <a:srgbClr val="000000"/>
                </a:solidFill>
                <a:latin typeface="Corbel" panose="020B0503020204020204" pitchFamily="34" charset="0"/>
                <a:cs typeface="Gill Sans MT"/>
              </a:rPr>
              <a:t>exhibit </a:t>
            </a:r>
          </a:p>
          <a:p>
            <a:pPr lvl="0" algn="ctr" defTabSz="914400">
              <a:defRPr/>
            </a:pPr>
            <a:r>
              <a:rPr lang="en-US" altLang="zh-CN" sz="2600" b="1" dirty="0">
                <a:solidFill>
                  <a:srgbClr val="C00000"/>
                </a:solidFill>
                <a:latin typeface="Corbel" panose="020B0503020204020204" pitchFamily="34" charset="0"/>
                <a:cs typeface="Gill Sans MT"/>
              </a:rPr>
              <a:t>various computation demands </a:t>
            </a:r>
            <a:r>
              <a:rPr lang="en-US" altLang="zh-CN" sz="2600" b="1" dirty="0">
                <a:solidFill>
                  <a:srgbClr val="000000"/>
                </a:solidFill>
                <a:latin typeface="Corbel" panose="020B0503020204020204" pitchFamily="34" charset="0"/>
                <a:cs typeface="Gill Sans MT"/>
              </a:rPr>
              <a:t>depending on the kernel type</a:t>
            </a:r>
          </a:p>
        </p:txBody>
      </p:sp>
    </p:spTree>
    <p:custDataLst>
      <p:tags r:id="rId1"/>
    </p:custDataLst>
    <p:extLst>
      <p:ext uri="{BB962C8B-B14F-4D97-AF65-F5344CB8AC3E}">
        <p14:creationId xmlns:p14="http://schemas.microsoft.com/office/powerpoint/2010/main" val="3963156179"/>
      </p:ext>
    </p:extLst>
  </p:cSld>
  <p:clrMapOvr>
    <a:masterClrMapping/>
  </p:clrMapOvr>
  <mc:AlternateContent xmlns:mc="http://schemas.openxmlformats.org/markup-compatibility/2006" xmlns:p14="http://schemas.microsoft.com/office/powerpoint/2010/main">
    <mc:Choice Requires="p14">
      <p:transition spd="slow" p14:dur="2000" advTm="28819"/>
    </mc:Choice>
    <mc:Fallback xmlns="">
      <p:transition spd="slow" advTm="28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52" grpId="0"/>
      <p:bldP spid="27" grpId="0" animBg="1"/>
      <p:bldP spid="29" grpId="0" animBg="1"/>
      <p:bldP spid="30" grpId="0"/>
      <p:bldP spid="34"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BA524-8316-94D0-56E0-80E48CCC35D7}"/>
            </a:ext>
          </a:extLst>
        </p:cNvPr>
        <p:cNvGrpSpPr/>
        <p:nvPr/>
      </p:nvGrpSpPr>
      <p:grpSpPr>
        <a:xfrm>
          <a:off x="0" y="0"/>
          <a:ext cx="0" cy="0"/>
          <a:chOff x="0" y="0"/>
          <a:chExt cx="0" cy="0"/>
        </a:xfrm>
      </p:grpSpPr>
      <p:graphicFrame>
        <p:nvGraphicFramePr>
          <p:cNvPr id="11" name="图表 10">
            <a:extLst>
              <a:ext uri="{FF2B5EF4-FFF2-40B4-BE49-F238E27FC236}">
                <a16:creationId xmlns:a16="http://schemas.microsoft.com/office/drawing/2014/main" id="{2DDF92D1-4A38-0740-03D2-443D89BCF4E1}"/>
              </a:ext>
            </a:extLst>
          </p:cNvPr>
          <p:cNvGraphicFramePr>
            <a:graphicFrameLocks/>
          </p:cNvGraphicFramePr>
          <p:nvPr>
            <p:extLst>
              <p:ext uri="{D42A27DB-BD31-4B8C-83A1-F6EECF244321}">
                <p14:modId xmlns:p14="http://schemas.microsoft.com/office/powerpoint/2010/main" val="4284760889"/>
              </p:ext>
            </p:extLst>
          </p:nvPr>
        </p:nvGraphicFramePr>
        <p:xfrm>
          <a:off x="0" y="2956030"/>
          <a:ext cx="9269128" cy="233597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safari.png">
            <a:extLst>
              <a:ext uri="{FF2B5EF4-FFF2-40B4-BE49-F238E27FC236}">
                <a16:creationId xmlns:a16="http://schemas.microsoft.com/office/drawing/2014/main" id="{5F666D43-6DDF-AE22-79C7-E23B5CF83CA2}"/>
              </a:ext>
            </a:extLst>
          </p:cNvPr>
          <p:cNvPicPr>
            <a:picLocks noChangeAspect="1"/>
          </p:cNvPicPr>
          <p:nvPr/>
        </p:nvPicPr>
        <p:blipFill>
          <a:blip r:embed="rId5"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BF51D916-C121-E3B9-2E26-22E1DAEDB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4BBE844D-0FDE-4901-40B5-D9943CB8A732}"/>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Dynamic Parallelism Levels</a:t>
            </a:r>
            <a:endParaRPr lang="en-US" sz="4000" b="0" dirty="0">
              <a:solidFill>
                <a:schemeClr val="tx1"/>
              </a:solidFill>
              <a:latin typeface="Corbel" panose="020B0503020204020204" pitchFamily="34" charset="0"/>
              <a:cs typeface="Gill Sans MT"/>
            </a:endParaRPr>
          </a:p>
        </p:txBody>
      </p:sp>
      <p:sp>
        <p:nvSpPr>
          <p:cNvPr id="3" name="内容占位符 2">
            <a:extLst>
              <a:ext uri="{FF2B5EF4-FFF2-40B4-BE49-F238E27FC236}">
                <a16:creationId xmlns:a16="http://schemas.microsoft.com/office/drawing/2014/main" id="{2048FF6C-F979-3926-E314-865A71A8961A}"/>
              </a:ext>
            </a:extLst>
          </p:cNvPr>
          <p:cNvSpPr>
            <a:spLocks noGrp="1"/>
          </p:cNvSpPr>
          <p:nvPr>
            <p:ph idx="1"/>
          </p:nvPr>
        </p:nvSpPr>
        <p:spPr>
          <a:xfrm>
            <a:off x="152400" y="1143000"/>
            <a:ext cx="8839200" cy="5257800"/>
          </a:xfrm>
        </p:spPr>
        <p:txBody>
          <a:bodyPr>
            <a:normAutofit/>
          </a:bodyPr>
          <a:lstStyle/>
          <a:p>
            <a:r>
              <a:rPr lang="en-US" altLang="zh-CN" sz="2200" dirty="0">
                <a:solidFill>
                  <a:schemeClr val="tx2"/>
                </a:solidFill>
                <a:latin typeface="Corbel" panose="020B0503020204020204" pitchFamily="34" charset="0"/>
              </a:rPr>
              <a:t>Parallelism levels </a:t>
            </a:r>
            <a:r>
              <a:rPr lang="en-US" altLang="zh-CN" sz="2200" b="0" dirty="0">
                <a:solidFill>
                  <a:schemeClr val="tx1"/>
                </a:solidFill>
                <a:latin typeface="Corbel" panose="020B0503020204020204" pitchFamily="34" charset="0"/>
              </a:rPr>
              <a:t>(RLP &amp; TLP) </a:t>
            </a:r>
            <a:r>
              <a:rPr lang="en-US" altLang="zh-CN" sz="2200" dirty="0">
                <a:solidFill>
                  <a:srgbClr val="C00000"/>
                </a:solidFill>
                <a:latin typeface="Corbel" panose="020B0503020204020204" pitchFamily="34" charset="0"/>
              </a:rPr>
              <a:t>vary dynamically </a:t>
            </a:r>
            <a:r>
              <a:rPr lang="en-US" altLang="zh-CN" sz="2200" b="0" dirty="0">
                <a:solidFill>
                  <a:schemeClr val="tx1"/>
                </a:solidFill>
                <a:latin typeface="Corbel" panose="020B0503020204020204" pitchFamily="34" charset="0"/>
              </a:rPr>
              <a:t>in real-world scenarios</a:t>
            </a:r>
          </a:p>
          <a:p>
            <a:pPr lvl="1"/>
            <a:r>
              <a:rPr lang="en-US" altLang="zh-CN" sz="2200" b="0" dirty="0">
                <a:solidFill>
                  <a:schemeClr val="tx1"/>
                </a:solidFill>
                <a:latin typeface="Corbel" panose="020B0503020204020204" pitchFamily="34" charset="0"/>
              </a:rPr>
              <a:t>Request-level parallelism (RLP) </a:t>
            </a:r>
            <a:r>
              <a:rPr lang="en-US" altLang="zh-CN" sz="2200" dirty="0">
                <a:solidFill>
                  <a:srgbClr val="C00000"/>
                </a:solidFill>
                <a:latin typeface="Corbel" panose="020B0503020204020204" pitchFamily="34" charset="0"/>
              </a:rPr>
              <a:t>decreases</a:t>
            </a:r>
            <a:r>
              <a:rPr lang="en-US" altLang="zh-CN" sz="2200" dirty="0">
                <a:solidFill>
                  <a:schemeClr val="tx1"/>
                </a:solidFill>
                <a:latin typeface="Corbel" panose="020B0503020204020204" pitchFamily="34" charset="0"/>
              </a:rPr>
              <a:t> </a:t>
            </a:r>
            <a:r>
              <a:rPr lang="en-US" altLang="zh-CN" sz="2200" dirty="0">
                <a:solidFill>
                  <a:srgbClr val="C00000"/>
                </a:solidFill>
                <a:latin typeface="Corbel" panose="020B0503020204020204" pitchFamily="34" charset="0"/>
              </a:rPr>
              <a:t>at runtime </a:t>
            </a:r>
            <a:r>
              <a:rPr lang="en-US" altLang="zh-CN" sz="2200" b="0" dirty="0">
                <a:solidFill>
                  <a:schemeClr val="tx1"/>
                </a:solidFill>
                <a:latin typeface="Corbel" panose="020B0503020204020204" pitchFamily="34" charset="0"/>
              </a:rPr>
              <a:t>when using static batching</a:t>
            </a:r>
          </a:p>
          <a:p>
            <a:pPr lvl="1"/>
            <a:endParaRPr lang="en-US" altLang="zh-CN" sz="2200" dirty="0">
              <a:solidFill>
                <a:schemeClr val="tx1"/>
              </a:solidFill>
              <a:latin typeface="Corbel" panose="020B0503020204020204" pitchFamily="34" charset="0"/>
            </a:endParaRPr>
          </a:p>
        </p:txBody>
      </p:sp>
      <p:sp>
        <p:nvSpPr>
          <p:cNvPr id="13" name="文本框 12">
            <a:extLst>
              <a:ext uri="{FF2B5EF4-FFF2-40B4-BE49-F238E27FC236}">
                <a16:creationId xmlns:a16="http://schemas.microsoft.com/office/drawing/2014/main" id="{27B54812-DEB7-79B4-0BFC-9450E8A6523A}"/>
              </a:ext>
            </a:extLst>
          </p:cNvPr>
          <p:cNvSpPr txBox="1"/>
          <p:nvPr/>
        </p:nvSpPr>
        <p:spPr>
          <a:xfrm>
            <a:off x="1820918" y="2698673"/>
            <a:ext cx="5242034" cy="369332"/>
          </a:xfrm>
          <a:prstGeom prst="rect">
            <a:avLst/>
          </a:prstGeom>
          <a:noFill/>
        </p:spPr>
        <p:txBody>
          <a:bodyPr wrap="square">
            <a:spAutoFit/>
          </a:bodyPr>
          <a:lstStyle/>
          <a:p>
            <a:pPr lvl="1" algn="ctr"/>
            <a:r>
              <a:rPr lang="en-US" altLang="zh-CN" sz="1800" b="1" dirty="0">
                <a:solidFill>
                  <a:srgbClr val="000000"/>
                </a:solidFill>
                <a:latin typeface="Corbel" panose="020B0503020204020204" pitchFamily="34" charset="0"/>
                <a:cs typeface="Gill Sans MT"/>
              </a:rPr>
              <a:t>The Decoding </a:t>
            </a:r>
            <a:r>
              <a:rPr lang="en-US" altLang="zh-CN" b="1" dirty="0">
                <a:solidFill>
                  <a:srgbClr val="000000"/>
                </a:solidFill>
                <a:latin typeface="Corbel" panose="020B0503020204020204" pitchFamily="34" charset="0"/>
                <a:cs typeface="Gill Sans MT"/>
              </a:rPr>
              <a:t>C</a:t>
            </a:r>
            <a:r>
              <a:rPr lang="en-US" altLang="zh-CN" sz="1800" b="1" dirty="0">
                <a:solidFill>
                  <a:srgbClr val="000000"/>
                </a:solidFill>
                <a:latin typeface="Corbel" panose="020B0503020204020204" pitchFamily="34" charset="0"/>
                <a:cs typeface="Gill Sans MT"/>
              </a:rPr>
              <a:t>ycles of Requests in One </a:t>
            </a:r>
            <a:r>
              <a:rPr lang="en-US" altLang="zh-CN" b="1" dirty="0">
                <a:solidFill>
                  <a:srgbClr val="000000"/>
                </a:solidFill>
                <a:latin typeface="Corbel" panose="020B0503020204020204" pitchFamily="34" charset="0"/>
                <a:cs typeface="Gill Sans MT"/>
              </a:rPr>
              <a:t>B</a:t>
            </a:r>
            <a:r>
              <a:rPr lang="en-US" altLang="zh-CN" sz="1800" b="1" dirty="0">
                <a:solidFill>
                  <a:srgbClr val="000000"/>
                </a:solidFill>
                <a:latin typeface="Corbel" panose="020B0503020204020204" pitchFamily="34" charset="0"/>
                <a:cs typeface="Gill Sans MT"/>
              </a:rPr>
              <a:t>atch</a:t>
            </a:r>
            <a:endParaRPr lang="en-US" altLang="zh-CN" b="1" dirty="0">
              <a:latin typeface="Corbel" panose="020B0503020204020204" pitchFamily="34" charset="0"/>
              <a:cs typeface="Gill Sans MT"/>
            </a:endParaRPr>
          </a:p>
        </p:txBody>
      </p:sp>
      <p:sp>
        <p:nvSpPr>
          <p:cNvPr id="2" name="文本框 1">
            <a:extLst>
              <a:ext uri="{FF2B5EF4-FFF2-40B4-BE49-F238E27FC236}">
                <a16:creationId xmlns:a16="http://schemas.microsoft.com/office/drawing/2014/main" id="{C21C43D8-CC07-1FFF-8599-E7EA703953D0}"/>
              </a:ext>
            </a:extLst>
          </p:cNvPr>
          <p:cNvSpPr txBox="1"/>
          <p:nvPr/>
        </p:nvSpPr>
        <p:spPr>
          <a:xfrm rot="16200000">
            <a:off x="-782320" y="3579170"/>
            <a:ext cx="2468880" cy="707886"/>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Corbel" panose="020B0503020204020204" pitchFamily="34" charset="0"/>
              </a:rPr>
              <a:t>Number of Requests</a:t>
            </a:r>
          </a:p>
          <a:p>
            <a:pPr algn="ctr"/>
            <a:r>
              <a:rPr lang="en-US" altLang="zh-CN" sz="2000" dirty="0">
                <a:solidFill>
                  <a:schemeClr val="tx1">
                    <a:lumMod val="75000"/>
                    <a:lumOff val="25000"/>
                  </a:schemeClr>
                </a:solidFill>
                <a:latin typeface="Corbel" panose="020B0503020204020204" pitchFamily="34" charset="0"/>
              </a:rPr>
              <a:t>in a Batch</a:t>
            </a:r>
            <a:endParaRPr lang="zh-CN" altLang="en-US" sz="2000" dirty="0">
              <a:solidFill>
                <a:schemeClr val="tx1">
                  <a:lumMod val="75000"/>
                  <a:lumOff val="25000"/>
                </a:schemeClr>
              </a:solidFill>
              <a:latin typeface="Corbel" panose="020B0503020204020204" pitchFamily="34" charset="0"/>
            </a:endParaRPr>
          </a:p>
        </p:txBody>
      </p:sp>
      <p:graphicFrame>
        <p:nvGraphicFramePr>
          <p:cNvPr id="16" name="图表 15">
            <a:extLst>
              <a:ext uri="{FF2B5EF4-FFF2-40B4-BE49-F238E27FC236}">
                <a16:creationId xmlns:a16="http://schemas.microsoft.com/office/drawing/2014/main" id="{5EDCC256-0707-D658-1C83-A64464C3CC27}"/>
              </a:ext>
            </a:extLst>
          </p:cNvPr>
          <p:cNvGraphicFramePr>
            <a:graphicFrameLocks/>
          </p:cNvGraphicFramePr>
          <p:nvPr>
            <p:extLst>
              <p:ext uri="{D42A27DB-BD31-4B8C-83A1-F6EECF244321}">
                <p14:modId xmlns:p14="http://schemas.microsoft.com/office/powerpoint/2010/main" val="2191148323"/>
              </p:ext>
            </p:extLst>
          </p:nvPr>
        </p:nvGraphicFramePr>
        <p:xfrm>
          <a:off x="0" y="2960678"/>
          <a:ext cx="9269128" cy="233597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737564142"/>
      </p:ext>
    </p:extLst>
  </p:cSld>
  <p:clrMapOvr>
    <a:masterClrMapping/>
  </p:clrMapOvr>
  <mc:AlternateContent xmlns:mc="http://schemas.openxmlformats.org/markup-compatibility/2006" xmlns:p14="http://schemas.microsoft.com/office/powerpoint/2010/main">
    <mc:Choice Requires="p14">
      <p:transition spd="slow" p14:dur="2000" advTm="32409"/>
    </mc:Choice>
    <mc:Fallback xmlns="">
      <p:transition spd="slow" advTm="32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p:bldP spid="2" grpId="0"/>
      <p:bldGraphic spid="1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9674-32EB-CDA8-8C8C-EE3283557AC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600FD47-21EE-FDAC-17E6-0A2915B15EEF}"/>
              </a:ext>
            </a:extLst>
          </p:cNvPr>
          <p:cNvSpPr/>
          <p:nvPr/>
        </p:nvSpPr>
        <p:spPr>
          <a:xfrm>
            <a:off x="4360333" y="1266816"/>
            <a:ext cx="4461934" cy="1813230"/>
          </a:xfrm>
          <a:prstGeom prst="rect">
            <a:avLst/>
          </a:prstGeom>
          <a:solidFill>
            <a:srgbClr val="F9EDC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4F13085-9708-EF40-698C-14AB21168699}"/>
              </a:ext>
            </a:extLst>
          </p:cNvPr>
          <p:cNvSpPr/>
          <p:nvPr/>
        </p:nvSpPr>
        <p:spPr>
          <a:xfrm>
            <a:off x="152400" y="1266816"/>
            <a:ext cx="3987800" cy="1813231"/>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9" name="Rectangle 9">
            <a:extLst>
              <a:ext uri="{FF2B5EF4-FFF2-40B4-BE49-F238E27FC236}">
                <a16:creationId xmlns:a16="http://schemas.microsoft.com/office/drawing/2014/main" id="{0FFB8235-4C69-75FC-BC23-E94E020D8361}"/>
              </a:ext>
            </a:extLst>
          </p:cNvPr>
          <p:cNvSpPr/>
          <p:nvPr/>
        </p:nvSpPr>
        <p:spPr>
          <a:xfrm>
            <a:off x="152399" y="3396004"/>
            <a:ext cx="8669867" cy="1200447"/>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10" name="Picture 9" descr="safari.png">
            <a:extLst>
              <a:ext uri="{FF2B5EF4-FFF2-40B4-BE49-F238E27FC236}">
                <a16:creationId xmlns:a16="http://schemas.microsoft.com/office/drawing/2014/main" id="{5D5043FA-BE9C-F273-D917-6156DB4E593D}"/>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75DBDD5A-80AD-2FFA-22EA-4BF2A5E7A7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BA5BF8A0-3586-29A6-EE66-A34D93E7AE30}"/>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In the Paper: Analysis of Dynamic Parallelism Levels</a:t>
            </a:r>
            <a:endParaRPr lang="en-US" sz="4000" b="0" dirty="0">
              <a:solidFill>
                <a:schemeClr val="tx1"/>
              </a:solidFill>
              <a:latin typeface="Corbel" panose="020B0503020204020204" pitchFamily="34" charset="0"/>
              <a:cs typeface="Gill Sans MT"/>
            </a:endParaRPr>
          </a:p>
        </p:txBody>
      </p:sp>
      <p:sp>
        <p:nvSpPr>
          <p:cNvPr id="6" name="内容占位符 2">
            <a:extLst>
              <a:ext uri="{FF2B5EF4-FFF2-40B4-BE49-F238E27FC236}">
                <a16:creationId xmlns:a16="http://schemas.microsoft.com/office/drawing/2014/main" id="{939C80ED-3627-925E-93E8-E10B15CABD92}"/>
              </a:ext>
            </a:extLst>
          </p:cNvPr>
          <p:cNvSpPr txBox="1">
            <a:spLocks/>
          </p:cNvSpPr>
          <p:nvPr/>
        </p:nvSpPr>
        <p:spPr>
          <a:xfrm>
            <a:off x="152400" y="1358900"/>
            <a:ext cx="8839200" cy="18132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200" u="sng" dirty="0">
                <a:solidFill>
                  <a:srgbClr val="016FC0"/>
                </a:solidFill>
                <a:latin typeface="Corbel" panose="020B0503020204020204" pitchFamily="34" charset="0"/>
              </a:rPr>
              <a:t>Initial RLP</a:t>
            </a:r>
            <a:r>
              <a:rPr lang="en-US" altLang="zh-CN" sz="2200" dirty="0">
                <a:solidFill>
                  <a:srgbClr val="016FC0"/>
                </a:solidFill>
                <a:latin typeface="Corbel" panose="020B0503020204020204" pitchFamily="34" charset="0"/>
              </a:rPr>
              <a:t>:</a:t>
            </a:r>
          </a:p>
          <a:p>
            <a:pPr lvl="1"/>
            <a:r>
              <a:rPr lang="en-US" altLang="zh-CN" sz="2200" b="0" dirty="0">
                <a:solidFill>
                  <a:schemeClr val="tx1"/>
                </a:solidFill>
                <a:latin typeface="Corbel" panose="020B0503020204020204" pitchFamily="34" charset="0"/>
              </a:rPr>
              <a:t>Service level objective</a:t>
            </a:r>
          </a:p>
          <a:p>
            <a:pPr lvl="1"/>
            <a:r>
              <a:rPr lang="en-US" altLang="zh-CN" sz="2200" b="0" dirty="0">
                <a:solidFill>
                  <a:schemeClr val="tx1"/>
                </a:solidFill>
                <a:latin typeface="Corbel" panose="020B0503020204020204" pitchFamily="34" charset="0"/>
              </a:rPr>
              <a:t>Memory capacity limits</a:t>
            </a:r>
          </a:p>
          <a:p>
            <a:pPr lvl="1"/>
            <a:r>
              <a:rPr lang="en-US" altLang="zh-CN" sz="2200" b="0" dirty="0">
                <a:solidFill>
                  <a:schemeClr val="tx1"/>
                </a:solidFill>
                <a:latin typeface="Corbel" panose="020B0503020204020204" pitchFamily="34" charset="0"/>
              </a:rPr>
              <a:t>Dynamic batching</a:t>
            </a:r>
          </a:p>
          <a:p>
            <a:pPr marL="0" indent="0">
              <a:buNone/>
            </a:pPr>
            <a:endParaRPr lang="en-US" altLang="zh-CN" sz="2200" dirty="0">
              <a:solidFill>
                <a:schemeClr val="tx1"/>
              </a:solidFill>
              <a:latin typeface="Corbel" panose="020B0503020204020204" pitchFamily="34" charset="0"/>
            </a:endParaRPr>
          </a:p>
        </p:txBody>
      </p:sp>
      <p:sp>
        <p:nvSpPr>
          <p:cNvPr id="4" name="文本框 3">
            <a:extLst>
              <a:ext uri="{FF2B5EF4-FFF2-40B4-BE49-F238E27FC236}">
                <a16:creationId xmlns:a16="http://schemas.microsoft.com/office/drawing/2014/main" id="{45A97279-05BE-F06A-1A29-A5F90F9264FA}"/>
              </a:ext>
            </a:extLst>
          </p:cNvPr>
          <p:cNvSpPr txBox="1"/>
          <p:nvPr/>
        </p:nvSpPr>
        <p:spPr>
          <a:xfrm>
            <a:off x="4356100" y="1358900"/>
            <a:ext cx="4635500" cy="1107996"/>
          </a:xfrm>
          <a:prstGeom prst="rect">
            <a:avLst/>
          </a:prstGeom>
          <a:noFill/>
        </p:spPr>
        <p:txBody>
          <a:bodyPr wrap="square">
            <a:spAutoFit/>
          </a:bodyPr>
          <a:lstStyle/>
          <a:p>
            <a:pPr marL="342900" indent="-342900">
              <a:buFont typeface="Arial" panose="020B0604020202020204" pitchFamily="34" charset="0"/>
              <a:buChar char="•"/>
            </a:pPr>
            <a:r>
              <a:rPr lang="en-US" altLang="zh-CN" sz="2200" b="1" u="sng" dirty="0">
                <a:solidFill>
                  <a:schemeClr val="accent1">
                    <a:lumMod val="75000"/>
                  </a:schemeClr>
                </a:solidFill>
                <a:latin typeface="Corbel" panose="020B0503020204020204" pitchFamily="34" charset="0"/>
              </a:rPr>
              <a:t>Runtime RLP</a:t>
            </a:r>
            <a:r>
              <a:rPr lang="en-US" altLang="zh-CN" sz="2200" b="1" dirty="0">
                <a:solidFill>
                  <a:schemeClr val="accent1">
                    <a:lumMod val="75000"/>
                  </a:schemeClr>
                </a:solidFill>
                <a:latin typeface="Corbel" panose="020B0503020204020204" pitchFamily="34" charset="0"/>
              </a:rPr>
              <a:t>:</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Static batching</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Mixed continuous </a:t>
            </a:r>
            <a:r>
              <a:rPr lang="en-US" altLang="zh-CN" sz="2200" dirty="0">
                <a:latin typeface="Corbel" panose="020B0503020204020204" pitchFamily="34" charset="0"/>
              </a:rPr>
              <a:t>b</a:t>
            </a:r>
            <a:r>
              <a:rPr lang="en-US" altLang="zh-CN" sz="2200" dirty="0">
                <a:solidFill>
                  <a:schemeClr val="tx1"/>
                </a:solidFill>
                <a:latin typeface="Corbel" panose="020B0503020204020204" pitchFamily="34" charset="0"/>
              </a:rPr>
              <a:t>atching</a:t>
            </a:r>
          </a:p>
        </p:txBody>
      </p:sp>
      <p:sp>
        <p:nvSpPr>
          <p:cNvPr id="3" name="文本框 2">
            <a:extLst>
              <a:ext uri="{FF2B5EF4-FFF2-40B4-BE49-F238E27FC236}">
                <a16:creationId xmlns:a16="http://schemas.microsoft.com/office/drawing/2014/main" id="{F71D479B-6AF0-5C5F-FF8E-FA5CA9CE347E}"/>
              </a:ext>
            </a:extLst>
          </p:cNvPr>
          <p:cNvSpPr txBox="1"/>
          <p:nvPr/>
        </p:nvSpPr>
        <p:spPr>
          <a:xfrm>
            <a:off x="152400" y="3488087"/>
            <a:ext cx="4717996" cy="769441"/>
          </a:xfrm>
          <a:prstGeom prst="rect">
            <a:avLst/>
          </a:prstGeom>
          <a:noFill/>
        </p:spPr>
        <p:txBody>
          <a:bodyPr wrap="square">
            <a:spAutoFit/>
          </a:bodyPr>
          <a:lstStyle/>
          <a:p>
            <a:pPr marL="342900" indent="-342900">
              <a:buFont typeface="Arial" panose="020B0604020202020204" pitchFamily="34" charset="0"/>
              <a:buChar char="•"/>
            </a:pPr>
            <a:r>
              <a:rPr lang="en-US" altLang="zh-CN" sz="2200" b="1" u="sng" dirty="0">
                <a:solidFill>
                  <a:srgbClr val="2F8100"/>
                </a:solidFill>
                <a:latin typeface="Corbel" panose="020B0503020204020204" pitchFamily="34" charset="0"/>
              </a:rPr>
              <a:t>TLP</a:t>
            </a:r>
            <a:r>
              <a:rPr lang="en-US" altLang="zh-CN" sz="2200" b="1" dirty="0">
                <a:solidFill>
                  <a:srgbClr val="2F8100"/>
                </a:solidFill>
                <a:latin typeface="Corbel" panose="020B0503020204020204" pitchFamily="34" charset="0"/>
              </a:rPr>
              <a:t>:</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Speculative decoding</a:t>
            </a:r>
          </a:p>
        </p:txBody>
      </p:sp>
      <p:grpSp>
        <p:nvGrpSpPr>
          <p:cNvPr id="17" name="组合 16">
            <a:extLst>
              <a:ext uri="{FF2B5EF4-FFF2-40B4-BE49-F238E27FC236}">
                <a16:creationId xmlns:a16="http://schemas.microsoft.com/office/drawing/2014/main" id="{D62E5BA1-57E7-586E-1CC0-1DC698B4EC45}"/>
              </a:ext>
            </a:extLst>
          </p:cNvPr>
          <p:cNvGrpSpPr/>
          <p:nvPr/>
        </p:nvGrpSpPr>
        <p:grpSpPr>
          <a:xfrm>
            <a:off x="-29818" y="5156124"/>
            <a:ext cx="9173818" cy="974843"/>
            <a:chOff x="-29818" y="5046795"/>
            <a:chExt cx="9173818" cy="974843"/>
          </a:xfrm>
        </p:grpSpPr>
        <p:sp>
          <p:nvSpPr>
            <p:cNvPr id="22" name="Rectangle 38">
              <a:extLst>
                <a:ext uri="{FF2B5EF4-FFF2-40B4-BE49-F238E27FC236}">
                  <a16:creationId xmlns:a16="http://schemas.microsoft.com/office/drawing/2014/main" id="{4DC7675F-C93E-F8A3-5B0A-A550ACA9F21C}"/>
                </a:ext>
              </a:extLst>
            </p:cNvPr>
            <p:cNvSpPr/>
            <p:nvPr/>
          </p:nvSpPr>
          <p:spPr>
            <a:xfrm>
              <a:off x="0" y="5067531"/>
              <a:ext cx="9144000" cy="954107"/>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21" name="Rectangle 37">
              <a:extLst>
                <a:ext uri="{FF2B5EF4-FFF2-40B4-BE49-F238E27FC236}">
                  <a16:creationId xmlns:a16="http://schemas.microsoft.com/office/drawing/2014/main" id="{AF7695DD-7888-C435-DA79-D14014A31D1B}"/>
                </a:ext>
              </a:extLst>
            </p:cNvPr>
            <p:cNvSpPr/>
            <p:nvPr/>
          </p:nvSpPr>
          <p:spPr>
            <a:xfrm>
              <a:off x="-29818" y="5046795"/>
              <a:ext cx="9143999" cy="892552"/>
            </a:xfrm>
            <a:prstGeom prst="rect">
              <a:avLst/>
            </a:prstGeom>
          </p:spPr>
          <p:txBody>
            <a:bodyPr wrap="square">
              <a:spAutoFit/>
            </a:bodyPr>
            <a:lstStyle/>
            <a:p>
              <a:pPr lvl="0" algn="ctr" defTabSz="914400">
                <a:defRPr/>
              </a:pPr>
              <a:r>
                <a:rPr lang="en-US" altLang="zh-CN" sz="2600" dirty="0">
                  <a:solidFill>
                    <a:srgbClr val="000000"/>
                  </a:solidFill>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dynamic computation demands</a:t>
              </a:r>
            </a:p>
            <a:p>
              <a:pPr lvl="0" algn="ctr" defTabSz="914400">
                <a:defRPr/>
              </a:pPr>
              <a:r>
                <a:rPr lang="en-US" altLang="zh-CN" sz="2600" dirty="0">
                  <a:solidFill>
                    <a:srgbClr val="000000"/>
                  </a:solidFill>
                  <a:latin typeface="Corbel" panose="020B0503020204020204" pitchFamily="34" charset="0"/>
                  <a:cs typeface="Gill Sans MT"/>
                </a:rPr>
                <a:t>at runtime</a:t>
              </a:r>
            </a:p>
          </p:txBody>
        </p:sp>
      </p:grpSp>
    </p:spTree>
    <p:custDataLst>
      <p:tags r:id="rId1"/>
    </p:custDataLst>
    <p:extLst>
      <p:ext uri="{BB962C8B-B14F-4D97-AF65-F5344CB8AC3E}">
        <p14:creationId xmlns:p14="http://schemas.microsoft.com/office/powerpoint/2010/main" val="913896630"/>
      </p:ext>
    </p:extLst>
  </p:cSld>
  <p:clrMapOvr>
    <a:masterClrMapping/>
  </p:clrMapOvr>
  <mc:AlternateContent xmlns:mc="http://schemas.openxmlformats.org/markup-compatibility/2006" xmlns:p14="http://schemas.microsoft.com/office/powerpoint/2010/main">
    <mc:Choice Requires="p14">
      <p:transition spd="slow" p14:dur="2000" advTm="22756"/>
    </mc:Choice>
    <mc:Fallback xmlns="">
      <p:transition spd="slow" advTm="22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BB13-8F90-24D8-520E-017F236C567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DBE998-FB1F-5928-7A35-3ACA86791653}"/>
              </a:ext>
            </a:extLst>
          </p:cNvPr>
          <p:cNvSpPr/>
          <p:nvPr/>
        </p:nvSpPr>
        <p:spPr>
          <a:xfrm>
            <a:off x="4360333" y="1266816"/>
            <a:ext cx="4461934" cy="1813230"/>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167002C7-B1DE-0265-B8C8-EDF07B495AE4}"/>
              </a:ext>
            </a:extLst>
          </p:cNvPr>
          <p:cNvSpPr/>
          <p:nvPr/>
        </p:nvSpPr>
        <p:spPr>
          <a:xfrm>
            <a:off x="152400" y="1266816"/>
            <a:ext cx="3987800" cy="1813231"/>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9" name="Rectangle 9">
            <a:extLst>
              <a:ext uri="{FF2B5EF4-FFF2-40B4-BE49-F238E27FC236}">
                <a16:creationId xmlns:a16="http://schemas.microsoft.com/office/drawing/2014/main" id="{E3D41FEE-A91D-49AD-CCD6-FF61128EA7BA}"/>
              </a:ext>
            </a:extLst>
          </p:cNvPr>
          <p:cNvSpPr/>
          <p:nvPr/>
        </p:nvSpPr>
        <p:spPr>
          <a:xfrm>
            <a:off x="152399" y="3396004"/>
            <a:ext cx="8669867" cy="1200447"/>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10" name="Picture 9" descr="safari.png">
            <a:extLst>
              <a:ext uri="{FF2B5EF4-FFF2-40B4-BE49-F238E27FC236}">
                <a16:creationId xmlns:a16="http://schemas.microsoft.com/office/drawing/2014/main" id="{17DD2EB8-49F2-EB32-31C9-817AE28B4CB8}"/>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F3C5FA05-63E7-7EB3-4564-ABB9783BA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ABB3E7BE-42B9-AB50-D276-4A607193ED8B}"/>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In the Paper: Analysis of Dynamic Parallelism Levels</a:t>
            </a:r>
            <a:endParaRPr lang="en-US" sz="4000" b="0" dirty="0">
              <a:solidFill>
                <a:schemeClr val="tx1"/>
              </a:solidFill>
              <a:latin typeface="Corbel" panose="020B0503020204020204" pitchFamily="34" charset="0"/>
              <a:cs typeface="Gill Sans MT"/>
            </a:endParaRPr>
          </a:p>
        </p:txBody>
      </p:sp>
      <p:sp>
        <p:nvSpPr>
          <p:cNvPr id="6" name="内容占位符 2">
            <a:extLst>
              <a:ext uri="{FF2B5EF4-FFF2-40B4-BE49-F238E27FC236}">
                <a16:creationId xmlns:a16="http://schemas.microsoft.com/office/drawing/2014/main" id="{062D382E-A412-A939-8B46-0A107578DC9A}"/>
              </a:ext>
            </a:extLst>
          </p:cNvPr>
          <p:cNvSpPr txBox="1">
            <a:spLocks/>
          </p:cNvSpPr>
          <p:nvPr/>
        </p:nvSpPr>
        <p:spPr>
          <a:xfrm>
            <a:off x="152400" y="1358900"/>
            <a:ext cx="8839200" cy="5041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200" u="sng" dirty="0">
                <a:solidFill>
                  <a:srgbClr val="016FC0"/>
                </a:solidFill>
                <a:latin typeface="Corbel" panose="020B0503020204020204" pitchFamily="34" charset="0"/>
              </a:rPr>
              <a:t>Initial RLP:</a:t>
            </a:r>
          </a:p>
          <a:p>
            <a:pPr lvl="1"/>
            <a:r>
              <a:rPr lang="en-US" altLang="zh-CN" sz="2200" dirty="0">
                <a:solidFill>
                  <a:schemeClr val="tx1"/>
                </a:solidFill>
                <a:latin typeface="Corbel" panose="020B0503020204020204" pitchFamily="34" charset="0"/>
              </a:rPr>
              <a:t>Service Level Objective</a:t>
            </a:r>
          </a:p>
          <a:p>
            <a:pPr lvl="1"/>
            <a:r>
              <a:rPr lang="en-US" altLang="zh-CN" sz="2200" dirty="0">
                <a:solidFill>
                  <a:schemeClr val="tx1"/>
                </a:solidFill>
                <a:latin typeface="Corbel" panose="020B0503020204020204" pitchFamily="34" charset="0"/>
              </a:rPr>
              <a:t>Memory Capacity Limits</a:t>
            </a:r>
          </a:p>
          <a:p>
            <a:pPr lvl="1"/>
            <a:r>
              <a:rPr lang="en-US" altLang="zh-CN" sz="2200" dirty="0">
                <a:solidFill>
                  <a:schemeClr val="tx1"/>
                </a:solidFill>
                <a:latin typeface="Corbel" panose="020B0503020204020204" pitchFamily="34" charset="0"/>
              </a:rPr>
              <a:t>Dynamic Batching</a:t>
            </a:r>
          </a:p>
          <a:p>
            <a:pPr marL="0" indent="0">
              <a:buNone/>
            </a:pPr>
            <a:endParaRPr lang="en-US" altLang="zh-CN" sz="2200" dirty="0">
              <a:solidFill>
                <a:schemeClr val="tx1"/>
              </a:solidFill>
              <a:latin typeface="Corbel" panose="020B0503020204020204" pitchFamily="34" charset="0"/>
            </a:endParaRPr>
          </a:p>
          <a:p>
            <a:r>
              <a:rPr lang="en-US" altLang="zh-CN" sz="2200" u="sng" dirty="0">
                <a:solidFill>
                  <a:srgbClr val="2F8100"/>
                </a:solidFill>
                <a:latin typeface="Corbel" panose="020B0503020204020204" pitchFamily="34" charset="0"/>
              </a:rPr>
              <a:t>TLP:</a:t>
            </a:r>
          </a:p>
          <a:p>
            <a:pPr lvl="1"/>
            <a:r>
              <a:rPr lang="en-US" altLang="zh-CN" sz="2200" dirty="0">
                <a:solidFill>
                  <a:schemeClr val="tx1"/>
                </a:solidFill>
                <a:latin typeface="Corbel" panose="020B0503020204020204" pitchFamily="34" charset="0"/>
              </a:rPr>
              <a:t>Speculative Decoding</a:t>
            </a:r>
          </a:p>
        </p:txBody>
      </p:sp>
      <p:sp>
        <p:nvSpPr>
          <p:cNvPr id="4" name="文本框 3">
            <a:extLst>
              <a:ext uri="{FF2B5EF4-FFF2-40B4-BE49-F238E27FC236}">
                <a16:creationId xmlns:a16="http://schemas.microsoft.com/office/drawing/2014/main" id="{96954F57-A5AF-6856-FA94-C77E25878831}"/>
              </a:ext>
            </a:extLst>
          </p:cNvPr>
          <p:cNvSpPr txBox="1"/>
          <p:nvPr/>
        </p:nvSpPr>
        <p:spPr>
          <a:xfrm>
            <a:off x="4356100" y="1358900"/>
            <a:ext cx="4635500" cy="1107996"/>
          </a:xfrm>
          <a:prstGeom prst="rect">
            <a:avLst/>
          </a:prstGeom>
          <a:noFill/>
        </p:spPr>
        <p:txBody>
          <a:bodyPr wrap="square">
            <a:spAutoFit/>
          </a:bodyPr>
          <a:lstStyle/>
          <a:p>
            <a:pPr marL="342900" indent="-342900">
              <a:buFont typeface="Arial" panose="020B0604020202020204" pitchFamily="34" charset="0"/>
              <a:buChar char="•"/>
            </a:pPr>
            <a:r>
              <a:rPr lang="en-US" altLang="zh-CN" sz="2200" b="1" u="sng" dirty="0">
                <a:solidFill>
                  <a:srgbClr val="C00000"/>
                </a:solidFill>
                <a:latin typeface="Corbel" panose="020B0503020204020204" pitchFamily="34" charset="0"/>
              </a:rPr>
              <a:t>Runtime RLP:</a:t>
            </a:r>
          </a:p>
          <a:p>
            <a:pPr marL="800100" lvl="1" indent="-342900">
              <a:buFont typeface="Arial" panose="020B0604020202020204" pitchFamily="34" charset="0"/>
              <a:buChar char="•"/>
            </a:pPr>
            <a:r>
              <a:rPr lang="en-US" altLang="zh-CN" sz="2200" b="1" dirty="0">
                <a:solidFill>
                  <a:schemeClr val="tx1"/>
                </a:solidFill>
                <a:latin typeface="Corbel" panose="020B0503020204020204" pitchFamily="34" charset="0"/>
              </a:rPr>
              <a:t>Static Batching</a:t>
            </a:r>
          </a:p>
          <a:p>
            <a:pPr marL="800100" lvl="1" indent="-342900">
              <a:buFont typeface="Arial" panose="020B0604020202020204" pitchFamily="34" charset="0"/>
              <a:buChar char="•"/>
            </a:pPr>
            <a:r>
              <a:rPr lang="en-US" altLang="zh-CN" sz="2200" b="1" dirty="0">
                <a:solidFill>
                  <a:schemeClr val="tx1"/>
                </a:solidFill>
                <a:latin typeface="Corbel" panose="020B0503020204020204" pitchFamily="34" charset="0"/>
              </a:rPr>
              <a:t>Mixed Continuous Batching</a:t>
            </a:r>
          </a:p>
        </p:txBody>
      </p:sp>
      <p:sp>
        <p:nvSpPr>
          <p:cNvPr id="16" name="Rectangle 15">
            <a:extLst>
              <a:ext uri="{FF2B5EF4-FFF2-40B4-BE49-F238E27FC236}">
                <a16:creationId xmlns:a16="http://schemas.microsoft.com/office/drawing/2014/main" id="{16443141-0F13-78A7-2C38-8564559FE7E5}"/>
              </a:ext>
            </a:extLst>
          </p:cNvPr>
          <p:cNvSpPr/>
          <p:nvPr/>
        </p:nvSpPr>
        <p:spPr>
          <a:xfrm>
            <a:off x="0" y="5308629"/>
            <a:ext cx="9144000" cy="492443"/>
          </a:xfrm>
          <a:prstGeom prst="rect">
            <a:avLst/>
          </a:prstGeom>
          <a:solidFill>
            <a:schemeClr val="accent6">
              <a:lumMod val="20000"/>
              <a:lumOff val="80000"/>
            </a:schemeClr>
          </a:solidFill>
        </p:spPr>
        <p:txBody>
          <a:bodyPr wrap="square">
            <a:spAutoFit/>
          </a:bodyPr>
          <a:lstStyle/>
          <a:p>
            <a:pPr lvl="0" algn="ctr" defTabSz="914400">
              <a:defRPr/>
            </a:pPr>
            <a:r>
              <a:rPr lang="en-US" altLang="zh-CN" sz="2600" b="1" dirty="0">
                <a:solidFill>
                  <a:srgbClr val="000000"/>
                </a:solidFill>
                <a:latin typeface="Corbel" panose="020B0503020204020204" pitchFamily="34" charset="0"/>
                <a:cs typeface="Gill Sans MT"/>
              </a:rPr>
              <a:t>LLM kernels has </a:t>
            </a:r>
            <a:r>
              <a:rPr lang="en-US" altLang="zh-CN" sz="2600" b="1" dirty="0">
                <a:solidFill>
                  <a:srgbClr val="860000"/>
                </a:solidFill>
                <a:latin typeface="Corbel" panose="020B0503020204020204" pitchFamily="34" charset="0"/>
                <a:cs typeface="Gill Sans MT"/>
              </a:rPr>
              <a:t>dynamic computation demands </a:t>
            </a:r>
            <a:r>
              <a:rPr lang="en-US" altLang="zh-CN" sz="2600" b="1" dirty="0">
                <a:solidFill>
                  <a:srgbClr val="000000"/>
                </a:solidFill>
                <a:latin typeface="Corbel" panose="020B0503020204020204" pitchFamily="34" charset="0"/>
                <a:cs typeface="Gill Sans MT"/>
              </a:rPr>
              <a:t>at runtime</a:t>
            </a:r>
            <a:endParaRPr lang="en-US" altLang="zh-CN" sz="2600" b="1" dirty="0">
              <a:solidFill>
                <a:srgbClr val="0000FF"/>
              </a:solidFill>
              <a:latin typeface="Corbel" panose="020B0503020204020204" pitchFamily="34" charset="0"/>
              <a:cs typeface="Gill Sans MT"/>
            </a:endParaRPr>
          </a:p>
        </p:txBody>
      </p:sp>
      <p:sp>
        <p:nvSpPr>
          <p:cNvPr id="2" name="Rectangle 1">
            <a:extLst>
              <a:ext uri="{FF2B5EF4-FFF2-40B4-BE49-F238E27FC236}">
                <a16:creationId xmlns:a16="http://schemas.microsoft.com/office/drawing/2014/main" id="{05AA3E68-0C6D-22D4-53E1-09CC42B4DF2D}"/>
              </a:ext>
            </a:extLst>
          </p:cNvPr>
          <p:cNvSpPr/>
          <p:nvPr/>
        </p:nvSpPr>
        <p:spPr>
          <a:xfrm>
            <a:off x="-162560" y="1069574"/>
            <a:ext cx="9469119" cy="5450023"/>
          </a:xfrm>
          <a:prstGeom prst="rect">
            <a:avLst/>
          </a:prstGeom>
          <a:solidFill>
            <a:srgbClr val="FFFFFF">
              <a:alpha val="8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5">
            <a:extLst>
              <a:ext uri="{FF2B5EF4-FFF2-40B4-BE49-F238E27FC236}">
                <a16:creationId xmlns:a16="http://schemas.microsoft.com/office/drawing/2014/main" id="{FA3F0C7E-A884-938A-0AE6-ECF3DF3B1926}"/>
              </a:ext>
            </a:extLst>
          </p:cNvPr>
          <p:cNvSpPr txBox="1"/>
          <p:nvPr/>
        </p:nvSpPr>
        <p:spPr>
          <a:xfrm>
            <a:off x="1415912" y="3626024"/>
            <a:ext cx="6400800" cy="400110"/>
          </a:xfrm>
          <a:prstGeom prst="rect">
            <a:avLst/>
          </a:prstGeom>
          <a:noFill/>
        </p:spPr>
        <p:txBody>
          <a:bodyPr wrap="square" rtlCol="0">
            <a:spAutoFit/>
          </a:bodyPr>
          <a:lstStyle/>
          <a:p>
            <a:pPr algn="ctr"/>
            <a:r>
              <a:rPr lang="en-IN" sz="2000" b="1" dirty="0">
                <a:solidFill>
                  <a:srgbClr val="2127F6"/>
                </a:solidFill>
                <a:latin typeface="Consolas" panose="020B0609020204030204" pitchFamily="49" charset="0"/>
                <a:cs typeface="Consolas" panose="020B0609020204030204" pitchFamily="49" charset="0"/>
              </a:rPr>
              <a:t>https://arxiv.org/pdf/2502.15470</a:t>
            </a:r>
          </a:p>
        </p:txBody>
      </p:sp>
      <p:pic>
        <p:nvPicPr>
          <p:cNvPr id="5" name="图片 4">
            <a:extLst>
              <a:ext uri="{FF2B5EF4-FFF2-40B4-BE49-F238E27FC236}">
                <a16:creationId xmlns:a16="http://schemas.microsoft.com/office/drawing/2014/main" id="{24AB8490-EB6D-90F0-7616-402EADCAE10D}"/>
              </a:ext>
            </a:extLst>
          </p:cNvPr>
          <p:cNvPicPr>
            <a:picLocks noChangeAspect="1"/>
          </p:cNvPicPr>
          <p:nvPr/>
        </p:nvPicPr>
        <p:blipFill>
          <a:blip r:embed="rId4"/>
          <a:srcRect t="8002" b="51161"/>
          <a:stretch/>
        </p:blipFill>
        <p:spPr>
          <a:xfrm>
            <a:off x="517268" y="1247789"/>
            <a:ext cx="8109464" cy="2148214"/>
          </a:xfrm>
          <a:prstGeom prst="rect">
            <a:avLst/>
          </a:prstGeom>
          <a:ln>
            <a:solidFill>
              <a:schemeClr val="tx1"/>
            </a:solidFill>
          </a:ln>
        </p:spPr>
      </p:pic>
      <p:grpSp>
        <p:nvGrpSpPr>
          <p:cNvPr id="14" name="组合 13">
            <a:extLst>
              <a:ext uri="{FF2B5EF4-FFF2-40B4-BE49-F238E27FC236}">
                <a16:creationId xmlns:a16="http://schemas.microsoft.com/office/drawing/2014/main" id="{B724659C-AD31-7E82-90E6-6633A81E0B5D}"/>
              </a:ext>
            </a:extLst>
          </p:cNvPr>
          <p:cNvGrpSpPr/>
          <p:nvPr/>
        </p:nvGrpSpPr>
        <p:grpSpPr>
          <a:xfrm>
            <a:off x="3568098" y="4206738"/>
            <a:ext cx="2007802" cy="2007802"/>
            <a:chOff x="3483431" y="4206738"/>
            <a:chExt cx="2007802" cy="2007802"/>
          </a:xfrm>
        </p:grpSpPr>
        <p:pic>
          <p:nvPicPr>
            <p:cNvPr id="12" name="图片 11">
              <a:extLst>
                <a:ext uri="{FF2B5EF4-FFF2-40B4-BE49-F238E27FC236}">
                  <a16:creationId xmlns:a16="http://schemas.microsoft.com/office/drawing/2014/main" id="{2E3B5A74-79D3-9A16-88B7-C430176436AD}"/>
                </a:ext>
              </a:extLst>
            </p:cNvPr>
            <p:cNvPicPr>
              <a:picLocks noChangeAspect="1"/>
            </p:cNvPicPr>
            <p:nvPr/>
          </p:nvPicPr>
          <p:blipFill>
            <a:blip r:embed="rId5"/>
            <a:stretch>
              <a:fillRect/>
            </a:stretch>
          </p:blipFill>
          <p:spPr>
            <a:xfrm>
              <a:off x="3483431" y="4206738"/>
              <a:ext cx="2007802" cy="2007802"/>
            </a:xfrm>
            <a:prstGeom prst="rect">
              <a:avLst/>
            </a:prstGeom>
          </p:spPr>
        </p:pic>
        <p:sp>
          <p:nvSpPr>
            <p:cNvPr id="13" name="矩形: 圆角 12">
              <a:extLst>
                <a:ext uri="{FF2B5EF4-FFF2-40B4-BE49-F238E27FC236}">
                  <a16:creationId xmlns:a16="http://schemas.microsoft.com/office/drawing/2014/main" id="{7A78A609-BF58-3EE3-5BAE-B75FDBC3240C}"/>
                </a:ext>
              </a:extLst>
            </p:cNvPr>
            <p:cNvSpPr/>
            <p:nvPr/>
          </p:nvSpPr>
          <p:spPr>
            <a:xfrm>
              <a:off x="3513433" y="4285497"/>
              <a:ext cx="1947797" cy="1850284"/>
            </a:xfrm>
            <a:prstGeom prst="roundRect">
              <a:avLst>
                <a:gd name="adj" fmla="val 7342"/>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91880184"/>
      </p:ext>
    </p:extLst>
  </p:cSld>
  <p:clrMapOvr>
    <a:masterClrMapping/>
  </p:clrMapOvr>
  <mc:AlternateContent xmlns:mc="http://schemas.openxmlformats.org/markup-compatibility/2006" xmlns:p14="http://schemas.microsoft.com/office/powerpoint/2010/main">
    <mc:Choice Requires="p14">
      <p:transition spd="slow" p14:dur="2000" advTm="2614"/>
    </mc:Choice>
    <mc:Fallback xmlns="">
      <p:transition spd="slow" advTm="26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E990-4E7F-01F6-F86C-01A8AAF07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6D508-D914-B89C-A5D9-AF3A57BA8E25}"/>
              </a:ext>
            </a:extLst>
          </p:cNvPr>
          <p:cNvSpPr>
            <a:spLocks noGrp="1"/>
          </p:cNvSpPr>
          <p:nvPr>
            <p:ph type="title"/>
          </p:nvPr>
        </p:nvSpPr>
        <p:spPr>
          <a:xfrm>
            <a:off x="-76200" y="-76200"/>
            <a:ext cx="10363200" cy="914400"/>
          </a:xfrm>
        </p:spPr>
        <p:txBody>
          <a:bodyPr/>
          <a:lstStyle/>
          <a:p>
            <a:r>
              <a:rPr lang="en-US" altLang="zh-CN" sz="4000" b="0" dirty="0">
                <a:solidFill>
                  <a:schemeClr val="tx1"/>
                </a:solidFill>
                <a:latin typeface="Corbel" panose="020B0503020204020204" pitchFamily="34" charset="0"/>
                <a:cs typeface="Gill Sans MT"/>
              </a:rPr>
              <a:t>The</a:t>
            </a:r>
            <a:r>
              <a:rPr lang="en-US" sz="4000" b="0" dirty="0">
                <a:solidFill>
                  <a:schemeClr val="tx1"/>
                </a:solidFill>
                <a:latin typeface="Corbel" panose="020B0503020204020204" pitchFamily="34" charset="0"/>
                <a:cs typeface="Gill Sans MT"/>
              </a:rPr>
              <a:t> State-of-the-Art </a:t>
            </a:r>
            <a:r>
              <a:rPr lang="en-US" altLang="zh-CN" sz="4000" b="0" dirty="0">
                <a:solidFill>
                  <a:schemeClr val="tx1"/>
                </a:solidFill>
                <a:latin typeface="Corbel" panose="020B0503020204020204" pitchFamily="34" charset="0"/>
                <a:cs typeface="Gill Sans MT"/>
              </a:rPr>
              <a:t>Approach</a:t>
            </a:r>
            <a:endParaRPr lang="en-US" sz="4000" b="0" dirty="0">
              <a:solidFill>
                <a:schemeClr val="tx1"/>
              </a:solidFill>
              <a:latin typeface="Corbel" panose="020B0503020204020204" pitchFamily="34" charset="0"/>
              <a:cs typeface="Gill Sans MT"/>
            </a:endParaRPr>
          </a:p>
        </p:txBody>
      </p:sp>
      <p:sp>
        <p:nvSpPr>
          <p:cNvPr id="176" name="Slide Number Placeholder 4">
            <a:extLst>
              <a:ext uri="{FF2B5EF4-FFF2-40B4-BE49-F238E27FC236}">
                <a16:creationId xmlns:a16="http://schemas.microsoft.com/office/drawing/2014/main" id="{5CDC17AA-32A3-6321-BF59-09E7EBEED704}"/>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181" name="Picture 180" descr="safari.png">
            <a:extLst>
              <a:ext uri="{FF2B5EF4-FFF2-40B4-BE49-F238E27FC236}">
                <a16:creationId xmlns:a16="http://schemas.microsoft.com/office/drawing/2014/main" id="{D48DADB3-C46D-A316-DFA7-2CBA9A34108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6" name="Rounded Rectangle 5">
            <a:extLst>
              <a:ext uri="{FF2B5EF4-FFF2-40B4-BE49-F238E27FC236}">
                <a16:creationId xmlns:a16="http://schemas.microsoft.com/office/drawing/2014/main" id="{003F4E37-73E2-11CD-BC73-AAB41555C2EE}"/>
              </a:ext>
            </a:extLst>
          </p:cNvPr>
          <p:cNvSpPr/>
          <p:nvPr/>
        </p:nvSpPr>
        <p:spPr>
          <a:xfrm>
            <a:off x="1440461" y="1830990"/>
            <a:ext cx="1479471" cy="148308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PIM-Enabled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orbel" panose="020B0503020204020204" pitchFamily="34" charset="0"/>
                <a:cs typeface="Gill Sans MT"/>
              </a:rPr>
              <a:t>Memory</a:t>
            </a:r>
            <a:endParaRPr kumimoji="0" lang="en-US" sz="2000" b="1" i="0" u="none" strike="noStrike" kern="1200" cap="none" spc="0" normalizeH="0" baseline="0" noProof="0" dirty="0">
              <a:ln>
                <a:noFill/>
              </a:ln>
              <a:solidFill>
                <a:prstClr val="white"/>
              </a:solidFill>
              <a:effectLst/>
              <a:uLnTx/>
              <a:uFillTx/>
              <a:latin typeface="Corbel" panose="020B0503020204020204" pitchFamily="34" charset="0"/>
              <a:cs typeface="Gill Sans MT"/>
            </a:endParaRPr>
          </a:p>
        </p:txBody>
      </p:sp>
      <p:cxnSp>
        <p:nvCxnSpPr>
          <p:cNvPr id="24" name="Straight Arrow Connector 23">
            <a:extLst>
              <a:ext uri="{FF2B5EF4-FFF2-40B4-BE49-F238E27FC236}">
                <a16:creationId xmlns:a16="http://schemas.microsoft.com/office/drawing/2014/main" id="{C6BEEA10-8076-344E-45CA-C33BAE6806D6}"/>
              </a:ext>
            </a:extLst>
          </p:cNvPr>
          <p:cNvCxnSpPr>
            <a:cxnSpLocks/>
          </p:cNvCxnSpPr>
          <p:nvPr/>
        </p:nvCxnSpPr>
        <p:spPr>
          <a:xfrm flipH="1">
            <a:off x="3474671" y="2537747"/>
            <a:ext cx="1836205" cy="0"/>
          </a:xfrm>
          <a:prstGeom prst="straightConnector1">
            <a:avLst/>
          </a:prstGeom>
          <a:noFill/>
          <a:ln w="57150" cap="flat" cmpd="sng" algn="ctr">
            <a:solidFill>
              <a:schemeClr val="tx1"/>
            </a:solidFill>
            <a:prstDash val="solid"/>
            <a:miter lim="800000"/>
            <a:headEnd type="arrow"/>
            <a:tailEnd type="arrow"/>
          </a:ln>
          <a:effectLst/>
        </p:spPr>
      </p:cxnSp>
      <p:sp>
        <p:nvSpPr>
          <p:cNvPr id="125" name="TextBox 124">
            <a:extLst>
              <a:ext uri="{FF2B5EF4-FFF2-40B4-BE49-F238E27FC236}">
                <a16:creationId xmlns:a16="http://schemas.microsoft.com/office/drawing/2014/main" id="{E976777C-81BB-62D3-78C8-E0632C37AA99}"/>
              </a:ext>
            </a:extLst>
          </p:cNvPr>
          <p:cNvSpPr txBox="1"/>
          <p:nvPr/>
        </p:nvSpPr>
        <p:spPr>
          <a:xfrm>
            <a:off x="4776270" y="1063955"/>
            <a:ext cx="3975538" cy="707886"/>
          </a:xfrm>
          <a:prstGeom prst="rect">
            <a:avLst/>
          </a:prstGeom>
          <a:noFill/>
        </p:spPr>
        <p:txBody>
          <a:bodyPr wrap="square" rtlCol="0">
            <a:spAutoFit/>
          </a:bodyPr>
          <a:lstStyle/>
          <a:p>
            <a:pPr lvl="0" algn="ctr" defTabSz="914400">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Computation-Centric </a:t>
            </a:r>
            <a:r>
              <a:rPr lang="en-US" altLang="zh-CN" sz="2000" b="1" noProof="0" dirty="0">
                <a:solidFill>
                  <a:srgbClr val="000000"/>
                </a:solidFill>
                <a:latin typeface="Corbel" panose="020B0503020204020204" pitchFamily="34" charset="0"/>
                <a:cs typeface="Gill Sans MT"/>
              </a:rPr>
              <a:t>A</a:t>
            </a:r>
            <a:r>
              <a:rPr lang="en-US" altLang="zh-CN" sz="2000" b="1" dirty="0" err="1">
                <a:solidFill>
                  <a:srgbClr val="000000"/>
                </a:solidFill>
                <a:latin typeface="Corbel" panose="020B0503020204020204" pitchFamily="34" charset="0"/>
                <a:cs typeface="Gill Sans MT"/>
              </a:rPr>
              <a:t>ccelerator</a:t>
            </a:r>
            <a:r>
              <a:rPr lang="en-US" altLang="zh-CN" sz="2000" b="1" dirty="0">
                <a:solidFill>
                  <a:srgbClr val="000000"/>
                </a:solidFill>
                <a:latin typeface="Corbel" panose="020B0503020204020204" pitchFamily="34" charset="0"/>
                <a:cs typeface="Gill Sans MT"/>
              </a:rPr>
              <a:t> </a:t>
            </a: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(e.g., GPU)</a:t>
            </a:r>
            <a:endPar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9" name="TextBox 124">
            <a:extLst>
              <a:ext uri="{FF2B5EF4-FFF2-40B4-BE49-F238E27FC236}">
                <a16:creationId xmlns:a16="http://schemas.microsoft.com/office/drawing/2014/main" id="{BB06F3A4-AC9F-545B-5A38-F1D767C33706}"/>
              </a:ext>
            </a:extLst>
          </p:cNvPr>
          <p:cNvSpPr txBox="1"/>
          <p:nvPr/>
        </p:nvSpPr>
        <p:spPr>
          <a:xfrm>
            <a:off x="291993" y="1063955"/>
            <a:ext cx="40757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Memory-Centric Computing Device</a:t>
            </a:r>
          </a:p>
        </p:txBody>
      </p:sp>
      <p:pic>
        <p:nvPicPr>
          <p:cNvPr id="1026" name="Picture 2">
            <a:extLst>
              <a:ext uri="{FF2B5EF4-FFF2-40B4-BE49-F238E27FC236}">
                <a16:creationId xmlns:a16="http://schemas.microsoft.com/office/drawing/2014/main" id="{DA866D55-6990-9941-9B2D-D626136E98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79" t="24477" r="34141" b="25013"/>
          <a:stretch/>
        </p:blipFill>
        <p:spPr bwMode="auto">
          <a:xfrm>
            <a:off x="5907270" y="1771841"/>
            <a:ext cx="1713537" cy="152235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317">
            <a:extLst>
              <a:ext uri="{FF2B5EF4-FFF2-40B4-BE49-F238E27FC236}">
                <a16:creationId xmlns:a16="http://schemas.microsoft.com/office/drawing/2014/main" id="{320130A3-BD91-FCD2-095D-8AFF27516073}"/>
              </a:ext>
            </a:extLst>
          </p:cNvPr>
          <p:cNvSpPr txBox="1"/>
          <p:nvPr/>
        </p:nvSpPr>
        <p:spPr>
          <a:xfrm>
            <a:off x="844714" y="5652520"/>
            <a:ext cx="29298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Attention</a:t>
            </a:r>
            <a:r>
              <a:rPr kumimoji="0" lang="en-US"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 Kernels</a:t>
            </a:r>
          </a:p>
        </p:txBody>
      </p:sp>
      <p:sp>
        <p:nvSpPr>
          <p:cNvPr id="61" name="TextBox 317">
            <a:extLst>
              <a:ext uri="{FF2B5EF4-FFF2-40B4-BE49-F238E27FC236}">
                <a16:creationId xmlns:a16="http://schemas.microsoft.com/office/drawing/2014/main" id="{0638B188-95E8-CE62-893A-3EB968827D6C}"/>
              </a:ext>
            </a:extLst>
          </p:cNvPr>
          <p:cNvSpPr txBox="1"/>
          <p:nvPr/>
        </p:nvSpPr>
        <p:spPr>
          <a:xfrm>
            <a:off x="5225455" y="5652520"/>
            <a:ext cx="369144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FC Kernels</a:t>
            </a:r>
          </a:p>
        </p:txBody>
      </p:sp>
      <p:grpSp>
        <p:nvGrpSpPr>
          <p:cNvPr id="86" name="组合 85">
            <a:extLst>
              <a:ext uri="{FF2B5EF4-FFF2-40B4-BE49-F238E27FC236}">
                <a16:creationId xmlns:a16="http://schemas.microsoft.com/office/drawing/2014/main" id="{3CDF2E6D-AA1E-58CA-56A6-4DD10D65CB2B}"/>
              </a:ext>
            </a:extLst>
          </p:cNvPr>
          <p:cNvGrpSpPr/>
          <p:nvPr/>
        </p:nvGrpSpPr>
        <p:grpSpPr>
          <a:xfrm>
            <a:off x="6349600" y="4521193"/>
            <a:ext cx="1231626" cy="905526"/>
            <a:chOff x="4910187" y="2742341"/>
            <a:chExt cx="629481" cy="462812"/>
          </a:xfrm>
        </p:grpSpPr>
        <p:grpSp>
          <p:nvGrpSpPr>
            <p:cNvPr id="62" name="Group 272">
              <a:extLst>
                <a:ext uri="{FF2B5EF4-FFF2-40B4-BE49-F238E27FC236}">
                  <a16:creationId xmlns:a16="http://schemas.microsoft.com/office/drawing/2014/main" id="{8FBE5777-262C-1709-4206-0FD8D8737FBD}"/>
                </a:ext>
              </a:extLst>
            </p:cNvPr>
            <p:cNvGrpSpPr/>
            <p:nvPr/>
          </p:nvGrpSpPr>
          <p:grpSpPr>
            <a:xfrm>
              <a:off x="4910187" y="2742341"/>
              <a:ext cx="530891" cy="353650"/>
              <a:chOff x="914401" y="1152755"/>
              <a:chExt cx="904238" cy="594320"/>
            </a:xfrm>
            <a:solidFill>
              <a:srgbClr val="FFBFBF"/>
            </a:solidFill>
          </p:grpSpPr>
          <p:sp>
            <p:nvSpPr>
              <p:cNvPr id="63" name="Rounded Rectangle 309">
                <a:extLst>
                  <a:ext uri="{FF2B5EF4-FFF2-40B4-BE49-F238E27FC236}">
                    <a16:creationId xmlns:a16="http://schemas.microsoft.com/office/drawing/2014/main" id="{3B4F0670-FAD9-8EF2-B18A-31F3B7341BEE}"/>
                  </a:ext>
                </a:extLst>
              </p:cNvPr>
              <p:cNvSpPr/>
              <p:nvPr/>
            </p:nvSpPr>
            <p:spPr>
              <a:xfrm>
                <a:off x="914401" y="1152755"/>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4" name="Rounded Rectangle 307">
                <a:extLst>
                  <a:ext uri="{FF2B5EF4-FFF2-40B4-BE49-F238E27FC236}">
                    <a16:creationId xmlns:a16="http://schemas.microsoft.com/office/drawing/2014/main" id="{34FCEB30-3302-7A50-2FE2-2191A1956892}"/>
                  </a:ext>
                </a:extLst>
              </p:cNvPr>
              <p:cNvSpPr/>
              <p:nvPr/>
            </p:nvSpPr>
            <p:spPr>
              <a:xfrm>
                <a:off x="1374630" y="1152767"/>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9" name="Rounded Rectangle 305">
                <a:extLst>
                  <a:ext uri="{FF2B5EF4-FFF2-40B4-BE49-F238E27FC236}">
                    <a16:creationId xmlns:a16="http://schemas.microsoft.com/office/drawing/2014/main" id="{F6A7BEE6-20D1-FD7E-3EE3-95EB4D74198B}"/>
                  </a:ext>
                </a:extLst>
              </p:cNvPr>
              <p:cNvSpPr/>
              <p:nvPr/>
            </p:nvSpPr>
            <p:spPr>
              <a:xfrm>
                <a:off x="914403" y="1457563"/>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7" name="Rounded Rectangle 303">
                <a:extLst>
                  <a:ext uri="{FF2B5EF4-FFF2-40B4-BE49-F238E27FC236}">
                    <a16:creationId xmlns:a16="http://schemas.microsoft.com/office/drawing/2014/main" id="{312B7449-9984-9356-D2F8-B4A14EA23E7A}"/>
                  </a:ext>
                </a:extLst>
              </p:cNvPr>
              <p:cNvSpPr/>
              <p:nvPr/>
            </p:nvSpPr>
            <p:spPr>
              <a:xfrm>
                <a:off x="1374633" y="1457560"/>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71" name="Group 273">
              <a:extLst>
                <a:ext uri="{FF2B5EF4-FFF2-40B4-BE49-F238E27FC236}">
                  <a16:creationId xmlns:a16="http://schemas.microsoft.com/office/drawing/2014/main" id="{9F6FBA15-EE0C-2493-1132-A5E4FFBA99BC}"/>
                </a:ext>
              </a:extLst>
            </p:cNvPr>
            <p:cNvGrpSpPr/>
            <p:nvPr/>
          </p:nvGrpSpPr>
          <p:grpSpPr>
            <a:xfrm>
              <a:off x="4959482" y="2796924"/>
              <a:ext cx="530891" cy="353649"/>
              <a:chOff x="914401" y="1152754"/>
              <a:chExt cx="904238" cy="594317"/>
            </a:xfrm>
            <a:solidFill>
              <a:srgbClr val="FFBFBF"/>
            </a:solidFill>
          </p:grpSpPr>
          <p:sp>
            <p:nvSpPr>
              <p:cNvPr id="72" name="Rounded Rectangle 297">
                <a:extLst>
                  <a:ext uri="{FF2B5EF4-FFF2-40B4-BE49-F238E27FC236}">
                    <a16:creationId xmlns:a16="http://schemas.microsoft.com/office/drawing/2014/main" id="{1901A3F6-1853-F548-CA86-71E6F18718B4}"/>
                  </a:ext>
                </a:extLst>
              </p:cNvPr>
              <p:cNvSpPr/>
              <p:nvPr/>
            </p:nvSpPr>
            <p:spPr>
              <a:xfrm>
                <a:off x="914401" y="1152754"/>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3" name="Rounded Rectangle 295">
                <a:extLst>
                  <a:ext uri="{FF2B5EF4-FFF2-40B4-BE49-F238E27FC236}">
                    <a16:creationId xmlns:a16="http://schemas.microsoft.com/office/drawing/2014/main" id="{1F5F7E98-B125-ADB0-17DC-AD126FE40093}"/>
                  </a:ext>
                </a:extLst>
              </p:cNvPr>
              <p:cNvSpPr/>
              <p:nvPr/>
            </p:nvSpPr>
            <p:spPr>
              <a:xfrm>
                <a:off x="1374630" y="1152764"/>
                <a:ext cx="444006" cy="289511"/>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8" name="Rounded Rectangle 293">
                <a:extLst>
                  <a:ext uri="{FF2B5EF4-FFF2-40B4-BE49-F238E27FC236}">
                    <a16:creationId xmlns:a16="http://schemas.microsoft.com/office/drawing/2014/main" id="{DA5B9CD6-691A-B48E-5DC2-3B4A4AAA5258}"/>
                  </a:ext>
                </a:extLst>
              </p:cNvPr>
              <p:cNvSpPr/>
              <p:nvPr/>
            </p:nvSpPr>
            <p:spPr>
              <a:xfrm>
                <a:off x="914403" y="1457560"/>
                <a:ext cx="444006" cy="289511"/>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6" name="Rounded Rectangle 291">
                <a:extLst>
                  <a:ext uri="{FF2B5EF4-FFF2-40B4-BE49-F238E27FC236}">
                    <a16:creationId xmlns:a16="http://schemas.microsoft.com/office/drawing/2014/main" id="{74C59C5B-3F61-28B3-5720-F4191EAC6ED3}"/>
                  </a:ext>
                </a:extLst>
              </p:cNvPr>
              <p:cNvSpPr/>
              <p:nvPr/>
            </p:nvSpPr>
            <p:spPr>
              <a:xfrm>
                <a:off x="1374633" y="1457560"/>
                <a:ext cx="444006" cy="289509"/>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80" name="Group 274">
              <a:extLst>
                <a:ext uri="{FF2B5EF4-FFF2-40B4-BE49-F238E27FC236}">
                  <a16:creationId xmlns:a16="http://schemas.microsoft.com/office/drawing/2014/main" id="{9B61197E-8E25-D3B6-443A-CE6ADAE9D5B9}"/>
                </a:ext>
              </a:extLst>
            </p:cNvPr>
            <p:cNvGrpSpPr/>
            <p:nvPr/>
          </p:nvGrpSpPr>
          <p:grpSpPr>
            <a:xfrm>
              <a:off x="5008777" y="2851504"/>
              <a:ext cx="530889" cy="353649"/>
              <a:chOff x="914401" y="1152755"/>
              <a:chExt cx="904235" cy="594318"/>
            </a:xfrm>
            <a:solidFill>
              <a:srgbClr val="FFBFBF"/>
            </a:solidFill>
          </p:grpSpPr>
          <p:sp>
            <p:nvSpPr>
              <p:cNvPr id="81" name="Rounded Rectangle 285">
                <a:extLst>
                  <a:ext uri="{FF2B5EF4-FFF2-40B4-BE49-F238E27FC236}">
                    <a16:creationId xmlns:a16="http://schemas.microsoft.com/office/drawing/2014/main" id="{5ED53D33-AAC0-65E5-9D1E-3A82EE4CCA92}"/>
                  </a:ext>
                </a:extLst>
              </p:cNvPr>
              <p:cNvSpPr/>
              <p:nvPr/>
            </p:nvSpPr>
            <p:spPr>
              <a:xfrm>
                <a:off x="914401" y="1152755"/>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2" name="Rounded Rectangle 283">
                <a:extLst>
                  <a:ext uri="{FF2B5EF4-FFF2-40B4-BE49-F238E27FC236}">
                    <a16:creationId xmlns:a16="http://schemas.microsoft.com/office/drawing/2014/main" id="{595DC6C3-F701-A79B-D8A7-A0B94EACCDA6}"/>
                  </a:ext>
                </a:extLst>
              </p:cNvPr>
              <p:cNvSpPr/>
              <p:nvPr/>
            </p:nvSpPr>
            <p:spPr>
              <a:xfrm>
                <a:off x="1374630" y="1152767"/>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3" name="Rounded Rectangle 281">
                <a:extLst>
                  <a:ext uri="{FF2B5EF4-FFF2-40B4-BE49-F238E27FC236}">
                    <a16:creationId xmlns:a16="http://schemas.microsoft.com/office/drawing/2014/main" id="{D419DBB6-28DA-D0D2-BB7A-933AD0EA965B}"/>
                  </a:ext>
                </a:extLst>
              </p:cNvPr>
              <p:cNvSpPr/>
              <p:nvPr/>
            </p:nvSpPr>
            <p:spPr>
              <a:xfrm>
                <a:off x="914403" y="1457563"/>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sp>
          <p:nvSpPr>
            <p:cNvPr id="85" name="Rounded Rectangle 279">
              <a:extLst>
                <a:ext uri="{FF2B5EF4-FFF2-40B4-BE49-F238E27FC236}">
                  <a16:creationId xmlns:a16="http://schemas.microsoft.com/office/drawing/2014/main" id="{536F9CB8-0914-BCDB-C282-6D8388382ECE}"/>
                </a:ext>
              </a:extLst>
            </p:cNvPr>
            <p:cNvSpPr/>
            <p:nvPr/>
          </p:nvSpPr>
          <p:spPr>
            <a:xfrm>
              <a:off x="5278986" y="3032878"/>
              <a:ext cx="260682" cy="172273"/>
            </a:xfrm>
            <a:prstGeom prst="roundRect">
              <a:avLst/>
            </a:prstGeom>
            <a:solidFill>
              <a:srgbClr val="FFBFBF"/>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92" name="组合 91">
            <a:extLst>
              <a:ext uri="{FF2B5EF4-FFF2-40B4-BE49-F238E27FC236}">
                <a16:creationId xmlns:a16="http://schemas.microsoft.com/office/drawing/2014/main" id="{E1EF06AC-6331-0511-23DE-D7364D9C4362}"/>
              </a:ext>
            </a:extLst>
          </p:cNvPr>
          <p:cNvGrpSpPr/>
          <p:nvPr/>
        </p:nvGrpSpPr>
        <p:grpSpPr>
          <a:xfrm>
            <a:off x="1606679" y="4521198"/>
            <a:ext cx="1231626" cy="905526"/>
            <a:chOff x="1672977" y="3916614"/>
            <a:chExt cx="1231626" cy="905526"/>
          </a:xfrm>
        </p:grpSpPr>
        <p:grpSp>
          <p:nvGrpSpPr>
            <p:cNvPr id="8" name="Group 272">
              <a:extLst>
                <a:ext uri="{FF2B5EF4-FFF2-40B4-BE49-F238E27FC236}">
                  <a16:creationId xmlns:a16="http://schemas.microsoft.com/office/drawing/2014/main" id="{BE83F19B-DA55-E48F-A48E-2D41E406C2DC}"/>
                </a:ext>
              </a:extLst>
            </p:cNvPr>
            <p:cNvGrpSpPr/>
            <p:nvPr/>
          </p:nvGrpSpPr>
          <p:grpSpPr>
            <a:xfrm>
              <a:off x="1672977" y="3916614"/>
              <a:ext cx="1038727" cy="691944"/>
              <a:chOff x="914401" y="1152753"/>
              <a:chExt cx="904238" cy="594320"/>
            </a:xfrm>
          </p:grpSpPr>
          <p:sp>
            <p:nvSpPr>
              <p:cNvPr id="47" name="Rounded Rectangle 309">
                <a:extLst>
                  <a:ext uri="{FF2B5EF4-FFF2-40B4-BE49-F238E27FC236}">
                    <a16:creationId xmlns:a16="http://schemas.microsoft.com/office/drawing/2014/main" id="{2430DB0B-6369-83F7-C5BC-A8230FCD8D6D}"/>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5" name="Rounded Rectangle 307">
                <a:extLst>
                  <a:ext uri="{FF2B5EF4-FFF2-40B4-BE49-F238E27FC236}">
                    <a16:creationId xmlns:a16="http://schemas.microsoft.com/office/drawing/2014/main" id="{72F424F8-16D1-E8EE-222D-E875564BC1B8}"/>
                  </a:ext>
                </a:extLst>
              </p:cNvPr>
              <p:cNvSpPr/>
              <p:nvPr/>
            </p:nvSpPr>
            <p:spPr>
              <a:xfrm>
                <a:off x="1374630" y="1152767"/>
                <a:ext cx="444005" cy="289512"/>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3" name="Rounded Rectangle 305">
                <a:extLst>
                  <a:ext uri="{FF2B5EF4-FFF2-40B4-BE49-F238E27FC236}">
                    <a16:creationId xmlns:a16="http://schemas.microsoft.com/office/drawing/2014/main" id="{3C03805C-60D8-DC1F-7BE3-36294BAA1C4D}"/>
                  </a:ext>
                </a:extLst>
              </p:cNvPr>
              <p:cNvSpPr/>
              <p:nvPr/>
            </p:nvSpPr>
            <p:spPr>
              <a:xfrm>
                <a:off x="914402" y="1457562"/>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1" name="Rounded Rectangle 303">
                <a:extLst>
                  <a:ext uri="{FF2B5EF4-FFF2-40B4-BE49-F238E27FC236}">
                    <a16:creationId xmlns:a16="http://schemas.microsoft.com/office/drawing/2014/main" id="{6C5A1CB8-6CCA-5291-2B55-FD12EC4CF4DF}"/>
                  </a:ext>
                </a:extLst>
              </p:cNvPr>
              <p:cNvSpPr/>
              <p:nvPr/>
            </p:nvSpPr>
            <p:spPr>
              <a:xfrm>
                <a:off x="1374633" y="1457559"/>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0" name="Group 273">
              <a:extLst>
                <a:ext uri="{FF2B5EF4-FFF2-40B4-BE49-F238E27FC236}">
                  <a16:creationId xmlns:a16="http://schemas.microsoft.com/office/drawing/2014/main" id="{B7035A56-DA2B-0C27-2B8E-D2CE34C90E98}"/>
                </a:ext>
              </a:extLst>
            </p:cNvPr>
            <p:cNvGrpSpPr/>
            <p:nvPr/>
          </p:nvGrpSpPr>
          <p:grpSpPr>
            <a:xfrm>
              <a:off x="1769426" y="4023404"/>
              <a:ext cx="1038727" cy="691940"/>
              <a:chOff x="914401" y="1152753"/>
              <a:chExt cx="904238" cy="594317"/>
            </a:xfrm>
          </p:grpSpPr>
          <p:sp>
            <p:nvSpPr>
              <p:cNvPr id="35" name="Rounded Rectangle 297">
                <a:extLst>
                  <a:ext uri="{FF2B5EF4-FFF2-40B4-BE49-F238E27FC236}">
                    <a16:creationId xmlns:a16="http://schemas.microsoft.com/office/drawing/2014/main" id="{F56C0F41-E6E7-51C8-60A0-9D10B945A33A}"/>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3" name="Rounded Rectangle 295">
                <a:extLst>
                  <a:ext uri="{FF2B5EF4-FFF2-40B4-BE49-F238E27FC236}">
                    <a16:creationId xmlns:a16="http://schemas.microsoft.com/office/drawing/2014/main" id="{D72F8C61-5C4C-7E34-1E7C-717882D323C1}"/>
                  </a:ext>
                </a:extLst>
              </p:cNvPr>
              <p:cNvSpPr/>
              <p:nvPr/>
            </p:nvSpPr>
            <p:spPr>
              <a:xfrm>
                <a:off x="1374630" y="1152763"/>
                <a:ext cx="444005"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 name="Rounded Rectangle 293">
                <a:extLst>
                  <a:ext uri="{FF2B5EF4-FFF2-40B4-BE49-F238E27FC236}">
                    <a16:creationId xmlns:a16="http://schemas.microsoft.com/office/drawing/2014/main" id="{C42315CD-7F96-DD3A-5FD0-E21978F953BC}"/>
                  </a:ext>
                </a:extLst>
              </p:cNvPr>
              <p:cNvSpPr/>
              <p:nvPr/>
            </p:nvSpPr>
            <p:spPr>
              <a:xfrm>
                <a:off x="914402" y="1457559"/>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 name="Rounded Rectangle 291">
                <a:extLst>
                  <a:ext uri="{FF2B5EF4-FFF2-40B4-BE49-F238E27FC236}">
                    <a16:creationId xmlns:a16="http://schemas.microsoft.com/office/drawing/2014/main" id="{2A795180-73B6-BD6F-2667-AA7064B0E67A}"/>
                  </a:ext>
                </a:extLst>
              </p:cNvPr>
              <p:cNvSpPr/>
              <p:nvPr/>
            </p:nvSpPr>
            <p:spPr>
              <a:xfrm>
                <a:off x="1374633" y="1457559"/>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87" name="Group 274">
              <a:extLst>
                <a:ext uri="{FF2B5EF4-FFF2-40B4-BE49-F238E27FC236}">
                  <a16:creationId xmlns:a16="http://schemas.microsoft.com/office/drawing/2014/main" id="{EB2ABB55-D59A-19B6-8174-5282A22FA61F}"/>
                </a:ext>
              </a:extLst>
            </p:cNvPr>
            <p:cNvGrpSpPr/>
            <p:nvPr/>
          </p:nvGrpSpPr>
          <p:grpSpPr>
            <a:xfrm>
              <a:off x="1865876" y="4130198"/>
              <a:ext cx="1038727" cy="691942"/>
              <a:chOff x="914401" y="1152753"/>
              <a:chExt cx="904238" cy="594319"/>
            </a:xfrm>
          </p:grpSpPr>
          <p:sp>
            <p:nvSpPr>
              <p:cNvPr id="88" name="Rounded Rectangle 285">
                <a:extLst>
                  <a:ext uri="{FF2B5EF4-FFF2-40B4-BE49-F238E27FC236}">
                    <a16:creationId xmlns:a16="http://schemas.microsoft.com/office/drawing/2014/main" id="{3A751B14-0A3B-AAC1-B9E1-628531D69762}"/>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9" name="Rounded Rectangle 283">
                <a:extLst>
                  <a:ext uri="{FF2B5EF4-FFF2-40B4-BE49-F238E27FC236}">
                    <a16:creationId xmlns:a16="http://schemas.microsoft.com/office/drawing/2014/main" id="{627B04A3-743F-EB38-4C37-934131F310FC}"/>
                  </a:ext>
                </a:extLst>
              </p:cNvPr>
              <p:cNvSpPr/>
              <p:nvPr/>
            </p:nvSpPr>
            <p:spPr>
              <a:xfrm>
                <a:off x="1374630" y="1152767"/>
                <a:ext cx="444005" cy="289512"/>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0" name="Rounded Rectangle 281">
                <a:extLst>
                  <a:ext uri="{FF2B5EF4-FFF2-40B4-BE49-F238E27FC236}">
                    <a16:creationId xmlns:a16="http://schemas.microsoft.com/office/drawing/2014/main" id="{A1D4AB9C-0A86-C7EA-1F16-468918FB8C08}"/>
                  </a:ext>
                </a:extLst>
              </p:cNvPr>
              <p:cNvSpPr/>
              <p:nvPr/>
            </p:nvSpPr>
            <p:spPr>
              <a:xfrm>
                <a:off x="914402" y="1457561"/>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1" name="Rounded Rectangle 279">
                <a:extLst>
                  <a:ext uri="{FF2B5EF4-FFF2-40B4-BE49-F238E27FC236}">
                    <a16:creationId xmlns:a16="http://schemas.microsoft.com/office/drawing/2014/main" id="{ECEF79B0-247A-2E0F-7746-107EEC2A7BAF}"/>
                  </a:ext>
                </a:extLst>
              </p:cNvPr>
              <p:cNvSpPr/>
              <p:nvPr/>
            </p:nvSpPr>
            <p:spPr>
              <a:xfrm>
                <a:off x="1374633" y="1457558"/>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93" name="箭头: 右 92">
            <a:extLst>
              <a:ext uri="{FF2B5EF4-FFF2-40B4-BE49-F238E27FC236}">
                <a16:creationId xmlns:a16="http://schemas.microsoft.com/office/drawing/2014/main" id="{0534B615-A18B-2B3C-7D2D-6A05B4D96087}"/>
              </a:ext>
            </a:extLst>
          </p:cNvPr>
          <p:cNvSpPr/>
          <p:nvPr/>
        </p:nvSpPr>
        <p:spPr>
          <a:xfrm rot="16200000">
            <a:off x="1953942" y="3665284"/>
            <a:ext cx="510043" cy="501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94" name="箭头: 右 93">
            <a:extLst>
              <a:ext uri="{FF2B5EF4-FFF2-40B4-BE49-F238E27FC236}">
                <a16:creationId xmlns:a16="http://schemas.microsoft.com/office/drawing/2014/main" id="{8B5A45B7-5A19-2E40-DABE-5CFB4F3B5B0B}"/>
              </a:ext>
            </a:extLst>
          </p:cNvPr>
          <p:cNvSpPr/>
          <p:nvPr/>
        </p:nvSpPr>
        <p:spPr>
          <a:xfrm rot="16200000">
            <a:off x="6627467" y="3669590"/>
            <a:ext cx="510043" cy="50162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95" name="TextBox 124">
            <a:extLst>
              <a:ext uri="{FF2B5EF4-FFF2-40B4-BE49-F238E27FC236}">
                <a16:creationId xmlns:a16="http://schemas.microsoft.com/office/drawing/2014/main" id="{1815E575-A945-9210-7E0F-3E0EF067A94A}"/>
              </a:ext>
            </a:extLst>
          </p:cNvPr>
          <p:cNvSpPr txBox="1"/>
          <p:nvPr/>
        </p:nvSpPr>
        <p:spPr>
          <a:xfrm>
            <a:off x="2309620" y="3716043"/>
            <a:ext cx="9413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00"/>
                </a:solidFill>
                <a:latin typeface="Corbel" panose="020B0503020204020204" pitchFamily="34" charset="0"/>
                <a:cs typeface="Gill Sans MT"/>
              </a:rPr>
              <a:t>Map</a:t>
            </a:r>
            <a:endPar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96" name="TextBox 124">
            <a:extLst>
              <a:ext uri="{FF2B5EF4-FFF2-40B4-BE49-F238E27FC236}">
                <a16:creationId xmlns:a16="http://schemas.microsoft.com/office/drawing/2014/main" id="{81F09A69-36B1-3418-EB25-5322F870F9E2}"/>
              </a:ext>
            </a:extLst>
          </p:cNvPr>
          <p:cNvSpPr txBox="1"/>
          <p:nvPr/>
        </p:nvSpPr>
        <p:spPr>
          <a:xfrm>
            <a:off x="6974732" y="3716043"/>
            <a:ext cx="9413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0000"/>
                </a:solidFill>
                <a:latin typeface="Corbel" panose="020B0503020204020204" pitchFamily="34" charset="0"/>
                <a:cs typeface="Gill Sans MT"/>
              </a:rPr>
              <a:t>Map</a:t>
            </a:r>
            <a:endPar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2813918997"/>
      </p:ext>
    </p:extLst>
  </p:cSld>
  <p:clrMapOvr>
    <a:masterClrMapping/>
  </p:clrMapOvr>
  <mc:AlternateContent xmlns:mc="http://schemas.openxmlformats.org/markup-compatibility/2006" xmlns:p14="http://schemas.microsoft.com/office/powerpoint/2010/main">
    <mc:Choice Requires="p14">
      <p:transition spd="slow" p14:dur="2000" advTm="25244"/>
    </mc:Choice>
    <mc:Fallback xmlns="">
      <p:transition spd="slow" advTm="25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down)">
                                      <p:cBhvr>
                                        <p:cTn id="30" dur="500"/>
                                        <p:tgtEl>
                                          <p:spTgt spid="9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wipe(down)">
                                      <p:cBhvr>
                                        <p:cTn id="41" dur="500"/>
                                        <p:tgtEl>
                                          <p:spTgt spid="9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down)">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5" grpId="0"/>
      <p:bldP spid="9" grpId="0"/>
      <p:bldP spid="49" grpId="0"/>
      <p:bldP spid="61" grpId="0"/>
      <p:bldP spid="93" grpId="0" animBg="1"/>
      <p:bldP spid="94" grpId="0" animBg="1"/>
      <p:bldP spid="95"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cs typeface="Gill Sans MT"/>
            </a:endParaRPr>
          </a:p>
        </p:txBody>
      </p:sp>
      <p:sp>
        <p:nvSpPr>
          <p:cNvPr id="35" name="Title 1"/>
          <p:cNvSpPr>
            <a:spLocks noGrp="1"/>
          </p:cNvSpPr>
          <p:nvPr>
            <p:ph type="title"/>
          </p:nvPr>
        </p:nvSpPr>
        <p:spPr/>
        <p:txBody>
          <a:bodyPr/>
          <a:lstStyle/>
          <a:p>
            <a:r>
              <a:rPr lang="en-US" altLang="zh-CN" sz="4000" b="0" dirty="0">
                <a:solidFill>
                  <a:schemeClr val="tx1"/>
                </a:solidFill>
                <a:latin typeface="Corbel" panose="020B0503020204020204" pitchFamily="34" charset="0"/>
              </a:rPr>
              <a:t>Major Shortcomings</a:t>
            </a:r>
            <a:endParaRPr lang="en-US" sz="4000" b="0" dirty="0">
              <a:solidFill>
                <a:schemeClr val="tx1"/>
              </a:solidFill>
              <a:latin typeface="Corbel" panose="020B0503020204020204" pitchFamily="34" charset="0"/>
              <a:cs typeface="Gill Sans MT"/>
            </a:endParaRPr>
          </a:p>
        </p:txBody>
      </p:sp>
      <p:pic>
        <p:nvPicPr>
          <p:cNvPr id="20" name="Picture 19" descr="safari.png"/>
          <p:cNvPicPr>
            <a:picLocks noChangeAspect="1"/>
          </p:cNvPicPr>
          <p:nvPr/>
        </p:nvPicPr>
        <p:blipFill>
          <a:blip r:embed="rId4" cstate="print"/>
          <a:stretch>
            <a:fillRect/>
          </a:stretch>
        </p:blipFill>
        <p:spPr>
          <a:xfrm>
            <a:off x="76200" y="6580445"/>
            <a:ext cx="959296" cy="277563"/>
          </a:xfrm>
          <a:prstGeom prst="rect">
            <a:avLst/>
          </a:prstGeom>
        </p:spPr>
      </p:pic>
      <p:grpSp>
        <p:nvGrpSpPr>
          <p:cNvPr id="2" name="组合 1">
            <a:extLst>
              <a:ext uri="{FF2B5EF4-FFF2-40B4-BE49-F238E27FC236}">
                <a16:creationId xmlns:a16="http://schemas.microsoft.com/office/drawing/2014/main" id="{5F6F974E-BFFD-9F10-DE5D-05CAD1092B79}"/>
              </a:ext>
            </a:extLst>
          </p:cNvPr>
          <p:cNvGrpSpPr/>
          <p:nvPr/>
        </p:nvGrpSpPr>
        <p:grpSpPr>
          <a:xfrm>
            <a:off x="0" y="1904059"/>
            <a:ext cx="9144000" cy="980349"/>
            <a:chOff x="0" y="1904059"/>
            <a:chExt cx="9144000" cy="980349"/>
          </a:xfrm>
        </p:grpSpPr>
        <p:grpSp>
          <p:nvGrpSpPr>
            <p:cNvPr id="11" name="Group 22">
              <a:extLst>
                <a:ext uri="{FF2B5EF4-FFF2-40B4-BE49-F238E27FC236}">
                  <a16:creationId xmlns:a16="http://schemas.microsoft.com/office/drawing/2014/main" id="{5C0B3515-B67B-BE68-B578-E4FDE330C80F}"/>
                </a:ext>
              </a:extLst>
            </p:cNvPr>
            <p:cNvGrpSpPr/>
            <p:nvPr/>
          </p:nvGrpSpPr>
          <p:grpSpPr>
            <a:xfrm>
              <a:off x="0" y="1904059"/>
              <a:ext cx="9144000" cy="954107"/>
              <a:chOff x="0" y="2503687"/>
              <a:chExt cx="9144000" cy="539031"/>
            </a:xfrm>
          </p:grpSpPr>
          <p:sp>
            <p:nvSpPr>
              <p:cNvPr id="12" name="Rectangle 24">
                <a:extLst>
                  <a:ext uri="{FF2B5EF4-FFF2-40B4-BE49-F238E27FC236}">
                    <a16:creationId xmlns:a16="http://schemas.microsoft.com/office/drawing/2014/main" id="{F8C38535-0E55-E29B-7127-0890FBCFB3EB}"/>
                  </a:ext>
                </a:extLst>
              </p:cNvPr>
              <p:cNvSpPr/>
              <p:nvPr/>
            </p:nvSpPr>
            <p:spPr>
              <a:xfrm>
                <a:off x="0" y="2503687"/>
                <a:ext cx="9144000" cy="539031"/>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3" name="TextBox 25">
                <a:extLst>
                  <a:ext uri="{FF2B5EF4-FFF2-40B4-BE49-F238E27FC236}">
                    <a16:creationId xmlns:a16="http://schemas.microsoft.com/office/drawing/2014/main" id="{9CC3F676-995F-674E-EA54-4FED5840ED4C}"/>
                  </a:ext>
                </a:extLst>
              </p:cNvPr>
              <p:cNvSpPr txBox="1"/>
              <p:nvPr/>
            </p:nvSpPr>
            <p:spPr>
              <a:xfrm>
                <a:off x="59389" y="2557026"/>
                <a:ext cx="474011" cy="46947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latin typeface="Corbel" panose="020B0503020204020204" pitchFamily="34" charset="0"/>
                  </a:rPr>
                  <a:t>1</a:t>
                </a:r>
              </a:p>
            </p:txBody>
          </p:sp>
        </p:grpSp>
        <p:sp>
          <p:nvSpPr>
            <p:cNvPr id="17" name="Rectangle 23">
              <a:extLst>
                <a:ext uri="{FF2B5EF4-FFF2-40B4-BE49-F238E27FC236}">
                  <a16:creationId xmlns:a16="http://schemas.microsoft.com/office/drawing/2014/main" id="{28BDD35A-84D9-95A8-2AE1-F4EE570E6F0C}"/>
                </a:ext>
              </a:extLst>
            </p:cNvPr>
            <p:cNvSpPr/>
            <p:nvPr/>
          </p:nvSpPr>
          <p:spPr>
            <a:xfrm>
              <a:off x="236032" y="1991856"/>
              <a:ext cx="8610600" cy="892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leads to </a:t>
              </a: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sub-optimal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performance </a:t>
              </a:r>
            </a:p>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2600" b="1" i="0" u="none" strike="noStrike" kern="1200" cap="none" spc="0" normalizeH="0" baseline="0" noProof="0" dirty="0">
                  <a:ln>
                    <a:noFill/>
                  </a:ln>
                  <a:solidFill>
                    <a:schemeClr val="tx2"/>
                  </a:solidFill>
                  <a:effectLst/>
                  <a:uLnTx/>
                  <a:uFillTx/>
                  <a:latin typeface="Corbel" panose="020B0503020204020204" pitchFamily="34" charset="0"/>
                  <a:cs typeface="Gill Sans MT"/>
                </a:rPr>
                <a:t>different parallelism levels</a:t>
              </a:r>
            </a:p>
          </p:txBody>
        </p:sp>
      </p:grpSp>
      <p:grpSp>
        <p:nvGrpSpPr>
          <p:cNvPr id="3" name="组合 2">
            <a:extLst>
              <a:ext uri="{FF2B5EF4-FFF2-40B4-BE49-F238E27FC236}">
                <a16:creationId xmlns:a16="http://schemas.microsoft.com/office/drawing/2014/main" id="{A02B1E77-183A-6D33-E670-2EE34E43A73F}"/>
              </a:ext>
            </a:extLst>
          </p:cNvPr>
          <p:cNvGrpSpPr/>
          <p:nvPr/>
        </p:nvGrpSpPr>
        <p:grpSpPr>
          <a:xfrm>
            <a:off x="-29818" y="4625861"/>
            <a:ext cx="9173818" cy="964925"/>
            <a:chOff x="-29818" y="4625861"/>
            <a:chExt cx="9173818" cy="964925"/>
          </a:xfrm>
        </p:grpSpPr>
        <p:grpSp>
          <p:nvGrpSpPr>
            <p:cNvPr id="14" name="Group 36">
              <a:extLst>
                <a:ext uri="{FF2B5EF4-FFF2-40B4-BE49-F238E27FC236}">
                  <a16:creationId xmlns:a16="http://schemas.microsoft.com/office/drawing/2014/main" id="{6628A2E9-ED02-16E5-25D4-1C4970EA405A}"/>
                </a:ext>
              </a:extLst>
            </p:cNvPr>
            <p:cNvGrpSpPr/>
            <p:nvPr/>
          </p:nvGrpSpPr>
          <p:grpSpPr>
            <a:xfrm>
              <a:off x="0" y="4625861"/>
              <a:ext cx="9144000" cy="954107"/>
              <a:chOff x="0" y="2503686"/>
              <a:chExt cx="9144000" cy="635605"/>
            </a:xfrm>
          </p:grpSpPr>
          <p:sp>
            <p:nvSpPr>
              <p:cNvPr id="15" name="Rectangle 38">
                <a:extLst>
                  <a:ext uri="{FF2B5EF4-FFF2-40B4-BE49-F238E27FC236}">
                    <a16:creationId xmlns:a16="http://schemas.microsoft.com/office/drawing/2014/main" id="{697DC9FA-1236-549F-2A06-313E4D66F6AA}"/>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6" name="TextBox 39">
                <a:extLst>
                  <a:ext uri="{FF2B5EF4-FFF2-40B4-BE49-F238E27FC236}">
                    <a16:creationId xmlns:a16="http://schemas.microsoft.com/office/drawing/2014/main" id="{F3533DA2-7FC2-CC4B-FADC-D85EE902BA33}"/>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latin typeface="Corbel" panose="020B0503020204020204" pitchFamily="34" charset="0"/>
                  </a:rPr>
                  <a:t>2</a:t>
                </a:r>
              </a:p>
            </p:txBody>
          </p:sp>
        </p:grpSp>
        <p:sp>
          <p:nvSpPr>
            <p:cNvPr id="18" name="Rectangle 37">
              <a:extLst>
                <a:ext uri="{FF2B5EF4-FFF2-40B4-BE49-F238E27FC236}">
                  <a16:creationId xmlns:a16="http://schemas.microsoft.com/office/drawing/2014/main" id="{35D107EB-8E8F-EAB6-24A7-75D0139ECA5D}"/>
                </a:ext>
              </a:extLst>
            </p:cNvPr>
            <p:cNvSpPr/>
            <p:nvPr/>
          </p:nvSpPr>
          <p:spPr>
            <a:xfrm>
              <a:off x="-29818" y="4698234"/>
              <a:ext cx="9143999" cy="892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effectLst/>
                  <a:uLnTx/>
                  <a:uFillTx/>
                  <a:latin typeface="Corbel" panose="020B0503020204020204" pitchFamily="34" charset="0"/>
                  <a:cs typeface="Gill Sans MT"/>
                </a:rPr>
                <a:t>The approach </a:t>
              </a:r>
              <a:r>
                <a:rPr lang="en-US" sz="2600" dirty="0">
                  <a:latin typeface="Corbel" panose="020B0503020204020204" pitchFamily="34" charset="0"/>
                  <a:cs typeface="Gill Sans MT"/>
                </a:rPr>
                <a:t>s</a:t>
              </a:r>
              <a:r>
                <a:rPr kumimoji="0" lang="en-US" sz="2600" i="0" u="none" strike="noStrike" kern="1200" cap="none" spc="0" normalizeH="0" baseline="0" noProof="0" dirty="0" err="1">
                  <a:ln>
                    <a:noFill/>
                  </a:ln>
                  <a:effectLst/>
                  <a:uLnTx/>
                  <a:uFillTx/>
                  <a:latin typeface="Corbel" panose="020B0503020204020204" pitchFamily="34" charset="0"/>
                  <a:cs typeface="Gill Sans MT"/>
                </a:rPr>
                <a:t>upports</a:t>
              </a:r>
              <a:r>
                <a:rPr kumimoji="0" lang="en-US" sz="2600" i="0" u="none" strike="noStrike" kern="1200" cap="none" spc="0" normalizeH="0" baseline="0" noProof="0" dirty="0">
                  <a:ln>
                    <a:noFill/>
                  </a:ln>
                  <a:effectLst/>
                  <a:uLnTx/>
                  <a:uFillTx/>
                  <a:latin typeface="Corbel" panose="020B0503020204020204" pitchFamily="34" charset="0"/>
                  <a:cs typeface="Gill Sans MT"/>
                </a:rPr>
                <a:t> </a:t>
              </a:r>
              <a:r>
                <a:rPr kumimoji="0" lang="en-US"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only </a:t>
              </a:r>
              <a:r>
                <a:rPr lang="en-US" sz="2600" b="1" dirty="0">
                  <a:solidFill>
                    <a:srgbClr val="C00000"/>
                  </a:solidFill>
                  <a:latin typeface="Corbel" panose="020B0503020204020204" pitchFamily="34" charset="0"/>
                  <a:cs typeface="Gill Sans MT"/>
                </a:rPr>
                <a:t>o</a:t>
              </a:r>
              <a:r>
                <a:rPr kumimoji="0" lang="en-US"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ne type of PIM device </a:t>
              </a:r>
              <a:r>
                <a:rPr kumimoji="0" lang="en-US" sz="2600" i="0" u="none" strike="noStrike" kern="1200" cap="none" spc="0" normalizeH="0" baseline="0" noProof="0" dirty="0">
                  <a:ln>
                    <a:noFill/>
                  </a:ln>
                  <a:effectLst/>
                  <a:uLnTx/>
                  <a:uFillTx/>
                  <a:latin typeface="Corbel" panose="020B0503020204020204" pitchFamily="34" charset="0"/>
                  <a:cs typeface="Gill Sans MT"/>
                </a:rPr>
                <a:t>with </a:t>
              </a:r>
            </a:p>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effectLst/>
                  <a:uLnTx/>
                  <a:uFillTx/>
                  <a:latin typeface="Corbel" panose="020B0503020204020204" pitchFamily="34" charset="0"/>
                  <a:cs typeface="Gill Sans MT"/>
                </a:rPr>
                <a:t>a </a:t>
              </a:r>
              <a:r>
                <a:rPr kumimoji="0" lang="en-US" sz="2600" b="1" i="0" u="none" strike="noStrike" kern="1200" cap="none" spc="0" normalizeH="0" baseline="0" noProof="0" dirty="0">
                  <a:ln>
                    <a:noFill/>
                  </a:ln>
                  <a:solidFill>
                    <a:srgbClr val="17375E"/>
                  </a:solidFill>
                  <a:effectLst/>
                  <a:uLnTx/>
                  <a:uFillTx/>
                  <a:latin typeface="Corbel" panose="020B0503020204020204" pitchFamily="34" charset="0"/>
                  <a:cs typeface="Gill Sans MT"/>
                </a:rPr>
                <a:t>certain computation and memory bandwidth capability</a:t>
              </a:r>
            </a:p>
          </p:txBody>
        </p:sp>
      </p:grpSp>
    </p:spTree>
    <p:custDataLst>
      <p:tags r:id="rId1"/>
    </p:custDataLst>
    <p:extLst>
      <p:ext uri="{BB962C8B-B14F-4D97-AF65-F5344CB8AC3E}">
        <p14:creationId xmlns:p14="http://schemas.microsoft.com/office/powerpoint/2010/main" val="2587573280"/>
      </p:ext>
    </p:extLst>
  </p:cSld>
  <p:clrMapOvr>
    <a:masterClrMapping/>
  </p:clrMapOvr>
  <mc:AlternateContent xmlns:mc="http://schemas.openxmlformats.org/markup-compatibility/2006" xmlns:p14="http://schemas.microsoft.com/office/powerpoint/2010/main">
    <mc:Choice Requires="p14">
      <p:transition spd="slow" p14:dur="2000" advTm="21117"/>
    </mc:Choice>
    <mc:Fallback xmlns="">
      <p:transition spd="slow" advTm="21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altLang="zh-CN" sz="4000" b="0" dirty="0">
                <a:solidFill>
                  <a:schemeClr val="tx1"/>
                </a:solidFill>
                <a:latin typeface="Corbel" panose="020B0503020204020204" pitchFamily="34" charset="0"/>
              </a:rPr>
              <a:t>(1) Static Scheduling (</a:t>
            </a:r>
            <a:r>
              <a:rPr lang="en-US" altLang="zh-CN" sz="4000" b="0" dirty="0" err="1">
                <a:solidFill>
                  <a:schemeClr val="tx1"/>
                </a:solidFill>
                <a:latin typeface="Corbel" panose="020B0503020204020204" pitchFamily="34" charset="0"/>
              </a:rPr>
              <a:t>i</a:t>
            </a:r>
            <a:r>
              <a:rPr lang="en-US" altLang="zh-CN" sz="4000" b="0" dirty="0">
                <a:solidFill>
                  <a:schemeClr val="tx1"/>
                </a:solidFill>
                <a:latin typeface="Corbel" panose="020B0503020204020204" pitchFamily="34" charset="0"/>
              </a:rPr>
              <a:t>) </a:t>
            </a:r>
            <a:endParaRPr lang="en-US" sz="4000" b="0" dirty="0">
              <a:solidFill>
                <a:schemeClr val="tx1"/>
              </a:solidFill>
              <a:latin typeface="Corbel" panose="020B0503020204020204" pitchFamily="34" charset="0"/>
              <a:cs typeface="Gill Sans MT"/>
            </a:endParaRPr>
          </a:p>
        </p:txBody>
      </p:sp>
      <p:pic>
        <p:nvPicPr>
          <p:cNvPr id="109" name="Picture 108"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214" name="Rounded Rectangle 213"/>
          <p:cNvSpPr/>
          <p:nvPr/>
        </p:nvSpPr>
        <p:spPr>
          <a:xfrm>
            <a:off x="2600596" y="3579790"/>
            <a:ext cx="1371600" cy="16002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US" altLang="zh-CN" sz="2400" b="1" dirty="0">
                <a:solidFill>
                  <a:prstClr val="white"/>
                </a:solidFill>
                <a:latin typeface="Corbel" panose="020B0503020204020204" pitchFamily="34" charset="0"/>
                <a:cs typeface="Gill Sans MT"/>
              </a:rPr>
              <a:t>PIM-Enabled</a:t>
            </a:r>
          </a:p>
          <a:p>
            <a:pPr lvl="0" algn="ctr" defTabSz="914400">
              <a:defRPr/>
            </a:pPr>
            <a:r>
              <a:rPr lang="en-US" altLang="zh-CN" sz="2400" b="1" dirty="0">
                <a:solidFill>
                  <a:prstClr val="white"/>
                </a:solidFill>
                <a:latin typeface="Corbel" panose="020B0503020204020204" pitchFamily="34" charset="0"/>
                <a:cs typeface="Gill Sans MT"/>
              </a:rPr>
              <a:t>Memory</a:t>
            </a:r>
            <a:endParaRPr lang="en-US" altLang="zh-CN" sz="2000" b="1" dirty="0">
              <a:solidFill>
                <a:prstClr val="white"/>
              </a:solidFill>
              <a:latin typeface="Corbel" panose="020B0503020204020204" pitchFamily="34" charset="0"/>
              <a:cs typeface="Gill Sans MT"/>
            </a:endParaRPr>
          </a:p>
        </p:txBody>
      </p:sp>
      <p:cxnSp>
        <p:nvCxnSpPr>
          <p:cNvPr id="215" name="Straight Arrow Connector 214"/>
          <p:cNvCxnSpPr>
            <a:cxnSpLocks/>
          </p:cNvCxnSpPr>
          <p:nvPr/>
        </p:nvCxnSpPr>
        <p:spPr>
          <a:xfrm flipH="1">
            <a:off x="1778524" y="4273750"/>
            <a:ext cx="673100" cy="0"/>
          </a:xfrm>
          <a:prstGeom prst="straightConnector1">
            <a:avLst/>
          </a:prstGeom>
          <a:noFill/>
          <a:ln w="57150" cap="flat" cmpd="sng" algn="ctr">
            <a:solidFill>
              <a:schemeClr val="tx1"/>
            </a:solidFill>
            <a:prstDash val="solid"/>
            <a:miter lim="800000"/>
            <a:headEnd type="arrow"/>
            <a:tailEnd type="none"/>
          </a:ln>
          <a:effectLst/>
        </p:spPr>
      </p:cxnSp>
      <p:sp>
        <p:nvSpPr>
          <p:cNvPr id="217" name="TextBox 216"/>
          <p:cNvSpPr txBox="1"/>
          <p:nvPr/>
        </p:nvSpPr>
        <p:spPr>
          <a:xfrm>
            <a:off x="5899868" y="2841072"/>
            <a:ext cx="28783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Computation-</a:t>
            </a: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entric </a:t>
            </a:r>
            <a:r>
              <a:rPr lang="en-US" sz="2000" b="1" dirty="0">
                <a:solidFill>
                  <a:srgbClr val="000000"/>
                </a:solidFill>
                <a:latin typeface="Corbel" panose="020B0503020204020204" pitchFamily="34" charset="0"/>
                <a:cs typeface="Gill Sans MT"/>
              </a:rPr>
              <a:t>A</a:t>
            </a:r>
            <a:r>
              <a:rPr kumimoji="0" lang="en-US" sz="2000" b="1" i="0" u="none" strike="noStrike" kern="1200" cap="none" spc="0" normalizeH="0" baseline="0" noProof="0" dirty="0" err="1">
                <a:ln>
                  <a:noFill/>
                </a:ln>
                <a:solidFill>
                  <a:srgbClr val="000000"/>
                </a:solidFill>
                <a:effectLst/>
                <a:uLnTx/>
                <a:uFillTx/>
                <a:latin typeface="Corbel" panose="020B0503020204020204" pitchFamily="34" charset="0"/>
                <a:cs typeface="Gill Sans MT"/>
              </a:rPr>
              <a:t>ccelerator</a:t>
            </a:r>
            <a:endPar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nvGrpSpPr>
          <p:cNvPr id="272" name="Group 271"/>
          <p:cNvGrpSpPr/>
          <p:nvPr/>
        </p:nvGrpSpPr>
        <p:grpSpPr>
          <a:xfrm>
            <a:off x="968926" y="3919839"/>
            <a:ext cx="629481" cy="643581"/>
            <a:chOff x="1770152" y="2743199"/>
            <a:chExt cx="973048" cy="898497"/>
          </a:xfrm>
        </p:grpSpPr>
        <p:grpSp>
          <p:nvGrpSpPr>
            <p:cNvPr id="273" name="Group 272"/>
            <p:cNvGrpSpPr/>
            <p:nvPr/>
          </p:nvGrpSpPr>
          <p:grpSpPr>
            <a:xfrm>
              <a:off x="1770152" y="2743199"/>
              <a:ext cx="820648" cy="746097"/>
              <a:chOff x="914401" y="1019093"/>
              <a:chExt cx="904238" cy="898107"/>
            </a:xfrm>
          </p:grpSpPr>
          <p:grpSp>
            <p:nvGrpSpPr>
              <p:cNvPr id="300" name="Group 299"/>
              <p:cNvGrpSpPr/>
              <p:nvPr/>
            </p:nvGrpSpPr>
            <p:grpSpPr>
              <a:xfrm>
                <a:off x="914401" y="1019093"/>
                <a:ext cx="444005" cy="620673"/>
                <a:chOff x="914400" y="1024519"/>
                <a:chExt cx="560217" cy="550186"/>
              </a:xfrm>
            </p:grpSpPr>
            <p:sp>
              <p:nvSpPr>
                <p:cNvPr id="310" name="Rounded Rectangle 30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1" name="TextBox 310"/>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1" name="Group 300"/>
              <p:cNvGrpSpPr/>
              <p:nvPr/>
            </p:nvGrpSpPr>
            <p:grpSpPr>
              <a:xfrm>
                <a:off x="1374630" y="1019109"/>
                <a:ext cx="444005" cy="620672"/>
                <a:chOff x="914400" y="1024522"/>
                <a:chExt cx="560217" cy="550181"/>
              </a:xfrm>
            </p:grpSpPr>
            <p:sp>
              <p:nvSpPr>
                <p:cNvPr id="308" name="Rounded Rectangle 30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9" name="TextBox 308"/>
                <p:cNvSpPr txBox="1"/>
                <p:nvPr/>
              </p:nvSpPr>
              <p:spPr>
                <a:xfrm>
                  <a:off x="1002429" y="1024522"/>
                  <a:ext cx="396995" cy="5501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2" name="Group 301"/>
              <p:cNvGrpSpPr/>
              <p:nvPr/>
            </p:nvGrpSpPr>
            <p:grpSpPr>
              <a:xfrm>
                <a:off x="914402" y="1296528"/>
                <a:ext cx="444006" cy="620672"/>
                <a:chOff x="914400" y="1000255"/>
                <a:chExt cx="560217" cy="550183"/>
              </a:xfrm>
            </p:grpSpPr>
            <p:sp>
              <p:nvSpPr>
                <p:cNvPr id="306" name="Rounded Rectangle 30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7" name="TextBox 306"/>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3" name="Group 302"/>
              <p:cNvGrpSpPr/>
              <p:nvPr/>
            </p:nvGrpSpPr>
            <p:grpSpPr>
              <a:xfrm>
                <a:off x="1374633" y="1296526"/>
                <a:ext cx="444006" cy="620673"/>
                <a:chOff x="914400" y="1000255"/>
                <a:chExt cx="560217" cy="550185"/>
              </a:xfrm>
            </p:grpSpPr>
            <p:sp>
              <p:nvSpPr>
                <p:cNvPr id="304" name="Rounded Rectangle 30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5" name="TextBox 304"/>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274" name="Group 273"/>
            <p:cNvGrpSpPr/>
            <p:nvPr/>
          </p:nvGrpSpPr>
          <p:grpSpPr>
            <a:xfrm>
              <a:off x="1846352" y="2819400"/>
              <a:ext cx="820648" cy="746097"/>
              <a:chOff x="914401" y="1019093"/>
              <a:chExt cx="904238" cy="898106"/>
            </a:xfrm>
          </p:grpSpPr>
          <p:grpSp>
            <p:nvGrpSpPr>
              <p:cNvPr id="288" name="Group 287"/>
              <p:cNvGrpSpPr/>
              <p:nvPr/>
            </p:nvGrpSpPr>
            <p:grpSpPr>
              <a:xfrm>
                <a:off x="914401" y="1019093"/>
                <a:ext cx="444005" cy="620672"/>
                <a:chOff x="914400" y="1024519"/>
                <a:chExt cx="560217" cy="550186"/>
              </a:xfrm>
            </p:grpSpPr>
            <p:sp>
              <p:nvSpPr>
                <p:cNvPr id="298" name="Rounded Rectangle 29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9" name="TextBox 298"/>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89" name="Group 288"/>
              <p:cNvGrpSpPr/>
              <p:nvPr/>
            </p:nvGrpSpPr>
            <p:grpSpPr>
              <a:xfrm>
                <a:off x="1374630" y="1019106"/>
                <a:ext cx="444005" cy="620673"/>
                <a:chOff x="914400" y="1024522"/>
                <a:chExt cx="560217" cy="550183"/>
              </a:xfrm>
            </p:grpSpPr>
            <p:sp>
              <p:nvSpPr>
                <p:cNvPr id="296" name="Rounded Rectangle 29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7" name="TextBox 296"/>
                <p:cNvSpPr txBox="1"/>
                <p:nvPr/>
              </p:nvSpPr>
              <p:spPr>
                <a:xfrm>
                  <a:off x="1002429" y="1024522"/>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90" name="Group 289"/>
              <p:cNvGrpSpPr/>
              <p:nvPr/>
            </p:nvGrpSpPr>
            <p:grpSpPr>
              <a:xfrm>
                <a:off x="914402" y="1296526"/>
                <a:ext cx="444006" cy="620672"/>
                <a:chOff x="914400" y="1000255"/>
                <a:chExt cx="560217" cy="550183"/>
              </a:xfrm>
            </p:grpSpPr>
            <p:sp>
              <p:nvSpPr>
                <p:cNvPr id="294" name="Rounded Rectangle 29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5" name="TextBox 294"/>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91" name="Group 290"/>
              <p:cNvGrpSpPr/>
              <p:nvPr/>
            </p:nvGrpSpPr>
            <p:grpSpPr>
              <a:xfrm>
                <a:off x="1374633" y="1296526"/>
                <a:ext cx="444006" cy="620673"/>
                <a:chOff x="914400" y="1000255"/>
                <a:chExt cx="560217" cy="550185"/>
              </a:xfrm>
            </p:grpSpPr>
            <p:sp>
              <p:nvSpPr>
                <p:cNvPr id="292" name="Rounded Rectangle 29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3" name="TextBox 292"/>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275" name="Group 274"/>
            <p:cNvGrpSpPr/>
            <p:nvPr/>
          </p:nvGrpSpPr>
          <p:grpSpPr>
            <a:xfrm>
              <a:off x="1922552" y="2895599"/>
              <a:ext cx="820648" cy="746097"/>
              <a:chOff x="914401" y="1019093"/>
              <a:chExt cx="904238" cy="898107"/>
            </a:xfrm>
          </p:grpSpPr>
          <p:grpSp>
            <p:nvGrpSpPr>
              <p:cNvPr id="276" name="Group 275"/>
              <p:cNvGrpSpPr/>
              <p:nvPr/>
            </p:nvGrpSpPr>
            <p:grpSpPr>
              <a:xfrm>
                <a:off x="914401" y="1019093"/>
                <a:ext cx="444005" cy="620673"/>
                <a:chOff x="914400" y="1024519"/>
                <a:chExt cx="560217" cy="550186"/>
              </a:xfrm>
            </p:grpSpPr>
            <p:sp>
              <p:nvSpPr>
                <p:cNvPr id="286" name="Rounded Rectangle 28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7" name="TextBox 286"/>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7" name="Group 276"/>
              <p:cNvGrpSpPr/>
              <p:nvPr/>
            </p:nvGrpSpPr>
            <p:grpSpPr>
              <a:xfrm>
                <a:off x="1374630" y="1019109"/>
                <a:ext cx="444005" cy="620672"/>
                <a:chOff x="914400" y="1024522"/>
                <a:chExt cx="560217" cy="550181"/>
              </a:xfrm>
            </p:grpSpPr>
            <p:sp>
              <p:nvSpPr>
                <p:cNvPr id="284" name="Rounded Rectangle 28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5" name="TextBox 284"/>
                <p:cNvSpPr txBox="1"/>
                <p:nvPr/>
              </p:nvSpPr>
              <p:spPr>
                <a:xfrm>
                  <a:off x="1002429" y="1024522"/>
                  <a:ext cx="396995" cy="5501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8" name="Group 277"/>
              <p:cNvGrpSpPr/>
              <p:nvPr/>
            </p:nvGrpSpPr>
            <p:grpSpPr>
              <a:xfrm>
                <a:off x="914402" y="1296528"/>
                <a:ext cx="444006" cy="620672"/>
                <a:chOff x="914400" y="1000255"/>
                <a:chExt cx="560217" cy="550183"/>
              </a:xfrm>
            </p:grpSpPr>
            <p:sp>
              <p:nvSpPr>
                <p:cNvPr id="282" name="Rounded Rectangle 28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3" name="TextBox 282"/>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9" name="Group 278"/>
              <p:cNvGrpSpPr/>
              <p:nvPr/>
            </p:nvGrpSpPr>
            <p:grpSpPr>
              <a:xfrm>
                <a:off x="1374633" y="1296526"/>
                <a:ext cx="444006" cy="620673"/>
                <a:chOff x="914400" y="1000255"/>
                <a:chExt cx="560217" cy="550185"/>
              </a:xfrm>
            </p:grpSpPr>
            <p:sp>
              <p:nvSpPr>
                <p:cNvPr id="280" name="Rounded Rectangle 27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1" name="TextBox 280"/>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sp>
        <p:nvSpPr>
          <p:cNvPr id="2" name="Slide Number Placeholder 1"/>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TextBox 317">
            <a:extLst>
              <a:ext uri="{FF2B5EF4-FFF2-40B4-BE49-F238E27FC236}">
                <a16:creationId xmlns:a16="http://schemas.microsoft.com/office/drawing/2014/main" id="{BA8B2B02-67E4-3AA8-90CF-59BE3C256B7D}"/>
              </a:ext>
            </a:extLst>
          </p:cNvPr>
          <p:cNvSpPr txBox="1"/>
          <p:nvPr/>
        </p:nvSpPr>
        <p:spPr>
          <a:xfrm>
            <a:off x="438674" y="4591146"/>
            <a:ext cx="1676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Attention</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Kernels</a:t>
            </a:r>
          </a:p>
        </p:txBody>
      </p:sp>
      <p:grpSp>
        <p:nvGrpSpPr>
          <p:cNvPr id="6" name="Group 272">
            <a:extLst>
              <a:ext uri="{FF2B5EF4-FFF2-40B4-BE49-F238E27FC236}">
                <a16:creationId xmlns:a16="http://schemas.microsoft.com/office/drawing/2014/main" id="{CC358E12-1D01-FC1A-E102-D449EB2B323F}"/>
              </a:ext>
            </a:extLst>
          </p:cNvPr>
          <p:cNvGrpSpPr/>
          <p:nvPr/>
        </p:nvGrpSpPr>
        <p:grpSpPr>
          <a:xfrm>
            <a:off x="4910187" y="3999374"/>
            <a:ext cx="530891" cy="454882"/>
            <a:chOff x="914401" y="1152755"/>
            <a:chExt cx="904238" cy="764444"/>
          </a:xfrm>
          <a:solidFill>
            <a:srgbClr val="FFBFBF"/>
          </a:solidFill>
        </p:grpSpPr>
        <p:sp>
          <p:nvSpPr>
            <p:cNvPr id="46" name="Rounded Rectangle 309">
              <a:extLst>
                <a:ext uri="{FF2B5EF4-FFF2-40B4-BE49-F238E27FC236}">
                  <a16:creationId xmlns:a16="http://schemas.microsoft.com/office/drawing/2014/main" id="{3730FFA1-8F32-5F87-CAD1-B0426B6BA83D}"/>
                </a:ext>
              </a:extLst>
            </p:cNvPr>
            <p:cNvSpPr/>
            <p:nvPr/>
          </p:nvSpPr>
          <p:spPr>
            <a:xfrm>
              <a:off x="914401" y="1152755"/>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4" name="Rounded Rectangle 307">
              <a:extLst>
                <a:ext uri="{FF2B5EF4-FFF2-40B4-BE49-F238E27FC236}">
                  <a16:creationId xmlns:a16="http://schemas.microsoft.com/office/drawing/2014/main" id="{9868DA91-6B49-6B0F-9FF0-3C83F9E10D9B}"/>
                </a:ext>
              </a:extLst>
            </p:cNvPr>
            <p:cNvSpPr/>
            <p:nvPr/>
          </p:nvSpPr>
          <p:spPr>
            <a:xfrm>
              <a:off x="1374630" y="1152767"/>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2" name="Rounded Rectangle 305">
              <a:extLst>
                <a:ext uri="{FF2B5EF4-FFF2-40B4-BE49-F238E27FC236}">
                  <a16:creationId xmlns:a16="http://schemas.microsoft.com/office/drawing/2014/main" id="{46DFCAFA-9920-E4B1-C2C2-8BB59DE58E92}"/>
                </a:ext>
              </a:extLst>
            </p:cNvPr>
            <p:cNvSpPr/>
            <p:nvPr/>
          </p:nvSpPr>
          <p:spPr>
            <a:xfrm>
              <a:off x="914403" y="1457563"/>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nvGrpSpPr>
            <p:cNvPr id="39" name="Group 302">
              <a:extLst>
                <a:ext uri="{FF2B5EF4-FFF2-40B4-BE49-F238E27FC236}">
                  <a16:creationId xmlns:a16="http://schemas.microsoft.com/office/drawing/2014/main" id="{361C5056-769D-DAAD-E7F7-105F49622E3B}"/>
                </a:ext>
              </a:extLst>
            </p:cNvPr>
            <p:cNvGrpSpPr/>
            <p:nvPr/>
          </p:nvGrpSpPr>
          <p:grpSpPr>
            <a:xfrm>
              <a:off x="1374633" y="1296526"/>
              <a:ext cx="444006" cy="620673"/>
              <a:chOff x="914400" y="1000255"/>
              <a:chExt cx="560217" cy="550185"/>
            </a:xfrm>
            <a:grpFill/>
          </p:grpSpPr>
          <p:sp>
            <p:nvSpPr>
              <p:cNvPr id="40" name="Rounded Rectangle 303">
                <a:extLst>
                  <a:ext uri="{FF2B5EF4-FFF2-40B4-BE49-F238E27FC236}">
                    <a16:creationId xmlns:a16="http://schemas.microsoft.com/office/drawing/2014/main" id="{59CD5DBF-09F7-2CD5-7F82-C204075321A7}"/>
                  </a:ext>
                </a:extLst>
              </p:cNvPr>
              <p:cNvSpPr/>
              <p:nvPr/>
            </p:nvSpPr>
            <p:spPr>
              <a:xfrm>
                <a:off x="914400" y="1143000"/>
                <a:ext cx="560217" cy="25663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1" name="TextBox 304">
                <a:extLst>
                  <a:ext uri="{FF2B5EF4-FFF2-40B4-BE49-F238E27FC236}">
                    <a16:creationId xmlns:a16="http://schemas.microsoft.com/office/drawing/2014/main" id="{BEA0DCEA-7650-0E49-13AF-F2A08F68AF74}"/>
                  </a:ext>
                </a:extLst>
              </p:cNvPr>
              <p:cNvSpPr txBox="1"/>
              <p:nvPr/>
            </p:nvSpPr>
            <p:spPr>
              <a:xfrm>
                <a:off x="1002427" y="1000255"/>
                <a:ext cx="396995" cy="550185"/>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8" name="Group 273">
            <a:extLst>
              <a:ext uri="{FF2B5EF4-FFF2-40B4-BE49-F238E27FC236}">
                <a16:creationId xmlns:a16="http://schemas.microsoft.com/office/drawing/2014/main" id="{BBC80B8D-9884-0FEC-C3CE-B0C8C7360A64}"/>
              </a:ext>
            </a:extLst>
          </p:cNvPr>
          <p:cNvGrpSpPr/>
          <p:nvPr/>
        </p:nvGrpSpPr>
        <p:grpSpPr>
          <a:xfrm>
            <a:off x="4959482" y="4053957"/>
            <a:ext cx="530891" cy="353649"/>
            <a:chOff x="914401" y="1152754"/>
            <a:chExt cx="904238" cy="594317"/>
          </a:xfrm>
          <a:solidFill>
            <a:srgbClr val="FFBFBF"/>
          </a:solidFill>
        </p:grpSpPr>
        <p:sp>
          <p:nvSpPr>
            <p:cNvPr id="33" name="Rounded Rectangle 297">
              <a:extLst>
                <a:ext uri="{FF2B5EF4-FFF2-40B4-BE49-F238E27FC236}">
                  <a16:creationId xmlns:a16="http://schemas.microsoft.com/office/drawing/2014/main" id="{7BC9237F-62B1-72DD-3AE4-2EBB72523325}"/>
                </a:ext>
              </a:extLst>
            </p:cNvPr>
            <p:cNvSpPr/>
            <p:nvPr/>
          </p:nvSpPr>
          <p:spPr>
            <a:xfrm>
              <a:off x="914401" y="1152754"/>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 name="Rounded Rectangle 295">
              <a:extLst>
                <a:ext uri="{FF2B5EF4-FFF2-40B4-BE49-F238E27FC236}">
                  <a16:creationId xmlns:a16="http://schemas.microsoft.com/office/drawing/2014/main" id="{A4DD0641-E473-138C-24D3-CCEA5C1ECFC4}"/>
                </a:ext>
              </a:extLst>
            </p:cNvPr>
            <p:cNvSpPr/>
            <p:nvPr/>
          </p:nvSpPr>
          <p:spPr>
            <a:xfrm>
              <a:off x="1374630" y="1152764"/>
              <a:ext cx="444006" cy="28951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 name="Rounded Rectangle 293">
              <a:extLst>
                <a:ext uri="{FF2B5EF4-FFF2-40B4-BE49-F238E27FC236}">
                  <a16:creationId xmlns:a16="http://schemas.microsoft.com/office/drawing/2014/main" id="{EF0D33DF-95A3-D733-EA1D-45FD9B9722AF}"/>
                </a:ext>
              </a:extLst>
            </p:cNvPr>
            <p:cNvSpPr/>
            <p:nvPr/>
          </p:nvSpPr>
          <p:spPr>
            <a:xfrm>
              <a:off x="914403" y="1457560"/>
              <a:ext cx="444006" cy="28951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7" name="Rounded Rectangle 291">
              <a:extLst>
                <a:ext uri="{FF2B5EF4-FFF2-40B4-BE49-F238E27FC236}">
                  <a16:creationId xmlns:a16="http://schemas.microsoft.com/office/drawing/2014/main" id="{D0F76B0C-EE6A-2EE6-50FC-5C52D95ED4CB}"/>
                </a:ext>
              </a:extLst>
            </p:cNvPr>
            <p:cNvSpPr/>
            <p:nvPr/>
          </p:nvSpPr>
          <p:spPr>
            <a:xfrm>
              <a:off x="1374633" y="1457560"/>
              <a:ext cx="444006" cy="289509"/>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9" name="Group 274">
            <a:extLst>
              <a:ext uri="{FF2B5EF4-FFF2-40B4-BE49-F238E27FC236}">
                <a16:creationId xmlns:a16="http://schemas.microsoft.com/office/drawing/2014/main" id="{9BEADC0D-681E-39C2-F740-9BAA60C957D7}"/>
              </a:ext>
            </a:extLst>
          </p:cNvPr>
          <p:cNvGrpSpPr/>
          <p:nvPr/>
        </p:nvGrpSpPr>
        <p:grpSpPr>
          <a:xfrm>
            <a:off x="5008777" y="4108537"/>
            <a:ext cx="530891" cy="353649"/>
            <a:chOff x="914401" y="1152755"/>
            <a:chExt cx="904238" cy="594318"/>
          </a:xfrm>
          <a:solidFill>
            <a:srgbClr val="FFBFBF"/>
          </a:solidFill>
        </p:grpSpPr>
        <p:sp>
          <p:nvSpPr>
            <p:cNvPr id="20" name="Rounded Rectangle 285">
              <a:extLst>
                <a:ext uri="{FF2B5EF4-FFF2-40B4-BE49-F238E27FC236}">
                  <a16:creationId xmlns:a16="http://schemas.microsoft.com/office/drawing/2014/main" id="{DF73F80F-7752-55A5-37EC-C961EEE6C43E}"/>
                </a:ext>
              </a:extLst>
            </p:cNvPr>
            <p:cNvSpPr/>
            <p:nvPr/>
          </p:nvSpPr>
          <p:spPr>
            <a:xfrm>
              <a:off x="914401" y="1152755"/>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 name="Rounded Rectangle 283">
              <a:extLst>
                <a:ext uri="{FF2B5EF4-FFF2-40B4-BE49-F238E27FC236}">
                  <a16:creationId xmlns:a16="http://schemas.microsoft.com/office/drawing/2014/main" id="{D65121F9-EC44-CDC3-494A-5163A77F5E77}"/>
                </a:ext>
              </a:extLst>
            </p:cNvPr>
            <p:cNvSpPr/>
            <p:nvPr/>
          </p:nvSpPr>
          <p:spPr>
            <a:xfrm>
              <a:off x="1374630" y="1152767"/>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6" name="Rounded Rectangle 281">
              <a:extLst>
                <a:ext uri="{FF2B5EF4-FFF2-40B4-BE49-F238E27FC236}">
                  <a16:creationId xmlns:a16="http://schemas.microsoft.com/office/drawing/2014/main" id="{D4D42AE1-AEB4-152A-0737-AB9FC4E037F8}"/>
                </a:ext>
              </a:extLst>
            </p:cNvPr>
            <p:cNvSpPr/>
            <p:nvPr/>
          </p:nvSpPr>
          <p:spPr>
            <a:xfrm>
              <a:off x="914403" y="1457563"/>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4" name="Rounded Rectangle 279">
              <a:extLst>
                <a:ext uri="{FF2B5EF4-FFF2-40B4-BE49-F238E27FC236}">
                  <a16:creationId xmlns:a16="http://schemas.microsoft.com/office/drawing/2014/main" id="{4D3FF499-A753-678C-D6FE-36A1E2BB23DC}"/>
                </a:ext>
              </a:extLst>
            </p:cNvPr>
            <p:cNvSpPr/>
            <p:nvPr/>
          </p:nvSpPr>
          <p:spPr>
            <a:xfrm>
              <a:off x="1374633" y="1457560"/>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sp>
        <p:nvSpPr>
          <p:cNvPr id="48" name="TextBox 317">
            <a:extLst>
              <a:ext uri="{FF2B5EF4-FFF2-40B4-BE49-F238E27FC236}">
                <a16:creationId xmlns:a16="http://schemas.microsoft.com/office/drawing/2014/main" id="{0615EB5D-7367-EC12-6911-F2F9BF3E5DD9}"/>
              </a:ext>
            </a:extLst>
          </p:cNvPr>
          <p:cNvSpPr txBox="1"/>
          <p:nvPr/>
        </p:nvSpPr>
        <p:spPr>
          <a:xfrm>
            <a:off x="4379935" y="4591146"/>
            <a:ext cx="1676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FC Kernels</a:t>
            </a:r>
          </a:p>
        </p:txBody>
      </p:sp>
      <p:cxnSp>
        <p:nvCxnSpPr>
          <p:cNvPr id="49" name="Straight Arrow Connector 214">
            <a:extLst>
              <a:ext uri="{FF2B5EF4-FFF2-40B4-BE49-F238E27FC236}">
                <a16:creationId xmlns:a16="http://schemas.microsoft.com/office/drawing/2014/main" id="{FA3EDE02-8BA2-727C-F9EA-973B653B5C1C}"/>
              </a:ext>
            </a:extLst>
          </p:cNvPr>
          <p:cNvCxnSpPr>
            <a:cxnSpLocks/>
          </p:cNvCxnSpPr>
          <p:nvPr/>
        </p:nvCxnSpPr>
        <p:spPr>
          <a:xfrm flipH="1">
            <a:off x="5746696" y="4266884"/>
            <a:ext cx="673100" cy="0"/>
          </a:xfrm>
          <a:prstGeom prst="straightConnector1">
            <a:avLst/>
          </a:prstGeom>
          <a:noFill/>
          <a:ln w="57150" cap="flat" cmpd="sng" algn="ctr">
            <a:solidFill>
              <a:schemeClr val="tx1"/>
            </a:solidFill>
            <a:prstDash val="solid"/>
            <a:miter lim="800000"/>
            <a:headEnd type="arrow"/>
            <a:tailEnd type="none"/>
          </a:ln>
          <a:effectLst/>
        </p:spPr>
      </p:cxnSp>
      <p:sp>
        <p:nvSpPr>
          <p:cNvPr id="5" name="Rectangle 45">
            <a:extLst>
              <a:ext uri="{FF2B5EF4-FFF2-40B4-BE49-F238E27FC236}">
                <a16:creationId xmlns:a16="http://schemas.microsoft.com/office/drawing/2014/main" id="{542CA4A4-0CCE-D7FD-08A5-770C25D42232}"/>
              </a:ext>
            </a:extLst>
          </p:cNvPr>
          <p:cNvSpPr/>
          <p:nvPr/>
        </p:nvSpPr>
        <p:spPr>
          <a:xfrm>
            <a:off x="59389" y="1295400"/>
            <a:ext cx="9054792" cy="461665"/>
          </a:xfrm>
          <a:prstGeom prst="rect">
            <a:avLst/>
          </a:prstGeom>
        </p:spPr>
        <p:txBody>
          <a:bodyPr wrap="square">
            <a:spAutoFit/>
          </a:bodyPr>
          <a:lstStyle/>
          <a:p>
            <a:pPr lvl="0" algn="ctr" defTabSz="914400">
              <a:defRPr/>
            </a:pPr>
            <a:r>
              <a:rPr lang="en-US" altLang="zh-CN" sz="2400" b="1" dirty="0">
                <a:latin typeface="Corbel" panose="020B0503020204020204" pitchFamily="34" charset="0"/>
                <a:cs typeface="Gill Sans MT"/>
              </a:rPr>
              <a:t>The state of the art approach </a:t>
            </a:r>
            <a:r>
              <a:rPr kumimoji="0" lang="en-US" altLang="zh-CN" sz="2400" b="1" i="0" u="none" strike="noStrike" kern="1200" cap="none" spc="0" normalizeH="0" baseline="0" noProof="0" dirty="0">
                <a:ln>
                  <a:noFill/>
                </a:ln>
                <a:solidFill>
                  <a:srgbClr val="000000"/>
                </a:solidFill>
                <a:effectLst/>
                <a:uLnTx/>
                <a:uFillTx/>
                <a:latin typeface="Corbel" panose="020B0503020204020204" pitchFamily="34" charset="0"/>
                <a:cs typeface="Gill Sans MT"/>
              </a:rPr>
              <a:t>typically take</a:t>
            </a:r>
            <a:r>
              <a:rPr kumimoji="0" lang="en-US" altLang="zh-CN" sz="2400" b="1" i="0" u="none" strike="noStrike" kern="1200" cap="none" spc="0" normalizeH="0" baseline="0" noProof="0" dirty="0">
                <a:ln>
                  <a:noFill/>
                </a:ln>
                <a:effectLst/>
                <a:uLnTx/>
                <a:uFillTx/>
                <a:latin typeface="Corbel" panose="020B0503020204020204" pitchFamily="34" charset="0"/>
                <a:cs typeface="Gill Sans MT"/>
              </a:rPr>
              <a:t> a </a:t>
            </a:r>
            <a:r>
              <a:rPr kumimoji="0" lang="en-US" altLang="zh-CN" sz="24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a:t>
            </a:r>
            <a:r>
              <a:rPr kumimoji="0" lang="en-US" altLang="zh-CN" sz="2400" b="1" i="0" u="none" strike="noStrike" kern="1200" cap="none" spc="0" normalizeH="0" baseline="0" noProof="0" dirty="0">
                <a:ln>
                  <a:noFill/>
                </a:ln>
                <a:effectLst/>
                <a:uLnTx/>
                <a:uFillTx/>
                <a:latin typeface="Corbel" panose="020B0503020204020204" pitchFamily="34" charset="0"/>
                <a:cs typeface="Gill Sans MT"/>
              </a:rPr>
              <a:t>:</a:t>
            </a:r>
            <a:endParaRPr kumimoji="0" lang="en-US" sz="2400" b="1" i="0" u="none" strike="noStrike" kern="1200" cap="none" spc="0" normalizeH="0" baseline="0" noProof="0" dirty="0">
              <a:ln>
                <a:noFill/>
              </a:ln>
              <a:effectLst/>
              <a:uLnTx/>
              <a:uFillTx/>
              <a:latin typeface="Corbel" panose="020B0503020204020204" pitchFamily="34" charset="0"/>
              <a:cs typeface="Gill Sans MT"/>
            </a:endParaRPr>
          </a:p>
        </p:txBody>
      </p:sp>
      <p:pic>
        <p:nvPicPr>
          <p:cNvPr id="10" name="Picture 2">
            <a:extLst>
              <a:ext uri="{FF2B5EF4-FFF2-40B4-BE49-F238E27FC236}">
                <a16:creationId xmlns:a16="http://schemas.microsoft.com/office/drawing/2014/main" id="{E84EE0B9-6B78-82F8-1D8A-568FC0BA20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79" t="24477" r="34141" b="25013"/>
          <a:stretch/>
        </p:blipFill>
        <p:spPr bwMode="auto">
          <a:xfrm>
            <a:off x="6672215" y="3759430"/>
            <a:ext cx="1386521" cy="1231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24">
            <a:extLst>
              <a:ext uri="{FF2B5EF4-FFF2-40B4-BE49-F238E27FC236}">
                <a16:creationId xmlns:a16="http://schemas.microsoft.com/office/drawing/2014/main" id="{02BA083E-CC25-6D65-B585-F4081B889A96}"/>
              </a:ext>
            </a:extLst>
          </p:cNvPr>
          <p:cNvSpPr txBox="1"/>
          <p:nvPr/>
        </p:nvSpPr>
        <p:spPr>
          <a:xfrm>
            <a:off x="2023588" y="2841072"/>
            <a:ext cx="24569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Memory-Centric Computing Device</a:t>
            </a:r>
          </a:p>
        </p:txBody>
      </p:sp>
    </p:spTree>
    <p:custDataLst>
      <p:tags r:id="rId1"/>
    </p:custDataLst>
    <p:extLst>
      <p:ext uri="{BB962C8B-B14F-4D97-AF65-F5344CB8AC3E}">
        <p14:creationId xmlns:p14="http://schemas.microsoft.com/office/powerpoint/2010/main" val="277718180"/>
      </p:ext>
    </p:extLst>
  </p:cSld>
  <p:clrMapOvr>
    <a:masterClrMapping/>
  </p:clrMapOvr>
  <mc:AlternateContent xmlns:mc="http://schemas.openxmlformats.org/markup-compatibility/2006" xmlns:p14="http://schemas.microsoft.com/office/powerpoint/2010/main">
    <mc:Choice Requires="p14">
      <p:transition spd="slow" p14:dur="2000" advTm="14845"/>
    </mc:Choice>
    <mc:Fallback xmlns="">
      <p:transition spd="slow" advTm="14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7" grpId="0"/>
      <p:bldP spid="3" grpId="0"/>
      <p:bldP spid="48" grpId="0"/>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92F3-4468-C826-1688-AA7111292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A0AEB-1011-659B-70C8-8173DD2DF686}"/>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(1) Static Scheduling (ii) </a:t>
            </a:r>
          </a:p>
        </p:txBody>
      </p:sp>
      <p:sp>
        <p:nvSpPr>
          <p:cNvPr id="826" name="Rectangle 825">
            <a:extLst>
              <a:ext uri="{FF2B5EF4-FFF2-40B4-BE49-F238E27FC236}">
                <a16:creationId xmlns:a16="http://schemas.microsoft.com/office/drawing/2014/main" id="{7BB4ACAA-E8C3-F611-059F-D1A749C4559D}"/>
              </a:ext>
            </a:extLst>
          </p:cNvPr>
          <p:cNvSpPr/>
          <p:nvPr/>
        </p:nvSpPr>
        <p:spPr>
          <a:xfrm>
            <a:off x="0" y="5557032"/>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S</a:t>
            </a:r>
            <a:r>
              <a:rPr kumimoji="0" lang="en-US" altLang="zh-CN"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tatic scheduling</a:t>
            </a:r>
            <a:r>
              <a:rPr lang="en-US" altLang="zh-CN" sz="2400" b="1" dirty="0">
                <a:solidFill>
                  <a:prstClr val="white"/>
                </a:solidFill>
                <a:latin typeface="Corbel" panose="020B0503020204020204" pitchFamily="34" charset="0"/>
                <a:cs typeface="Gill Sans MT"/>
              </a:rPr>
              <a:t> </a:t>
            </a:r>
            <a:r>
              <a:rPr kumimoji="0" lang="en-US" altLang="zh-CN"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leads to sub-</a:t>
            </a:r>
            <a:r>
              <a:rPr lang="en-US" sz="2400" b="1" dirty="0">
                <a:solidFill>
                  <a:prstClr val="white"/>
                </a:solidFill>
                <a:latin typeface="Corbel" panose="020B0503020204020204" pitchFamily="34" charset="0"/>
              </a:rPr>
              <a:t>optimal</a:t>
            </a:r>
            <a:r>
              <a:rPr kumimoji="0" lang="en-US" sz="2400" b="1" i="0" u="none" strike="noStrike" kern="1200" cap="none" spc="0" normalizeH="0" baseline="0" noProof="0" dirty="0">
                <a:ln>
                  <a:noFill/>
                </a:ln>
                <a:solidFill>
                  <a:prstClr val="white"/>
                </a:solidFill>
                <a:effectLst/>
                <a:uLnTx/>
                <a:uFillTx/>
                <a:latin typeface="Corbel" panose="020B0503020204020204" pitchFamily="34" charset="0"/>
              </a:rPr>
              <a:t> performance of FC kernels</a:t>
            </a:r>
            <a:r>
              <a:rPr lang="en-US" sz="2400" b="1" dirty="0">
                <a:solidFill>
                  <a:prstClr val="white"/>
                </a:solidFill>
                <a:latin typeface="Corbel" panose="020B0503020204020204" pitchFamily="34"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rPr>
              <a:t>across different parallelism levels</a:t>
            </a:r>
            <a:endPar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B1E91321-74FA-D510-41B3-AE892E9ADF21}"/>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6" name="Slide Number Placeholder 5">
            <a:extLst>
              <a:ext uri="{FF2B5EF4-FFF2-40B4-BE49-F238E27FC236}">
                <a16:creationId xmlns:a16="http://schemas.microsoft.com/office/drawing/2014/main" id="{3F28F427-375F-0E19-73F2-85197EE44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8" name="Rectangle 45">
            <a:extLst>
              <a:ext uri="{FF2B5EF4-FFF2-40B4-BE49-F238E27FC236}">
                <a16:creationId xmlns:a16="http://schemas.microsoft.com/office/drawing/2014/main" id="{17965052-663A-D196-8E6E-99822640A61B}"/>
              </a:ext>
            </a:extLst>
          </p:cNvPr>
          <p:cNvSpPr/>
          <p:nvPr/>
        </p:nvSpPr>
        <p:spPr>
          <a:xfrm>
            <a:off x="59389" y="1027296"/>
            <a:ext cx="9054792" cy="1200329"/>
          </a:xfrm>
          <a:prstGeom prst="rect">
            <a:avLst/>
          </a:prstGeom>
        </p:spPr>
        <p:txBody>
          <a:bodyPr wrap="square">
            <a:spAutoFit/>
          </a:bodyPr>
          <a:lstStyle/>
          <a:p>
            <a:pPr marL="342900" lvl="0" indent="-342900" defTabSz="914400">
              <a:buFont typeface="Arial" panose="020B0604020202020204" pitchFamily="34" charset="0"/>
              <a:buChar char="•"/>
              <a:defRPr/>
            </a:pPr>
            <a:r>
              <a:rPr lang="en-US" altLang="zh-CN" sz="2400" dirty="0">
                <a:solidFill>
                  <a:prstClr val="black"/>
                </a:solidFill>
                <a:latin typeface="Corbel" panose="020B0503020204020204" pitchFamily="34" charset="0"/>
                <a:cs typeface="Gill Sans MT"/>
              </a:rPr>
              <a:t>Static scheduling works </a:t>
            </a:r>
            <a:r>
              <a:rPr lang="en-US" altLang="zh-CN" sz="2400" b="1" dirty="0">
                <a:solidFill>
                  <a:srgbClr val="669E40"/>
                </a:solidFill>
                <a:latin typeface="Corbel" panose="020B0503020204020204" pitchFamily="34" charset="0"/>
                <a:cs typeface="Gill Sans MT"/>
              </a:rPr>
              <a:t>well </a:t>
            </a:r>
            <a:r>
              <a:rPr lang="en-US" altLang="zh-CN" sz="2400" dirty="0">
                <a:solidFill>
                  <a:prstClr val="black"/>
                </a:solidFill>
                <a:latin typeface="Corbel" panose="020B0503020204020204" pitchFamily="34" charset="0"/>
                <a:cs typeface="Gill Sans MT"/>
              </a:rPr>
              <a:t>for </a:t>
            </a:r>
            <a:r>
              <a:rPr lang="en-US" altLang="zh-CN" sz="2400" b="1" dirty="0">
                <a:solidFill>
                  <a:schemeClr val="tx2"/>
                </a:solidFill>
                <a:latin typeface="Corbel" panose="020B0503020204020204" pitchFamily="34" charset="0"/>
                <a:cs typeface="Gill Sans MT"/>
              </a:rPr>
              <a:t>memory-bound attention kernels</a:t>
            </a:r>
          </a:p>
          <a:p>
            <a:pPr marL="342900" lvl="0" indent="-342900" defTabSz="914400">
              <a:buFont typeface="Arial" panose="020B0604020202020204" pitchFamily="34" charset="0"/>
              <a:buChar char="•"/>
              <a:defRPr/>
            </a:pPr>
            <a:r>
              <a:rPr lang="en-US" sz="2400" dirty="0">
                <a:latin typeface="Corbel" panose="020B0503020204020204" pitchFamily="34" charset="0"/>
                <a:cs typeface="Gill Sans MT"/>
              </a:rPr>
              <a:t>Static scheduling </a:t>
            </a:r>
            <a:r>
              <a:rPr lang="en-US" sz="2400" b="1" dirty="0">
                <a:solidFill>
                  <a:srgbClr val="C00000"/>
                </a:solidFill>
                <a:latin typeface="Corbel" panose="020B0503020204020204" pitchFamily="34" charset="0"/>
                <a:cs typeface="Gill Sans MT"/>
              </a:rPr>
              <a:t>fails </a:t>
            </a:r>
            <a:r>
              <a:rPr lang="en-US" sz="2400" dirty="0">
                <a:latin typeface="Corbel" panose="020B0503020204020204" pitchFamily="34" charset="0"/>
                <a:cs typeface="Gill Sans MT"/>
              </a:rPr>
              <a:t>for </a:t>
            </a:r>
            <a:r>
              <a:rPr lang="en-US" sz="2400" b="1" dirty="0">
                <a:solidFill>
                  <a:schemeClr val="tx2"/>
                </a:solidFill>
                <a:latin typeface="Corbel" panose="020B0503020204020204" pitchFamily="34" charset="0"/>
                <a:cs typeface="Gill Sans MT"/>
              </a:rPr>
              <a:t>FC kernels </a:t>
            </a:r>
            <a:r>
              <a:rPr lang="en-US" sz="2400" dirty="0">
                <a:latin typeface="Corbel" panose="020B0503020204020204" pitchFamily="34" charset="0"/>
                <a:cs typeface="Gill Sans MT"/>
              </a:rPr>
              <a:t>that </a:t>
            </a:r>
            <a:r>
              <a:rPr lang="en-US" altLang="zh-CN" sz="2400" dirty="0">
                <a:latin typeface="Corbel" panose="020B0503020204020204" pitchFamily="34" charset="0"/>
              </a:rPr>
              <a:t>switch between being </a:t>
            </a:r>
            <a:r>
              <a:rPr lang="en-US" altLang="zh-CN" sz="2400" b="1" dirty="0">
                <a:solidFill>
                  <a:schemeClr val="tx2"/>
                </a:solidFill>
                <a:latin typeface="Corbel" panose="020B0503020204020204" pitchFamily="34" charset="0"/>
              </a:rPr>
              <a:t>compute-bound or memory-bound </a:t>
            </a:r>
            <a:endParaRPr kumimoji="0" lang="en-US" sz="2400" b="1" i="0" u="none" strike="noStrike" kern="1200" cap="none" spc="0" normalizeH="0" baseline="0" noProof="0" dirty="0">
              <a:ln>
                <a:noFill/>
              </a:ln>
              <a:solidFill>
                <a:schemeClr val="tx2"/>
              </a:solidFill>
              <a:effectLst/>
              <a:uLnTx/>
              <a:uFillTx/>
              <a:latin typeface="Corbel" panose="020B0503020204020204" pitchFamily="34" charset="0"/>
              <a:cs typeface="Gill Sans MT"/>
            </a:endParaRPr>
          </a:p>
        </p:txBody>
      </p:sp>
      <p:pic>
        <p:nvPicPr>
          <p:cNvPr id="3" name="图片 2">
            <a:extLst>
              <a:ext uri="{FF2B5EF4-FFF2-40B4-BE49-F238E27FC236}">
                <a16:creationId xmlns:a16="http://schemas.microsoft.com/office/drawing/2014/main" id="{8191235E-147E-4162-7731-3FADD87DA277}"/>
              </a:ext>
            </a:extLst>
          </p:cNvPr>
          <p:cNvPicPr>
            <a:picLocks noChangeAspect="1"/>
          </p:cNvPicPr>
          <p:nvPr/>
        </p:nvPicPr>
        <p:blipFill>
          <a:blip r:embed="rId5"/>
          <a:stretch>
            <a:fillRect/>
          </a:stretch>
        </p:blipFill>
        <p:spPr>
          <a:xfrm>
            <a:off x="238478" y="2362248"/>
            <a:ext cx="4343400" cy="3086100"/>
          </a:xfrm>
          <a:prstGeom prst="rect">
            <a:avLst/>
          </a:prstGeom>
        </p:spPr>
      </p:pic>
      <p:pic>
        <p:nvPicPr>
          <p:cNvPr id="4" name="图片 3">
            <a:extLst>
              <a:ext uri="{FF2B5EF4-FFF2-40B4-BE49-F238E27FC236}">
                <a16:creationId xmlns:a16="http://schemas.microsoft.com/office/drawing/2014/main" id="{058082AF-A163-375F-23EF-FFDBA4BD21A3}"/>
              </a:ext>
            </a:extLst>
          </p:cNvPr>
          <p:cNvPicPr>
            <a:picLocks noChangeAspect="1"/>
          </p:cNvPicPr>
          <p:nvPr/>
        </p:nvPicPr>
        <p:blipFill>
          <a:blip r:embed="rId6"/>
          <a:srcRect/>
          <a:stretch/>
        </p:blipFill>
        <p:spPr>
          <a:xfrm>
            <a:off x="4483878" y="2362248"/>
            <a:ext cx="4343400" cy="3086100"/>
          </a:xfrm>
          <a:prstGeom prst="rect">
            <a:avLst/>
          </a:prstGeom>
        </p:spPr>
      </p:pic>
      <p:sp>
        <p:nvSpPr>
          <p:cNvPr id="9" name="Shape 6">
            <a:extLst>
              <a:ext uri="{FF2B5EF4-FFF2-40B4-BE49-F238E27FC236}">
                <a16:creationId xmlns:a16="http://schemas.microsoft.com/office/drawing/2014/main" id="{080E6629-25EC-7D11-653B-C396C1E5E8BE}"/>
              </a:ext>
            </a:extLst>
          </p:cNvPr>
          <p:cNvSpPr/>
          <p:nvPr/>
        </p:nvSpPr>
        <p:spPr>
          <a:xfrm>
            <a:off x="3294195" y="3001821"/>
            <a:ext cx="1112322" cy="720689"/>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0" name="Shape 6">
            <a:extLst>
              <a:ext uri="{FF2B5EF4-FFF2-40B4-BE49-F238E27FC236}">
                <a16:creationId xmlns:a16="http://schemas.microsoft.com/office/drawing/2014/main" id="{CBB09442-D01D-20E7-00A0-BDE87ED08C1E}"/>
              </a:ext>
            </a:extLst>
          </p:cNvPr>
          <p:cNvSpPr/>
          <p:nvPr/>
        </p:nvSpPr>
        <p:spPr>
          <a:xfrm>
            <a:off x="1930025" y="3263975"/>
            <a:ext cx="1169475"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3" name="Shape 6">
            <a:extLst>
              <a:ext uri="{FF2B5EF4-FFF2-40B4-BE49-F238E27FC236}">
                <a16:creationId xmlns:a16="http://schemas.microsoft.com/office/drawing/2014/main" id="{D9590303-484B-C87A-AE50-EDB7705FD2B4}"/>
              </a:ext>
            </a:extLst>
          </p:cNvPr>
          <p:cNvSpPr/>
          <p:nvPr/>
        </p:nvSpPr>
        <p:spPr>
          <a:xfrm>
            <a:off x="6866218" y="3138905"/>
            <a:ext cx="710956"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5" name="Shape 6">
            <a:extLst>
              <a:ext uri="{FF2B5EF4-FFF2-40B4-BE49-F238E27FC236}">
                <a16:creationId xmlns:a16="http://schemas.microsoft.com/office/drawing/2014/main" id="{78FB8C14-026B-6977-C43B-92F52FFE9778}"/>
              </a:ext>
            </a:extLst>
          </p:cNvPr>
          <p:cNvSpPr/>
          <p:nvPr/>
        </p:nvSpPr>
        <p:spPr>
          <a:xfrm>
            <a:off x="7600092" y="3138905"/>
            <a:ext cx="529499" cy="479862"/>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6" name="文本框 15">
            <a:extLst>
              <a:ext uri="{FF2B5EF4-FFF2-40B4-BE49-F238E27FC236}">
                <a16:creationId xmlns:a16="http://schemas.microsoft.com/office/drawing/2014/main" id="{BD949E84-36F1-F953-B76B-B67247A47393}"/>
              </a:ext>
            </a:extLst>
          </p:cNvPr>
          <p:cNvSpPr txBox="1"/>
          <p:nvPr/>
        </p:nvSpPr>
        <p:spPr>
          <a:xfrm>
            <a:off x="597561" y="2227625"/>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19" name="文本框 18">
            <a:extLst>
              <a:ext uri="{FF2B5EF4-FFF2-40B4-BE49-F238E27FC236}">
                <a16:creationId xmlns:a16="http://schemas.microsoft.com/office/drawing/2014/main" id="{92D5888A-4C92-46F0-62D3-E99CCA4F5D24}"/>
              </a:ext>
            </a:extLst>
          </p:cNvPr>
          <p:cNvSpPr txBox="1"/>
          <p:nvPr/>
        </p:nvSpPr>
        <p:spPr>
          <a:xfrm>
            <a:off x="4764717" y="2227625"/>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sp>
        <p:nvSpPr>
          <p:cNvPr id="20" name="TextBox 43">
            <a:extLst>
              <a:ext uri="{FF2B5EF4-FFF2-40B4-BE49-F238E27FC236}">
                <a16:creationId xmlns:a16="http://schemas.microsoft.com/office/drawing/2014/main" id="{468D91B9-597A-5E20-7BCA-4C4201234BAD}"/>
              </a:ext>
            </a:extLst>
          </p:cNvPr>
          <p:cNvSpPr txBox="1"/>
          <p:nvPr/>
        </p:nvSpPr>
        <p:spPr>
          <a:xfrm>
            <a:off x="1824297" y="4109723"/>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21" name="TextBox 43">
            <a:extLst>
              <a:ext uri="{FF2B5EF4-FFF2-40B4-BE49-F238E27FC236}">
                <a16:creationId xmlns:a16="http://schemas.microsoft.com/office/drawing/2014/main" id="{F8618CF8-8D26-6F93-27D2-B53FAD83F6E7}"/>
              </a:ext>
            </a:extLst>
          </p:cNvPr>
          <p:cNvSpPr txBox="1"/>
          <p:nvPr/>
        </p:nvSpPr>
        <p:spPr>
          <a:xfrm>
            <a:off x="3182549" y="4109723"/>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22" name="TextBox 43">
            <a:extLst>
              <a:ext uri="{FF2B5EF4-FFF2-40B4-BE49-F238E27FC236}">
                <a16:creationId xmlns:a16="http://schemas.microsoft.com/office/drawing/2014/main" id="{A1115BC6-919D-CF14-236E-A42238650065}"/>
              </a:ext>
            </a:extLst>
          </p:cNvPr>
          <p:cNvSpPr txBox="1"/>
          <p:nvPr/>
        </p:nvSpPr>
        <p:spPr>
          <a:xfrm>
            <a:off x="7545643" y="4109723"/>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pic>
        <p:nvPicPr>
          <p:cNvPr id="23" name="图片 22">
            <a:extLst>
              <a:ext uri="{FF2B5EF4-FFF2-40B4-BE49-F238E27FC236}">
                <a16:creationId xmlns:a16="http://schemas.microsoft.com/office/drawing/2014/main" id="{C80CA843-4824-6DA1-5C68-43EB9BECFC46}"/>
              </a:ext>
            </a:extLst>
          </p:cNvPr>
          <p:cNvPicPr>
            <a:picLocks noChangeAspect="1"/>
          </p:cNvPicPr>
          <p:nvPr/>
        </p:nvPicPr>
        <p:blipFill>
          <a:blip r:embed="rId7"/>
          <a:srcRect t="19678" r="34977"/>
          <a:stretch/>
        </p:blipFill>
        <p:spPr>
          <a:xfrm>
            <a:off x="7719429" y="2698486"/>
            <a:ext cx="668921" cy="153021"/>
          </a:xfrm>
          <a:prstGeom prst="rect">
            <a:avLst/>
          </a:prstGeom>
        </p:spPr>
      </p:pic>
      <p:sp>
        <p:nvSpPr>
          <p:cNvPr id="24" name="TextBox 43">
            <a:extLst>
              <a:ext uri="{FF2B5EF4-FFF2-40B4-BE49-F238E27FC236}">
                <a16:creationId xmlns:a16="http://schemas.microsoft.com/office/drawing/2014/main" id="{148A94CB-6F54-483C-F4F8-D19FB5835D10}"/>
              </a:ext>
            </a:extLst>
          </p:cNvPr>
          <p:cNvSpPr txBox="1"/>
          <p:nvPr/>
        </p:nvSpPr>
        <p:spPr>
          <a:xfrm>
            <a:off x="6525062" y="4109723"/>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265722995"/>
      </p:ext>
    </p:extLst>
  </p:cSld>
  <p:clrMapOvr>
    <a:masterClrMapping/>
  </p:clrMapOvr>
  <mc:AlternateContent xmlns:mc="http://schemas.openxmlformats.org/markup-compatibility/2006" xmlns:p14="http://schemas.microsoft.com/office/powerpoint/2010/main">
    <mc:Choice Requires="p14">
      <p:transition spd="slow" p14:dur="2000" advTm="29639"/>
    </mc:Choice>
    <mc:Fallback xmlns="">
      <p:transition spd="slow" advTm="29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26"/>
                                        </p:tgtEl>
                                        <p:attrNameLst>
                                          <p:attrName>style.visibility</p:attrName>
                                        </p:attrNameLst>
                                      </p:cBhvr>
                                      <p:to>
                                        <p:strVal val="visible"/>
                                      </p:to>
                                    </p:set>
                                    <p:animEffect transition="in" filter="fade">
                                      <p:cBhvr>
                                        <p:cTn id="58"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P spid="9" grpId="0" animBg="1"/>
      <p:bldP spid="10" grpId="0" animBg="1"/>
      <p:bldP spid="13" grpId="0" animBg="1"/>
      <p:bldP spid="15" grpId="0" animBg="1"/>
      <p:bldP spid="16" grpId="0" animBg="1"/>
      <p:bldP spid="19" grpId="0" animBg="1"/>
      <p:bldP spid="20" grpId="0" animBg="1"/>
      <p:bldP spid="21" grpId="0" animBg="1"/>
      <p:bldP spid="22"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7E61A0D-9C5B-0214-1AC8-50BF0D1BD1CF}"/>
              </a:ext>
            </a:extLst>
          </p:cNvPr>
          <p:cNvSpPr/>
          <p:nvPr/>
        </p:nvSpPr>
        <p:spPr>
          <a:xfrm>
            <a:off x="0" y="3813885"/>
            <a:ext cx="9144000" cy="653979"/>
          </a:xfrm>
          <a:prstGeom prst="rect">
            <a:avLst/>
          </a:pr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 name="Rectangle 9">
            <a:extLst>
              <a:ext uri="{FF2B5EF4-FFF2-40B4-BE49-F238E27FC236}">
                <a16:creationId xmlns:a16="http://schemas.microsoft.com/office/drawing/2014/main" id="{EE0A2203-CF6D-7BC0-8F65-216AD5ECE143}"/>
              </a:ext>
            </a:extLst>
          </p:cNvPr>
          <p:cNvSpPr/>
          <p:nvPr/>
        </p:nvSpPr>
        <p:spPr>
          <a:xfrm>
            <a:off x="0" y="3044422"/>
            <a:ext cx="9144000" cy="653979"/>
          </a:xfrm>
          <a:prstGeom prst="rect">
            <a:avLst/>
          </a:pr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8C8C6C2-2540-E14E-8598-187AFA9373A3}"/>
              </a:ext>
            </a:extLst>
          </p:cNvPr>
          <p:cNvSpPr/>
          <p:nvPr/>
        </p:nvSpPr>
        <p:spPr>
          <a:xfrm>
            <a:off x="0" y="1549056"/>
            <a:ext cx="9144000" cy="1379882"/>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92513E4-C4B7-F242-9A0D-35F07BCED5C7}"/>
              </a:ext>
            </a:extLst>
          </p:cNvPr>
          <p:cNvSpPr/>
          <p:nvPr/>
        </p:nvSpPr>
        <p:spPr>
          <a:xfrm>
            <a:off x="0" y="764605"/>
            <a:ext cx="9144000" cy="652618"/>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3E440315-C009-E346-A212-93C50C707296}"/>
              </a:ext>
            </a:extLst>
          </p:cNvPr>
          <p:cNvSpPr/>
          <p:nvPr/>
        </p:nvSpPr>
        <p:spPr>
          <a:xfrm>
            <a:off x="0" y="4583348"/>
            <a:ext cx="9144000" cy="1111106"/>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32042D8A-F894-404E-8CDA-6FFCBB190FD3}"/>
              </a:ext>
            </a:extLst>
          </p:cNvPr>
          <p:cNvSpPr/>
          <p:nvPr/>
        </p:nvSpPr>
        <p:spPr>
          <a:xfrm>
            <a:off x="0" y="5807286"/>
            <a:ext cx="9144000" cy="682941"/>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76200"/>
            <a:ext cx="9144000" cy="914400"/>
          </a:xfrm>
        </p:spPr>
        <p:txBody>
          <a:bodyPr/>
          <a:lstStyle/>
          <a:p>
            <a:r>
              <a:rPr lang="en-US" sz="4000" b="0" dirty="0">
                <a:solidFill>
                  <a:schemeClr val="tx1"/>
                </a:solidFill>
                <a:latin typeface="Corbel" panose="020B0503020204020204" pitchFamily="34" charset="0"/>
              </a:rPr>
              <a:t>Executive Summary</a:t>
            </a:r>
          </a:p>
        </p:txBody>
      </p:sp>
      <p:pic>
        <p:nvPicPr>
          <p:cNvPr id="9" name="Picture 8"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
        <p:nvSpPr>
          <p:cNvPr id="16" name="Content Placeholder 2">
            <a:extLst>
              <a:ext uri="{FF2B5EF4-FFF2-40B4-BE49-F238E27FC236}">
                <a16:creationId xmlns:a16="http://schemas.microsoft.com/office/drawing/2014/main" id="{46974C42-CB50-8E62-7CC8-8E06E614F120}"/>
              </a:ext>
            </a:extLst>
          </p:cNvPr>
          <p:cNvSpPr>
            <a:spLocks noGrp="1"/>
          </p:cNvSpPr>
          <p:nvPr>
            <p:ph idx="1"/>
          </p:nvPr>
        </p:nvSpPr>
        <p:spPr>
          <a:xfrm>
            <a:off x="76200" y="743204"/>
            <a:ext cx="9067800" cy="6019800"/>
          </a:xfrm>
        </p:spPr>
        <p:txBody>
          <a:bodyPr lIns="91440" rIns="0">
            <a:noAutofit/>
          </a:bodyPr>
          <a:lstStyle/>
          <a:p>
            <a:pPr marL="0" indent="0">
              <a:buNone/>
            </a:pPr>
            <a:r>
              <a:rPr lang="en-US" sz="2000" u="sng" dirty="0">
                <a:solidFill>
                  <a:srgbClr val="016FC0"/>
                </a:solidFill>
                <a:latin typeface="Corbel" panose="020B0503020204020204" pitchFamily="34" charset="0"/>
              </a:rPr>
              <a:t>Observation</a:t>
            </a:r>
            <a:r>
              <a:rPr lang="en-US" sz="2000" dirty="0">
                <a:solidFill>
                  <a:srgbClr val="016FC0"/>
                </a:solidFill>
                <a:latin typeface="Corbel" panose="020B0503020204020204" pitchFamily="34" charset="0"/>
              </a:rPr>
              <a:t>: </a:t>
            </a:r>
            <a:r>
              <a:rPr lang="en-US" altLang="zh-CN" sz="2000" b="0" dirty="0">
                <a:solidFill>
                  <a:schemeClr val="tx1"/>
                </a:solidFill>
                <a:latin typeface="Corbel" panose="020B0503020204020204" pitchFamily="34" charset="0"/>
              </a:rPr>
              <a:t>Large Language Model (LLM) decoding kernels have </a:t>
            </a:r>
            <a:r>
              <a:rPr lang="en-US" altLang="zh-CN" sz="2000" dirty="0">
                <a:solidFill>
                  <a:srgbClr val="0070C0"/>
                </a:solidFill>
                <a:latin typeface="Corbel" panose="020B0503020204020204" pitchFamily="34" charset="0"/>
              </a:rPr>
              <a:t>different and  </a:t>
            </a:r>
            <a:r>
              <a:rPr lang="en-US" altLang="zh-CN" sz="2000" dirty="0">
                <a:solidFill>
                  <a:srgbClr val="016FC0"/>
                </a:solidFill>
                <a:latin typeface="Corbel" panose="020B0503020204020204" pitchFamily="34" charset="0"/>
              </a:rPr>
              <a:t>dynamically changed </a:t>
            </a:r>
            <a:r>
              <a:rPr lang="en-US" altLang="zh-CN" sz="2000" b="0" dirty="0">
                <a:solidFill>
                  <a:schemeClr val="tx1"/>
                </a:solidFill>
                <a:latin typeface="Corbel" panose="020B0503020204020204" pitchFamily="34" charset="0"/>
              </a:rPr>
              <a:t>computation and memory bandwidth demands at runtime</a:t>
            </a:r>
          </a:p>
          <a:p>
            <a:pPr marL="0" indent="0">
              <a:buNone/>
            </a:pPr>
            <a:endParaRPr lang="en-US" altLang="zh-CN" sz="500" b="0" dirty="0">
              <a:solidFill>
                <a:schemeClr val="tx1"/>
              </a:solidFill>
              <a:latin typeface="Corbel" panose="020B0503020204020204" pitchFamily="34" charset="0"/>
            </a:endParaRPr>
          </a:p>
          <a:p>
            <a:pPr marL="0" indent="0">
              <a:buNone/>
            </a:pPr>
            <a:r>
              <a:rPr lang="en-US" altLang="zh-CN" sz="2000" u="sng" dirty="0">
                <a:solidFill>
                  <a:srgbClr val="C00000"/>
                </a:solidFill>
                <a:latin typeface="Corbel" panose="020B0503020204020204" pitchFamily="34" charset="0"/>
              </a:rPr>
              <a:t>Problem</a:t>
            </a:r>
            <a:r>
              <a:rPr lang="en-US" altLang="zh-CN" sz="2000" dirty="0">
                <a:solidFill>
                  <a:srgbClr val="C00000"/>
                </a:solidFill>
                <a:latin typeface="Corbel" panose="020B0503020204020204" pitchFamily="34" charset="0"/>
              </a:rPr>
              <a:t>:</a:t>
            </a:r>
            <a:r>
              <a:rPr lang="en-US" altLang="zh-CN" sz="2000" dirty="0">
                <a:solidFill>
                  <a:schemeClr val="tx2"/>
                </a:solidFill>
                <a:latin typeface="Corbel" panose="020B0503020204020204" pitchFamily="34" charset="0"/>
              </a:rPr>
              <a:t> </a:t>
            </a:r>
            <a:r>
              <a:rPr lang="en-US" altLang="zh-CN" sz="2000" b="0" dirty="0">
                <a:solidFill>
                  <a:schemeClr val="tx1"/>
                </a:solidFill>
                <a:latin typeface="Corbel" panose="020B0503020204020204" pitchFamily="34" charset="0"/>
              </a:rPr>
              <a:t>The existing designs have two shortcomings:</a:t>
            </a:r>
          </a:p>
          <a:p>
            <a:pPr>
              <a:buFont typeface="Corbel" panose="020B0503020204020204" pitchFamily="34" charset="0"/>
              <a:buChar char="−"/>
            </a:pPr>
            <a:r>
              <a:rPr lang="en-US" altLang="zh-CN" sz="2000" dirty="0">
                <a:solidFill>
                  <a:srgbClr val="C00000"/>
                </a:solidFill>
                <a:latin typeface="Corbel" panose="020B0503020204020204" pitchFamily="34" charset="0"/>
              </a:rPr>
              <a:t>Static scheduling </a:t>
            </a:r>
            <a:r>
              <a:rPr lang="en-US" altLang="zh-CN" sz="2000" b="0" dirty="0">
                <a:solidFill>
                  <a:schemeClr val="tx1"/>
                </a:solidFill>
                <a:latin typeface="Corbel" panose="020B0503020204020204" pitchFamily="34" charset="0"/>
              </a:rPr>
              <a:t>that fails to dynamically cater to the changing kernel demands</a:t>
            </a:r>
          </a:p>
          <a:p>
            <a:pPr>
              <a:buFont typeface="Corbel" panose="020B0503020204020204" pitchFamily="34" charset="0"/>
              <a:buChar char="−"/>
            </a:pPr>
            <a:r>
              <a:rPr lang="en-US" sz="2000" dirty="0">
                <a:solidFill>
                  <a:srgbClr val="C00000"/>
                </a:solidFill>
                <a:latin typeface="Corbel" panose="020B0503020204020204" pitchFamily="34" charset="0"/>
              </a:rPr>
              <a:t>Support only one type of Processing-In-Memory (PIM) device </a:t>
            </a:r>
            <a:r>
              <a:rPr lang="en-US" sz="2000" b="0" dirty="0">
                <a:solidFill>
                  <a:schemeClr val="tx1"/>
                </a:solidFill>
                <a:latin typeface="Corbel" panose="020B0503020204020204" pitchFamily="34" charset="0"/>
              </a:rPr>
              <a:t>with a certain computation throughput and memory bandwidth capability</a:t>
            </a:r>
          </a:p>
          <a:p>
            <a:pPr marL="0" indent="0">
              <a:buNone/>
            </a:pPr>
            <a:endParaRPr lang="en-US" altLang="zh-CN" sz="500" b="0" dirty="0">
              <a:solidFill>
                <a:schemeClr val="tx1"/>
              </a:solidFill>
              <a:latin typeface="Corbel" panose="020B0503020204020204" pitchFamily="34" charset="0"/>
            </a:endParaRPr>
          </a:p>
          <a:p>
            <a:pPr marL="0" indent="0">
              <a:buNone/>
            </a:pPr>
            <a:r>
              <a:rPr lang="en-US" altLang="zh-CN" sz="2000" u="sng" dirty="0">
                <a:solidFill>
                  <a:schemeClr val="accent1">
                    <a:lumMod val="75000"/>
                  </a:schemeClr>
                </a:solidFill>
                <a:latin typeface="Corbel" panose="020B0503020204020204" pitchFamily="34" charset="0"/>
              </a:rPr>
              <a:t>Goal</a:t>
            </a:r>
            <a:r>
              <a:rPr lang="en-US" altLang="zh-CN" sz="2000" dirty="0">
                <a:solidFill>
                  <a:schemeClr val="accent1">
                    <a:lumMod val="75000"/>
                  </a:schemeClr>
                </a:solidFill>
                <a:latin typeface="Corbel" panose="020B0503020204020204" pitchFamily="34" charset="0"/>
              </a:rPr>
              <a:t>: </a:t>
            </a:r>
            <a:r>
              <a:rPr lang="en-US" altLang="zh-CN" sz="2000" b="0" dirty="0">
                <a:solidFill>
                  <a:schemeClr val="tx1"/>
                </a:solidFill>
                <a:latin typeface="Corbel" panose="020B0503020204020204" pitchFamily="34" charset="0"/>
              </a:rPr>
              <a:t>Design a </a:t>
            </a:r>
            <a:r>
              <a:rPr lang="en-US" altLang="zh-CN" sz="2000" dirty="0">
                <a:solidFill>
                  <a:schemeClr val="accent1">
                    <a:lumMod val="75000"/>
                  </a:schemeClr>
                </a:solidFill>
                <a:latin typeface="Corbel" panose="020B0503020204020204" pitchFamily="34" charset="0"/>
              </a:rPr>
              <a:t>heterogeneous system </a:t>
            </a:r>
            <a:r>
              <a:rPr lang="en-US" altLang="zh-CN" sz="2000" b="0" dirty="0">
                <a:solidFill>
                  <a:schemeClr val="tx1"/>
                </a:solidFill>
                <a:latin typeface="Corbel" panose="020B0503020204020204" pitchFamily="34" charset="0"/>
              </a:rPr>
              <a:t>that caters to different and dynamically changing computation and memory demands</a:t>
            </a:r>
          </a:p>
          <a:p>
            <a:pPr marL="0" indent="0">
              <a:buNone/>
            </a:pPr>
            <a:endParaRPr lang="en-US" altLang="zh-CN" sz="500" u="sng" dirty="0">
              <a:solidFill>
                <a:schemeClr val="accent1">
                  <a:lumMod val="75000"/>
                </a:schemeClr>
              </a:solidFill>
              <a:latin typeface="Corbel" panose="020B0503020204020204" pitchFamily="34" charset="0"/>
            </a:endParaRPr>
          </a:p>
          <a:p>
            <a:pPr marL="0" indent="0">
              <a:buNone/>
            </a:pPr>
            <a:r>
              <a:rPr lang="en-US" altLang="zh-CN" sz="2000" u="sng" dirty="0">
                <a:solidFill>
                  <a:schemeClr val="accent5">
                    <a:lumMod val="75000"/>
                  </a:schemeClr>
                </a:solidFill>
                <a:latin typeface="Corbel" panose="020B0503020204020204" pitchFamily="34" charset="0"/>
              </a:rPr>
              <a:t>Key Idea</a:t>
            </a:r>
            <a:r>
              <a:rPr lang="en-US" sz="2000" dirty="0">
                <a:solidFill>
                  <a:schemeClr val="accent5">
                    <a:lumMod val="75000"/>
                  </a:schemeClr>
                </a:solidFill>
                <a:latin typeface="Corbel" panose="020B0503020204020204" pitchFamily="34" charset="0"/>
              </a:rPr>
              <a:t>: </a:t>
            </a:r>
            <a:r>
              <a:rPr lang="en-US" sz="2000" b="0" dirty="0">
                <a:solidFill>
                  <a:schemeClr val="accent5">
                    <a:lumMod val="75000"/>
                  </a:schemeClr>
                </a:solidFill>
                <a:latin typeface="Corbel" panose="020B0503020204020204" pitchFamily="34" charset="0"/>
              </a:rPr>
              <a:t> </a:t>
            </a:r>
            <a:r>
              <a:rPr lang="en-US" sz="2000" b="0" dirty="0">
                <a:solidFill>
                  <a:schemeClr val="tx1"/>
                </a:solidFill>
                <a:latin typeface="Corbel" panose="020B0503020204020204" pitchFamily="34" charset="0"/>
              </a:rPr>
              <a:t>Enable </a:t>
            </a:r>
            <a:r>
              <a:rPr lang="en-US" sz="2000" dirty="0">
                <a:solidFill>
                  <a:schemeClr val="accent5">
                    <a:lumMod val="75000"/>
                  </a:schemeClr>
                </a:solidFill>
                <a:latin typeface="Corbel" panose="020B0503020204020204" pitchFamily="34" charset="0"/>
              </a:rPr>
              <a:t>online dynamic task scheduling </a:t>
            </a:r>
            <a:r>
              <a:rPr lang="en-US" sz="2000" b="0" dirty="0">
                <a:solidFill>
                  <a:schemeClr val="tx1"/>
                </a:solidFill>
                <a:latin typeface="Corbel" panose="020B0503020204020204" pitchFamily="34" charset="0"/>
              </a:rPr>
              <a:t>on a heterogeneous architecture via online identification of kernel properties in LLM decoding</a:t>
            </a:r>
          </a:p>
          <a:p>
            <a:pPr marL="0" indent="0">
              <a:buNone/>
            </a:pPr>
            <a:r>
              <a:rPr lang="en-US" sz="500" b="0" dirty="0">
                <a:solidFill>
                  <a:schemeClr val="tx1"/>
                </a:solidFill>
                <a:latin typeface="Corbel" panose="020B0503020204020204" pitchFamily="34" charset="0"/>
              </a:rPr>
              <a:t> </a:t>
            </a:r>
          </a:p>
          <a:p>
            <a:pPr marL="0" lvl="1" indent="0">
              <a:buNone/>
            </a:pPr>
            <a:r>
              <a:rPr lang="en-US" sz="2000" u="sng" dirty="0">
                <a:solidFill>
                  <a:srgbClr val="2F8100"/>
                </a:solidFill>
                <a:latin typeface="Corbel" panose="020B0503020204020204" pitchFamily="34" charset="0"/>
              </a:rPr>
              <a:t>Key techniques</a:t>
            </a:r>
            <a:r>
              <a:rPr lang="en-US" sz="2000" dirty="0">
                <a:solidFill>
                  <a:srgbClr val="2F8100"/>
                </a:solidFill>
                <a:latin typeface="Corbel" panose="020B0503020204020204" pitchFamily="34" charset="0"/>
              </a:rPr>
              <a:t>: </a:t>
            </a:r>
            <a:r>
              <a:rPr lang="en-US" altLang="zh-CN" sz="2000" b="0" dirty="0">
                <a:solidFill>
                  <a:schemeClr val="tx1"/>
                </a:solidFill>
                <a:latin typeface="Corbel" panose="020B0503020204020204" pitchFamily="34" charset="0"/>
              </a:rPr>
              <a:t>A new computing system called </a:t>
            </a:r>
            <a:r>
              <a:rPr lang="en-US" altLang="zh-CN" sz="2000" dirty="0">
                <a:solidFill>
                  <a:srgbClr val="2F8100"/>
                </a:solidFill>
                <a:latin typeface="Corbel" panose="020B0503020204020204" pitchFamily="34" charset="0"/>
              </a:rPr>
              <a:t>PAPI </a:t>
            </a:r>
            <a:r>
              <a:rPr lang="en-US" altLang="zh-CN" sz="2000" b="0" dirty="0">
                <a:solidFill>
                  <a:schemeClr val="tx1"/>
                </a:solidFill>
                <a:latin typeface="Corbel" panose="020B0503020204020204" pitchFamily="34" charset="0"/>
              </a:rPr>
              <a:t>with</a:t>
            </a:r>
            <a:endParaRPr lang="en-US" sz="2000" b="0" dirty="0">
              <a:solidFill>
                <a:schemeClr val="tx1"/>
              </a:solidFill>
              <a:latin typeface="Corbel" panose="020B0503020204020204" pitchFamily="34" charset="0"/>
            </a:endParaRPr>
          </a:p>
          <a:p>
            <a:pPr marL="342900" lvl="1" indent="-342900"/>
            <a:r>
              <a:rPr lang="en-US" sz="2000" dirty="0">
                <a:solidFill>
                  <a:srgbClr val="2F8100"/>
                </a:solidFill>
                <a:latin typeface="Corbel" panose="020B0503020204020204" pitchFamily="34" charset="0"/>
              </a:rPr>
              <a:t>Dynamic LLM kernel scheduling</a:t>
            </a:r>
            <a:r>
              <a:rPr lang="en-US" sz="2000" b="0" dirty="0">
                <a:solidFill>
                  <a:schemeClr val="tx1"/>
                </a:solidFill>
                <a:latin typeface="Corbel" panose="020B0503020204020204" pitchFamily="34" charset="0"/>
              </a:rPr>
              <a:t> to the most suitable hardware units at runtime </a:t>
            </a:r>
          </a:p>
          <a:p>
            <a:pPr marL="342900" lvl="1" indent="-342900"/>
            <a:r>
              <a:rPr lang="en-US" altLang="zh-CN" sz="2000" dirty="0">
                <a:solidFill>
                  <a:srgbClr val="2F8100"/>
                </a:solidFill>
                <a:latin typeface="Corbel" panose="020B0503020204020204" pitchFamily="34" charset="0"/>
              </a:rPr>
              <a:t>Hybrid PIM units </a:t>
            </a:r>
            <a:r>
              <a:rPr lang="en-US" altLang="zh-CN" sz="2000" b="0" dirty="0">
                <a:solidFill>
                  <a:schemeClr val="tx1"/>
                </a:solidFill>
                <a:latin typeface="Corbel" panose="020B0503020204020204" pitchFamily="34" charset="0"/>
              </a:rPr>
              <a:t>to meet the diverse LLM kernel demands</a:t>
            </a:r>
            <a:endParaRPr lang="en-US" altLang="zh-CN" sz="2400" dirty="0">
              <a:latin typeface="Corbel" panose="020B0503020204020204" pitchFamily="34" charset="0"/>
            </a:endParaRPr>
          </a:p>
          <a:p>
            <a:pPr marL="0" lvl="1" indent="0">
              <a:buNone/>
            </a:pPr>
            <a:endParaRPr lang="en-US" sz="500" dirty="0">
              <a:solidFill>
                <a:schemeClr val="tx2"/>
              </a:solidFill>
              <a:latin typeface="Corbel" panose="020B0503020204020204" pitchFamily="34" charset="0"/>
            </a:endParaRPr>
          </a:p>
          <a:p>
            <a:pPr marL="0" lvl="1" indent="0">
              <a:buNone/>
            </a:pPr>
            <a:r>
              <a:rPr lang="en-US" sz="2000" u="sng" dirty="0">
                <a:solidFill>
                  <a:srgbClr val="7030A0"/>
                </a:solidFill>
                <a:latin typeface="Corbel" panose="020B0503020204020204" pitchFamily="34" charset="0"/>
              </a:rPr>
              <a:t>Key Results</a:t>
            </a:r>
            <a:r>
              <a:rPr lang="en-US" sz="2000" dirty="0">
                <a:solidFill>
                  <a:srgbClr val="7030A0"/>
                </a:solidFill>
                <a:latin typeface="Corbel" panose="020B0503020204020204" pitchFamily="34" charset="0"/>
              </a:rPr>
              <a:t>: </a:t>
            </a:r>
            <a:r>
              <a:rPr lang="en-US" sz="2000" b="0" dirty="0">
                <a:solidFill>
                  <a:schemeClr val="tx1"/>
                </a:solidFill>
                <a:latin typeface="Corbel" panose="020B0503020204020204" pitchFamily="34" charset="0"/>
              </a:rPr>
              <a:t>PAPI outperforms a state-of-the-art PIM-enabled LLM computing system and a pure PIM system by </a:t>
            </a:r>
            <a:r>
              <a:rPr lang="en-US" sz="2000" dirty="0">
                <a:solidFill>
                  <a:srgbClr val="7030A0"/>
                </a:solidFill>
                <a:latin typeface="Corbel" panose="020B0503020204020204" pitchFamily="34" charset="0"/>
              </a:rPr>
              <a:t>1.8X </a:t>
            </a:r>
            <a:r>
              <a:rPr lang="en-US" sz="2000" b="0" dirty="0">
                <a:solidFill>
                  <a:schemeClr val="tx1"/>
                </a:solidFill>
                <a:latin typeface="Corbel" panose="020B0503020204020204" pitchFamily="34" charset="0"/>
                <a:cs typeface="Adobe Garamond Pro"/>
              </a:rPr>
              <a:t>and </a:t>
            </a:r>
            <a:r>
              <a:rPr lang="en-US" sz="2000" dirty="0">
                <a:solidFill>
                  <a:srgbClr val="7030A0"/>
                </a:solidFill>
                <a:latin typeface="Corbel" panose="020B0503020204020204" pitchFamily="34" charset="0"/>
              </a:rPr>
              <a:t>11.1X</a:t>
            </a:r>
            <a:r>
              <a:rPr lang="en-US" sz="2000" b="0" dirty="0">
                <a:solidFill>
                  <a:schemeClr val="tx1"/>
                </a:solidFill>
                <a:latin typeface="Corbel" panose="020B0503020204020204" pitchFamily="34" charset="0"/>
                <a:cs typeface="Adobe Garamond Pro"/>
              </a:rPr>
              <a:t>, respectively</a:t>
            </a:r>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p:txBody>
      </p:sp>
    </p:spTree>
    <p:custDataLst>
      <p:tags r:id="rId1"/>
    </p:custDataLst>
    <p:extLst>
      <p:ext uri="{BB962C8B-B14F-4D97-AF65-F5344CB8AC3E}">
        <p14:creationId xmlns:p14="http://schemas.microsoft.com/office/powerpoint/2010/main" val="206175457"/>
      </p:ext>
    </p:extLst>
  </p:cSld>
  <p:clrMapOvr>
    <a:masterClrMapping/>
  </p:clrMapOvr>
  <mc:AlternateContent xmlns:mc="http://schemas.openxmlformats.org/markup-compatibility/2006" xmlns:p14="http://schemas.microsoft.com/office/powerpoint/2010/main">
    <mc:Choice Requires="p14">
      <p:transition spd="slow" p14:dur="2000" advTm="62178"/>
    </mc:Choice>
    <mc:Fallback xmlns="">
      <p:transition spd="slow" advTm="62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4599-A382-29E6-CBDC-41FD2B58F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8A084-C24E-4D50-1F6F-705EA3AF2FAD}"/>
              </a:ext>
            </a:extLst>
          </p:cNvPr>
          <p:cNvSpPr>
            <a:spLocks noGrp="1"/>
          </p:cNvSpPr>
          <p:nvPr>
            <p:ph type="title"/>
          </p:nvPr>
        </p:nvSpPr>
        <p:spPr>
          <a:xfrm>
            <a:off x="-1" y="0"/>
            <a:ext cx="9394257" cy="914400"/>
          </a:xfrm>
          <a:noFill/>
        </p:spPr>
        <p:txBody>
          <a:bodyPr/>
          <a:lstStyle/>
          <a:p>
            <a:r>
              <a:rPr lang="en-US" sz="4000" b="0" dirty="0">
                <a:solidFill>
                  <a:schemeClr val="tx1"/>
                </a:solidFill>
                <a:latin typeface="Corbel" panose="020B0503020204020204" pitchFamily="34" charset="0"/>
                <a:cs typeface="Gill Sans MT"/>
              </a:rPr>
              <a:t>(2) </a:t>
            </a:r>
            <a:r>
              <a:rPr lang="en-US" altLang="zh-CN" sz="4000" b="0" dirty="0">
                <a:solidFill>
                  <a:schemeClr val="tx1"/>
                </a:solidFill>
                <a:latin typeface="Corbel" panose="020B0503020204020204" pitchFamily="34" charset="0"/>
                <a:cs typeface="Gill Sans MT"/>
              </a:rPr>
              <a:t>O</a:t>
            </a:r>
            <a:r>
              <a:rPr lang="en-US" sz="4000" b="0" dirty="0">
                <a:solidFill>
                  <a:schemeClr val="tx1"/>
                </a:solidFill>
                <a:latin typeface="Corbel" panose="020B0503020204020204" pitchFamily="34" charset="0"/>
                <a:cs typeface="Gill Sans MT"/>
              </a:rPr>
              <a:t>ne Type of </a:t>
            </a:r>
            <a:r>
              <a:rPr lang="en-US" altLang="zh-CN" sz="4000" b="0" dirty="0">
                <a:solidFill>
                  <a:schemeClr val="tx1"/>
                </a:solidFill>
                <a:latin typeface="Corbel" panose="020B0503020204020204" pitchFamily="34" charset="0"/>
                <a:cs typeface="Gill Sans MT"/>
              </a:rPr>
              <a:t>PIM D</a:t>
            </a:r>
            <a:r>
              <a:rPr lang="en-US" sz="4000" b="0" dirty="0">
                <a:solidFill>
                  <a:schemeClr val="tx1"/>
                </a:solidFill>
                <a:latin typeface="Corbel" panose="020B0503020204020204" pitchFamily="34" charset="0"/>
                <a:cs typeface="Gill Sans MT"/>
              </a:rPr>
              <a:t>evice</a:t>
            </a:r>
          </a:p>
        </p:txBody>
      </p:sp>
      <p:pic>
        <p:nvPicPr>
          <p:cNvPr id="16" name="Picture 15" descr="safari.png">
            <a:extLst>
              <a:ext uri="{FF2B5EF4-FFF2-40B4-BE49-F238E27FC236}">
                <a16:creationId xmlns:a16="http://schemas.microsoft.com/office/drawing/2014/main" id="{F70674ED-6F51-BECA-A0E3-3387FFD040F1}"/>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8FC62798-5AD7-2228-3968-4A881E2B9F55}"/>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Rectangle 916">
            <a:extLst>
              <a:ext uri="{FF2B5EF4-FFF2-40B4-BE49-F238E27FC236}">
                <a16:creationId xmlns:a16="http://schemas.microsoft.com/office/drawing/2014/main" id="{79238EEB-1467-1E18-D1DD-18FE939B9B8B}"/>
              </a:ext>
            </a:extLst>
          </p:cNvPr>
          <p:cNvSpPr/>
          <p:nvPr/>
        </p:nvSpPr>
        <p:spPr>
          <a:xfrm>
            <a:off x="0" y="5225834"/>
            <a:ext cx="9144000" cy="830997"/>
          </a:xfrm>
          <a:prstGeom prst="rect">
            <a:avLst/>
          </a:prstGeom>
          <a:solidFill>
            <a:srgbClr val="800000"/>
          </a:solidFill>
        </p:spPr>
        <p:txBody>
          <a:bodyPr wrap="square">
            <a:spAutoFit/>
          </a:bodyPr>
          <a:lstStyle/>
          <a:p>
            <a:pPr marL="0" lvl="1" algn="ctr" defTabSz="914400">
              <a:defRPr/>
            </a:pPr>
            <a:r>
              <a:rPr lang="en-US" sz="2400" b="1" dirty="0">
                <a:solidFill>
                  <a:prstClr val="white"/>
                </a:solidFill>
                <a:latin typeface="Corbel" panose="020B0503020204020204" pitchFamily="34" charset="0"/>
                <a:cs typeface="Gill Sans MT"/>
              </a:rPr>
              <a:t>The approach supports only one type of PIM device with </a:t>
            </a:r>
          </a:p>
          <a:p>
            <a:pPr marL="0" lvl="1" algn="ctr" defTabSz="914400">
              <a:defRPr/>
            </a:pPr>
            <a:r>
              <a:rPr lang="en-US" sz="2400" b="1" dirty="0">
                <a:solidFill>
                  <a:prstClr val="white"/>
                </a:solidFill>
                <a:latin typeface="Corbel" panose="020B0503020204020204" pitchFamily="34" charset="0"/>
                <a:cs typeface="Gill Sans MT"/>
              </a:rPr>
              <a:t>a certain computation and memory bandwidth capability</a:t>
            </a:r>
          </a:p>
        </p:txBody>
      </p:sp>
      <p:sp>
        <p:nvSpPr>
          <p:cNvPr id="4" name="Rounded Rectangle 5">
            <a:extLst>
              <a:ext uri="{FF2B5EF4-FFF2-40B4-BE49-F238E27FC236}">
                <a16:creationId xmlns:a16="http://schemas.microsoft.com/office/drawing/2014/main" id="{6F66CB02-9778-EDE7-6789-B7E5A3B3B4AE}"/>
              </a:ext>
            </a:extLst>
          </p:cNvPr>
          <p:cNvSpPr/>
          <p:nvPr/>
        </p:nvSpPr>
        <p:spPr>
          <a:xfrm>
            <a:off x="1133511" y="1188725"/>
            <a:ext cx="7249211" cy="1734532"/>
          </a:xfrm>
          <a:prstGeom prst="roundRect">
            <a:avLst>
              <a:gd name="adj" fmla="val 10661"/>
            </a:avLst>
          </a:prstGeom>
          <a:solidFill>
            <a:srgbClr val="DEEB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lvl="0" algn="ctr" defTabSz="914400">
              <a:defRPr/>
            </a:pPr>
            <a:r>
              <a:rPr lang="en-US" altLang="zh-CN" sz="2800" dirty="0">
                <a:solidFill>
                  <a:schemeClr val="tx1"/>
                </a:solidFill>
                <a:latin typeface="Corbel" panose="020B0503020204020204" pitchFamily="34" charset="0"/>
                <a:cs typeface="Gill Sans MT"/>
              </a:rPr>
              <a:t>Prior works only leverage </a:t>
            </a:r>
          </a:p>
          <a:p>
            <a:pPr lvl="0" algn="ctr" defTabSz="914400">
              <a:defRPr/>
            </a:pPr>
            <a:r>
              <a:rPr lang="en-US" altLang="zh-CN" sz="2800" b="1" dirty="0">
                <a:solidFill>
                  <a:srgbClr val="17375E"/>
                </a:solidFill>
                <a:latin typeface="Corbel" panose="020B0503020204020204" pitchFamily="34" charset="0"/>
                <a:cs typeface="Gill Sans MT"/>
              </a:rPr>
              <a:t>one type of PIM device </a:t>
            </a:r>
            <a:r>
              <a:rPr lang="en-US" altLang="zh-CN" sz="2800" dirty="0">
                <a:solidFill>
                  <a:schemeClr val="tx1"/>
                </a:solidFill>
                <a:latin typeface="Corbel" panose="020B0503020204020204" pitchFamily="34" charset="0"/>
                <a:cs typeface="Gill Sans MT"/>
              </a:rPr>
              <a:t>with </a:t>
            </a:r>
          </a:p>
          <a:p>
            <a:pPr lvl="0" algn="ctr" defTabSz="914400">
              <a:defRPr/>
            </a:pPr>
            <a:r>
              <a:rPr lang="en-US" altLang="zh-CN" sz="2800" dirty="0">
                <a:solidFill>
                  <a:schemeClr val="tx1"/>
                </a:solidFill>
                <a:latin typeface="Corbel" panose="020B0503020204020204" pitchFamily="34" charset="0"/>
                <a:cs typeface="Gill Sans MT"/>
              </a:rPr>
              <a:t>a </a:t>
            </a:r>
            <a:r>
              <a:rPr lang="en-US" altLang="zh-CN" sz="2800" b="1" dirty="0">
                <a:solidFill>
                  <a:srgbClr val="17375E"/>
                </a:solidFill>
                <a:latin typeface="Corbel" panose="020B0503020204020204" pitchFamily="34" charset="0"/>
                <a:cs typeface="Gill Sans MT"/>
              </a:rPr>
              <a:t>certain computation and memory bandwidth</a:t>
            </a:r>
          </a:p>
        </p:txBody>
      </p:sp>
      <p:sp>
        <p:nvSpPr>
          <p:cNvPr id="6" name="Rounded Rectangle 6">
            <a:extLst>
              <a:ext uri="{FF2B5EF4-FFF2-40B4-BE49-F238E27FC236}">
                <a16:creationId xmlns:a16="http://schemas.microsoft.com/office/drawing/2014/main" id="{13FCDCB4-630D-7EDD-BFB3-6C29D7163BCD}"/>
              </a:ext>
            </a:extLst>
          </p:cNvPr>
          <p:cNvSpPr/>
          <p:nvPr/>
        </p:nvSpPr>
        <p:spPr>
          <a:xfrm>
            <a:off x="1133511" y="3216977"/>
            <a:ext cx="7249211" cy="1734532"/>
          </a:xfrm>
          <a:prstGeom prst="roundRect">
            <a:avLst>
              <a:gd name="adj" fmla="val 10661"/>
            </a:avLst>
          </a:prstGeom>
          <a:solidFill>
            <a:srgbClr val="FFF2C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en-US" altLang="zh-CN" sz="2800" dirty="0">
                <a:solidFill>
                  <a:schemeClr val="tx1"/>
                </a:solidFill>
                <a:latin typeface="Corbel" panose="020B0503020204020204" pitchFamily="34" charset="0"/>
                <a:cs typeface="Gill Sans MT"/>
              </a:rPr>
              <a:t>The memory-bound FC kernels and attention kernels have </a:t>
            </a:r>
            <a:r>
              <a:rPr lang="en-US" altLang="zh-CN" sz="2800" b="1" dirty="0">
                <a:solidFill>
                  <a:srgbClr val="C00000"/>
                </a:solidFill>
                <a:latin typeface="Corbel" panose="020B0503020204020204" pitchFamily="34" charset="0"/>
                <a:cs typeface="Gill Sans MT"/>
              </a:rPr>
              <a:t>varying demands of computation and memory bandwidth</a:t>
            </a:r>
          </a:p>
        </p:txBody>
      </p:sp>
    </p:spTree>
    <p:custDataLst>
      <p:tags r:id="rId1"/>
    </p:custDataLst>
    <p:extLst>
      <p:ext uri="{BB962C8B-B14F-4D97-AF65-F5344CB8AC3E}">
        <p14:creationId xmlns:p14="http://schemas.microsoft.com/office/powerpoint/2010/main" val="3307545762"/>
      </p:ext>
    </p:extLst>
  </p:cSld>
  <p:clrMapOvr>
    <a:masterClrMapping/>
  </p:clrMapOvr>
  <mc:AlternateContent xmlns:mc="http://schemas.openxmlformats.org/markup-compatibility/2006" xmlns:p14="http://schemas.microsoft.com/office/powerpoint/2010/main">
    <mc:Choice Requires="p14">
      <p:transition spd="slow" p14:dur="2000" advTm="24735"/>
    </mc:Choice>
    <mc:Fallback xmlns="">
      <p:transition spd="slow" advTm="24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E3F1-76D2-6362-6FBD-98F1681AFD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3F9C9-BAB0-0C52-7626-062C2E258614}"/>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1A227E6E-E49E-9455-74FC-C10797FA0AB6}"/>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8E5FBC50-215B-BB0F-2625-7DDA4549CE43}"/>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Background</a:t>
            </a:r>
          </a:p>
        </p:txBody>
      </p:sp>
      <p:sp>
        <p:nvSpPr>
          <p:cNvPr id="8" name="TextBox 7">
            <a:extLst>
              <a:ext uri="{FF2B5EF4-FFF2-40B4-BE49-F238E27FC236}">
                <a16:creationId xmlns:a16="http://schemas.microsoft.com/office/drawing/2014/main" id="{BFA78B50-C5E1-1875-1E40-615F16CA87DF}"/>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C94B8BB9-4765-35C9-1F6C-6B3EDEE1BDCF}"/>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81BF0FD6-29F3-4964-9A52-AD877E764F86}"/>
              </a:ext>
            </a:extLst>
          </p:cNvPr>
          <p:cNvSpPr txBox="1"/>
          <p:nvPr/>
        </p:nvSpPr>
        <p:spPr>
          <a:xfrm>
            <a:off x="151622" y="1779811"/>
            <a:ext cx="474011" cy="830997"/>
          </a:xfrm>
          <a:prstGeom prst="rect">
            <a:avLst/>
          </a:prstGeom>
          <a:noFill/>
        </p:spPr>
        <p:txBody>
          <a:bodyPr wrap="square" rtlCol="0">
            <a:spAutoFit/>
          </a:bodyPr>
          <a:lstStyle/>
          <a:p>
            <a:r>
              <a:rPr lang="en-US" sz="4800" dirty="0">
                <a:solidFill>
                  <a:schemeClr val="bg1">
                    <a:lumMod val="65000"/>
                  </a:schemeClr>
                </a:solidFill>
              </a:rPr>
              <a:t>2</a:t>
            </a:r>
          </a:p>
        </p:txBody>
      </p:sp>
      <p:sp>
        <p:nvSpPr>
          <p:cNvPr id="12" name="Rectangle 11">
            <a:extLst>
              <a:ext uri="{FF2B5EF4-FFF2-40B4-BE49-F238E27FC236}">
                <a16:creationId xmlns:a16="http://schemas.microsoft.com/office/drawing/2014/main" id="{162EA989-2BA0-238A-578A-CB9679BEEE4A}"/>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CEC09641-BCF2-30B7-6CA9-79EB5660A206}"/>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B4E1BA00-7FD7-A1A5-88FB-F21A4526FBC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178B08D7-3EFC-DFDD-D196-36D971F798B4}"/>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3C9EF901-A8B8-562A-F13A-D90935C6956D}"/>
              </a:ext>
            </a:extLst>
          </p:cNvPr>
          <p:cNvSpPr txBox="1"/>
          <p:nvPr/>
        </p:nvSpPr>
        <p:spPr>
          <a:xfrm>
            <a:off x="151622" y="2698138"/>
            <a:ext cx="474011" cy="830997"/>
          </a:xfrm>
          <a:prstGeom prst="rect">
            <a:avLst/>
          </a:prstGeom>
          <a:noFill/>
        </p:spPr>
        <p:txBody>
          <a:bodyPr wrap="square" rtlCol="0">
            <a:spAutoFit/>
          </a:bodyPr>
          <a:lstStyle/>
          <a:p>
            <a:r>
              <a:rPr lang="en-US" sz="4800" dirty="0">
                <a:solidFill>
                  <a:schemeClr val="tx2"/>
                </a:solidFill>
              </a:rPr>
              <a:t>3</a:t>
            </a:r>
          </a:p>
        </p:txBody>
      </p:sp>
      <p:sp>
        <p:nvSpPr>
          <p:cNvPr id="20" name="TextBox 19">
            <a:extLst>
              <a:ext uri="{FF2B5EF4-FFF2-40B4-BE49-F238E27FC236}">
                <a16:creationId xmlns:a16="http://schemas.microsoft.com/office/drawing/2014/main" id="{50BB86BF-323C-7C82-AB12-132C86B13FE0}"/>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D79BF8B1-2B41-18C9-1E3F-0E62501C04F3}"/>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C98789E4-432D-A846-78AB-E5BDF50E2FAB}"/>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01FCE1D8-0082-A539-7050-2DEBB00DD0F3}"/>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C3CD621D-6875-AB95-066F-DB1B5F3317E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347134307"/>
      </p:ext>
    </p:extLst>
  </p:cSld>
  <p:clrMapOvr>
    <a:masterClrMapping/>
  </p:clrMapOvr>
  <mc:AlternateContent xmlns:mc="http://schemas.openxmlformats.org/markup-compatibility/2006" xmlns:p14="http://schemas.microsoft.com/office/powerpoint/2010/main">
    <mc:Choice Requires="p14">
      <p:transition spd="slow" p14:dur="2000" advTm="8190"/>
    </mc:Choice>
    <mc:Fallback xmlns="">
      <p:transition spd="slow" advTm="819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ACEB-6142-0297-D151-EE0336E4E5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6DBAF97-232A-217C-8B1C-FEB0429D9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91E3AAFF-142B-9A78-04A1-A821DC9D8489}"/>
              </a:ext>
            </a:extLst>
          </p:cNvPr>
          <p:cNvSpPr>
            <a:spLocks noGrp="1"/>
          </p:cNvSpPr>
          <p:nvPr>
            <p:ph type="title"/>
          </p:nvPr>
        </p:nvSpPr>
        <p:spPr/>
        <p:txBody>
          <a:bodyPr/>
          <a:lstStyle/>
          <a:p>
            <a:r>
              <a:rPr lang="en-US" sz="4000" b="0" dirty="0">
                <a:solidFill>
                  <a:schemeClr val="tx1"/>
                </a:solidFill>
                <a:latin typeface="Corbel" panose="020B0503020204020204" pitchFamily="34" charset="0"/>
              </a:rPr>
              <a:t>Our Goal</a:t>
            </a:r>
          </a:p>
        </p:txBody>
      </p:sp>
      <p:sp>
        <p:nvSpPr>
          <p:cNvPr id="3" name="Content Placeholder 2">
            <a:extLst>
              <a:ext uri="{FF2B5EF4-FFF2-40B4-BE49-F238E27FC236}">
                <a16:creationId xmlns:a16="http://schemas.microsoft.com/office/drawing/2014/main" id="{36E425EB-A45C-8C6A-69DA-C1B543FED6C9}"/>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pic>
        <p:nvPicPr>
          <p:cNvPr id="12" name="Picture 11" descr="safari.png">
            <a:extLst>
              <a:ext uri="{FF2B5EF4-FFF2-40B4-BE49-F238E27FC236}">
                <a16:creationId xmlns:a16="http://schemas.microsoft.com/office/drawing/2014/main" id="{4E7B537A-8E4D-F1F3-E8D4-E57E5F44F98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4" name="Rounded Rectangle 1">
            <a:extLst>
              <a:ext uri="{FF2B5EF4-FFF2-40B4-BE49-F238E27FC236}">
                <a16:creationId xmlns:a16="http://schemas.microsoft.com/office/drawing/2014/main" id="{6171546B-DD71-0C6F-7AF9-F62909D87956}"/>
              </a:ext>
            </a:extLst>
          </p:cNvPr>
          <p:cNvSpPr/>
          <p:nvPr/>
        </p:nvSpPr>
        <p:spPr>
          <a:xfrm>
            <a:off x="69269" y="2160589"/>
            <a:ext cx="8994344" cy="2536821"/>
          </a:xfrm>
          <a:prstGeom prst="roundRect">
            <a:avLst>
              <a:gd name="adj" fmla="val 10661"/>
            </a:avLst>
          </a:prstGeom>
          <a:solidFill>
            <a:srgbClr val="E2F0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700" dirty="0">
                <a:solidFill>
                  <a:sysClr val="windowText" lastClr="000000"/>
                </a:solidFill>
                <a:latin typeface="Corbel" panose="020B0503020204020204" pitchFamily="34" charset="0"/>
              </a:rPr>
              <a:t>Design a heterogeneous system that caters to </a:t>
            </a:r>
          </a:p>
          <a:p>
            <a:pPr algn="ctr"/>
            <a:r>
              <a:rPr lang="en-US" sz="2700" dirty="0">
                <a:solidFill>
                  <a:sysClr val="windowText" lastClr="000000"/>
                </a:solidFill>
                <a:latin typeface="Corbel" panose="020B0503020204020204" pitchFamily="34" charset="0"/>
              </a:rPr>
              <a:t>the </a:t>
            </a:r>
            <a:r>
              <a:rPr lang="en-US" sz="2700" b="1" dirty="0">
                <a:solidFill>
                  <a:schemeClr val="tx2"/>
                </a:solidFill>
                <a:latin typeface="Corbel" panose="020B0503020204020204" pitchFamily="34" charset="0"/>
              </a:rPr>
              <a:t>varying parallelism levels</a:t>
            </a:r>
            <a:r>
              <a:rPr lang="en-US" sz="2700" b="1" dirty="0">
                <a:solidFill>
                  <a:sysClr val="windowText" lastClr="000000"/>
                </a:solidFill>
                <a:latin typeface="Corbel" panose="020B0503020204020204" pitchFamily="34" charset="0"/>
              </a:rPr>
              <a:t> </a:t>
            </a:r>
            <a:r>
              <a:rPr lang="en-US" sz="2700" dirty="0">
                <a:solidFill>
                  <a:sysClr val="windowText" lastClr="000000"/>
                </a:solidFill>
                <a:latin typeface="Corbel" panose="020B0503020204020204" pitchFamily="34" charset="0"/>
              </a:rPr>
              <a:t>in real-world LLM inference with </a:t>
            </a:r>
            <a:r>
              <a:rPr lang="en-US" sz="2700" b="1" dirty="0">
                <a:solidFill>
                  <a:srgbClr val="C00000"/>
                </a:solidFill>
                <a:latin typeface="Corbel" panose="020B0503020204020204" pitchFamily="34" charset="0"/>
              </a:rPr>
              <a:t>different and dynamically changing </a:t>
            </a:r>
          </a:p>
          <a:p>
            <a:pPr algn="ctr"/>
            <a:r>
              <a:rPr lang="en-US" sz="2700" b="1" dirty="0">
                <a:solidFill>
                  <a:srgbClr val="C00000"/>
                </a:solidFill>
                <a:latin typeface="Corbel" panose="020B0503020204020204" pitchFamily="34" charset="0"/>
              </a:rPr>
              <a:t>computation and memory demands </a:t>
            </a:r>
          </a:p>
        </p:txBody>
      </p:sp>
    </p:spTree>
    <p:custDataLst>
      <p:tags r:id="rId1"/>
    </p:custDataLst>
    <p:extLst>
      <p:ext uri="{BB962C8B-B14F-4D97-AF65-F5344CB8AC3E}">
        <p14:creationId xmlns:p14="http://schemas.microsoft.com/office/powerpoint/2010/main" val="3396171172"/>
      </p:ext>
    </p:extLst>
  </p:cSld>
  <p:clrMapOvr>
    <a:masterClrMapping/>
  </p:clrMapOvr>
  <mc:AlternateContent xmlns:mc="http://schemas.openxmlformats.org/markup-compatibility/2006" xmlns:p14="http://schemas.microsoft.com/office/powerpoint/2010/main">
    <mc:Choice Requires="p14">
      <p:transition spd="slow" p14:dur="2000" advTm="15817"/>
    </mc:Choice>
    <mc:Fallback xmlns="">
      <p:transition spd="slow" advTm="15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4791-C745-4D03-14BF-28D1B2FB494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5F80C7-021F-479A-9263-3E79F7D4EC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90315BBB-DBDC-030C-5D27-E35143305A6A}"/>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rPr>
              <a:t>PAPI’s Key Idea</a:t>
            </a:r>
            <a:endParaRPr lang="en-US" sz="4000" b="0" dirty="0">
              <a:solidFill>
                <a:schemeClr val="tx1"/>
              </a:solidFill>
              <a:latin typeface="Corbel" panose="020B0503020204020204" pitchFamily="34" charset="0"/>
            </a:endParaRPr>
          </a:p>
        </p:txBody>
      </p:sp>
      <p:sp>
        <p:nvSpPr>
          <p:cNvPr id="3" name="Content Placeholder 2">
            <a:extLst>
              <a:ext uri="{FF2B5EF4-FFF2-40B4-BE49-F238E27FC236}">
                <a16:creationId xmlns:a16="http://schemas.microsoft.com/office/drawing/2014/main" id="{C6965165-0FCE-A807-554C-7DC21991FCB2}"/>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pic>
        <p:nvPicPr>
          <p:cNvPr id="12" name="Picture 11" descr="safari.png">
            <a:extLst>
              <a:ext uri="{FF2B5EF4-FFF2-40B4-BE49-F238E27FC236}">
                <a16:creationId xmlns:a16="http://schemas.microsoft.com/office/drawing/2014/main" id="{1711E02E-F6AE-FABD-6041-7A6E018322A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4" name="Rounded Rectangle 1">
            <a:extLst>
              <a:ext uri="{FF2B5EF4-FFF2-40B4-BE49-F238E27FC236}">
                <a16:creationId xmlns:a16="http://schemas.microsoft.com/office/drawing/2014/main" id="{772C7589-8DEC-7208-2D1A-788028795D79}"/>
              </a:ext>
            </a:extLst>
          </p:cNvPr>
          <p:cNvSpPr/>
          <p:nvPr/>
        </p:nvSpPr>
        <p:spPr>
          <a:xfrm>
            <a:off x="69269" y="2160589"/>
            <a:ext cx="8994344" cy="2536821"/>
          </a:xfrm>
          <a:prstGeom prst="roundRect">
            <a:avLst>
              <a:gd name="adj" fmla="val 10661"/>
            </a:avLst>
          </a:prstGeom>
          <a:solidFill>
            <a:schemeClr val="accent1">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3200" dirty="0">
                <a:solidFill>
                  <a:schemeClr val="tx1"/>
                </a:solidFill>
                <a:latin typeface="Corbel" panose="020B0503020204020204" pitchFamily="34" charset="0"/>
              </a:rPr>
              <a:t> enable </a:t>
            </a:r>
            <a:r>
              <a:rPr lang="zh-CN" altLang="en-US" sz="3200" b="1" dirty="0">
                <a:solidFill>
                  <a:srgbClr val="00B050"/>
                </a:solidFill>
                <a:latin typeface="Corbel" panose="020B0503020204020204" pitchFamily="34" charset="0"/>
              </a:rPr>
              <a:t>online dynamic task scheduling </a:t>
            </a:r>
            <a:r>
              <a:rPr lang="zh-CN" altLang="en-US" sz="3200" dirty="0">
                <a:solidFill>
                  <a:schemeClr val="tx1"/>
                </a:solidFill>
                <a:latin typeface="Corbel" panose="020B0503020204020204" pitchFamily="34" charset="0"/>
              </a:rPr>
              <a:t>on a heterogeneous architecture via online identification of kernel properties in LLM decoding</a:t>
            </a:r>
          </a:p>
        </p:txBody>
      </p:sp>
    </p:spTree>
    <p:custDataLst>
      <p:tags r:id="rId1"/>
    </p:custDataLst>
    <p:extLst>
      <p:ext uri="{BB962C8B-B14F-4D97-AF65-F5344CB8AC3E}">
        <p14:creationId xmlns:p14="http://schemas.microsoft.com/office/powerpoint/2010/main" val="2977569624"/>
      </p:ext>
    </p:extLst>
  </p:cSld>
  <p:clrMapOvr>
    <a:masterClrMapping/>
  </p:clrMapOvr>
  <mc:AlternateContent xmlns:mc="http://schemas.openxmlformats.org/markup-compatibility/2006" xmlns:p14="http://schemas.microsoft.com/office/powerpoint/2010/main">
    <mc:Choice Requires="p14">
      <p:transition spd="slow" p14:dur="2000" advTm="15817"/>
    </mc:Choice>
    <mc:Fallback xmlns="">
      <p:transition spd="slow" advTm="15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CC7B-A18B-2D1C-8820-81A9EF28B22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AE98CA6-358E-1867-9BA8-2E53D86A82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7EE43D33-AD08-26D0-B629-8DC03E0C44A3}"/>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PAPI’s </a:t>
            </a:r>
            <a:r>
              <a:rPr lang="en-US" altLang="zh-CN" sz="4000" b="0" dirty="0">
                <a:solidFill>
                  <a:schemeClr val="tx1"/>
                </a:solidFill>
                <a:latin typeface="Corbel" panose="020B0503020204020204" pitchFamily="34" charset="0"/>
              </a:rPr>
              <a:t>Key Components</a:t>
            </a:r>
            <a:endParaRPr lang="en-US" sz="4000" b="0" dirty="0">
              <a:solidFill>
                <a:schemeClr val="tx1"/>
              </a:solidFill>
              <a:latin typeface="Corbel" panose="020B0503020204020204" pitchFamily="34" charset="0"/>
            </a:endParaRPr>
          </a:p>
        </p:txBody>
      </p:sp>
      <p:pic>
        <p:nvPicPr>
          <p:cNvPr id="12" name="Picture 11" descr="safari.png">
            <a:extLst>
              <a:ext uri="{FF2B5EF4-FFF2-40B4-BE49-F238E27FC236}">
                <a16:creationId xmlns:a16="http://schemas.microsoft.com/office/drawing/2014/main" id="{563898D7-0BDA-1468-E8E5-428A1EE82D7E}"/>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8" name="Rounded Rectangle 5">
            <a:extLst>
              <a:ext uri="{FF2B5EF4-FFF2-40B4-BE49-F238E27FC236}">
                <a16:creationId xmlns:a16="http://schemas.microsoft.com/office/drawing/2014/main" id="{4F48582C-1A0C-E263-166E-24A7FAE701BA}"/>
              </a:ext>
            </a:extLst>
          </p:cNvPr>
          <p:cNvSpPr/>
          <p:nvPr/>
        </p:nvSpPr>
        <p:spPr>
          <a:xfrm>
            <a:off x="1133509" y="2454674"/>
            <a:ext cx="7249211" cy="1734532"/>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127F6"/>
                </a:solidFill>
                <a:latin typeface="Corbel" panose="020B0503020204020204" pitchFamily="34" charset="0"/>
              </a:rPr>
              <a:t>Hybrid PIM units </a:t>
            </a:r>
          </a:p>
          <a:p>
            <a:pPr algn="ctr"/>
            <a:r>
              <a:rPr lang="en-US" altLang="zh-CN" sz="3200" dirty="0">
                <a:solidFill>
                  <a:sysClr val="windowText" lastClr="000000"/>
                </a:solidFill>
                <a:latin typeface="Corbel" panose="020B0503020204020204" pitchFamily="34" charset="0"/>
              </a:rPr>
              <a:t>to cater to the different parallelism levels of the FC and attention kernels</a:t>
            </a:r>
          </a:p>
        </p:txBody>
      </p:sp>
      <p:sp>
        <p:nvSpPr>
          <p:cNvPr id="9" name="Rounded Rectangle 6">
            <a:extLst>
              <a:ext uri="{FF2B5EF4-FFF2-40B4-BE49-F238E27FC236}">
                <a16:creationId xmlns:a16="http://schemas.microsoft.com/office/drawing/2014/main" id="{AB25504D-6C1A-3BAE-23FB-8DB65F442BD4}"/>
              </a:ext>
            </a:extLst>
          </p:cNvPr>
          <p:cNvSpPr/>
          <p:nvPr/>
        </p:nvSpPr>
        <p:spPr>
          <a:xfrm>
            <a:off x="1133510" y="4684087"/>
            <a:ext cx="7249211" cy="1367557"/>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127F6"/>
                </a:solidFill>
                <a:latin typeface="Corbel" panose="020B0503020204020204" pitchFamily="34" charset="0"/>
              </a:rPr>
              <a:t>Dynamic LLM kernel scheduling</a:t>
            </a:r>
          </a:p>
          <a:p>
            <a:pPr algn="ctr"/>
            <a:r>
              <a:rPr lang="en-US" altLang="zh-CN" sz="3200" dirty="0">
                <a:solidFill>
                  <a:schemeClr val="tx1"/>
                </a:solidFill>
                <a:latin typeface="Corbel" panose="020B0503020204020204" pitchFamily="34" charset="0"/>
              </a:rPr>
              <a:t>to cater to the varying parallelism levels</a:t>
            </a:r>
          </a:p>
        </p:txBody>
      </p:sp>
      <p:sp>
        <p:nvSpPr>
          <p:cNvPr id="3" name="Rectangle 1">
            <a:extLst>
              <a:ext uri="{FF2B5EF4-FFF2-40B4-BE49-F238E27FC236}">
                <a16:creationId xmlns:a16="http://schemas.microsoft.com/office/drawing/2014/main" id="{811B8B3F-EF55-3658-0884-370262B9AD59}"/>
              </a:ext>
            </a:extLst>
          </p:cNvPr>
          <p:cNvSpPr/>
          <p:nvPr/>
        </p:nvSpPr>
        <p:spPr>
          <a:xfrm>
            <a:off x="-269899" y="1236699"/>
            <a:ext cx="9683798" cy="729140"/>
          </a:xfrm>
          <a:prstGeom prst="rect">
            <a:avLst/>
          </a:prstGeom>
          <a:solidFill>
            <a:schemeClr val="bg1">
              <a:lumMod val="85000"/>
            </a:schemeClr>
          </a:solidFill>
          <a:ln w="285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938" algn="ctr">
              <a:buNone/>
            </a:pPr>
            <a:r>
              <a:rPr lang="en-US" sz="3600" dirty="0">
                <a:solidFill>
                  <a:schemeClr val="tx1"/>
                </a:solidFill>
                <a:latin typeface="Corbel" panose="020B0503020204020204" pitchFamily="34" charset="0"/>
              </a:rPr>
              <a:t>A new PIM-enabled </a:t>
            </a:r>
            <a:r>
              <a:rPr lang="en-US" altLang="zh-CN" sz="3600" dirty="0">
                <a:solidFill>
                  <a:schemeClr val="tx1"/>
                </a:solidFill>
                <a:latin typeface="Corbel" panose="020B0503020204020204" pitchFamily="34" charset="0"/>
              </a:rPr>
              <a:t>computing</a:t>
            </a:r>
            <a:r>
              <a:rPr lang="en-US" sz="3600" dirty="0">
                <a:solidFill>
                  <a:schemeClr val="tx1"/>
                </a:solidFill>
                <a:latin typeface="Corbel" panose="020B0503020204020204" pitchFamily="34" charset="0"/>
              </a:rPr>
              <a:t> system design</a:t>
            </a:r>
            <a:endParaRPr lang="en-US" sz="2800" dirty="0">
              <a:solidFill>
                <a:schemeClr val="tx1"/>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3896266301"/>
      </p:ext>
    </p:extLst>
  </p:cSld>
  <p:clrMapOvr>
    <a:masterClrMapping/>
  </p:clrMapOvr>
  <mc:AlternateContent xmlns:mc="http://schemas.openxmlformats.org/markup-compatibility/2006" xmlns:p14="http://schemas.microsoft.com/office/powerpoint/2010/main">
    <mc:Choice Requires="p14">
      <p:transition spd="slow" p14:dur="2000" advTm="20237"/>
    </mc:Choice>
    <mc:Fallback xmlns="">
      <p:transition spd="slow" advTm="20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A30D-A82B-297A-39BF-983402D49A6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60AD8B7-B55E-7E12-6F63-088916CBE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D4AAA251-4AD5-576D-5A8F-3767077CAB8A}"/>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PAPI’s </a:t>
            </a:r>
            <a:r>
              <a:rPr lang="en-US" altLang="zh-CN" sz="4000" b="0" dirty="0">
                <a:solidFill>
                  <a:schemeClr val="tx1"/>
                </a:solidFill>
                <a:latin typeface="Corbel" panose="020B0503020204020204" pitchFamily="34" charset="0"/>
              </a:rPr>
              <a:t>Overview</a:t>
            </a:r>
            <a:endParaRPr lang="en-US" sz="4000" b="0" dirty="0">
              <a:solidFill>
                <a:schemeClr val="tx1"/>
              </a:solidFill>
              <a:latin typeface="Corbel" panose="020B0503020204020204" pitchFamily="34" charset="0"/>
            </a:endParaRPr>
          </a:p>
        </p:txBody>
      </p:sp>
      <p:pic>
        <p:nvPicPr>
          <p:cNvPr id="12" name="Picture 11" descr="safari.png">
            <a:extLst>
              <a:ext uri="{FF2B5EF4-FFF2-40B4-BE49-F238E27FC236}">
                <a16:creationId xmlns:a16="http://schemas.microsoft.com/office/drawing/2014/main" id="{506AD3D3-8519-26F0-6F66-E7BC41AF200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133" name="文本框 132">
            <a:extLst>
              <a:ext uri="{FF2B5EF4-FFF2-40B4-BE49-F238E27FC236}">
                <a16:creationId xmlns:a16="http://schemas.microsoft.com/office/drawing/2014/main" id="{A46B1365-E451-A95D-C929-EF4B71E3F75B}"/>
              </a:ext>
            </a:extLst>
          </p:cNvPr>
          <p:cNvSpPr txBox="1"/>
          <p:nvPr/>
        </p:nvSpPr>
        <p:spPr>
          <a:xfrm>
            <a:off x="2868396" y="3494782"/>
            <a:ext cx="2224252" cy="338554"/>
          </a:xfrm>
          <a:prstGeom prst="rect">
            <a:avLst/>
          </a:prstGeom>
          <a:noFill/>
        </p:spPr>
        <p:txBody>
          <a:bodyPr wrap="square" rtlCol="0">
            <a:spAutoFit/>
          </a:bodyPr>
          <a:lstStyle/>
          <a:p>
            <a:pPr algn="ctr"/>
            <a:r>
              <a:rPr lang="en-US" altLang="zh-CN" sz="1600" b="1" dirty="0">
                <a:latin typeface="Arial" panose="020B0604020202020204" pitchFamily="34" charset="0"/>
                <a:cs typeface="Arial" panose="020B0604020202020204" pitchFamily="34" charset="0"/>
              </a:rPr>
              <a:t>FC-PIMs</a:t>
            </a:r>
            <a:endParaRPr lang="zh-CN" altLang="en-US" sz="1600" b="1" dirty="0">
              <a:latin typeface="Arial" panose="020B0604020202020204" pitchFamily="34" charset="0"/>
              <a:cs typeface="Arial" panose="020B0604020202020204" pitchFamily="34" charset="0"/>
            </a:endParaRPr>
          </a:p>
        </p:txBody>
      </p:sp>
      <p:sp>
        <p:nvSpPr>
          <p:cNvPr id="134" name="文本框 133">
            <a:extLst>
              <a:ext uri="{FF2B5EF4-FFF2-40B4-BE49-F238E27FC236}">
                <a16:creationId xmlns:a16="http://schemas.microsoft.com/office/drawing/2014/main" id="{9CE98A71-FC3E-D7BD-4C06-B94D4B9E049B}"/>
              </a:ext>
            </a:extLst>
          </p:cNvPr>
          <p:cNvSpPr txBox="1"/>
          <p:nvPr/>
        </p:nvSpPr>
        <p:spPr>
          <a:xfrm>
            <a:off x="2868396" y="5006018"/>
            <a:ext cx="2224252" cy="338554"/>
          </a:xfrm>
          <a:prstGeom prst="rect">
            <a:avLst/>
          </a:prstGeom>
          <a:noFill/>
        </p:spPr>
        <p:txBody>
          <a:bodyPr wrap="square" rtlCol="0">
            <a:spAutoFit/>
          </a:bodyPr>
          <a:lstStyle/>
          <a:p>
            <a:pPr algn="ctr"/>
            <a:r>
              <a:rPr lang="en-US" altLang="zh-CN" sz="1600" b="1" dirty="0">
                <a:latin typeface="Arial" panose="020B0604020202020204" pitchFamily="34" charset="0"/>
                <a:cs typeface="Arial" panose="020B0604020202020204" pitchFamily="34" charset="0"/>
              </a:rPr>
              <a:t>Attn-PIMs</a:t>
            </a:r>
            <a:endParaRPr lang="zh-CN" altLang="en-US" sz="1600" b="1" dirty="0">
              <a:latin typeface="Arial" panose="020B0604020202020204" pitchFamily="34" charset="0"/>
              <a:cs typeface="Arial" panose="020B0604020202020204" pitchFamily="34" charset="0"/>
            </a:endParaRPr>
          </a:p>
        </p:txBody>
      </p:sp>
      <p:sp>
        <p:nvSpPr>
          <p:cNvPr id="135" name="文本框 134">
            <a:extLst>
              <a:ext uri="{FF2B5EF4-FFF2-40B4-BE49-F238E27FC236}">
                <a16:creationId xmlns:a16="http://schemas.microsoft.com/office/drawing/2014/main" id="{91E7E124-3749-CD8D-8BC1-804942C57FBD}"/>
              </a:ext>
            </a:extLst>
          </p:cNvPr>
          <p:cNvSpPr txBox="1"/>
          <p:nvPr/>
        </p:nvSpPr>
        <p:spPr>
          <a:xfrm>
            <a:off x="35574" y="5006018"/>
            <a:ext cx="2224252" cy="338554"/>
          </a:xfrm>
          <a:prstGeom prst="rect">
            <a:avLst/>
          </a:prstGeom>
          <a:noFill/>
        </p:spPr>
        <p:txBody>
          <a:bodyPr wrap="square" rtlCol="0">
            <a:spAutoFit/>
          </a:bodyPr>
          <a:lstStyle/>
          <a:p>
            <a:pPr algn="ctr"/>
            <a:r>
              <a:rPr lang="en-US" altLang="zh-CN" sz="1600" b="1" dirty="0">
                <a:latin typeface="Arial" panose="020B0604020202020204" pitchFamily="34" charset="0"/>
                <a:cs typeface="Arial" panose="020B0604020202020204" pitchFamily="34" charset="0"/>
              </a:rPr>
              <a:t>PAPI System</a:t>
            </a:r>
            <a:endParaRPr lang="zh-CN" altLang="en-US" sz="1600" b="1" dirty="0">
              <a:latin typeface="Arial" panose="020B0604020202020204" pitchFamily="34" charset="0"/>
              <a:cs typeface="Arial" panose="020B0604020202020204" pitchFamily="34" charset="0"/>
            </a:endParaRPr>
          </a:p>
        </p:txBody>
      </p:sp>
      <p:grpSp>
        <p:nvGrpSpPr>
          <p:cNvPr id="274" name="组合 273">
            <a:extLst>
              <a:ext uri="{FF2B5EF4-FFF2-40B4-BE49-F238E27FC236}">
                <a16:creationId xmlns:a16="http://schemas.microsoft.com/office/drawing/2014/main" id="{2B0DFEED-4210-648E-F192-8E469600ED23}"/>
              </a:ext>
            </a:extLst>
          </p:cNvPr>
          <p:cNvGrpSpPr/>
          <p:nvPr/>
        </p:nvGrpSpPr>
        <p:grpSpPr>
          <a:xfrm>
            <a:off x="4426894" y="2215823"/>
            <a:ext cx="717717" cy="184666"/>
            <a:chOff x="4804718" y="2215823"/>
            <a:chExt cx="717717" cy="184666"/>
          </a:xfrm>
        </p:grpSpPr>
        <p:sp>
          <p:nvSpPr>
            <p:cNvPr id="137" name="矩形 136">
              <a:extLst>
                <a:ext uri="{FF2B5EF4-FFF2-40B4-BE49-F238E27FC236}">
                  <a16:creationId xmlns:a16="http://schemas.microsoft.com/office/drawing/2014/main" id="{7195C6C4-0C35-855E-2963-6CA9A173FA04}"/>
                </a:ext>
              </a:extLst>
            </p:cNvPr>
            <p:cNvSpPr/>
            <p:nvPr/>
          </p:nvSpPr>
          <p:spPr>
            <a:xfrm rot="5400000">
              <a:off x="4871523" y="2183126"/>
              <a:ext cx="124329" cy="2579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138" name="文本框 137">
              <a:extLst>
                <a:ext uri="{FF2B5EF4-FFF2-40B4-BE49-F238E27FC236}">
                  <a16:creationId xmlns:a16="http://schemas.microsoft.com/office/drawing/2014/main" id="{B07C7D33-E72D-BE57-F1CE-0E430AB302F0}"/>
                </a:ext>
              </a:extLst>
            </p:cNvPr>
            <p:cNvSpPr txBox="1"/>
            <p:nvPr/>
          </p:nvSpPr>
          <p:spPr>
            <a:xfrm>
              <a:off x="5137530" y="2215823"/>
              <a:ext cx="384905" cy="184666"/>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FPU</a:t>
              </a:r>
              <a:endParaRPr lang="zh-CN" altLang="en-US" sz="1200" dirty="0">
                <a:latin typeface="Arial" panose="020B0604020202020204" pitchFamily="34" charset="0"/>
                <a:cs typeface="Arial" panose="020B0604020202020204" pitchFamily="34" charset="0"/>
              </a:endParaRPr>
            </a:p>
          </p:txBody>
        </p:sp>
      </p:grpSp>
      <p:sp>
        <p:nvSpPr>
          <p:cNvPr id="139" name="文本框 138">
            <a:extLst>
              <a:ext uri="{FF2B5EF4-FFF2-40B4-BE49-F238E27FC236}">
                <a16:creationId xmlns:a16="http://schemas.microsoft.com/office/drawing/2014/main" id="{6CAD6FC4-B2B5-FA4B-8B2C-6D1FA0618616}"/>
              </a:ext>
            </a:extLst>
          </p:cNvPr>
          <p:cNvSpPr txBox="1"/>
          <p:nvPr/>
        </p:nvSpPr>
        <p:spPr>
          <a:xfrm rot="8324183">
            <a:off x="3702967" y="3308728"/>
            <a:ext cx="175491" cy="184667"/>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grpSp>
        <p:nvGrpSpPr>
          <p:cNvPr id="273" name="组合 272">
            <a:extLst>
              <a:ext uri="{FF2B5EF4-FFF2-40B4-BE49-F238E27FC236}">
                <a16:creationId xmlns:a16="http://schemas.microsoft.com/office/drawing/2014/main" id="{7204EC10-835C-CF0D-AD73-6A2AB49914E7}"/>
              </a:ext>
            </a:extLst>
          </p:cNvPr>
          <p:cNvGrpSpPr/>
          <p:nvPr/>
        </p:nvGrpSpPr>
        <p:grpSpPr>
          <a:xfrm>
            <a:off x="-11352" y="2492890"/>
            <a:ext cx="2687883" cy="2335359"/>
            <a:chOff x="181583" y="2492890"/>
            <a:chExt cx="2687883" cy="2335359"/>
          </a:xfrm>
        </p:grpSpPr>
        <p:sp>
          <p:nvSpPr>
            <p:cNvPr id="141" name="矩形 140">
              <a:extLst>
                <a:ext uri="{FF2B5EF4-FFF2-40B4-BE49-F238E27FC236}">
                  <a16:creationId xmlns:a16="http://schemas.microsoft.com/office/drawing/2014/main" id="{D26CAB1C-6C22-0BB8-F361-D7EE81A9D6C2}"/>
                </a:ext>
              </a:extLst>
            </p:cNvPr>
            <p:cNvSpPr/>
            <p:nvPr/>
          </p:nvSpPr>
          <p:spPr>
            <a:xfrm>
              <a:off x="417401" y="2549101"/>
              <a:ext cx="2184033" cy="1233732"/>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2" name="矩形 141">
              <a:extLst>
                <a:ext uri="{FF2B5EF4-FFF2-40B4-BE49-F238E27FC236}">
                  <a16:creationId xmlns:a16="http://schemas.microsoft.com/office/drawing/2014/main" id="{637E2DB4-CEB6-A6BE-D64F-D0F858278FA3}"/>
                </a:ext>
              </a:extLst>
            </p:cNvPr>
            <p:cNvSpPr/>
            <p:nvPr/>
          </p:nvSpPr>
          <p:spPr>
            <a:xfrm>
              <a:off x="1455397" y="3486164"/>
              <a:ext cx="1146036" cy="296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43" name="组合 142">
              <a:extLst>
                <a:ext uri="{FF2B5EF4-FFF2-40B4-BE49-F238E27FC236}">
                  <a16:creationId xmlns:a16="http://schemas.microsoft.com/office/drawing/2014/main" id="{8B3C1892-6EC3-F010-C3EA-E19A07045D69}"/>
                </a:ext>
              </a:extLst>
            </p:cNvPr>
            <p:cNvGrpSpPr/>
            <p:nvPr/>
          </p:nvGrpSpPr>
          <p:grpSpPr>
            <a:xfrm>
              <a:off x="553406" y="4353460"/>
              <a:ext cx="1912017" cy="380344"/>
              <a:chOff x="1424619" y="4124615"/>
              <a:chExt cx="1582214" cy="380344"/>
            </a:xfrm>
          </p:grpSpPr>
          <p:sp>
            <p:nvSpPr>
              <p:cNvPr id="161" name="矩形 160">
                <a:extLst>
                  <a:ext uri="{FF2B5EF4-FFF2-40B4-BE49-F238E27FC236}">
                    <a16:creationId xmlns:a16="http://schemas.microsoft.com/office/drawing/2014/main" id="{5A2269BE-968D-C416-89F5-B8FCAE2A37B3}"/>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bg1"/>
                    </a:solidFill>
                    <a:latin typeface="Arial" panose="020B0604020202020204" pitchFamily="34" charset="0"/>
                    <a:cs typeface="Arial" panose="020B0604020202020204" pitchFamily="34" charset="0"/>
                  </a:rPr>
                  <a:t>Attn-</a:t>
                </a:r>
              </a:p>
              <a:p>
                <a:pPr algn="ctr"/>
                <a:r>
                  <a:rPr lang="en-US" altLang="zh-CN" sz="1200" b="1" dirty="0">
                    <a:solidFill>
                      <a:schemeClr val="bg1"/>
                    </a:solidFill>
                    <a:latin typeface="Arial" panose="020B0604020202020204" pitchFamily="34" charset="0"/>
                    <a:cs typeface="Arial" panose="020B0604020202020204" pitchFamily="34" charset="0"/>
                  </a:rPr>
                  <a:t>PIM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162" name="矩形 161">
                <a:extLst>
                  <a:ext uri="{FF2B5EF4-FFF2-40B4-BE49-F238E27FC236}">
                    <a16:creationId xmlns:a16="http://schemas.microsoft.com/office/drawing/2014/main" id="{85313757-3055-C4DA-AC08-84ADE341D1D9}"/>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bg1"/>
                    </a:solidFill>
                    <a:latin typeface="Arial" panose="020B0604020202020204" pitchFamily="34" charset="0"/>
                    <a:cs typeface="Arial" panose="020B0604020202020204" pitchFamily="34" charset="0"/>
                  </a:rPr>
                  <a:t>Attn-</a:t>
                </a:r>
              </a:p>
              <a:p>
                <a:pPr algn="ctr"/>
                <a:r>
                  <a:rPr lang="en-US" altLang="zh-CN" sz="1200" b="1" dirty="0">
                    <a:solidFill>
                      <a:schemeClr val="bg1"/>
                    </a:solidFill>
                    <a:latin typeface="Arial" panose="020B0604020202020204" pitchFamily="34" charset="0"/>
                    <a:cs typeface="Arial" panose="020B0604020202020204" pitchFamily="34" charset="0"/>
                  </a:rPr>
                  <a:t>PIM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163" name="矩形 162">
                <a:extLst>
                  <a:ext uri="{FF2B5EF4-FFF2-40B4-BE49-F238E27FC236}">
                    <a16:creationId xmlns:a16="http://schemas.microsoft.com/office/drawing/2014/main" id="{F3C1EE0C-1E9A-84F3-B21C-E84B705F6854}"/>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bg1"/>
                    </a:solidFill>
                    <a:latin typeface="Arial" panose="020B0604020202020204" pitchFamily="34" charset="0"/>
                    <a:cs typeface="Arial" panose="020B0604020202020204" pitchFamily="34" charset="0"/>
                  </a:rPr>
                  <a:t>Attn-</a:t>
                </a:r>
              </a:p>
              <a:p>
                <a:pPr algn="ctr"/>
                <a:r>
                  <a:rPr lang="en-US" altLang="zh-CN" sz="1200" b="1" dirty="0">
                    <a:solidFill>
                      <a:schemeClr val="bg1"/>
                    </a:solidFill>
                    <a:latin typeface="Arial" panose="020B0604020202020204" pitchFamily="34" charset="0"/>
                    <a:cs typeface="Arial" panose="020B0604020202020204" pitchFamily="34" charset="0"/>
                  </a:rPr>
                  <a:t>PIM</a:t>
                </a:r>
                <a:endParaRPr lang="zh-CN" altLang="en-US" sz="1200" b="1" dirty="0">
                  <a:solidFill>
                    <a:schemeClr val="bg1"/>
                  </a:solidFill>
                  <a:latin typeface="Arial" panose="020B0604020202020204" pitchFamily="34" charset="0"/>
                  <a:cs typeface="Arial" panose="020B0604020202020204" pitchFamily="34" charset="0"/>
                </a:endParaRPr>
              </a:p>
            </p:txBody>
          </p:sp>
        </p:grpSp>
        <p:sp>
          <p:nvSpPr>
            <p:cNvPr id="144" name="矩形 143">
              <a:extLst>
                <a:ext uri="{FF2B5EF4-FFF2-40B4-BE49-F238E27FC236}">
                  <a16:creationId xmlns:a16="http://schemas.microsoft.com/office/drawing/2014/main" id="{70F302C3-246C-6915-63C0-31B7AD9313AF}"/>
                </a:ext>
              </a:extLst>
            </p:cNvPr>
            <p:cNvSpPr/>
            <p:nvPr/>
          </p:nvSpPr>
          <p:spPr>
            <a:xfrm>
              <a:off x="417402" y="3962012"/>
              <a:ext cx="2184027" cy="16441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rial" panose="020B0604020202020204" pitchFamily="34" charset="0"/>
                  <a:cs typeface="Arial" panose="020B0604020202020204" pitchFamily="34" charset="0"/>
                </a:rPr>
                <a:t>Interconnect</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45" name="矩形 144">
              <a:extLst>
                <a:ext uri="{FF2B5EF4-FFF2-40B4-BE49-F238E27FC236}">
                  <a16:creationId xmlns:a16="http://schemas.microsoft.com/office/drawing/2014/main" id="{09F5AAE9-E8BB-50F5-071A-ABDD68A7B534}"/>
                </a:ext>
              </a:extLst>
            </p:cNvPr>
            <p:cNvSpPr/>
            <p:nvPr/>
          </p:nvSpPr>
          <p:spPr>
            <a:xfrm>
              <a:off x="1851715" y="2833144"/>
              <a:ext cx="569245" cy="374764"/>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b="1" dirty="0">
                  <a:solidFill>
                    <a:schemeClr val="bg1"/>
                  </a:solidFill>
                  <a:latin typeface="Arial" panose="020B0604020202020204" pitchFamily="34" charset="0"/>
                  <a:cs typeface="Arial" panose="020B0604020202020204" pitchFamily="34" charset="0"/>
                </a:rPr>
                <a:t>FC-</a:t>
              </a:r>
            </a:p>
            <a:p>
              <a:pPr algn="ctr"/>
              <a:r>
                <a:rPr lang="en-US" altLang="zh-CN" sz="1200" b="1" dirty="0">
                  <a:solidFill>
                    <a:schemeClr val="bg1"/>
                  </a:solidFill>
                  <a:latin typeface="Arial" panose="020B0604020202020204" pitchFamily="34" charset="0"/>
                  <a:cs typeface="Arial" panose="020B0604020202020204" pitchFamily="34" charset="0"/>
                </a:rPr>
                <a:t>PIM</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146" name="矩形 145">
              <a:extLst>
                <a:ext uri="{FF2B5EF4-FFF2-40B4-BE49-F238E27FC236}">
                  <a16:creationId xmlns:a16="http://schemas.microsoft.com/office/drawing/2014/main" id="{649662A1-104E-1328-0AE9-766D0121B197}"/>
                </a:ext>
              </a:extLst>
            </p:cNvPr>
            <p:cNvSpPr/>
            <p:nvPr/>
          </p:nvSpPr>
          <p:spPr>
            <a:xfrm>
              <a:off x="578045" y="3366565"/>
              <a:ext cx="809114" cy="374764"/>
            </a:xfrm>
            <a:prstGeom prst="rect">
              <a:avLst/>
            </a:prstGeom>
            <a:solidFill>
              <a:srgbClr val="3F0065"/>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bg1"/>
                  </a:solidFill>
                  <a:latin typeface="Arial" panose="020B0604020202020204" pitchFamily="34" charset="0"/>
                  <a:cs typeface="Arial" panose="020B0604020202020204" pitchFamily="34" charset="0"/>
                </a:rPr>
                <a:t>Processing</a:t>
              </a:r>
            </a:p>
            <a:p>
              <a:pPr algn="ctr"/>
              <a:r>
                <a:rPr lang="en-US" altLang="zh-CN" sz="1200" dirty="0">
                  <a:solidFill>
                    <a:schemeClr val="bg1"/>
                  </a:solidFill>
                  <a:latin typeface="Arial" panose="020B0604020202020204" pitchFamily="34" charset="0"/>
                  <a:cs typeface="Arial" panose="020B0604020202020204" pitchFamily="34" charset="0"/>
                </a:rPr>
                <a:t>Units (PUs)</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147" name="矩形 146">
              <a:extLst>
                <a:ext uri="{FF2B5EF4-FFF2-40B4-BE49-F238E27FC236}">
                  <a16:creationId xmlns:a16="http://schemas.microsoft.com/office/drawing/2014/main" id="{E76FF331-CFE5-4474-873E-97F91AAAF6C6}"/>
                </a:ext>
              </a:extLst>
            </p:cNvPr>
            <p:cNvSpPr/>
            <p:nvPr/>
          </p:nvSpPr>
          <p:spPr>
            <a:xfrm>
              <a:off x="515946" y="2857092"/>
              <a:ext cx="933313" cy="311414"/>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High-Speed Interconnect</a:t>
              </a:r>
              <a:endParaRPr lang="zh-CN" altLang="en-US" sz="1200" dirty="0">
                <a:solidFill>
                  <a:schemeClr val="tx1"/>
                </a:solidFill>
                <a:latin typeface="Arial" panose="020B0604020202020204" pitchFamily="34" charset="0"/>
                <a:cs typeface="Arial" panose="020B0604020202020204" pitchFamily="34" charset="0"/>
              </a:endParaRPr>
            </a:p>
          </p:txBody>
        </p:sp>
        <p:cxnSp>
          <p:nvCxnSpPr>
            <p:cNvPr id="148" name="直接箭头连接符 147">
              <a:extLst>
                <a:ext uri="{FF2B5EF4-FFF2-40B4-BE49-F238E27FC236}">
                  <a16:creationId xmlns:a16="http://schemas.microsoft.com/office/drawing/2014/main" id="{13C3CDDD-D579-C052-36B4-D24194A7DC93}"/>
                </a:ext>
              </a:extLst>
            </p:cNvPr>
            <p:cNvCxnSpPr>
              <a:cxnSpLocks/>
              <a:endCxn id="145" idx="1"/>
            </p:cNvCxnSpPr>
            <p:nvPr/>
          </p:nvCxnSpPr>
          <p:spPr>
            <a:xfrm>
              <a:off x="1456527" y="3017398"/>
              <a:ext cx="395188" cy="3128"/>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49" name="直接箭头连接符 148">
              <a:extLst>
                <a:ext uri="{FF2B5EF4-FFF2-40B4-BE49-F238E27FC236}">
                  <a16:creationId xmlns:a16="http://schemas.microsoft.com/office/drawing/2014/main" id="{4EF015A0-24EE-0ED1-6B07-E5153B445494}"/>
                </a:ext>
              </a:extLst>
            </p:cNvPr>
            <p:cNvCxnSpPr>
              <a:cxnSpLocks/>
              <a:stCxn id="146" idx="0"/>
              <a:endCxn id="147" idx="2"/>
            </p:cNvCxnSpPr>
            <p:nvPr/>
          </p:nvCxnSpPr>
          <p:spPr>
            <a:xfrm flipV="1">
              <a:off x="982602" y="3168506"/>
              <a:ext cx="1" cy="198059"/>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a16="http://schemas.microsoft.com/office/drawing/2014/main" id="{1FA3CD59-D1D5-D75A-39ED-7BB65DB2BC11}"/>
                </a:ext>
              </a:extLst>
            </p:cNvPr>
            <p:cNvCxnSpPr>
              <a:cxnSpLocks/>
            </p:cNvCxnSpPr>
            <p:nvPr/>
          </p:nvCxnSpPr>
          <p:spPr>
            <a:xfrm flipV="1">
              <a:off x="986483" y="3782810"/>
              <a:ext cx="0" cy="179202"/>
            </a:xfrm>
            <a:prstGeom prst="straightConnector1">
              <a:avLst/>
            </a:prstGeom>
            <a:ln w="19050">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a16="http://schemas.microsoft.com/office/drawing/2014/main" id="{4B7C9CFB-14A6-2AB5-5912-9F8EF58C42E9}"/>
                </a:ext>
              </a:extLst>
            </p:cNvPr>
            <p:cNvCxnSpPr>
              <a:cxnSpLocks/>
              <a:stCxn id="161" idx="0"/>
            </p:cNvCxnSpPr>
            <p:nvPr/>
          </p:nvCxnSpPr>
          <p:spPr>
            <a:xfrm flipV="1">
              <a:off x="838029" y="4125253"/>
              <a:ext cx="0" cy="230361"/>
            </a:xfrm>
            <a:prstGeom prst="straightConnector1">
              <a:avLst/>
            </a:prstGeom>
            <a:ln w="19050">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F5015933-2285-1A91-083B-6D994AB19ED3}"/>
                </a:ext>
              </a:extLst>
            </p:cNvPr>
            <p:cNvCxnSpPr>
              <a:cxnSpLocks/>
              <a:stCxn id="162" idx="0"/>
              <a:endCxn id="144" idx="2"/>
            </p:cNvCxnSpPr>
            <p:nvPr/>
          </p:nvCxnSpPr>
          <p:spPr>
            <a:xfrm flipV="1">
              <a:off x="1509415" y="4126423"/>
              <a:ext cx="1" cy="229191"/>
            </a:xfrm>
            <a:prstGeom prst="straightConnector1">
              <a:avLst/>
            </a:prstGeom>
            <a:ln w="19050">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EE72CF61-8F5D-86B6-5570-F401313EFDA4}"/>
                </a:ext>
              </a:extLst>
            </p:cNvPr>
            <p:cNvCxnSpPr>
              <a:cxnSpLocks/>
              <a:stCxn id="163" idx="0"/>
            </p:cNvCxnSpPr>
            <p:nvPr/>
          </p:nvCxnSpPr>
          <p:spPr>
            <a:xfrm flipV="1">
              <a:off x="2180801" y="4122707"/>
              <a:ext cx="0" cy="230753"/>
            </a:xfrm>
            <a:prstGeom prst="straightConnector1">
              <a:avLst/>
            </a:prstGeom>
            <a:ln w="19050">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54" name="矩形 153">
              <a:extLst>
                <a:ext uri="{FF2B5EF4-FFF2-40B4-BE49-F238E27FC236}">
                  <a16:creationId xmlns:a16="http://schemas.microsoft.com/office/drawing/2014/main" id="{F25CD2DF-DCB2-C563-524E-BFD40B7771AA}"/>
                </a:ext>
              </a:extLst>
            </p:cNvPr>
            <p:cNvSpPr/>
            <p:nvPr/>
          </p:nvSpPr>
          <p:spPr>
            <a:xfrm>
              <a:off x="1464605" y="3760866"/>
              <a:ext cx="1163318" cy="67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5" name="矩形 154">
              <a:extLst>
                <a:ext uri="{FF2B5EF4-FFF2-40B4-BE49-F238E27FC236}">
                  <a16:creationId xmlns:a16="http://schemas.microsoft.com/office/drawing/2014/main" id="{473B2B6E-2BF4-90CB-7691-A4578AEE7530}"/>
                </a:ext>
              </a:extLst>
            </p:cNvPr>
            <p:cNvSpPr/>
            <p:nvPr/>
          </p:nvSpPr>
          <p:spPr>
            <a:xfrm rot="5400000">
              <a:off x="2468980" y="3594523"/>
              <a:ext cx="283313" cy="81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156" name="直接箭头连接符 155">
              <a:extLst>
                <a:ext uri="{FF2B5EF4-FFF2-40B4-BE49-F238E27FC236}">
                  <a16:creationId xmlns:a16="http://schemas.microsoft.com/office/drawing/2014/main" id="{6CC9EE66-F4BC-F15F-AA3D-109386C5E2E6}"/>
                </a:ext>
              </a:extLst>
            </p:cNvPr>
            <p:cNvCxnSpPr>
              <a:cxnSpLocks/>
              <a:endCxn id="158" idx="2"/>
            </p:cNvCxnSpPr>
            <p:nvPr/>
          </p:nvCxnSpPr>
          <p:spPr>
            <a:xfrm flipV="1">
              <a:off x="2103067" y="3727720"/>
              <a:ext cx="0" cy="234292"/>
            </a:xfrm>
            <a:prstGeom prst="straightConnector1">
              <a:avLst/>
            </a:prstGeom>
            <a:ln w="19050">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57" name="矩形 156">
              <a:extLst>
                <a:ext uri="{FF2B5EF4-FFF2-40B4-BE49-F238E27FC236}">
                  <a16:creationId xmlns:a16="http://schemas.microsoft.com/office/drawing/2014/main" id="{3EE12579-10F3-DA81-901A-43FFFC8F5DE8}"/>
                </a:ext>
              </a:extLst>
            </p:cNvPr>
            <p:cNvSpPr/>
            <p:nvPr/>
          </p:nvSpPr>
          <p:spPr>
            <a:xfrm>
              <a:off x="377825" y="2492890"/>
              <a:ext cx="2273730" cy="233535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Arial" panose="020B0604020202020204" pitchFamily="34" charset="0"/>
                <a:cs typeface="Arial" panose="020B0604020202020204" pitchFamily="34" charset="0"/>
              </a:endParaRPr>
            </a:p>
          </p:txBody>
        </p:sp>
        <p:sp>
          <p:nvSpPr>
            <p:cNvPr id="158" name="矩形 157">
              <a:extLst>
                <a:ext uri="{FF2B5EF4-FFF2-40B4-BE49-F238E27FC236}">
                  <a16:creationId xmlns:a16="http://schemas.microsoft.com/office/drawing/2014/main" id="{60D4BE7B-79DF-38B6-B359-1F7415A18C85}"/>
                </a:ext>
              </a:extLst>
            </p:cNvPr>
            <p:cNvSpPr/>
            <p:nvPr/>
          </p:nvSpPr>
          <p:spPr>
            <a:xfrm>
              <a:off x="1604704" y="3557461"/>
              <a:ext cx="996726" cy="170259"/>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Host CPU</a:t>
              </a:r>
            </a:p>
          </p:txBody>
        </p:sp>
        <p:sp>
          <p:nvSpPr>
            <p:cNvPr id="159" name="矩形 158">
              <a:extLst>
                <a:ext uri="{FF2B5EF4-FFF2-40B4-BE49-F238E27FC236}">
                  <a16:creationId xmlns:a16="http://schemas.microsoft.com/office/drawing/2014/main" id="{A836EAAA-6771-C01A-87E6-CED4B0F30B7F}"/>
                </a:ext>
              </a:extLst>
            </p:cNvPr>
            <p:cNvSpPr/>
            <p:nvPr/>
          </p:nvSpPr>
          <p:spPr>
            <a:xfrm>
              <a:off x="1707108" y="3268021"/>
              <a:ext cx="791917" cy="18499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latin typeface="Arial" panose="020B0604020202020204" pitchFamily="34" charset="0"/>
                  <a:cs typeface="Arial" panose="020B0604020202020204" pitchFamily="34" charset="0"/>
                </a:rPr>
                <a:t>Scheduler</a:t>
              </a:r>
              <a:endParaRPr lang="zh-CN" altLang="en-US" sz="12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6EED5E5E-86C0-4658-D8F5-98075F824123}"/>
                </a:ext>
              </a:extLst>
            </p:cNvPr>
            <p:cNvSpPr txBox="1"/>
            <p:nvPr/>
          </p:nvSpPr>
          <p:spPr>
            <a:xfrm>
              <a:off x="181583" y="2541971"/>
              <a:ext cx="2687883" cy="276999"/>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High-Performance Processor</a:t>
              </a:r>
              <a:endParaRPr lang="zh-CN" altLang="en-US" sz="1200" b="1" dirty="0">
                <a:latin typeface="Arial" panose="020B0604020202020204" pitchFamily="34" charset="0"/>
                <a:cs typeface="Arial" panose="020B0604020202020204" pitchFamily="34" charset="0"/>
              </a:endParaRPr>
            </a:p>
          </p:txBody>
        </p:sp>
      </p:grpSp>
      <p:sp>
        <p:nvSpPr>
          <p:cNvPr id="164" name="文本框 163">
            <a:extLst>
              <a:ext uri="{FF2B5EF4-FFF2-40B4-BE49-F238E27FC236}">
                <a16:creationId xmlns:a16="http://schemas.microsoft.com/office/drawing/2014/main" id="{B3369E80-542C-08D6-7CA6-F3B51427D668}"/>
              </a:ext>
            </a:extLst>
          </p:cNvPr>
          <p:cNvSpPr txBox="1"/>
          <p:nvPr/>
        </p:nvSpPr>
        <p:spPr>
          <a:xfrm>
            <a:off x="2628270" y="2207434"/>
            <a:ext cx="1316622" cy="184666"/>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Bank Groups (BGs)</a:t>
            </a:r>
            <a:endParaRPr lang="zh-CN" altLang="en-US" sz="1200" dirty="0">
              <a:latin typeface="Arial" panose="020B0604020202020204" pitchFamily="34" charset="0"/>
              <a:cs typeface="Arial" panose="020B0604020202020204" pitchFamily="34" charset="0"/>
            </a:endParaRPr>
          </a:p>
        </p:txBody>
      </p:sp>
      <p:grpSp>
        <p:nvGrpSpPr>
          <p:cNvPr id="272" name="组合 271">
            <a:extLst>
              <a:ext uri="{FF2B5EF4-FFF2-40B4-BE49-F238E27FC236}">
                <a16:creationId xmlns:a16="http://schemas.microsoft.com/office/drawing/2014/main" id="{EB1A94B0-7BAE-5ACB-5AED-E398A60AF06D}"/>
              </a:ext>
            </a:extLst>
          </p:cNvPr>
          <p:cNvGrpSpPr/>
          <p:nvPr/>
        </p:nvGrpSpPr>
        <p:grpSpPr>
          <a:xfrm>
            <a:off x="6049155" y="2701961"/>
            <a:ext cx="3042677" cy="1167184"/>
            <a:chOff x="6426979" y="2701961"/>
            <a:chExt cx="3042677" cy="1167184"/>
          </a:xfrm>
        </p:grpSpPr>
        <p:grpSp>
          <p:nvGrpSpPr>
            <p:cNvPr id="167" name="组合 166">
              <a:extLst>
                <a:ext uri="{FF2B5EF4-FFF2-40B4-BE49-F238E27FC236}">
                  <a16:creationId xmlns:a16="http://schemas.microsoft.com/office/drawing/2014/main" id="{3C7732BA-EB7A-3A6C-A901-B397631D25A4}"/>
                </a:ext>
              </a:extLst>
            </p:cNvPr>
            <p:cNvGrpSpPr/>
            <p:nvPr/>
          </p:nvGrpSpPr>
          <p:grpSpPr>
            <a:xfrm>
              <a:off x="6426979" y="2701961"/>
              <a:ext cx="1014226" cy="195916"/>
              <a:chOff x="7711440" y="4272962"/>
              <a:chExt cx="751754" cy="195916"/>
            </a:xfrm>
          </p:grpSpPr>
          <p:sp>
            <p:nvSpPr>
              <p:cNvPr id="194" name="矩形 193">
                <a:extLst>
                  <a:ext uri="{FF2B5EF4-FFF2-40B4-BE49-F238E27FC236}">
                    <a16:creationId xmlns:a16="http://schemas.microsoft.com/office/drawing/2014/main" id="{E85FB453-E1AA-1C75-C3D9-A9C06E0F1401}"/>
                  </a:ext>
                </a:extLst>
              </p:cNvPr>
              <p:cNvSpPr/>
              <p:nvPr/>
            </p:nvSpPr>
            <p:spPr>
              <a:xfrm>
                <a:off x="7711440" y="4272962"/>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Sure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95" name="矩形 194">
                <a:extLst>
                  <a:ext uri="{FF2B5EF4-FFF2-40B4-BE49-F238E27FC236}">
                    <a16:creationId xmlns:a16="http://schemas.microsoft.com/office/drawing/2014/main" id="{B6B83B21-0623-D6FE-923D-8D249C6C4FBB}"/>
                  </a:ext>
                </a:extLst>
              </p:cNvPr>
              <p:cNvSpPr/>
              <p:nvPr/>
            </p:nvSpPr>
            <p:spPr>
              <a:xfrm>
                <a:off x="8087317" y="4272962"/>
                <a:ext cx="375877" cy="195916"/>
              </a:xfrm>
              <a:prstGeom prst="rect">
                <a:avLst/>
              </a:prstGeom>
              <a:solidFill>
                <a:srgbClr val="00B050">
                  <a:alpha val="7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&lt;</a:t>
                </a:r>
                <a:r>
                  <a:rPr lang="en-US" altLang="zh-CN" sz="1200" dirty="0" err="1">
                    <a:solidFill>
                      <a:schemeClr val="tx1"/>
                    </a:solidFill>
                    <a:latin typeface="Arial" panose="020B0604020202020204" pitchFamily="34" charset="0"/>
                    <a:cs typeface="Arial" panose="020B0604020202020204" pitchFamily="34" charset="0"/>
                  </a:rPr>
                  <a:t>eos</a:t>
                </a:r>
                <a:r>
                  <a:rPr lang="en-US" altLang="zh-CN" sz="1200" dirty="0">
                    <a:solidFill>
                      <a:schemeClr val="tx1"/>
                    </a:solidFill>
                    <a:latin typeface="Arial" panose="020B0604020202020204" pitchFamily="34" charset="0"/>
                    <a:cs typeface="Arial" panose="020B0604020202020204" pitchFamily="34" charset="0"/>
                  </a:rPr>
                  <a:t>&gt;</a:t>
                </a: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168" name="组合 167">
              <a:extLst>
                <a:ext uri="{FF2B5EF4-FFF2-40B4-BE49-F238E27FC236}">
                  <a16:creationId xmlns:a16="http://schemas.microsoft.com/office/drawing/2014/main" id="{17826C3A-5251-ADF8-A1B8-3AC2C8B31676}"/>
                </a:ext>
              </a:extLst>
            </p:cNvPr>
            <p:cNvGrpSpPr/>
            <p:nvPr/>
          </p:nvGrpSpPr>
          <p:grpSpPr>
            <a:xfrm>
              <a:off x="6426979" y="2944778"/>
              <a:ext cx="3042677" cy="195916"/>
              <a:chOff x="7711440" y="4555835"/>
              <a:chExt cx="2255262" cy="195916"/>
            </a:xfrm>
          </p:grpSpPr>
          <p:sp>
            <p:nvSpPr>
              <p:cNvPr id="188" name="矩形 187">
                <a:extLst>
                  <a:ext uri="{FF2B5EF4-FFF2-40B4-BE49-F238E27FC236}">
                    <a16:creationId xmlns:a16="http://schemas.microsoft.com/office/drawing/2014/main" id="{FC778B81-5672-41C0-3B39-018B123A7368}"/>
                  </a:ext>
                </a:extLst>
              </p:cNvPr>
              <p:cNvSpPr/>
              <p:nvPr/>
            </p:nvSpPr>
            <p:spPr>
              <a:xfrm>
                <a:off x="7711440" y="45558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It</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9" name="矩形 188">
                <a:extLst>
                  <a:ext uri="{FF2B5EF4-FFF2-40B4-BE49-F238E27FC236}">
                    <a16:creationId xmlns:a16="http://schemas.microsoft.com/office/drawing/2014/main" id="{E4901B52-778E-3C39-FF9B-1F1602F5D1B2}"/>
                  </a:ext>
                </a:extLst>
              </p:cNvPr>
              <p:cNvSpPr/>
              <p:nvPr/>
            </p:nvSpPr>
            <p:spPr>
              <a:xfrm>
                <a:off x="8087317" y="45558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is</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90" name="矩形 189">
                <a:extLst>
                  <a:ext uri="{FF2B5EF4-FFF2-40B4-BE49-F238E27FC236}">
                    <a16:creationId xmlns:a16="http://schemas.microsoft.com/office/drawing/2014/main" id="{DE62A792-0E2F-2A1D-48E2-9F7368B06FC4}"/>
                  </a:ext>
                </a:extLst>
              </p:cNvPr>
              <p:cNvSpPr/>
              <p:nvPr/>
            </p:nvSpPr>
            <p:spPr>
              <a:xfrm>
                <a:off x="8463194" y="45558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a</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91" name="矩形 190">
                <a:extLst>
                  <a:ext uri="{FF2B5EF4-FFF2-40B4-BE49-F238E27FC236}">
                    <a16:creationId xmlns:a16="http://schemas.microsoft.com/office/drawing/2014/main" id="{EDBB7FD6-8620-CAF3-71C8-337622170C72}"/>
                  </a:ext>
                </a:extLst>
              </p:cNvPr>
              <p:cNvSpPr/>
              <p:nvPr/>
            </p:nvSpPr>
            <p:spPr>
              <a:xfrm>
                <a:off x="8839071" y="45558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good</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92" name="矩形 191">
                <a:extLst>
                  <a:ext uri="{FF2B5EF4-FFF2-40B4-BE49-F238E27FC236}">
                    <a16:creationId xmlns:a16="http://schemas.microsoft.com/office/drawing/2014/main" id="{2F6FD13A-A41D-DDBC-8438-224BDD1960FE}"/>
                  </a:ext>
                </a:extLst>
              </p:cNvPr>
              <p:cNvSpPr/>
              <p:nvPr/>
            </p:nvSpPr>
            <p:spPr>
              <a:xfrm>
                <a:off x="9214948" y="45558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work</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93" name="矩形 192">
                <a:extLst>
                  <a:ext uri="{FF2B5EF4-FFF2-40B4-BE49-F238E27FC236}">
                    <a16:creationId xmlns:a16="http://schemas.microsoft.com/office/drawing/2014/main" id="{CFF9B168-0960-D281-1137-23EA3ADE628E}"/>
                  </a:ext>
                </a:extLst>
              </p:cNvPr>
              <p:cNvSpPr/>
              <p:nvPr/>
            </p:nvSpPr>
            <p:spPr>
              <a:xfrm>
                <a:off x="9590825" y="4555835"/>
                <a:ext cx="375877" cy="195916"/>
              </a:xfrm>
              <a:prstGeom prst="rect">
                <a:avLst/>
              </a:prstGeom>
              <a:solidFill>
                <a:srgbClr val="00B050">
                  <a:alpha val="7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&lt;</a:t>
                </a:r>
                <a:r>
                  <a:rPr lang="en-US" altLang="zh-CN" sz="1200" dirty="0" err="1">
                    <a:solidFill>
                      <a:schemeClr val="tx1"/>
                    </a:solidFill>
                    <a:latin typeface="Arial" panose="020B0604020202020204" pitchFamily="34" charset="0"/>
                    <a:cs typeface="Arial" panose="020B0604020202020204" pitchFamily="34" charset="0"/>
                  </a:rPr>
                  <a:t>eos</a:t>
                </a:r>
                <a:r>
                  <a:rPr lang="en-US" altLang="zh-CN" sz="1200" dirty="0">
                    <a:solidFill>
                      <a:schemeClr val="tx1"/>
                    </a:solidFill>
                    <a:latin typeface="Arial" panose="020B0604020202020204" pitchFamily="34" charset="0"/>
                    <a:cs typeface="Arial" panose="020B0604020202020204" pitchFamily="34" charset="0"/>
                  </a:rPr>
                  <a:t>&gt;</a:t>
                </a: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169" name="组合 168">
              <a:extLst>
                <a:ext uri="{FF2B5EF4-FFF2-40B4-BE49-F238E27FC236}">
                  <a16:creationId xmlns:a16="http://schemas.microsoft.com/office/drawing/2014/main" id="{03D105F1-44A9-7196-5711-249E35634ACF}"/>
                </a:ext>
              </a:extLst>
            </p:cNvPr>
            <p:cNvGrpSpPr/>
            <p:nvPr/>
          </p:nvGrpSpPr>
          <p:grpSpPr>
            <a:xfrm>
              <a:off x="6426979" y="3187595"/>
              <a:ext cx="2535564" cy="195916"/>
              <a:chOff x="7711440" y="4835579"/>
              <a:chExt cx="1879385" cy="195916"/>
            </a:xfrm>
          </p:grpSpPr>
          <p:sp>
            <p:nvSpPr>
              <p:cNvPr id="183" name="矩形 182">
                <a:extLst>
                  <a:ext uri="{FF2B5EF4-FFF2-40B4-BE49-F238E27FC236}">
                    <a16:creationId xmlns:a16="http://schemas.microsoft.com/office/drawing/2014/main" id="{9C4B0C39-A238-A4A1-8B19-71624C624575}"/>
                  </a:ext>
                </a:extLst>
              </p:cNvPr>
              <p:cNvSpPr/>
              <p:nvPr/>
            </p:nvSpPr>
            <p:spPr>
              <a:xfrm>
                <a:off x="7711440" y="4835579"/>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Have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4" name="矩形 183">
                <a:extLst>
                  <a:ext uri="{FF2B5EF4-FFF2-40B4-BE49-F238E27FC236}">
                    <a16:creationId xmlns:a16="http://schemas.microsoft.com/office/drawing/2014/main" id="{7F54DA47-1C30-9DDB-526F-5F60F3B3F7FD}"/>
                  </a:ext>
                </a:extLst>
              </p:cNvPr>
              <p:cNvSpPr/>
              <p:nvPr/>
            </p:nvSpPr>
            <p:spPr>
              <a:xfrm>
                <a:off x="8087317" y="4835579"/>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a</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5" name="矩形 184">
                <a:extLst>
                  <a:ext uri="{FF2B5EF4-FFF2-40B4-BE49-F238E27FC236}">
                    <a16:creationId xmlns:a16="http://schemas.microsoft.com/office/drawing/2014/main" id="{4E008562-2E6A-AFB0-48D2-A24438CA134B}"/>
                  </a:ext>
                </a:extLst>
              </p:cNvPr>
              <p:cNvSpPr/>
              <p:nvPr/>
            </p:nvSpPr>
            <p:spPr>
              <a:xfrm>
                <a:off x="8463194" y="4835579"/>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nice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6" name="矩形 185">
                <a:extLst>
                  <a:ext uri="{FF2B5EF4-FFF2-40B4-BE49-F238E27FC236}">
                    <a16:creationId xmlns:a16="http://schemas.microsoft.com/office/drawing/2014/main" id="{6102085D-AE16-CCB9-3DCB-CAD2D946EE6A}"/>
                  </a:ext>
                </a:extLst>
              </p:cNvPr>
              <p:cNvSpPr/>
              <p:nvPr/>
            </p:nvSpPr>
            <p:spPr>
              <a:xfrm>
                <a:off x="8839071" y="4835579"/>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day</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7" name="矩形 186">
                <a:extLst>
                  <a:ext uri="{FF2B5EF4-FFF2-40B4-BE49-F238E27FC236}">
                    <a16:creationId xmlns:a16="http://schemas.microsoft.com/office/drawing/2014/main" id="{FB6A0DED-3868-D2F4-2385-273D6194B324}"/>
                  </a:ext>
                </a:extLst>
              </p:cNvPr>
              <p:cNvSpPr/>
              <p:nvPr/>
            </p:nvSpPr>
            <p:spPr>
              <a:xfrm>
                <a:off x="9214948" y="4835579"/>
                <a:ext cx="375877" cy="195916"/>
              </a:xfrm>
              <a:prstGeom prst="rect">
                <a:avLst/>
              </a:prstGeom>
              <a:solidFill>
                <a:srgbClr val="00B050">
                  <a:alpha val="7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&lt;</a:t>
                </a:r>
                <a:r>
                  <a:rPr lang="en-US" altLang="zh-CN" sz="1200" dirty="0" err="1">
                    <a:solidFill>
                      <a:schemeClr val="tx1"/>
                    </a:solidFill>
                    <a:latin typeface="Arial" panose="020B0604020202020204" pitchFamily="34" charset="0"/>
                    <a:cs typeface="Arial" panose="020B0604020202020204" pitchFamily="34" charset="0"/>
                  </a:rPr>
                  <a:t>eos</a:t>
                </a:r>
                <a:r>
                  <a:rPr lang="en-US" altLang="zh-CN" sz="1200" dirty="0">
                    <a:solidFill>
                      <a:schemeClr val="tx1"/>
                    </a:solidFill>
                    <a:latin typeface="Arial" panose="020B0604020202020204" pitchFamily="34" charset="0"/>
                    <a:cs typeface="Arial" panose="020B0604020202020204" pitchFamily="34" charset="0"/>
                  </a:rPr>
                  <a:t>&gt;</a:t>
                </a: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170" name="组合 169">
              <a:extLst>
                <a:ext uri="{FF2B5EF4-FFF2-40B4-BE49-F238E27FC236}">
                  <a16:creationId xmlns:a16="http://schemas.microsoft.com/office/drawing/2014/main" id="{C841D4CE-D4C5-6B79-5EB0-BE6D64F1A8B2}"/>
                </a:ext>
              </a:extLst>
            </p:cNvPr>
            <p:cNvGrpSpPr/>
            <p:nvPr/>
          </p:nvGrpSpPr>
          <p:grpSpPr>
            <a:xfrm>
              <a:off x="6426979" y="3430412"/>
              <a:ext cx="2028451" cy="195916"/>
              <a:chOff x="7711440" y="5090428"/>
              <a:chExt cx="1503508" cy="195916"/>
            </a:xfrm>
          </p:grpSpPr>
          <p:sp>
            <p:nvSpPr>
              <p:cNvPr id="179" name="矩形 178">
                <a:extLst>
                  <a:ext uri="{FF2B5EF4-FFF2-40B4-BE49-F238E27FC236}">
                    <a16:creationId xmlns:a16="http://schemas.microsoft.com/office/drawing/2014/main" id="{5021FB58-CFF8-FA6C-71F9-34F311DBB90E}"/>
                  </a:ext>
                </a:extLst>
              </p:cNvPr>
              <p:cNvSpPr/>
              <p:nvPr/>
            </p:nvSpPr>
            <p:spPr>
              <a:xfrm>
                <a:off x="7711440" y="5090428"/>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How</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0" name="矩形 179">
                <a:extLst>
                  <a:ext uri="{FF2B5EF4-FFF2-40B4-BE49-F238E27FC236}">
                    <a16:creationId xmlns:a16="http://schemas.microsoft.com/office/drawing/2014/main" id="{31637356-137A-22B7-5BA3-13F83B32C2E6}"/>
                  </a:ext>
                </a:extLst>
              </p:cNvPr>
              <p:cNvSpPr/>
              <p:nvPr/>
            </p:nvSpPr>
            <p:spPr>
              <a:xfrm>
                <a:off x="8087317" y="5090428"/>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are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1" name="矩形 180">
                <a:extLst>
                  <a:ext uri="{FF2B5EF4-FFF2-40B4-BE49-F238E27FC236}">
                    <a16:creationId xmlns:a16="http://schemas.microsoft.com/office/drawing/2014/main" id="{568D4514-7BBF-7815-49A9-9AB29C7D5D0E}"/>
                  </a:ext>
                </a:extLst>
              </p:cNvPr>
              <p:cNvSpPr/>
              <p:nvPr/>
            </p:nvSpPr>
            <p:spPr>
              <a:xfrm>
                <a:off x="8463194" y="5090428"/>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you</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2" name="矩形 181">
                <a:extLst>
                  <a:ext uri="{FF2B5EF4-FFF2-40B4-BE49-F238E27FC236}">
                    <a16:creationId xmlns:a16="http://schemas.microsoft.com/office/drawing/2014/main" id="{3B2FC579-FC54-798F-7433-1C2E8D849043}"/>
                  </a:ext>
                </a:extLst>
              </p:cNvPr>
              <p:cNvSpPr/>
              <p:nvPr/>
            </p:nvSpPr>
            <p:spPr>
              <a:xfrm>
                <a:off x="8839071" y="5090428"/>
                <a:ext cx="375877" cy="195916"/>
              </a:xfrm>
              <a:prstGeom prst="rect">
                <a:avLst/>
              </a:prstGeom>
              <a:solidFill>
                <a:srgbClr val="00B050">
                  <a:alpha val="7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&lt;</a:t>
                </a:r>
                <a:r>
                  <a:rPr lang="en-US" altLang="zh-CN" sz="1200" dirty="0" err="1">
                    <a:solidFill>
                      <a:schemeClr val="tx1"/>
                    </a:solidFill>
                    <a:latin typeface="Arial" panose="020B0604020202020204" pitchFamily="34" charset="0"/>
                    <a:cs typeface="Arial" panose="020B0604020202020204" pitchFamily="34" charset="0"/>
                  </a:rPr>
                  <a:t>eos</a:t>
                </a:r>
                <a:r>
                  <a:rPr lang="en-US" altLang="zh-CN" sz="1200" dirty="0">
                    <a:solidFill>
                      <a:schemeClr val="tx1"/>
                    </a:solidFill>
                    <a:latin typeface="Arial" panose="020B0604020202020204" pitchFamily="34" charset="0"/>
                    <a:cs typeface="Arial" panose="020B0604020202020204" pitchFamily="34" charset="0"/>
                  </a:rPr>
                  <a:t>&gt;</a:t>
                </a: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171" name="组合 170">
              <a:extLst>
                <a:ext uri="{FF2B5EF4-FFF2-40B4-BE49-F238E27FC236}">
                  <a16:creationId xmlns:a16="http://schemas.microsoft.com/office/drawing/2014/main" id="{5037BD13-46BF-C95E-CE04-D812487CC153}"/>
                </a:ext>
              </a:extLst>
            </p:cNvPr>
            <p:cNvGrpSpPr/>
            <p:nvPr/>
          </p:nvGrpSpPr>
          <p:grpSpPr>
            <a:xfrm>
              <a:off x="6426979" y="3673229"/>
              <a:ext cx="3042677" cy="195916"/>
              <a:chOff x="7711440" y="5342535"/>
              <a:chExt cx="2255262" cy="195916"/>
            </a:xfrm>
          </p:grpSpPr>
          <p:sp>
            <p:nvSpPr>
              <p:cNvPr id="172" name="矩形 171">
                <a:extLst>
                  <a:ext uri="{FF2B5EF4-FFF2-40B4-BE49-F238E27FC236}">
                    <a16:creationId xmlns:a16="http://schemas.microsoft.com/office/drawing/2014/main" id="{B870F3E9-D942-80E1-4661-5462F8E056B3}"/>
                  </a:ext>
                </a:extLst>
              </p:cNvPr>
              <p:cNvSpPr/>
              <p:nvPr/>
            </p:nvSpPr>
            <p:spPr>
              <a:xfrm>
                <a:off x="7711440"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Here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3" name="矩形 172">
                <a:extLst>
                  <a:ext uri="{FF2B5EF4-FFF2-40B4-BE49-F238E27FC236}">
                    <a16:creationId xmlns:a16="http://schemas.microsoft.com/office/drawing/2014/main" id="{4159654F-93DA-7D31-D81F-5937089D5B1B}"/>
                  </a:ext>
                </a:extLst>
              </p:cNvPr>
              <p:cNvSpPr/>
              <p:nvPr/>
            </p:nvSpPr>
            <p:spPr>
              <a:xfrm>
                <a:off x="8087317"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is</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4" name="矩形 173">
                <a:extLst>
                  <a:ext uri="{FF2B5EF4-FFF2-40B4-BE49-F238E27FC236}">
                    <a16:creationId xmlns:a16="http://schemas.microsoft.com/office/drawing/2014/main" id="{90B631C7-DCBA-3155-5875-B9F56245C629}"/>
                  </a:ext>
                </a:extLst>
              </p:cNvPr>
              <p:cNvSpPr/>
              <p:nvPr/>
            </p:nvSpPr>
            <p:spPr>
              <a:xfrm>
                <a:off x="8463194"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a</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5" name="矩形 174">
                <a:extLst>
                  <a:ext uri="{FF2B5EF4-FFF2-40B4-BE49-F238E27FC236}">
                    <a16:creationId xmlns:a16="http://schemas.microsoft.com/office/drawing/2014/main" id="{81D53B76-60BC-6446-79F6-449ABBB602A3}"/>
                  </a:ext>
                </a:extLst>
              </p:cNvPr>
              <p:cNvSpPr/>
              <p:nvPr/>
            </p:nvSpPr>
            <p:spPr>
              <a:xfrm>
                <a:off x="8839071"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cute</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6" name="矩形 175">
                <a:extLst>
                  <a:ext uri="{FF2B5EF4-FFF2-40B4-BE49-F238E27FC236}">
                    <a16:creationId xmlns:a16="http://schemas.microsoft.com/office/drawing/2014/main" id="{BD16C452-A498-B1B6-A4F0-4B7C9EDE2E7C}"/>
                  </a:ext>
                </a:extLst>
              </p:cNvPr>
              <p:cNvSpPr/>
              <p:nvPr/>
            </p:nvSpPr>
            <p:spPr>
              <a:xfrm>
                <a:off x="9214948"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dog</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7" name="矩形 176">
                <a:extLst>
                  <a:ext uri="{FF2B5EF4-FFF2-40B4-BE49-F238E27FC236}">
                    <a16:creationId xmlns:a16="http://schemas.microsoft.com/office/drawing/2014/main" id="{02E202E2-B901-B98C-9EED-56150402875F}"/>
                  </a:ext>
                </a:extLst>
              </p:cNvPr>
              <p:cNvSpPr/>
              <p:nvPr/>
            </p:nvSpPr>
            <p:spPr>
              <a:xfrm>
                <a:off x="9590825" y="5342535"/>
                <a:ext cx="375877" cy="195916"/>
              </a:xfrm>
              <a:prstGeom prst="rect">
                <a:avLst/>
              </a:prstGeom>
              <a:solidFill>
                <a:schemeClr val="accent6">
                  <a:lumMod val="20000"/>
                  <a:lumOff val="80000"/>
                  <a:alpha val="7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78" name="矩形 177">
                <a:extLst>
                  <a:ext uri="{FF2B5EF4-FFF2-40B4-BE49-F238E27FC236}">
                    <a16:creationId xmlns:a16="http://schemas.microsoft.com/office/drawing/2014/main" id="{132678DD-71C8-B92C-EE0A-8C1B59E09B51}"/>
                  </a:ext>
                </a:extLst>
              </p:cNvPr>
              <p:cNvSpPr/>
              <p:nvPr/>
            </p:nvSpPr>
            <p:spPr>
              <a:xfrm>
                <a:off x="9587325" y="5342535"/>
                <a:ext cx="375877" cy="195916"/>
              </a:xfrm>
              <a:prstGeom prst="rect">
                <a:avLst/>
              </a:prstGeom>
              <a:solidFill>
                <a:srgbClr val="00B050">
                  <a:alpha val="7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&lt;</a:t>
                </a:r>
                <a:r>
                  <a:rPr lang="en-US" altLang="zh-CN" sz="1200" dirty="0" err="1">
                    <a:solidFill>
                      <a:schemeClr val="tx1"/>
                    </a:solidFill>
                    <a:latin typeface="Arial" panose="020B0604020202020204" pitchFamily="34" charset="0"/>
                    <a:cs typeface="Arial" panose="020B0604020202020204" pitchFamily="34" charset="0"/>
                  </a:rPr>
                  <a:t>eos</a:t>
                </a:r>
                <a:r>
                  <a:rPr lang="en-US" altLang="zh-CN" sz="1200" dirty="0">
                    <a:solidFill>
                      <a:schemeClr val="tx1"/>
                    </a:solidFill>
                    <a:latin typeface="Arial" panose="020B0604020202020204" pitchFamily="34" charset="0"/>
                    <a:cs typeface="Arial" panose="020B0604020202020204" pitchFamily="34" charset="0"/>
                  </a:rPr>
                  <a:t>&gt;</a:t>
                </a:r>
                <a:endParaRPr lang="zh-CN" altLang="en-US" sz="1200" dirty="0">
                  <a:solidFill>
                    <a:schemeClr val="tx1"/>
                  </a:solidFill>
                  <a:latin typeface="Arial" panose="020B0604020202020204" pitchFamily="34" charset="0"/>
                  <a:cs typeface="Arial" panose="020B0604020202020204" pitchFamily="34" charset="0"/>
                </a:endParaRPr>
              </a:p>
            </p:txBody>
          </p:sp>
        </p:grpSp>
      </p:grpSp>
      <p:graphicFrame>
        <p:nvGraphicFramePr>
          <p:cNvPr id="196" name="表格 195">
            <a:extLst>
              <a:ext uri="{FF2B5EF4-FFF2-40B4-BE49-F238E27FC236}">
                <a16:creationId xmlns:a16="http://schemas.microsoft.com/office/drawing/2014/main" id="{D13A1D00-B5F1-61CE-C8A6-58830B0C84C9}"/>
              </a:ext>
            </a:extLst>
          </p:cNvPr>
          <p:cNvGraphicFramePr>
            <a:graphicFrameLocks noGrp="1"/>
          </p:cNvGraphicFramePr>
          <p:nvPr>
            <p:extLst>
              <p:ext uri="{D42A27DB-BD31-4B8C-83A1-F6EECF244321}">
                <p14:modId xmlns:p14="http://schemas.microsoft.com/office/powerpoint/2010/main" val="1653079103"/>
              </p:ext>
            </p:extLst>
          </p:nvPr>
        </p:nvGraphicFramePr>
        <p:xfrm>
          <a:off x="5302068" y="3919592"/>
          <a:ext cx="3796034" cy="731520"/>
        </p:xfrm>
        <a:graphic>
          <a:graphicData uri="http://schemas.openxmlformats.org/drawingml/2006/table">
            <a:tbl>
              <a:tblPr firstCol="1" bandRow="1">
                <a:tableStyleId>{5C22544A-7EE6-4342-B048-85BDC9FD1C3A}</a:tableStyleId>
              </a:tblPr>
              <a:tblGrid>
                <a:gridCol w="806866">
                  <a:extLst>
                    <a:ext uri="{9D8B030D-6E8A-4147-A177-3AD203B41FA5}">
                      <a16:colId xmlns:a16="http://schemas.microsoft.com/office/drawing/2014/main" val="1523274771"/>
                    </a:ext>
                  </a:extLst>
                </a:gridCol>
                <a:gridCol w="527810">
                  <a:extLst>
                    <a:ext uri="{9D8B030D-6E8A-4147-A177-3AD203B41FA5}">
                      <a16:colId xmlns:a16="http://schemas.microsoft.com/office/drawing/2014/main" val="4012017313"/>
                    </a:ext>
                  </a:extLst>
                </a:gridCol>
                <a:gridCol w="443172">
                  <a:extLst>
                    <a:ext uri="{9D8B030D-6E8A-4147-A177-3AD203B41FA5}">
                      <a16:colId xmlns:a16="http://schemas.microsoft.com/office/drawing/2014/main" val="801094129"/>
                    </a:ext>
                  </a:extLst>
                </a:gridCol>
                <a:gridCol w="511364">
                  <a:extLst>
                    <a:ext uri="{9D8B030D-6E8A-4147-A177-3AD203B41FA5}">
                      <a16:colId xmlns:a16="http://schemas.microsoft.com/office/drawing/2014/main" val="2572065136"/>
                    </a:ext>
                  </a:extLst>
                </a:gridCol>
                <a:gridCol w="504548">
                  <a:extLst>
                    <a:ext uri="{9D8B030D-6E8A-4147-A177-3AD203B41FA5}">
                      <a16:colId xmlns:a16="http://schemas.microsoft.com/office/drawing/2014/main" val="1410766723"/>
                    </a:ext>
                  </a:extLst>
                </a:gridCol>
                <a:gridCol w="501137">
                  <a:extLst>
                    <a:ext uri="{9D8B030D-6E8A-4147-A177-3AD203B41FA5}">
                      <a16:colId xmlns:a16="http://schemas.microsoft.com/office/drawing/2014/main" val="3879201656"/>
                    </a:ext>
                  </a:extLst>
                </a:gridCol>
                <a:gridCol w="501137">
                  <a:extLst>
                    <a:ext uri="{9D8B030D-6E8A-4147-A177-3AD203B41FA5}">
                      <a16:colId xmlns:a16="http://schemas.microsoft.com/office/drawing/2014/main" val="2580087136"/>
                    </a:ext>
                  </a:extLst>
                </a:gridCol>
              </a:tblGrid>
              <a:tr h="179126">
                <a:tc>
                  <a:txBody>
                    <a:bodyPr/>
                    <a:lstStyle/>
                    <a:p>
                      <a:pPr algn="ctr"/>
                      <a:r>
                        <a:rPr lang="en-US" altLang="zh-CN" sz="1200" b="0" dirty="0">
                          <a:solidFill>
                            <a:schemeClr val="tx1"/>
                          </a:solidFill>
                          <a:latin typeface="Arial" panose="020B0604020202020204" pitchFamily="34" charset="0"/>
                          <a:cs typeface="Arial" panose="020B0604020202020204" pitchFamily="34" charset="0"/>
                        </a:rPr>
                        <a:t>RLP</a:t>
                      </a:r>
                      <a:endParaRPr lang="zh-CN" altLang="en-US" sz="12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5</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4</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4</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3</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2</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0</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671728"/>
                  </a:ext>
                </a:extLst>
              </a:tr>
              <a:tr h="179126">
                <a:tc>
                  <a:txBody>
                    <a:bodyPr/>
                    <a:lstStyle/>
                    <a:p>
                      <a:pPr algn="ctr"/>
                      <a:r>
                        <a:rPr lang="en-US" altLang="zh-CN" sz="1200" b="0" dirty="0">
                          <a:solidFill>
                            <a:schemeClr val="tx1"/>
                          </a:solidFill>
                          <a:latin typeface="Arial" panose="020B0604020202020204" pitchFamily="34" charset="0"/>
                          <a:cs typeface="Arial" panose="020B0604020202020204" pitchFamily="34" charset="0"/>
                        </a:rPr>
                        <a:t>TLP</a:t>
                      </a:r>
                      <a:endParaRPr lang="zh-CN" altLang="en-US" sz="12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1</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8926866"/>
                  </a:ext>
                </a:extLst>
              </a:tr>
              <a:tr h="179126">
                <a:tc>
                  <a:txBody>
                    <a:bodyPr/>
                    <a:lstStyle/>
                    <a:p>
                      <a:pPr algn="ctr"/>
                      <a:r>
                        <a:rPr lang="en-US" altLang="zh-CN" sz="1200" b="0" dirty="0">
                          <a:solidFill>
                            <a:schemeClr val="tx1"/>
                          </a:solidFill>
                          <a:latin typeface="Arial" panose="020B0604020202020204" pitchFamily="34" charset="0"/>
                          <a:cs typeface="Arial" panose="020B0604020202020204" pitchFamily="34" charset="0"/>
                        </a:rPr>
                        <a:t>Reschedule</a:t>
                      </a:r>
                      <a:endParaRPr lang="zh-CN" altLang="en-US" sz="12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0301059"/>
                  </a:ext>
                </a:extLst>
              </a:tr>
              <a:tr h="179126">
                <a:tc>
                  <a:txBody>
                    <a:bodyPr/>
                    <a:lstStyle/>
                    <a:p>
                      <a:pPr algn="ctr"/>
                      <a:r>
                        <a:rPr lang="en-US" altLang="zh-CN" sz="1200" b="1" dirty="0">
                          <a:solidFill>
                            <a:schemeClr val="tx1"/>
                          </a:solidFill>
                          <a:latin typeface="Arial" panose="020B0604020202020204" pitchFamily="34" charset="0"/>
                          <a:cs typeface="Arial" panose="020B0604020202020204" pitchFamily="34" charset="0"/>
                        </a:rPr>
                        <a:t>RESULT</a:t>
                      </a:r>
                      <a:endParaRPr lang="zh-CN" altLang="en-US" sz="1200" b="1"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rgbClr val="3F0065"/>
                          </a:solidFill>
                          <a:latin typeface="Arial" panose="020B0604020202020204" pitchFamily="34" charset="0"/>
                          <a:cs typeface="Arial" panose="020B0604020202020204" pitchFamily="34" charset="0"/>
                        </a:rPr>
                        <a:t>PU</a:t>
                      </a:r>
                      <a:endParaRPr lang="zh-CN" altLang="en-US" sz="1200" b="1" dirty="0">
                        <a:solidFill>
                          <a:srgbClr val="3F0065"/>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a:t>
                      </a:r>
                      <a:endParaRPr lang="zh-CN" altLang="en-US"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rgbClr val="843C0C"/>
                          </a:solidFill>
                          <a:latin typeface="Arial" panose="020B0604020202020204" pitchFamily="34" charset="0"/>
                          <a:cs typeface="Arial" panose="020B0604020202020204" pitchFamily="34" charset="0"/>
                        </a:rPr>
                        <a:t>PIM</a:t>
                      </a:r>
                      <a:endParaRPr lang="zh-CN" altLang="en-US" sz="1200" b="1" dirty="0">
                        <a:solidFill>
                          <a:srgbClr val="843C0C"/>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rgbClr val="843C0C"/>
                          </a:solidFill>
                          <a:latin typeface="Arial" panose="020B0604020202020204" pitchFamily="34" charset="0"/>
                          <a:cs typeface="Arial" panose="020B0604020202020204" pitchFamily="34" charset="0"/>
                        </a:rPr>
                        <a:t>PIM</a:t>
                      </a:r>
                      <a:endParaRPr lang="zh-CN" altLang="en-US" sz="1200" b="1" dirty="0">
                        <a:solidFill>
                          <a:srgbClr val="843C0C"/>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rgbClr val="843C0C"/>
                          </a:solidFill>
                          <a:latin typeface="Arial" panose="020B0604020202020204" pitchFamily="34" charset="0"/>
                          <a:cs typeface="Arial" panose="020B0604020202020204" pitchFamily="34" charset="0"/>
                        </a:rPr>
                        <a:t>PIM</a:t>
                      </a:r>
                      <a:endParaRPr lang="zh-CN" altLang="en-US" sz="1200" b="1" dirty="0">
                        <a:solidFill>
                          <a:srgbClr val="843C0C"/>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779958"/>
                  </a:ext>
                </a:extLst>
              </a:tr>
            </a:tbl>
          </a:graphicData>
        </a:graphic>
      </p:graphicFrame>
      <p:sp>
        <p:nvSpPr>
          <p:cNvPr id="197" name="文本框 196">
            <a:extLst>
              <a:ext uri="{FF2B5EF4-FFF2-40B4-BE49-F238E27FC236}">
                <a16:creationId xmlns:a16="http://schemas.microsoft.com/office/drawing/2014/main" id="{5DF7120F-2661-2D4C-29EF-B65C224FC7CA}"/>
              </a:ext>
            </a:extLst>
          </p:cNvPr>
          <p:cNvSpPr txBox="1"/>
          <p:nvPr/>
        </p:nvSpPr>
        <p:spPr>
          <a:xfrm>
            <a:off x="5302067" y="5006018"/>
            <a:ext cx="3937519" cy="338554"/>
          </a:xfrm>
          <a:prstGeom prst="rect">
            <a:avLst/>
          </a:prstGeom>
          <a:noFill/>
        </p:spPr>
        <p:txBody>
          <a:bodyPr wrap="square" rtlCol="0">
            <a:spAutoFit/>
          </a:bodyPr>
          <a:lstStyle/>
          <a:p>
            <a:pPr algn="ctr"/>
            <a:r>
              <a:rPr lang="en-US" altLang="zh-CN" sz="1600" b="1" dirty="0">
                <a:latin typeface="Arial" panose="020B0604020202020204" pitchFamily="34" charset="0"/>
                <a:cs typeface="Arial" panose="020B0604020202020204" pitchFamily="34" charset="0"/>
              </a:rPr>
              <a:t>Dynamic Scheduling</a:t>
            </a:r>
            <a:endParaRPr lang="zh-CN" altLang="en-US" sz="1600" b="1" dirty="0">
              <a:latin typeface="Arial" panose="020B0604020202020204" pitchFamily="34" charset="0"/>
              <a:cs typeface="Arial" panose="020B0604020202020204" pitchFamily="34" charset="0"/>
            </a:endParaRPr>
          </a:p>
        </p:txBody>
      </p:sp>
      <p:grpSp>
        <p:nvGrpSpPr>
          <p:cNvPr id="270" name="组合 269">
            <a:extLst>
              <a:ext uri="{FF2B5EF4-FFF2-40B4-BE49-F238E27FC236}">
                <a16:creationId xmlns:a16="http://schemas.microsoft.com/office/drawing/2014/main" id="{7DD3E452-D9EC-427E-E7A0-6FB47DC25A9A}"/>
              </a:ext>
            </a:extLst>
          </p:cNvPr>
          <p:cNvGrpSpPr/>
          <p:nvPr/>
        </p:nvGrpSpPr>
        <p:grpSpPr>
          <a:xfrm>
            <a:off x="4051748" y="2599714"/>
            <a:ext cx="519274" cy="322578"/>
            <a:chOff x="4429572" y="2599714"/>
            <a:chExt cx="519274" cy="322578"/>
          </a:xfrm>
        </p:grpSpPr>
        <p:sp>
          <p:nvSpPr>
            <p:cNvPr id="228" name="矩形 227">
              <a:extLst>
                <a:ext uri="{FF2B5EF4-FFF2-40B4-BE49-F238E27FC236}">
                  <a16:creationId xmlns:a16="http://schemas.microsoft.com/office/drawing/2014/main" id="{32565420-D262-F48C-74CD-452DBDF36ACF}"/>
                </a:ext>
              </a:extLst>
            </p:cNvPr>
            <p:cNvSpPr/>
            <p:nvPr/>
          </p:nvSpPr>
          <p:spPr>
            <a:xfrm>
              <a:off x="4429572" y="2599714"/>
              <a:ext cx="519274" cy="191827"/>
            </a:xfrm>
            <a:prstGeom prst="rect">
              <a:avLst/>
            </a:prstGeom>
            <a:solidFill>
              <a:schemeClr val="accent2">
                <a:lumMod val="60000"/>
                <a:lumOff val="40000"/>
                <a:alpha val="5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1</a:t>
              </a:r>
            </a:p>
          </p:txBody>
        </p:sp>
        <p:sp>
          <p:nvSpPr>
            <p:cNvPr id="229" name="矩形 228">
              <a:extLst>
                <a:ext uri="{FF2B5EF4-FFF2-40B4-BE49-F238E27FC236}">
                  <a16:creationId xmlns:a16="http://schemas.microsoft.com/office/drawing/2014/main" id="{577619B4-CF1F-F492-E72B-FCBB9BBF9315}"/>
                </a:ext>
              </a:extLst>
            </p:cNvPr>
            <p:cNvSpPr/>
            <p:nvPr/>
          </p:nvSpPr>
          <p:spPr>
            <a:xfrm>
              <a:off x="4439792"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30" name="矩形 229">
              <a:extLst>
                <a:ext uri="{FF2B5EF4-FFF2-40B4-BE49-F238E27FC236}">
                  <a16:creationId xmlns:a16="http://schemas.microsoft.com/office/drawing/2014/main" id="{5CCB62EE-19D8-26E5-2F0D-F90D70DABC88}"/>
                </a:ext>
              </a:extLst>
            </p:cNvPr>
            <p:cNvSpPr/>
            <p:nvPr/>
          </p:nvSpPr>
          <p:spPr>
            <a:xfrm>
              <a:off x="4572149"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31" name="矩形 230">
              <a:extLst>
                <a:ext uri="{FF2B5EF4-FFF2-40B4-BE49-F238E27FC236}">
                  <a16:creationId xmlns:a16="http://schemas.microsoft.com/office/drawing/2014/main" id="{71E47F6B-6176-6EC7-91D5-BC2BCA4CB708}"/>
                </a:ext>
              </a:extLst>
            </p:cNvPr>
            <p:cNvSpPr/>
            <p:nvPr/>
          </p:nvSpPr>
          <p:spPr>
            <a:xfrm>
              <a:off x="4703928"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32" name="矩形 231">
              <a:extLst>
                <a:ext uri="{FF2B5EF4-FFF2-40B4-BE49-F238E27FC236}">
                  <a16:creationId xmlns:a16="http://schemas.microsoft.com/office/drawing/2014/main" id="{69AA31EF-12F4-2249-735D-6620CE122510}"/>
                </a:ext>
              </a:extLst>
            </p:cNvPr>
            <p:cNvSpPr/>
            <p:nvPr/>
          </p:nvSpPr>
          <p:spPr>
            <a:xfrm>
              <a:off x="4835705"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269" name="组合 268">
            <a:extLst>
              <a:ext uri="{FF2B5EF4-FFF2-40B4-BE49-F238E27FC236}">
                <a16:creationId xmlns:a16="http://schemas.microsoft.com/office/drawing/2014/main" id="{29463AC0-516F-5EAC-5537-DBC9BBAD3352}"/>
              </a:ext>
            </a:extLst>
          </p:cNvPr>
          <p:cNvGrpSpPr/>
          <p:nvPr/>
        </p:nvGrpSpPr>
        <p:grpSpPr>
          <a:xfrm>
            <a:off x="4619162" y="2599714"/>
            <a:ext cx="519274" cy="322578"/>
            <a:chOff x="4996986" y="2599714"/>
            <a:chExt cx="519274" cy="322578"/>
          </a:xfrm>
        </p:grpSpPr>
        <p:sp>
          <p:nvSpPr>
            <p:cNvPr id="223" name="矩形 222">
              <a:extLst>
                <a:ext uri="{FF2B5EF4-FFF2-40B4-BE49-F238E27FC236}">
                  <a16:creationId xmlns:a16="http://schemas.microsoft.com/office/drawing/2014/main" id="{F584A4B6-D2C0-DBFF-F0F0-0DDD690C8B8A}"/>
                </a:ext>
              </a:extLst>
            </p:cNvPr>
            <p:cNvSpPr/>
            <p:nvPr/>
          </p:nvSpPr>
          <p:spPr>
            <a:xfrm>
              <a:off x="4996986" y="2599714"/>
              <a:ext cx="519274" cy="191827"/>
            </a:xfrm>
            <a:prstGeom prst="rect">
              <a:avLst/>
            </a:prstGeom>
            <a:solidFill>
              <a:schemeClr val="accent2">
                <a:lumMod val="60000"/>
                <a:lumOff val="40000"/>
                <a:alpha val="5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2</a:t>
              </a:r>
            </a:p>
          </p:txBody>
        </p:sp>
        <p:sp>
          <p:nvSpPr>
            <p:cNvPr id="224" name="矩形 223">
              <a:extLst>
                <a:ext uri="{FF2B5EF4-FFF2-40B4-BE49-F238E27FC236}">
                  <a16:creationId xmlns:a16="http://schemas.microsoft.com/office/drawing/2014/main" id="{9E4FAF80-90BD-3B74-BB24-336604B23F5A}"/>
                </a:ext>
              </a:extLst>
            </p:cNvPr>
            <p:cNvSpPr/>
            <p:nvPr/>
          </p:nvSpPr>
          <p:spPr>
            <a:xfrm>
              <a:off x="5007206"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5" name="矩形 224">
              <a:extLst>
                <a:ext uri="{FF2B5EF4-FFF2-40B4-BE49-F238E27FC236}">
                  <a16:creationId xmlns:a16="http://schemas.microsoft.com/office/drawing/2014/main" id="{67B1D08F-5066-EF7F-E6CF-83DD88822E25}"/>
                </a:ext>
              </a:extLst>
            </p:cNvPr>
            <p:cNvSpPr/>
            <p:nvPr/>
          </p:nvSpPr>
          <p:spPr>
            <a:xfrm>
              <a:off x="5139563"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6" name="矩形 225">
              <a:extLst>
                <a:ext uri="{FF2B5EF4-FFF2-40B4-BE49-F238E27FC236}">
                  <a16:creationId xmlns:a16="http://schemas.microsoft.com/office/drawing/2014/main" id="{50C35546-0C06-CF32-CB3E-E48E72EE89E9}"/>
                </a:ext>
              </a:extLst>
            </p:cNvPr>
            <p:cNvSpPr/>
            <p:nvPr/>
          </p:nvSpPr>
          <p:spPr>
            <a:xfrm>
              <a:off x="5271342"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7" name="矩形 226">
              <a:extLst>
                <a:ext uri="{FF2B5EF4-FFF2-40B4-BE49-F238E27FC236}">
                  <a16:creationId xmlns:a16="http://schemas.microsoft.com/office/drawing/2014/main" id="{E093893E-0FDA-C053-CB20-089AC38A5D5A}"/>
                </a:ext>
              </a:extLst>
            </p:cNvPr>
            <p:cNvSpPr/>
            <p:nvPr/>
          </p:nvSpPr>
          <p:spPr>
            <a:xfrm>
              <a:off x="5403119" y="2792518"/>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268" name="组合 267">
            <a:extLst>
              <a:ext uri="{FF2B5EF4-FFF2-40B4-BE49-F238E27FC236}">
                <a16:creationId xmlns:a16="http://schemas.microsoft.com/office/drawing/2014/main" id="{EF05CCD8-2FF2-2A72-2429-DDDAEAEBC987}"/>
              </a:ext>
            </a:extLst>
          </p:cNvPr>
          <p:cNvGrpSpPr/>
          <p:nvPr/>
        </p:nvGrpSpPr>
        <p:grpSpPr>
          <a:xfrm>
            <a:off x="4051748" y="2981921"/>
            <a:ext cx="519274" cy="322578"/>
            <a:chOff x="4429572" y="2981921"/>
            <a:chExt cx="519274" cy="322578"/>
          </a:xfrm>
        </p:grpSpPr>
        <p:sp>
          <p:nvSpPr>
            <p:cNvPr id="218" name="矩形 217">
              <a:extLst>
                <a:ext uri="{FF2B5EF4-FFF2-40B4-BE49-F238E27FC236}">
                  <a16:creationId xmlns:a16="http://schemas.microsoft.com/office/drawing/2014/main" id="{519D962A-CF37-AF70-AA98-906BE10EBA45}"/>
                </a:ext>
              </a:extLst>
            </p:cNvPr>
            <p:cNvSpPr/>
            <p:nvPr/>
          </p:nvSpPr>
          <p:spPr>
            <a:xfrm>
              <a:off x="4429572" y="2981921"/>
              <a:ext cx="519274" cy="191827"/>
            </a:xfrm>
            <a:prstGeom prst="rect">
              <a:avLst/>
            </a:prstGeom>
            <a:solidFill>
              <a:schemeClr val="accent2">
                <a:lumMod val="60000"/>
                <a:lumOff val="40000"/>
                <a:alpha val="5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3</a:t>
              </a:r>
            </a:p>
          </p:txBody>
        </p:sp>
        <p:sp>
          <p:nvSpPr>
            <p:cNvPr id="219" name="矩形 218">
              <a:extLst>
                <a:ext uri="{FF2B5EF4-FFF2-40B4-BE49-F238E27FC236}">
                  <a16:creationId xmlns:a16="http://schemas.microsoft.com/office/drawing/2014/main" id="{F654DADF-06C7-C7F2-77B9-3CABB0FA403B}"/>
                </a:ext>
              </a:extLst>
            </p:cNvPr>
            <p:cNvSpPr/>
            <p:nvPr/>
          </p:nvSpPr>
          <p:spPr>
            <a:xfrm>
              <a:off x="4439792"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0" name="矩形 219">
              <a:extLst>
                <a:ext uri="{FF2B5EF4-FFF2-40B4-BE49-F238E27FC236}">
                  <a16:creationId xmlns:a16="http://schemas.microsoft.com/office/drawing/2014/main" id="{59571B81-F42E-6E29-4AF9-5889F974EF9E}"/>
                </a:ext>
              </a:extLst>
            </p:cNvPr>
            <p:cNvSpPr/>
            <p:nvPr/>
          </p:nvSpPr>
          <p:spPr>
            <a:xfrm>
              <a:off x="4572149"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1" name="矩形 220">
              <a:extLst>
                <a:ext uri="{FF2B5EF4-FFF2-40B4-BE49-F238E27FC236}">
                  <a16:creationId xmlns:a16="http://schemas.microsoft.com/office/drawing/2014/main" id="{24A1FABC-AE82-4071-B9AC-AA186DDF15D1}"/>
                </a:ext>
              </a:extLst>
            </p:cNvPr>
            <p:cNvSpPr/>
            <p:nvPr/>
          </p:nvSpPr>
          <p:spPr>
            <a:xfrm>
              <a:off x="4703928"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22" name="矩形 221">
              <a:extLst>
                <a:ext uri="{FF2B5EF4-FFF2-40B4-BE49-F238E27FC236}">
                  <a16:creationId xmlns:a16="http://schemas.microsoft.com/office/drawing/2014/main" id="{D7572F3C-1E3F-DA26-E27B-979C0565C2D5}"/>
                </a:ext>
              </a:extLst>
            </p:cNvPr>
            <p:cNvSpPr/>
            <p:nvPr/>
          </p:nvSpPr>
          <p:spPr>
            <a:xfrm>
              <a:off x="4835705"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267" name="组合 266">
            <a:extLst>
              <a:ext uri="{FF2B5EF4-FFF2-40B4-BE49-F238E27FC236}">
                <a16:creationId xmlns:a16="http://schemas.microsoft.com/office/drawing/2014/main" id="{E6F09514-1F1B-DC7A-FB78-C7EF2762E25D}"/>
              </a:ext>
            </a:extLst>
          </p:cNvPr>
          <p:cNvGrpSpPr/>
          <p:nvPr/>
        </p:nvGrpSpPr>
        <p:grpSpPr>
          <a:xfrm>
            <a:off x="4619162" y="2981921"/>
            <a:ext cx="519274" cy="322578"/>
            <a:chOff x="4996986" y="2981921"/>
            <a:chExt cx="519274" cy="322578"/>
          </a:xfrm>
        </p:grpSpPr>
        <p:sp>
          <p:nvSpPr>
            <p:cNvPr id="213" name="矩形 212">
              <a:extLst>
                <a:ext uri="{FF2B5EF4-FFF2-40B4-BE49-F238E27FC236}">
                  <a16:creationId xmlns:a16="http://schemas.microsoft.com/office/drawing/2014/main" id="{5B06D953-3A32-979E-BF1E-24C35FAD3178}"/>
                </a:ext>
              </a:extLst>
            </p:cNvPr>
            <p:cNvSpPr/>
            <p:nvPr/>
          </p:nvSpPr>
          <p:spPr>
            <a:xfrm>
              <a:off x="4996986" y="2981921"/>
              <a:ext cx="519274" cy="191827"/>
            </a:xfrm>
            <a:prstGeom prst="rect">
              <a:avLst/>
            </a:prstGeom>
            <a:solidFill>
              <a:schemeClr val="accent2">
                <a:lumMod val="60000"/>
                <a:lumOff val="40000"/>
                <a:alpha val="5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4</a:t>
              </a:r>
            </a:p>
          </p:txBody>
        </p:sp>
        <p:sp>
          <p:nvSpPr>
            <p:cNvPr id="214" name="矩形 213">
              <a:extLst>
                <a:ext uri="{FF2B5EF4-FFF2-40B4-BE49-F238E27FC236}">
                  <a16:creationId xmlns:a16="http://schemas.microsoft.com/office/drawing/2014/main" id="{3044C78A-EF51-130C-2ED0-2794D60A4A58}"/>
                </a:ext>
              </a:extLst>
            </p:cNvPr>
            <p:cNvSpPr/>
            <p:nvPr/>
          </p:nvSpPr>
          <p:spPr>
            <a:xfrm>
              <a:off x="5007206"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15" name="矩形 214">
              <a:extLst>
                <a:ext uri="{FF2B5EF4-FFF2-40B4-BE49-F238E27FC236}">
                  <a16:creationId xmlns:a16="http://schemas.microsoft.com/office/drawing/2014/main" id="{AB20E7B0-A506-510C-020F-41DBDC82DCC3}"/>
                </a:ext>
              </a:extLst>
            </p:cNvPr>
            <p:cNvSpPr/>
            <p:nvPr/>
          </p:nvSpPr>
          <p:spPr>
            <a:xfrm>
              <a:off x="5139563"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16" name="矩形 215">
              <a:extLst>
                <a:ext uri="{FF2B5EF4-FFF2-40B4-BE49-F238E27FC236}">
                  <a16:creationId xmlns:a16="http://schemas.microsoft.com/office/drawing/2014/main" id="{A488B722-8978-7152-54FD-6A9C651E5222}"/>
                </a:ext>
              </a:extLst>
            </p:cNvPr>
            <p:cNvSpPr/>
            <p:nvPr/>
          </p:nvSpPr>
          <p:spPr>
            <a:xfrm>
              <a:off x="5271342"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17" name="矩形 216">
              <a:extLst>
                <a:ext uri="{FF2B5EF4-FFF2-40B4-BE49-F238E27FC236}">
                  <a16:creationId xmlns:a16="http://schemas.microsoft.com/office/drawing/2014/main" id="{8208DCA6-F10A-F040-4CD5-9776CA506949}"/>
                </a:ext>
              </a:extLst>
            </p:cNvPr>
            <p:cNvSpPr/>
            <p:nvPr/>
          </p:nvSpPr>
          <p:spPr>
            <a:xfrm>
              <a:off x="5403119" y="3174725"/>
              <a:ext cx="100566" cy="129774"/>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grpSp>
      <p:grpSp>
        <p:nvGrpSpPr>
          <p:cNvPr id="271" name="组合 270">
            <a:extLst>
              <a:ext uri="{FF2B5EF4-FFF2-40B4-BE49-F238E27FC236}">
                <a16:creationId xmlns:a16="http://schemas.microsoft.com/office/drawing/2014/main" id="{D7AE57BC-CD63-BE57-3C49-7E0C1118DA1F}"/>
              </a:ext>
            </a:extLst>
          </p:cNvPr>
          <p:cNvGrpSpPr/>
          <p:nvPr/>
        </p:nvGrpSpPr>
        <p:grpSpPr>
          <a:xfrm>
            <a:off x="2602032" y="2430788"/>
            <a:ext cx="2595652" cy="1031781"/>
            <a:chOff x="2979856" y="2430788"/>
            <a:chExt cx="2595652" cy="1031781"/>
          </a:xfrm>
        </p:grpSpPr>
        <p:sp>
          <p:nvSpPr>
            <p:cNvPr id="203" name="矩形 202">
              <a:extLst>
                <a:ext uri="{FF2B5EF4-FFF2-40B4-BE49-F238E27FC236}">
                  <a16:creationId xmlns:a16="http://schemas.microsoft.com/office/drawing/2014/main" id="{3E130934-2F31-D62E-0AFE-891AE843D83B}"/>
                </a:ext>
              </a:extLst>
            </p:cNvPr>
            <p:cNvSpPr/>
            <p:nvPr/>
          </p:nvSpPr>
          <p:spPr>
            <a:xfrm>
              <a:off x="4374024" y="2561737"/>
              <a:ext cx="1201484" cy="795214"/>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4" name="矩形 203">
              <a:extLst>
                <a:ext uri="{FF2B5EF4-FFF2-40B4-BE49-F238E27FC236}">
                  <a16:creationId xmlns:a16="http://schemas.microsoft.com/office/drawing/2014/main" id="{E87E20BE-4A17-A180-FA27-35BACC6FC899}"/>
                </a:ext>
              </a:extLst>
            </p:cNvPr>
            <p:cNvSpPr/>
            <p:nvPr/>
          </p:nvSpPr>
          <p:spPr>
            <a:xfrm>
              <a:off x="3155849" y="2430788"/>
              <a:ext cx="1028185"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5" name="矩形 204">
              <a:extLst>
                <a:ext uri="{FF2B5EF4-FFF2-40B4-BE49-F238E27FC236}">
                  <a16:creationId xmlns:a16="http://schemas.microsoft.com/office/drawing/2014/main" id="{4542B939-0824-8577-3D13-FC7178EE5993}"/>
                </a:ext>
              </a:extLst>
            </p:cNvPr>
            <p:cNvSpPr/>
            <p:nvPr/>
          </p:nvSpPr>
          <p:spPr>
            <a:xfrm>
              <a:off x="3036369" y="2537477"/>
              <a:ext cx="1028185"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6" name="矩形 205">
              <a:extLst>
                <a:ext uri="{FF2B5EF4-FFF2-40B4-BE49-F238E27FC236}">
                  <a16:creationId xmlns:a16="http://schemas.microsoft.com/office/drawing/2014/main" id="{E4586B01-5EC0-5F55-E835-F604EC023448}"/>
                </a:ext>
              </a:extLst>
            </p:cNvPr>
            <p:cNvSpPr/>
            <p:nvPr/>
          </p:nvSpPr>
          <p:spPr>
            <a:xfrm>
              <a:off x="2979856" y="2593311"/>
              <a:ext cx="1028185"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07" name="矩形 206">
              <a:extLst>
                <a:ext uri="{FF2B5EF4-FFF2-40B4-BE49-F238E27FC236}">
                  <a16:creationId xmlns:a16="http://schemas.microsoft.com/office/drawing/2014/main" id="{5C1D52AB-10AD-DE68-641F-85707C1A87A3}"/>
                </a:ext>
              </a:extLst>
            </p:cNvPr>
            <p:cNvSpPr/>
            <p:nvPr/>
          </p:nvSpPr>
          <p:spPr>
            <a:xfrm>
              <a:off x="3047584" y="3184070"/>
              <a:ext cx="896785" cy="23163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BG C</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08" name="矩形 207">
              <a:extLst>
                <a:ext uri="{FF2B5EF4-FFF2-40B4-BE49-F238E27FC236}">
                  <a16:creationId xmlns:a16="http://schemas.microsoft.com/office/drawing/2014/main" id="{36C88555-0557-B780-6631-C27298B3987E}"/>
                </a:ext>
              </a:extLst>
            </p:cNvPr>
            <p:cNvSpPr/>
            <p:nvPr/>
          </p:nvSpPr>
          <p:spPr>
            <a:xfrm>
              <a:off x="3049934" y="2911267"/>
              <a:ext cx="897999" cy="23163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BG B</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09" name="矩形 208">
              <a:extLst>
                <a:ext uri="{FF2B5EF4-FFF2-40B4-BE49-F238E27FC236}">
                  <a16:creationId xmlns:a16="http://schemas.microsoft.com/office/drawing/2014/main" id="{5F9D6C32-ADDE-43D1-1146-36D8D0C65EE3}"/>
                </a:ext>
              </a:extLst>
            </p:cNvPr>
            <p:cNvSpPr/>
            <p:nvPr/>
          </p:nvSpPr>
          <p:spPr>
            <a:xfrm>
              <a:off x="3048165" y="2638864"/>
              <a:ext cx="895478" cy="23163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BG A</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10" name="文本框 209">
              <a:extLst>
                <a:ext uri="{FF2B5EF4-FFF2-40B4-BE49-F238E27FC236}">
                  <a16:creationId xmlns:a16="http://schemas.microsoft.com/office/drawing/2014/main" id="{36DB7878-8074-0382-9DB3-E3B5CDE6B8B7}"/>
                </a:ext>
              </a:extLst>
            </p:cNvPr>
            <p:cNvSpPr txBox="1"/>
            <p:nvPr/>
          </p:nvSpPr>
          <p:spPr>
            <a:xfrm rot="8324183">
              <a:off x="4058944" y="2439572"/>
              <a:ext cx="175491" cy="184667"/>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cxnSp>
          <p:nvCxnSpPr>
            <p:cNvPr id="211" name="直接连接符 210">
              <a:extLst>
                <a:ext uri="{FF2B5EF4-FFF2-40B4-BE49-F238E27FC236}">
                  <a16:creationId xmlns:a16="http://schemas.microsoft.com/office/drawing/2014/main" id="{5C92F9AE-D1F7-F53F-3E51-76F2E6AD0D3A}"/>
                </a:ext>
              </a:extLst>
            </p:cNvPr>
            <p:cNvCxnSpPr>
              <a:cxnSpLocks/>
            </p:cNvCxnSpPr>
            <p:nvPr/>
          </p:nvCxnSpPr>
          <p:spPr>
            <a:xfrm flipH="1">
              <a:off x="3942605" y="2561098"/>
              <a:ext cx="438827" cy="77013"/>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12" name="直接连接符 211">
              <a:extLst>
                <a:ext uri="{FF2B5EF4-FFF2-40B4-BE49-F238E27FC236}">
                  <a16:creationId xmlns:a16="http://schemas.microsoft.com/office/drawing/2014/main" id="{EFE382CF-6C49-057F-FE59-9952B1FFAA31}"/>
                </a:ext>
              </a:extLst>
            </p:cNvPr>
            <p:cNvCxnSpPr>
              <a:cxnSpLocks/>
            </p:cNvCxnSpPr>
            <p:nvPr/>
          </p:nvCxnSpPr>
          <p:spPr>
            <a:xfrm flipH="1" flipV="1">
              <a:off x="3925982" y="2864326"/>
              <a:ext cx="439919" cy="502239"/>
            </a:xfrm>
            <a:prstGeom prst="line">
              <a:avLst/>
            </a:prstGeom>
            <a:ln>
              <a:prstDash val="sysDash"/>
            </a:ln>
          </p:spPr>
          <p:style>
            <a:lnRef idx="1">
              <a:schemeClr val="dk1"/>
            </a:lnRef>
            <a:fillRef idx="0">
              <a:schemeClr val="dk1"/>
            </a:fillRef>
            <a:effectRef idx="0">
              <a:schemeClr val="dk1"/>
            </a:effectRef>
            <a:fontRef idx="minor">
              <a:schemeClr val="tx1"/>
            </a:fontRef>
          </p:style>
        </p:cxnSp>
      </p:grpSp>
      <p:grpSp>
        <p:nvGrpSpPr>
          <p:cNvPr id="265" name="组合 264">
            <a:extLst>
              <a:ext uri="{FF2B5EF4-FFF2-40B4-BE49-F238E27FC236}">
                <a16:creationId xmlns:a16="http://schemas.microsoft.com/office/drawing/2014/main" id="{950FD756-F2C2-00DF-DB0F-48303A5B357C}"/>
              </a:ext>
            </a:extLst>
          </p:cNvPr>
          <p:cNvGrpSpPr/>
          <p:nvPr/>
        </p:nvGrpSpPr>
        <p:grpSpPr>
          <a:xfrm>
            <a:off x="4045596" y="4033770"/>
            <a:ext cx="1086688" cy="517482"/>
            <a:chOff x="4423420" y="4033770"/>
            <a:chExt cx="1086688" cy="517482"/>
          </a:xfrm>
        </p:grpSpPr>
        <p:sp>
          <p:nvSpPr>
            <p:cNvPr id="247" name="矩形 246">
              <a:extLst>
                <a:ext uri="{FF2B5EF4-FFF2-40B4-BE49-F238E27FC236}">
                  <a16:creationId xmlns:a16="http://schemas.microsoft.com/office/drawing/2014/main" id="{B327290B-F3C4-293B-930D-7830ADEAF218}"/>
                </a:ext>
              </a:extLst>
            </p:cNvPr>
            <p:cNvSpPr/>
            <p:nvPr/>
          </p:nvSpPr>
          <p:spPr>
            <a:xfrm>
              <a:off x="4423420" y="4033770"/>
              <a:ext cx="519274" cy="191827"/>
            </a:xfrm>
            <a:prstGeom prst="rect">
              <a:avLst/>
            </a:prstGeom>
            <a:solidFill>
              <a:srgbClr val="9DC3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1</a:t>
              </a:r>
            </a:p>
          </p:txBody>
        </p:sp>
        <p:sp>
          <p:nvSpPr>
            <p:cNvPr id="248" name="矩形 247">
              <a:extLst>
                <a:ext uri="{FF2B5EF4-FFF2-40B4-BE49-F238E27FC236}">
                  <a16:creationId xmlns:a16="http://schemas.microsoft.com/office/drawing/2014/main" id="{D8EF724D-C82B-4DB7-DFBF-56D71A46B94D}"/>
                </a:ext>
              </a:extLst>
            </p:cNvPr>
            <p:cNvSpPr/>
            <p:nvPr/>
          </p:nvSpPr>
          <p:spPr>
            <a:xfrm rot="5400000">
              <a:off x="4640221" y="4215291"/>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49" name="矩形 248">
              <a:extLst>
                <a:ext uri="{FF2B5EF4-FFF2-40B4-BE49-F238E27FC236}">
                  <a16:creationId xmlns:a16="http://schemas.microsoft.com/office/drawing/2014/main" id="{BEC7906F-1DBD-81EE-D922-6613B713139C}"/>
                </a:ext>
              </a:extLst>
            </p:cNvPr>
            <p:cNvSpPr/>
            <p:nvPr/>
          </p:nvSpPr>
          <p:spPr>
            <a:xfrm>
              <a:off x="4990834" y="4033770"/>
              <a:ext cx="519274" cy="191827"/>
            </a:xfrm>
            <a:prstGeom prst="rect">
              <a:avLst/>
            </a:prstGeom>
            <a:solidFill>
              <a:srgbClr val="9DC3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2</a:t>
              </a:r>
            </a:p>
          </p:txBody>
        </p:sp>
        <p:sp>
          <p:nvSpPr>
            <p:cNvPr id="250" name="矩形 249">
              <a:extLst>
                <a:ext uri="{FF2B5EF4-FFF2-40B4-BE49-F238E27FC236}">
                  <a16:creationId xmlns:a16="http://schemas.microsoft.com/office/drawing/2014/main" id="{E69B9334-20CF-CF97-D546-9D3C860AE1AF}"/>
                </a:ext>
              </a:extLst>
            </p:cNvPr>
            <p:cNvSpPr/>
            <p:nvPr/>
          </p:nvSpPr>
          <p:spPr>
            <a:xfrm rot="5400000">
              <a:off x="5207636" y="4215291"/>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sz="1200" dirty="0">
                <a:solidFill>
                  <a:schemeClr val="tx1"/>
                </a:solidFill>
                <a:latin typeface="Arial" panose="020B0604020202020204" pitchFamily="34" charset="0"/>
                <a:cs typeface="Arial" panose="020B0604020202020204" pitchFamily="34" charset="0"/>
              </a:endParaRPr>
            </a:p>
          </p:txBody>
        </p:sp>
        <p:sp>
          <p:nvSpPr>
            <p:cNvPr id="251" name="矩形 250">
              <a:extLst>
                <a:ext uri="{FF2B5EF4-FFF2-40B4-BE49-F238E27FC236}">
                  <a16:creationId xmlns:a16="http://schemas.microsoft.com/office/drawing/2014/main" id="{D9AC0865-F146-A24E-3D60-545CD1F3A264}"/>
                </a:ext>
              </a:extLst>
            </p:cNvPr>
            <p:cNvSpPr/>
            <p:nvPr/>
          </p:nvSpPr>
          <p:spPr>
            <a:xfrm>
              <a:off x="4423420" y="4359425"/>
              <a:ext cx="519274" cy="191827"/>
            </a:xfrm>
            <a:prstGeom prst="rect">
              <a:avLst/>
            </a:prstGeom>
            <a:solidFill>
              <a:srgbClr val="9DC3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3</a:t>
              </a:r>
            </a:p>
          </p:txBody>
        </p:sp>
        <p:sp>
          <p:nvSpPr>
            <p:cNvPr id="252" name="矩形 251">
              <a:extLst>
                <a:ext uri="{FF2B5EF4-FFF2-40B4-BE49-F238E27FC236}">
                  <a16:creationId xmlns:a16="http://schemas.microsoft.com/office/drawing/2014/main" id="{5D86DA4C-EA10-42F3-8D03-DD2E203688ED}"/>
                </a:ext>
              </a:extLst>
            </p:cNvPr>
            <p:cNvSpPr/>
            <p:nvPr/>
          </p:nvSpPr>
          <p:spPr>
            <a:xfrm>
              <a:off x="4990834" y="4359425"/>
              <a:ext cx="519274" cy="191827"/>
            </a:xfrm>
            <a:prstGeom prst="rect">
              <a:avLst/>
            </a:prstGeom>
            <a:solidFill>
              <a:srgbClr val="9DC3E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200" dirty="0">
                  <a:solidFill>
                    <a:schemeClr val="tx1"/>
                  </a:solidFill>
                  <a:latin typeface="Arial" panose="020B0604020202020204" pitchFamily="34" charset="0"/>
                  <a:cs typeface="Arial" panose="020B0604020202020204" pitchFamily="34" charset="0"/>
                </a:rPr>
                <a:t>Bank 4</a:t>
              </a:r>
            </a:p>
          </p:txBody>
        </p:sp>
      </p:grpSp>
      <p:grpSp>
        <p:nvGrpSpPr>
          <p:cNvPr id="266" name="组合 265">
            <a:extLst>
              <a:ext uri="{FF2B5EF4-FFF2-40B4-BE49-F238E27FC236}">
                <a16:creationId xmlns:a16="http://schemas.microsoft.com/office/drawing/2014/main" id="{CED49258-6D53-F100-0778-FBA2E19E5D56}"/>
              </a:ext>
            </a:extLst>
          </p:cNvPr>
          <p:cNvGrpSpPr/>
          <p:nvPr/>
        </p:nvGrpSpPr>
        <p:grpSpPr>
          <a:xfrm>
            <a:off x="2594928" y="3892824"/>
            <a:ext cx="2598564" cy="1067370"/>
            <a:chOff x="2972752" y="3892824"/>
            <a:chExt cx="2598564" cy="1067370"/>
          </a:xfrm>
        </p:grpSpPr>
        <p:sp>
          <p:nvSpPr>
            <p:cNvPr id="235" name="矩形 234">
              <a:extLst>
                <a:ext uri="{FF2B5EF4-FFF2-40B4-BE49-F238E27FC236}">
                  <a16:creationId xmlns:a16="http://schemas.microsoft.com/office/drawing/2014/main" id="{EBBF9B17-74F5-B8BA-683F-CBC223DEF777}"/>
                </a:ext>
              </a:extLst>
            </p:cNvPr>
            <p:cNvSpPr/>
            <p:nvPr/>
          </p:nvSpPr>
          <p:spPr>
            <a:xfrm>
              <a:off x="4376846" y="3999513"/>
              <a:ext cx="1194470" cy="592349"/>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6" name="矩形 235">
              <a:extLst>
                <a:ext uri="{FF2B5EF4-FFF2-40B4-BE49-F238E27FC236}">
                  <a16:creationId xmlns:a16="http://schemas.microsoft.com/office/drawing/2014/main" id="{3FDD0481-7879-3DC6-71FB-005DFCE18584}"/>
                </a:ext>
              </a:extLst>
            </p:cNvPr>
            <p:cNvSpPr/>
            <p:nvPr/>
          </p:nvSpPr>
          <p:spPr>
            <a:xfrm>
              <a:off x="3151370" y="3892824"/>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7" name="矩形 236">
              <a:extLst>
                <a:ext uri="{FF2B5EF4-FFF2-40B4-BE49-F238E27FC236}">
                  <a16:creationId xmlns:a16="http://schemas.microsoft.com/office/drawing/2014/main" id="{D514F60A-A3A9-D960-7A83-A2B738DC0116}"/>
                </a:ext>
              </a:extLst>
            </p:cNvPr>
            <p:cNvSpPr/>
            <p:nvPr/>
          </p:nvSpPr>
          <p:spPr>
            <a:xfrm>
              <a:off x="3037820" y="3999513"/>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8" name="矩形 237">
              <a:extLst>
                <a:ext uri="{FF2B5EF4-FFF2-40B4-BE49-F238E27FC236}">
                  <a16:creationId xmlns:a16="http://schemas.microsoft.com/office/drawing/2014/main" id="{7C54C00D-93E3-803F-A811-9AE2707DE9E6}"/>
                </a:ext>
              </a:extLst>
            </p:cNvPr>
            <p:cNvSpPr/>
            <p:nvPr/>
          </p:nvSpPr>
          <p:spPr>
            <a:xfrm>
              <a:off x="2972752" y="4055347"/>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9" name="矩形 238">
              <a:extLst>
                <a:ext uri="{FF2B5EF4-FFF2-40B4-BE49-F238E27FC236}">
                  <a16:creationId xmlns:a16="http://schemas.microsoft.com/office/drawing/2014/main" id="{F9E31C6E-83B7-EF8B-DA53-D8FCE0F7C12D}"/>
                </a:ext>
              </a:extLst>
            </p:cNvPr>
            <p:cNvSpPr/>
            <p:nvPr/>
          </p:nvSpPr>
          <p:spPr>
            <a:xfrm>
              <a:off x="3062283" y="4101641"/>
              <a:ext cx="878385" cy="13393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rial" panose="020B0604020202020204" pitchFamily="34" charset="0"/>
                  <a:cs typeface="Arial" panose="020B0604020202020204" pitchFamily="34" charset="0"/>
                </a:rPr>
                <a:t>BG A</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40" name="矩形 239">
              <a:extLst>
                <a:ext uri="{FF2B5EF4-FFF2-40B4-BE49-F238E27FC236}">
                  <a16:creationId xmlns:a16="http://schemas.microsoft.com/office/drawing/2014/main" id="{0EAFF8D7-6DFE-1B51-B695-D8272059D229}"/>
                </a:ext>
              </a:extLst>
            </p:cNvPr>
            <p:cNvSpPr/>
            <p:nvPr/>
          </p:nvSpPr>
          <p:spPr>
            <a:xfrm>
              <a:off x="3062283" y="4747674"/>
              <a:ext cx="878385" cy="13393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rial" panose="020B0604020202020204" pitchFamily="34" charset="0"/>
                  <a:cs typeface="Arial" panose="020B0604020202020204" pitchFamily="34" charset="0"/>
                </a:rPr>
                <a:t>BG D</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41" name="矩形 240">
              <a:extLst>
                <a:ext uri="{FF2B5EF4-FFF2-40B4-BE49-F238E27FC236}">
                  <a16:creationId xmlns:a16="http://schemas.microsoft.com/office/drawing/2014/main" id="{E68E7FE1-DE04-D2F0-C633-A42DD60E0F1B}"/>
                </a:ext>
              </a:extLst>
            </p:cNvPr>
            <p:cNvSpPr/>
            <p:nvPr/>
          </p:nvSpPr>
          <p:spPr>
            <a:xfrm>
              <a:off x="3062283" y="4316985"/>
              <a:ext cx="878385" cy="13393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rial" panose="020B0604020202020204" pitchFamily="34" charset="0"/>
                  <a:cs typeface="Arial" panose="020B0604020202020204" pitchFamily="34" charset="0"/>
                </a:rPr>
                <a:t>BG B</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42" name="矩形 241">
              <a:extLst>
                <a:ext uri="{FF2B5EF4-FFF2-40B4-BE49-F238E27FC236}">
                  <a16:creationId xmlns:a16="http://schemas.microsoft.com/office/drawing/2014/main" id="{2890FC6F-9404-A24D-171E-2ED6EBF33BDE}"/>
                </a:ext>
              </a:extLst>
            </p:cNvPr>
            <p:cNvSpPr/>
            <p:nvPr/>
          </p:nvSpPr>
          <p:spPr>
            <a:xfrm>
              <a:off x="3062283" y="4532329"/>
              <a:ext cx="878385" cy="13393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Arial" panose="020B0604020202020204" pitchFamily="34" charset="0"/>
                  <a:cs typeface="Arial" panose="020B0604020202020204" pitchFamily="34" charset="0"/>
                </a:rPr>
                <a:t>BG C</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243" name="文本框 242">
              <a:extLst>
                <a:ext uri="{FF2B5EF4-FFF2-40B4-BE49-F238E27FC236}">
                  <a16:creationId xmlns:a16="http://schemas.microsoft.com/office/drawing/2014/main" id="{D940E765-624D-2026-C730-4644AD8FF2E7}"/>
                </a:ext>
              </a:extLst>
            </p:cNvPr>
            <p:cNvSpPr txBox="1"/>
            <p:nvPr/>
          </p:nvSpPr>
          <p:spPr>
            <a:xfrm rot="8324183">
              <a:off x="4072640" y="3898569"/>
              <a:ext cx="175491" cy="184667"/>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sp>
          <p:nvSpPr>
            <p:cNvPr id="244" name="文本框 243">
              <a:extLst>
                <a:ext uri="{FF2B5EF4-FFF2-40B4-BE49-F238E27FC236}">
                  <a16:creationId xmlns:a16="http://schemas.microsoft.com/office/drawing/2014/main" id="{5AED6CDB-1627-1DB0-85CC-2512AB0AA3D2}"/>
                </a:ext>
              </a:extLst>
            </p:cNvPr>
            <p:cNvSpPr txBox="1"/>
            <p:nvPr/>
          </p:nvSpPr>
          <p:spPr>
            <a:xfrm rot="8324183">
              <a:off x="4079682" y="4775527"/>
              <a:ext cx="175491" cy="184667"/>
            </a:xfrm>
            <a:prstGeom prst="rect">
              <a:avLst/>
            </a:prstGeom>
            <a:noFill/>
          </p:spPr>
          <p:txBody>
            <a:bodyPr wrap="square" lIns="0" tIns="0" rIns="0" bIns="0" rtlCol="0">
              <a:spAutoFit/>
            </a:bodyPr>
            <a:lstStyle/>
            <a:p>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cxnSp>
          <p:nvCxnSpPr>
            <p:cNvPr id="245" name="直接连接符 244">
              <a:extLst>
                <a:ext uri="{FF2B5EF4-FFF2-40B4-BE49-F238E27FC236}">
                  <a16:creationId xmlns:a16="http://schemas.microsoft.com/office/drawing/2014/main" id="{C601DC81-C5B4-CCCE-8D9A-28BE7D228977}"/>
                </a:ext>
              </a:extLst>
            </p:cNvPr>
            <p:cNvCxnSpPr>
              <a:cxnSpLocks/>
            </p:cNvCxnSpPr>
            <p:nvPr/>
          </p:nvCxnSpPr>
          <p:spPr>
            <a:xfrm flipH="1">
              <a:off x="3940816" y="4009127"/>
              <a:ext cx="440616" cy="90345"/>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46" name="直接连接符 245">
              <a:extLst>
                <a:ext uri="{FF2B5EF4-FFF2-40B4-BE49-F238E27FC236}">
                  <a16:creationId xmlns:a16="http://schemas.microsoft.com/office/drawing/2014/main" id="{F2CB8995-8B2B-6985-5E8D-2F5EA8FD803C}"/>
                </a:ext>
              </a:extLst>
            </p:cNvPr>
            <p:cNvCxnSpPr>
              <a:cxnSpLocks/>
            </p:cNvCxnSpPr>
            <p:nvPr/>
          </p:nvCxnSpPr>
          <p:spPr>
            <a:xfrm flipH="1" flipV="1">
              <a:off x="3950003" y="4236965"/>
              <a:ext cx="431429" cy="345844"/>
            </a:xfrm>
            <a:prstGeom prst="line">
              <a:avLst/>
            </a:prstGeom>
            <a:ln>
              <a:prstDash val="sysDash"/>
            </a:ln>
          </p:spPr>
          <p:style>
            <a:lnRef idx="1">
              <a:schemeClr val="dk1"/>
            </a:lnRef>
            <a:fillRef idx="0">
              <a:schemeClr val="dk1"/>
            </a:fillRef>
            <a:effectRef idx="0">
              <a:schemeClr val="dk1"/>
            </a:effectRef>
            <a:fontRef idx="minor">
              <a:schemeClr val="tx1"/>
            </a:fontRef>
          </p:style>
        </p:cxnSp>
      </p:grpSp>
      <p:cxnSp>
        <p:nvCxnSpPr>
          <p:cNvPr id="253" name="直接连接符 252">
            <a:extLst>
              <a:ext uri="{FF2B5EF4-FFF2-40B4-BE49-F238E27FC236}">
                <a16:creationId xmlns:a16="http://schemas.microsoft.com/office/drawing/2014/main" id="{11F1CBD4-7700-CB59-59AB-9ABEC90A0F79}"/>
              </a:ext>
            </a:extLst>
          </p:cNvPr>
          <p:cNvCxnSpPr>
            <a:cxnSpLocks/>
          </p:cNvCxnSpPr>
          <p:nvPr/>
        </p:nvCxnSpPr>
        <p:spPr>
          <a:xfrm flipH="1">
            <a:off x="2228025" y="2430788"/>
            <a:ext cx="560611" cy="42039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4" name="直接连接符 253">
            <a:extLst>
              <a:ext uri="{FF2B5EF4-FFF2-40B4-BE49-F238E27FC236}">
                <a16:creationId xmlns:a16="http://schemas.microsoft.com/office/drawing/2014/main" id="{CA075437-DD07-033E-415C-E51DB4C8F6E5}"/>
              </a:ext>
            </a:extLst>
          </p:cNvPr>
          <p:cNvCxnSpPr>
            <a:cxnSpLocks/>
          </p:cNvCxnSpPr>
          <p:nvPr/>
        </p:nvCxnSpPr>
        <p:spPr>
          <a:xfrm>
            <a:off x="2228025" y="3207908"/>
            <a:ext cx="384618" cy="26076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5" name="直接连接符 254">
            <a:extLst>
              <a:ext uri="{FF2B5EF4-FFF2-40B4-BE49-F238E27FC236}">
                <a16:creationId xmlns:a16="http://schemas.microsoft.com/office/drawing/2014/main" id="{C9C62F1C-21FF-0DEF-E97D-B933326B5825}"/>
              </a:ext>
            </a:extLst>
          </p:cNvPr>
          <p:cNvCxnSpPr>
            <a:cxnSpLocks/>
          </p:cNvCxnSpPr>
          <p:nvPr/>
        </p:nvCxnSpPr>
        <p:spPr>
          <a:xfrm flipH="1">
            <a:off x="2259826" y="3888075"/>
            <a:ext cx="510213" cy="47135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6" name="直接连接符 255">
            <a:extLst>
              <a:ext uri="{FF2B5EF4-FFF2-40B4-BE49-F238E27FC236}">
                <a16:creationId xmlns:a16="http://schemas.microsoft.com/office/drawing/2014/main" id="{1026DCC2-69A4-6A59-02DA-3AE2E6A2FF9F}"/>
              </a:ext>
            </a:extLst>
          </p:cNvPr>
          <p:cNvCxnSpPr>
            <a:cxnSpLocks/>
          </p:cNvCxnSpPr>
          <p:nvPr/>
        </p:nvCxnSpPr>
        <p:spPr>
          <a:xfrm>
            <a:off x="2259826" y="4731650"/>
            <a:ext cx="324997" cy="186007"/>
          </a:xfrm>
          <a:prstGeom prst="line">
            <a:avLst/>
          </a:prstGeom>
          <a:ln>
            <a:prstDash val="dash"/>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278804135"/>
      </p:ext>
    </p:extLst>
  </p:cSld>
  <p:clrMapOvr>
    <a:masterClrMapping/>
  </p:clrMapOvr>
  <mc:AlternateContent xmlns:mc="http://schemas.openxmlformats.org/markup-compatibility/2006" xmlns:p14="http://schemas.microsoft.com/office/powerpoint/2010/main">
    <mc:Choice Requires="p14">
      <p:transition spd="slow" p14:dur="2000" advTm="20237"/>
    </mc:Choice>
    <mc:Fallback xmlns="">
      <p:transition spd="slow" advTm="2023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D2D2-50F3-F83F-497B-27144F1DDC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E99F2-3247-986F-84BE-EA8E6D4B4926}"/>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3886C971-6128-69A4-0759-E6DC950810F9}"/>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5E3D12CA-134B-E447-6A04-CB7E3CFE907B}"/>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F3C78060-3C4F-68BF-6BFF-201794087D34}"/>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8BFA38F1-FB2D-8364-C6F5-9CD91A5F7A0C}"/>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9DC8F44B-B168-4051-16B5-4906093B5857}"/>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E0EFF7B3-DD3B-3783-1D34-85AC28B17F49}"/>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6A67B271-3FA6-94C7-1D67-8EDC34FB7408}"/>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altLang="zh-CN" sz="3200" b="1" dirty="0">
                <a:solidFill>
                  <a:srgbClr val="1F497D"/>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0F47A069-16DD-6010-FFE6-616FCA59515A}"/>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E5CD7F96-3D63-9189-7E15-896E277B942A}"/>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94E276D1-8D50-A82E-52A8-CCE7C51773A2}"/>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9F9CA36A-976E-A983-BA91-1AADA8319AFF}"/>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AFC3A1D2-A4D1-45AE-C040-9A0D616333AC}"/>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F80D6BDF-AA4D-6904-AFB4-1430C3B96F69}"/>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28639F49-15E0-F28B-0BAD-9CBEC90BBAF0}"/>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99C9C543-6CCF-43C2-DBD8-BDAE7C68178A}"/>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1F497D"/>
                </a:solidFill>
              </a:rPr>
              <a:t>4</a:t>
            </a:r>
          </a:p>
        </p:txBody>
      </p:sp>
    </p:spTree>
    <p:extLst>
      <p:ext uri="{BB962C8B-B14F-4D97-AF65-F5344CB8AC3E}">
        <p14:creationId xmlns:p14="http://schemas.microsoft.com/office/powerpoint/2010/main" val="3395808554"/>
      </p:ext>
    </p:extLst>
  </p:cSld>
  <p:clrMapOvr>
    <a:masterClrMapping/>
  </p:clrMapOvr>
  <mc:AlternateContent xmlns:mc="http://schemas.openxmlformats.org/markup-compatibility/2006" xmlns:p14="http://schemas.microsoft.com/office/powerpoint/2010/main">
    <mc:Choice Requires="p14">
      <p:transition spd="slow" p14:dur="2000" advTm="4253"/>
    </mc:Choice>
    <mc:Fallback xmlns="">
      <p:transition spd="slow" advTm="425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9886-3C00-7102-A749-EF18B020E7DB}"/>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2EACBD19-0FC0-2444-CF98-A7DC2778CFDC}"/>
              </a:ext>
            </a:extLst>
          </p:cNvPr>
          <p:cNvSpPr/>
          <p:nvPr/>
        </p:nvSpPr>
        <p:spPr>
          <a:xfrm>
            <a:off x="3031657" y="1787031"/>
            <a:ext cx="3059898" cy="1728497"/>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High-Performance</a:t>
            </a:r>
          </a:p>
          <a:p>
            <a:pPr algn="ctr"/>
            <a:r>
              <a:rPr lang="en-US" altLang="zh-CN" sz="2000" b="1" dirty="0">
                <a:solidFill>
                  <a:schemeClr val="tx1"/>
                </a:solidFill>
                <a:latin typeface="Corbel" panose="020B0503020204020204" pitchFamily="34" charset="0"/>
              </a:rPr>
              <a:t>Processor</a:t>
            </a:r>
          </a:p>
        </p:txBody>
      </p:sp>
      <p:sp>
        <p:nvSpPr>
          <p:cNvPr id="3" name="Slide Number Placeholder 2">
            <a:extLst>
              <a:ext uri="{FF2B5EF4-FFF2-40B4-BE49-F238E27FC236}">
                <a16:creationId xmlns:a16="http://schemas.microsoft.com/office/drawing/2014/main" id="{454A2CBF-5696-C45A-E923-1A27AF4E2C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514" name="Picture 513" descr="safari.png">
            <a:extLst>
              <a:ext uri="{FF2B5EF4-FFF2-40B4-BE49-F238E27FC236}">
                <a16:creationId xmlns:a16="http://schemas.microsoft.com/office/drawing/2014/main" id="{D9B11315-B366-9CD7-F2B9-81970D9F382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43" name="矩形 42">
            <a:extLst>
              <a:ext uri="{FF2B5EF4-FFF2-40B4-BE49-F238E27FC236}">
                <a16:creationId xmlns:a16="http://schemas.microsoft.com/office/drawing/2014/main" id="{284BDA11-1F75-F4A3-1F80-25789AD04E1D}"/>
              </a:ext>
            </a:extLst>
          </p:cNvPr>
          <p:cNvSpPr/>
          <p:nvPr/>
        </p:nvSpPr>
        <p:spPr>
          <a:xfrm>
            <a:off x="4498821" y="3484752"/>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5" name="矩形 44">
            <a:extLst>
              <a:ext uri="{FF2B5EF4-FFF2-40B4-BE49-F238E27FC236}">
                <a16:creationId xmlns:a16="http://schemas.microsoft.com/office/drawing/2014/main" id="{6201FE39-D4AD-28AA-1663-CDDE1E7AF538}"/>
              </a:ext>
            </a:extLst>
          </p:cNvPr>
          <p:cNvSpPr/>
          <p:nvPr/>
        </p:nvSpPr>
        <p:spPr>
          <a:xfrm>
            <a:off x="2817370" y="1708279"/>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grpSp>
        <p:nvGrpSpPr>
          <p:cNvPr id="6" name="组合 5">
            <a:extLst>
              <a:ext uri="{FF2B5EF4-FFF2-40B4-BE49-F238E27FC236}">
                <a16:creationId xmlns:a16="http://schemas.microsoft.com/office/drawing/2014/main" id="{2FEC3981-D44D-8DB9-9051-9F9ACAC419C3}"/>
              </a:ext>
            </a:extLst>
          </p:cNvPr>
          <p:cNvGrpSpPr/>
          <p:nvPr/>
        </p:nvGrpSpPr>
        <p:grpSpPr>
          <a:xfrm>
            <a:off x="3031658" y="3766564"/>
            <a:ext cx="3059889" cy="551449"/>
            <a:chOff x="888663" y="3766564"/>
            <a:chExt cx="3059889" cy="551449"/>
          </a:xfrm>
        </p:grpSpPr>
        <p:sp>
          <p:nvSpPr>
            <p:cNvPr id="27" name="矩形 26">
              <a:extLst>
                <a:ext uri="{FF2B5EF4-FFF2-40B4-BE49-F238E27FC236}">
                  <a16:creationId xmlns:a16="http://schemas.microsoft.com/office/drawing/2014/main" id="{A7D4BFA1-6D34-C0E4-176C-DA3BDE5C900D}"/>
                </a:ext>
              </a:extLst>
            </p:cNvPr>
            <p:cNvSpPr/>
            <p:nvPr/>
          </p:nvSpPr>
          <p:spPr>
            <a:xfrm>
              <a:off x="888663" y="3766564"/>
              <a:ext cx="3059889" cy="23034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cxnSp>
          <p:nvCxnSpPr>
            <p:cNvPr id="40" name="直接箭头连接符 39">
              <a:extLst>
                <a:ext uri="{FF2B5EF4-FFF2-40B4-BE49-F238E27FC236}">
                  <a16:creationId xmlns:a16="http://schemas.microsoft.com/office/drawing/2014/main" id="{6B1D10A5-C5EC-6C00-5025-959C9A482820}"/>
                </a:ext>
              </a:extLst>
            </p:cNvPr>
            <p:cNvCxnSpPr>
              <a:cxnSpLocks/>
            </p:cNvCxnSpPr>
            <p:nvPr/>
          </p:nvCxnSpPr>
          <p:spPr>
            <a:xfrm flipV="1">
              <a:off x="1477974" y="3995270"/>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A7D1067B-AE5C-FB78-DE0D-15C123051882}"/>
                </a:ext>
              </a:extLst>
            </p:cNvPr>
            <p:cNvCxnSpPr>
              <a:cxnSpLocks/>
              <a:endCxn id="27" idx="2"/>
            </p:cNvCxnSpPr>
            <p:nvPr/>
          </p:nvCxnSpPr>
          <p:spPr>
            <a:xfrm flipV="1">
              <a:off x="2418607" y="3996909"/>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2E77DA0F-F4F8-333D-49A8-237B03683BB3}"/>
                </a:ext>
              </a:extLst>
            </p:cNvPr>
            <p:cNvCxnSpPr>
              <a:cxnSpLocks/>
            </p:cNvCxnSpPr>
            <p:nvPr/>
          </p:nvCxnSpPr>
          <p:spPr>
            <a:xfrm flipV="1">
              <a:off x="3359238" y="3991703"/>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C295B572-4ADD-FAC9-E76A-04E5E5678A68}"/>
              </a:ext>
            </a:extLst>
          </p:cNvPr>
          <p:cNvGrpSpPr/>
          <p:nvPr/>
        </p:nvGrpSpPr>
        <p:grpSpPr>
          <a:xfrm>
            <a:off x="3828958" y="3099887"/>
            <a:ext cx="2332815" cy="666678"/>
            <a:chOff x="1685963" y="3099887"/>
            <a:chExt cx="2332815" cy="666678"/>
          </a:xfrm>
        </p:grpSpPr>
        <p:cxnSp>
          <p:nvCxnSpPr>
            <p:cNvPr id="39" name="直接箭头连接符 38">
              <a:extLst>
                <a:ext uri="{FF2B5EF4-FFF2-40B4-BE49-F238E27FC236}">
                  <a16:creationId xmlns:a16="http://schemas.microsoft.com/office/drawing/2014/main" id="{B6C58BA7-0B65-10CA-46BA-E9E893AB686D}"/>
                </a:ext>
              </a:extLst>
            </p:cNvPr>
            <p:cNvCxnSpPr>
              <a:cxnSpLocks/>
            </p:cNvCxnSpPr>
            <p:nvPr/>
          </p:nvCxnSpPr>
          <p:spPr>
            <a:xfrm flipV="1">
              <a:off x="1685963" y="3515497"/>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1C897CC1-96C8-2276-02CF-70FDBC18896D}"/>
                </a:ext>
              </a:extLst>
            </p:cNvPr>
            <p:cNvGrpSpPr/>
            <p:nvPr/>
          </p:nvGrpSpPr>
          <p:grpSpPr>
            <a:xfrm>
              <a:off x="2342925" y="3099887"/>
              <a:ext cx="1675853" cy="496823"/>
              <a:chOff x="2342925" y="3099887"/>
              <a:chExt cx="1675853" cy="496823"/>
            </a:xfrm>
          </p:grpSpPr>
          <p:sp>
            <p:nvSpPr>
              <p:cNvPr id="5" name="矩形 4">
                <a:extLst>
                  <a:ext uri="{FF2B5EF4-FFF2-40B4-BE49-F238E27FC236}">
                    <a16:creationId xmlns:a16="http://schemas.microsoft.com/office/drawing/2014/main" id="{E98CE612-4738-C9A9-6CAC-021F2FEABEE7}"/>
                  </a:ext>
                </a:extLst>
              </p:cNvPr>
              <p:cNvSpPr/>
              <p:nvPr/>
            </p:nvSpPr>
            <p:spPr>
              <a:xfrm>
                <a:off x="2342925" y="3099887"/>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orbel" panose="020B0503020204020204" pitchFamily="34" charset="0"/>
                </a:endParaRPr>
              </a:p>
            </p:txBody>
          </p:sp>
          <p:sp>
            <p:nvSpPr>
              <p:cNvPr id="44" name="矩形 43">
                <a:extLst>
                  <a:ext uri="{FF2B5EF4-FFF2-40B4-BE49-F238E27FC236}">
                    <a16:creationId xmlns:a16="http://schemas.microsoft.com/office/drawing/2014/main" id="{49BB6B58-20EA-4EA3-68D6-43C1DFB4F4A2}"/>
                  </a:ext>
                </a:extLst>
              </p:cNvPr>
              <p:cNvSpPr/>
              <p:nvPr/>
            </p:nvSpPr>
            <p:spPr>
              <a:xfrm rot="5400000">
                <a:off x="3762987" y="3251701"/>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51" name="组合 50">
                <a:extLst>
                  <a:ext uri="{FF2B5EF4-FFF2-40B4-BE49-F238E27FC236}">
                    <a16:creationId xmlns:a16="http://schemas.microsoft.com/office/drawing/2014/main" id="{22236EF1-F62A-083C-A33D-E07B32816A2C}"/>
                  </a:ext>
                </a:extLst>
              </p:cNvPr>
              <p:cNvGrpSpPr/>
              <p:nvPr/>
            </p:nvGrpSpPr>
            <p:grpSpPr>
              <a:xfrm>
                <a:off x="2342925" y="3116967"/>
                <a:ext cx="1675853" cy="479743"/>
                <a:chOff x="7526538" y="2835973"/>
                <a:chExt cx="2147893" cy="614872"/>
              </a:xfrm>
            </p:grpSpPr>
            <p:sp>
              <p:nvSpPr>
                <p:cNvPr id="53" name="矩形 52">
                  <a:extLst>
                    <a:ext uri="{FF2B5EF4-FFF2-40B4-BE49-F238E27FC236}">
                      <a16:creationId xmlns:a16="http://schemas.microsoft.com/office/drawing/2014/main" id="{085F77D0-17B1-E12F-E110-A72B52B4AC2C}"/>
                    </a:ext>
                  </a:extLst>
                </p:cNvPr>
                <p:cNvSpPr/>
                <p:nvPr/>
              </p:nvSpPr>
              <p:spPr>
                <a:xfrm>
                  <a:off x="7526538" y="2835973"/>
                  <a:ext cx="2057892" cy="532676"/>
                </a:xfrm>
                <a:prstGeom prst="rect">
                  <a:avLst/>
                </a:prstGeom>
                <a:solidFill>
                  <a:srgbClr val="FFFFFF">
                    <a:alpha val="9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orbel" panose="020B0503020204020204" pitchFamily="34" charset="0"/>
                  </a:endParaRPr>
                </a:p>
              </p:txBody>
            </p:sp>
            <p:sp>
              <p:nvSpPr>
                <p:cNvPr id="54" name="矩形 53">
                  <a:extLst>
                    <a:ext uri="{FF2B5EF4-FFF2-40B4-BE49-F238E27FC236}">
                      <a16:creationId xmlns:a16="http://schemas.microsoft.com/office/drawing/2014/main" id="{4710A6A5-627B-2851-08F2-FFEBBF442329}"/>
                    </a:ext>
                  </a:extLst>
                </p:cNvPr>
                <p:cNvSpPr/>
                <p:nvPr/>
              </p:nvSpPr>
              <p:spPr>
                <a:xfrm>
                  <a:off x="7543073" y="3329245"/>
                  <a:ext cx="2088924" cy="12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orbel" panose="020B0503020204020204" pitchFamily="34" charset="0"/>
                  </a:endParaRPr>
                </a:p>
              </p:txBody>
            </p:sp>
            <p:sp>
              <p:nvSpPr>
                <p:cNvPr id="55" name="矩形 54">
                  <a:extLst>
                    <a:ext uri="{FF2B5EF4-FFF2-40B4-BE49-F238E27FC236}">
                      <a16:creationId xmlns:a16="http://schemas.microsoft.com/office/drawing/2014/main" id="{DB4BA9DA-E7D7-9B30-4771-69E7253FE225}"/>
                    </a:ext>
                  </a:extLst>
                </p:cNvPr>
                <p:cNvSpPr/>
                <p:nvPr/>
              </p:nvSpPr>
              <p:spPr>
                <a:xfrm rot="5400000">
                  <a:off x="9346591" y="3030549"/>
                  <a:ext cx="508734" cy="146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orbel" panose="020B0503020204020204" pitchFamily="34" charset="0"/>
                  </a:endParaRPr>
                </a:p>
              </p:txBody>
            </p:sp>
          </p:grpSp>
        </p:grpSp>
      </p:grpSp>
      <p:grpSp>
        <p:nvGrpSpPr>
          <p:cNvPr id="8" name="组合 7">
            <a:extLst>
              <a:ext uri="{FF2B5EF4-FFF2-40B4-BE49-F238E27FC236}">
                <a16:creationId xmlns:a16="http://schemas.microsoft.com/office/drawing/2014/main" id="{C222BB6D-D439-4329-71DA-B2F5011F8035}"/>
              </a:ext>
            </a:extLst>
          </p:cNvPr>
          <p:cNvGrpSpPr/>
          <p:nvPr/>
        </p:nvGrpSpPr>
        <p:grpSpPr>
          <a:xfrm>
            <a:off x="4695105" y="3199776"/>
            <a:ext cx="1396444" cy="566788"/>
            <a:chOff x="2552110" y="3199776"/>
            <a:chExt cx="1396444" cy="566788"/>
          </a:xfrm>
        </p:grpSpPr>
        <p:sp>
          <p:nvSpPr>
            <p:cNvPr id="50" name="矩形 49">
              <a:extLst>
                <a:ext uri="{FF2B5EF4-FFF2-40B4-BE49-F238E27FC236}">
                  <a16:creationId xmlns:a16="http://schemas.microsoft.com/office/drawing/2014/main" id="{466EE0EA-3DCB-B332-AE16-6308699830BF}"/>
                </a:ext>
              </a:extLst>
            </p:cNvPr>
            <p:cNvSpPr/>
            <p:nvPr/>
          </p:nvSpPr>
          <p:spPr>
            <a:xfrm>
              <a:off x="2552110" y="3199776"/>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cxnSp>
          <p:nvCxnSpPr>
            <p:cNvPr id="49" name="直接箭头连接符 48">
              <a:extLst>
                <a:ext uri="{FF2B5EF4-FFF2-40B4-BE49-F238E27FC236}">
                  <a16:creationId xmlns:a16="http://schemas.microsoft.com/office/drawing/2014/main" id="{4FFCEA18-EC48-8ADC-CDDF-BD53CE84F707}"/>
                </a:ext>
              </a:extLst>
            </p:cNvPr>
            <p:cNvCxnSpPr>
              <a:cxnSpLocks/>
              <a:endCxn id="50" idx="2"/>
            </p:cNvCxnSpPr>
            <p:nvPr/>
          </p:nvCxnSpPr>
          <p:spPr>
            <a:xfrm flipV="1">
              <a:off x="3250331" y="3438314"/>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61" name="Title 1">
            <a:extLst>
              <a:ext uri="{FF2B5EF4-FFF2-40B4-BE49-F238E27FC236}">
                <a16:creationId xmlns:a16="http://schemas.microsoft.com/office/drawing/2014/main" id="{388DFF64-886F-3AB8-794D-7E6C1A02E65C}"/>
              </a:ext>
            </a:extLst>
          </p:cNvPr>
          <p:cNvSpPr>
            <a:spLocks noGrp="1"/>
          </p:cNvSpPr>
          <p:nvPr>
            <p:ph type="title"/>
          </p:nvPr>
        </p:nvSpPr>
        <p:spPr>
          <a:xfrm>
            <a:off x="-11575" y="-76200"/>
            <a:ext cx="9144000" cy="914400"/>
          </a:xfrm>
        </p:spPr>
        <p:txBody>
          <a:bodyPr>
            <a:noAutofit/>
          </a:bodyPr>
          <a:lstStyle/>
          <a:p>
            <a:r>
              <a:rPr lang="en-US" sz="4000" b="0" dirty="0">
                <a:solidFill>
                  <a:schemeClr val="tx1"/>
                </a:solidFill>
                <a:latin typeface="Corbel" panose="020B0503020204020204" pitchFamily="34" charset="0"/>
                <a:cs typeface="Gill Sans MT"/>
              </a:rPr>
              <a:t>PAPI Architecture</a:t>
            </a:r>
          </a:p>
        </p:txBody>
      </p:sp>
      <p:sp>
        <p:nvSpPr>
          <p:cNvPr id="14" name="矩形 13">
            <a:extLst>
              <a:ext uri="{FF2B5EF4-FFF2-40B4-BE49-F238E27FC236}">
                <a16:creationId xmlns:a16="http://schemas.microsoft.com/office/drawing/2014/main" id="{9253FE7B-5833-3994-0E05-50401928812C}"/>
              </a:ext>
            </a:extLst>
          </p:cNvPr>
          <p:cNvSpPr/>
          <p:nvPr/>
        </p:nvSpPr>
        <p:spPr>
          <a:xfrm>
            <a:off x="3031657" y="4307113"/>
            <a:ext cx="2881716" cy="593348"/>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Attn-PIM Devices</a:t>
            </a:r>
          </a:p>
        </p:txBody>
      </p:sp>
    </p:spTree>
    <p:custDataLst>
      <p:tags r:id="rId1"/>
    </p:custDataLst>
    <p:extLst>
      <p:ext uri="{BB962C8B-B14F-4D97-AF65-F5344CB8AC3E}">
        <p14:creationId xmlns:p14="http://schemas.microsoft.com/office/powerpoint/2010/main" val="832567976"/>
      </p:ext>
    </p:extLst>
  </p:cSld>
  <p:clrMapOvr>
    <a:masterClrMapping/>
  </p:clrMapOvr>
  <mc:AlternateContent xmlns:mc="http://schemas.openxmlformats.org/markup-compatibility/2006" xmlns:p14="http://schemas.microsoft.com/office/powerpoint/2010/main">
    <mc:Choice Requires="p14">
      <p:transition spd="slow" p14:dur="2000" advTm="15095"/>
    </mc:Choice>
    <mc:Fallback xmlns="">
      <p:transition spd="slow" advTm="1509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6012-DFCE-658D-133E-0DF5F0EE098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B2545E-FDF1-458E-17BD-F20692C27A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514" name="Picture 513" descr="safari.png">
            <a:extLst>
              <a:ext uri="{FF2B5EF4-FFF2-40B4-BE49-F238E27FC236}">
                <a16:creationId xmlns:a16="http://schemas.microsoft.com/office/drawing/2014/main" id="{ED9609F8-E6A9-485F-0C90-BB175310AEF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 name="矩形 1">
            <a:extLst>
              <a:ext uri="{FF2B5EF4-FFF2-40B4-BE49-F238E27FC236}">
                <a16:creationId xmlns:a16="http://schemas.microsoft.com/office/drawing/2014/main" id="{BE7B3B2C-87B7-A75E-BD19-A83B396E3B05}"/>
              </a:ext>
            </a:extLst>
          </p:cNvPr>
          <p:cNvSpPr/>
          <p:nvPr/>
        </p:nvSpPr>
        <p:spPr>
          <a:xfrm>
            <a:off x="888661" y="1787032"/>
            <a:ext cx="3059898" cy="1728497"/>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10" name="组合 9">
            <a:extLst>
              <a:ext uri="{FF2B5EF4-FFF2-40B4-BE49-F238E27FC236}">
                <a16:creationId xmlns:a16="http://schemas.microsoft.com/office/drawing/2014/main" id="{78495262-52E6-AECD-5F5E-8991A7E3C41F}"/>
              </a:ext>
            </a:extLst>
          </p:cNvPr>
          <p:cNvGrpSpPr/>
          <p:nvPr/>
        </p:nvGrpSpPr>
        <p:grpSpPr>
          <a:xfrm>
            <a:off x="1079209" y="4314995"/>
            <a:ext cx="2678794" cy="532874"/>
            <a:chOff x="1424619" y="4124615"/>
            <a:chExt cx="1582214" cy="380344"/>
          </a:xfrm>
        </p:grpSpPr>
        <p:sp>
          <p:nvSpPr>
            <p:cNvPr id="12" name="矩形 11">
              <a:extLst>
                <a:ext uri="{FF2B5EF4-FFF2-40B4-BE49-F238E27FC236}">
                  <a16:creationId xmlns:a16="http://schemas.microsoft.com/office/drawing/2014/main" id="{D361597F-52BC-E348-2393-C60112A25127}"/>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0C316EE7-3A4F-B944-B3C9-8EB54818AFEE}"/>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70B361CD-0CB0-5ED5-BB98-6AF785D29151}"/>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
        <p:nvSpPr>
          <p:cNvPr id="27" name="矩形 26">
            <a:extLst>
              <a:ext uri="{FF2B5EF4-FFF2-40B4-BE49-F238E27FC236}">
                <a16:creationId xmlns:a16="http://schemas.microsoft.com/office/drawing/2014/main" id="{73F3E02A-3283-A7F5-95BB-FEDE3C030AB8}"/>
              </a:ext>
            </a:extLst>
          </p:cNvPr>
          <p:cNvSpPr/>
          <p:nvPr/>
        </p:nvSpPr>
        <p:spPr>
          <a:xfrm>
            <a:off x="888663" y="3766564"/>
            <a:ext cx="3059889" cy="23034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FCB43D46-CB48-B358-5467-FA21B04810DD}"/>
              </a:ext>
            </a:extLst>
          </p:cNvPr>
          <p:cNvSpPr/>
          <p:nvPr/>
        </p:nvSpPr>
        <p:spPr>
          <a:xfrm>
            <a:off x="2898180" y="2184985"/>
            <a:ext cx="797529" cy="52505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F4E7CF3E-94FD-7BC0-F413-F13FC58FFF9E}"/>
              </a:ext>
            </a:extLst>
          </p:cNvPr>
          <p:cNvSpPr/>
          <p:nvPr/>
        </p:nvSpPr>
        <p:spPr>
          <a:xfrm>
            <a:off x="1113728" y="2932325"/>
            <a:ext cx="1133594" cy="525056"/>
          </a:xfrm>
          <a:prstGeom prst="rect">
            <a:avLst/>
          </a:prstGeom>
          <a:solidFill>
            <a:schemeClr val="bg1">
              <a:lumMod val="6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0ABA0FB4-3274-B415-DEDE-3BF95507FAA6}"/>
              </a:ext>
            </a:extLst>
          </p:cNvPr>
          <p:cNvSpPr/>
          <p:nvPr/>
        </p:nvSpPr>
        <p:spPr>
          <a:xfrm>
            <a:off x="1026726" y="2218537"/>
            <a:ext cx="1307601" cy="436301"/>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High-Speed Interconnect</a:t>
            </a:r>
            <a:endParaRPr lang="zh-CN" altLang="en-US" dirty="0">
              <a:solidFill>
                <a:schemeClr val="tx1"/>
              </a:solidFill>
              <a:latin typeface="Corbel" panose="020B0503020204020204" pitchFamily="34" charset="0"/>
              <a:cs typeface="Arial" panose="020B0604020202020204" pitchFamily="34" charset="0"/>
            </a:endParaRPr>
          </a:p>
        </p:txBody>
      </p:sp>
      <p:cxnSp>
        <p:nvCxnSpPr>
          <p:cNvPr id="37" name="直接箭头连接符 36">
            <a:extLst>
              <a:ext uri="{FF2B5EF4-FFF2-40B4-BE49-F238E27FC236}">
                <a16:creationId xmlns:a16="http://schemas.microsoft.com/office/drawing/2014/main" id="{C2AF3D5C-B2B0-824A-775E-2C3D7CA3882D}"/>
              </a:ext>
            </a:extLst>
          </p:cNvPr>
          <p:cNvCxnSpPr>
            <a:cxnSpLocks/>
            <a:endCxn id="29" idx="1"/>
          </p:cNvCxnSpPr>
          <p:nvPr/>
        </p:nvCxnSpPr>
        <p:spPr>
          <a:xfrm>
            <a:off x="2344509" y="2443131"/>
            <a:ext cx="553671" cy="4382"/>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708FA2A1-2046-DE1A-C386-0141568BBF4C}"/>
              </a:ext>
            </a:extLst>
          </p:cNvPr>
          <p:cNvCxnSpPr>
            <a:cxnSpLocks/>
            <a:stCxn id="32" idx="0"/>
            <a:endCxn id="36" idx="2"/>
          </p:cNvCxnSpPr>
          <p:nvPr/>
        </p:nvCxnSpPr>
        <p:spPr>
          <a:xfrm flipV="1">
            <a:off x="1680525" y="2654838"/>
            <a:ext cx="1" cy="277487"/>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96811E0-1B44-099A-F746-F2D230E5E54C}"/>
              </a:ext>
            </a:extLst>
          </p:cNvPr>
          <p:cNvCxnSpPr>
            <a:cxnSpLocks/>
          </p:cNvCxnSpPr>
          <p:nvPr/>
        </p:nvCxnSpPr>
        <p:spPr>
          <a:xfrm flipV="1">
            <a:off x="1685963" y="3515497"/>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4944F4A5-ABC9-6CD8-C97E-5F25B6E9E0D0}"/>
              </a:ext>
            </a:extLst>
          </p:cNvPr>
          <p:cNvCxnSpPr>
            <a:cxnSpLocks/>
            <a:stCxn id="12" idx="0"/>
          </p:cNvCxnSpPr>
          <p:nvPr/>
        </p:nvCxnSpPr>
        <p:spPr>
          <a:xfrm flipV="1">
            <a:off x="1477974" y="3995270"/>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7024232-D1BE-33CE-62B6-30D0869BA3EC}"/>
              </a:ext>
            </a:extLst>
          </p:cNvPr>
          <p:cNvCxnSpPr>
            <a:cxnSpLocks/>
            <a:stCxn id="13" idx="0"/>
            <a:endCxn id="27" idx="2"/>
          </p:cNvCxnSpPr>
          <p:nvPr/>
        </p:nvCxnSpPr>
        <p:spPr>
          <a:xfrm flipV="1">
            <a:off x="2418607" y="3996909"/>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9E4D74DC-B636-9CC2-74AF-813F4673E94E}"/>
              </a:ext>
            </a:extLst>
          </p:cNvPr>
          <p:cNvCxnSpPr>
            <a:cxnSpLocks/>
            <a:stCxn id="26" idx="0"/>
          </p:cNvCxnSpPr>
          <p:nvPr/>
        </p:nvCxnSpPr>
        <p:spPr>
          <a:xfrm flipV="1">
            <a:off x="3359238" y="3991703"/>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CF687125-8B8A-0AF4-00A3-D1E4B95D9475}"/>
              </a:ext>
            </a:extLst>
          </p:cNvPr>
          <p:cNvSpPr/>
          <p:nvPr/>
        </p:nvSpPr>
        <p:spPr>
          <a:xfrm>
            <a:off x="674375" y="1708279"/>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0E093459-0669-5157-6544-87D86956569A}"/>
              </a:ext>
            </a:extLst>
          </p:cNvPr>
          <p:cNvSpPr/>
          <p:nvPr/>
        </p:nvSpPr>
        <p:spPr>
          <a:xfrm>
            <a:off x="2695580" y="2794261"/>
            <a:ext cx="1109500" cy="25918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4FDB469D-936C-6838-7DC6-20CF88BA2150}"/>
              </a:ext>
            </a:extLst>
          </p:cNvPr>
          <p:cNvSpPr txBox="1"/>
          <p:nvPr/>
        </p:nvSpPr>
        <p:spPr>
          <a:xfrm>
            <a:off x="558273" y="1777043"/>
            <a:ext cx="3765807" cy="369331"/>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High-Performance Processor</a:t>
            </a:r>
            <a:endParaRPr lang="zh-CN" altLang="en-US" b="1" dirty="0">
              <a:latin typeface="Corbel" panose="020B0503020204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763916CF-1FC3-2DA9-DE99-11B9C6AD5520}"/>
              </a:ext>
            </a:extLst>
          </p:cNvPr>
          <p:cNvSpPr/>
          <p:nvPr/>
        </p:nvSpPr>
        <p:spPr>
          <a:xfrm>
            <a:off x="888662" y="4307113"/>
            <a:ext cx="2881716" cy="593348"/>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Attn-PIM Devices</a:t>
            </a:r>
          </a:p>
        </p:txBody>
      </p:sp>
      <p:sp>
        <p:nvSpPr>
          <p:cNvPr id="61" name="Title 1">
            <a:extLst>
              <a:ext uri="{FF2B5EF4-FFF2-40B4-BE49-F238E27FC236}">
                <a16:creationId xmlns:a16="http://schemas.microsoft.com/office/drawing/2014/main" id="{21BFD3EE-B5CD-1BE9-E09C-16F34BF893C9}"/>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High-Performance Processor</a:t>
            </a:r>
            <a:endParaRPr lang="en-US" sz="4000" b="0" dirty="0">
              <a:solidFill>
                <a:schemeClr val="tx1"/>
              </a:solidFill>
              <a:latin typeface="Corbel" panose="020B0503020204020204" pitchFamily="34" charset="0"/>
              <a:cs typeface="Gill Sans MT"/>
            </a:endParaRPr>
          </a:p>
        </p:txBody>
      </p:sp>
      <p:sp>
        <p:nvSpPr>
          <p:cNvPr id="5" name="矩形 4">
            <a:extLst>
              <a:ext uri="{FF2B5EF4-FFF2-40B4-BE49-F238E27FC236}">
                <a16:creationId xmlns:a16="http://schemas.microsoft.com/office/drawing/2014/main" id="{80B30D73-0000-D939-26AD-2354478A1A58}"/>
              </a:ext>
            </a:extLst>
          </p:cNvPr>
          <p:cNvSpPr/>
          <p:nvPr/>
        </p:nvSpPr>
        <p:spPr>
          <a:xfrm>
            <a:off x="2342925" y="3099887"/>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3" name="矩形 42">
            <a:extLst>
              <a:ext uri="{FF2B5EF4-FFF2-40B4-BE49-F238E27FC236}">
                <a16:creationId xmlns:a16="http://schemas.microsoft.com/office/drawing/2014/main" id="{2CDF6974-B85E-9DB5-A936-C79801FB6E76}"/>
              </a:ext>
            </a:extLst>
          </p:cNvPr>
          <p:cNvSpPr/>
          <p:nvPr/>
        </p:nvSpPr>
        <p:spPr>
          <a:xfrm>
            <a:off x="2355826" y="3484752"/>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4" name="矩形 43">
            <a:extLst>
              <a:ext uri="{FF2B5EF4-FFF2-40B4-BE49-F238E27FC236}">
                <a16:creationId xmlns:a16="http://schemas.microsoft.com/office/drawing/2014/main" id="{60438262-173F-B5BE-87EA-3973FBB9F67B}"/>
              </a:ext>
            </a:extLst>
          </p:cNvPr>
          <p:cNvSpPr/>
          <p:nvPr/>
        </p:nvSpPr>
        <p:spPr>
          <a:xfrm rot="5400000">
            <a:off x="3762987" y="3251701"/>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49">
            <a:extLst>
              <a:ext uri="{FF2B5EF4-FFF2-40B4-BE49-F238E27FC236}">
                <a16:creationId xmlns:a16="http://schemas.microsoft.com/office/drawing/2014/main" id="{48D4AF72-AFB4-891B-49E3-DF7B97120BC3}"/>
              </a:ext>
            </a:extLst>
          </p:cNvPr>
          <p:cNvSpPr/>
          <p:nvPr/>
        </p:nvSpPr>
        <p:spPr>
          <a:xfrm>
            <a:off x="2552110" y="3199776"/>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cxnSp>
        <p:nvCxnSpPr>
          <p:cNvPr id="49" name="直接箭头连接符 48">
            <a:extLst>
              <a:ext uri="{FF2B5EF4-FFF2-40B4-BE49-F238E27FC236}">
                <a16:creationId xmlns:a16="http://schemas.microsoft.com/office/drawing/2014/main" id="{02435756-6058-BBA4-08D9-1452B90DA284}"/>
              </a:ext>
            </a:extLst>
          </p:cNvPr>
          <p:cNvCxnSpPr>
            <a:cxnSpLocks/>
            <a:endCxn id="50" idx="2"/>
          </p:cNvCxnSpPr>
          <p:nvPr/>
        </p:nvCxnSpPr>
        <p:spPr>
          <a:xfrm flipV="1">
            <a:off x="3250331" y="3438314"/>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2B573EA-29AD-8384-FA8F-A2A0839A0129}"/>
              </a:ext>
            </a:extLst>
          </p:cNvPr>
          <p:cNvSpPr txBox="1"/>
          <p:nvPr/>
        </p:nvSpPr>
        <p:spPr>
          <a:xfrm>
            <a:off x="4445876" y="1807663"/>
            <a:ext cx="4518347" cy="707886"/>
          </a:xfrm>
          <a:prstGeom prst="rect">
            <a:avLst/>
          </a:prstGeom>
          <a:solidFill>
            <a:srgbClr val="7030A0">
              <a:alpha val="10196"/>
            </a:srgbClr>
          </a:solidFill>
          <a:ln w="1270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When FC kernels compute-bound:</a:t>
            </a:r>
          </a:p>
          <a:p>
            <a:pPr algn="ctr"/>
            <a:r>
              <a:rPr lang="en-US" altLang="zh-CN" sz="2000" b="1" dirty="0">
                <a:solidFill>
                  <a:srgbClr val="000000"/>
                </a:solidFill>
                <a:latin typeface="Corbel" panose="020B0503020204020204" pitchFamily="34" charset="0"/>
              </a:rPr>
              <a:t>Assign FC kernels to PUs</a:t>
            </a:r>
            <a:endParaRPr lang="zh-CN" altLang="en-US" sz="2000" b="1" dirty="0">
              <a:solidFill>
                <a:srgbClr val="000000"/>
              </a:solidFill>
              <a:latin typeface="Corbel" panose="020B0503020204020204" pitchFamily="34" charset="0"/>
            </a:endParaRPr>
          </a:p>
        </p:txBody>
      </p:sp>
      <p:sp>
        <p:nvSpPr>
          <p:cNvPr id="7" name="文本框 6">
            <a:extLst>
              <a:ext uri="{FF2B5EF4-FFF2-40B4-BE49-F238E27FC236}">
                <a16:creationId xmlns:a16="http://schemas.microsoft.com/office/drawing/2014/main" id="{5120B6BE-B8EF-2CAB-732E-F35059973D78}"/>
              </a:ext>
            </a:extLst>
          </p:cNvPr>
          <p:cNvSpPr txBox="1"/>
          <p:nvPr/>
        </p:nvSpPr>
        <p:spPr>
          <a:xfrm>
            <a:off x="4445876" y="2977291"/>
            <a:ext cx="4518347" cy="707886"/>
          </a:xfrm>
          <a:prstGeom prst="rect">
            <a:avLst/>
          </a:prstGeom>
          <a:solidFill>
            <a:srgbClr val="900000">
              <a:alpha val="10196"/>
            </a:srgbClr>
          </a:solidFill>
          <a:ln w="1905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When FC kernels memory-bound:</a:t>
            </a:r>
          </a:p>
          <a:p>
            <a:pPr algn="ctr"/>
            <a:r>
              <a:rPr lang="en-US" altLang="zh-CN" sz="2000" b="1" dirty="0">
                <a:solidFill>
                  <a:srgbClr val="000000"/>
                </a:solidFill>
                <a:latin typeface="Corbel" panose="020B0503020204020204" pitchFamily="34" charset="0"/>
              </a:rPr>
              <a:t>Assign FC kernels to FC-PIM</a:t>
            </a:r>
            <a:endParaRPr lang="zh-CN" altLang="en-US" sz="2000" b="1" dirty="0">
              <a:solidFill>
                <a:srgbClr val="000000"/>
              </a:solidFill>
              <a:latin typeface="Corbel" panose="020B0503020204020204" pitchFamily="34" charset="0"/>
            </a:endParaRPr>
          </a:p>
        </p:txBody>
      </p:sp>
      <p:sp>
        <p:nvSpPr>
          <p:cNvPr id="8" name="Rectangle 263">
            <a:extLst>
              <a:ext uri="{FF2B5EF4-FFF2-40B4-BE49-F238E27FC236}">
                <a16:creationId xmlns:a16="http://schemas.microsoft.com/office/drawing/2014/main" id="{720DD54B-CBC8-ABDC-8F2C-3B466105F732}"/>
              </a:ext>
            </a:extLst>
          </p:cNvPr>
          <p:cNvSpPr/>
          <p:nvPr/>
        </p:nvSpPr>
        <p:spPr>
          <a:xfrm>
            <a:off x="-11575" y="5179884"/>
            <a:ext cx="9155575" cy="769441"/>
          </a:xfrm>
          <a:prstGeom prst="rect">
            <a:avLst/>
          </a:prstGeom>
          <a:solidFill>
            <a:schemeClr val="accent6">
              <a:lumMod val="20000"/>
              <a:lumOff val="80000"/>
            </a:schemeClr>
          </a:solidFill>
        </p:spPr>
        <p:txBody>
          <a:bodyPr wrap="square">
            <a:spAutoFit/>
          </a:bodyPr>
          <a:lstStyle/>
          <a:p>
            <a:pPr lvl="0" algn="ctr" defTabSz="914400">
              <a:defRPr/>
            </a:pPr>
            <a:r>
              <a:rPr kumimoji="0" lang="en-US" altLang="zh-CN" sz="2200" b="1" i="0" u="none" strike="noStrike" kern="1200" cap="none" spc="0" normalizeH="0" baseline="0" noProof="0" dirty="0">
                <a:ln>
                  <a:noFill/>
                </a:ln>
                <a:solidFill>
                  <a:srgbClr val="C00000"/>
                </a:solidFill>
                <a:effectLst/>
                <a:uLnTx/>
                <a:uFillTx/>
                <a:latin typeface="Corbel" panose="020B0503020204020204" pitchFamily="34" charset="0"/>
                <a:cs typeface="Gill Sans MT"/>
              </a:rPr>
              <a:t>FC-PIM and PUs </a:t>
            </a:r>
            <a:r>
              <a:rPr lang="en-US" sz="2200" b="1" dirty="0">
                <a:solidFill>
                  <a:srgbClr val="000000"/>
                </a:solidFill>
                <a:latin typeface="Corbel" panose="020B0503020204020204" pitchFamily="34" charset="0"/>
                <a:cs typeface="Gill Sans MT"/>
              </a:rPr>
              <a:t>cater to the FC kernels that </a:t>
            </a:r>
          </a:p>
          <a:p>
            <a:pPr lvl="0" algn="ctr" defTabSz="914400">
              <a:defRPr/>
            </a:pPr>
            <a:r>
              <a:rPr lang="en-US" sz="2200" b="1" dirty="0">
                <a:solidFill>
                  <a:srgbClr val="1F497D"/>
                </a:solidFill>
                <a:latin typeface="Corbel" panose="020B0503020204020204" pitchFamily="34" charset="0"/>
                <a:cs typeface="Gill Sans MT"/>
              </a:rPr>
              <a:t>switch between memory-bound and computation-bound</a:t>
            </a:r>
            <a:endParaRPr kumimoji="0" lang="en-US" sz="2200" b="1"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sp>
        <p:nvSpPr>
          <p:cNvPr id="9" name="矩形 8">
            <a:extLst>
              <a:ext uri="{FF2B5EF4-FFF2-40B4-BE49-F238E27FC236}">
                <a16:creationId xmlns:a16="http://schemas.microsoft.com/office/drawing/2014/main" id="{0FA2402A-7774-7BD9-5FBE-F07D42E5702A}"/>
              </a:ext>
            </a:extLst>
          </p:cNvPr>
          <p:cNvSpPr/>
          <p:nvPr/>
        </p:nvSpPr>
        <p:spPr>
          <a:xfrm>
            <a:off x="2908362" y="2180603"/>
            <a:ext cx="797529" cy="52505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306DC32D-1701-E9BB-CEF9-CAA5D01D3C06}"/>
              </a:ext>
            </a:extLst>
          </p:cNvPr>
          <p:cNvSpPr/>
          <p:nvPr/>
        </p:nvSpPr>
        <p:spPr>
          <a:xfrm>
            <a:off x="1102688" y="2931304"/>
            <a:ext cx="1133594" cy="525056"/>
          </a:xfrm>
          <a:prstGeom prst="rect">
            <a:avLst/>
          </a:prstGeom>
          <a:solidFill>
            <a:srgbClr val="3F0065"/>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14" name="Rectangle 5">
            <a:extLst>
              <a:ext uri="{FF2B5EF4-FFF2-40B4-BE49-F238E27FC236}">
                <a16:creationId xmlns:a16="http://schemas.microsoft.com/office/drawing/2014/main" id="{FC80B1AB-9C6F-7D8B-69C0-5CC3EED80077}"/>
              </a:ext>
            </a:extLst>
          </p:cNvPr>
          <p:cNvSpPr/>
          <p:nvPr/>
        </p:nvSpPr>
        <p:spPr>
          <a:xfrm>
            <a:off x="445674" y="3595024"/>
            <a:ext cx="3878406" cy="147931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5" name="矩形 14">
            <a:extLst>
              <a:ext uri="{FF2B5EF4-FFF2-40B4-BE49-F238E27FC236}">
                <a16:creationId xmlns:a16="http://schemas.microsoft.com/office/drawing/2014/main" id="{51EE11EA-7B24-F6BA-0A96-93F4EFF89B9F}"/>
              </a:ext>
            </a:extLst>
          </p:cNvPr>
          <p:cNvSpPr/>
          <p:nvPr/>
        </p:nvSpPr>
        <p:spPr>
          <a:xfrm>
            <a:off x="2695580" y="2792279"/>
            <a:ext cx="1109500" cy="25918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215183F1-DEC9-9688-EA16-069092B65593}"/>
              </a:ext>
            </a:extLst>
          </p:cNvPr>
          <p:cNvSpPr/>
          <p:nvPr/>
        </p:nvSpPr>
        <p:spPr>
          <a:xfrm>
            <a:off x="894125" y="1794363"/>
            <a:ext cx="3059898" cy="1728497"/>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High-Performance</a:t>
            </a:r>
          </a:p>
          <a:p>
            <a:pPr algn="ctr"/>
            <a:r>
              <a:rPr lang="en-US" altLang="zh-CN" sz="2000" b="1" dirty="0">
                <a:solidFill>
                  <a:schemeClr val="tx1"/>
                </a:solidFill>
                <a:latin typeface="Corbel" panose="020B0503020204020204" pitchFamily="34" charset="0"/>
              </a:rPr>
              <a:t>Processor</a:t>
            </a:r>
          </a:p>
        </p:txBody>
      </p:sp>
    </p:spTree>
    <p:custDataLst>
      <p:tags r:id="rId1"/>
    </p:custDataLst>
    <p:extLst>
      <p:ext uri="{BB962C8B-B14F-4D97-AF65-F5344CB8AC3E}">
        <p14:creationId xmlns:p14="http://schemas.microsoft.com/office/powerpoint/2010/main" val="3833530333"/>
      </p:ext>
    </p:extLst>
  </p:cSld>
  <p:clrMapOvr>
    <a:masterClrMapping/>
  </p:clrMapOvr>
  <mc:AlternateContent xmlns:mc="http://schemas.openxmlformats.org/markup-compatibility/2006" xmlns:p14="http://schemas.microsoft.com/office/powerpoint/2010/main">
    <mc:Choice Requires="p14">
      <p:transition spd="slow" p14:dur="2000" advTm="36508"/>
    </mc:Choice>
    <mc:Fallback xmlns="">
      <p:transition spd="slow" advTm="36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CDA99-0CA5-49D5-6ACD-EEF7B4E1004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E9D9A8E-8D91-F071-70CA-7677FFAB1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6945CF3B-919E-14D2-A4DE-6063A54EC4D8}"/>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Hybrid PIM Units (</a:t>
            </a:r>
            <a:r>
              <a:rPr lang="en-US" altLang="zh-CN" sz="4000" b="0" dirty="0" err="1">
                <a:solidFill>
                  <a:schemeClr val="tx1"/>
                </a:solidFill>
                <a:latin typeface="Corbel" panose="020B0503020204020204" pitchFamily="34" charset="0"/>
                <a:cs typeface="Gill Sans MT"/>
              </a:rPr>
              <a:t>i</a:t>
            </a:r>
            <a:r>
              <a:rPr lang="en-US" altLang="zh-CN" sz="4000" b="0" dirty="0">
                <a:solidFill>
                  <a:schemeClr val="tx1"/>
                </a:solidFill>
                <a:latin typeface="Corbel" panose="020B0503020204020204" pitchFamily="34" charset="0"/>
                <a:cs typeface="Gill Sans MT"/>
              </a:rPr>
              <a:t>)</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BE0A2177-38DE-79F3-3B6D-37D88F26133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矩形 4">
            <a:extLst>
              <a:ext uri="{FF2B5EF4-FFF2-40B4-BE49-F238E27FC236}">
                <a16:creationId xmlns:a16="http://schemas.microsoft.com/office/drawing/2014/main" id="{55C6B94E-45A9-D843-4175-F2600716D9F6}"/>
              </a:ext>
            </a:extLst>
          </p:cNvPr>
          <p:cNvSpPr/>
          <p:nvPr/>
        </p:nvSpPr>
        <p:spPr>
          <a:xfrm>
            <a:off x="888661" y="1790969"/>
            <a:ext cx="3059898" cy="1728497"/>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 name="矩形 5">
            <a:extLst>
              <a:ext uri="{FF2B5EF4-FFF2-40B4-BE49-F238E27FC236}">
                <a16:creationId xmlns:a16="http://schemas.microsoft.com/office/drawing/2014/main" id="{6743F871-231B-7822-AFBF-680B6DE158C3}"/>
              </a:ext>
            </a:extLst>
          </p:cNvPr>
          <p:cNvSpPr/>
          <p:nvPr/>
        </p:nvSpPr>
        <p:spPr>
          <a:xfrm>
            <a:off x="2342925" y="3103824"/>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7" name="组合 6">
            <a:extLst>
              <a:ext uri="{FF2B5EF4-FFF2-40B4-BE49-F238E27FC236}">
                <a16:creationId xmlns:a16="http://schemas.microsoft.com/office/drawing/2014/main" id="{D654F839-D987-7B4E-3432-549033776F79}"/>
              </a:ext>
            </a:extLst>
          </p:cNvPr>
          <p:cNvGrpSpPr/>
          <p:nvPr/>
        </p:nvGrpSpPr>
        <p:grpSpPr>
          <a:xfrm>
            <a:off x="1079209" y="4318932"/>
            <a:ext cx="2678794" cy="532874"/>
            <a:chOff x="1424619" y="4124615"/>
            <a:chExt cx="1582214" cy="380344"/>
          </a:xfrm>
        </p:grpSpPr>
        <p:sp>
          <p:nvSpPr>
            <p:cNvPr id="448" name="矩形 447">
              <a:extLst>
                <a:ext uri="{FF2B5EF4-FFF2-40B4-BE49-F238E27FC236}">
                  <a16:creationId xmlns:a16="http://schemas.microsoft.com/office/drawing/2014/main" id="{C41801C6-E0DD-0316-6858-7F8E51A05510}"/>
                </a:ext>
              </a:extLst>
            </p:cNvPr>
            <p:cNvSpPr/>
            <p:nvPr/>
          </p:nvSpPr>
          <p:spPr>
            <a:xfrm>
              <a:off x="1424619" y="4126769"/>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49" name="矩形 448">
              <a:extLst>
                <a:ext uri="{FF2B5EF4-FFF2-40B4-BE49-F238E27FC236}">
                  <a16:creationId xmlns:a16="http://schemas.microsoft.com/office/drawing/2014/main" id="{C3062C4A-0A8B-522A-B65D-C352F8E2869F}"/>
                </a:ext>
              </a:extLst>
            </p:cNvPr>
            <p:cNvSpPr/>
            <p:nvPr/>
          </p:nvSpPr>
          <p:spPr>
            <a:xfrm>
              <a:off x="1980198" y="4126769"/>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50" name="矩形 449">
              <a:extLst>
                <a:ext uri="{FF2B5EF4-FFF2-40B4-BE49-F238E27FC236}">
                  <a16:creationId xmlns:a16="http://schemas.microsoft.com/office/drawing/2014/main" id="{441210D1-331F-03C4-FF3E-3792E806ADBC}"/>
                </a:ext>
              </a:extLst>
            </p:cNvPr>
            <p:cNvSpPr/>
            <p:nvPr/>
          </p:nvSpPr>
          <p:spPr>
            <a:xfrm>
              <a:off x="2535777" y="4124615"/>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
        <p:nvSpPr>
          <p:cNvPr id="451" name="矩形 450">
            <a:extLst>
              <a:ext uri="{FF2B5EF4-FFF2-40B4-BE49-F238E27FC236}">
                <a16:creationId xmlns:a16="http://schemas.microsoft.com/office/drawing/2014/main" id="{5AFEE899-F998-1FCD-8999-D9BD335D9357}"/>
              </a:ext>
            </a:extLst>
          </p:cNvPr>
          <p:cNvSpPr/>
          <p:nvPr/>
        </p:nvSpPr>
        <p:spPr>
          <a:xfrm>
            <a:off x="888663" y="3770501"/>
            <a:ext cx="3059889" cy="23034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sp>
        <p:nvSpPr>
          <p:cNvPr id="452" name="矩形 451">
            <a:extLst>
              <a:ext uri="{FF2B5EF4-FFF2-40B4-BE49-F238E27FC236}">
                <a16:creationId xmlns:a16="http://schemas.microsoft.com/office/drawing/2014/main" id="{C835C3AD-2320-A8BA-BA6E-BEEF9B025AB8}"/>
              </a:ext>
            </a:extLst>
          </p:cNvPr>
          <p:cNvSpPr/>
          <p:nvPr/>
        </p:nvSpPr>
        <p:spPr>
          <a:xfrm>
            <a:off x="2898180" y="2188922"/>
            <a:ext cx="797529" cy="52505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53" name="矩形 452">
            <a:extLst>
              <a:ext uri="{FF2B5EF4-FFF2-40B4-BE49-F238E27FC236}">
                <a16:creationId xmlns:a16="http://schemas.microsoft.com/office/drawing/2014/main" id="{0889A360-44BD-DCB3-3CD8-F081C1AF5C4F}"/>
              </a:ext>
            </a:extLst>
          </p:cNvPr>
          <p:cNvSpPr/>
          <p:nvPr/>
        </p:nvSpPr>
        <p:spPr>
          <a:xfrm>
            <a:off x="1113728" y="2936262"/>
            <a:ext cx="1133594" cy="525056"/>
          </a:xfrm>
          <a:prstGeom prst="rect">
            <a:avLst/>
          </a:prstGeom>
          <a:solidFill>
            <a:schemeClr val="bg1">
              <a:lumMod val="5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454" name="矩形 453">
            <a:extLst>
              <a:ext uri="{FF2B5EF4-FFF2-40B4-BE49-F238E27FC236}">
                <a16:creationId xmlns:a16="http://schemas.microsoft.com/office/drawing/2014/main" id="{C0983590-5E2F-4B2F-B6DF-B6D47B767D9E}"/>
              </a:ext>
            </a:extLst>
          </p:cNvPr>
          <p:cNvSpPr/>
          <p:nvPr/>
        </p:nvSpPr>
        <p:spPr>
          <a:xfrm>
            <a:off x="1026726" y="2222474"/>
            <a:ext cx="1307601" cy="436301"/>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High-Speed Interconnect</a:t>
            </a:r>
            <a:endParaRPr lang="zh-CN" altLang="en-US" b="1" dirty="0">
              <a:solidFill>
                <a:schemeClr val="tx1"/>
              </a:solidFill>
              <a:latin typeface="Corbel" panose="020B0503020204020204" pitchFamily="34" charset="0"/>
              <a:cs typeface="Arial" panose="020B0604020202020204" pitchFamily="34" charset="0"/>
            </a:endParaRPr>
          </a:p>
        </p:txBody>
      </p:sp>
      <p:cxnSp>
        <p:nvCxnSpPr>
          <p:cNvPr id="455" name="直接箭头连接符 454">
            <a:extLst>
              <a:ext uri="{FF2B5EF4-FFF2-40B4-BE49-F238E27FC236}">
                <a16:creationId xmlns:a16="http://schemas.microsoft.com/office/drawing/2014/main" id="{0396F9FF-AC90-73A7-842B-556078C1D1D8}"/>
              </a:ext>
            </a:extLst>
          </p:cNvPr>
          <p:cNvCxnSpPr>
            <a:cxnSpLocks/>
            <a:endCxn id="452" idx="1"/>
          </p:cNvCxnSpPr>
          <p:nvPr/>
        </p:nvCxnSpPr>
        <p:spPr>
          <a:xfrm>
            <a:off x="2344509" y="2447068"/>
            <a:ext cx="553671" cy="4382"/>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直接箭头连接符 455">
            <a:extLst>
              <a:ext uri="{FF2B5EF4-FFF2-40B4-BE49-F238E27FC236}">
                <a16:creationId xmlns:a16="http://schemas.microsoft.com/office/drawing/2014/main" id="{CFEEC912-B6C3-90B5-2044-9566E08CF0FF}"/>
              </a:ext>
            </a:extLst>
          </p:cNvPr>
          <p:cNvCxnSpPr>
            <a:cxnSpLocks/>
            <a:stCxn id="453" idx="0"/>
            <a:endCxn id="454" idx="2"/>
          </p:cNvCxnSpPr>
          <p:nvPr/>
        </p:nvCxnSpPr>
        <p:spPr>
          <a:xfrm flipV="1">
            <a:off x="1680525" y="2658775"/>
            <a:ext cx="1" cy="277487"/>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直接箭头连接符 456">
            <a:extLst>
              <a:ext uri="{FF2B5EF4-FFF2-40B4-BE49-F238E27FC236}">
                <a16:creationId xmlns:a16="http://schemas.microsoft.com/office/drawing/2014/main" id="{1655DB91-CCB9-13D9-4BC2-21248823B29E}"/>
              </a:ext>
            </a:extLst>
          </p:cNvPr>
          <p:cNvCxnSpPr>
            <a:cxnSpLocks/>
          </p:cNvCxnSpPr>
          <p:nvPr/>
        </p:nvCxnSpPr>
        <p:spPr>
          <a:xfrm flipV="1">
            <a:off x="1685963" y="3519434"/>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8" name="直接箭头连接符 457">
            <a:extLst>
              <a:ext uri="{FF2B5EF4-FFF2-40B4-BE49-F238E27FC236}">
                <a16:creationId xmlns:a16="http://schemas.microsoft.com/office/drawing/2014/main" id="{4F601F27-869D-C22F-19D5-1E3818607220}"/>
              </a:ext>
            </a:extLst>
          </p:cNvPr>
          <p:cNvCxnSpPr>
            <a:cxnSpLocks/>
            <a:stCxn id="448" idx="0"/>
          </p:cNvCxnSpPr>
          <p:nvPr/>
        </p:nvCxnSpPr>
        <p:spPr>
          <a:xfrm flipV="1">
            <a:off x="1477974" y="3999207"/>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9" name="直接箭头连接符 458">
            <a:extLst>
              <a:ext uri="{FF2B5EF4-FFF2-40B4-BE49-F238E27FC236}">
                <a16:creationId xmlns:a16="http://schemas.microsoft.com/office/drawing/2014/main" id="{BC929432-31E4-1597-3AD0-7350504D8F06}"/>
              </a:ext>
            </a:extLst>
          </p:cNvPr>
          <p:cNvCxnSpPr>
            <a:cxnSpLocks/>
            <a:stCxn id="449" idx="0"/>
            <a:endCxn id="451" idx="2"/>
          </p:cNvCxnSpPr>
          <p:nvPr/>
        </p:nvCxnSpPr>
        <p:spPr>
          <a:xfrm flipV="1">
            <a:off x="2418607" y="4000846"/>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0" name="直接箭头连接符 459">
            <a:extLst>
              <a:ext uri="{FF2B5EF4-FFF2-40B4-BE49-F238E27FC236}">
                <a16:creationId xmlns:a16="http://schemas.microsoft.com/office/drawing/2014/main" id="{72C837B0-8682-6AFC-420C-E91B28FA44E4}"/>
              </a:ext>
            </a:extLst>
          </p:cNvPr>
          <p:cNvCxnSpPr>
            <a:cxnSpLocks/>
            <a:stCxn id="450" idx="0"/>
          </p:cNvCxnSpPr>
          <p:nvPr/>
        </p:nvCxnSpPr>
        <p:spPr>
          <a:xfrm flipV="1">
            <a:off x="3359238" y="3995640"/>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61" name="矩形 460">
            <a:extLst>
              <a:ext uri="{FF2B5EF4-FFF2-40B4-BE49-F238E27FC236}">
                <a16:creationId xmlns:a16="http://schemas.microsoft.com/office/drawing/2014/main" id="{BD843CBC-F7B6-0F38-8CD6-8058E2E7AF9C}"/>
              </a:ext>
            </a:extLst>
          </p:cNvPr>
          <p:cNvSpPr/>
          <p:nvPr/>
        </p:nvSpPr>
        <p:spPr>
          <a:xfrm>
            <a:off x="2355826" y="3488689"/>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62" name="矩形 461">
            <a:extLst>
              <a:ext uri="{FF2B5EF4-FFF2-40B4-BE49-F238E27FC236}">
                <a16:creationId xmlns:a16="http://schemas.microsoft.com/office/drawing/2014/main" id="{F9D1F5A7-573D-E904-6986-1185C682951E}"/>
              </a:ext>
            </a:extLst>
          </p:cNvPr>
          <p:cNvSpPr/>
          <p:nvPr/>
        </p:nvSpPr>
        <p:spPr>
          <a:xfrm rot="5400000">
            <a:off x="3762987" y="3255638"/>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63" name="矩形 462">
            <a:extLst>
              <a:ext uri="{FF2B5EF4-FFF2-40B4-BE49-F238E27FC236}">
                <a16:creationId xmlns:a16="http://schemas.microsoft.com/office/drawing/2014/main" id="{BA3F9ABE-882B-5DB5-1786-D7295D6004F9}"/>
              </a:ext>
            </a:extLst>
          </p:cNvPr>
          <p:cNvSpPr/>
          <p:nvPr/>
        </p:nvSpPr>
        <p:spPr>
          <a:xfrm>
            <a:off x="674375" y="1712216"/>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sp>
        <p:nvSpPr>
          <p:cNvPr id="464" name="矩形 463">
            <a:extLst>
              <a:ext uri="{FF2B5EF4-FFF2-40B4-BE49-F238E27FC236}">
                <a16:creationId xmlns:a16="http://schemas.microsoft.com/office/drawing/2014/main" id="{FC9CD571-D00C-2DD1-77E1-4704D7A3BF20}"/>
              </a:ext>
            </a:extLst>
          </p:cNvPr>
          <p:cNvSpPr/>
          <p:nvPr/>
        </p:nvSpPr>
        <p:spPr>
          <a:xfrm>
            <a:off x="2695580" y="2798198"/>
            <a:ext cx="1109500" cy="25918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latin typeface="Corbel" panose="020B0503020204020204" pitchFamily="34" charset="0"/>
                <a:cs typeface="Arial" panose="020B0604020202020204" pitchFamily="34" charset="0"/>
              </a:rPr>
              <a:t>Scheduler</a:t>
            </a:r>
            <a:endParaRPr lang="zh-CN" altLang="en-US" b="1" dirty="0">
              <a:latin typeface="Corbel" panose="020B0503020204020204" pitchFamily="34" charset="0"/>
              <a:cs typeface="Arial" panose="020B0604020202020204" pitchFamily="34" charset="0"/>
            </a:endParaRPr>
          </a:p>
        </p:txBody>
      </p:sp>
      <p:sp>
        <p:nvSpPr>
          <p:cNvPr id="465" name="文本框 464">
            <a:extLst>
              <a:ext uri="{FF2B5EF4-FFF2-40B4-BE49-F238E27FC236}">
                <a16:creationId xmlns:a16="http://schemas.microsoft.com/office/drawing/2014/main" id="{8C7DEEFF-EFE9-F150-BC21-6F84488B3900}"/>
              </a:ext>
            </a:extLst>
          </p:cNvPr>
          <p:cNvSpPr txBox="1"/>
          <p:nvPr/>
        </p:nvSpPr>
        <p:spPr>
          <a:xfrm>
            <a:off x="558273" y="1780980"/>
            <a:ext cx="3765807" cy="369331"/>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High-Performance Processor</a:t>
            </a:r>
            <a:endParaRPr lang="zh-CN" altLang="en-US" b="1" dirty="0">
              <a:latin typeface="Corbel" panose="020B0503020204020204" pitchFamily="34" charset="0"/>
              <a:cs typeface="Arial" panose="020B0604020202020204" pitchFamily="34" charset="0"/>
            </a:endParaRPr>
          </a:p>
        </p:txBody>
      </p:sp>
      <p:cxnSp>
        <p:nvCxnSpPr>
          <p:cNvPr id="467" name="直接箭头连接符 466">
            <a:extLst>
              <a:ext uri="{FF2B5EF4-FFF2-40B4-BE49-F238E27FC236}">
                <a16:creationId xmlns:a16="http://schemas.microsoft.com/office/drawing/2014/main" id="{E35155CD-F326-DDBD-7858-F290EDB8D74A}"/>
              </a:ext>
            </a:extLst>
          </p:cNvPr>
          <p:cNvCxnSpPr>
            <a:cxnSpLocks/>
            <a:endCxn id="468" idx="2"/>
          </p:cNvCxnSpPr>
          <p:nvPr/>
        </p:nvCxnSpPr>
        <p:spPr>
          <a:xfrm flipV="1">
            <a:off x="3250331" y="3442251"/>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68" name="矩形 467">
            <a:extLst>
              <a:ext uri="{FF2B5EF4-FFF2-40B4-BE49-F238E27FC236}">
                <a16:creationId xmlns:a16="http://schemas.microsoft.com/office/drawing/2014/main" id="{D72CA8E5-0210-960F-9424-563B61AE594D}"/>
              </a:ext>
            </a:extLst>
          </p:cNvPr>
          <p:cNvSpPr/>
          <p:nvPr/>
        </p:nvSpPr>
        <p:spPr>
          <a:xfrm>
            <a:off x="2552110" y="3203713"/>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sp>
        <p:nvSpPr>
          <p:cNvPr id="3" name="Rectangle 263">
            <a:extLst>
              <a:ext uri="{FF2B5EF4-FFF2-40B4-BE49-F238E27FC236}">
                <a16:creationId xmlns:a16="http://schemas.microsoft.com/office/drawing/2014/main" id="{7A3307BE-5A62-BC3A-12CA-A548DF7F7412}"/>
              </a:ext>
            </a:extLst>
          </p:cNvPr>
          <p:cNvSpPr/>
          <p:nvPr/>
        </p:nvSpPr>
        <p:spPr>
          <a:xfrm>
            <a:off x="-11575" y="5585011"/>
            <a:ext cx="9155575" cy="769441"/>
          </a:xfrm>
          <a:prstGeom prst="rect">
            <a:avLst/>
          </a:prstGeom>
          <a:solidFill>
            <a:schemeClr val="accent6">
              <a:lumMod val="20000"/>
              <a:lumOff val="80000"/>
            </a:schemeClr>
          </a:solidFill>
        </p:spPr>
        <p:txBody>
          <a:bodyPr wrap="square">
            <a:spAutoFit/>
          </a:bodyPr>
          <a:lstStyle/>
          <a:p>
            <a:pPr lvl="0" algn="ctr" defTabSz="914400">
              <a:defRPr/>
            </a:pPr>
            <a:r>
              <a:rPr kumimoji="0" lang="en-US" altLang="zh-CN" sz="2200" b="1" i="0" u="none" strike="noStrike" kern="1200" cap="none" spc="0" normalizeH="0" baseline="0" noProof="0" dirty="0">
                <a:ln>
                  <a:noFill/>
                </a:ln>
                <a:solidFill>
                  <a:srgbClr val="C00000"/>
                </a:solidFill>
                <a:effectLst/>
                <a:uLnTx/>
                <a:uFillTx/>
                <a:latin typeface="Corbel" panose="020B0503020204020204" pitchFamily="34" charset="0"/>
                <a:cs typeface="Gill Sans MT"/>
              </a:rPr>
              <a:t>Hybrid </a:t>
            </a:r>
            <a:r>
              <a:rPr lang="en-US" sz="2200" b="1" dirty="0">
                <a:solidFill>
                  <a:srgbClr val="C00000"/>
                </a:solidFill>
                <a:latin typeface="Corbel" panose="020B0503020204020204" pitchFamily="34" charset="0"/>
                <a:cs typeface="Gill Sans MT"/>
              </a:rPr>
              <a:t>PIM units</a:t>
            </a:r>
            <a:r>
              <a:rPr lang="en-US" sz="2200" b="1" dirty="0">
                <a:solidFill>
                  <a:srgbClr val="000000"/>
                </a:solidFill>
                <a:latin typeface="Corbel" panose="020B0503020204020204" pitchFamily="34" charset="0"/>
                <a:cs typeface="Gill Sans MT"/>
              </a:rPr>
              <a:t> cater to memory-bound kernels </a:t>
            </a:r>
          </a:p>
          <a:p>
            <a:pPr lvl="0" algn="ctr" defTabSz="914400">
              <a:defRPr/>
            </a:pPr>
            <a:r>
              <a:rPr lang="en-US" sz="2200" b="1" dirty="0">
                <a:solidFill>
                  <a:srgbClr val="000000"/>
                </a:solidFill>
                <a:latin typeface="Corbel" panose="020B0503020204020204" pitchFamily="34" charset="0"/>
                <a:cs typeface="Gill Sans MT"/>
              </a:rPr>
              <a:t>with </a:t>
            </a:r>
            <a:r>
              <a:rPr lang="en-US" sz="2200" b="1" dirty="0">
                <a:solidFill>
                  <a:srgbClr val="1F497D"/>
                </a:solidFill>
                <a:latin typeface="Corbel" panose="020B0503020204020204" pitchFamily="34" charset="0"/>
                <a:cs typeface="Gill Sans MT"/>
              </a:rPr>
              <a:t>different computational demands and memory footprints</a:t>
            </a:r>
            <a:endParaRPr kumimoji="0" lang="en-US" sz="2200" b="1"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sp>
        <p:nvSpPr>
          <p:cNvPr id="62" name="文本框 61">
            <a:extLst>
              <a:ext uri="{FF2B5EF4-FFF2-40B4-BE49-F238E27FC236}">
                <a16:creationId xmlns:a16="http://schemas.microsoft.com/office/drawing/2014/main" id="{977650B4-2FC3-0C6E-7343-A0C072101ABD}"/>
              </a:ext>
            </a:extLst>
          </p:cNvPr>
          <p:cNvSpPr txBox="1"/>
          <p:nvPr/>
        </p:nvSpPr>
        <p:spPr>
          <a:xfrm>
            <a:off x="4445876" y="4208333"/>
            <a:ext cx="4518347" cy="707886"/>
          </a:xfrm>
          <a:prstGeom prst="rect">
            <a:avLst/>
          </a:prstGeom>
          <a:solidFill>
            <a:schemeClr val="tx2">
              <a:lumMod val="40000"/>
              <a:lumOff val="60000"/>
              <a:alpha val="10196"/>
            </a:schemeClr>
          </a:solidFill>
          <a:ln w="1905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Attn-PIM Devices </a:t>
            </a:r>
            <a:r>
              <a:rPr lang="en-US" altLang="zh-CN" sz="2000" b="1" dirty="0">
                <a:solidFill>
                  <a:srgbClr val="600000"/>
                </a:solidFill>
                <a:latin typeface="Corbel" panose="020B0503020204020204" pitchFamily="34" charset="0"/>
              </a:rPr>
              <a:t>Disaggregated from </a:t>
            </a:r>
            <a:r>
              <a:rPr lang="en-US" altLang="zh-CN" sz="2000" b="1" dirty="0">
                <a:solidFill>
                  <a:srgbClr val="000000"/>
                </a:solidFill>
                <a:latin typeface="Corbel" panose="020B0503020204020204" pitchFamily="34" charset="0"/>
              </a:rPr>
              <a:t>the High-Performance Processor</a:t>
            </a:r>
          </a:p>
        </p:txBody>
      </p:sp>
      <p:sp>
        <p:nvSpPr>
          <p:cNvPr id="4" name="Rectangle 5">
            <a:extLst>
              <a:ext uri="{FF2B5EF4-FFF2-40B4-BE49-F238E27FC236}">
                <a16:creationId xmlns:a16="http://schemas.microsoft.com/office/drawing/2014/main" id="{1399C622-8B5A-3BC7-005D-FF4EC4C3A611}"/>
              </a:ext>
            </a:extLst>
          </p:cNvPr>
          <p:cNvSpPr/>
          <p:nvPr/>
        </p:nvSpPr>
        <p:spPr>
          <a:xfrm>
            <a:off x="949325" y="2766374"/>
            <a:ext cx="2954802" cy="31091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0" name="Rectangle 5">
            <a:extLst>
              <a:ext uri="{FF2B5EF4-FFF2-40B4-BE49-F238E27FC236}">
                <a16:creationId xmlns:a16="http://schemas.microsoft.com/office/drawing/2014/main" id="{A5023A86-A8DD-24F2-134F-8E4DDFD7DCD2}"/>
              </a:ext>
            </a:extLst>
          </p:cNvPr>
          <p:cNvSpPr/>
          <p:nvPr/>
        </p:nvSpPr>
        <p:spPr>
          <a:xfrm>
            <a:off x="949325" y="2095434"/>
            <a:ext cx="1948855" cy="66376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1" name="Rectangle 5">
            <a:extLst>
              <a:ext uri="{FF2B5EF4-FFF2-40B4-BE49-F238E27FC236}">
                <a16:creationId xmlns:a16="http://schemas.microsoft.com/office/drawing/2014/main" id="{5D9E3097-0E11-9262-7242-8FE0F574B19D}"/>
              </a:ext>
            </a:extLst>
          </p:cNvPr>
          <p:cNvSpPr/>
          <p:nvPr/>
        </p:nvSpPr>
        <p:spPr>
          <a:xfrm>
            <a:off x="2883909" y="2095434"/>
            <a:ext cx="1020218" cy="934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2" name="Rectangle 5">
            <a:extLst>
              <a:ext uri="{FF2B5EF4-FFF2-40B4-BE49-F238E27FC236}">
                <a16:creationId xmlns:a16="http://schemas.microsoft.com/office/drawing/2014/main" id="{9EB48C40-AE85-FABD-2A83-1B6E1BDA31EE}"/>
              </a:ext>
            </a:extLst>
          </p:cNvPr>
          <p:cNvSpPr/>
          <p:nvPr/>
        </p:nvSpPr>
        <p:spPr>
          <a:xfrm>
            <a:off x="3696846" y="2188922"/>
            <a:ext cx="207280" cy="57745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9" name="Rectangle 5">
            <a:extLst>
              <a:ext uri="{FF2B5EF4-FFF2-40B4-BE49-F238E27FC236}">
                <a16:creationId xmlns:a16="http://schemas.microsoft.com/office/drawing/2014/main" id="{21C55F85-195B-06EF-50AA-A6B988DF61EA}"/>
              </a:ext>
            </a:extLst>
          </p:cNvPr>
          <p:cNvSpPr/>
          <p:nvPr/>
        </p:nvSpPr>
        <p:spPr>
          <a:xfrm>
            <a:off x="949325" y="3078115"/>
            <a:ext cx="1336281" cy="4000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4" name="Rectangle 5">
            <a:extLst>
              <a:ext uri="{FF2B5EF4-FFF2-40B4-BE49-F238E27FC236}">
                <a16:creationId xmlns:a16="http://schemas.microsoft.com/office/drawing/2014/main" id="{2365CCE8-B263-4F33-0349-2479503D18A5}"/>
              </a:ext>
            </a:extLst>
          </p:cNvPr>
          <p:cNvSpPr/>
          <p:nvPr/>
        </p:nvSpPr>
        <p:spPr>
          <a:xfrm>
            <a:off x="2411725" y="3160799"/>
            <a:ext cx="1690047" cy="47738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5" name="文本框 14">
            <a:extLst>
              <a:ext uri="{FF2B5EF4-FFF2-40B4-BE49-F238E27FC236}">
                <a16:creationId xmlns:a16="http://schemas.microsoft.com/office/drawing/2014/main" id="{A7C285D8-6148-3A73-F105-1E3605CD7B37}"/>
              </a:ext>
            </a:extLst>
          </p:cNvPr>
          <p:cNvSpPr txBox="1"/>
          <p:nvPr/>
        </p:nvSpPr>
        <p:spPr>
          <a:xfrm>
            <a:off x="4457798" y="2123705"/>
            <a:ext cx="4518347" cy="707886"/>
          </a:xfrm>
          <a:prstGeom prst="rect">
            <a:avLst/>
          </a:prstGeom>
          <a:solidFill>
            <a:srgbClr val="600000">
              <a:alpha val="5098"/>
            </a:srgbClr>
          </a:solidFill>
          <a:ln w="1905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The FC-PIM Device </a:t>
            </a:r>
            <a:r>
              <a:rPr lang="en-US" altLang="zh-CN" sz="2000" b="1" dirty="0">
                <a:solidFill>
                  <a:srgbClr val="17375E"/>
                </a:solidFill>
                <a:latin typeface="Corbel" panose="020B0503020204020204" pitchFamily="34" charset="0"/>
              </a:rPr>
              <a:t>Placed in </a:t>
            </a:r>
          </a:p>
          <a:p>
            <a:pPr algn="ctr"/>
            <a:r>
              <a:rPr lang="en-US" altLang="zh-CN" sz="2000" b="1" dirty="0">
                <a:solidFill>
                  <a:srgbClr val="000000"/>
                </a:solidFill>
                <a:latin typeface="Corbel" panose="020B0503020204020204" pitchFamily="34" charset="0"/>
              </a:rPr>
              <a:t>the High-Performance Processor</a:t>
            </a:r>
          </a:p>
        </p:txBody>
      </p:sp>
      <p:sp>
        <p:nvSpPr>
          <p:cNvPr id="13" name="矩形 12">
            <a:extLst>
              <a:ext uri="{FF2B5EF4-FFF2-40B4-BE49-F238E27FC236}">
                <a16:creationId xmlns:a16="http://schemas.microsoft.com/office/drawing/2014/main" id="{902E69C3-6C8F-DA0E-B525-9C62D187356D}"/>
              </a:ext>
            </a:extLst>
          </p:cNvPr>
          <p:cNvSpPr/>
          <p:nvPr/>
        </p:nvSpPr>
        <p:spPr>
          <a:xfrm>
            <a:off x="2898180" y="2188094"/>
            <a:ext cx="797529" cy="52505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nvGrpSpPr>
          <p:cNvPr id="17" name="组合 16">
            <a:extLst>
              <a:ext uri="{FF2B5EF4-FFF2-40B4-BE49-F238E27FC236}">
                <a16:creationId xmlns:a16="http://schemas.microsoft.com/office/drawing/2014/main" id="{7A684AE1-3F6C-ECBA-7056-EEF3F0335E4F}"/>
              </a:ext>
            </a:extLst>
          </p:cNvPr>
          <p:cNvGrpSpPr/>
          <p:nvPr/>
        </p:nvGrpSpPr>
        <p:grpSpPr>
          <a:xfrm>
            <a:off x="1081789" y="4323033"/>
            <a:ext cx="2678794" cy="532874"/>
            <a:chOff x="1424619" y="4124615"/>
            <a:chExt cx="1582214" cy="380344"/>
          </a:xfrm>
        </p:grpSpPr>
        <p:sp>
          <p:nvSpPr>
            <p:cNvPr id="18" name="矩形 17">
              <a:extLst>
                <a:ext uri="{FF2B5EF4-FFF2-40B4-BE49-F238E27FC236}">
                  <a16:creationId xmlns:a16="http://schemas.microsoft.com/office/drawing/2014/main" id="{B08C6C1B-0777-CF05-1144-0E6D076C6BAD}"/>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7917062F-E2FC-45F3-A240-574117446609}"/>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499A3678-2A60-D788-86B2-481EBEC976FC}"/>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840319529"/>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51" grpId="0" animBg="1"/>
      <p:bldP spid="452" grpId="0" animBg="1"/>
      <p:bldP spid="453" grpId="0" animBg="1"/>
      <p:bldP spid="454" grpId="0" animBg="1"/>
      <p:bldP spid="461" grpId="0" animBg="1"/>
      <p:bldP spid="462" grpId="0" animBg="1"/>
      <p:bldP spid="463" grpId="0" animBg="1"/>
      <p:bldP spid="464" grpId="0" animBg="1"/>
      <p:bldP spid="465" grpId="0"/>
      <p:bldP spid="468" grpId="0" animBg="1"/>
      <p:bldP spid="3" grpId="0" animBg="1"/>
      <p:bldP spid="62" grpId="0" animBg="1"/>
      <p:bldP spid="4" grpId="0" animBg="1"/>
      <p:bldP spid="10" grpId="0" animBg="1"/>
      <p:bldP spid="11" grpId="0" animBg="1"/>
      <p:bldP spid="12" grpId="0" animBg="1"/>
      <p:bldP spid="9" grpId="0" animBg="1"/>
      <p:bldP spid="14" grpId="0" animBg="1"/>
      <p:bldP spid="15"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88E1-3CF5-D31E-3F43-81A11043D3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D7C6E-62E7-FDFB-0CF8-B9E7D0857418}"/>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0A5C02A-D176-1A5D-3C03-842B30F592F3}"/>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52195C98-7075-39A3-780F-FD4F923F082F}"/>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1F497D"/>
                </a:solidFill>
                <a:latin typeface="Corbel" panose="020B0503020204020204" pitchFamily="34" charset="0"/>
              </a:rPr>
              <a:t>Background</a:t>
            </a:r>
          </a:p>
        </p:txBody>
      </p:sp>
      <p:sp>
        <p:nvSpPr>
          <p:cNvPr id="8" name="TextBox 7">
            <a:extLst>
              <a:ext uri="{FF2B5EF4-FFF2-40B4-BE49-F238E27FC236}">
                <a16:creationId xmlns:a16="http://schemas.microsoft.com/office/drawing/2014/main" id="{127B58EF-8FA7-A040-CCC9-CD67B2EF639F}"/>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1F497D"/>
                </a:solidFill>
              </a:rPr>
              <a:t>1</a:t>
            </a:r>
          </a:p>
        </p:txBody>
      </p:sp>
      <p:sp>
        <p:nvSpPr>
          <p:cNvPr id="10" name="Rectangle 9">
            <a:extLst>
              <a:ext uri="{FF2B5EF4-FFF2-40B4-BE49-F238E27FC236}">
                <a16:creationId xmlns:a16="http://schemas.microsoft.com/office/drawing/2014/main" id="{C7BEE306-1109-8A2D-4304-1EA8C0D9F1AC}"/>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Observations &amp; Motivation</a:t>
            </a:r>
            <a:endParaRPr lang="en-US" sz="3200" b="1" dirty="0">
              <a:solidFill>
                <a:srgbClr val="A6A6A6"/>
              </a:solidFill>
              <a:latin typeface="Corbel" panose="020B0503020204020204" pitchFamily="34" charset="0"/>
            </a:endParaRPr>
          </a:p>
        </p:txBody>
      </p:sp>
      <p:sp>
        <p:nvSpPr>
          <p:cNvPr id="11" name="TextBox 10">
            <a:extLst>
              <a:ext uri="{FF2B5EF4-FFF2-40B4-BE49-F238E27FC236}">
                <a16:creationId xmlns:a16="http://schemas.microsoft.com/office/drawing/2014/main" id="{86A59637-07A6-29B1-D95B-186FAD5E5739}"/>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41193DFD-0679-5A3F-0FD4-F7094EC3865C}"/>
              </a:ext>
            </a:extLst>
          </p:cNvPr>
          <p:cNvSpPr/>
          <p:nvPr/>
        </p:nvSpPr>
        <p:spPr>
          <a:xfrm>
            <a:off x="0" y="2818603"/>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2FC470CB-F55F-071B-6850-667D136CE8D6}"/>
              </a:ext>
            </a:extLst>
          </p:cNvPr>
          <p:cNvSpPr/>
          <p:nvPr/>
        </p:nvSpPr>
        <p:spPr>
          <a:xfrm>
            <a:off x="0" y="3736930"/>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9E5462A2-697C-C8E5-052A-F9DF8ACB8435}"/>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C79D461E-EB85-62EC-6987-F05A2AB26868}"/>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1AF061F3-00A9-A96B-07BF-9162A70CBB6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4E0F56A2-E197-B057-57C6-D87E6D2A1C10}"/>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E2A0D6A1-0D89-8C11-6189-DA21950B1DD9}"/>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0F62BC52-1E47-37CB-3232-84D8484782A2}"/>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895F53B8-D8ED-36F8-9966-29404F02671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extBox 18">
            <a:extLst>
              <a:ext uri="{FF2B5EF4-FFF2-40B4-BE49-F238E27FC236}">
                <a16:creationId xmlns:a16="http://schemas.microsoft.com/office/drawing/2014/main" id="{51FB7214-77BE-07C3-ADEA-C56CBABD202F}"/>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786195401"/>
      </p:ext>
    </p:extLst>
  </p:cSld>
  <p:clrMapOvr>
    <a:masterClrMapping/>
  </p:clrMapOvr>
  <mc:AlternateContent xmlns:mc="http://schemas.openxmlformats.org/markup-compatibility/2006" xmlns:p14="http://schemas.microsoft.com/office/powerpoint/2010/main">
    <mc:Choice Requires="p14">
      <p:transition spd="slow" p14:dur="2000" advTm="4372"/>
    </mc:Choice>
    <mc:Fallback xmlns="">
      <p:transition spd="slow" advTm="437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96A7D-794F-4382-BE37-042672F75C9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585FEC8-D3B8-564F-4980-7A989A26B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B82EA18D-5E98-B996-426D-462A9B6EF597}"/>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Hybrid PIM Units (ii)</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A0EA7678-A974-5E0B-E304-5E5406CB1688}"/>
              </a:ext>
            </a:extLst>
          </p:cNvPr>
          <p:cNvPicPr>
            <a:picLocks noChangeAspect="1"/>
          </p:cNvPicPr>
          <p:nvPr/>
        </p:nvPicPr>
        <p:blipFill>
          <a:blip r:embed="rId4" cstate="print"/>
          <a:stretch>
            <a:fillRect/>
          </a:stretch>
        </p:blipFill>
        <p:spPr>
          <a:xfrm>
            <a:off x="76200" y="6580445"/>
            <a:ext cx="959296" cy="277563"/>
          </a:xfrm>
          <a:prstGeom prst="rect">
            <a:avLst/>
          </a:prstGeom>
        </p:spPr>
      </p:pic>
      <p:grpSp>
        <p:nvGrpSpPr>
          <p:cNvPr id="11" name="组合 10">
            <a:extLst>
              <a:ext uri="{FF2B5EF4-FFF2-40B4-BE49-F238E27FC236}">
                <a16:creationId xmlns:a16="http://schemas.microsoft.com/office/drawing/2014/main" id="{2230F45F-6C5A-150F-F3F1-AE58430DD931}"/>
              </a:ext>
            </a:extLst>
          </p:cNvPr>
          <p:cNvGrpSpPr/>
          <p:nvPr/>
        </p:nvGrpSpPr>
        <p:grpSpPr>
          <a:xfrm>
            <a:off x="403364" y="1017820"/>
            <a:ext cx="4438061" cy="276999"/>
            <a:chOff x="4157957" y="6321285"/>
            <a:chExt cx="3167710" cy="197711"/>
          </a:xfrm>
        </p:grpSpPr>
        <p:sp>
          <p:nvSpPr>
            <p:cNvPr id="12" name="矩形 11">
              <a:extLst>
                <a:ext uri="{FF2B5EF4-FFF2-40B4-BE49-F238E27FC236}">
                  <a16:creationId xmlns:a16="http://schemas.microsoft.com/office/drawing/2014/main" id="{39AEB6EC-2AA2-B998-C4B1-32D3E4D3D5DA}"/>
                </a:ext>
              </a:extLst>
            </p:cNvPr>
            <p:cNvSpPr/>
            <p:nvPr/>
          </p:nvSpPr>
          <p:spPr>
            <a:xfrm rot="5400000">
              <a:off x="4224762" y="6306303"/>
              <a:ext cx="124329" cy="2579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dirty="0">
                <a:solidFill>
                  <a:schemeClr val="tx1"/>
                </a:solidFill>
                <a:latin typeface="Corbel" panose="020B0503020204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9B5219BF-2536-0DC6-1265-F0F9C0B58C5B}"/>
                </a:ext>
              </a:extLst>
            </p:cNvPr>
            <p:cNvSpPr txBox="1"/>
            <p:nvPr/>
          </p:nvSpPr>
          <p:spPr>
            <a:xfrm>
              <a:off x="4266794" y="6321285"/>
              <a:ext cx="3058873" cy="197711"/>
            </a:xfrm>
            <a:prstGeom prst="rect">
              <a:avLst/>
            </a:prstGeom>
            <a:noFill/>
          </p:spPr>
          <p:txBody>
            <a:bodyPr wrap="square" lIns="0" tIns="0" rIns="0" bIns="0" rtlCol="0">
              <a:spAutoFit/>
            </a:bodyPr>
            <a:lstStyle/>
            <a:p>
              <a:pPr algn="ctr"/>
              <a:r>
                <a:rPr lang="en-US" altLang="zh-CN" b="1" dirty="0">
                  <a:latin typeface="Corbel" panose="020B0503020204020204" pitchFamily="34" charset="0"/>
                  <a:cs typeface="Arial" panose="020B0604020202020204" pitchFamily="34" charset="0"/>
                </a:rPr>
                <a:t> Floating-Point Processing Units (FPU)</a:t>
              </a:r>
              <a:endParaRPr lang="zh-CN" altLang="en-US" b="1" dirty="0">
                <a:latin typeface="Corbel" panose="020B0503020204020204" pitchFamily="34" charset="0"/>
                <a:cs typeface="Arial" panose="020B0604020202020204" pitchFamily="34" charset="0"/>
              </a:endParaRPr>
            </a:p>
          </p:txBody>
        </p:sp>
      </p:grpSp>
      <p:sp>
        <p:nvSpPr>
          <p:cNvPr id="5" name="文本框 4">
            <a:extLst>
              <a:ext uri="{FF2B5EF4-FFF2-40B4-BE49-F238E27FC236}">
                <a16:creationId xmlns:a16="http://schemas.microsoft.com/office/drawing/2014/main" id="{0128D6DC-ACF2-1F4A-DE77-62027E77C2D4}"/>
              </a:ext>
            </a:extLst>
          </p:cNvPr>
          <p:cNvSpPr txBox="1"/>
          <p:nvPr/>
        </p:nvSpPr>
        <p:spPr>
          <a:xfrm>
            <a:off x="841756" y="3283636"/>
            <a:ext cx="3116246" cy="369332"/>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FC-PIMs</a:t>
            </a:r>
            <a:endParaRPr lang="zh-CN" altLang="en-US" b="1" dirty="0">
              <a:latin typeface="Corbel" panose="020B0503020204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C12B1A66-F731-35D5-7277-0C62F9B34547}"/>
              </a:ext>
            </a:extLst>
          </p:cNvPr>
          <p:cNvSpPr txBox="1"/>
          <p:nvPr/>
        </p:nvSpPr>
        <p:spPr>
          <a:xfrm rot="8324183">
            <a:off x="2011016" y="3013831"/>
            <a:ext cx="24586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E4F519A-8EB9-F07D-1E70-9AF666D49DB5}"/>
              </a:ext>
            </a:extLst>
          </p:cNvPr>
          <p:cNvSpPr txBox="1"/>
          <p:nvPr/>
        </p:nvSpPr>
        <p:spPr>
          <a:xfrm>
            <a:off x="505332" y="1480022"/>
            <a:ext cx="184462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Bank Groups (BGs)</a:t>
            </a:r>
            <a:endParaRPr lang="zh-CN" altLang="en-US" b="1" dirty="0">
              <a:latin typeface="Corbel" panose="020B0503020204020204" pitchFamily="34" charset="0"/>
              <a:cs typeface="Arial" panose="020B0604020202020204" pitchFamily="34" charset="0"/>
            </a:endParaRPr>
          </a:p>
        </p:txBody>
      </p:sp>
      <p:sp>
        <p:nvSpPr>
          <p:cNvPr id="474" name="矩形 473">
            <a:extLst>
              <a:ext uri="{FF2B5EF4-FFF2-40B4-BE49-F238E27FC236}">
                <a16:creationId xmlns:a16="http://schemas.microsoft.com/office/drawing/2014/main" id="{4FD621E0-79BE-BA0E-3000-B62EA70276F1}"/>
              </a:ext>
            </a:extLst>
          </p:cNvPr>
          <p:cNvSpPr/>
          <p:nvPr/>
        </p:nvSpPr>
        <p:spPr>
          <a:xfrm>
            <a:off x="2725694" y="2029619"/>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1</a:t>
            </a:r>
          </a:p>
        </p:txBody>
      </p:sp>
      <p:sp>
        <p:nvSpPr>
          <p:cNvPr id="475" name="矩形 474">
            <a:extLst>
              <a:ext uri="{FF2B5EF4-FFF2-40B4-BE49-F238E27FC236}">
                <a16:creationId xmlns:a16="http://schemas.microsoft.com/office/drawing/2014/main" id="{BB2A09F0-156F-24B3-4EC5-EDA4A2D746DE}"/>
              </a:ext>
            </a:extLst>
          </p:cNvPr>
          <p:cNvSpPr/>
          <p:nvPr/>
        </p:nvSpPr>
        <p:spPr>
          <a:xfrm>
            <a:off x="2740012"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6" name="矩形 475">
            <a:extLst>
              <a:ext uri="{FF2B5EF4-FFF2-40B4-BE49-F238E27FC236}">
                <a16:creationId xmlns:a16="http://schemas.microsoft.com/office/drawing/2014/main" id="{F39937A0-E38F-2340-7381-1BADA736493B}"/>
              </a:ext>
            </a:extLst>
          </p:cNvPr>
          <p:cNvSpPr/>
          <p:nvPr/>
        </p:nvSpPr>
        <p:spPr>
          <a:xfrm>
            <a:off x="2925449"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7" name="矩形 476">
            <a:extLst>
              <a:ext uri="{FF2B5EF4-FFF2-40B4-BE49-F238E27FC236}">
                <a16:creationId xmlns:a16="http://schemas.microsoft.com/office/drawing/2014/main" id="{E50D9594-7944-9FBA-50F7-0D219ECD9B65}"/>
              </a:ext>
            </a:extLst>
          </p:cNvPr>
          <p:cNvSpPr/>
          <p:nvPr/>
        </p:nvSpPr>
        <p:spPr>
          <a:xfrm>
            <a:off x="3110075"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8" name="矩形 477">
            <a:extLst>
              <a:ext uri="{FF2B5EF4-FFF2-40B4-BE49-F238E27FC236}">
                <a16:creationId xmlns:a16="http://schemas.microsoft.com/office/drawing/2014/main" id="{A99FD857-366E-7A2A-0E87-DB14875394BE}"/>
              </a:ext>
            </a:extLst>
          </p:cNvPr>
          <p:cNvSpPr/>
          <p:nvPr/>
        </p:nvSpPr>
        <p:spPr>
          <a:xfrm>
            <a:off x="3294699"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9" name="矩形 468">
            <a:extLst>
              <a:ext uri="{FF2B5EF4-FFF2-40B4-BE49-F238E27FC236}">
                <a16:creationId xmlns:a16="http://schemas.microsoft.com/office/drawing/2014/main" id="{B410D357-8181-BAA6-F9C9-33E00D140E92}"/>
              </a:ext>
            </a:extLst>
          </p:cNvPr>
          <p:cNvSpPr/>
          <p:nvPr/>
        </p:nvSpPr>
        <p:spPr>
          <a:xfrm>
            <a:off x="3520659" y="2029619"/>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2</a:t>
            </a:r>
          </a:p>
        </p:txBody>
      </p:sp>
      <p:sp>
        <p:nvSpPr>
          <p:cNvPr id="470" name="矩形 469">
            <a:extLst>
              <a:ext uri="{FF2B5EF4-FFF2-40B4-BE49-F238E27FC236}">
                <a16:creationId xmlns:a16="http://schemas.microsoft.com/office/drawing/2014/main" id="{C5FC6EC7-1EEB-2B37-BA60-CE92694EE2F2}"/>
              </a:ext>
            </a:extLst>
          </p:cNvPr>
          <p:cNvSpPr/>
          <p:nvPr/>
        </p:nvSpPr>
        <p:spPr>
          <a:xfrm>
            <a:off x="3534977"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1" name="矩形 470">
            <a:extLst>
              <a:ext uri="{FF2B5EF4-FFF2-40B4-BE49-F238E27FC236}">
                <a16:creationId xmlns:a16="http://schemas.microsoft.com/office/drawing/2014/main" id="{E5913D48-68DD-880B-A656-D74283F8B9C7}"/>
              </a:ext>
            </a:extLst>
          </p:cNvPr>
          <p:cNvSpPr/>
          <p:nvPr/>
        </p:nvSpPr>
        <p:spPr>
          <a:xfrm>
            <a:off x="3720414"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2" name="矩形 471">
            <a:extLst>
              <a:ext uri="{FF2B5EF4-FFF2-40B4-BE49-F238E27FC236}">
                <a16:creationId xmlns:a16="http://schemas.microsoft.com/office/drawing/2014/main" id="{87B9C84D-DFF7-7715-8F93-234F3FE8C06D}"/>
              </a:ext>
            </a:extLst>
          </p:cNvPr>
          <p:cNvSpPr/>
          <p:nvPr/>
        </p:nvSpPr>
        <p:spPr>
          <a:xfrm>
            <a:off x="3905040"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3" name="矩形 472">
            <a:extLst>
              <a:ext uri="{FF2B5EF4-FFF2-40B4-BE49-F238E27FC236}">
                <a16:creationId xmlns:a16="http://schemas.microsoft.com/office/drawing/2014/main" id="{EEDB3F85-103A-9223-5C88-2056DB1AF5EE}"/>
              </a:ext>
            </a:extLst>
          </p:cNvPr>
          <p:cNvSpPr/>
          <p:nvPr/>
        </p:nvSpPr>
        <p:spPr>
          <a:xfrm>
            <a:off x="4089664" y="2299744"/>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4" name="矩形 463">
            <a:extLst>
              <a:ext uri="{FF2B5EF4-FFF2-40B4-BE49-F238E27FC236}">
                <a16:creationId xmlns:a16="http://schemas.microsoft.com/office/drawing/2014/main" id="{2554F081-4B6D-A15A-078D-C6E723D5C02E}"/>
              </a:ext>
            </a:extLst>
          </p:cNvPr>
          <p:cNvSpPr/>
          <p:nvPr/>
        </p:nvSpPr>
        <p:spPr>
          <a:xfrm>
            <a:off x="2725694" y="2565102"/>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3</a:t>
            </a:r>
          </a:p>
        </p:txBody>
      </p:sp>
      <p:sp>
        <p:nvSpPr>
          <p:cNvPr id="465" name="矩形 464">
            <a:extLst>
              <a:ext uri="{FF2B5EF4-FFF2-40B4-BE49-F238E27FC236}">
                <a16:creationId xmlns:a16="http://schemas.microsoft.com/office/drawing/2014/main" id="{AC658FC5-7A68-4D71-7BBF-6158637AA235}"/>
              </a:ext>
            </a:extLst>
          </p:cNvPr>
          <p:cNvSpPr/>
          <p:nvPr/>
        </p:nvSpPr>
        <p:spPr>
          <a:xfrm>
            <a:off x="2740012"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6" name="矩形 465">
            <a:extLst>
              <a:ext uri="{FF2B5EF4-FFF2-40B4-BE49-F238E27FC236}">
                <a16:creationId xmlns:a16="http://schemas.microsoft.com/office/drawing/2014/main" id="{348AA312-62ED-7E8A-121B-DF72F5B1A402}"/>
              </a:ext>
            </a:extLst>
          </p:cNvPr>
          <p:cNvSpPr/>
          <p:nvPr/>
        </p:nvSpPr>
        <p:spPr>
          <a:xfrm>
            <a:off x="2925449"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7" name="矩形 466">
            <a:extLst>
              <a:ext uri="{FF2B5EF4-FFF2-40B4-BE49-F238E27FC236}">
                <a16:creationId xmlns:a16="http://schemas.microsoft.com/office/drawing/2014/main" id="{1FE9579F-6F05-D998-3FF9-3C3FAA1E424C}"/>
              </a:ext>
            </a:extLst>
          </p:cNvPr>
          <p:cNvSpPr/>
          <p:nvPr/>
        </p:nvSpPr>
        <p:spPr>
          <a:xfrm>
            <a:off x="3110075"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8" name="矩形 467">
            <a:extLst>
              <a:ext uri="{FF2B5EF4-FFF2-40B4-BE49-F238E27FC236}">
                <a16:creationId xmlns:a16="http://schemas.microsoft.com/office/drawing/2014/main" id="{4BEADDE3-3417-0057-0AFE-4BB89B38D104}"/>
              </a:ext>
            </a:extLst>
          </p:cNvPr>
          <p:cNvSpPr/>
          <p:nvPr/>
        </p:nvSpPr>
        <p:spPr>
          <a:xfrm>
            <a:off x="3294699"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59" name="矩形 458">
            <a:extLst>
              <a:ext uri="{FF2B5EF4-FFF2-40B4-BE49-F238E27FC236}">
                <a16:creationId xmlns:a16="http://schemas.microsoft.com/office/drawing/2014/main" id="{25D8D675-E9BB-CE48-3E86-838B2F017E32}"/>
              </a:ext>
            </a:extLst>
          </p:cNvPr>
          <p:cNvSpPr/>
          <p:nvPr/>
        </p:nvSpPr>
        <p:spPr>
          <a:xfrm>
            <a:off x="3520659" y="2565102"/>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4</a:t>
            </a:r>
          </a:p>
        </p:txBody>
      </p:sp>
      <p:sp>
        <p:nvSpPr>
          <p:cNvPr id="460" name="矩形 459">
            <a:extLst>
              <a:ext uri="{FF2B5EF4-FFF2-40B4-BE49-F238E27FC236}">
                <a16:creationId xmlns:a16="http://schemas.microsoft.com/office/drawing/2014/main" id="{308B71D7-28AC-971B-CB53-B51DE1674C2A}"/>
              </a:ext>
            </a:extLst>
          </p:cNvPr>
          <p:cNvSpPr/>
          <p:nvPr/>
        </p:nvSpPr>
        <p:spPr>
          <a:xfrm>
            <a:off x="3534977"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1" name="矩形 460">
            <a:extLst>
              <a:ext uri="{FF2B5EF4-FFF2-40B4-BE49-F238E27FC236}">
                <a16:creationId xmlns:a16="http://schemas.microsoft.com/office/drawing/2014/main" id="{F769C9C9-5B7B-9A46-E05C-14B1C79FCCBC}"/>
              </a:ext>
            </a:extLst>
          </p:cNvPr>
          <p:cNvSpPr/>
          <p:nvPr/>
        </p:nvSpPr>
        <p:spPr>
          <a:xfrm>
            <a:off x="3720414"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2" name="矩形 461">
            <a:extLst>
              <a:ext uri="{FF2B5EF4-FFF2-40B4-BE49-F238E27FC236}">
                <a16:creationId xmlns:a16="http://schemas.microsoft.com/office/drawing/2014/main" id="{E5EE62F6-7059-AB23-4743-A9268889AC16}"/>
              </a:ext>
            </a:extLst>
          </p:cNvPr>
          <p:cNvSpPr/>
          <p:nvPr/>
        </p:nvSpPr>
        <p:spPr>
          <a:xfrm>
            <a:off x="3905040"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3" name="矩形 462">
            <a:extLst>
              <a:ext uri="{FF2B5EF4-FFF2-40B4-BE49-F238E27FC236}">
                <a16:creationId xmlns:a16="http://schemas.microsoft.com/office/drawing/2014/main" id="{11A936EC-A403-9D80-B037-539DF5B461C7}"/>
              </a:ext>
            </a:extLst>
          </p:cNvPr>
          <p:cNvSpPr/>
          <p:nvPr/>
        </p:nvSpPr>
        <p:spPr>
          <a:xfrm>
            <a:off x="4089664" y="2835227"/>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49" name="矩形 448">
            <a:extLst>
              <a:ext uri="{FF2B5EF4-FFF2-40B4-BE49-F238E27FC236}">
                <a16:creationId xmlns:a16="http://schemas.microsoft.com/office/drawing/2014/main" id="{82932028-8BC6-877A-9104-1000E77EFF27}"/>
              </a:ext>
            </a:extLst>
          </p:cNvPr>
          <p:cNvSpPr/>
          <p:nvPr/>
        </p:nvSpPr>
        <p:spPr>
          <a:xfrm>
            <a:off x="2647870" y="1976412"/>
            <a:ext cx="1683316" cy="1114119"/>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0" name="矩形 449">
            <a:extLst>
              <a:ext uri="{FF2B5EF4-FFF2-40B4-BE49-F238E27FC236}">
                <a16:creationId xmlns:a16="http://schemas.microsoft.com/office/drawing/2014/main" id="{54436DBD-8781-B916-E711-A3EBBA37E21C}"/>
              </a:ext>
            </a:extLst>
          </p:cNvPr>
          <p:cNvSpPr/>
          <p:nvPr/>
        </p:nvSpPr>
        <p:spPr>
          <a:xfrm>
            <a:off x="715144" y="1792948"/>
            <a:ext cx="1440519"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1" name="矩形 450">
            <a:extLst>
              <a:ext uri="{FF2B5EF4-FFF2-40B4-BE49-F238E27FC236}">
                <a16:creationId xmlns:a16="http://schemas.microsoft.com/office/drawing/2014/main" id="{DF83DA0F-F518-A618-1E02-CE3E68489A0C}"/>
              </a:ext>
            </a:extLst>
          </p:cNvPr>
          <p:cNvSpPr/>
          <p:nvPr/>
        </p:nvSpPr>
        <p:spPr>
          <a:xfrm>
            <a:off x="547748" y="1942423"/>
            <a:ext cx="1440519"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2" name="矩形 451">
            <a:extLst>
              <a:ext uri="{FF2B5EF4-FFF2-40B4-BE49-F238E27FC236}">
                <a16:creationId xmlns:a16="http://schemas.microsoft.com/office/drawing/2014/main" id="{209C7FE3-F845-4002-4DC0-749362DD1815}"/>
              </a:ext>
            </a:extLst>
          </p:cNvPr>
          <p:cNvSpPr/>
          <p:nvPr/>
        </p:nvSpPr>
        <p:spPr>
          <a:xfrm>
            <a:off x="468572" y="2020648"/>
            <a:ext cx="1440519"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3" name="矩形 452">
            <a:extLst>
              <a:ext uri="{FF2B5EF4-FFF2-40B4-BE49-F238E27FC236}">
                <a16:creationId xmlns:a16="http://schemas.microsoft.com/office/drawing/2014/main" id="{B678EA3E-93D2-93A1-3033-9B58A783203C}"/>
              </a:ext>
            </a:extLst>
          </p:cNvPr>
          <p:cNvSpPr/>
          <p:nvPr/>
        </p:nvSpPr>
        <p:spPr>
          <a:xfrm>
            <a:off x="563461" y="2848319"/>
            <a:ext cx="1256423"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454" name="矩形 453">
            <a:extLst>
              <a:ext uri="{FF2B5EF4-FFF2-40B4-BE49-F238E27FC236}">
                <a16:creationId xmlns:a16="http://schemas.microsoft.com/office/drawing/2014/main" id="{76DAFC4F-E740-0BFC-1569-39C334FB186C}"/>
              </a:ext>
            </a:extLst>
          </p:cNvPr>
          <p:cNvSpPr/>
          <p:nvPr/>
        </p:nvSpPr>
        <p:spPr>
          <a:xfrm>
            <a:off x="566753" y="2466114"/>
            <a:ext cx="1258124"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455" name="矩形 454">
            <a:extLst>
              <a:ext uri="{FF2B5EF4-FFF2-40B4-BE49-F238E27FC236}">
                <a16:creationId xmlns:a16="http://schemas.microsoft.com/office/drawing/2014/main" id="{0199F490-8096-C88F-40D5-AD1F899E4B82}"/>
              </a:ext>
            </a:extLst>
          </p:cNvPr>
          <p:cNvSpPr/>
          <p:nvPr/>
        </p:nvSpPr>
        <p:spPr>
          <a:xfrm>
            <a:off x="564275" y="2084469"/>
            <a:ext cx="1254592"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sp>
        <p:nvSpPr>
          <p:cNvPr id="456" name="文本框 455">
            <a:extLst>
              <a:ext uri="{FF2B5EF4-FFF2-40B4-BE49-F238E27FC236}">
                <a16:creationId xmlns:a16="http://schemas.microsoft.com/office/drawing/2014/main" id="{9DFA370E-E025-E935-4331-1499F8E8F5D6}"/>
              </a:ext>
            </a:extLst>
          </p:cNvPr>
          <p:cNvSpPr txBox="1"/>
          <p:nvPr/>
        </p:nvSpPr>
        <p:spPr>
          <a:xfrm rot="8324183">
            <a:off x="1980408" y="1796117"/>
            <a:ext cx="24586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cxnSp>
        <p:nvCxnSpPr>
          <p:cNvPr id="457" name="直接连接符 456">
            <a:extLst>
              <a:ext uri="{FF2B5EF4-FFF2-40B4-BE49-F238E27FC236}">
                <a16:creationId xmlns:a16="http://schemas.microsoft.com/office/drawing/2014/main" id="{2C9C55C8-929F-95B5-3554-DD2283E34F36}"/>
              </a:ext>
            </a:extLst>
          </p:cNvPr>
          <p:cNvCxnSpPr>
            <a:cxnSpLocks/>
          </p:cNvCxnSpPr>
          <p:nvPr/>
        </p:nvCxnSpPr>
        <p:spPr>
          <a:xfrm flipH="1">
            <a:off x="1817413" y="1975516"/>
            <a:ext cx="830457" cy="10789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58" name="直接连接符 457">
            <a:extLst>
              <a:ext uri="{FF2B5EF4-FFF2-40B4-BE49-F238E27FC236}">
                <a16:creationId xmlns:a16="http://schemas.microsoft.com/office/drawing/2014/main" id="{903A4EAE-9278-8B91-E750-0FA87FDDD84A}"/>
              </a:ext>
            </a:extLst>
          </p:cNvPr>
          <p:cNvCxnSpPr>
            <a:cxnSpLocks/>
          </p:cNvCxnSpPr>
          <p:nvPr/>
        </p:nvCxnSpPr>
        <p:spPr>
          <a:xfrm flipH="1" flipV="1">
            <a:off x="1794124" y="2400348"/>
            <a:ext cx="853746" cy="679377"/>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479" name="文本框 478">
            <a:extLst>
              <a:ext uri="{FF2B5EF4-FFF2-40B4-BE49-F238E27FC236}">
                <a16:creationId xmlns:a16="http://schemas.microsoft.com/office/drawing/2014/main" id="{54EF7275-1EBD-46AB-CFB9-80B737413B1F}"/>
              </a:ext>
            </a:extLst>
          </p:cNvPr>
          <p:cNvSpPr txBox="1"/>
          <p:nvPr/>
        </p:nvSpPr>
        <p:spPr>
          <a:xfrm>
            <a:off x="841756" y="5940626"/>
            <a:ext cx="3116246" cy="369332"/>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Attn-PIMs</a:t>
            </a:r>
            <a:endParaRPr lang="zh-CN" altLang="en-US" b="1" dirty="0">
              <a:latin typeface="Corbel" panose="020B0503020204020204" pitchFamily="34" charset="0"/>
              <a:cs typeface="Arial" panose="020B0604020202020204" pitchFamily="34" charset="0"/>
            </a:endParaRPr>
          </a:p>
        </p:txBody>
      </p:sp>
      <p:grpSp>
        <p:nvGrpSpPr>
          <p:cNvPr id="491" name="组合 490">
            <a:extLst>
              <a:ext uri="{FF2B5EF4-FFF2-40B4-BE49-F238E27FC236}">
                <a16:creationId xmlns:a16="http://schemas.microsoft.com/office/drawing/2014/main" id="{FF8A50F2-10D8-70C1-966F-A3C2DCBF8F65}"/>
              </a:ext>
            </a:extLst>
          </p:cNvPr>
          <p:cNvGrpSpPr/>
          <p:nvPr/>
        </p:nvGrpSpPr>
        <p:grpSpPr>
          <a:xfrm>
            <a:off x="458619" y="4379921"/>
            <a:ext cx="3882520" cy="1505646"/>
            <a:chOff x="5260689" y="4535219"/>
            <a:chExt cx="2771188" cy="1074670"/>
          </a:xfrm>
        </p:grpSpPr>
        <p:grpSp>
          <p:nvGrpSpPr>
            <p:cNvPr id="492" name="组合 491">
              <a:extLst>
                <a:ext uri="{FF2B5EF4-FFF2-40B4-BE49-F238E27FC236}">
                  <a16:creationId xmlns:a16="http://schemas.microsoft.com/office/drawing/2014/main" id="{F9339BAB-552A-9897-8EC3-63E982E1427E}"/>
                </a:ext>
              </a:extLst>
            </p:cNvPr>
            <p:cNvGrpSpPr/>
            <p:nvPr/>
          </p:nvGrpSpPr>
          <p:grpSpPr>
            <a:xfrm>
              <a:off x="6883981" y="4676942"/>
              <a:ext cx="1086688" cy="517482"/>
              <a:chOff x="6890995" y="3777859"/>
              <a:chExt cx="1086688" cy="517482"/>
            </a:xfrm>
          </p:grpSpPr>
          <p:sp>
            <p:nvSpPr>
              <p:cNvPr id="505" name="矩形 504">
                <a:extLst>
                  <a:ext uri="{FF2B5EF4-FFF2-40B4-BE49-F238E27FC236}">
                    <a16:creationId xmlns:a16="http://schemas.microsoft.com/office/drawing/2014/main" id="{B3986FA4-99E6-FA9C-D484-68E1E76E9380}"/>
                  </a:ext>
                </a:extLst>
              </p:cNvPr>
              <p:cNvSpPr/>
              <p:nvPr/>
            </p:nvSpPr>
            <p:spPr>
              <a:xfrm>
                <a:off x="6890995" y="3777859"/>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1</a:t>
                </a:r>
              </a:p>
            </p:txBody>
          </p:sp>
          <p:sp>
            <p:nvSpPr>
              <p:cNvPr id="506" name="矩形 505">
                <a:extLst>
                  <a:ext uri="{FF2B5EF4-FFF2-40B4-BE49-F238E27FC236}">
                    <a16:creationId xmlns:a16="http://schemas.microsoft.com/office/drawing/2014/main" id="{B6A5C5E5-AC5A-77DA-DDF2-736C9B16BF6F}"/>
                  </a:ext>
                </a:extLst>
              </p:cNvPr>
              <p:cNvSpPr/>
              <p:nvPr/>
            </p:nvSpPr>
            <p:spPr>
              <a:xfrm rot="5400000">
                <a:off x="7107796" y="3959380"/>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507" name="矩形 506">
                <a:extLst>
                  <a:ext uri="{FF2B5EF4-FFF2-40B4-BE49-F238E27FC236}">
                    <a16:creationId xmlns:a16="http://schemas.microsoft.com/office/drawing/2014/main" id="{436C69F6-6824-68FD-8809-4B76F8D23D31}"/>
                  </a:ext>
                </a:extLst>
              </p:cNvPr>
              <p:cNvSpPr/>
              <p:nvPr/>
            </p:nvSpPr>
            <p:spPr>
              <a:xfrm>
                <a:off x="7458409" y="3777859"/>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2</a:t>
                </a:r>
              </a:p>
            </p:txBody>
          </p:sp>
          <p:sp>
            <p:nvSpPr>
              <p:cNvPr id="508" name="矩形 507">
                <a:extLst>
                  <a:ext uri="{FF2B5EF4-FFF2-40B4-BE49-F238E27FC236}">
                    <a16:creationId xmlns:a16="http://schemas.microsoft.com/office/drawing/2014/main" id="{6D1A8582-593A-8C88-AE7D-2E918D29FC1D}"/>
                  </a:ext>
                </a:extLst>
              </p:cNvPr>
              <p:cNvSpPr/>
              <p:nvPr/>
            </p:nvSpPr>
            <p:spPr>
              <a:xfrm rot="5400000">
                <a:off x="7675211" y="3959380"/>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509" name="矩形 508">
                <a:extLst>
                  <a:ext uri="{FF2B5EF4-FFF2-40B4-BE49-F238E27FC236}">
                    <a16:creationId xmlns:a16="http://schemas.microsoft.com/office/drawing/2014/main" id="{78E3BE54-F45E-D71D-D286-E2DAB0980B78}"/>
                  </a:ext>
                </a:extLst>
              </p:cNvPr>
              <p:cNvSpPr/>
              <p:nvPr/>
            </p:nvSpPr>
            <p:spPr>
              <a:xfrm>
                <a:off x="6890995" y="4103514"/>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3</a:t>
                </a:r>
              </a:p>
            </p:txBody>
          </p:sp>
          <p:sp>
            <p:nvSpPr>
              <p:cNvPr id="510" name="矩形 509">
                <a:extLst>
                  <a:ext uri="{FF2B5EF4-FFF2-40B4-BE49-F238E27FC236}">
                    <a16:creationId xmlns:a16="http://schemas.microsoft.com/office/drawing/2014/main" id="{2596DD25-6727-E7C5-B75F-FDCBC277A183}"/>
                  </a:ext>
                </a:extLst>
              </p:cNvPr>
              <p:cNvSpPr/>
              <p:nvPr/>
            </p:nvSpPr>
            <p:spPr>
              <a:xfrm>
                <a:off x="7458409" y="4103514"/>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4</a:t>
                </a:r>
              </a:p>
            </p:txBody>
          </p:sp>
        </p:grpSp>
        <p:sp>
          <p:nvSpPr>
            <p:cNvPr id="493" name="矩形 492">
              <a:extLst>
                <a:ext uri="{FF2B5EF4-FFF2-40B4-BE49-F238E27FC236}">
                  <a16:creationId xmlns:a16="http://schemas.microsoft.com/office/drawing/2014/main" id="{8398E754-712A-38BE-9B91-F61989016AF4}"/>
                </a:ext>
              </a:extLst>
            </p:cNvPr>
            <p:cNvSpPr/>
            <p:nvPr/>
          </p:nvSpPr>
          <p:spPr>
            <a:xfrm>
              <a:off x="6837407" y="4642685"/>
              <a:ext cx="1194470" cy="592349"/>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4" name="矩形 493">
              <a:extLst>
                <a:ext uri="{FF2B5EF4-FFF2-40B4-BE49-F238E27FC236}">
                  <a16:creationId xmlns:a16="http://schemas.microsoft.com/office/drawing/2014/main" id="{1A823D3E-46DD-7302-1C27-F8F0102F672E}"/>
                </a:ext>
              </a:extLst>
            </p:cNvPr>
            <p:cNvSpPr/>
            <p:nvPr/>
          </p:nvSpPr>
          <p:spPr>
            <a:xfrm>
              <a:off x="5439307" y="4535996"/>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5" name="矩形 494">
              <a:extLst>
                <a:ext uri="{FF2B5EF4-FFF2-40B4-BE49-F238E27FC236}">
                  <a16:creationId xmlns:a16="http://schemas.microsoft.com/office/drawing/2014/main" id="{90C8B51D-209B-BB31-096E-37EBA7F5EE3A}"/>
                </a:ext>
              </a:extLst>
            </p:cNvPr>
            <p:cNvSpPr/>
            <p:nvPr/>
          </p:nvSpPr>
          <p:spPr>
            <a:xfrm>
              <a:off x="5325757" y="4642685"/>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6" name="矩形 495">
              <a:extLst>
                <a:ext uri="{FF2B5EF4-FFF2-40B4-BE49-F238E27FC236}">
                  <a16:creationId xmlns:a16="http://schemas.microsoft.com/office/drawing/2014/main" id="{FDE9F856-6255-DC9C-C9F0-2781EBD247DD}"/>
                </a:ext>
              </a:extLst>
            </p:cNvPr>
            <p:cNvSpPr/>
            <p:nvPr/>
          </p:nvSpPr>
          <p:spPr>
            <a:xfrm>
              <a:off x="5260689" y="4698519"/>
              <a:ext cx="1046782" cy="869258"/>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7" name="矩形 496">
              <a:extLst>
                <a:ext uri="{FF2B5EF4-FFF2-40B4-BE49-F238E27FC236}">
                  <a16:creationId xmlns:a16="http://schemas.microsoft.com/office/drawing/2014/main" id="{29CDFD08-394B-B2CF-4A02-F2F04EA86DB7}"/>
                </a:ext>
              </a:extLst>
            </p:cNvPr>
            <p:cNvSpPr/>
            <p:nvPr/>
          </p:nvSpPr>
          <p:spPr>
            <a:xfrm>
              <a:off x="5350220" y="4744813"/>
              <a:ext cx="878385" cy="13393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sp>
          <p:nvSpPr>
            <p:cNvPr id="498" name="矩形 497">
              <a:extLst>
                <a:ext uri="{FF2B5EF4-FFF2-40B4-BE49-F238E27FC236}">
                  <a16:creationId xmlns:a16="http://schemas.microsoft.com/office/drawing/2014/main" id="{E635BEB9-6051-E2C1-E85D-C308DFAAFE94}"/>
                </a:ext>
              </a:extLst>
            </p:cNvPr>
            <p:cNvSpPr/>
            <p:nvPr/>
          </p:nvSpPr>
          <p:spPr>
            <a:xfrm>
              <a:off x="5350220" y="5390846"/>
              <a:ext cx="878385" cy="13393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D</a:t>
              </a:r>
              <a:endParaRPr lang="zh-CN" altLang="en-US" b="1" dirty="0">
                <a:solidFill>
                  <a:schemeClr val="tx1"/>
                </a:solidFill>
                <a:latin typeface="Corbel" panose="020B0503020204020204" pitchFamily="34" charset="0"/>
                <a:cs typeface="Arial" panose="020B0604020202020204" pitchFamily="34" charset="0"/>
              </a:endParaRPr>
            </a:p>
          </p:txBody>
        </p:sp>
        <p:sp>
          <p:nvSpPr>
            <p:cNvPr id="499" name="矩形 498">
              <a:extLst>
                <a:ext uri="{FF2B5EF4-FFF2-40B4-BE49-F238E27FC236}">
                  <a16:creationId xmlns:a16="http://schemas.microsoft.com/office/drawing/2014/main" id="{E38E0A52-DC89-0BF3-71D1-F58CFE6BA75E}"/>
                </a:ext>
              </a:extLst>
            </p:cNvPr>
            <p:cNvSpPr/>
            <p:nvPr/>
          </p:nvSpPr>
          <p:spPr>
            <a:xfrm>
              <a:off x="5350220" y="4960157"/>
              <a:ext cx="878385" cy="13393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500" name="矩形 499">
              <a:extLst>
                <a:ext uri="{FF2B5EF4-FFF2-40B4-BE49-F238E27FC236}">
                  <a16:creationId xmlns:a16="http://schemas.microsoft.com/office/drawing/2014/main" id="{DF4396AF-D431-0ED4-8A1C-D194251F9CFA}"/>
                </a:ext>
              </a:extLst>
            </p:cNvPr>
            <p:cNvSpPr/>
            <p:nvPr/>
          </p:nvSpPr>
          <p:spPr>
            <a:xfrm>
              <a:off x="5350220" y="5175501"/>
              <a:ext cx="878385" cy="13393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501" name="文本框 500">
              <a:extLst>
                <a:ext uri="{FF2B5EF4-FFF2-40B4-BE49-F238E27FC236}">
                  <a16:creationId xmlns:a16="http://schemas.microsoft.com/office/drawing/2014/main" id="{F1909D7C-1574-9535-72CB-708ABECAB596}"/>
                </a:ext>
              </a:extLst>
            </p:cNvPr>
            <p:cNvSpPr txBox="1"/>
            <p:nvPr/>
          </p:nvSpPr>
          <p:spPr>
            <a:xfrm rot="8324183">
              <a:off x="6360577" y="4535219"/>
              <a:ext cx="175491" cy="197711"/>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sp>
          <p:nvSpPr>
            <p:cNvPr id="502" name="文本框 501">
              <a:extLst>
                <a:ext uri="{FF2B5EF4-FFF2-40B4-BE49-F238E27FC236}">
                  <a16:creationId xmlns:a16="http://schemas.microsoft.com/office/drawing/2014/main" id="{3F4D0CEC-AF1D-AE71-8DC4-7F245ACC03BE}"/>
                </a:ext>
              </a:extLst>
            </p:cNvPr>
            <p:cNvSpPr txBox="1"/>
            <p:nvPr/>
          </p:nvSpPr>
          <p:spPr>
            <a:xfrm rot="8324183">
              <a:off x="6367619" y="5412178"/>
              <a:ext cx="175491" cy="197711"/>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cxnSp>
          <p:nvCxnSpPr>
            <p:cNvPr id="503" name="直接连接符 502">
              <a:extLst>
                <a:ext uri="{FF2B5EF4-FFF2-40B4-BE49-F238E27FC236}">
                  <a16:creationId xmlns:a16="http://schemas.microsoft.com/office/drawing/2014/main" id="{DF119F20-F82F-C133-6A00-6F5BA1A9AF57}"/>
                </a:ext>
              </a:extLst>
            </p:cNvPr>
            <p:cNvCxnSpPr>
              <a:cxnSpLocks/>
            </p:cNvCxnSpPr>
            <p:nvPr/>
          </p:nvCxnSpPr>
          <p:spPr>
            <a:xfrm flipH="1">
              <a:off x="6228753" y="4649633"/>
              <a:ext cx="608654" cy="93011"/>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04" name="直接连接符 503">
              <a:extLst>
                <a:ext uri="{FF2B5EF4-FFF2-40B4-BE49-F238E27FC236}">
                  <a16:creationId xmlns:a16="http://schemas.microsoft.com/office/drawing/2014/main" id="{3BA0A981-6A9A-38E5-0C39-73AEEC736812}"/>
                </a:ext>
              </a:extLst>
            </p:cNvPr>
            <p:cNvCxnSpPr>
              <a:cxnSpLocks/>
            </p:cNvCxnSpPr>
            <p:nvPr/>
          </p:nvCxnSpPr>
          <p:spPr>
            <a:xfrm flipH="1" flipV="1">
              <a:off x="6237940" y="4880137"/>
              <a:ext cx="599467" cy="345844"/>
            </a:xfrm>
            <a:prstGeom prst="line">
              <a:avLst/>
            </a:prstGeom>
            <a:ln>
              <a:prstDash val="sysDash"/>
            </a:ln>
          </p:spPr>
          <p:style>
            <a:lnRef idx="1">
              <a:schemeClr val="dk1"/>
            </a:lnRef>
            <a:fillRef idx="0">
              <a:schemeClr val="dk1"/>
            </a:fillRef>
            <a:effectRef idx="0">
              <a:schemeClr val="dk1"/>
            </a:effectRef>
            <a:fontRef idx="minor">
              <a:schemeClr val="tx1"/>
            </a:fontRef>
          </p:style>
        </p:cxnSp>
      </p:grpSp>
      <p:sp>
        <p:nvSpPr>
          <p:cNvPr id="511" name="Rectangle 318">
            <a:extLst>
              <a:ext uri="{FF2B5EF4-FFF2-40B4-BE49-F238E27FC236}">
                <a16:creationId xmlns:a16="http://schemas.microsoft.com/office/drawing/2014/main" id="{D9F739B7-9DD0-493B-9C5F-375DF88DCF4E}"/>
              </a:ext>
            </a:extLst>
          </p:cNvPr>
          <p:cNvSpPr/>
          <p:nvPr/>
        </p:nvSpPr>
        <p:spPr>
          <a:xfrm>
            <a:off x="4661353" y="2017896"/>
            <a:ext cx="4285577" cy="738664"/>
          </a:xfrm>
          <a:prstGeom prst="rect">
            <a:avLst/>
          </a:prstGeom>
          <a:solidFill>
            <a:srgbClr val="FF9F9F">
              <a:alpha val="10196"/>
            </a:srgbClr>
          </a:solidFill>
          <a:ln w="28575">
            <a:solidFill>
              <a:schemeClr val="tx1"/>
            </a:solidFill>
          </a:ln>
        </p:spPr>
        <p:txBody>
          <a:bodyPr wrap="square">
            <a:spAutoFit/>
          </a:bodyPr>
          <a:lstStyle/>
          <a:p>
            <a:pPr lvl="0" algn="ctr" defTabSz="914400">
              <a:defRPr/>
            </a:pPr>
            <a:r>
              <a:rPr lang="en-US" altLang="zh-CN" sz="2100" b="1" dirty="0">
                <a:solidFill>
                  <a:srgbClr val="C00000"/>
                </a:solidFill>
                <a:latin typeface="Corbel" panose="020B0503020204020204" pitchFamily="34" charset="0"/>
                <a:cs typeface="Gill Sans MT"/>
              </a:rPr>
              <a:t>Higher Computation Capabilities</a:t>
            </a:r>
            <a:r>
              <a:rPr lang="en-US" altLang="zh-CN" sz="2100" b="1" dirty="0">
                <a:latin typeface="Corbel" panose="020B0503020204020204" pitchFamily="34" charset="0"/>
                <a:cs typeface="Gill Sans MT"/>
              </a:rPr>
              <a:t> </a:t>
            </a:r>
            <a:r>
              <a:rPr lang="en-US" altLang="zh-CN" sz="2100" dirty="0">
                <a:latin typeface="Corbel" panose="020B0503020204020204" pitchFamily="34" charset="0"/>
                <a:cs typeface="Gill Sans MT"/>
              </a:rPr>
              <a:t>to Cater to the FC Kernels</a:t>
            </a:r>
            <a:endParaRPr kumimoji="0" lang="en-US" sz="2100" i="0" strike="noStrike" kern="1200" cap="none" spc="0" normalizeH="0" baseline="0" noProof="0" dirty="0">
              <a:ln>
                <a:noFill/>
              </a:ln>
              <a:effectLst/>
              <a:uLnTx/>
              <a:uFillTx/>
              <a:latin typeface="Corbel" panose="020B0503020204020204" pitchFamily="34" charset="0"/>
              <a:cs typeface="Gill Sans MT"/>
            </a:endParaRPr>
          </a:p>
        </p:txBody>
      </p:sp>
      <p:sp>
        <p:nvSpPr>
          <p:cNvPr id="256" name="Rectangle 318">
            <a:extLst>
              <a:ext uri="{FF2B5EF4-FFF2-40B4-BE49-F238E27FC236}">
                <a16:creationId xmlns:a16="http://schemas.microsoft.com/office/drawing/2014/main" id="{525EFB98-6423-21FC-4B72-0DB68897D0B0}"/>
              </a:ext>
            </a:extLst>
          </p:cNvPr>
          <p:cNvSpPr/>
          <p:nvPr/>
        </p:nvSpPr>
        <p:spPr>
          <a:xfrm>
            <a:off x="4661352" y="4381010"/>
            <a:ext cx="4285577" cy="738664"/>
          </a:xfrm>
          <a:prstGeom prst="rect">
            <a:avLst/>
          </a:prstGeom>
          <a:solidFill>
            <a:srgbClr val="9DC3E6">
              <a:alpha val="10196"/>
            </a:srgbClr>
          </a:solidFill>
          <a:ln w="28575">
            <a:solidFill>
              <a:schemeClr val="tx1"/>
            </a:solidFill>
          </a:ln>
        </p:spPr>
        <p:txBody>
          <a:bodyPr wrap="square">
            <a:spAutoFit/>
          </a:bodyPr>
          <a:lstStyle/>
          <a:p>
            <a:pPr lvl="0" algn="ctr" defTabSz="914400">
              <a:defRPr/>
            </a:pPr>
            <a:r>
              <a:rPr lang="en-US" altLang="zh-CN" sz="2100" b="1" dirty="0">
                <a:solidFill>
                  <a:srgbClr val="1F497D"/>
                </a:solidFill>
                <a:latin typeface="Corbel" panose="020B0503020204020204" pitchFamily="34" charset="0"/>
                <a:cs typeface="Gill Sans MT"/>
              </a:rPr>
              <a:t>Higher Memory Bandwidth</a:t>
            </a:r>
            <a:r>
              <a:rPr lang="en-US" altLang="zh-CN" sz="2100" b="1" dirty="0">
                <a:latin typeface="Corbel" panose="020B0503020204020204" pitchFamily="34" charset="0"/>
                <a:cs typeface="Gill Sans MT"/>
              </a:rPr>
              <a:t> </a:t>
            </a:r>
            <a:r>
              <a:rPr lang="en-US" altLang="zh-CN" sz="2100" dirty="0">
                <a:latin typeface="Corbel" panose="020B0503020204020204" pitchFamily="34" charset="0"/>
                <a:cs typeface="Gill Sans MT"/>
              </a:rPr>
              <a:t>for the Attention Kernels</a:t>
            </a:r>
            <a:endParaRPr kumimoji="0" lang="en-US" sz="2100" i="0" strike="noStrike" kern="1200" cap="none" spc="0" normalizeH="0" baseline="0" noProof="0" dirty="0">
              <a:ln>
                <a:noFill/>
              </a:ln>
              <a:effectLst/>
              <a:uLnTx/>
              <a:uFillTx/>
              <a:latin typeface="Corbel" panose="020B0503020204020204" pitchFamily="34" charset="0"/>
              <a:cs typeface="Gill Sans MT"/>
            </a:endParaRPr>
          </a:p>
        </p:txBody>
      </p:sp>
      <p:sp>
        <p:nvSpPr>
          <p:cNvPr id="4" name="矩形 3">
            <a:extLst>
              <a:ext uri="{FF2B5EF4-FFF2-40B4-BE49-F238E27FC236}">
                <a16:creationId xmlns:a16="http://schemas.microsoft.com/office/drawing/2014/main" id="{4D2386BA-5615-D8BF-36B1-BF801AF7398F}"/>
              </a:ext>
            </a:extLst>
          </p:cNvPr>
          <p:cNvSpPr/>
          <p:nvPr/>
        </p:nvSpPr>
        <p:spPr>
          <a:xfrm>
            <a:off x="2740012"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C28F659D-6977-87DD-D4B3-3D13762F0A26}"/>
              </a:ext>
            </a:extLst>
          </p:cNvPr>
          <p:cNvSpPr/>
          <p:nvPr/>
        </p:nvSpPr>
        <p:spPr>
          <a:xfrm>
            <a:off x="2925449"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9DE34831-5506-A5B2-A014-162F0E49AEC0}"/>
              </a:ext>
            </a:extLst>
          </p:cNvPr>
          <p:cNvSpPr/>
          <p:nvPr/>
        </p:nvSpPr>
        <p:spPr>
          <a:xfrm>
            <a:off x="3110075"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B1BB85FD-5CE6-EA9E-BF6B-63FAB3FAC776}"/>
              </a:ext>
            </a:extLst>
          </p:cNvPr>
          <p:cNvSpPr/>
          <p:nvPr/>
        </p:nvSpPr>
        <p:spPr>
          <a:xfrm>
            <a:off x="3294699"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989B35-B824-A6D4-3F5A-D7B7161B32F9}"/>
              </a:ext>
            </a:extLst>
          </p:cNvPr>
          <p:cNvSpPr/>
          <p:nvPr/>
        </p:nvSpPr>
        <p:spPr>
          <a:xfrm>
            <a:off x="3534977"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28382F25-433E-D911-2718-A43CF6B8D846}"/>
              </a:ext>
            </a:extLst>
          </p:cNvPr>
          <p:cNvSpPr/>
          <p:nvPr/>
        </p:nvSpPr>
        <p:spPr>
          <a:xfrm>
            <a:off x="3720414"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C922732A-B821-3242-09DC-6DB979DC79DE}"/>
              </a:ext>
            </a:extLst>
          </p:cNvPr>
          <p:cNvSpPr/>
          <p:nvPr/>
        </p:nvSpPr>
        <p:spPr>
          <a:xfrm>
            <a:off x="3905040"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7DBB92A0-504E-45D5-D528-86434F197569}"/>
              </a:ext>
            </a:extLst>
          </p:cNvPr>
          <p:cNvSpPr/>
          <p:nvPr/>
        </p:nvSpPr>
        <p:spPr>
          <a:xfrm>
            <a:off x="4089664" y="2305476"/>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E5B25DB4-3AD2-6539-5693-6507BD9DA69C}"/>
              </a:ext>
            </a:extLst>
          </p:cNvPr>
          <p:cNvSpPr/>
          <p:nvPr/>
        </p:nvSpPr>
        <p:spPr>
          <a:xfrm>
            <a:off x="2740012"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F2DCB7C3-9EA6-7213-8EE8-C13EDE069C85}"/>
              </a:ext>
            </a:extLst>
          </p:cNvPr>
          <p:cNvSpPr/>
          <p:nvPr/>
        </p:nvSpPr>
        <p:spPr>
          <a:xfrm>
            <a:off x="2925449"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2CEB43F1-1E1A-873A-E7CC-39FD98C4EEA0}"/>
              </a:ext>
            </a:extLst>
          </p:cNvPr>
          <p:cNvSpPr/>
          <p:nvPr/>
        </p:nvSpPr>
        <p:spPr>
          <a:xfrm>
            <a:off x="3110075"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426D1854-8C7A-03BA-72EE-5008550D4032}"/>
              </a:ext>
            </a:extLst>
          </p:cNvPr>
          <p:cNvSpPr/>
          <p:nvPr/>
        </p:nvSpPr>
        <p:spPr>
          <a:xfrm>
            <a:off x="3294699"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D40593BC-C2D3-B42A-6B2E-A6ACAE64A612}"/>
              </a:ext>
            </a:extLst>
          </p:cNvPr>
          <p:cNvSpPr/>
          <p:nvPr/>
        </p:nvSpPr>
        <p:spPr>
          <a:xfrm>
            <a:off x="3534977"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FA5058AC-62B5-3CC5-DC5F-F24B3CFC9D99}"/>
              </a:ext>
            </a:extLst>
          </p:cNvPr>
          <p:cNvSpPr/>
          <p:nvPr/>
        </p:nvSpPr>
        <p:spPr>
          <a:xfrm>
            <a:off x="3720414"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CBF078A2-1B55-4FA4-3ACB-8C599F58CCAD}"/>
              </a:ext>
            </a:extLst>
          </p:cNvPr>
          <p:cNvSpPr/>
          <p:nvPr/>
        </p:nvSpPr>
        <p:spPr>
          <a:xfrm>
            <a:off x="3905040"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2E80874-5773-097D-3D18-3417CBBF785A}"/>
              </a:ext>
            </a:extLst>
          </p:cNvPr>
          <p:cNvSpPr/>
          <p:nvPr/>
        </p:nvSpPr>
        <p:spPr>
          <a:xfrm>
            <a:off x="4089664" y="2840959"/>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905F66C3-2743-87DE-0081-63B3A1B8ACF1}"/>
              </a:ext>
            </a:extLst>
          </p:cNvPr>
          <p:cNvSpPr/>
          <p:nvPr/>
        </p:nvSpPr>
        <p:spPr>
          <a:xfrm>
            <a:off x="578028" y="4674412"/>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97F0A205-417E-6C71-C9A6-5692465126CD}"/>
              </a:ext>
            </a:extLst>
          </p:cNvPr>
          <p:cNvSpPr/>
          <p:nvPr/>
        </p:nvSpPr>
        <p:spPr>
          <a:xfrm>
            <a:off x="578028" y="5579524"/>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D</a:t>
            </a:r>
            <a:endParaRPr lang="zh-CN" altLang="en-US" b="1" dirty="0">
              <a:solidFill>
                <a:schemeClr val="tx1"/>
              </a:solidFill>
              <a:latin typeface="Corbel" panose="020B0503020204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BA992583-1E50-22CB-8DF3-6D5D919C4433}"/>
              </a:ext>
            </a:extLst>
          </p:cNvPr>
          <p:cNvSpPr/>
          <p:nvPr/>
        </p:nvSpPr>
        <p:spPr>
          <a:xfrm>
            <a:off x="578028" y="4976115"/>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71377DF0-2332-C3BF-120F-91218098A0A9}"/>
              </a:ext>
            </a:extLst>
          </p:cNvPr>
          <p:cNvSpPr/>
          <p:nvPr/>
        </p:nvSpPr>
        <p:spPr>
          <a:xfrm>
            <a:off x="578028" y="5277819"/>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724ACA26-437A-DA00-CC30-1F35C07723E7}"/>
              </a:ext>
            </a:extLst>
          </p:cNvPr>
          <p:cNvSpPr txBox="1"/>
          <p:nvPr/>
        </p:nvSpPr>
        <p:spPr>
          <a:xfrm>
            <a:off x="841756" y="3573389"/>
            <a:ext cx="3116246" cy="369332"/>
          </a:xfrm>
          <a:prstGeom prst="rect">
            <a:avLst/>
          </a:prstGeom>
          <a:noFill/>
        </p:spPr>
        <p:txBody>
          <a:bodyPr wrap="square" rtlCol="0">
            <a:spAutoFit/>
          </a:bodyPr>
          <a:lstStyle/>
          <a:p>
            <a:pPr algn="ctr"/>
            <a:r>
              <a:rPr lang="en-US" altLang="zh-CN" b="1" dirty="0">
                <a:solidFill>
                  <a:srgbClr val="0000FF"/>
                </a:solidFill>
                <a:latin typeface="Corbel" panose="020B0503020204020204" pitchFamily="34" charset="0"/>
                <a:cs typeface="Arial" panose="020B0604020202020204" pitchFamily="34" charset="0"/>
              </a:rPr>
              <a:t>More FPUs per Bank</a:t>
            </a:r>
            <a:endParaRPr lang="zh-CN" altLang="en-US" b="1" dirty="0">
              <a:solidFill>
                <a:srgbClr val="0000FF"/>
              </a:solidFill>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79FD7DE9-8DC2-3DF4-515F-1B050FF80531}"/>
              </a:ext>
            </a:extLst>
          </p:cNvPr>
          <p:cNvSpPr txBox="1"/>
          <p:nvPr/>
        </p:nvSpPr>
        <p:spPr>
          <a:xfrm>
            <a:off x="768172" y="6257073"/>
            <a:ext cx="3116246" cy="369332"/>
          </a:xfrm>
          <a:prstGeom prst="rect">
            <a:avLst/>
          </a:prstGeom>
          <a:noFill/>
        </p:spPr>
        <p:txBody>
          <a:bodyPr wrap="square" rtlCol="0">
            <a:spAutoFit/>
          </a:bodyPr>
          <a:lstStyle/>
          <a:p>
            <a:pPr algn="ctr"/>
            <a:r>
              <a:rPr lang="en-US" altLang="zh-CN" b="1" dirty="0">
                <a:solidFill>
                  <a:srgbClr val="0000FF"/>
                </a:solidFill>
                <a:latin typeface="Corbel" panose="020B0503020204020204" pitchFamily="34" charset="0"/>
                <a:cs typeface="Arial" panose="020B0604020202020204" pitchFamily="34" charset="0"/>
              </a:rPr>
              <a:t>More Bank Groups per Stack</a:t>
            </a:r>
            <a:endParaRPr lang="zh-CN" altLang="en-US" b="1" dirty="0">
              <a:solidFill>
                <a:srgbClr val="0000FF"/>
              </a:solidFill>
              <a:latin typeface="Corbel" panose="020B05030202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12748739"/>
      </p:ext>
    </p:extLst>
  </p:cSld>
  <p:clrMapOvr>
    <a:masterClrMapping/>
  </p:clrMapOvr>
  <mc:AlternateContent xmlns:mc="http://schemas.openxmlformats.org/markup-compatibility/2006" xmlns:p14="http://schemas.microsoft.com/office/powerpoint/2010/main">
    <mc:Choice Requires="p14">
      <p:transition spd="slow" p14:dur="2000" advTm="29052"/>
    </mc:Choice>
    <mc:Fallback xmlns="">
      <p:transition spd="slow" advTm="29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256" grpId="0" animBg="1"/>
      <p:bldP spid="4"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94F1-3AF9-1C91-3CD4-4E44CC9B0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406D0-2DB0-C169-E037-EF2AAB0B7672}"/>
              </a:ext>
            </a:extLst>
          </p:cNvPr>
          <p:cNvSpPr>
            <a:spLocks noGrp="1"/>
          </p:cNvSpPr>
          <p:nvPr>
            <p:ph type="title"/>
          </p:nvPr>
        </p:nvSpPr>
        <p:spPr>
          <a:xfrm>
            <a:off x="0" y="-76200"/>
            <a:ext cx="9144000" cy="914400"/>
          </a:xfrm>
        </p:spPr>
        <p:txBody>
          <a:bodyPr/>
          <a:lstStyle/>
          <a:p>
            <a:r>
              <a:rPr lang="en-US" altLang="zh-CN" sz="4000" b="0" dirty="0">
                <a:solidFill>
                  <a:schemeClr val="tx1"/>
                </a:solidFill>
                <a:latin typeface="Corbel" panose="020B0503020204020204" pitchFamily="34" charset="0"/>
              </a:rPr>
              <a:t>PAPI</a:t>
            </a:r>
            <a:r>
              <a:rPr lang="en-US" sz="4000" b="0" dirty="0">
                <a:solidFill>
                  <a:schemeClr val="tx1"/>
                </a:solidFill>
                <a:latin typeface="Corbel" panose="020B0503020204020204" pitchFamily="34" charset="0"/>
              </a:rPr>
              <a:t> Runtime Scheduler</a:t>
            </a:r>
          </a:p>
        </p:txBody>
      </p:sp>
      <p:sp>
        <p:nvSpPr>
          <p:cNvPr id="5" name="Slide Number Placeholder 4">
            <a:extLst>
              <a:ext uri="{FF2B5EF4-FFF2-40B4-BE49-F238E27FC236}">
                <a16:creationId xmlns:a16="http://schemas.microsoft.com/office/drawing/2014/main" id="{95BADA11-0BB7-2EC3-C25F-7764B4090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27" name="Picture 26" descr="safari.png">
            <a:extLst>
              <a:ext uri="{FF2B5EF4-FFF2-40B4-BE49-F238E27FC236}">
                <a16:creationId xmlns:a16="http://schemas.microsoft.com/office/drawing/2014/main" id="{A05DBCF0-A011-2264-F64E-8CF01EE01058}"/>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3" name="Rounded Rectangle 6">
            <a:extLst>
              <a:ext uri="{FF2B5EF4-FFF2-40B4-BE49-F238E27FC236}">
                <a16:creationId xmlns:a16="http://schemas.microsoft.com/office/drawing/2014/main" id="{1EE821F7-54D9-04F1-F89A-10DCB045CF98}"/>
              </a:ext>
            </a:extLst>
          </p:cNvPr>
          <p:cNvSpPr/>
          <p:nvPr/>
        </p:nvSpPr>
        <p:spPr>
          <a:xfrm>
            <a:off x="367645" y="3193492"/>
            <a:ext cx="8408710" cy="1491485"/>
          </a:xfrm>
          <a:prstGeom prst="roundRect">
            <a:avLst>
              <a:gd name="adj" fmla="val 10661"/>
            </a:avLst>
          </a:prstGeom>
          <a:solidFill>
            <a:srgbClr val="F3E6F0"/>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dirty="0">
              <a:solidFill>
                <a:sysClr val="windowText" lastClr="000000"/>
              </a:solidFill>
              <a:latin typeface="Corbel" panose="020B0503020204020204" pitchFamily="34" charset="0"/>
            </a:endParaRPr>
          </a:p>
        </p:txBody>
      </p:sp>
      <p:sp>
        <p:nvSpPr>
          <p:cNvPr id="4" name="Rounded Rectangle 7">
            <a:extLst>
              <a:ext uri="{FF2B5EF4-FFF2-40B4-BE49-F238E27FC236}">
                <a16:creationId xmlns:a16="http://schemas.microsoft.com/office/drawing/2014/main" id="{DBE4FDAE-629D-9E93-6B61-1E37B58A652B}"/>
              </a:ext>
            </a:extLst>
          </p:cNvPr>
          <p:cNvSpPr/>
          <p:nvPr/>
        </p:nvSpPr>
        <p:spPr>
          <a:xfrm>
            <a:off x="367645" y="5253026"/>
            <a:ext cx="8408710" cy="1010295"/>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p:txBody>
      </p:sp>
      <p:sp>
        <p:nvSpPr>
          <p:cNvPr id="6" name="Rounded Rectangle 6">
            <a:extLst>
              <a:ext uri="{FF2B5EF4-FFF2-40B4-BE49-F238E27FC236}">
                <a16:creationId xmlns:a16="http://schemas.microsoft.com/office/drawing/2014/main" id="{3CDEC789-03FF-7EDD-DE5B-463BD42D23BE}"/>
              </a:ext>
            </a:extLst>
          </p:cNvPr>
          <p:cNvSpPr/>
          <p:nvPr/>
        </p:nvSpPr>
        <p:spPr>
          <a:xfrm>
            <a:off x="367645" y="1674680"/>
            <a:ext cx="8408710" cy="950762"/>
          </a:xfrm>
          <a:prstGeom prst="roundRect">
            <a:avLst>
              <a:gd name="adj" fmla="val 10661"/>
            </a:avLst>
          </a:prstGeom>
          <a:solidFill>
            <a:srgbClr val="F9EDC7"/>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2600" b="1" dirty="0">
                <a:solidFill>
                  <a:prstClr val="black"/>
                </a:solidFill>
                <a:latin typeface="Corbel" panose="020B0503020204020204" pitchFamily="34" charset="0"/>
                <a:cs typeface="Gill Sans MT"/>
              </a:rPr>
              <a:t>① </a:t>
            </a:r>
            <a:r>
              <a:rPr lang="en-US" altLang="zh-CN" sz="2600" b="1" dirty="0">
                <a:solidFill>
                  <a:prstClr val="black"/>
                </a:solidFill>
                <a:latin typeface="Corbel" panose="020B0503020204020204" pitchFamily="34" charset="0"/>
                <a:cs typeface="Gill Sans MT"/>
              </a:rPr>
              <a:t>Monitor Parallelism Levels</a:t>
            </a:r>
          </a:p>
          <a:p>
            <a:pPr marL="457200" lvl="0" indent="-457200" algn="ctr" defTabSz="914400">
              <a:buFont typeface="Arial" panose="020B0604020202020204" pitchFamily="34" charset="0"/>
              <a:buChar char="•"/>
              <a:defRPr/>
            </a:pPr>
            <a:r>
              <a:rPr lang="en-US" altLang="zh-CN" sz="2600" dirty="0">
                <a:solidFill>
                  <a:prstClr val="black"/>
                </a:solidFill>
                <a:latin typeface="Corbel" panose="020B0503020204020204" pitchFamily="34" charset="0"/>
                <a:cs typeface="Gill Sans MT"/>
              </a:rPr>
              <a:t>RLP &amp; TLP</a:t>
            </a:r>
          </a:p>
        </p:txBody>
      </p:sp>
      <p:sp>
        <p:nvSpPr>
          <p:cNvPr id="11" name="箭头: 下 10">
            <a:extLst>
              <a:ext uri="{FF2B5EF4-FFF2-40B4-BE49-F238E27FC236}">
                <a16:creationId xmlns:a16="http://schemas.microsoft.com/office/drawing/2014/main" id="{78A00982-19EE-25CD-A772-215D09E1F2F3}"/>
              </a:ext>
            </a:extLst>
          </p:cNvPr>
          <p:cNvSpPr/>
          <p:nvPr/>
        </p:nvSpPr>
        <p:spPr>
          <a:xfrm>
            <a:off x="4207008" y="2707185"/>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2" name="箭头: 下 11">
            <a:extLst>
              <a:ext uri="{FF2B5EF4-FFF2-40B4-BE49-F238E27FC236}">
                <a16:creationId xmlns:a16="http://schemas.microsoft.com/office/drawing/2014/main" id="{76F5D5CF-1455-7875-4814-33CF6DE3297E}"/>
              </a:ext>
            </a:extLst>
          </p:cNvPr>
          <p:cNvSpPr/>
          <p:nvPr/>
        </p:nvSpPr>
        <p:spPr>
          <a:xfrm>
            <a:off x="4207007" y="4779131"/>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63B02AB4-640B-2E00-978A-E94F89658F07}"/>
              </a:ext>
            </a:extLst>
          </p:cNvPr>
          <p:cNvSpPr txBox="1"/>
          <p:nvPr/>
        </p:nvSpPr>
        <p:spPr>
          <a:xfrm>
            <a:off x="792557" y="3287646"/>
            <a:ext cx="7558881" cy="1292662"/>
          </a:xfrm>
          <a:prstGeom prst="rect">
            <a:avLst/>
          </a:prstGeom>
          <a:noFill/>
        </p:spPr>
        <p:txBody>
          <a:bodyPr wrap="square">
            <a:spAutoFit/>
          </a:bodyPr>
          <a:lstStyle/>
          <a:p>
            <a:pPr algn="ctr" defTabSz="914400">
              <a:defRPr/>
            </a:pPr>
            <a:r>
              <a:rPr lang="zh-CN" altLang="en-US" sz="2600" dirty="0">
                <a:solidFill>
                  <a:sysClr val="windowText" lastClr="000000"/>
                </a:solidFill>
                <a:latin typeface="Corbel" panose="020B0503020204020204" pitchFamily="34" charset="0"/>
              </a:rPr>
              <a:t>② </a:t>
            </a:r>
            <a:r>
              <a:rPr lang="en-US" altLang="zh-CN" sz="2600" b="1" dirty="0">
                <a:solidFill>
                  <a:prstClr val="black"/>
                </a:solidFill>
                <a:latin typeface="Corbel" panose="020B0503020204020204" pitchFamily="34" charset="0"/>
                <a:cs typeface="Gill Sans MT"/>
              </a:rPr>
              <a:t>Arithmetic Intensity Predictor</a:t>
            </a:r>
            <a:endParaRPr lang="en-US" altLang="zh-CN" sz="2600" dirty="0">
              <a:latin typeface="Corbel" panose="020B0503020204020204" pitchFamily="34" charset="0"/>
            </a:endParaRPr>
          </a:p>
          <a:p>
            <a:pPr marL="457200" indent="-457200" algn="ctr" defTabSz="914400">
              <a:buFont typeface="Arial" panose="020B0604020202020204" pitchFamily="34" charset="0"/>
              <a:buChar char="•"/>
              <a:defRPr/>
            </a:pPr>
            <a:r>
              <a:rPr lang="en-US" altLang="zh-CN" sz="2600" dirty="0">
                <a:latin typeface="Corbel" panose="020B0503020204020204" pitchFamily="34" charset="0"/>
              </a:rPr>
              <a:t>Estimate arithmetic intensity of FC kernels</a:t>
            </a:r>
          </a:p>
          <a:p>
            <a:pPr marL="457200" indent="-457200" algn="ctr" defTabSz="914400">
              <a:buFont typeface="Arial" panose="020B0604020202020204" pitchFamily="34" charset="0"/>
              <a:buChar char="•"/>
              <a:defRPr/>
            </a:pPr>
            <a:r>
              <a:rPr lang="en-US" altLang="zh-CN" sz="2600" dirty="0">
                <a:solidFill>
                  <a:sysClr val="windowText" lastClr="000000"/>
                </a:solidFill>
                <a:latin typeface="Corbel" panose="020B0503020204020204" pitchFamily="34" charset="0"/>
              </a:rPr>
              <a:t>Compare with memory-boundedness threshold </a:t>
            </a:r>
            <a:r>
              <a:rPr lang="el-GR" altLang="zh-CN" sz="2600" dirty="0">
                <a:solidFill>
                  <a:sysClr val="windowText" lastClr="000000"/>
                </a:solidFill>
              </a:rPr>
              <a:t>α</a:t>
            </a:r>
            <a:endParaRPr lang="en-US" altLang="zh-CN" sz="2600" dirty="0">
              <a:latin typeface="Corbel" panose="020B0503020204020204" pitchFamily="34" charset="0"/>
            </a:endParaRPr>
          </a:p>
        </p:txBody>
      </p:sp>
      <p:sp>
        <p:nvSpPr>
          <p:cNvPr id="14" name="文本框 13">
            <a:extLst>
              <a:ext uri="{FF2B5EF4-FFF2-40B4-BE49-F238E27FC236}">
                <a16:creationId xmlns:a16="http://schemas.microsoft.com/office/drawing/2014/main" id="{5030BBC8-2C46-EF13-A2E1-30C89B01D14F}"/>
              </a:ext>
            </a:extLst>
          </p:cNvPr>
          <p:cNvSpPr txBox="1"/>
          <p:nvPr/>
        </p:nvSpPr>
        <p:spPr>
          <a:xfrm>
            <a:off x="792557" y="5311897"/>
            <a:ext cx="7558882" cy="892552"/>
          </a:xfrm>
          <a:prstGeom prst="rect">
            <a:avLst/>
          </a:prstGeom>
          <a:noFill/>
        </p:spPr>
        <p:txBody>
          <a:bodyPr wrap="square">
            <a:spAutoFit/>
          </a:bodyPr>
          <a:lstStyle/>
          <a:p>
            <a:pPr algn="ctr"/>
            <a:r>
              <a:rPr lang="zh-CN" altLang="en-US" sz="2600" b="1" dirty="0">
                <a:solidFill>
                  <a:sysClr val="windowText" lastClr="000000"/>
                </a:solidFill>
                <a:latin typeface="Corbel" panose="020B0503020204020204" pitchFamily="34" charset="0"/>
              </a:rPr>
              <a:t>③ </a:t>
            </a:r>
            <a:r>
              <a:rPr lang="en-US" altLang="zh-CN" sz="2600" b="1" dirty="0">
                <a:solidFill>
                  <a:sysClr val="windowText" lastClr="000000"/>
                </a:solidFill>
                <a:latin typeface="Corbel" panose="020B0503020204020204" pitchFamily="34" charset="0"/>
              </a:rPr>
              <a:t>Schedule the FC Kernels</a:t>
            </a:r>
            <a:endParaRPr lang="en-US" altLang="zh-CN" sz="2600" dirty="0">
              <a:solidFill>
                <a:sysClr val="windowText" lastClr="000000"/>
              </a:solidFill>
              <a:latin typeface="Corbel" panose="020B0503020204020204" pitchFamily="34" charset="0"/>
            </a:endParaRPr>
          </a:p>
          <a:p>
            <a:pPr marL="457200" indent="-457200" algn="ctr">
              <a:buFont typeface="Arial" panose="020B0604020202020204" pitchFamily="34" charset="0"/>
              <a:buChar char="•"/>
            </a:pPr>
            <a:r>
              <a:rPr lang="en-US" altLang="zh-CN" sz="2600" dirty="0">
                <a:solidFill>
                  <a:sysClr val="windowText" lastClr="000000"/>
                </a:solidFill>
                <a:latin typeface="Corbel" panose="020B0503020204020204" pitchFamily="34" charset="0"/>
              </a:rPr>
              <a:t>Maps the FC kernels on FC-PIM or PU</a:t>
            </a:r>
          </a:p>
        </p:txBody>
      </p:sp>
      <p:sp>
        <p:nvSpPr>
          <p:cNvPr id="9" name="文本框 8">
            <a:extLst>
              <a:ext uri="{FF2B5EF4-FFF2-40B4-BE49-F238E27FC236}">
                <a16:creationId xmlns:a16="http://schemas.microsoft.com/office/drawing/2014/main" id="{366B4195-B049-7412-C2B2-58044C66794A}"/>
              </a:ext>
            </a:extLst>
          </p:cNvPr>
          <p:cNvSpPr txBox="1"/>
          <p:nvPr/>
        </p:nvSpPr>
        <p:spPr>
          <a:xfrm>
            <a:off x="367644" y="784332"/>
            <a:ext cx="8776355" cy="892552"/>
          </a:xfrm>
          <a:prstGeom prst="rect">
            <a:avLst/>
          </a:prstGeom>
          <a:noFill/>
        </p:spPr>
        <p:txBody>
          <a:bodyPr wrap="square">
            <a:spAutoFit/>
          </a:bodyPr>
          <a:lstStyle/>
          <a:p>
            <a:pPr algn="ctr"/>
            <a:r>
              <a:rPr lang="en-US" altLang="zh-CN" sz="2600" b="1" dirty="0">
                <a:solidFill>
                  <a:schemeClr val="tx1"/>
                </a:solidFill>
                <a:latin typeface="Corbel" panose="020B0503020204020204" pitchFamily="34" charset="0"/>
              </a:rPr>
              <a:t>Initial</a:t>
            </a:r>
            <a:r>
              <a:rPr lang="en-US" altLang="zh-CN" sz="2600" dirty="0">
                <a:solidFill>
                  <a:schemeClr val="tx1"/>
                </a:solidFill>
                <a:latin typeface="Corbel" panose="020B0503020204020204" pitchFamily="34" charset="0"/>
              </a:rPr>
              <a:t>: memory-boundedness threshold α </a:t>
            </a:r>
          </a:p>
          <a:p>
            <a:pPr algn="ctr"/>
            <a:r>
              <a:rPr lang="en-US" altLang="zh-CN" sz="2600" dirty="0">
                <a:solidFill>
                  <a:schemeClr val="tx1"/>
                </a:solidFill>
                <a:latin typeface="Corbel" panose="020B0503020204020204" pitchFamily="34" charset="0"/>
              </a:rPr>
              <a:t>(through offline iterative evaluation)</a:t>
            </a:r>
            <a:endParaRPr lang="zh-CN" altLang="en-US" sz="2600" dirty="0"/>
          </a:p>
        </p:txBody>
      </p:sp>
    </p:spTree>
    <p:custDataLst>
      <p:tags r:id="rId1"/>
    </p:custDataLst>
    <p:extLst>
      <p:ext uri="{BB962C8B-B14F-4D97-AF65-F5344CB8AC3E}">
        <p14:creationId xmlns:p14="http://schemas.microsoft.com/office/powerpoint/2010/main" val="1657616546"/>
      </p:ext>
    </p:extLst>
  </p:cSld>
  <p:clrMapOvr>
    <a:masterClrMapping/>
  </p:clrMapOvr>
  <mc:AlternateContent xmlns:mc="http://schemas.openxmlformats.org/markup-compatibility/2006" xmlns:p14="http://schemas.microsoft.com/office/powerpoint/2010/main">
    <mc:Choice Requires="p14">
      <p:transition spd="slow" p14:dur="2000" advTm="38913"/>
    </mc:Choice>
    <mc:Fallback xmlns="">
      <p:transition spd="slow" advTm="38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charRg st="77" end="12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P spid="12"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DD45-1B2F-3E69-25FD-F7FE163FB1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10F7-A8BB-7062-DBF4-68EBA521E734}"/>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DFF84A0-241C-AB0D-9028-A556FEDD4F4E}"/>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4077FC13-701F-8A78-5E28-A7C9CAF716BC}"/>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8685FBDD-7640-50E3-9CC3-45A97F56B2A1}"/>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021A0C6F-B971-725C-18B2-1C221006BA7D}"/>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1E6370CE-87F4-49DB-7726-80E5DD6A3BEF}"/>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8C04B1F5-5112-489B-3021-5C9A67C33007}"/>
              </a:ext>
            </a:extLst>
          </p:cNvPr>
          <p:cNvSpPr/>
          <p:nvPr/>
        </p:nvSpPr>
        <p:spPr>
          <a:xfrm>
            <a:off x="0" y="2818603"/>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7A5F6BA1-6C4C-8CA6-A8EF-231F026B45D8}"/>
              </a:ext>
            </a:extLst>
          </p:cNvPr>
          <p:cNvSpPr/>
          <p:nvPr/>
        </p:nvSpPr>
        <p:spPr>
          <a:xfrm>
            <a:off x="0" y="3736930"/>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BFB48326-D00D-FB7A-1EE5-3633B4B61F00}"/>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A1C84DA0-73E5-8B65-B698-8618C6E1997E}"/>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78397AC-C95E-D576-2B74-AB6706845121}"/>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43BB3F69-5562-F3B8-68C9-6859C1A7C544}"/>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1F497D"/>
                </a:solidFill>
              </a:rPr>
              <a:t>5</a:t>
            </a:r>
          </a:p>
        </p:txBody>
      </p:sp>
      <p:sp>
        <p:nvSpPr>
          <p:cNvPr id="21" name="TextBox 20">
            <a:extLst>
              <a:ext uri="{FF2B5EF4-FFF2-40B4-BE49-F238E27FC236}">
                <a16:creationId xmlns:a16="http://schemas.microsoft.com/office/drawing/2014/main" id="{73B1B5C7-03CF-1758-3852-BCCAFBC47194}"/>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33E23091-5BE9-48A9-E8CE-7A726643754F}"/>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681EDB22-7757-8A29-0780-71B277489FA4}"/>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E23CB14D-997E-C222-994C-8EDCBD45AE7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3212729751"/>
      </p:ext>
    </p:extLst>
  </p:cSld>
  <p:clrMapOvr>
    <a:masterClrMapping/>
  </p:clrMapOvr>
  <mc:AlternateContent xmlns:mc="http://schemas.openxmlformats.org/markup-compatibility/2006" xmlns:p14="http://schemas.microsoft.com/office/powerpoint/2010/main">
    <mc:Choice Requires="p14">
      <p:transition spd="slow" p14:dur="2000" advTm="3404"/>
    </mc:Choice>
    <mc:Fallback xmlns="">
      <p:transition spd="slow" advTm="340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D057-01CE-ABDC-ACFA-4EB40055C38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5613A94-8433-08A7-385A-33C9BAFD4587}"/>
              </a:ext>
            </a:extLst>
          </p:cNvPr>
          <p:cNvSpPr/>
          <p:nvPr/>
        </p:nvSpPr>
        <p:spPr>
          <a:xfrm>
            <a:off x="0" y="1872765"/>
            <a:ext cx="9144000" cy="1556235"/>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C0476A6-E9EF-8698-F533-ADD062AB8988}"/>
              </a:ext>
            </a:extLst>
          </p:cNvPr>
          <p:cNvSpPr/>
          <p:nvPr/>
        </p:nvSpPr>
        <p:spPr>
          <a:xfrm>
            <a:off x="0" y="764606"/>
            <a:ext cx="9144000" cy="914400"/>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6D685E8E-B325-1648-491E-6B4FC1DBEF0C}"/>
              </a:ext>
            </a:extLst>
          </p:cNvPr>
          <p:cNvSpPr/>
          <p:nvPr/>
        </p:nvSpPr>
        <p:spPr>
          <a:xfrm>
            <a:off x="0" y="3753104"/>
            <a:ext cx="9144000" cy="779230"/>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AFCFE6CB-15F5-3AEA-9111-BEF64335211A}"/>
              </a:ext>
            </a:extLst>
          </p:cNvPr>
          <p:cNvSpPr/>
          <p:nvPr/>
        </p:nvSpPr>
        <p:spPr>
          <a:xfrm>
            <a:off x="0" y="4840994"/>
            <a:ext cx="9144000" cy="1097109"/>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A4A508F3-0891-3972-6E1E-41CCEB7E21FB}"/>
              </a:ext>
            </a:extLst>
          </p:cNvPr>
          <p:cNvSpPr>
            <a:spLocks noGrp="1"/>
          </p:cNvSpPr>
          <p:nvPr>
            <p:ph type="title"/>
          </p:nvPr>
        </p:nvSpPr>
        <p:spPr>
          <a:xfrm>
            <a:off x="0" y="-76200"/>
            <a:ext cx="9144000" cy="914400"/>
          </a:xfrm>
        </p:spPr>
        <p:txBody>
          <a:bodyPr/>
          <a:lstStyle/>
          <a:p>
            <a:r>
              <a:rPr lang="en-US" sz="4000" b="0" dirty="0">
                <a:solidFill>
                  <a:schemeClr val="tx1"/>
                </a:solidFill>
                <a:latin typeface="Corbel" panose="020B0503020204020204" pitchFamily="34" charset="0"/>
              </a:rPr>
              <a:t>Evaluation Methodology</a:t>
            </a:r>
          </a:p>
        </p:txBody>
      </p:sp>
      <p:sp>
        <p:nvSpPr>
          <p:cNvPr id="3" name="Content Placeholder 2">
            <a:extLst>
              <a:ext uri="{FF2B5EF4-FFF2-40B4-BE49-F238E27FC236}">
                <a16:creationId xmlns:a16="http://schemas.microsoft.com/office/drawing/2014/main" id="{FF6392FD-9923-6D4B-2263-358EACC59940}"/>
              </a:ext>
            </a:extLst>
          </p:cNvPr>
          <p:cNvSpPr>
            <a:spLocks noGrp="1"/>
          </p:cNvSpPr>
          <p:nvPr>
            <p:ph idx="1"/>
          </p:nvPr>
        </p:nvSpPr>
        <p:spPr>
          <a:xfrm>
            <a:off x="76200" y="743204"/>
            <a:ext cx="9067800" cy="6019800"/>
          </a:xfrm>
        </p:spPr>
        <p:txBody>
          <a:bodyPr>
            <a:noAutofit/>
          </a:bodyPr>
          <a:lstStyle/>
          <a:p>
            <a:pPr marL="0" indent="0">
              <a:buNone/>
            </a:pPr>
            <a:r>
              <a:rPr lang="en-US" sz="2000" u="sng" dirty="0">
                <a:solidFill>
                  <a:srgbClr val="016FC0"/>
                </a:solidFill>
                <a:latin typeface="Corbel" panose="020B0503020204020204" pitchFamily="34" charset="0"/>
              </a:rPr>
              <a:t>Performance and Energy Analysis</a:t>
            </a:r>
            <a:r>
              <a:rPr lang="en-US" sz="2000" dirty="0">
                <a:solidFill>
                  <a:srgbClr val="016FC0"/>
                </a:solidFill>
                <a:latin typeface="Corbel" panose="020B0503020204020204" pitchFamily="34" charset="0"/>
              </a:rPr>
              <a:t>:</a:t>
            </a:r>
          </a:p>
          <a:p>
            <a:pPr>
              <a:buFont typeface="Corbel" panose="020B0503020204020204" pitchFamily="34" charset="0"/>
              <a:buChar char="−"/>
            </a:pPr>
            <a:r>
              <a:rPr lang="en-US" sz="2000" b="0" dirty="0">
                <a:solidFill>
                  <a:schemeClr val="tx1"/>
                </a:solidFill>
                <a:latin typeface="Corbel" panose="020B0503020204020204" pitchFamily="34" charset="0"/>
              </a:rPr>
              <a:t>Simulation via AttAcc [ASPLOS’24] and </a:t>
            </a:r>
            <a:r>
              <a:rPr lang="en-US" sz="2000" b="0" dirty="0" err="1">
                <a:solidFill>
                  <a:schemeClr val="tx1"/>
                </a:solidFill>
                <a:latin typeface="Corbel" panose="020B0503020204020204" pitchFamily="34" charset="0"/>
              </a:rPr>
              <a:t>Ramulator</a:t>
            </a:r>
            <a:r>
              <a:rPr lang="en-US" sz="2000" b="0" dirty="0">
                <a:solidFill>
                  <a:schemeClr val="tx1"/>
                </a:solidFill>
                <a:latin typeface="Corbel" panose="020B0503020204020204" pitchFamily="34" charset="0"/>
              </a:rPr>
              <a:t> 2 [IEEE CAL]</a:t>
            </a:r>
          </a:p>
          <a:p>
            <a:pPr marL="0" indent="0">
              <a:buNone/>
            </a:pPr>
            <a:endParaRPr lang="en-US" altLang="zh-CN" sz="2000" b="0" dirty="0">
              <a:solidFill>
                <a:schemeClr val="tx1"/>
              </a:solidFill>
              <a:latin typeface="Corbel" panose="020B0503020204020204" pitchFamily="34" charset="0"/>
            </a:endParaRPr>
          </a:p>
          <a:p>
            <a:pPr marL="0" indent="0">
              <a:buNone/>
            </a:pPr>
            <a:r>
              <a:rPr lang="en-US" altLang="zh-CN" sz="2000" u="sng" dirty="0">
                <a:solidFill>
                  <a:srgbClr val="C00000"/>
                </a:solidFill>
                <a:latin typeface="Corbel" panose="020B0503020204020204" pitchFamily="34" charset="0"/>
              </a:rPr>
              <a:t>Baselines</a:t>
            </a:r>
            <a:r>
              <a:rPr lang="en-US" altLang="zh-CN" sz="2000" dirty="0">
                <a:solidFill>
                  <a:srgbClr val="C00000"/>
                </a:solidFill>
                <a:latin typeface="Corbel" panose="020B0503020204020204" pitchFamily="34" charset="0"/>
              </a:rPr>
              <a:t>:</a:t>
            </a:r>
          </a:p>
          <a:p>
            <a:pPr>
              <a:buFont typeface="Corbel" panose="020B0503020204020204" pitchFamily="34" charset="0"/>
              <a:buChar char="−"/>
            </a:pPr>
            <a:r>
              <a:rPr lang="en-US" altLang="zh-CN" sz="2000" dirty="0">
                <a:solidFill>
                  <a:srgbClr val="C00000"/>
                </a:solidFill>
                <a:latin typeface="Corbel" panose="020B0503020204020204" pitchFamily="34" charset="0"/>
              </a:rPr>
              <a:t>AttAcc </a:t>
            </a:r>
            <a:r>
              <a:rPr lang="en-US" altLang="zh-CN" sz="2000" b="0" dirty="0">
                <a:solidFill>
                  <a:schemeClr val="tx1"/>
                </a:solidFill>
                <a:latin typeface="Corbel" panose="020B0503020204020204" pitchFamily="34" charset="0"/>
              </a:rPr>
              <a:t>[</a:t>
            </a:r>
            <a:r>
              <a:rPr lang="en-US" altLang="zh-CN" sz="1800" b="0" dirty="0">
                <a:solidFill>
                  <a:schemeClr val="tx1"/>
                </a:solidFill>
                <a:latin typeface="Corbel" panose="020B0503020204020204"/>
              </a:rPr>
              <a:t>ASPLOS’24]</a:t>
            </a:r>
          </a:p>
          <a:p>
            <a:pPr lvl="0">
              <a:buFont typeface="Corbel" panose="020B0503020204020204" pitchFamily="34" charset="0"/>
              <a:buChar char="−"/>
            </a:pPr>
            <a:r>
              <a:rPr lang="en-US" altLang="zh-CN" sz="2000" dirty="0">
                <a:solidFill>
                  <a:srgbClr val="C00000"/>
                </a:solidFill>
                <a:latin typeface="Corbel" panose="020B0503020204020204" pitchFamily="34" charset="0"/>
              </a:rPr>
              <a:t>GPU+HBM-PIM </a:t>
            </a:r>
            <a:r>
              <a:rPr lang="en-US" altLang="zh-CN" sz="2100" b="0" dirty="0">
                <a:solidFill>
                  <a:prstClr val="black"/>
                </a:solidFill>
                <a:latin typeface="Corbel" panose="020B0503020204020204"/>
                <a:ea typeface="华文楷体" panose="02010600040101010101" pitchFamily="2" charset="-122"/>
              </a:rPr>
              <a:t>(</a:t>
            </a:r>
            <a:r>
              <a:rPr lang="en-US" altLang="zh-CN" sz="1800" b="0" dirty="0">
                <a:solidFill>
                  <a:prstClr val="black"/>
                </a:solidFill>
                <a:latin typeface="Corbel" panose="020B0503020204020204"/>
              </a:rPr>
              <a:t>NVIDIA A100 GPU + Samsung’s HBM-PIM</a:t>
            </a:r>
            <a:r>
              <a:rPr lang="en-US" altLang="zh-CN" sz="2100" b="0" dirty="0">
                <a:solidFill>
                  <a:prstClr val="black"/>
                </a:solidFill>
                <a:latin typeface="Corbel" panose="020B0503020204020204"/>
                <a:ea typeface="华文楷体" panose="02010600040101010101" pitchFamily="2" charset="-122"/>
              </a:rPr>
              <a:t>)</a:t>
            </a:r>
            <a:endParaRPr lang="en-US" altLang="zh-CN" sz="2100" b="0" dirty="0">
              <a:solidFill>
                <a:prstClr val="black"/>
              </a:solidFill>
              <a:latin typeface="Corbel" panose="020B0503020204020204"/>
            </a:endParaRPr>
          </a:p>
          <a:p>
            <a:pPr lvl="0">
              <a:buFont typeface="Corbel" panose="020B0503020204020204" pitchFamily="34" charset="0"/>
              <a:buChar char="−"/>
            </a:pPr>
            <a:r>
              <a:rPr lang="en-US" altLang="zh-CN" sz="2000" dirty="0">
                <a:solidFill>
                  <a:srgbClr val="C00000"/>
                </a:solidFill>
                <a:latin typeface="Corbel" panose="020B0503020204020204" pitchFamily="34" charset="0"/>
              </a:rPr>
              <a:t>PIM-only</a:t>
            </a:r>
            <a:r>
              <a:rPr lang="en-US" altLang="zh-CN" sz="1800" b="0" dirty="0">
                <a:solidFill>
                  <a:prstClr val="black"/>
                </a:solidFill>
                <a:latin typeface="Corbel" panose="020B0503020204020204"/>
              </a:rPr>
              <a:t> (PIM devices in AttAcc</a:t>
            </a:r>
            <a:r>
              <a:rPr lang="en-US" altLang="zh-CN" sz="2100" b="0" dirty="0">
                <a:solidFill>
                  <a:prstClr val="black"/>
                </a:solidFill>
                <a:latin typeface="Corbel" panose="020B0503020204020204"/>
                <a:ea typeface="华文楷体" panose="02010600040101010101" pitchFamily="2" charset="-122"/>
              </a:rPr>
              <a:t>)</a:t>
            </a:r>
            <a:endParaRPr lang="en-US" altLang="zh-CN" sz="2000" dirty="0">
              <a:solidFill>
                <a:srgbClr val="C00000"/>
              </a:solidFill>
              <a:latin typeface="Corbel" panose="020B0503020204020204" pitchFamily="34" charset="0"/>
            </a:endParaRPr>
          </a:p>
          <a:p>
            <a:pPr marL="0" lvl="1" indent="0">
              <a:buNone/>
            </a:pPr>
            <a:endParaRPr lang="en-US" sz="2000" u="sng" dirty="0">
              <a:solidFill>
                <a:schemeClr val="tx2"/>
              </a:solidFill>
              <a:latin typeface="Corbel" panose="020B0503020204020204" pitchFamily="34" charset="0"/>
            </a:endParaRPr>
          </a:p>
          <a:p>
            <a:pPr marL="0" lvl="1" indent="0">
              <a:buNone/>
            </a:pPr>
            <a:r>
              <a:rPr lang="en-US" sz="2000" u="sng" dirty="0">
                <a:solidFill>
                  <a:srgbClr val="2F8100"/>
                </a:solidFill>
                <a:latin typeface="Corbel" panose="020B0503020204020204" pitchFamily="34" charset="0"/>
              </a:rPr>
              <a:t>Workloads</a:t>
            </a:r>
            <a:r>
              <a:rPr lang="en-US" sz="2000" dirty="0">
                <a:solidFill>
                  <a:srgbClr val="2F8100"/>
                </a:solidFill>
                <a:latin typeface="Corbel" panose="020B0503020204020204" pitchFamily="34" charset="0"/>
              </a:rPr>
              <a:t>: Three </a:t>
            </a:r>
            <a:r>
              <a:rPr lang="en-US" sz="2000" b="0" dirty="0">
                <a:solidFill>
                  <a:schemeClr val="tx1"/>
                </a:solidFill>
                <a:latin typeface="Corbel" panose="020B0503020204020204" pitchFamily="34" charset="0"/>
              </a:rPr>
              <a:t>transformer-based LLMs</a:t>
            </a:r>
          </a:p>
          <a:p>
            <a:pPr marL="342900" lvl="1" indent="-342900"/>
            <a:r>
              <a:rPr lang="es-ES" sz="2000" b="0" dirty="0">
                <a:solidFill>
                  <a:schemeClr val="tx1"/>
                </a:solidFill>
                <a:latin typeface="Corbel" panose="020B0503020204020204" pitchFamily="34" charset="0"/>
              </a:rPr>
              <a:t>LLaMA-65B, GPT-3 66B, GPT-3 175B</a:t>
            </a:r>
            <a:br>
              <a:rPr lang="en-US" sz="2400" dirty="0">
                <a:latin typeface="Corbel" panose="020B0503020204020204" pitchFamily="34" charset="0"/>
                <a:cs typeface="Adobe Garamond Pro"/>
              </a:rPr>
            </a:br>
            <a:endParaRPr lang="en-US" sz="2400" dirty="0">
              <a:solidFill>
                <a:schemeClr val="tx2"/>
              </a:solidFill>
              <a:latin typeface="Corbel" panose="020B0503020204020204" pitchFamily="34" charset="0"/>
            </a:endParaRPr>
          </a:p>
          <a:p>
            <a:pPr marL="0" lvl="1" indent="0">
              <a:buNone/>
            </a:pPr>
            <a:r>
              <a:rPr lang="en-US" sz="2000" u="sng" dirty="0">
                <a:solidFill>
                  <a:srgbClr val="7030A0"/>
                </a:solidFill>
                <a:latin typeface="Corbel" panose="020B0503020204020204" pitchFamily="34" charset="0"/>
              </a:rPr>
              <a:t>Datasets</a:t>
            </a:r>
            <a:r>
              <a:rPr lang="en-US" sz="2000" dirty="0">
                <a:solidFill>
                  <a:srgbClr val="7030A0"/>
                </a:solidFill>
                <a:latin typeface="Corbel" panose="020B0503020204020204" pitchFamily="34" charset="0"/>
              </a:rPr>
              <a:t>: </a:t>
            </a:r>
            <a:r>
              <a:rPr lang="en-US" sz="2000" b="0" dirty="0">
                <a:solidFill>
                  <a:schemeClr val="tx1"/>
                </a:solidFill>
                <a:latin typeface="Corbel" panose="020B0503020204020204" pitchFamily="34" charset="0"/>
              </a:rPr>
              <a:t>Dolly</a:t>
            </a:r>
            <a:endParaRPr lang="en-US" sz="1800" u="sng" dirty="0">
              <a:solidFill>
                <a:schemeClr val="tx1">
                  <a:lumMod val="75000"/>
                  <a:lumOff val="25000"/>
                </a:schemeClr>
              </a:solidFill>
              <a:latin typeface="Corbel" panose="020B0503020204020204" pitchFamily="34" charset="0"/>
              <a:cs typeface="Calibri" panose="020F0502020204030204" pitchFamily="34" charset="0"/>
            </a:endParaRPr>
          </a:p>
          <a:p>
            <a:pPr>
              <a:buFont typeface="Corbel" panose="020B0503020204020204" pitchFamily="34" charset="0"/>
              <a:buChar char="−"/>
            </a:pPr>
            <a:r>
              <a:rPr lang="en-US" altLang="zh-CN" sz="2000" b="0" dirty="0">
                <a:solidFill>
                  <a:schemeClr val="tx1"/>
                </a:solidFill>
                <a:latin typeface="Corbel" panose="020B0503020204020204" pitchFamily="34" charset="0"/>
              </a:rPr>
              <a:t>Creative-writing tasks</a:t>
            </a:r>
          </a:p>
          <a:p>
            <a:pPr>
              <a:buFont typeface="Corbel" panose="020B0503020204020204" pitchFamily="34" charset="0"/>
              <a:buChar char="−"/>
            </a:pPr>
            <a:r>
              <a:rPr lang="en-US" sz="2000" b="0" dirty="0">
                <a:solidFill>
                  <a:schemeClr val="tx1"/>
                </a:solidFill>
                <a:latin typeface="Corbel" panose="020B0503020204020204" pitchFamily="34" charset="0"/>
                <a:cs typeface="Gill Sans MT"/>
              </a:rPr>
              <a:t>General-QA tasks</a:t>
            </a:r>
            <a:endParaRPr lang="en-US" sz="2000" dirty="0">
              <a:solidFill>
                <a:schemeClr val="accent2"/>
              </a:solidFill>
              <a:latin typeface="Corbel" panose="020B0503020204020204" pitchFamily="34" charset="0"/>
              <a:cs typeface="Gill Sans MT"/>
            </a:endParaRPr>
          </a:p>
          <a:p>
            <a:endParaRPr lang="en-US" sz="2000" dirty="0">
              <a:solidFill>
                <a:srgbClr val="0000FF"/>
              </a:solidFill>
              <a:latin typeface="Corbel" panose="020B0503020204020204" pitchFamily="34" charset="0"/>
            </a:endParaRPr>
          </a:p>
          <a:p>
            <a:pPr lvl="1"/>
            <a:endParaRPr lang="en-US" sz="2000" dirty="0">
              <a:solidFill>
                <a:srgbClr val="C00000"/>
              </a:solidFill>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p:txBody>
      </p:sp>
      <p:pic>
        <p:nvPicPr>
          <p:cNvPr id="9" name="Picture 8" descr="safari.png">
            <a:extLst>
              <a:ext uri="{FF2B5EF4-FFF2-40B4-BE49-F238E27FC236}">
                <a16:creationId xmlns:a16="http://schemas.microsoft.com/office/drawing/2014/main" id="{02910C3E-3E32-166A-9DA7-E39BA248FC7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39E10117-A2AA-E54C-3D74-37DA359CBFF2}"/>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1078850949"/>
      </p:ext>
    </p:extLst>
  </p:cSld>
  <p:clrMapOvr>
    <a:masterClrMapping/>
  </p:clrMapOvr>
  <mc:AlternateContent xmlns:mc="http://schemas.openxmlformats.org/markup-compatibility/2006" xmlns:p14="http://schemas.microsoft.com/office/powerpoint/2010/main">
    <mc:Choice Requires="p14">
      <p:transition spd="slow" p14:dur="2000" advTm="25131"/>
    </mc:Choice>
    <mc:Fallback xmlns="">
      <p:transition spd="slow" advTm="25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2D20A-1483-D610-0F1D-43F85A49FE7C}"/>
            </a:ext>
          </a:extLst>
        </p:cNvPr>
        <p:cNvGrpSpPr/>
        <p:nvPr/>
      </p:nvGrpSpPr>
      <p:grpSpPr>
        <a:xfrm>
          <a:off x="0" y="0"/>
          <a:ext cx="0" cy="0"/>
          <a:chOff x="0" y="0"/>
          <a:chExt cx="0" cy="0"/>
        </a:xfrm>
      </p:grpSpPr>
      <p:graphicFrame>
        <p:nvGraphicFramePr>
          <p:cNvPr id="25" name="图表 24">
            <a:extLst>
              <a:ext uri="{FF2B5EF4-FFF2-40B4-BE49-F238E27FC236}">
                <a16:creationId xmlns:a16="http://schemas.microsoft.com/office/drawing/2014/main" id="{2C4B0BA8-9143-C9E9-281D-FA249F6CAAF4}"/>
              </a:ext>
            </a:extLst>
          </p:cNvPr>
          <p:cNvGraphicFramePr>
            <a:graphicFrameLocks/>
          </p:cNvGraphicFramePr>
          <p:nvPr>
            <p:extLst>
              <p:ext uri="{D42A27DB-BD31-4B8C-83A1-F6EECF244321}">
                <p14:modId xmlns:p14="http://schemas.microsoft.com/office/powerpoint/2010/main" val="2339052649"/>
              </p:ext>
            </p:extLst>
          </p:nvPr>
        </p:nvGraphicFramePr>
        <p:xfrm>
          <a:off x="-51440" y="781598"/>
          <a:ext cx="9043040" cy="56846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D46ABE3-0CCE-7535-D952-EE52E78D1BA6}"/>
              </a:ext>
            </a:extLst>
          </p:cNvPr>
          <p:cNvSpPr>
            <a:spLocks noGrp="1"/>
          </p:cNvSpPr>
          <p:nvPr>
            <p:ph type="title"/>
          </p:nvPr>
        </p:nvSpPr>
        <p:spPr>
          <a:xfrm>
            <a:off x="0" y="-152400"/>
            <a:ext cx="9144000" cy="914400"/>
          </a:xfrm>
        </p:spPr>
        <p:txBody>
          <a:bodyPr/>
          <a:lstStyle/>
          <a:p>
            <a:r>
              <a:rPr lang="en-US" sz="4000" b="0" dirty="0">
                <a:solidFill>
                  <a:schemeClr val="tx1"/>
                </a:solidFill>
                <a:latin typeface="Corbel" panose="020B0503020204020204" pitchFamily="34" charset="0"/>
                <a:cs typeface="Gill Sans MT"/>
              </a:rPr>
              <a:t>Performance Analysis</a:t>
            </a:r>
          </a:p>
        </p:txBody>
      </p:sp>
      <p:sp>
        <p:nvSpPr>
          <p:cNvPr id="3" name="Content Placeholder 2">
            <a:extLst>
              <a:ext uri="{FF2B5EF4-FFF2-40B4-BE49-F238E27FC236}">
                <a16:creationId xmlns:a16="http://schemas.microsoft.com/office/drawing/2014/main" id="{CA33E7B2-DD00-593F-4BBD-0627C8A5A961}"/>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p:txBody>
      </p:sp>
      <p:pic>
        <p:nvPicPr>
          <p:cNvPr id="55" name="Picture 54" descr="safari.png">
            <a:extLst>
              <a:ext uri="{FF2B5EF4-FFF2-40B4-BE49-F238E27FC236}">
                <a16:creationId xmlns:a16="http://schemas.microsoft.com/office/drawing/2014/main" id="{A5BE0DA7-5034-8735-FDC1-FD1EB48E7143}"/>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02747C9E-9FA7-ADBF-60A1-1E240987BA6F}"/>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27" name="文本框 26">
            <a:extLst>
              <a:ext uri="{FF2B5EF4-FFF2-40B4-BE49-F238E27FC236}">
                <a16:creationId xmlns:a16="http://schemas.microsoft.com/office/drawing/2014/main" id="{16D5EBEF-E5CB-2902-1FA3-B2B2F7EF4049}"/>
              </a:ext>
            </a:extLst>
          </p:cNvPr>
          <p:cNvSpPr txBox="1"/>
          <p:nvPr/>
        </p:nvSpPr>
        <p:spPr>
          <a:xfrm>
            <a:off x="561802"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LLAMA-65B</a:t>
            </a:r>
            <a:endParaRPr lang="zh-CN" altLang="en-US" sz="2000" dirty="0">
              <a:latin typeface="Corbel" panose="020B0503020204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8CC7803-EBF4-B35B-0F54-5A15BB38F6E6}"/>
              </a:ext>
            </a:extLst>
          </p:cNvPr>
          <p:cNvSpPr txBox="1"/>
          <p:nvPr/>
        </p:nvSpPr>
        <p:spPr>
          <a:xfrm>
            <a:off x="3337954"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66B</a:t>
            </a:r>
            <a:endParaRPr lang="zh-CN" altLang="en-US" sz="2000" dirty="0">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74603F00-8EB2-4D71-4F6A-5139C8826048}"/>
              </a:ext>
            </a:extLst>
          </p:cNvPr>
          <p:cNvSpPr txBox="1"/>
          <p:nvPr/>
        </p:nvSpPr>
        <p:spPr>
          <a:xfrm>
            <a:off x="6114105"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GPT-3 175B</a:t>
            </a:r>
            <a:endParaRPr lang="zh-CN" altLang="en-US" sz="2000" dirty="0">
              <a:latin typeface="Corbel" panose="020B0503020204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CB9CCFC-60B9-344E-E1D6-ED08BFAB4F0D}"/>
              </a:ext>
            </a:extLst>
          </p:cNvPr>
          <p:cNvSpPr/>
          <p:nvPr/>
        </p:nvSpPr>
        <p:spPr>
          <a:xfrm>
            <a:off x="247943" y="4725833"/>
            <a:ext cx="8705831"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35" name="文本框 34">
            <a:extLst>
              <a:ext uri="{FF2B5EF4-FFF2-40B4-BE49-F238E27FC236}">
                <a16:creationId xmlns:a16="http://schemas.microsoft.com/office/drawing/2014/main" id="{0BBC772D-40B8-2FB6-4876-05080C7A508F}"/>
              </a:ext>
            </a:extLst>
          </p:cNvPr>
          <p:cNvSpPr txBox="1"/>
          <p:nvPr/>
        </p:nvSpPr>
        <p:spPr>
          <a:xfrm>
            <a:off x="3337954" y="4673547"/>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Initial RLP</a:t>
            </a:r>
            <a:endParaRPr lang="zh-CN" altLang="en-US" sz="2000" dirty="0">
              <a:latin typeface="Corbel" panose="020B0503020204020204" pitchFamily="34" charset="0"/>
              <a:cs typeface="Arial" panose="020B0604020202020204" pitchFamily="34" charset="0"/>
            </a:endParaRPr>
          </a:p>
        </p:txBody>
      </p:sp>
      <p:cxnSp>
        <p:nvCxnSpPr>
          <p:cNvPr id="40" name="直接连接符 39">
            <a:extLst>
              <a:ext uri="{FF2B5EF4-FFF2-40B4-BE49-F238E27FC236}">
                <a16:creationId xmlns:a16="http://schemas.microsoft.com/office/drawing/2014/main" id="{5DCD6E8F-4233-52DA-F739-AB0A14678AAD}"/>
              </a:ext>
            </a:extLst>
          </p:cNvPr>
          <p:cNvCxnSpPr>
            <a:cxnSpLocks/>
          </p:cNvCxnSpPr>
          <p:nvPr/>
        </p:nvCxnSpPr>
        <p:spPr>
          <a:xfrm flipV="1">
            <a:off x="3520578" y="1993960"/>
            <a:ext cx="0" cy="2260583"/>
          </a:xfrm>
          <a:prstGeom prst="line">
            <a:avLst/>
          </a:prstGeom>
          <a:ln w="9525"/>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E0C3DF91-D823-9B2B-662E-A2A98FE21338}"/>
              </a:ext>
            </a:extLst>
          </p:cNvPr>
          <p:cNvSpPr txBox="1"/>
          <p:nvPr/>
        </p:nvSpPr>
        <p:spPr>
          <a:xfrm>
            <a:off x="75568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CC5077F3-C302-81B2-B875-F5EEE2FC1AF8}"/>
              </a:ext>
            </a:extLst>
          </p:cNvPr>
          <p:cNvSpPr txBox="1"/>
          <p:nvPr/>
        </p:nvSpPr>
        <p:spPr>
          <a:xfrm>
            <a:off x="165359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95EBA735-18CE-8C6C-4331-BDC6E43AFFEA}"/>
              </a:ext>
            </a:extLst>
          </p:cNvPr>
          <p:cNvSpPr txBox="1"/>
          <p:nvPr/>
        </p:nvSpPr>
        <p:spPr>
          <a:xfrm>
            <a:off x="255150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cxnSp>
        <p:nvCxnSpPr>
          <p:cNvPr id="44" name="直接连接符 43">
            <a:extLst>
              <a:ext uri="{FF2B5EF4-FFF2-40B4-BE49-F238E27FC236}">
                <a16:creationId xmlns:a16="http://schemas.microsoft.com/office/drawing/2014/main" id="{69F160B3-D460-7CA5-2110-18EA5FBAF2E1}"/>
              </a:ext>
            </a:extLst>
          </p:cNvPr>
          <p:cNvCxnSpPr>
            <a:cxnSpLocks/>
          </p:cNvCxnSpPr>
          <p:nvPr/>
        </p:nvCxnSpPr>
        <p:spPr>
          <a:xfrm flipV="1">
            <a:off x="6230055" y="1993960"/>
            <a:ext cx="0" cy="2233023"/>
          </a:xfrm>
          <a:prstGeom prst="line">
            <a:avLst/>
          </a:prstGeom>
          <a:ln w="9525"/>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19B9C89F-08AF-B655-A02D-3745947DADCF}"/>
              </a:ext>
            </a:extLst>
          </p:cNvPr>
          <p:cNvSpPr txBox="1"/>
          <p:nvPr/>
        </p:nvSpPr>
        <p:spPr>
          <a:xfrm>
            <a:off x="3449411"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886F8D01-4BD3-4020-B1FE-FF2B20F13D18}"/>
              </a:ext>
            </a:extLst>
          </p:cNvPr>
          <p:cNvSpPr txBox="1"/>
          <p:nvPr/>
        </p:nvSpPr>
        <p:spPr>
          <a:xfrm>
            <a:off x="4347319"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FF00EF68-2855-0E2B-18CB-3DF82B426FDA}"/>
              </a:ext>
            </a:extLst>
          </p:cNvPr>
          <p:cNvSpPr txBox="1"/>
          <p:nvPr/>
        </p:nvSpPr>
        <p:spPr>
          <a:xfrm>
            <a:off x="524522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6DD9A082-B099-395B-BACB-F43675537986}"/>
              </a:ext>
            </a:extLst>
          </p:cNvPr>
          <p:cNvSpPr txBox="1"/>
          <p:nvPr/>
        </p:nvSpPr>
        <p:spPr>
          <a:xfrm>
            <a:off x="614313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1CEEB42D-3C34-5AFC-C54A-7D9D2FD40AA4}"/>
              </a:ext>
            </a:extLst>
          </p:cNvPr>
          <p:cNvSpPr txBox="1"/>
          <p:nvPr/>
        </p:nvSpPr>
        <p:spPr>
          <a:xfrm>
            <a:off x="704104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6A2FDA42-1935-136E-A768-984FC9AD094D}"/>
              </a:ext>
            </a:extLst>
          </p:cNvPr>
          <p:cNvSpPr txBox="1"/>
          <p:nvPr/>
        </p:nvSpPr>
        <p:spPr>
          <a:xfrm>
            <a:off x="7938950"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cxnSp>
        <p:nvCxnSpPr>
          <p:cNvPr id="53" name="直接连接符 52">
            <a:extLst>
              <a:ext uri="{FF2B5EF4-FFF2-40B4-BE49-F238E27FC236}">
                <a16:creationId xmlns:a16="http://schemas.microsoft.com/office/drawing/2014/main" id="{3EDFA693-F251-4BE7-E1AC-B1A68945DAC0}"/>
              </a:ext>
            </a:extLst>
          </p:cNvPr>
          <p:cNvCxnSpPr>
            <a:cxnSpLocks/>
          </p:cNvCxnSpPr>
          <p:nvPr/>
        </p:nvCxnSpPr>
        <p:spPr>
          <a:xfrm>
            <a:off x="817750" y="3479590"/>
            <a:ext cx="8117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27D5578B-7B6E-DB97-1267-A2A898ED3EAD}"/>
              </a:ext>
            </a:extLst>
          </p:cNvPr>
          <p:cNvSpPr/>
          <p:nvPr/>
        </p:nvSpPr>
        <p:spPr>
          <a:xfrm>
            <a:off x="0" y="5574028"/>
            <a:ext cx="9144000" cy="769441"/>
          </a:xfrm>
          <a:prstGeom prst="rect">
            <a:avLst/>
          </a:prstGeom>
          <a:solidFill>
            <a:schemeClr val="accent6">
              <a:lumMod val="20000"/>
              <a:lumOff val="80000"/>
            </a:schemeClr>
          </a:solidFill>
        </p:spPr>
        <p:txBody>
          <a:bodyPr wrap="square">
            <a:spAutoFit/>
          </a:bodyPr>
          <a:lstStyle/>
          <a:p>
            <a:pPr lvl="0" algn="ctr" defTabSz="914400">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PAPI provides </a:t>
            </a:r>
            <a:r>
              <a:rPr kumimoji="0" lang="en-US" sz="2200" b="1" i="0" u="none" strike="noStrike" kern="1200" cap="none" spc="0" normalizeH="0" baseline="0" noProof="0" dirty="0">
                <a:ln>
                  <a:noFill/>
                </a:ln>
                <a:solidFill>
                  <a:srgbClr val="0000FF"/>
                </a:solidFill>
                <a:effectLst/>
                <a:uLnTx/>
                <a:uFillTx/>
                <a:latin typeface="Corbel" panose="020B0503020204020204" pitchFamily="34" charset="0"/>
                <a:cs typeface="Gill Sans MT"/>
              </a:rPr>
              <a:t>speedup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by </a:t>
            </a:r>
            <a:r>
              <a:rPr lang="en-US" sz="2200" b="1" dirty="0">
                <a:solidFill>
                  <a:srgbClr val="800000"/>
                </a:solidFill>
                <a:latin typeface="Corbel" panose="020B0503020204020204" pitchFamily="34" charset="0"/>
                <a:cs typeface="Gill Sans MT"/>
              </a:rPr>
              <a:t>1</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cs typeface="Gill Sans MT"/>
              </a:rPr>
              <a:t>.8X, </a:t>
            </a:r>
            <a:r>
              <a:rPr lang="en-US" altLang="zh-CN" sz="2200" b="1" dirty="0">
                <a:solidFill>
                  <a:srgbClr val="800000"/>
                </a:solidFill>
                <a:latin typeface="Corbel" panose="020B0503020204020204" pitchFamily="34" charset="0"/>
                <a:cs typeface="Gill Sans MT"/>
              </a:rPr>
              <a:t>1.9X, and 11.1X</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compared to the baselines</a:t>
            </a:r>
            <a:endParaRPr kumimoji="0" lang="en-US" sz="22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4" name="文本框 13">
            <a:extLst>
              <a:ext uri="{FF2B5EF4-FFF2-40B4-BE49-F238E27FC236}">
                <a16:creationId xmlns:a16="http://schemas.microsoft.com/office/drawing/2014/main" id="{C02FE2E7-B60F-C890-C220-CE5FA2515041}"/>
              </a:ext>
            </a:extLst>
          </p:cNvPr>
          <p:cNvSpPr txBox="1"/>
          <p:nvPr/>
        </p:nvSpPr>
        <p:spPr>
          <a:xfrm>
            <a:off x="1467996"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AttAcc</a:t>
            </a:r>
            <a:endParaRPr lang="zh-CN" altLang="en-US" sz="2000" dirty="0">
              <a:latin typeface="Corbel" panose="020B0503020204020204" pitchFamily="34" charset="0"/>
            </a:endParaRPr>
          </a:p>
        </p:txBody>
      </p:sp>
      <p:sp>
        <p:nvSpPr>
          <p:cNvPr id="15" name="文本框 14">
            <a:extLst>
              <a:ext uri="{FF2B5EF4-FFF2-40B4-BE49-F238E27FC236}">
                <a16:creationId xmlns:a16="http://schemas.microsoft.com/office/drawing/2014/main" id="{9575E182-681C-1929-022B-6DF157087B41}"/>
              </a:ext>
            </a:extLst>
          </p:cNvPr>
          <p:cNvSpPr txBox="1"/>
          <p:nvPr/>
        </p:nvSpPr>
        <p:spPr>
          <a:xfrm>
            <a:off x="3387017" y="1088987"/>
            <a:ext cx="1873667"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GPU+HBM-PIM</a:t>
            </a:r>
            <a:endParaRPr lang="zh-CN" altLang="en-US" sz="2000" dirty="0">
              <a:latin typeface="Corbel" panose="020B0503020204020204" pitchFamily="34" charset="0"/>
            </a:endParaRPr>
          </a:p>
        </p:txBody>
      </p:sp>
      <p:sp>
        <p:nvSpPr>
          <p:cNvPr id="16" name="文本框 15">
            <a:extLst>
              <a:ext uri="{FF2B5EF4-FFF2-40B4-BE49-F238E27FC236}">
                <a16:creationId xmlns:a16="http://schemas.microsoft.com/office/drawing/2014/main" id="{7B1EE821-8099-6D1B-AA04-E7F32C91F3B4}"/>
              </a:ext>
            </a:extLst>
          </p:cNvPr>
          <p:cNvSpPr txBox="1"/>
          <p:nvPr/>
        </p:nvSpPr>
        <p:spPr>
          <a:xfrm>
            <a:off x="5590257"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PIM-only</a:t>
            </a:r>
            <a:endParaRPr lang="zh-CN" altLang="en-US" sz="2000" dirty="0">
              <a:latin typeface="Corbel" panose="020B0503020204020204" pitchFamily="34" charset="0"/>
            </a:endParaRPr>
          </a:p>
        </p:txBody>
      </p:sp>
      <p:sp>
        <p:nvSpPr>
          <p:cNvPr id="17" name="文本框 16">
            <a:extLst>
              <a:ext uri="{FF2B5EF4-FFF2-40B4-BE49-F238E27FC236}">
                <a16:creationId xmlns:a16="http://schemas.microsoft.com/office/drawing/2014/main" id="{38B09EB1-93CD-F38C-4CD0-23A911EA7EF5}"/>
              </a:ext>
            </a:extLst>
          </p:cNvPr>
          <p:cNvSpPr txBox="1"/>
          <p:nvPr/>
        </p:nvSpPr>
        <p:spPr>
          <a:xfrm>
            <a:off x="7423633"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PAPI</a:t>
            </a:r>
            <a:endParaRPr lang="zh-CN" altLang="en-US" sz="2000" dirty="0">
              <a:latin typeface="Corbel" panose="020B0503020204020204" pitchFamily="34" charset="0"/>
            </a:endParaRPr>
          </a:p>
        </p:txBody>
      </p:sp>
      <p:sp>
        <p:nvSpPr>
          <p:cNvPr id="6" name="文本框 5">
            <a:extLst>
              <a:ext uri="{FF2B5EF4-FFF2-40B4-BE49-F238E27FC236}">
                <a16:creationId xmlns:a16="http://schemas.microsoft.com/office/drawing/2014/main" id="{2543EA4F-BB6F-0E8C-BA6F-E8AEC62E17B9}"/>
              </a:ext>
            </a:extLst>
          </p:cNvPr>
          <p:cNvSpPr txBox="1"/>
          <p:nvPr/>
        </p:nvSpPr>
        <p:spPr>
          <a:xfrm>
            <a:off x="825208"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7" name="文本框 6">
            <a:extLst>
              <a:ext uri="{FF2B5EF4-FFF2-40B4-BE49-F238E27FC236}">
                <a16:creationId xmlns:a16="http://schemas.microsoft.com/office/drawing/2014/main" id="{4599353A-83C3-AA9E-B063-F6AAC06AA76B}"/>
              </a:ext>
            </a:extLst>
          </p:cNvPr>
          <p:cNvSpPr txBox="1"/>
          <p:nvPr/>
        </p:nvSpPr>
        <p:spPr>
          <a:xfrm>
            <a:off x="1733980"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8" name="文本框 7">
            <a:extLst>
              <a:ext uri="{FF2B5EF4-FFF2-40B4-BE49-F238E27FC236}">
                <a16:creationId xmlns:a16="http://schemas.microsoft.com/office/drawing/2014/main" id="{8CC914BC-AEBC-4552-EF0C-0FB29566A970}"/>
              </a:ext>
            </a:extLst>
          </p:cNvPr>
          <p:cNvSpPr txBox="1"/>
          <p:nvPr/>
        </p:nvSpPr>
        <p:spPr>
          <a:xfrm>
            <a:off x="2642752"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9" name="文本框 18">
            <a:extLst>
              <a:ext uri="{FF2B5EF4-FFF2-40B4-BE49-F238E27FC236}">
                <a16:creationId xmlns:a16="http://schemas.microsoft.com/office/drawing/2014/main" id="{60822260-557A-CC3D-CF79-5AC752CA3E36}"/>
              </a:ext>
            </a:extLst>
          </p:cNvPr>
          <p:cNvSpPr txBox="1"/>
          <p:nvPr/>
        </p:nvSpPr>
        <p:spPr>
          <a:xfrm>
            <a:off x="3534445"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0" name="文本框 19">
            <a:extLst>
              <a:ext uri="{FF2B5EF4-FFF2-40B4-BE49-F238E27FC236}">
                <a16:creationId xmlns:a16="http://schemas.microsoft.com/office/drawing/2014/main" id="{D9360DAF-1FC0-32AE-3C8A-C7D81ACA5D0C}"/>
              </a:ext>
            </a:extLst>
          </p:cNvPr>
          <p:cNvSpPr txBox="1"/>
          <p:nvPr/>
        </p:nvSpPr>
        <p:spPr>
          <a:xfrm>
            <a:off x="4443217"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1" name="文本框 20">
            <a:extLst>
              <a:ext uri="{FF2B5EF4-FFF2-40B4-BE49-F238E27FC236}">
                <a16:creationId xmlns:a16="http://schemas.microsoft.com/office/drawing/2014/main" id="{165DA67A-6214-11AD-F2C7-62EC68A62AF7}"/>
              </a:ext>
            </a:extLst>
          </p:cNvPr>
          <p:cNvSpPr txBox="1"/>
          <p:nvPr/>
        </p:nvSpPr>
        <p:spPr>
          <a:xfrm>
            <a:off x="5351989"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2" name="文本框 21">
            <a:extLst>
              <a:ext uri="{FF2B5EF4-FFF2-40B4-BE49-F238E27FC236}">
                <a16:creationId xmlns:a16="http://schemas.microsoft.com/office/drawing/2014/main" id="{E7489FB3-044A-37F7-1BBC-AC06D744CB71}"/>
              </a:ext>
            </a:extLst>
          </p:cNvPr>
          <p:cNvSpPr txBox="1"/>
          <p:nvPr/>
        </p:nvSpPr>
        <p:spPr>
          <a:xfrm>
            <a:off x="6247750"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3" name="文本框 22">
            <a:extLst>
              <a:ext uri="{FF2B5EF4-FFF2-40B4-BE49-F238E27FC236}">
                <a16:creationId xmlns:a16="http://schemas.microsoft.com/office/drawing/2014/main" id="{68CDC06B-9936-9613-491C-E42F1654F421}"/>
              </a:ext>
            </a:extLst>
          </p:cNvPr>
          <p:cNvSpPr txBox="1"/>
          <p:nvPr/>
        </p:nvSpPr>
        <p:spPr>
          <a:xfrm>
            <a:off x="7156522"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4" name="文本框 23">
            <a:extLst>
              <a:ext uri="{FF2B5EF4-FFF2-40B4-BE49-F238E27FC236}">
                <a16:creationId xmlns:a16="http://schemas.microsoft.com/office/drawing/2014/main" id="{29839F35-4B71-2A51-E687-D717223A9FEA}"/>
              </a:ext>
            </a:extLst>
          </p:cNvPr>
          <p:cNvSpPr txBox="1"/>
          <p:nvPr/>
        </p:nvSpPr>
        <p:spPr>
          <a:xfrm>
            <a:off x="8065294"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Tree>
    <p:extLst>
      <p:ext uri="{BB962C8B-B14F-4D97-AF65-F5344CB8AC3E}">
        <p14:creationId xmlns:p14="http://schemas.microsoft.com/office/powerpoint/2010/main" val="2337692164"/>
      </p:ext>
    </p:extLst>
  </p:cSld>
  <p:clrMapOvr>
    <a:masterClrMapping/>
  </p:clrMapOvr>
  <mc:AlternateContent xmlns:mc="http://schemas.openxmlformats.org/markup-compatibility/2006" xmlns:p14="http://schemas.microsoft.com/office/powerpoint/2010/main">
    <mc:Choice Requires="p14">
      <p:transition spd="slow" p14:dur="2000" advTm="17078"/>
    </mc:Choice>
    <mc:Fallback xmlns="">
      <p:transition spd="slow" advTm="170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00"/>
                                        <p:tgtEl>
                                          <p:spTgt spid="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00"/>
                                        <p:tgtEl>
                                          <p:spTgt spid="1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down)">
                                      <p:cBhvr>
                                        <p:cTn id="94" dur="500"/>
                                        <p:tgtEl>
                                          <p:spTgt spid="25">
                                            <p:graphicEl>
                                              <a:chart seriesIdx="-3" categoryIdx="-3" bldStep="gridLegend"/>
                                            </p:graphicEl>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down)">
                                      <p:cBhvr>
                                        <p:cTn id="97" dur="500"/>
                                        <p:tgtEl>
                                          <p:spTgt spid="25">
                                            <p:graphicEl>
                                              <a:chart seriesIdx="0" categoryIdx="-4" bldStep="series"/>
                                            </p:graphicEl>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down)">
                                      <p:cBhvr>
                                        <p:cTn id="100" dur="500"/>
                                        <p:tgtEl>
                                          <p:spTgt spid="25">
                                            <p:graphicEl>
                                              <a:chart seriesIdx="1" categoryIdx="-4" bldStep="series"/>
                                            </p:graphic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down)">
                                      <p:cBhvr>
                                        <p:cTn id="103" dur="500"/>
                                        <p:tgtEl>
                                          <p:spTgt spid="25">
                                            <p:graphicEl>
                                              <a:chart seriesIdx="2" categoryIdx="-4" bldStep="series"/>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down)">
                                      <p:cBhvr>
                                        <p:cTn id="108" dur="500"/>
                                        <p:tgtEl>
                                          <p:spTgt spid="25">
                                            <p:graphicEl>
                                              <a:chart seriesIdx="3" categoryIdx="-4" bldStep="series"/>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Chart bld="series"/>
        </p:bldSub>
      </p:bldGraphic>
      <p:bldP spid="27" grpId="0"/>
      <p:bldP spid="29" grpId="0"/>
      <p:bldP spid="33" grpId="0"/>
      <p:bldP spid="35" grpId="0"/>
      <p:bldP spid="41" grpId="0"/>
      <p:bldP spid="42" grpId="0"/>
      <p:bldP spid="43" grpId="0"/>
      <p:bldP spid="45" grpId="0"/>
      <p:bldP spid="46" grpId="0"/>
      <p:bldP spid="47" grpId="0"/>
      <p:bldP spid="49" grpId="0"/>
      <p:bldP spid="51" grpId="0"/>
      <p:bldP spid="52" grpId="0"/>
      <p:bldP spid="4" grpId="0" animBg="1"/>
      <p:bldP spid="14" grpId="0" animBg="1"/>
      <p:bldP spid="15" grpId="0" animBg="1"/>
      <p:bldP spid="16" grpId="0" animBg="1"/>
      <p:bldP spid="17" grpId="0" animBg="1"/>
      <p:bldP spid="6" grpId="0" animBg="1"/>
      <p:bldP spid="7" grpId="0" animBg="1"/>
      <p:bldP spid="8" grpId="0" animBg="1"/>
      <p:bldP spid="19" grpId="0" animBg="1"/>
      <p:bldP spid="20" grpId="0" animBg="1"/>
      <p:bldP spid="21" grpId="0" animBg="1"/>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CBE3-EA34-4279-35EA-7B34E4F95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C8AF1-FC6A-C758-552C-B55C75864F0C}"/>
              </a:ext>
            </a:extLst>
          </p:cNvPr>
          <p:cNvSpPr>
            <a:spLocks noGrp="1"/>
          </p:cNvSpPr>
          <p:nvPr>
            <p:ph type="title"/>
          </p:nvPr>
        </p:nvSpPr>
        <p:spPr>
          <a:xfrm>
            <a:off x="0" y="-152400"/>
            <a:ext cx="9144000" cy="914400"/>
          </a:xfrm>
        </p:spPr>
        <p:txBody>
          <a:bodyPr/>
          <a:lstStyle/>
          <a:p>
            <a:r>
              <a:rPr lang="en-US" altLang="zh-CN" sz="4000" b="0" dirty="0">
                <a:solidFill>
                  <a:schemeClr val="tx1"/>
                </a:solidFill>
                <a:latin typeface="Corbel" panose="020B0503020204020204" pitchFamily="34" charset="0"/>
                <a:cs typeface="Gill Sans MT"/>
              </a:rPr>
              <a:t>Energy Analysis</a:t>
            </a:r>
            <a:endParaRPr lang="en-US" sz="4000" b="0" dirty="0">
              <a:solidFill>
                <a:schemeClr val="tx1"/>
              </a:solidFill>
              <a:latin typeface="Corbel" panose="020B0503020204020204" pitchFamily="34" charset="0"/>
              <a:cs typeface="Gill Sans MT"/>
            </a:endParaRPr>
          </a:p>
        </p:txBody>
      </p:sp>
      <p:sp>
        <p:nvSpPr>
          <p:cNvPr id="3" name="Content Placeholder 2">
            <a:extLst>
              <a:ext uri="{FF2B5EF4-FFF2-40B4-BE49-F238E27FC236}">
                <a16:creationId xmlns:a16="http://schemas.microsoft.com/office/drawing/2014/main" id="{1428CFE9-DF94-A98E-0B84-AE1C1768FF9A}"/>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p:txBody>
      </p:sp>
      <p:pic>
        <p:nvPicPr>
          <p:cNvPr id="55" name="Picture 54" descr="safari.png">
            <a:extLst>
              <a:ext uri="{FF2B5EF4-FFF2-40B4-BE49-F238E27FC236}">
                <a16:creationId xmlns:a16="http://schemas.microsoft.com/office/drawing/2014/main" id="{C55DC2F7-FDF7-C67A-5C1F-B770183FB9A2}"/>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ADC76338-6556-F159-05E8-E6E74562A486}"/>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4" name="Rectangle 15">
            <a:extLst>
              <a:ext uri="{FF2B5EF4-FFF2-40B4-BE49-F238E27FC236}">
                <a16:creationId xmlns:a16="http://schemas.microsoft.com/office/drawing/2014/main" id="{EE31A179-612C-68B5-D0AA-44A32072DF7C}"/>
              </a:ext>
            </a:extLst>
          </p:cNvPr>
          <p:cNvSpPr/>
          <p:nvPr/>
        </p:nvSpPr>
        <p:spPr>
          <a:xfrm>
            <a:off x="0" y="5574028"/>
            <a:ext cx="9144000" cy="769441"/>
          </a:xfrm>
          <a:prstGeom prst="rect">
            <a:avLst/>
          </a:prstGeom>
          <a:solidFill>
            <a:schemeClr val="accent6">
              <a:lumMod val="20000"/>
              <a:lumOff val="80000"/>
            </a:schemeClr>
          </a:solidFill>
        </p:spPr>
        <p:txBody>
          <a:bodyPr wrap="square">
            <a:spAutoFit/>
          </a:bodyPr>
          <a:lstStyle/>
          <a:p>
            <a:pPr lvl="0" algn="ctr" defTabSz="914400">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PAPI </a:t>
            </a:r>
            <a:r>
              <a:rPr lang="en-US" altLang="zh-CN" sz="2200" b="1" dirty="0">
                <a:solidFill>
                  <a:prstClr val="black"/>
                </a:solidFill>
                <a:latin typeface="Corbel" panose="020B0503020204020204" pitchFamily="34" charset="0"/>
                <a:cs typeface="Gill Sans MT"/>
              </a:rPr>
              <a:t>provide</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s </a:t>
            </a:r>
            <a:r>
              <a:rPr kumimoji="0" lang="en-US" altLang="zh-CN" sz="2200" b="1" i="0" u="none" strike="noStrike" kern="1200" cap="none" spc="0" normalizeH="0" baseline="0" noProof="0" dirty="0">
                <a:ln>
                  <a:noFill/>
                </a:ln>
                <a:solidFill>
                  <a:srgbClr val="0000FF"/>
                </a:solidFill>
                <a:effectLst/>
                <a:uLnTx/>
                <a:uFillTx/>
                <a:latin typeface="Corbel" panose="020B0503020204020204" pitchFamily="34" charset="0"/>
                <a:cs typeface="Gill Sans MT"/>
              </a:rPr>
              <a:t>energy savings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by </a:t>
            </a:r>
            <a:r>
              <a:rPr lang="en-US" altLang="zh-CN" sz="2200" b="1" dirty="0">
                <a:solidFill>
                  <a:srgbClr val="800000"/>
                </a:solidFill>
                <a:latin typeface="Corbel" panose="020B0503020204020204" pitchFamily="34" charset="0"/>
                <a:cs typeface="Gill Sans MT"/>
              </a:rPr>
              <a:t>2</a:t>
            </a:r>
            <a:r>
              <a:rPr lang="en-US" altLang="zh-CN" sz="2200" b="1" noProof="0" dirty="0">
                <a:solidFill>
                  <a:srgbClr val="800000"/>
                </a:solidFill>
                <a:latin typeface="Corbel" panose="020B0503020204020204" pitchFamily="34" charset="0"/>
                <a:cs typeface="Gill Sans MT"/>
              </a:rPr>
              <a:t>.42</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cs typeface="Gill Sans MT"/>
              </a:rPr>
              <a:t>X, </a:t>
            </a:r>
            <a:r>
              <a:rPr lang="en-US" altLang="zh-CN" sz="2200" b="1" dirty="0">
                <a:solidFill>
                  <a:srgbClr val="800000"/>
                </a:solidFill>
                <a:latin typeface="Corbel" panose="020B0503020204020204" pitchFamily="34" charset="0"/>
                <a:cs typeface="Gill Sans MT"/>
              </a:rPr>
              <a:t>2.42X, and 0.15X</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compared to the </a:t>
            </a:r>
            <a:r>
              <a:rPr lang="en-US" sz="2200" b="1" dirty="0">
                <a:solidFill>
                  <a:prstClr val="black"/>
                </a:solidFill>
                <a:latin typeface="Corbel" panose="020B0503020204020204" pitchFamily="34" charset="0"/>
                <a:cs typeface="Gill Sans MT"/>
              </a:rPr>
              <a:t>b</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cs typeface="Gill Sans MT"/>
              </a:rPr>
              <a:t>aselines</a:t>
            </a:r>
            <a:endParaRPr kumimoji="0" lang="en-US" sz="22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graphicFrame>
        <p:nvGraphicFramePr>
          <p:cNvPr id="22" name="图表 21">
            <a:extLst>
              <a:ext uri="{FF2B5EF4-FFF2-40B4-BE49-F238E27FC236}">
                <a16:creationId xmlns:a16="http://schemas.microsoft.com/office/drawing/2014/main" id="{720A5EBC-C84F-3CA3-2CBE-CEA3CF003A38}"/>
              </a:ext>
            </a:extLst>
          </p:cNvPr>
          <p:cNvGraphicFramePr>
            <a:graphicFrameLocks/>
          </p:cNvGraphicFramePr>
          <p:nvPr>
            <p:extLst>
              <p:ext uri="{D42A27DB-BD31-4B8C-83A1-F6EECF244321}">
                <p14:modId xmlns:p14="http://schemas.microsoft.com/office/powerpoint/2010/main" val="1066691"/>
              </p:ext>
            </p:extLst>
          </p:nvPr>
        </p:nvGraphicFramePr>
        <p:xfrm>
          <a:off x="247943" y="1801797"/>
          <a:ext cx="8831902" cy="2662019"/>
        </p:xfrm>
        <a:graphic>
          <a:graphicData uri="http://schemas.openxmlformats.org/drawingml/2006/chart">
            <c:chart xmlns:c="http://schemas.openxmlformats.org/drawingml/2006/chart" xmlns:r="http://schemas.openxmlformats.org/officeDocument/2006/relationships" r:id="rId4"/>
          </a:graphicData>
        </a:graphic>
      </p:graphicFrame>
      <p:sp>
        <p:nvSpPr>
          <p:cNvPr id="27" name="文本框 26">
            <a:extLst>
              <a:ext uri="{FF2B5EF4-FFF2-40B4-BE49-F238E27FC236}">
                <a16:creationId xmlns:a16="http://schemas.microsoft.com/office/drawing/2014/main" id="{FECC830B-88E1-9D83-E351-696E3498941E}"/>
              </a:ext>
            </a:extLst>
          </p:cNvPr>
          <p:cNvSpPr txBox="1"/>
          <p:nvPr/>
        </p:nvSpPr>
        <p:spPr>
          <a:xfrm>
            <a:off x="625912" y="1593850"/>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LLAMA-65B</a:t>
            </a:r>
            <a:endParaRPr lang="zh-CN" altLang="en-US" sz="2000" dirty="0">
              <a:latin typeface="Corbel" panose="020B0503020204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3D22EF0B-C580-F478-5870-430DE90E95C7}"/>
              </a:ext>
            </a:extLst>
          </p:cNvPr>
          <p:cNvSpPr txBox="1"/>
          <p:nvPr/>
        </p:nvSpPr>
        <p:spPr>
          <a:xfrm>
            <a:off x="3381234" y="1593850"/>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66B</a:t>
            </a:r>
            <a:endParaRPr lang="zh-CN" altLang="en-US" sz="2000" dirty="0">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D13EDF9F-0E80-50D3-5749-D9951FA08F68}"/>
              </a:ext>
            </a:extLst>
          </p:cNvPr>
          <p:cNvSpPr txBox="1"/>
          <p:nvPr/>
        </p:nvSpPr>
        <p:spPr>
          <a:xfrm>
            <a:off x="6136555" y="1593850"/>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GPT-3 175B</a:t>
            </a:r>
            <a:endParaRPr lang="zh-CN" altLang="en-US" sz="2000" dirty="0">
              <a:latin typeface="Corbel" panose="020B0503020204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C761F2C1-F7E7-9B7A-B2DB-9353E6CA8877}"/>
              </a:ext>
            </a:extLst>
          </p:cNvPr>
          <p:cNvSpPr/>
          <p:nvPr/>
        </p:nvSpPr>
        <p:spPr>
          <a:xfrm>
            <a:off x="314408" y="4725833"/>
            <a:ext cx="8640510"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35" name="文本框 34">
            <a:extLst>
              <a:ext uri="{FF2B5EF4-FFF2-40B4-BE49-F238E27FC236}">
                <a16:creationId xmlns:a16="http://schemas.microsoft.com/office/drawing/2014/main" id="{60A86DC6-5CC3-F70B-E584-E1F0E3F84264}"/>
              </a:ext>
            </a:extLst>
          </p:cNvPr>
          <p:cNvSpPr txBox="1"/>
          <p:nvPr/>
        </p:nvSpPr>
        <p:spPr>
          <a:xfrm>
            <a:off x="3381234" y="4673547"/>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Batch size</a:t>
            </a:r>
            <a:endParaRPr lang="zh-CN" altLang="en-US" sz="2000" dirty="0">
              <a:latin typeface="Corbel" panose="020B0503020204020204" pitchFamily="34" charset="0"/>
              <a:cs typeface="Arial" panose="020B0604020202020204" pitchFamily="34" charset="0"/>
            </a:endParaRPr>
          </a:p>
        </p:txBody>
      </p:sp>
      <p:cxnSp>
        <p:nvCxnSpPr>
          <p:cNvPr id="40" name="直接连接符 39">
            <a:extLst>
              <a:ext uri="{FF2B5EF4-FFF2-40B4-BE49-F238E27FC236}">
                <a16:creationId xmlns:a16="http://schemas.microsoft.com/office/drawing/2014/main" id="{EDD04FA7-3ACC-F716-0F45-D358F26EBCF6}"/>
              </a:ext>
            </a:extLst>
          </p:cNvPr>
          <p:cNvCxnSpPr>
            <a:cxnSpLocks/>
          </p:cNvCxnSpPr>
          <p:nvPr/>
        </p:nvCxnSpPr>
        <p:spPr>
          <a:xfrm flipV="1">
            <a:off x="3619209" y="2013248"/>
            <a:ext cx="0" cy="2225377"/>
          </a:xfrm>
          <a:prstGeom prst="line">
            <a:avLst/>
          </a:prstGeom>
          <a:ln w="9525"/>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79F908B9-3854-7171-CF91-4D7E92B75C89}"/>
              </a:ext>
            </a:extLst>
          </p:cNvPr>
          <p:cNvSpPr txBox="1"/>
          <p:nvPr/>
        </p:nvSpPr>
        <p:spPr>
          <a:xfrm>
            <a:off x="818342"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DD25C5AB-0009-B9E3-7FE3-7C99D400E85C}"/>
              </a:ext>
            </a:extLst>
          </p:cNvPr>
          <p:cNvSpPr txBox="1"/>
          <p:nvPr/>
        </p:nvSpPr>
        <p:spPr>
          <a:xfrm>
            <a:off x="1709513"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88CDCE21-E5DC-FBCA-B6A4-B1B672BFCC9C}"/>
              </a:ext>
            </a:extLst>
          </p:cNvPr>
          <p:cNvSpPr txBox="1"/>
          <p:nvPr/>
        </p:nvSpPr>
        <p:spPr>
          <a:xfrm>
            <a:off x="2600684"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cxnSp>
        <p:nvCxnSpPr>
          <p:cNvPr id="44" name="直接连接符 43">
            <a:extLst>
              <a:ext uri="{FF2B5EF4-FFF2-40B4-BE49-F238E27FC236}">
                <a16:creationId xmlns:a16="http://schemas.microsoft.com/office/drawing/2014/main" id="{D683C4C6-CEDE-AC5D-EF10-B1173D0746C2}"/>
              </a:ext>
            </a:extLst>
          </p:cNvPr>
          <p:cNvCxnSpPr>
            <a:cxnSpLocks/>
          </p:cNvCxnSpPr>
          <p:nvPr/>
        </p:nvCxnSpPr>
        <p:spPr>
          <a:xfrm flipV="1">
            <a:off x="6279998" y="2013248"/>
            <a:ext cx="0" cy="2225377"/>
          </a:xfrm>
          <a:prstGeom prst="line">
            <a:avLst/>
          </a:prstGeom>
          <a:ln w="9525"/>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E5092B80-0CDE-0FDE-F7C2-E765651A2F4F}"/>
              </a:ext>
            </a:extLst>
          </p:cNvPr>
          <p:cNvSpPr txBox="1"/>
          <p:nvPr/>
        </p:nvSpPr>
        <p:spPr>
          <a:xfrm>
            <a:off x="3491854"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9342908-7CC3-B340-3956-077CBD24A87C}"/>
              </a:ext>
            </a:extLst>
          </p:cNvPr>
          <p:cNvSpPr txBox="1"/>
          <p:nvPr/>
        </p:nvSpPr>
        <p:spPr>
          <a:xfrm>
            <a:off x="4383025"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9A873175-F94A-68BB-6228-E0149183A538}"/>
              </a:ext>
            </a:extLst>
          </p:cNvPr>
          <p:cNvSpPr txBox="1"/>
          <p:nvPr/>
        </p:nvSpPr>
        <p:spPr>
          <a:xfrm>
            <a:off x="5274196"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F351CA34-1769-FCB8-5853-04C2D8ECFEE3}"/>
              </a:ext>
            </a:extLst>
          </p:cNvPr>
          <p:cNvSpPr txBox="1"/>
          <p:nvPr/>
        </p:nvSpPr>
        <p:spPr>
          <a:xfrm>
            <a:off x="6165367"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EFA807BC-F2DC-6F9D-5ABF-907D52970ADF}"/>
              </a:ext>
            </a:extLst>
          </p:cNvPr>
          <p:cNvSpPr txBox="1"/>
          <p:nvPr/>
        </p:nvSpPr>
        <p:spPr>
          <a:xfrm>
            <a:off x="7056538"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E079BABE-48DF-E382-1D95-43080D437C0F}"/>
              </a:ext>
            </a:extLst>
          </p:cNvPr>
          <p:cNvSpPr txBox="1"/>
          <p:nvPr/>
        </p:nvSpPr>
        <p:spPr>
          <a:xfrm>
            <a:off x="7947708" y="2013248"/>
            <a:ext cx="1001075"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sp>
        <p:nvSpPr>
          <p:cNvPr id="8" name="矩形 7">
            <a:extLst>
              <a:ext uri="{FF2B5EF4-FFF2-40B4-BE49-F238E27FC236}">
                <a16:creationId xmlns:a16="http://schemas.microsoft.com/office/drawing/2014/main" id="{EBE066B7-A83A-9DFE-BE59-1B4740139A04}"/>
              </a:ext>
            </a:extLst>
          </p:cNvPr>
          <p:cNvSpPr/>
          <p:nvPr/>
        </p:nvSpPr>
        <p:spPr>
          <a:xfrm>
            <a:off x="465664" y="4720010"/>
            <a:ext cx="8640510"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9" name="文本框 8">
            <a:extLst>
              <a:ext uri="{FF2B5EF4-FFF2-40B4-BE49-F238E27FC236}">
                <a16:creationId xmlns:a16="http://schemas.microsoft.com/office/drawing/2014/main" id="{E9038CFD-A252-348B-1D3D-5A620231226D}"/>
              </a:ext>
            </a:extLst>
          </p:cNvPr>
          <p:cNvSpPr txBox="1"/>
          <p:nvPr/>
        </p:nvSpPr>
        <p:spPr>
          <a:xfrm>
            <a:off x="3532490" y="4667724"/>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Initial RLP</a:t>
            </a:r>
            <a:endParaRPr lang="zh-CN" altLang="en-US" sz="2000" dirty="0">
              <a:latin typeface="Corbel" panose="020B0503020204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4BD30C36-1497-C671-17AC-FA68A7A300A0}"/>
              </a:ext>
            </a:extLst>
          </p:cNvPr>
          <p:cNvSpPr txBox="1"/>
          <p:nvPr/>
        </p:nvSpPr>
        <p:spPr>
          <a:xfrm>
            <a:off x="1004247"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1" name="文本框 10">
            <a:extLst>
              <a:ext uri="{FF2B5EF4-FFF2-40B4-BE49-F238E27FC236}">
                <a16:creationId xmlns:a16="http://schemas.microsoft.com/office/drawing/2014/main" id="{AF558A34-15F8-8A7D-21DB-09352294980D}"/>
              </a:ext>
            </a:extLst>
          </p:cNvPr>
          <p:cNvSpPr txBox="1"/>
          <p:nvPr/>
        </p:nvSpPr>
        <p:spPr>
          <a:xfrm>
            <a:off x="1895093"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2" name="文本框 11">
            <a:extLst>
              <a:ext uri="{FF2B5EF4-FFF2-40B4-BE49-F238E27FC236}">
                <a16:creationId xmlns:a16="http://schemas.microsoft.com/office/drawing/2014/main" id="{E68E7E80-7337-55A6-7105-BA2AFA75905D}"/>
              </a:ext>
            </a:extLst>
          </p:cNvPr>
          <p:cNvSpPr txBox="1"/>
          <p:nvPr/>
        </p:nvSpPr>
        <p:spPr>
          <a:xfrm>
            <a:off x="2786264"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3" name="文本框 12">
            <a:extLst>
              <a:ext uri="{FF2B5EF4-FFF2-40B4-BE49-F238E27FC236}">
                <a16:creationId xmlns:a16="http://schemas.microsoft.com/office/drawing/2014/main" id="{F4EC5CB5-04A6-59CC-6BFC-E6F14C38DBA0}"/>
              </a:ext>
            </a:extLst>
          </p:cNvPr>
          <p:cNvSpPr txBox="1"/>
          <p:nvPr/>
        </p:nvSpPr>
        <p:spPr>
          <a:xfrm>
            <a:off x="3663638"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7" name="文本框 16">
            <a:extLst>
              <a:ext uri="{FF2B5EF4-FFF2-40B4-BE49-F238E27FC236}">
                <a16:creationId xmlns:a16="http://schemas.microsoft.com/office/drawing/2014/main" id="{ACD388BE-5999-E55E-813A-11DE4B7E36AD}"/>
              </a:ext>
            </a:extLst>
          </p:cNvPr>
          <p:cNvSpPr txBox="1"/>
          <p:nvPr/>
        </p:nvSpPr>
        <p:spPr>
          <a:xfrm>
            <a:off x="4550466"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8" name="文本框 17">
            <a:extLst>
              <a:ext uri="{FF2B5EF4-FFF2-40B4-BE49-F238E27FC236}">
                <a16:creationId xmlns:a16="http://schemas.microsoft.com/office/drawing/2014/main" id="{C3EE99B0-3936-927A-B076-C38BC0F60497}"/>
              </a:ext>
            </a:extLst>
          </p:cNvPr>
          <p:cNvSpPr txBox="1"/>
          <p:nvPr/>
        </p:nvSpPr>
        <p:spPr>
          <a:xfrm>
            <a:off x="5447377"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9" name="文本框 18">
            <a:extLst>
              <a:ext uri="{FF2B5EF4-FFF2-40B4-BE49-F238E27FC236}">
                <a16:creationId xmlns:a16="http://schemas.microsoft.com/office/drawing/2014/main" id="{54C4675C-5577-F9CA-7040-C62BAE7A2766}"/>
              </a:ext>
            </a:extLst>
          </p:cNvPr>
          <p:cNvSpPr txBox="1"/>
          <p:nvPr/>
        </p:nvSpPr>
        <p:spPr>
          <a:xfrm>
            <a:off x="6336417"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0" name="文本框 19">
            <a:extLst>
              <a:ext uri="{FF2B5EF4-FFF2-40B4-BE49-F238E27FC236}">
                <a16:creationId xmlns:a16="http://schemas.microsoft.com/office/drawing/2014/main" id="{3B1C880A-ED57-A6BC-DE56-754C1509E61F}"/>
              </a:ext>
            </a:extLst>
          </p:cNvPr>
          <p:cNvSpPr txBox="1"/>
          <p:nvPr/>
        </p:nvSpPr>
        <p:spPr>
          <a:xfrm>
            <a:off x="7218203"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1" name="文本框 20">
            <a:extLst>
              <a:ext uri="{FF2B5EF4-FFF2-40B4-BE49-F238E27FC236}">
                <a16:creationId xmlns:a16="http://schemas.microsoft.com/office/drawing/2014/main" id="{082D90B3-BBBB-3F53-5E0F-10ABDB4FAB6D}"/>
              </a:ext>
            </a:extLst>
          </p:cNvPr>
          <p:cNvSpPr txBox="1"/>
          <p:nvPr/>
        </p:nvSpPr>
        <p:spPr>
          <a:xfrm>
            <a:off x="8120156" y="4254543"/>
            <a:ext cx="815495"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cxnSp>
        <p:nvCxnSpPr>
          <p:cNvPr id="24" name="直接连接符 23">
            <a:extLst>
              <a:ext uri="{FF2B5EF4-FFF2-40B4-BE49-F238E27FC236}">
                <a16:creationId xmlns:a16="http://schemas.microsoft.com/office/drawing/2014/main" id="{4CD19955-2F2F-8C65-2F9E-04D8A2D988C9}"/>
              </a:ext>
            </a:extLst>
          </p:cNvPr>
          <p:cNvCxnSpPr>
            <a:cxnSpLocks/>
          </p:cNvCxnSpPr>
          <p:nvPr/>
        </p:nvCxnSpPr>
        <p:spPr>
          <a:xfrm>
            <a:off x="3619209"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773D5B6F-658D-1F8A-D15D-DA5DB41B1568}"/>
              </a:ext>
            </a:extLst>
          </p:cNvPr>
          <p:cNvCxnSpPr>
            <a:cxnSpLocks/>
          </p:cNvCxnSpPr>
          <p:nvPr/>
        </p:nvCxnSpPr>
        <p:spPr>
          <a:xfrm>
            <a:off x="949110"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2238E49-7E2B-EB1B-34CB-1CD9C750DEB2}"/>
              </a:ext>
            </a:extLst>
          </p:cNvPr>
          <p:cNvCxnSpPr>
            <a:cxnSpLocks/>
          </p:cNvCxnSpPr>
          <p:nvPr/>
        </p:nvCxnSpPr>
        <p:spPr>
          <a:xfrm>
            <a:off x="2728476"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4BDC44C-2A58-CA14-1976-827404ABFF90}"/>
              </a:ext>
            </a:extLst>
          </p:cNvPr>
          <p:cNvCxnSpPr>
            <a:cxnSpLocks/>
          </p:cNvCxnSpPr>
          <p:nvPr/>
        </p:nvCxnSpPr>
        <p:spPr>
          <a:xfrm>
            <a:off x="1839843"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A1EC386-3ADF-47C2-9B4C-AED6022924C9}"/>
              </a:ext>
            </a:extLst>
          </p:cNvPr>
          <p:cNvCxnSpPr>
            <a:cxnSpLocks/>
          </p:cNvCxnSpPr>
          <p:nvPr/>
        </p:nvCxnSpPr>
        <p:spPr>
          <a:xfrm>
            <a:off x="6279998"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D42BA69-4BCC-503F-E28F-3FAD4C8B8A63}"/>
              </a:ext>
            </a:extLst>
          </p:cNvPr>
          <p:cNvCxnSpPr>
            <a:cxnSpLocks/>
          </p:cNvCxnSpPr>
          <p:nvPr/>
        </p:nvCxnSpPr>
        <p:spPr>
          <a:xfrm>
            <a:off x="5389265"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1B2E3943-6EDE-1B5C-C067-57709360F050}"/>
              </a:ext>
            </a:extLst>
          </p:cNvPr>
          <p:cNvCxnSpPr>
            <a:cxnSpLocks/>
          </p:cNvCxnSpPr>
          <p:nvPr/>
        </p:nvCxnSpPr>
        <p:spPr>
          <a:xfrm>
            <a:off x="4500633"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850D15B-3EBB-3AFE-1EEB-0173AD1E6EC5}"/>
              </a:ext>
            </a:extLst>
          </p:cNvPr>
          <p:cNvCxnSpPr>
            <a:cxnSpLocks/>
          </p:cNvCxnSpPr>
          <p:nvPr/>
        </p:nvCxnSpPr>
        <p:spPr>
          <a:xfrm>
            <a:off x="8939810"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341A8F2-B481-9B70-36C0-173076F9A692}"/>
              </a:ext>
            </a:extLst>
          </p:cNvPr>
          <p:cNvCxnSpPr>
            <a:cxnSpLocks/>
          </p:cNvCxnSpPr>
          <p:nvPr/>
        </p:nvCxnSpPr>
        <p:spPr>
          <a:xfrm>
            <a:off x="8049077"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14869A92-0AC9-3E36-38D9-C1E692446923}"/>
              </a:ext>
            </a:extLst>
          </p:cNvPr>
          <p:cNvCxnSpPr>
            <a:cxnSpLocks/>
          </p:cNvCxnSpPr>
          <p:nvPr/>
        </p:nvCxnSpPr>
        <p:spPr>
          <a:xfrm>
            <a:off x="7160444" y="4254085"/>
            <a:ext cx="0" cy="434922"/>
          </a:xfrm>
          <a:prstGeom prst="line">
            <a:avLst/>
          </a:prstGeom>
          <a:ln w="952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0" name="图片 49">
            <a:extLst>
              <a:ext uri="{FF2B5EF4-FFF2-40B4-BE49-F238E27FC236}">
                <a16:creationId xmlns:a16="http://schemas.microsoft.com/office/drawing/2014/main" id="{DB9A1EF3-AA31-D903-84FB-F40CE57DCC0A}"/>
              </a:ext>
            </a:extLst>
          </p:cNvPr>
          <p:cNvPicPr>
            <a:picLocks noChangeAspect="1"/>
          </p:cNvPicPr>
          <p:nvPr/>
        </p:nvPicPr>
        <p:blipFill>
          <a:blip r:embed="rId5"/>
          <a:stretch>
            <a:fillRect/>
          </a:stretch>
        </p:blipFill>
        <p:spPr>
          <a:xfrm>
            <a:off x="1092021" y="956462"/>
            <a:ext cx="7670980" cy="601920"/>
          </a:xfrm>
          <a:prstGeom prst="rect">
            <a:avLst/>
          </a:prstGeom>
        </p:spPr>
      </p:pic>
      <p:sp>
        <p:nvSpPr>
          <p:cNvPr id="56" name="文本框 55">
            <a:extLst>
              <a:ext uri="{FF2B5EF4-FFF2-40B4-BE49-F238E27FC236}">
                <a16:creationId xmlns:a16="http://schemas.microsoft.com/office/drawing/2014/main" id="{AD00E2A6-2528-FB46-73FA-36F81CB029F8}"/>
              </a:ext>
            </a:extLst>
          </p:cNvPr>
          <p:cNvSpPr txBox="1"/>
          <p:nvPr/>
        </p:nvSpPr>
        <p:spPr>
          <a:xfrm rot="16200000">
            <a:off x="-1228497" y="3004589"/>
            <a:ext cx="275532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Energy Consumption</a:t>
            </a:r>
            <a:endParaRPr lang="zh-CN" altLang="en-US" sz="2000" dirty="0">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309335698"/>
      </p:ext>
    </p:extLst>
  </p:cSld>
  <p:clrMapOvr>
    <a:masterClrMapping/>
  </p:clrMapOvr>
  <mc:AlternateContent xmlns:mc="http://schemas.openxmlformats.org/markup-compatibility/2006" xmlns:p14="http://schemas.microsoft.com/office/powerpoint/2010/main">
    <mc:Choice Requires="p14">
      <p:transition spd="slow" p14:dur="2000" advTm="11253"/>
    </mc:Choice>
    <mc:Fallback xmlns="">
      <p:transition spd="slow" advTm="112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7" dur="500"/>
                                        <p:tgtEl>
                                          <p:spTgt spid="22">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down)">
                                      <p:cBhvr>
                                        <p:cTn id="10" dur="500"/>
                                        <p:tgtEl>
                                          <p:spTgt spid="22">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down)">
                                      <p:cBhvr>
                                        <p:cTn id="13" dur="500"/>
                                        <p:tgtEl>
                                          <p:spTgt spid="22">
                                            <p:graphicEl>
                                              <a:chart seriesIdx="1" categoryIdx="-4" bldStep="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down)">
                                      <p:cBhvr>
                                        <p:cTn id="16" dur="500"/>
                                        <p:tgtEl>
                                          <p:spTgt spid="22">
                                            <p:graphicEl>
                                              <a:chart seriesIdx="2" categoryIdx="-4" bldStep="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par>
                                <p:cTn id="41" presetID="22" presetClass="entr" presetSubtype="4"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500"/>
                                        <p:tgtEl>
                                          <p:spTgt spid="4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00"/>
                                        <p:tgtEl>
                                          <p:spTgt spid="4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par>
                                <p:cTn id="92" presetID="22" presetClass="entr" presetSubtype="4"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00"/>
                                        <p:tgtEl>
                                          <p:spTgt spid="24"/>
                                        </p:tgtEl>
                                      </p:cBhvr>
                                    </p:animEffect>
                                  </p:childTnLst>
                                </p:cTn>
                              </p:par>
                              <p:par>
                                <p:cTn id="95" presetID="22" presetClass="entr" presetSubtype="4"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par>
                                <p:cTn id="98" presetID="22" presetClass="entr" presetSubtype="4"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500"/>
                                        <p:tgtEl>
                                          <p:spTgt spid="28"/>
                                        </p:tgtEl>
                                      </p:cBhvr>
                                    </p:animEffect>
                                  </p:childTnLst>
                                </p:cTn>
                              </p:par>
                              <p:par>
                                <p:cTn id="101" presetID="22" presetClass="entr" presetSubtype="4"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00"/>
                                        <p:tgtEl>
                                          <p:spTgt spid="30"/>
                                        </p:tgtEl>
                                      </p:cBhvr>
                                    </p:animEffect>
                                  </p:childTnLst>
                                </p:cTn>
                              </p:par>
                              <p:par>
                                <p:cTn id="104" presetID="22" presetClass="entr" presetSubtype="4"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00"/>
                                        <p:tgtEl>
                                          <p:spTgt spid="31"/>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par>
                                <p:cTn id="110" presetID="22" presetClass="entr" presetSubtype="4"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down)">
                                      <p:cBhvr>
                                        <p:cTn id="112" dur="500"/>
                                        <p:tgtEl>
                                          <p:spTgt spid="36"/>
                                        </p:tgtEl>
                                      </p:cBhvr>
                                    </p:animEffect>
                                  </p:childTnLst>
                                </p:cTn>
                              </p:par>
                              <p:par>
                                <p:cTn id="113" presetID="22" presetClass="entr" presetSubtype="4" fill="hold"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down)">
                                      <p:cBhvr>
                                        <p:cTn id="115" dur="500"/>
                                        <p:tgtEl>
                                          <p:spTgt spid="37"/>
                                        </p:tgtEl>
                                      </p:cBhvr>
                                    </p:animEffect>
                                  </p:childTnLst>
                                </p:cTn>
                              </p:par>
                              <p:par>
                                <p:cTn id="116" presetID="22" presetClass="entr" presetSubtype="4"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down)">
                                      <p:cBhvr>
                                        <p:cTn id="118" dur="500"/>
                                        <p:tgtEl>
                                          <p:spTgt spid="38"/>
                                        </p:tgtEl>
                                      </p:cBhvr>
                                    </p:animEffect>
                                  </p:childTnLst>
                                </p:cTn>
                              </p:par>
                              <p:par>
                                <p:cTn id="119" presetID="22" presetClass="entr" presetSubtype="4" fill="hold" nodeType="with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wipe(down)">
                                      <p:cBhvr>
                                        <p:cTn id="121" dur="500"/>
                                        <p:tgtEl>
                                          <p:spTgt spid="39"/>
                                        </p:tgtEl>
                                      </p:cBhvr>
                                    </p:animEffect>
                                  </p:childTnLst>
                                </p:cTn>
                              </p:par>
                              <p:par>
                                <p:cTn id="122" presetID="22" presetClass="entr" presetSubtype="4" fill="hold"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wipe(down)">
                                      <p:cBhvr>
                                        <p:cTn id="124" dur="500"/>
                                        <p:tgtEl>
                                          <p:spTgt spid="50"/>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down)">
                                      <p:cBhvr>
                                        <p:cTn id="127" dur="500"/>
                                        <p:tgtEl>
                                          <p:spTgt spid="5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2">
                                            <p:graphicEl>
                                              <a:chart seriesIdx="3" categoryIdx="-4" bldStep="series"/>
                                            </p:graphicEl>
                                          </p:spTgt>
                                        </p:tgtEl>
                                        <p:attrNameLst>
                                          <p:attrName>style.visibility</p:attrName>
                                        </p:attrNameLst>
                                      </p:cBhvr>
                                      <p:to>
                                        <p:strVal val="visible"/>
                                      </p:to>
                                    </p:set>
                                    <p:animEffect transition="in" filter="wipe(down)">
                                      <p:cBhvr>
                                        <p:cTn id="132" dur="500"/>
                                        <p:tgtEl>
                                          <p:spTgt spid="22">
                                            <p:graphicEl>
                                              <a:chart seriesIdx="3" categoryIdx="-4" bldStep="series"/>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fade">
                                      <p:cBhvr>
                                        <p:cTn id="1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22" grpId="0" uiExpand="1">
        <p:bldSub>
          <a:bldChart bld="series"/>
        </p:bldSub>
      </p:bldGraphic>
      <p:bldP spid="27" grpId="0"/>
      <p:bldP spid="29" grpId="0"/>
      <p:bldP spid="33" grpId="0"/>
      <p:bldP spid="35" grpId="0"/>
      <p:bldP spid="41" grpId="0"/>
      <p:bldP spid="42" grpId="0"/>
      <p:bldP spid="43" grpId="0"/>
      <p:bldP spid="45" grpId="0"/>
      <p:bldP spid="46" grpId="0"/>
      <p:bldP spid="47" grpId="0"/>
      <p:bldP spid="49" grpId="0"/>
      <p:bldP spid="51" grpId="0"/>
      <p:bldP spid="52" grpId="0"/>
      <p:bldP spid="9" grpId="0"/>
      <p:bldP spid="10" grpId="0" animBg="1"/>
      <p:bldP spid="11" grpId="0" animBg="1"/>
      <p:bldP spid="12" grpId="0" animBg="1"/>
      <p:bldP spid="13" grpId="0" animBg="1"/>
      <p:bldP spid="17" grpId="0" animBg="1"/>
      <p:bldP spid="18" grpId="0" animBg="1"/>
      <p:bldP spid="19" grpId="0" animBg="1"/>
      <p:bldP spid="20" grpId="0" animBg="1"/>
      <p:bldP spid="21" grpId="0" animBg="1"/>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FEE-749D-2F4C-A30A-5445A0FE8A8F}"/>
              </a:ext>
            </a:extLst>
          </p:cNvPr>
          <p:cNvSpPr>
            <a:spLocks noGrp="1"/>
          </p:cNvSpPr>
          <p:nvPr>
            <p:ph type="title"/>
          </p:nvPr>
        </p:nvSpPr>
        <p:spPr/>
        <p:txBody>
          <a:bodyPr/>
          <a:lstStyle/>
          <a:p>
            <a:r>
              <a:rPr lang="en-US" sz="4000" b="0" dirty="0">
                <a:solidFill>
                  <a:schemeClr val="tx1"/>
                </a:solidFill>
                <a:latin typeface="Corbel" panose="020B0503020204020204" pitchFamily="34" charset="0"/>
              </a:rPr>
              <a:t>More in the Paper </a:t>
            </a:r>
          </a:p>
        </p:txBody>
      </p:sp>
      <p:sp>
        <p:nvSpPr>
          <p:cNvPr id="3" name="Content Placeholder 2">
            <a:extLst>
              <a:ext uri="{FF2B5EF4-FFF2-40B4-BE49-F238E27FC236}">
                <a16:creationId xmlns:a16="http://schemas.microsoft.com/office/drawing/2014/main" id="{FA5E0DA4-6B30-5847-AE96-9422ACC978D4}"/>
              </a:ext>
            </a:extLst>
          </p:cNvPr>
          <p:cNvSpPr>
            <a:spLocks noGrp="1"/>
          </p:cNvSpPr>
          <p:nvPr>
            <p:ph idx="1"/>
          </p:nvPr>
        </p:nvSpPr>
        <p:spPr/>
        <p:txBody>
          <a:bodyPr>
            <a:normAutofit/>
          </a:bodyPr>
          <a:lstStyle/>
          <a:p>
            <a:r>
              <a:rPr lang="en-US" sz="2800" dirty="0">
                <a:solidFill>
                  <a:schemeClr val="tx1"/>
                </a:solidFill>
                <a:latin typeface="Corbel" panose="020B0503020204020204" pitchFamily="34" charset="0"/>
              </a:rPr>
              <a:t>Details </a:t>
            </a:r>
            <a:r>
              <a:rPr lang="en-US" altLang="zh-CN" sz="2800" dirty="0">
                <a:solidFill>
                  <a:schemeClr val="tx1"/>
                </a:solidFill>
                <a:latin typeface="Corbel" panose="020B0503020204020204" pitchFamily="34" charset="0"/>
              </a:rPr>
              <a:t>on</a:t>
            </a:r>
            <a:r>
              <a:rPr lang="en-US" sz="2800" dirty="0">
                <a:solidFill>
                  <a:schemeClr val="tx1"/>
                </a:solidFill>
                <a:latin typeface="Corbel" panose="020B0503020204020204" pitchFamily="34" charset="0"/>
              </a:rPr>
              <a:t> </a:t>
            </a:r>
            <a:r>
              <a:rPr lang="en-US" altLang="zh-CN" sz="2800" dirty="0">
                <a:solidFill>
                  <a:schemeClr val="tx1"/>
                </a:solidFill>
                <a:latin typeface="Corbel" panose="020B0503020204020204" pitchFamily="34" charset="0"/>
              </a:rPr>
              <a:t>PAPI’s Heterogeneous Architecture</a:t>
            </a:r>
          </a:p>
          <a:p>
            <a:pPr marL="0" indent="0">
              <a:buNone/>
            </a:pPr>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Details on </a:t>
            </a:r>
            <a:r>
              <a:rPr lang="en-US" altLang="zh-CN" sz="2800" dirty="0">
                <a:solidFill>
                  <a:schemeClr val="tx1"/>
                </a:solidFill>
                <a:latin typeface="Corbel" panose="020B0503020204020204" pitchFamily="34" charset="0"/>
              </a:rPr>
              <a:t>PAPI Runtime Scheduler</a:t>
            </a:r>
          </a:p>
          <a:p>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Sensitivity to Parallelism Levels</a:t>
            </a:r>
          </a:p>
          <a:p>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Speedup of </a:t>
            </a:r>
            <a:r>
              <a:rPr lang="en-US" altLang="zh-CN" sz="2800" dirty="0">
                <a:solidFill>
                  <a:schemeClr val="tx1"/>
                </a:solidFill>
                <a:latin typeface="Corbel" panose="020B0503020204020204" pitchFamily="34" charset="0"/>
              </a:rPr>
              <a:t>FC-</a:t>
            </a:r>
            <a:r>
              <a:rPr lang="en-US" sz="2800" dirty="0">
                <a:solidFill>
                  <a:schemeClr val="tx1"/>
                </a:solidFill>
                <a:latin typeface="Corbel" panose="020B0503020204020204" pitchFamily="34" charset="0"/>
              </a:rPr>
              <a:t>PIM</a:t>
            </a:r>
          </a:p>
          <a:p>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PAPI’s Execution Time Breakdown</a:t>
            </a:r>
          </a:p>
          <a:p>
            <a:endParaRPr lang="en-US" sz="2800" dirty="0">
              <a:solidFill>
                <a:schemeClr val="tx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92E91859-E786-3D41-9C2F-7907230EC8B2}"/>
              </a:ext>
            </a:extLst>
          </p:cNvPr>
          <p:cNvSpPr>
            <a:spLocks noGrp="1"/>
          </p:cNvSpPr>
          <p:nvPr>
            <p:ph type="sldNum" sz="quarter" idx="12"/>
          </p:nvPr>
        </p:nvSpPr>
        <p:spPr/>
        <p:txBody>
          <a:bodyPr/>
          <a:lstStyle/>
          <a:p>
            <a:fld id="{BA2D8F13-174C-467F-9D40-7DDEF70CAB8C}" type="slidenum">
              <a:rPr lang="en-US" smtClean="0">
                <a:latin typeface="Corbel" panose="020B0503020204020204" pitchFamily="34" charset="0"/>
              </a:rPr>
              <a:t>36</a:t>
            </a:fld>
            <a:endParaRPr lang="en-US">
              <a:latin typeface="Corbel" panose="020B0503020204020204" pitchFamily="34" charset="0"/>
            </a:endParaRPr>
          </a:p>
        </p:txBody>
      </p:sp>
      <p:pic>
        <p:nvPicPr>
          <p:cNvPr id="5" name="Picture 4" descr="safari.png">
            <a:extLst>
              <a:ext uri="{FF2B5EF4-FFF2-40B4-BE49-F238E27FC236}">
                <a16:creationId xmlns:a16="http://schemas.microsoft.com/office/drawing/2014/main" id="{93D3A067-18BD-0D46-AA39-CC204E298413}"/>
              </a:ext>
            </a:extLst>
          </p:cNvPr>
          <p:cNvPicPr>
            <a:picLocks noChangeAspect="1"/>
          </p:cNvPicPr>
          <p:nvPr/>
        </p:nvPicPr>
        <p:blipFill>
          <a:blip r:embed="rId4" cstate="print"/>
          <a:stretch>
            <a:fillRect/>
          </a:stretch>
        </p:blipFill>
        <p:spPr>
          <a:xfrm>
            <a:off x="76200" y="6580445"/>
            <a:ext cx="959296" cy="277563"/>
          </a:xfrm>
          <a:prstGeom prst="rect">
            <a:avLst/>
          </a:prstGeom>
        </p:spPr>
      </p:pic>
    </p:spTree>
    <p:custDataLst>
      <p:tags r:id="rId1"/>
    </p:custDataLst>
    <p:extLst>
      <p:ext uri="{BB962C8B-B14F-4D97-AF65-F5344CB8AC3E}">
        <p14:creationId xmlns:p14="http://schemas.microsoft.com/office/powerpoint/2010/main" val="2816951366"/>
      </p:ext>
    </p:extLst>
  </p:cSld>
  <p:clrMapOvr>
    <a:masterClrMapping/>
  </p:clrMapOvr>
  <mc:AlternateContent xmlns:mc="http://schemas.openxmlformats.org/markup-compatibility/2006" xmlns:p14="http://schemas.microsoft.com/office/powerpoint/2010/main">
    <mc:Choice Requires="p14">
      <p:transition spd="slow" p14:dur="2000" advTm="15036"/>
    </mc:Choice>
    <mc:Fallback xmlns="">
      <p:transition spd="slow" advTm="15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58C0-FD5F-7147-943A-7E857B9A8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76205-88B9-DD9A-D352-A30912C72C6A}"/>
              </a:ext>
            </a:extLst>
          </p:cNvPr>
          <p:cNvSpPr>
            <a:spLocks noGrp="1"/>
          </p:cNvSpPr>
          <p:nvPr>
            <p:ph type="title"/>
          </p:nvPr>
        </p:nvSpPr>
        <p:spPr/>
        <p:txBody>
          <a:bodyPr/>
          <a:lstStyle/>
          <a:p>
            <a:r>
              <a:rPr lang="en-US" sz="4000" b="0" dirty="0">
                <a:solidFill>
                  <a:schemeClr val="tx1"/>
                </a:solidFill>
                <a:latin typeface="Corbel" panose="020B0503020204020204" pitchFamily="34" charset="0"/>
              </a:rPr>
              <a:t>More in the Paper </a:t>
            </a:r>
          </a:p>
        </p:txBody>
      </p:sp>
      <p:sp>
        <p:nvSpPr>
          <p:cNvPr id="3" name="Content Placeholder 2">
            <a:extLst>
              <a:ext uri="{FF2B5EF4-FFF2-40B4-BE49-F238E27FC236}">
                <a16:creationId xmlns:a16="http://schemas.microsoft.com/office/drawing/2014/main" id="{BA736755-F5C1-8732-F62C-1A641A5D259A}"/>
              </a:ext>
            </a:extLst>
          </p:cNvPr>
          <p:cNvSpPr>
            <a:spLocks noGrp="1"/>
          </p:cNvSpPr>
          <p:nvPr>
            <p:ph idx="1"/>
          </p:nvPr>
        </p:nvSpPr>
        <p:spPr/>
        <p:txBody>
          <a:bodyPr>
            <a:normAutofit fontScale="92500"/>
          </a:bodyPr>
          <a:lstStyle/>
          <a:p>
            <a:r>
              <a:rPr lang="en-US" sz="3200" dirty="0">
                <a:solidFill>
                  <a:schemeClr val="tx1"/>
                </a:solidFill>
                <a:latin typeface="Corbel" panose="020B0503020204020204" pitchFamily="34" charset="0"/>
              </a:rPr>
              <a:t>Details about </a:t>
            </a:r>
            <a:r>
              <a:rPr lang="en-US" altLang="zh-CN" sz="3200" dirty="0">
                <a:solidFill>
                  <a:schemeClr val="tx1"/>
                </a:solidFill>
                <a:latin typeface="Corbel" panose="020B0503020204020204" pitchFamily="34" charset="0"/>
              </a:rPr>
              <a:t>PAPI’s Heterogeneous Architecture</a:t>
            </a:r>
          </a:p>
          <a:p>
            <a:pPr marL="0" indent="0">
              <a:buNone/>
            </a:pPr>
            <a:endParaRPr lang="en-US" sz="3200" dirty="0">
              <a:solidFill>
                <a:schemeClr val="tx1"/>
              </a:solidFill>
              <a:latin typeface="Corbel" panose="020B0503020204020204" pitchFamily="34" charset="0"/>
            </a:endParaRPr>
          </a:p>
          <a:p>
            <a:r>
              <a:rPr lang="en-US" sz="3200" dirty="0">
                <a:solidFill>
                  <a:schemeClr val="tx1"/>
                </a:solidFill>
                <a:latin typeface="Corbel" panose="020B0503020204020204" pitchFamily="34" charset="0"/>
              </a:rPr>
              <a:t>Details about </a:t>
            </a:r>
            <a:r>
              <a:rPr lang="en-US" altLang="zh-CN" sz="3200" dirty="0">
                <a:solidFill>
                  <a:schemeClr val="tx1"/>
                </a:solidFill>
                <a:latin typeface="Corbel" panose="020B0503020204020204" pitchFamily="34" charset="0"/>
              </a:rPr>
              <a:t>PAPI Runtime Scheduler</a:t>
            </a:r>
          </a:p>
          <a:p>
            <a:endParaRPr lang="en-US" sz="3200" dirty="0">
              <a:solidFill>
                <a:schemeClr val="tx1"/>
              </a:solidFill>
              <a:latin typeface="Corbel" panose="020B0503020204020204" pitchFamily="34" charset="0"/>
            </a:endParaRPr>
          </a:p>
          <a:p>
            <a:r>
              <a:rPr lang="en-US" sz="3200" dirty="0">
                <a:solidFill>
                  <a:schemeClr val="tx1"/>
                </a:solidFill>
                <a:latin typeface="Corbel" panose="020B0503020204020204" pitchFamily="34" charset="0"/>
              </a:rPr>
              <a:t>Sensitivity to Parallelization Levels</a:t>
            </a:r>
          </a:p>
          <a:p>
            <a:endParaRPr lang="en-US" sz="3200" dirty="0">
              <a:solidFill>
                <a:schemeClr val="tx1"/>
              </a:solidFill>
              <a:latin typeface="Corbel" panose="020B0503020204020204" pitchFamily="34" charset="0"/>
            </a:endParaRPr>
          </a:p>
          <a:p>
            <a:r>
              <a:rPr lang="en-US" sz="3200" dirty="0">
                <a:solidFill>
                  <a:schemeClr val="tx1"/>
                </a:solidFill>
                <a:latin typeface="Corbel" panose="020B0503020204020204" pitchFamily="34" charset="0"/>
              </a:rPr>
              <a:t>Performance Speedup of </a:t>
            </a:r>
            <a:r>
              <a:rPr lang="en-US" altLang="zh-CN" sz="3200" dirty="0">
                <a:solidFill>
                  <a:schemeClr val="tx1"/>
                </a:solidFill>
                <a:latin typeface="Corbel" panose="020B0503020204020204" pitchFamily="34" charset="0"/>
              </a:rPr>
              <a:t>FC-</a:t>
            </a:r>
            <a:r>
              <a:rPr lang="en-US" sz="3200" dirty="0">
                <a:solidFill>
                  <a:schemeClr val="tx1"/>
                </a:solidFill>
                <a:latin typeface="Corbel" panose="020B0503020204020204" pitchFamily="34" charset="0"/>
              </a:rPr>
              <a:t>PIM</a:t>
            </a:r>
          </a:p>
          <a:p>
            <a:endParaRPr lang="en-US" sz="3200" dirty="0">
              <a:solidFill>
                <a:schemeClr val="tx1"/>
              </a:solidFill>
              <a:latin typeface="Corbel" panose="020B0503020204020204" pitchFamily="34" charset="0"/>
            </a:endParaRPr>
          </a:p>
          <a:p>
            <a:r>
              <a:rPr lang="en-US" sz="3200" dirty="0">
                <a:solidFill>
                  <a:schemeClr val="tx1"/>
                </a:solidFill>
                <a:latin typeface="Corbel" panose="020B0503020204020204" pitchFamily="34" charset="0"/>
              </a:rPr>
              <a:t>PAPI’s Execution Time Breakdown</a:t>
            </a:r>
          </a:p>
          <a:p>
            <a:endParaRPr lang="en-US" sz="3200" dirty="0">
              <a:solidFill>
                <a:schemeClr val="tx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F71AF1C5-13AC-E9DE-7D13-0644F0F7B6A1}"/>
              </a:ext>
            </a:extLst>
          </p:cNvPr>
          <p:cNvSpPr>
            <a:spLocks noGrp="1"/>
          </p:cNvSpPr>
          <p:nvPr>
            <p:ph type="sldNum" sz="quarter" idx="12"/>
          </p:nvPr>
        </p:nvSpPr>
        <p:spPr/>
        <p:txBody>
          <a:bodyPr/>
          <a:lstStyle/>
          <a:p>
            <a:fld id="{BA2D8F13-174C-467F-9D40-7DDEF70CAB8C}" type="slidenum">
              <a:rPr lang="en-US" smtClean="0">
                <a:latin typeface="Corbel" panose="020B0503020204020204" pitchFamily="34" charset="0"/>
              </a:rPr>
              <a:t>37</a:t>
            </a:fld>
            <a:endParaRPr lang="en-US">
              <a:latin typeface="Corbel" panose="020B0503020204020204" pitchFamily="34" charset="0"/>
            </a:endParaRPr>
          </a:p>
        </p:txBody>
      </p:sp>
      <p:pic>
        <p:nvPicPr>
          <p:cNvPr id="5" name="Picture 4" descr="safari.png">
            <a:extLst>
              <a:ext uri="{FF2B5EF4-FFF2-40B4-BE49-F238E27FC236}">
                <a16:creationId xmlns:a16="http://schemas.microsoft.com/office/drawing/2014/main" id="{438F8E45-5104-BBD3-95AD-9C7DA18C5580}"/>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6" name="Rectangle 5">
            <a:extLst>
              <a:ext uri="{FF2B5EF4-FFF2-40B4-BE49-F238E27FC236}">
                <a16:creationId xmlns:a16="http://schemas.microsoft.com/office/drawing/2014/main" id="{2EAFCE2B-8AA9-C8DF-7C90-A441225B77F1}"/>
              </a:ext>
            </a:extLst>
          </p:cNvPr>
          <p:cNvSpPr/>
          <p:nvPr/>
        </p:nvSpPr>
        <p:spPr>
          <a:xfrm>
            <a:off x="0" y="991402"/>
            <a:ext cx="9144000" cy="540939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9" name="TextBox 5">
            <a:extLst>
              <a:ext uri="{FF2B5EF4-FFF2-40B4-BE49-F238E27FC236}">
                <a16:creationId xmlns:a16="http://schemas.microsoft.com/office/drawing/2014/main" id="{A23A024D-255B-FCD8-7E2C-1E3831B8E40D}"/>
              </a:ext>
            </a:extLst>
          </p:cNvPr>
          <p:cNvSpPr txBox="1"/>
          <p:nvPr/>
        </p:nvSpPr>
        <p:spPr>
          <a:xfrm>
            <a:off x="1415912" y="3626024"/>
            <a:ext cx="6400800" cy="400110"/>
          </a:xfrm>
          <a:prstGeom prst="rect">
            <a:avLst/>
          </a:prstGeom>
          <a:noFill/>
        </p:spPr>
        <p:txBody>
          <a:bodyPr wrap="square" rtlCol="0">
            <a:spAutoFit/>
          </a:bodyPr>
          <a:lstStyle/>
          <a:p>
            <a:pPr algn="ctr"/>
            <a:r>
              <a:rPr lang="en-IN" sz="2000" b="1" dirty="0">
                <a:solidFill>
                  <a:srgbClr val="2127F6"/>
                </a:solidFill>
                <a:latin typeface="Consolas" panose="020B0609020204030204" pitchFamily="49" charset="0"/>
                <a:cs typeface="Consolas" panose="020B0609020204030204" pitchFamily="49" charset="0"/>
              </a:rPr>
              <a:t>https://arxiv.org/pdf/2502.15470</a:t>
            </a:r>
          </a:p>
        </p:txBody>
      </p:sp>
      <p:pic>
        <p:nvPicPr>
          <p:cNvPr id="10" name="图片 9">
            <a:extLst>
              <a:ext uri="{FF2B5EF4-FFF2-40B4-BE49-F238E27FC236}">
                <a16:creationId xmlns:a16="http://schemas.microsoft.com/office/drawing/2014/main" id="{BBEA5F5F-98D2-9578-6908-C3841EE2E036}"/>
              </a:ext>
            </a:extLst>
          </p:cNvPr>
          <p:cNvPicPr>
            <a:picLocks noChangeAspect="1"/>
          </p:cNvPicPr>
          <p:nvPr/>
        </p:nvPicPr>
        <p:blipFill>
          <a:blip r:embed="rId4"/>
          <a:srcRect t="8002" b="51161"/>
          <a:stretch/>
        </p:blipFill>
        <p:spPr>
          <a:xfrm>
            <a:off x="517268" y="1247789"/>
            <a:ext cx="8109464" cy="2148214"/>
          </a:xfrm>
          <a:prstGeom prst="rect">
            <a:avLst/>
          </a:prstGeom>
          <a:ln>
            <a:solidFill>
              <a:schemeClr val="tx1"/>
            </a:solidFill>
          </a:ln>
        </p:spPr>
      </p:pic>
      <p:grpSp>
        <p:nvGrpSpPr>
          <p:cNvPr id="11" name="组合 10">
            <a:extLst>
              <a:ext uri="{FF2B5EF4-FFF2-40B4-BE49-F238E27FC236}">
                <a16:creationId xmlns:a16="http://schemas.microsoft.com/office/drawing/2014/main" id="{796AC6FC-791D-69FA-33E9-360B3B7FCA31}"/>
              </a:ext>
            </a:extLst>
          </p:cNvPr>
          <p:cNvGrpSpPr/>
          <p:nvPr/>
        </p:nvGrpSpPr>
        <p:grpSpPr>
          <a:xfrm>
            <a:off x="3568098" y="4206738"/>
            <a:ext cx="2007802" cy="2007802"/>
            <a:chOff x="3483431" y="4206738"/>
            <a:chExt cx="2007802" cy="2007802"/>
          </a:xfrm>
        </p:grpSpPr>
        <p:pic>
          <p:nvPicPr>
            <p:cNvPr id="12" name="图片 11">
              <a:extLst>
                <a:ext uri="{FF2B5EF4-FFF2-40B4-BE49-F238E27FC236}">
                  <a16:creationId xmlns:a16="http://schemas.microsoft.com/office/drawing/2014/main" id="{B14EAF31-AD1C-4DA4-DF44-98D99D9CC7A3}"/>
                </a:ext>
              </a:extLst>
            </p:cNvPr>
            <p:cNvPicPr>
              <a:picLocks noChangeAspect="1"/>
            </p:cNvPicPr>
            <p:nvPr/>
          </p:nvPicPr>
          <p:blipFill>
            <a:blip r:embed="rId5"/>
            <a:stretch>
              <a:fillRect/>
            </a:stretch>
          </p:blipFill>
          <p:spPr>
            <a:xfrm>
              <a:off x="3483431" y="4206738"/>
              <a:ext cx="2007802" cy="2007802"/>
            </a:xfrm>
            <a:prstGeom prst="rect">
              <a:avLst/>
            </a:prstGeom>
          </p:spPr>
        </p:pic>
        <p:sp>
          <p:nvSpPr>
            <p:cNvPr id="13" name="矩形: 圆角 12">
              <a:extLst>
                <a:ext uri="{FF2B5EF4-FFF2-40B4-BE49-F238E27FC236}">
                  <a16:creationId xmlns:a16="http://schemas.microsoft.com/office/drawing/2014/main" id="{202FB288-C5DB-53CA-AD2F-356BE0A7C43C}"/>
                </a:ext>
              </a:extLst>
            </p:cNvPr>
            <p:cNvSpPr/>
            <p:nvPr/>
          </p:nvSpPr>
          <p:spPr>
            <a:xfrm>
              <a:off x="3513433" y="4285497"/>
              <a:ext cx="1947797" cy="1850284"/>
            </a:xfrm>
            <a:prstGeom prst="roundRect">
              <a:avLst>
                <a:gd name="adj" fmla="val 7342"/>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80114281"/>
      </p:ext>
    </p:extLst>
  </p:cSld>
  <p:clrMapOvr>
    <a:masterClrMapping/>
  </p:clrMapOvr>
  <mc:AlternateContent xmlns:mc="http://schemas.openxmlformats.org/markup-compatibility/2006" xmlns:p14="http://schemas.microsoft.com/office/powerpoint/2010/main">
    <mc:Choice Requires="p14">
      <p:transition spd="slow" p14:dur="2000" advTm="1208"/>
    </mc:Choice>
    <mc:Fallback xmlns="">
      <p:transition spd="slow" advTm="120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1A16-2C2E-DF16-1A3D-F4717E5F22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29727-ED36-E97A-4F78-E3E80A461226}"/>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427DAF6A-0698-A6C8-A4F3-62CF2CF63A46}"/>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ED887ED4-C6CE-94AA-1F2B-15C194675F31}"/>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645F3996-F65D-98E8-375D-0BC2B192C317}"/>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AA22317F-C09C-5827-6A91-42508DA242F8}"/>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BD175C63-BFC1-1758-45EC-466DD03FECA3}"/>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FA65C952-5ADE-EF8B-9E67-856263995055}"/>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1F35553B-9491-A77F-22F8-D941BEABFEE3}"/>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474D60D5-87C3-551B-BF68-D39FA63191AC}"/>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4E9A3368-16CC-37C2-B737-D5CFE0B94FC5}"/>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25BFA13-AAF0-0470-53CA-C5C27CEB5E25}"/>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56E786E7-0B48-0EE3-A867-680A1106858C}"/>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6787E1D8-FA9C-8660-7BEF-A40FA93A3855}"/>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1F497D"/>
                </a:solidFill>
              </a:rPr>
              <a:t>6</a:t>
            </a:r>
          </a:p>
        </p:txBody>
      </p:sp>
      <p:sp>
        <p:nvSpPr>
          <p:cNvPr id="23" name="Title 1">
            <a:extLst>
              <a:ext uri="{FF2B5EF4-FFF2-40B4-BE49-F238E27FC236}">
                <a16:creationId xmlns:a16="http://schemas.microsoft.com/office/drawing/2014/main" id="{922C8195-4A1E-A1CC-9FFE-029B7DE1D061}"/>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7BF57456-90A5-EE14-B09D-BB37023B5A52}"/>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10CA9C27-0F53-827D-5462-2996AEF0E6D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704350740"/>
      </p:ext>
    </p:extLst>
  </p:cSld>
  <p:clrMapOvr>
    <a:masterClrMapping/>
  </p:clrMapOvr>
  <mc:AlternateContent xmlns:mc="http://schemas.openxmlformats.org/markup-compatibility/2006" xmlns:p14="http://schemas.microsoft.com/office/powerpoint/2010/main">
    <mc:Choice Requires="p14">
      <p:transition spd="slow" p14:dur="2000" advTm="2613"/>
    </mc:Choice>
    <mc:Fallback xmlns="">
      <p:transition spd="slow" advTm="261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17790FB-9428-0FD1-64BB-E86D0B80E5F7}"/>
              </a:ext>
            </a:extLst>
          </p:cNvPr>
          <p:cNvSpPr/>
          <p:nvPr/>
        </p:nvSpPr>
        <p:spPr>
          <a:xfrm>
            <a:off x="-2" y="5354181"/>
            <a:ext cx="9492426" cy="964641"/>
          </a:xfrm>
          <a:prstGeom prst="rect">
            <a:avLst/>
          </a:prstGeom>
          <a:solidFill>
            <a:srgbClr val="DB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8" name="Rectangle 27">
            <a:extLst>
              <a:ext uri="{FF2B5EF4-FFF2-40B4-BE49-F238E27FC236}">
                <a16:creationId xmlns:a16="http://schemas.microsoft.com/office/drawing/2014/main" id="{7B2C192E-E1F9-0B62-0A63-64713A14F18E}"/>
              </a:ext>
            </a:extLst>
          </p:cNvPr>
          <p:cNvSpPr/>
          <p:nvPr/>
        </p:nvSpPr>
        <p:spPr>
          <a:xfrm>
            <a:off x="0" y="3628244"/>
            <a:ext cx="9492426" cy="1749872"/>
          </a:xfrm>
          <a:prstGeom prst="rect">
            <a:avLst/>
          </a:prstGeom>
          <a:solidFill>
            <a:srgbClr val="DB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3" name="Rectangle 22">
            <a:extLst>
              <a:ext uri="{FF2B5EF4-FFF2-40B4-BE49-F238E27FC236}">
                <a16:creationId xmlns:a16="http://schemas.microsoft.com/office/drawing/2014/main" id="{D24B5BB2-37D9-FB5D-8A38-F9B87AC917B3}"/>
              </a:ext>
            </a:extLst>
          </p:cNvPr>
          <p:cNvSpPr/>
          <p:nvPr/>
        </p:nvSpPr>
        <p:spPr>
          <a:xfrm>
            <a:off x="-129902" y="2709071"/>
            <a:ext cx="9492426" cy="7529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2" name="Rectangle 21">
            <a:extLst>
              <a:ext uri="{FF2B5EF4-FFF2-40B4-BE49-F238E27FC236}">
                <a16:creationId xmlns:a16="http://schemas.microsoft.com/office/drawing/2014/main" id="{E43B034F-9534-F658-8DF6-D0C2EA5EC7B3}"/>
              </a:ext>
            </a:extLst>
          </p:cNvPr>
          <p:cNvSpPr/>
          <p:nvPr/>
        </p:nvSpPr>
        <p:spPr>
          <a:xfrm>
            <a:off x="-129902" y="1837469"/>
            <a:ext cx="9492425" cy="7529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0" name="Rectangle 19">
            <a:extLst>
              <a:ext uri="{FF2B5EF4-FFF2-40B4-BE49-F238E27FC236}">
                <a16:creationId xmlns:a16="http://schemas.microsoft.com/office/drawing/2014/main" id="{CA22CFD6-BDF3-C188-C06F-F559316CEFDF}"/>
              </a:ext>
            </a:extLst>
          </p:cNvPr>
          <p:cNvSpPr/>
          <p:nvPr/>
        </p:nvSpPr>
        <p:spPr>
          <a:xfrm>
            <a:off x="-129901" y="965867"/>
            <a:ext cx="9492425" cy="7529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6" name="Rounded Rectangle 5">
            <a:extLst>
              <a:ext uri="{FF2B5EF4-FFF2-40B4-BE49-F238E27FC236}">
                <a16:creationId xmlns:a16="http://schemas.microsoft.com/office/drawing/2014/main" id="{AFE9C8D4-7140-3A87-8798-7A8ECF1BA69B}"/>
              </a:ext>
            </a:extLst>
          </p:cNvPr>
          <p:cNvSpPr/>
          <p:nvPr/>
        </p:nvSpPr>
        <p:spPr>
          <a:xfrm>
            <a:off x="1078266" y="807616"/>
            <a:ext cx="8318054" cy="2621384"/>
          </a:xfrm>
          <a:prstGeom prst="roundRect">
            <a:avLst>
              <a:gd name="adj" fmla="val 0"/>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1775">
              <a:buClr>
                <a:srgbClr val="EFEEDB"/>
              </a:buClr>
            </a:pPr>
            <a:r>
              <a:rPr lang="en-US" sz="2400" dirty="0">
                <a:solidFill>
                  <a:schemeClr val="tx1"/>
                </a:solidFill>
                <a:latin typeface="Corbel" panose="020B0503020204020204" pitchFamily="34" charset="0"/>
              </a:rPr>
              <a:t>There are </a:t>
            </a:r>
            <a:r>
              <a:rPr lang="en-US" sz="2400" dirty="0">
                <a:solidFill>
                  <a:srgbClr val="C00000"/>
                </a:solidFill>
                <a:latin typeface="Corbel" panose="020B0503020204020204" pitchFamily="34" charset="0"/>
              </a:rPr>
              <a:t>varying </a:t>
            </a:r>
            <a:r>
              <a:rPr lang="en-US" sz="2400" dirty="0">
                <a:solidFill>
                  <a:schemeClr val="tx1"/>
                </a:solidFill>
                <a:latin typeface="Corbel" panose="020B0503020204020204" pitchFamily="34" charset="0"/>
              </a:rPr>
              <a:t>computation and memory bandwidth demands across </a:t>
            </a:r>
            <a:r>
              <a:rPr lang="en-US" sz="2400" dirty="0">
                <a:solidFill>
                  <a:srgbClr val="C00000"/>
                </a:solidFill>
                <a:latin typeface="Corbel" panose="020B0503020204020204" pitchFamily="34" charset="0"/>
              </a:rPr>
              <a:t>different RLP &amp; TLP </a:t>
            </a:r>
            <a:r>
              <a:rPr lang="en-US" sz="2400" dirty="0">
                <a:solidFill>
                  <a:schemeClr val="tx1"/>
                </a:solidFill>
                <a:latin typeface="Corbel" panose="020B0503020204020204" pitchFamily="34" charset="0"/>
              </a:rPr>
              <a:t>configurations</a:t>
            </a:r>
          </a:p>
          <a:p>
            <a:pPr marL="452438" indent="-220663">
              <a:buClr>
                <a:srgbClr val="EFEEDB"/>
              </a:buClr>
              <a:buFont typeface="Arial" panose="020B0604020202020204" pitchFamily="34" charset="0"/>
              <a:buChar char="•"/>
            </a:pPr>
            <a:endParaRPr lang="en-US" sz="1000" dirty="0">
              <a:solidFill>
                <a:schemeClr val="tx1"/>
              </a:solidFill>
              <a:latin typeface="Corbel" panose="020B0503020204020204" pitchFamily="34" charset="0"/>
            </a:endParaRPr>
          </a:p>
          <a:p>
            <a:pPr marL="231775">
              <a:buClr>
                <a:srgbClr val="EFEEDB"/>
              </a:buClr>
            </a:pPr>
            <a:r>
              <a:rPr lang="en-US" sz="2400" dirty="0">
                <a:solidFill>
                  <a:schemeClr val="tx1"/>
                </a:solidFill>
                <a:latin typeface="Corbel" panose="020B0503020204020204" pitchFamily="34" charset="0"/>
              </a:rPr>
              <a:t>The </a:t>
            </a:r>
            <a:r>
              <a:rPr lang="en-US" sz="2400" dirty="0">
                <a:solidFill>
                  <a:srgbClr val="C00000"/>
                </a:solidFill>
                <a:latin typeface="Corbel" panose="020B0503020204020204" pitchFamily="34" charset="0"/>
              </a:rPr>
              <a:t>memory-bound kernels </a:t>
            </a:r>
            <a:r>
              <a:rPr lang="en-US" sz="2400" dirty="0">
                <a:solidFill>
                  <a:schemeClr val="tx1"/>
                </a:solidFill>
                <a:latin typeface="Corbel" panose="020B0503020204020204" pitchFamily="34" charset="0"/>
              </a:rPr>
              <a:t>exhibit </a:t>
            </a:r>
            <a:r>
              <a:rPr lang="en-US" sz="2400" dirty="0">
                <a:solidFill>
                  <a:srgbClr val="C00000"/>
                </a:solidFill>
                <a:latin typeface="Corbel" panose="020B0503020204020204" pitchFamily="34" charset="0"/>
              </a:rPr>
              <a:t>various </a:t>
            </a:r>
            <a:r>
              <a:rPr lang="en-US" sz="2400" dirty="0">
                <a:solidFill>
                  <a:schemeClr val="tx1"/>
                </a:solidFill>
                <a:latin typeface="Corbel" panose="020B0503020204020204" pitchFamily="34" charset="0"/>
              </a:rPr>
              <a:t>computation demands depending on the kernel type</a:t>
            </a:r>
          </a:p>
          <a:p>
            <a:pPr marL="231775">
              <a:buClr>
                <a:srgbClr val="EFEEDB"/>
              </a:buClr>
            </a:pPr>
            <a:endParaRPr lang="en-US" sz="1500" dirty="0">
              <a:solidFill>
                <a:schemeClr val="tx1"/>
              </a:solidFill>
              <a:latin typeface="Corbel" panose="020B0503020204020204" pitchFamily="34" charset="0"/>
            </a:endParaRPr>
          </a:p>
          <a:p>
            <a:pPr marL="231775">
              <a:buClr>
                <a:srgbClr val="EFEEDB"/>
              </a:buClr>
            </a:pPr>
            <a:endParaRPr lang="en-US" sz="500" dirty="0">
              <a:solidFill>
                <a:schemeClr val="tx1"/>
              </a:solidFill>
              <a:latin typeface="Corbel" panose="020B0503020204020204" pitchFamily="34" charset="0"/>
            </a:endParaRPr>
          </a:p>
          <a:p>
            <a:pPr marL="231775">
              <a:buClr>
                <a:srgbClr val="EFEEDB"/>
              </a:buClr>
            </a:pPr>
            <a:r>
              <a:rPr lang="en-US" sz="2400" dirty="0">
                <a:solidFill>
                  <a:schemeClr val="tx1"/>
                </a:solidFill>
                <a:latin typeface="Corbel" panose="020B0503020204020204" pitchFamily="34" charset="0"/>
              </a:rPr>
              <a:t>LLM kernels have </a:t>
            </a:r>
            <a:r>
              <a:rPr lang="en-US" sz="2400" dirty="0">
                <a:solidFill>
                  <a:srgbClr val="C00000"/>
                </a:solidFill>
                <a:latin typeface="Corbel" panose="020B0503020204020204" pitchFamily="34" charset="0"/>
              </a:rPr>
              <a:t>dynamic</a:t>
            </a:r>
            <a:r>
              <a:rPr lang="en-US" sz="2400" dirty="0">
                <a:solidFill>
                  <a:schemeClr val="tx1"/>
                </a:solidFill>
                <a:latin typeface="Corbel" panose="020B0503020204020204" pitchFamily="34" charset="0"/>
              </a:rPr>
              <a:t> computation demands at runtime</a:t>
            </a:r>
          </a:p>
        </p:txBody>
      </p:sp>
      <p:pic>
        <p:nvPicPr>
          <p:cNvPr id="16" name="Graphic 15" descr="Badge with solid fill">
            <a:extLst>
              <a:ext uri="{FF2B5EF4-FFF2-40B4-BE49-F238E27FC236}">
                <a16:creationId xmlns:a16="http://schemas.microsoft.com/office/drawing/2014/main" id="{2F051543-4B50-09F8-6DC9-E1727876BB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813" y="1861776"/>
            <a:ext cx="718457" cy="718457"/>
          </a:xfrm>
          <a:prstGeom prst="rect">
            <a:avLst/>
          </a:prstGeom>
        </p:spPr>
      </p:pic>
      <p:pic>
        <p:nvPicPr>
          <p:cNvPr id="18" name="Graphic 17" descr="Badge 1 with solid fill">
            <a:extLst>
              <a:ext uri="{FF2B5EF4-FFF2-40B4-BE49-F238E27FC236}">
                <a16:creationId xmlns:a16="http://schemas.microsoft.com/office/drawing/2014/main" id="{9A105431-F752-C189-B7A0-1451C21A3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814" y="983132"/>
            <a:ext cx="718457" cy="718457"/>
          </a:xfrm>
          <a:prstGeom prst="rect">
            <a:avLst/>
          </a:prstGeom>
        </p:spPr>
      </p:pic>
      <p:sp>
        <p:nvSpPr>
          <p:cNvPr id="21" name="TextBox 20">
            <a:extLst>
              <a:ext uri="{FF2B5EF4-FFF2-40B4-BE49-F238E27FC236}">
                <a16:creationId xmlns:a16="http://schemas.microsoft.com/office/drawing/2014/main" id="{78ABB38C-8660-06C7-8C5D-FEDCAFF0EE5E}"/>
              </a:ext>
            </a:extLst>
          </p:cNvPr>
          <p:cNvSpPr txBox="1"/>
          <p:nvPr/>
        </p:nvSpPr>
        <p:spPr>
          <a:xfrm rot="16200000">
            <a:off x="-984295" y="1954545"/>
            <a:ext cx="2491810" cy="523220"/>
          </a:xfrm>
          <a:prstGeom prst="rect">
            <a:avLst/>
          </a:prstGeom>
          <a:solidFill>
            <a:srgbClr val="17375E"/>
          </a:solidFill>
        </p:spPr>
        <p:txBody>
          <a:bodyPr wrap="square" rtlCol="0">
            <a:spAutoFit/>
          </a:bodyPr>
          <a:lstStyle/>
          <a:p>
            <a:pPr algn="ctr"/>
            <a:endParaRPr lang="en-US" sz="2800" b="1" dirty="0">
              <a:solidFill>
                <a:schemeClr val="bg1"/>
              </a:solidFill>
              <a:latin typeface="Corbel" panose="020B0503020204020204" pitchFamily="34" charset="0"/>
            </a:endParaRPr>
          </a:p>
        </p:txBody>
      </p:sp>
      <p:sp>
        <p:nvSpPr>
          <p:cNvPr id="24" name="TextBox 23">
            <a:extLst>
              <a:ext uri="{FF2B5EF4-FFF2-40B4-BE49-F238E27FC236}">
                <a16:creationId xmlns:a16="http://schemas.microsoft.com/office/drawing/2014/main" id="{DAC22CA7-E7D3-5EE3-6F77-7FD50210EBA4}"/>
              </a:ext>
            </a:extLst>
          </p:cNvPr>
          <p:cNvSpPr txBox="1"/>
          <p:nvPr/>
        </p:nvSpPr>
        <p:spPr>
          <a:xfrm rot="16200000">
            <a:off x="-818623" y="1954545"/>
            <a:ext cx="2160463" cy="523220"/>
          </a:xfrm>
          <a:prstGeom prst="rect">
            <a:avLst/>
          </a:prstGeom>
          <a:noFill/>
        </p:spPr>
        <p:txBody>
          <a:bodyPr wrap="none" rtlCol="0">
            <a:spAutoFit/>
          </a:bodyPr>
          <a:lstStyle/>
          <a:p>
            <a:r>
              <a:rPr lang="en-US" sz="2800" b="1" dirty="0">
                <a:solidFill>
                  <a:schemeClr val="bg1"/>
                </a:solidFill>
                <a:latin typeface="Corbel" panose="020B0503020204020204" pitchFamily="34" charset="0"/>
              </a:rPr>
              <a:t>Key Findings</a:t>
            </a:r>
          </a:p>
        </p:txBody>
      </p:sp>
      <p:sp>
        <p:nvSpPr>
          <p:cNvPr id="25" name="TextBox 24">
            <a:extLst>
              <a:ext uri="{FF2B5EF4-FFF2-40B4-BE49-F238E27FC236}">
                <a16:creationId xmlns:a16="http://schemas.microsoft.com/office/drawing/2014/main" id="{A168A3F1-3C3B-7E57-510D-C8CBAC2E5A6B}"/>
              </a:ext>
            </a:extLst>
          </p:cNvPr>
          <p:cNvSpPr txBox="1"/>
          <p:nvPr/>
        </p:nvSpPr>
        <p:spPr>
          <a:xfrm rot="16200000">
            <a:off x="-1083682" y="4711923"/>
            <a:ext cx="2690580" cy="523220"/>
          </a:xfrm>
          <a:prstGeom prst="rect">
            <a:avLst/>
          </a:prstGeom>
          <a:solidFill>
            <a:schemeClr val="accent1">
              <a:lumMod val="50000"/>
            </a:schemeClr>
          </a:solidFill>
        </p:spPr>
        <p:txBody>
          <a:bodyPr wrap="square" rtlCol="0">
            <a:spAutoFit/>
          </a:bodyPr>
          <a:lstStyle/>
          <a:p>
            <a:pPr algn="ctr"/>
            <a:endParaRPr lang="en-US" sz="2800" b="1" dirty="0">
              <a:solidFill>
                <a:schemeClr val="bg1"/>
              </a:solidFill>
              <a:latin typeface="Corbel" panose="020B0503020204020204" pitchFamily="34" charset="0"/>
            </a:endParaRPr>
          </a:p>
        </p:txBody>
      </p:sp>
      <p:sp>
        <p:nvSpPr>
          <p:cNvPr id="26" name="Rounded Rectangle 25">
            <a:extLst>
              <a:ext uri="{FF2B5EF4-FFF2-40B4-BE49-F238E27FC236}">
                <a16:creationId xmlns:a16="http://schemas.microsoft.com/office/drawing/2014/main" id="{142E5E60-DBE2-EE97-D224-2C567E6CC1B0}"/>
              </a:ext>
            </a:extLst>
          </p:cNvPr>
          <p:cNvSpPr/>
          <p:nvPr/>
        </p:nvSpPr>
        <p:spPr>
          <a:xfrm>
            <a:off x="261607" y="3697439"/>
            <a:ext cx="8802005" cy="2621384"/>
          </a:xfrm>
          <a:prstGeom prst="roundRect">
            <a:avLst>
              <a:gd name="adj" fmla="val 0"/>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indent="-220663">
              <a:buClr>
                <a:srgbClr val="DBE7ED"/>
              </a:buClr>
              <a:buFont typeface="Arial" panose="020B0604020202020204" pitchFamily="34" charset="0"/>
              <a:buChar char="•"/>
            </a:pPr>
            <a:r>
              <a:rPr lang="en-US" sz="4000" b="1" dirty="0">
                <a:solidFill>
                  <a:srgbClr val="2127F6"/>
                </a:solidFill>
                <a:latin typeface="Corbel" panose="020B0503020204020204" pitchFamily="34" charset="0"/>
              </a:rPr>
              <a:t>PAPI</a:t>
            </a:r>
          </a:p>
          <a:p>
            <a:pPr marL="452438" indent="-220663">
              <a:buClr>
                <a:srgbClr val="DBE7ED"/>
              </a:buClr>
              <a:buFont typeface="Arial" panose="020B0604020202020204" pitchFamily="34" charset="0"/>
              <a:buChar char="•"/>
            </a:pPr>
            <a:r>
              <a:rPr lang="en-US" sz="2400" b="1" dirty="0">
                <a:solidFill>
                  <a:schemeClr val="tx1"/>
                </a:solidFill>
                <a:latin typeface="Corbel" panose="020B0503020204020204" pitchFamily="34" charset="0"/>
              </a:rPr>
              <a:t>Key Idea:</a:t>
            </a:r>
            <a:r>
              <a:rPr lang="en-US" sz="2400" dirty="0">
                <a:solidFill>
                  <a:schemeClr val="tx1"/>
                </a:solidFill>
                <a:latin typeface="Corbel" panose="020B0503020204020204" pitchFamily="34" charset="0"/>
              </a:rPr>
              <a:t>  To enable </a:t>
            </a:r>
            <a:r>
              <a:rPr lang="en-US" sz="2400" dirty="0">
                <a:solidFill>
                  <a:srgbClr val="2127F6"/>
                </a:solidFill>
                <a:latin typeface="Corbel" panose="020B0503020204020204" pitchFamily="34" charset="0"/>
              </a:rPr>
              <a:t>online dynamic task scheduling </a:t>
            </a:r>
            <a:r>
              <a:rPr lang="en-US" sz="2400" dirty="0">
                <a:solidFill>
                  <a:schemeClr val="tx1"/>
                </a:solidFill>
                <a:latin typeface="Corbel" panose="020B0503020204020204" pitchFamily="34" charset="0"/>
              </a:rPr>
              <a:t>on a heterogeneous architecture via online identification of kernel properties in LLM decoding</a:t>
            </a:r>
          </a:p>
          <a:p>
            <a:pPr marL="688975" lvl="1">
              <a:buClr>
                <a:srgbClr val="EFEEDB"/>
              </a:buClr>
            </a:pPr>
            <a:endParaRPr lang="en-US" sz="1200" dirty="0">
              <a:solidFill>
                <a:srgbClr val="C00000"/>
              </a:solidFill>
              <a:latin typeface="Corbel" panose="020B0503020204020204" pitchFamily="34" charset="0"/>
            </a:endParaRPr>
          </a:p>
          <a:p>
            <a:pPr marL="452438" lvl="1">
              <a:buClr>
                <a:srgbClr val="EFEEDB"/>
              </a:buClr>
            </a:pPr>
            <a:r>
              <a:rPr lang="en-US" sz="2400" b="1" dirty="0">
                <a:solidFill>
                  <a:schemeClr val="tx1"/>
                </a:solidFill>
                <a:latin typeface="Corbel" panose="020B0503020204020204" pitchFamily="34" charset="0"/>
              </a:rPr>
              <a:t>Key Result:</a:t>
            </a:r>
            <a:r>
              <a:rPr lang="en-US" sz="2400" dirty="0">
                <a:solidFill>
                  <a:schemeClr val="tx1"/>
                </a:solidFill>
                <a:latin typeface="Corbel" panose="020B0503020204020204" pitchFamily="34" charset="0"/>
              </a:rPr>
              <a:t> </a:t>
            </a:r>
            <a:r>
              <a:rPr lang="en-US" sz="2400" b="1" dirty="0">
                <a:solidFill>
                  <a:schemeClr val="accent6">
                    <a:lumMod val="75000"/>
                  </a:schemeClr>
                </a:solidFill>
                <a:latin typeface="Corbel" panose="020B0503020204020204" pitchFamily="34" charset="0"/>
              </a:rPr>
              <a:t>Simultaneously improves performance and energy</a:t>
            </a:r>
            <a:r>
              <a:rPr lang="en-US" sz="2400" dirty="0">
                <a:solidFill>
                  <a:schemeClr val="tx1"/>
                </a:solidFill>
                <a:latin typeface="Corbel" panose="020B0503020204020204" pitchFamily="34" charset="0"/>
              </a:rPr>
              <a:t> efficiency of the state-of-the-art baseline</a:t>
            </a:r>
          </a:p>
        </p:txBody>
      </p:sp>
      <p:sp>
        <p:nvSpPr>
          <p:cNvPr id="27" name="TextBox 26">
            <a:extLst>
              <a:ext uri="{FF2B5EF4-FFF2-40B4-BE49-F238E27FC236}">
                <a16:creationId xmlns:a16="http://schemas.microsoft.com/office/drawing/2014/main" id="{6050AE20-A344-20CD-7F12-AA818239047F}"/>
              </a:ext>
            </a:extLst>
          </p:cNvPr>
          <p:cNvSpPr txBox="1"/>
          <p:nvPr/>
        </p:nvSpPr>
        <p:spPr>
          <a:xfrm rot="16200000">
            <a:off x="-1037786" y="4711923"/>
            <a:ext cx="2598788" cy="523220"/>
          </a:xfrm>
          <a:prstGeom prst="rect">
            <a:avLst/>
          </a:prstGeom>
          <a:solidFill>
            <a:srgbClr val="17375E"/>
          </a:solidFill>
        </p:spPr>
        <p:txBody>
          <a:bodyPr wrap="none" rtlCol="0">
            <a:spAutoFit/>
          </a:bodyPr>
          <a:lstStyle/>
          <a:p>
            <a:r>
              <a:rPr lang="en-US" sz="2800" b="1" dirty="0">
                <a:solidFill>
                  <a:schemeClr val="bg1"/>
                </a:solidFill>
                <a:latin typeface="Corbel" panose="020B0503020204020204" pitchFamily="34" charset="0"/>
              </a:rPr>
              <a:t>Key Mechanism</a:t>
            </a:r>
          </a:p>
        </p:txBody>
      </p:sp>
      <p:sp>
        <p:nvSpPr>
          <p:cNvPr id="7" name="Title 1">
            <a:extLst>
              <a:ext uri="{FF2B5EF4-FFF2-40B4-BE49-F238E27FC236}">
                <a16:creationId xmlns:a16="http://schemas.microsoft.com/office/drawing/2014/main" id="{4DA9171B-E00A-CF2C-2EE8-9D1C539DD5F8}"/>
              </a:ext>
            </a:extLst>
          </p:cNvPr>
          <p:cNvSpPr txBox="1">
            <a:spLocks/>
          </p:cNvSpPr>
          <p:nvPr/>
        </p:nvSpPr>
        <p:spPr>
          <a:xfrm>
            <a:off x="0" y="-76200"/>
            <a:ext cx="9144000"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r>
              <a:rPr lang="en-US" sz="4000" b="0">
                <a:solidFill>
                  <a:schemeClr val="tx1"/>
                </a:solidFill>
                <a:latin typeface="Corbel" panose="020B0503020204020204" pitchFamily="34" charset="0"/>
              </a:rPr>
              <a:t>Conclusion</a:t>
            </a:r>
            <a:endParaRPr lang="en-US" sz="4000" b="0" dirty="0">
              <a:solidFill>
                <a:schemeClr val="tx1"/>
              </a:solidFill>
              <a:latin typeface="Corbel" panose="020B0503020204020204" pitchFamily="34" charset="0"/>
            </a:endParaRPr>
          </a:p>
        </p:txBody>
      </p:sp>
      <p:pic>
        <p:nvPicPr>
          <p:cNvPr id="14" name="Graphic 13" descr="Badge 3 with solid fill">
            <a:extLst>
              <a:ext uri="{FF2B5EF4-FFF2-40B4-BE49-F238E27FC236}">
                <a16:creationId xmlns:a16="http://schemas.microsoft.com/office/drawing/2014/main" id="{C36C9F24-6922-61E3-918F-C9187F720B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813" y="2726336"/>
            <a:ext cx="718457" cy="718457"/>
          </a:xfrm>
          <a:prstGeom prst="rect">
            <a:avLst/>
          </a:prstGeom>
        </p:spPr>
      </p:pic>
    </p:spTree>
    <p:extLst>
      <p:ext uri="{BB962C8B-B14F-4D97-AF65-F5344CB8AC3E}">
        <p14:creationId xmlns:p14="http://schemas.microsoft.com/office/powerpoint/2010/main" val="36023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3" grpId="0" animBg="1"/>
      <p:bldP spid="22" grpId="0" animBg="1"/>
      <p:bldP spid="20" grpId="0" animBg="1"/>
      <p:bldP spid="21" grpId="0" animBg="1"/>
      <p:bldP spid="24" grpId="0"/>
      <p:bldP spid="25"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BBB7-3386-0B85-44FE-3B55DD8EF020}"/>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35EF22F3-BA10-5E0A-C989-0E082D0ED172}"/>
              </a:ext>
            </a:extLst>
          </p:cNvPr>
          <p:cNvSpPr/>
          <p:nvPr/>
        </p:nvSpPr>
        <p:spPr>
          <a:xfrm>
            <a:off x="2388757" y="2065288"/>
            <a:ext cx="6446185" cy="2728202"/>
          </a:xfrm>
          <a:prstGeom prst="rect">
            <a:avLst/>
          </a:prstGeom>
          <a:solidFill>
            <a:srgbClr val="FFF5F5"/>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 name="文本框 7">
            <a:extLst>
              <a:ext uri="{FF2B5EF4-FFF2-40B4-BE49-F238E27FC236}">
                <a16:creationId xmlns:a16="http://schemas.microsoft.com/office/drawing/2014/main" id="{FC16AF54-8FEC-1A5C-FEBC-DD459CBC529B}"/>
              </a:ext>
            </a:extLst>
          </p:cNvPr>
          <p:cNvSpPr txBox="1"/>
          <p:nvPr/>
        </p:nvSpPr>
        <p:spPr>
          <a:xfrm>
            <a:off x="3258546" y="4898203"/>
            <a:ext cx="5140187"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Decoding</a:t>
            </a:r>
          </a:p>
        </p:txBody>
      </p:sp>
      <p:sp>
        <p:nvSpPr>
          <p:cNvPr id="5" name="矩形 4">
            <a:extLst>
              <a:ext uri="{FF2B5EF4-FFF2-40B4-BE49-F238E27FC236}">
                <a16:creationId xmlns:a16="http://schemas.microsoft.com/office/drawing/2014/main" id="{BFFA4C82-15AF-BCF5-D529-2EC7BF125B45}"/>
              </a:ext>
            </a:extLst>
          </p:cNvPr>
          <p:cNvSpPr/>
          <p:nvPr/>
        </p:nvSpPr>
        <p:spPr>
          <a:xfrm>
            <a:off x="380917" y="2065288"/>
            <a:ext cx="1766326" cy="2728202"/>
          </a:xfrm>
          <a:prstGeom prst="rect">
            <a:avLst/>
          </a:prstGeom>
          <a:solidFill>
            <a:srgbClr val="F5F9F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 name="Title 1">
            <a:extLst>
              <a:ext uri="{FF2B5EF4-FFF2-40B4-BE49-F238E27FC236}">
                <a16:creationId xmlns:a16="http://schemas.microsoft.com/office/drawing/2014/main" id="{AC8715CC-5820-8591-7F7A-C440FD71F8BB}"/>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cs typeface="Gill Sans MT"/>
              </a:rPr>
              <a:t>LLM Inference</a:t>
            </a:r>
            <a:endParaRPr lang="en-US" sz="4000" b="0" dirty="0">
              <a:solidFill>
                <a:schemeClr val="tx1"/>
              </a:solidFill>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6ACD4CC2-F907-078A-5E06-2B42040F15F6}"/>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EDFF14F4-6048-5A55-8B97-23018FE4B8A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9" name="箭头: 下 48">
            <a:extLst>
              <a:ext uri="{FF2B5EF4-FFF2-40B4-BE49-F238E27FC236}">
                <a16:creationId xmlns:a16="http://schemas.microsoft.com/office/drawing/2014/main" id="{F6D46D55-9CD4-4878-538C-8FE85DC79D45}"/>
              </a:ext>
            </a:extLst>
          </p:cNvPr>
          <p:cNvSpPr/>
          <p:nvPr/>
        </p:nvSpPr>
        <p:spPr>
          <a:xfrm>
            <a:off x="476258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49">
            <a:extLst>
              <a:ext uri="{FF2B5EF4-FFF2-40B4-BE49-F238E27FC236}">
                <a16:creationId xmlns:a16="http://schemas.microsoft.com/office/drawing/2014/main" id="{533C3260-795E-F58C-6CD5-14E37A1DD54B}"/>
              </a:ext>
            </a:extLst>
          </p:cNvPr>
          <p:cNvSpPr/>
          <p:nvPr/>
        </p:nvSpPr>
        <p:spPr>
          <a:xfrm>
            <a:off x="465466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1" name="矩形 50">
            <a:extLst>
              <a:ext uri="{FF2B5EF4-FFF2-40B4-BE49-F238E27FC236}">
                <a16:creationId xmlns:a16="http://schemas.microsoft.com/office/drawing/2014/main" id="{2BC91C64-78A3-4214-F804-D6D18E75E201}"/>
              </a:ext>
            </a:extLst>
          </p:cNvPr>
          <p:cNvSpPr/>
          <p:nvPr/>
        </p:nvSpPr>
        <p:spPr>
          <a:xfrm>
            <a:off x="465466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2" name="文本框 51">
            <a:extLst>
              <a:ext uri="{FF2B5EF4-FFF2-40B4-BE49-F238E27FC236}">
                <a16:creationId xmlns:a16="http://schemas.microsoft.com/office/drawing/2014/main" id="{88D6EE18-D4F3-CF8D-0EC8-2DFB7AD0BAA6}"/>
              </a:ext>
            </a:extLst>
          </p:cNvPr>
          <p:cNvSpPr txBox="1"/>
          <p:nvPr/>
        </p:nvSpPr>
        <p:spPr>
          <a:xfrm>
            <a:off x="4482863"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53" name="矩形: 圆角 52">
            <a:extLst>
              <a:ext uri="{FF2B5EF4-FFF2-40B4-BE49-F238E27FC236}">
                <a16:creationId xmlns:a16="http://schemas.microsoft.com/office/drawing/2014/main" id="{23514E77-A267-8576-0723-CF1B76D4F08E}"/>
              </a:ext>
            </a:extLst>
          </p:cNvPr>
          <p:cNvSpPr/>
          <p:nvPr/>
        </p:nvSpPr>
        <p:spPr>
          <a:xfrm>
            <a:off x="4305958" y="3104284"/>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55" name="箭头: 下 54">
            <a:extLst>
              <a:ext uri="{FF2B5EF4-FFF2-40B4-BE49-F238E27FC236}">
                <a16:creationId xmlns:a16="http://schemas.microsoft.com/office/drawing/2014/main" id="{063FD13E-36D8-8CBF-AC4B-C4F570C136D9}"/>
              </a:ext>
            </a:extLst>
          </p:cNvPr>
          <p:cNvSpPr/>
          <p:nvPr/>
        </p:nvSpPr>
        <p:spPr>
          <a:xfrm>
            <a:off x="8086318"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6" name="矩形 55">
            <a:extLst>
              <a:ext uri="{FF2B5EF4-FFF2-40B4-BE49-F238E27FC236}">
                <a16:creationId xmlns:a16="http://schemas.microsoft.com/office/drawing/2014/main" id="{C497C38B-139E-DF21-93E4-FAD8D69F0F95}"/>
              </a:ext>
            </a:extLst>
          </p:cNvPr>
          <p:cNvSpPr/>
          <p:nvPr/>
        </p:nvSpPr>
        <p:spPr>
          <a:xfrm>
            <a:off x="7978396"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7" name="矩形 56">
            <a:extLst>
              <a:ext uri="{FF2B5EF4-FFF2-40B4-BE49-F238E27FC236}">
                <a16:creationId xmlns:a16="http://schemas.microsoft.com/office/drawing/2014/main" id="{D2041538-E288-9BCB-E2C6-09CE04C0356B}"/>
              </a:ext>
            </a:extLst>
          </p:cNvPr>
          <p:cNvSpPr/>
          <p:nvPr/>
        </p:nvSpPr>
        <p:spPr>
          <a:xfrm>
            <a:off x="797839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8" name="文本框 57">
            <a:extLst>
              <a:ext uri="{FF2B5EF4-FFF2-40B4-BE49-F238E27FC236}">
                <a16:creationId xmlns:a16="http://schemas.microsoft.com/office/drawing/2014/main" id="{5DAA1933-8A6B-F577-2A67-88D1884A0D22}"/>
              </a:ext>
            </a:extLst>
          </p:cNvPr>
          <p:cNvSpPr txBox="1"/>
          <p:nvPr/>
        </p:nvSpPr>
        <p:spPr>
          <a:xfrm>
            <a:off x="7800637"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59" name="矩形: 圆角 58">
            <a:extLst>
              <a:ext uri="{FF2B5EF4-FFF2-40B4-BE49-F238E27FC236}">
                <a16:creationId xmlns:a16="http://schemas.microsoft.com/office/drawing/2014/main" id="{04D9C64F-717B-9984-A06C-E1DE7B5A72AC}"/>
              </a:ext>
            </a:extLst>
          </p:cNvPr>
          <p:cNvSpPr/>
          <p:nvPr/>
        </p:nvSpPr>
        <p:spPr>
          <a:xfrm>
            <a:off x="7623732" y="3104283"/>
            <a:ext cx="993733"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3" name="文本框 62">
            <a:extLst>
              <a:ext uri="{FF2B5EF4-FFF2-40B4-BE49-F238E27FC236}">
                <a16:creationId xmlns:a16="http://schemas.microsoft.com/office/drawing/2014/main" id="{CC5D161D-184F-6F49-C6CE-61ACB45B243C}"/>
              </a:ext>
            </a:extLst>
          </p:cNvPr>
          <p:cNvSpPr txBox="1"/>
          <p:nvPr/>
        </p:nvSpPr>
        <p:spPr>
          <a:xfrm>
            <a:off x="309058" y="2332022"/>
            <a:ext cx="1981200" cy="369332"/>
          </a:xfrm>
          <a:prstGeom prst="rect">
            <a:avLst/>
          </a:prstGeom>
          <a:noFill/>
        </p:spPr>
        <p:txBody>
          <a:bodyPr wrap="square" rtlCol="0">
            <a:spAutoFit/>
          </a:bodyPr>
          <a:lstStyle/>
          <a:p>
            <a:pPr algn="ctr"/>
            <a:r>
              <a:rPr lang="en-US" altLang="zh-CN" dirty="0">
                <a:latin typeface="Corbel" panose="020B0503020204020204" pitchFamily="34" charset="0"/>
              </a:rPr>
              <a:t>Sam did his PhD</a:t>
            </a:r>
            <a:endParaRPr lang="zh-CN" altLang="en-US" dirty="0">
              <a:latin typeface="Corbel" panose="020B0503020204020204" pitchFamily="34" charset="0"/>
            </a:endParaRPr>
          </a:p>
        </p:txBody>
      </p:sp>
      <p:sp>
        <p:nvSpPr>
          <p:cNvPr id="64" name="箭头: 下 63">
            <a:extLst>
              <a:ext uri="{FF2B5EF4-FFF2-40B4-BE49-F238E27FC236}">
                <a16:creationId xmlns:a16="http://schemas.microsoft.com/office/drawing/2014/main" id="{A185E0D7-F7CF-B760-0372-975008A724BD}"/>
              </a:ext>
            </a:extLst>
          </p:cNvPr>
          <p:cNvSpPr/>
          <p:nvPr/>
        </p:nvSpPr>
        <p:spPr>
          <a:xfrm>
            <a:off x="3121634"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65" name="矩形 64">
            <a:extLst>
              <a:ext uri="{FF2B5EF4-FFF2-40B4-BE49-F238E27FC236}">
                <a16:creationId xmlns:a16="http://schemas.microsoft.com/office/drawing/2014/main" id="{373E5B1A-F536-0FF9-7338-1BBC7DAD6C9C}"/>
              </a:ext>
            </a:extLst>
          </p:cNvPr>
          <p:cNvSpPr/>
          <p:nvPr/>
        </p:nvSpPr>
        <p:spPr>
          <a:xfrm>
            <a:off x="3013712"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6" name="矩形: 圆角 65">
            <a:extLst>
              <a:ext uri="{FF2B5EF4-FFF2-40B4-BE49-F238E27FC236}">
                <a16:creationId xmlns:a16="http://schemas.microsoft.com/office/drawing/2014/main" id="{8BB3ACD8-68F7-45B0-180D-3CC19A2A11F8}"/>
              </a:ext>
            </a:extLst>
          </p:cNvPr>
          <p:cNvSpPr/>
          <p:nvPr/>
        </p:nvSpPr>
        <p:spPr>
          <a:xfrm>
            <a:off x="2665038"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7" name="矩形 66">
            <a:extLst>
              <a:ext uri="{FF2B5EF4-FFF2-40B4-BE49-F238E27FC236}">
                <a16:creationId xmlns:a16="http://schemas.microsoft.com/office/drawing/2014/main" id="{8795A31E-6E05-B82E-516E-DBD7A19035DA}"/>
              </a:ext>
            </a:extLst>
          </p:cNvPr>
          <p:cNvSpPr/>
          <p:nvPr/>
        </p:nvSpPr>
        <p:spPr>
          <a:xfrm>
            <a:off x="3013711"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8" name="文本框 67">
            <a:extLst>
              <a:ext uri="{FF2B5EF4-FFF2-40B4-BE49-F238E27FC236}">
                <a16:creationId xmlns:a16="http://schemas.microsoft.com/office/drawing/2014/main" id="{628D733C-D50E-59F3-EAEE-CC448A341FDF}"/>
              </a:ext>
            </a:extLst>
          </p:cNvPr>
          <p:cNvSpPr txBox="1"/>
          <p:nvPr/>
        </p:nvSpPr>
        <p:spPr>
          <a:xfrm>
            <a:off x="2826170"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69" name="箭头: 下 68">
            <a:extLst>
              <a:ext uri="{FF2B5EF4-FFF2-40B4-BE49-F238E27FC236}">
                <a16:creationId xmlns:a16="http://schemas.microsoft.com/office/drawing/2014/main" id="{0FBD7B5A-B3CE-ECAB-DE55-CEBAA9295E4B}"/>
              </a:ext>
            </a:extLst>
          </p:cNvPr>
          <p:cNvSpPr/>
          <p:nvPr/>
        </p:nvSpPr>
        <p:spPr>
          <a:xfrm>
            <a:off x="642826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0" name="矩形: 圆角 69">
            <a:extLst>
              <a:ext uri="{FF2B5EF4-FFF2-40B4-BE49-F238E27FC236}">
                <a16:creationId xmlns:a16="http://schemas.microsoft.com/office/drawing/2014/main" id="{216ABA99-4BC5-74C5-A93D-8E33B2E53B78}"/>
              </a:ext>
            </a:extLst>
          </p:cNvPr>
          <p:cNvSpPr/>
          <p:nvPr/>
        </p:nvSpPr>
        <p:spPr>
          <a:xfrm>
            <a:off x="5964845" y="3104283"/>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1" name="矩形 70">
            <a:extLst>
              <a:ext uri="{FF2B5EF4-FFF2-40B4-BE49-F238E27FC236}">
                <a16:creationId xmlns:a16="http://schemas.microsoft.com/office/drawing/2014/main" id="{0B9E8F7D-6D39-6DC1-D622-D7305176F611}"/>
              </a:ext>
            </a:extLst>
          </p:cNvPr>
          <p:cNvSpPr/>
          <p:nvPr/>
        </p:nvSpPr>
        <p:spPr>
          <a:xfrm>
            <a:off x="632034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2" name="矩形 71">
            <a:extLst>
              <a:ext uri="{FF2B5EF4-FFF2-40B4-BE49-F238E27FC236}">
                <a16:creationId xmlns:a16="http://schemas.microsoft.com/office/drawing/2014/main" id="{E15CB8B2-9142-B410-6788-31F1E6EB7EA1}"/>
              </a:ext>
            </a:extLst>
          </p:cNvPr>
          <p:cNvSpPr/>
          <p:nvPr/>
        </p:nvSpPr>
        <p:spPr>
          <a:xfrm>
            <a:off x="632034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3" name="文本框 72">
            <a:extLst>
              <a:ext uri="{FF2B5EF4-FFF2-40B4-BE49-F238E27FC236}">
                <a16:creationId xmlns:a16="http://schemas.microsoft.com/office/drawing/2014/main" id="{CDEBE67D-4080-4903-2982-D0C6911F1C9F}"/>
              </a:ext>
            </a:extLst>
          </p:cNvPr>
          <p:cNvSpPr txBox="1"/>
          <p:nvPr/>
        </p:nvSpPr>
        <p:spPr>
          <a:xfrm>
            <a:off x="5903065" y="2332022"/>
            <a:ext cx="1216610"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74" name="箭头: 下 73">
            <a:extLst>
              <a:ext uri="{FF2B5EF4-FFF2-40B4-BE49-F238E27FC236}">
                <a16:creationId xmlns:a16="http://schemas.microsoft.com/office/drawing/2014/main" id="{3B8789F0-82BD-DE69-C77B-7C8DA3BA0623}"/>
              </a:ext>
            </a:extLst>
          </p:cNvPr>
          <p:cNvSpPr/>
          <p:nvPr/>
        </p:nvSpPr>
        <p:spPr>
          <a:xfrm>
            <a:off x="1246739"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5" name="矩形: 圆角 74">
            <a:extLst>
              <a:ext uri="{FF2B5EF4-FFF2-40B4-BE49-F238E27FC236}">
                <a16:creationId xmlns:a16="http://schemas.microsoft.com/office/drawing/2014/main" id="{4156037F-1B00-5070-A010-58C91117D574}"/>
              </a:ext>
            </a:extLst>
          </p:cNvPr>
          <p:cNvSpPr/>
          <p:nvPr/>
        </p:nvSpPr>
        <p:spPr>
          <a:xfrm>
            <a:off x="795203"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6" name="矩形 75">
            <a:extLst>
              <a:ext uri="{FF2B5EF4-FFF2-40B4-BE49-F238E27FC236}">
                <a16:creationId xmlns:a16="http://schemas.microsoft.com/office/drawing/2014/main" id="{322086C0-B68C-4984-B8A6-3A71789CE6A6}"/>
              </a:ext>
            </a:extLst>
          </p:cNvPr>
          <p:cNvSpPr/>
          <p:nvPr/>
        </p:nvSpPr>
        <p:spPr>
          <a:xfrm>
            <a:off x="1138817"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7" name="矩形 76">
            <a:extLst>
              <a:ext uri="{FF2B5EF4-FFF2-40B4-BE49-F238E27FC236}">
                <a16:creationId xmlns:a16="http://schemas.microsoft.com/office/drawing/2014/main" id="{C82D409C-E17F-6AE4-E2D9-3C76634CF9A2}"/>
              </a:ext>
            </a:extLst>
          </p:cNvPr>
          <p:cNvSpPr/>
          <p:nvPr/>
        </p:nvSpPr>
        <p:spPr>
          <a:xfrm>
            <a:off x="70611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8" name="矩形 77">
            <a:extLst>
              <a:ext uri="{FF2B5EF4-FFF2-40B4-BE49-F238E27FC236}">
                <a16:creationId xmlns:a16="http://schemas.microsoft.com/office/drawing/2014/main" id="{99F40A75-E814-111E-E6D7-6707BA78BF24}"/>
              </a:ext>
            </a:extLst>
          </p:cNvPr>
          <p:cNvSpPr/>
          <p:nvPr/>
        </p:nvSpPr>
        <p:spPr>
          <a:xfrm>
            <a:off x="1004932"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9" name="矩形 78">
            <a:extLst>
              <a:ext uri="{FF2B5EF4-FFF2-40B4-BE49-F238E27FC236}">
                <a16:creationId xmlns:a16="http://schemas.microsoft.com/office/drawing/2014/main" id="{46EBFF01-B512-E2E0-61C5-E6A47C3AD3B6}"/>
              </a:ext>
            </a:extLst>
          </p:cNvPr>
          <p:cNvSpPr/>
          <p:nvPr/>
        </p:nvSpPr>
        <p:spPr>
          <a:xfrm>
            <a:off x="1303749"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0" name="矩形 79">
            <a:extLst>
              <a:ext uri="{FF2B5EF4-FFF2-40B4-BE49-F238E27FC236}">
                <a16:creationId xmlns:a16="http://schemas.microsoft.com/office/drawing/2014/main" id="{2F556940-0B03-2B84-F62C-69A09C4CD753}"/>
              </a:ext>
            </a:extLst>
          </p:cNvPr>
          <p:cNvSpPr/>
          <p:nvPr/>
        </p:nvSpPr>
        <p:spPr>
          <a:xfrm>
            <a:off x="1602566"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1" name="文本框 80">
            <a:extLst>
              <a:ext uri="{FF2B5EF4-FFF2-40B4-BE49-F238E27FC236}">
                <a16:creationId xmlns:a16="http://schemas.microsoft.com/office/drawing/2014/main" id="{07000A3A-E513-BD34-2FB9-BDD216E20BE4}"/>
              </a:ext>
            </a:extLst>
          </p:cNvPr>
          <p:cNvSpPr txBox="1"/>
          <p:nvPr/>
        </p:nvSpPr>
        <p:spPr>
          <a:xfrm>
            <a:off x="1089449" y="4156646"/>
            <a:ext cx="420417"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82" name="文本框 81">
            <a:extLst>
              <a:ext uri="{FF2B5EF4-FFF2-40B4-BE49-F238E27FC236}">
                <a16:creationId xmlns:a16="http://schemas.microsoft.com/office/drawing/2014/main" id="{BF7155CB-1DDF-684F-790F-0C23DE1978BE}"/>
              </a:ext>
            </a:extLst>
          </p:cNvPr>
          <p:cNvSpPr txBox="1"/>
          <p:nvPr/>
        </p:nvSpPr>
        <p:spPr>
          <a:xfrm>
            <a:off x="2830202" y="4156646"/>
            <a:ext cx="665833"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83" name="文本框 82">
            <a:extLst>
              <a:ext uri="{FF2B5EF4-FFF2-40B4-BE49-F238E27FC236}">
                <a16:creationId xmlns:a16="http://schemas.microsoft.com/office/drawing/2014/main" id="{F4A31160-5671-C4F0-0772-D4B25364B358}"/>
              </a:ext>
            </a:extLst>
          </p:cNvPr>
          <p:cNvSpPr txBox="1"/>
          <p:nvPr/>
        </p:nvSpPr>
        <p:spPr>
          <a:xfrm>
            <a:off x="4142009"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84" name="文本框 83">
            <a:extLst>
              <a:ext uri="{FF2B5EF4-FFF2-40B4-BE49-F238E27FC236}">
                <a16:creationId xmlns:a16="http://schemas.microsoft.com/office/drawing/2014/main" id="{522C7F54-6882-B654-49C2-271EEC8A98C1}"/>
              </a:ext>
            </a:extLst>
          </p:cNvPr>
          <p:cNvSpPr txBox="1"/>
          <p:nvPr/>
        </p:nvSpPr>
        <p:spPr>
          <a:xfrm>
            <a:off x="5828640"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85" name="文本框 84">
            <a:extLst>
              <a:ext uri="{FF2B5EF4-FFF2-40B4-BE49-F238E27FC236}">
                <a16:creationId xmlns:a16="http://schemas.microsoft.com/office/drawing/2014/main" id="{34AF9F00-3A0F-DCE0-0384-BA89C0CC47A7}"/>
              </a:ext>
            </a:extLst>
          </p:cNvPr>
          <p:cNvSpPr txBox="1"/>
          <p:nvPr/>
        </p:nvSpPr>
        <p:spPr>
          <a:xfrm>
            <a:off x="7486695"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Toronto</a:t>
            </a:r>
            <a:endParaRPr lang="zh-CN" altLang="en-US" dirty="0">
              <a:latin typeface="Corbel" panose="020B0503020204020204" pitchFamily="34" charset="0"/>
            </a:endParaRPr>
          </a:p>
        </p:txBody>
      </p:sp>
      <p:sp>
        <p:nvSpPr>
          <p:cNvPr id="6" name="文本框 5">
            <a:extLst>
              <a:ext uri="{FF2B5EF4-FFF2-40B4-BE49-F238E27FC236}">
                <a16:creationId xmlns:a16="http://schemas.microsoft.com/office/drawing/2014/main" id="{4109DA39-30B5-B53F-8F35-021877CDD3E5}"/>
              </a:ext>
            </a:extLst>
          </p:cNvPr>
          <p:cNvSpPr txBox="1"/>
          <p:nvPr/>
        </p:nvSpPr>
        <p:spPr>
          <a:xfrm>
            <a:off x="-44253" y="4898203"/>
            <a:ext cx="2654675" cy="461665"/>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Prefilling</a:t>
            </a:r>
          </a:p>
        </p:txBody>
      </p:sp>
      <p:sp>
        <p:nvSpPr>
          <p:cNvPr id="10" name="文本框 9">
            <a:extLst>
              <a:ext uri="{FF2B5EF4-FFF2-40B4-BE49-F238E27FC236}">
                <a16:creationId xmlns:a16="http://schemas.microsoft.com/office/drawing/2014/main" id="{95931C8B-7857-EBE6-D58E-0E9624F5D236}"/>
              </a:ext>
            </a:extLst>
          </p:cNvPr>
          <p:cNvSpPr txBox="1"/>
          <p:nvPr/>
        </p:nvSpPr>
        <p:spPr>
          <a:xfrm>
            <a:off x="-138236" y="5359868"/>
            <a:ext cx="3936206" cy="615553"/>
          </a:xfrm>
          <a:prstGeom prst="rect">
            <a:avLst/>
          </a:prstGeom>
          <a:noFill/>
        </p:spPr>
        <p:txBody>
          <a:bodyPr wrap="square" tIns="0" bIns="0">
            <a:spAutoFit/>
          </a:bodyPr>
          <a:lstStyle/>
          <a:p>
            <a:pPr algn="ctr"/>
            <a:r>
              <a:rPr lang="en-US" altLang="zh-CN" sz="2000" dirty="0">
                <a:latin typeface="Corbel" panose="020B0503020204020204" pitchFamily="34" charset="0"/>
                <a:cs typeface="Lato" panose="020F0502020204030203" pitchFamily="34" charset="0"/>
              </a:rPr>
              <a:t>(Encodes contextual information from the input in parallel)</a:t>
            </a:r>
          </a:p>
        </p:txBody>
      </p:sp>
      <p:sp>
        <p:nvSpPr>
          <p:cNvPr id="12" name="文本框 11">
            <a:extLst>
              <a:ext uri="{FF2B5EF4-FFF2-40B4-BE49-F238E27FC236}">
                <a16:creationId xmlns:a16="http://schemas.microsoft.com/office/drawing/2014/main" id="{EF6045A6-41E0-871F-88FD-9B2EE1650EB0}"/>
              </a:ext>
            </a:extLst>
          </p:cNvPr>
          <p:cNvSpPr txBox="1"/>
          <p:nvPr/>
        </p:nvSpPr>
        <p:spPr>
          <a:xfrm>
            <a:off x="3466091" y="5359868"/>
            <a:ext cx="5584251" cy="400110"/>
          </a:xfrm>
          <a:prstGeom prst="rect">
            <a:avLst/>
          </a:prstGeom>
          <a:noFill/>
        </p:spPr>
        <p:txBody>
          <a:bodyPr wrap="square">
            <a:spAutoFit/>
          </a:bodyPr>
          <a:lstStyle/>
          <a:p>
            <a:pPr algn="ctr"/>
            <a:r>
              <a:rPr lang="en-US" altLang="zh-CN" sz="2000" dirty="0">
                <a:latin typeface="Corbel" panose="020B0503020204020204" pitchFamily="34" charset="0"/>
                <a:cs typeface="Lato" panose="020F0502020204030203" pitchFamily="34" charset="0"/>
              </a:rPr>
              <a:t>(Generates output tokens </a:t>
            </a:r>
            <a:r>
              <a:rPr lang="en-US" altLang="zh-CN" sz="2000" b="1" dirty="0">
                <a:solidFill>
                  <a:srgbClr val="C00000"/>
                </a:solidFill>
                <a:latin typeface="Corbel" panose="020B0503020204020204" pitchFamily="34" charset="0"/>
                <a:cs typeface="Lato" panose="020F0502020204030203" pitchFamily="34" charset="0"/>
              </a:rPr>
              <a:t>in serial / parallel</a:t>
            </a:r>
            <a:r>
              <a:rPr lang="en-US" altLang="zh-CN" sz="2000" dirty="0">
                <a:latin typeface="Corbel" panose="020B0503020204020204" pitchFamily="34" charset="0"/>
                <a:cs typeface="Lato" panose="020F0502020204030203" pitchFamily="34" charset="0"/>
              </a:rPr>
              <a:t>)</a:t>
            </a:r>
            <a:endParaRPr lang="zh-CN" altLang="en-US" sz="2000" dirty="0">
              <a:latin typeface="Corbel" panose="020B0503020204020204" pitchFamily="34" charset="0"/>
            </a:endParaRPr>
          </a:p>
        </p:txBody>
      </p:sp>
      <p:cxnSp>
        <p:nvCxnSpPr>
          <p:cNvPr id="9" name="连接符: 肘形 8">
            <a:extLst>
              <a:ext uri="{FF2B5EF4-FFF2-40B4-BE49-F238E27FC236}">
                <a16:creationId xmlns:a16="http://schemas.microsoft.com/office/drawing/2014/main" id="{8E042543-17A0-FEE4-FE7B-EBCB2D556133}"/>
              </a:ext>
            </a:extLst>
          </p:cNvPr>
          <p:cNvCxnSpPr>
            <a:cxnSpLocks/>
            <a:stCxn id="76" idx="3"/>
            <a:endCxn id="67" idx="1"/>
          </p:cNvCxnSpPr>
          <p:nvPr/>
        </p:nvCxnSpPr>
        <p:spPr>
          <a:xfrm flipV="1">
            <a:off x="1437634" y="2803045"/>
            <a:ext cx="157607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a:extLst>
              <a:ext uri="{FF2B5EF4-FFF2-40B4-BE49-F238E27FC236}">
                <a16:creationId xmlns:a16="http://schemas.microsoft.com/office/drawing/2014/main" id="{AFBA28A3-460E-EA34-2C89-1F20D6932564}"/>
              </a:ext>
            </a:extLst>
          </p:cNvPr>
          <p:cNvCxnSpPr>
            <a:cxnSpLocks/>
            <a:stCxn id="65" idx="3"/>
            <a:endCxn id="51" idx="1"/>
          </p:cNvCxnSpPr>
          <p:nvPr/>
        </p:nvCxnSpPr>
        <p:spPr>
          <a:xfrm flipV="1">
            <a:off x="3312529" y="2803045"/>
            <a:ext cx="1342131"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连接符: 肘形 14">
            <a:extLst>
              <a:ext uri="{FF2B5EF4-FFF2-40B4-BE49-F238E27FC236}">
                <a16:creationId xmlns:a16="http://schemas.microsoft.com/office/drawing/2014/main" id="{2252A2FD-E526-D0AF-6650-C32A26436FB0}"/>
              </a:ext>
            </a:extLst>
          </p:cNvPr>
          <p:cNvCxnSpPr>
            <a:cxnSpLocks/>
            <a:stCxn id="50" idx="3"/>
          </p:cNvCxnSpPr>
          <p:nvPr/>
        </p:nvCxnSpPr>
        <p:spPr>
          <a:xfrm flipV="1">
            <a:off x="4953478" y="2813876"/>
            <a:ext cx="1339641" cy="1301710"/>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连接符: 肘形 18">
            <a:extLst>
              <a:ext uri="{FF2B5EF4-FFF2-40B4-BE49-F238E27FC236}">
                <a16:creationId xmlns:a16="http://schemas.microsoft.com/office/drawing/2014/main" id="{9313BA7F-B9EB-B1DB-F27B-82FDAB8ED8A4}"/>
              </a:ext>
            </a:extLst>
          </p:cNvPr>
          <p:cNvCxnSpPr>
            <a:cxnSpLocks/>
            <a:stCxn id="71" idx="3"/>
            <a:endCxn id="57" idx="1"/>
          </p:cNvCxnSpPr>
          <p:nvPr/>
        </p:nvCxnSpPr>
        <p:spPr>
          <a:xfrm flipV="1">
            <a:off x="6619158" y="2803045"/>
            <a:ext cx="135923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4D8D3BEE-7EEE-F8F4-B08F-3059CF671F1C}"/>
              </a:ext>
            </a:extLst>
          </p:cNvPr>
          <p:cNvSpPr txBox="1"/>
          <p:nvPr/>
        </p:nvSpPr>
        <p:spPr>
          <a:xfrm>
            <a:off x="162976" y="1227142"/>
            <a:ext cx="3936206" cy="307777"/>
          </a:xfrm>
          <a:prstGeom prst="rect">
            <a:avLst/>
          </a:prstGeom>
          <a:noFill/>
        </p:spPr>
        <p:txBody>
          <a:bodyPr wrap="square" tIns="0" bIns="0">
            <a:spAutoFit/>
          </a:bodyPr>
          <a:lstStyle/>
          <a:p>
            <a:r>
              <a:rPr lang="en-US" altLang="zh-CN" sz="2000" dirty="0">
                <a:latin typeface="Corbel" panose="020B0503020204020204" pitchFamily="34" charset="0"/>
                <a:cs typeface="Lato" panose="020F0502020204030203" pitchFamily="34" charset="0"/>
              </a:rPr>
              <a:t>An example:</a:t>
            </a:r>
          </a:p>
        </p:txBody>
      </p:sp>
    </p:spTree>
    <p:custDataLst>
      <p:tags r:id="rId1"/>
    </p:custDataLst>
    <p:extLst>
      <p:ext uri="{BB962C8B-B14F-4D97-AF65-F5344CB8AC3E}">
        <p14:creationId xmlns:p14="http://schemas.microsoft.com/office/powerpoint/2010/main" val="2899302039"/>
      </p:ext>
    </p:extLst>
  </p:cSld>
  <p:clrMapOvr>
    <a:masterClrMapping/>
  </p:clrMapOvr>
  <mc:AlternateContent xmlns:mc="http://schemas.openxmlformats.org/markup-compatibility/2006" xmlns:p14="http://schemas.microsoft.com/office/powerpoint/2010/main">
    <mc:Choice Requires="p14">
      <p:transition spd="slow" p14:dur="2000" advTm="48559"/>
    </mc:Choice>
    <mc:Fallback xmlns="">
      <p:transition spd="slow" advTm="48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animBg="1"/>
      <p:bldP spid="49" grpId="0" animBg="1"/>
      <p:bldP spid="50" grpId="0" animBg="1"/>
      <p:bldP spid="51" grpId="0" animBg="1"/>
      <p:bldP spid="52" grpId="0"/>
      <p:bldP spid="53" grpId="0" animBg="1"/>
      <p:bldP spid="55" grpId="0" animBg="1"/>
      <p:bldP spid="56" grpId="0" animBg="1"/>
      <p:bldP spid="57" grpId="0" animBg="1"/>
      <p:bldP spid="58" grpId="0"/>
      <p:bldP spid="59" grpId="0" animBg="1"/>
      <p:bldP spid="63" grpId="0"/>
      <p:bldP spid="64" grpId="0" animBg="1"/>
      <p:bldP spid="65" grpId="0" animBg="1"/>
      <p:bldP spid="66" grpId="0" animBg="1"/>
      <p:bldP spid="67" grpId="0" animBg="1"/>
      <p:bldP spid="68" grpId="0"/>
      <p:bldP spid="69" grpId="0" animBg="1"/>
      <p:bldP spid="70" grpId="0" animBg="1"/>
      <p:bldP spid="71" grpId="0" animBg="1"/>
      <p:bldP spid="72" grpId="0" animBg="1"/>
      <p:bldP spid="73" grpId="0"/>
      <p:bldP spid="74" grpId="0" animBg="1"/>
      <p:bldP spid="75" grpId="0" animBg="1"/>
      <p:bldP spid="76" grpId="0" animBg="1"/>
      <p:bldP spid="77" grpId="0" animBg="1"/>
      <p:bldP spid="78" grpId="0" animBg="1"/>
      <p:bldP spid="79" grpId="0" animBg="1"/>
      <p:bldP spid="80" grpId="0" animBg="1"/>
      <p:bldP spid="81" grpId="0"/>
      <p:bldP spid="82" grpId="0"/>
      <p:bldP spid="83" grpId="0"/>
      <p:bldP spid="84" grpId="0"/>
      <p:bldP spid="85" grpId="0"/>
      <p:bldP spid="6" grpId="0"/>
      <p:bldP spid="10" grpId="0"/>
      <p:bldP spid="1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6230-3419-FF3A-7D33-EE0A4CD52A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3BC567-787D-7BB2-9652-9D9B02883C8C}"/>
              </a:ext>
            </a:extLst>
          </p:cNvPr>
          <p:cNvSpPr>
            <a:spLocks noGrp="1"/>
          </p:cNvSpPr>
          <p:nvPr>
            <p:ph type="ctrTitle"/>
          </p:nvPr>
        </p:nvSpPr>
        <p:spPr>
          <a:xfrm>
            <a:off x="0" y="0"/>
            <a:ext cx="9144000" cy="2864653"/>
          </a:xfrm>
          <a:solidFill>
            <a:schemeClr val="tx2">
              <a:lumMod val="75000"/>
            </a:schemeClr>
          </a:solidFill>
        </p:spPr>
        <p:txBody>
          <a:bodyPr lIns="0" rIns="0"/>
          <a:lstStyle/>
          <a:p>
            <a:r>
              <a:rPr lang="en-US" sz="3100" b="1" dirty="0">
                <a:solidFill>
                  <a:schemeClr val="bg1">
                    <a:lumMod val="95000"/>
                  </a:schemeClr>
                </a:solidFill>
                <a:latin typeface="Corbel" panose="020B0503020204020204" pitchFamily="34" charset="0"/>
              </a:rPr>
              <a:t>PAPI: Exploiting Dynamic Parallelism</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in Large Language Model Decoding with </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a</a:t>
            </a:r>
            <a:r>
              <a:rPr lang="en-US" sz="3100" dirty="0">
                <a:solidFill>
                  <a:schemeClr val="bg1">
                    <a:lumMod val="95000"/>
                  </a:schemeClr>
                </a:solidFill>
                <a:latin typeface="Corbel" panose="020B0503020204020204" pitchFamily="34" charset="0"/>
              </a:rPr>
              <a:t> </a:t>
            </a:r>
            <a:r>
              <a:rPr lang="en-US" sz="3100" b="1" dirty="0">
                <a:solidFill>
                  <a:schemeClr val="bg1">
                    <a:lumMod val="95000"/>
                  </a:schemeClr>
                </a:solidFill>
                <a:latin typeface="Corbel" panose="020B0503020204020204" pitchFamily="34" charset="0"/>
              </a:rPr>
              <a:t>Processing-In-Memory-Enabled Computing System</a:t>
            </a:r>
          </a:p>
        </p:txBody>
      </p:sp>
      <p:sp>
        <p:nvSpPr>
          <p:cNvPr id="6" name="Subtitle 5">
            <a:extLst>
              <a:ext uri="{FF2B5EF4-FFF2-40B4-BE49-F238E27FC236}">
                <a16:creationId xmlns:a16="http://schemas.microsoft.com/office/drawing/2014/main" id="{F5A650FF-E148-D87C-AB30-B32583F53765}"/>
              </a:ext>
            </a:extLst>
          </p:cNvPr>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a:extLst>
              <a:ext uri="{FF2B5EF4-FFF2-40B4-BE49-F238E27FC236}">
                <a16:creationId xmlns:a16="http://schemas.microsoft.com/office/drawing/2014/main" id="{252D1364-BD1D-AB75-8389-0F04B0A82D31}"/>
              </a:ext>
            </a:extLst>
          </p:cNvPr>
          <p:cNvSpPr/>
          <p:nvPr/>
        </p:nvSpPr>
        <p:spPr>
          <a:xfrm>
            <a:off x="0" y="3056347"/>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200" b="1" dirty="0">
                <a:solidFill>
                  <a:srgbClr val="1F497D"/>
                </a:solidFill>
                <a:latin typeface="Corbel" panose="020B0503020204020204" pitchFamily="34" charset="0"/>
              </a:rPr>
              <a:t>Yintao He</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kumimoji="0" lang="en-US" altLang="zh-CN" sz="2200" b="1" i="0" u="none" strike="noStrike" kern="1200" cap="none" spc="0" normalizeH="0" baseline="0" noProof="0" dirty="0" err="1">
                <a:ln>
                  <a:noFill/>
                </a:ln>
                <a:solidFill>
                  <a:prstClr val="black"/>
                </a:solidFill>
                <a:effectLst/>
                <a:uLnTx/>
                <a:uFillTx/>
                <a:latin typeface="Corbel" panose="020B0503020204020204" pitchFamily="34" charset="0"/>
              </a:rPr>
              <a:t>Haiyu</a:t>
            </a:r>
            <a:r>
              <a:rPr kumimoji="0" lang="en-US" altLang="zh-CN" sz="2200" b="1" i="0" u="none" strike="noStrike" kern="1200" cap="none" spc="0" normalizeH="0" baseline="0" noProof="0" dirty="0">
                <a:ln>
                  <a:noFill/>
                </a:ln>
                <a:solidFill>
                  <a:prstClr val="black"/>
                </a:solidFill>
                <a:effectLst/>
                <a:uLnTx/>
                <a:uFillTx/>
                <a:latin typeface="Corbel" panose="020B0503020204020204" pitchFamily="34" charset="0"/>
              </a:rPr>
              <a:t> Mao</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Christina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Giannoula</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	</a:t>
            </a:r>
            <a:br>
              <a:rPr kumimoji="0" lang="en-US" sz="500" b="1" i="0" u="none" strike="noStrike" kern="1200" cap="none" spc="0" normalizeH="0" baseline="0" noProof="0" dirty="0">
                <a:ln>
                  <a:noFill/>
                </a:ln>
                <a:solidFill>
                  <a:prstClr val="black"/>
                </a:solidFill>
                <a:effectLst/>
                <a:uLnTx/>
                <a:uFillTx/>
                <a:latin typeface="Corbel" panose="020B0503020204020204" pitchFamily="34" charset="0"/>
              </a:rPr>
            </a:br>
            <a:endParaRPr lang="en-US" sz="500" b="1" dirty="0">
              <a:solidFill>
                <a:prstClr val="black"/>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Mohammad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Sadrosadati</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effectLst/>
                <a:uLnTx/>
                <a:uFillTx/>
                <a:latin typeface="Corbel" panose="020B0503020204020204" pitchFamily="34" charset="0"/>
              </a:rPr>
              <a:t>Juan Gómez-Luna</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lang="en-US" sz="2200" b="1" dirty="0">
                <a:solidFill>
                  <a:prstClr val="black"/>
                </a:solidFill>
                <a:latin typeface="Corbel" panose="020B0503020204020204" pitchFamily="34" charset="0"/>
              </a:rPr>
              <a:t>Huawei Li	</a:t>
            </a:r>
          </a:p>
          <a:p>
            <a:pPr algn="ctr">
              <a:defRPr/>
            </a:pPr>
            <a:endParaRPr lang="en-US" sz="500" b="1" dirty="0">
              <a:solidFill>
                <a:prstClr val="black"/>
              </a:solidFill>
              <a:latin typeface="Corbel" panose="020B0503020204020204" pitchFamily="34" charset="0"/>
            </a:endParaRPr>
          </a:p>
          <a:p>
            <a:pPr algn="ctr">
              <a:defRPr/>
            </a:pPr>
            <a:r>
              <a:rPr lang="en-US" sz="2200" b="1" dirty="0">
                <a:solidFill>
                  <a:prstClr val="black"/>
                </a:solidFill>
                <a:latin typeface="Corbel" panose="020B0503020204020204" pitchFamily="34" charset="0"/>
              </a:rPr>
              <a:t>Xiaowei Li</a:t>
            </a:r>
            <a:r>
              <a:rPr lang="en-US" altLang="zh-CN" sz="2200" b="1" dirty="0">
                <a:solidFill>
                  <a:prstClr val="black"/>
                </a:solidFill>
                <a:latin typeface="Corbel" panose="020B0503020204020204" pitchFamily="34" charset="0"/>
              </a:rPr>
              <a:t>         </a:t>
            </a:r>
            <a:r>
              <a:rPr lang="en-US" sz="2200" b="1" dirty="0">
                <a:solidFill>
                  <a:prstClr val="black"/>
                </a:solidFill>
                <a:latin typeface="Corbel" panose="020B0503020204020204" pitchFamily="34" charset="0"/>
              </a:rPr>
              <a:t>Ying Wang        Onur Mutlu</a:t>
            </a:r>
          </a:p>
        </p:txBody>
      </p:sp>
      <p:sp>
        <p:nvSpPr>
          <p:cNvPr id="4" name="TextBox 3">
            <a:extLst>
              <a:ext uri="{FF2B5EF4-FFF2-40B4-BE49-F238E27FC236}">
                <a16:creationId xmlns:a16="http://schemas.microsoft.com/office/drawing/2014/main" id="{F44C74A3-D6E4-03C9-2FE6-2582ADDFC94F}"/>
              </a:ext>
            </a:extLst>
          </p:cNvPr>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8" name="Graphic 7">
            <a:extLst>
              <a:ext uri="{FF2B5EF4-FFF2-40B4-BE49-F238E27FC236}">
                <a16:creationId xmlns:a16="http://schemas.microsoft.com/office/drawing/2014/main" id="{5A983DCB-60D4-FE6E-5E73-BA8FC3177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BE5B95C8-D2EE-45DF-B3C7-C74F03CA004B}"/>
              </a:ext>
            </a:extLst>
          </p:cNvPr>
          <p:cNvSpPr/>
          <p:nvPr/>
        </p:nvSpPr>
        <p:spPr>
          <a:xfrm>
            <a:off x="0" y="4509926"/>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7375E"/>
                </a:solidFill>
                <a:effectLst/>
                <a:uLnTx/>
                <a:uFillTx/>
                <a:latin typeface="+mj-lt"/>
              </a:rPr>
              <a:t>ASPLOS </a:t>
            </a:r>
            <a:r>
              <a:rPr kumimoji="0" lang="en-US" sz="2200" b="1" i="0" u="none" strike="noStrike" kern="1200" cap="none" spc="0" normalizeH="0" baseline="0" noProof="0" dirty="0">
                <a:ln>
                  <a:noFill/>
                </a:ln>
                <a:solidFill>
                  <a:srgbClr val="17375E"/>
                </a:solidFill>
                <a:effectLst/>
                <a:uLnTx/>
                <a:uFillTx/>
                <a:latin typeface="+mj-lt"/>
                <a:cs typeface="Calibri" panose="020F0502020204030204" pitchFamily="34" charset="0"/>
              </a:rPr>
              <a:t>2025</a:t>
            </a:r>
          </a:p>
        </p:txBody>
      </p:sp>
      <p:pic>
        <p:nvPicPr>
          <p:cNvPr id="14" name="Picture 2" descr="http://www.euroc-project.eu/fileadmin/imgEuroc/eurocConsortiumLogos/ethLogo.png">
            <a:extLst>
              <a:ext uri="{FF2B5EF4-FFF2-40B4-BE49-F238E27FC236}">
                <a16:creationId xmlns:a16="http://schemas.microsoft.com/office/drawing/2014/main" id="{DD47BD64-D154-6EA2-816E-2723E3D89C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057"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235C7970-2D1D-2FA6-34CA-FB4D039BB4B1}"/>
              </a:ext>
            </a:extLst>
          </p:cNvPr>
          <p:cNvPicPr>
            <a:picLocks noChangeAspect="1"/>
          </p:cNvPicPr>
          <p:nvPr/>
        </p:nvPicPr>
        <p:blipFill>
          <a:blip r:embed="rId6"/>
          <a:stretch>
            <a:fillRect/>
          </a:stretch>
        </p:blipFill>
        <p:spPr>
          <a:xfrm>
            <a:off x="570467" y="6076005"/>
            <a:ext cx="1363904" cy="681952"/>
          </a:xfrm>
          <a:prstGeom prst="rect">
            <a:avLst/>
          </a:prstGeom>
        </p:spPr>
      </p:pic>
      <p:pic>
        <p:nvPicPr>
          <p:cNvPr id="1026" name="Picture 2">
            <a:extLst>
              <a:ext uri="{FF2B5EF4-FFF2-40B4-BE49-F238E27FC236}">
                <a16:creationId xmlns:a16="http://schemas.microsoft.com/office/drawing/2014/main" id="{D175E63F-76C4-7231-1819-C90DD44D8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020" y="5651787"/>
            <a:ext cx="2179900" cy="1453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6EF5C3-7381-CA9A-EB1C-0CECFDAEBC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871" y="6065570"/>
            <a:ext cx="996149" cy="75945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DAF161BA-46AC-0CB3-1D8B-5A12CA323721}"/>
              </a:ext>
            </a:extLst>
          </p:cNvPr>
          <p:cNvPicPr>
            <a:picLocks noChangeAspect="1"/>
          </p:cNvPicPr>
          <p:nvPr/>
        </p:nvPicPr>
        <p:blipFill>
          <a:blip r:embed="rId9"/>
          <a:stretch>
            <a:fillRect/>
          </a:stretch>
        </p:blipFill>
        <p:spPr>
          <a:xfrm>
            <a:off x="7158080" y="5641636"/>
            <a:ext cx="2225233" cy="1249788"/>
          </a:xfrm>
          <a:prstGeom prst="rect">
            <a:avLst/>
          </a:prstGeom>
        </p:spPr>
      </p:pic>
    </p:spTree>
    <p:extLst>
      <p:ext uri="{BB962C8B-B14F-4D97-AF65-F5344CB8AC3E}">
        <p14:creationId xmlns:p14="http://schemas.microsoft.com/office/powerpoint/2010/main" val="2647548852"/>
      </p:ext>
    </p:extLst>
  </p:cSld>
  <p:clrMapOvr>
    <a:masterClrMapping/>
  </p:clrMapOvr>
  <mc:AlternateContent xmlns:mc="http://schemas.openxmlformats.org/markup-compatibility/2006" xmlns:p14="http://schemas.microsoft.com/office/powerpoint/2010/main">
    <mc:Choice Requires="p14">
      <p:transition spd="slow" p14:dur="2000" advTm="11494"/>
    </mc:Choice>
    <mc:Fallback xmlns="">
      <p:transition spd="slow" advTm="1149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7B48-3351-939A-CF33-2815B729E485}"/>
            </a:ext>
          </a:extLst>
        </p:cNvPr>
        <p:cNvGrpSpPr/>
        <p:nvPr/>
      </p:nvGrpSpPr>
      <p:grpSpPr>
        <a:xfrm>
          <a:off x="0" y="0"/>
          <a:ext cx="0" cy="0"/>
          <a:chOff x="0" y="0"/>
          <a:chExt cx="0" cy="0"/>
        </a:xfrm>
      </p:grpSpPr>
      <p:graphicFrame>
        <p:nvGraphicFramePr>
          <p:cNvPr id="22" name="表格 21">
            <a:extLst>
              <a:ext uri="{FF2B5EF4-FFF2-40B4-BE49-F238E27FC236}">
                <a16:creationId xmlns:a16="http://schemas.microsoft.com/office/drawing/2014/main" id="{1940C26A-8CCE-3B77-EA5F-18813582D9B4}"/>
              </a:ext>
            </a:extLst>
          </p:cNvPr>
          <p:cNvGraphicFramePr>
            <a:graphicFrameLocks noGrp="1"/>
          </p:cNvGraphicFramePr>
          <p:nvPr/>
        </p:nvGraphicFramePr>
        <p:xfrm>
          <a:off x="152400" y="594980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RESULT</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00B050"/>
                          </a:solidFill>
                          <a:latin typeface="Corbel" panose="020B0503020204020204" pitchFamily="34" charset="0"/>
                          <a:cs typeface="Arial" panose="020B0604020202020204" pitchFamily="34" charset="0"/>
                        </a:rPr>
                        <a:t>PU</a:t>
                      </a:r>
                      <a:endParaRPr lang="zh-CN" altLang="en-US" sz="2400" b="1" dirty="0">
                        <a:solidFill>
                          <a:srgbClr val="00B050"/>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00B050"/>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843C0C"/>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843C0C"/>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extLst>
                  <a:ext uri="{0D108BD9-81ED-4DB2-BD59-A6C34878D82A}">
                    <a16:rowId xmlns:a16="http://schemas.microsoft.com/office/drawing/2014/main" val="1318107050"/>
                  </a:ext>
                </a:extLst>
              </a:tr>
            </a:tbl>
          </a:graphicData>
        </a:graphic>
      </p:graphicFrame>
      <p:graphicFrame>
        <p:nvGraphicFramePr>
          <p:cNvPr id="23" name="表格 22">
            <a:extLst>
              <a:ext uri="{FF2B5EF4-FFF2-40B4-BE49-F238E27FC236}">
                <a16:creationId xmlns:a16="http://schemas.microsoft.com/office/drawing/2014/main" id="{E273E6A4-A627-CE12-3757-B94D46F15CCD}"/>
              </a:ext>
            </a:extLst>
          </p:cNvPr>
          <p:cNvGraphicFramePr>
            <a:graphicFrameLocks noGrp="1"/>
          </p:cNvGraphicFramePr>
          <p:nvPr/>
        </p:nvGraphicFramePr>
        <p:xfrm>
          <a:off x="152400" y="4340793"/>
          <a:ext cx="8839200" cy="39624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latin typeface="Corbel" panose="020B0503020204020204" pitchFamily="34" charset="0"/>
                        </a:rPr>
                        <a:t>RLP</a:t>
                      </a:r>
                      <a:endParaRPr lang="zh-CN" altLang="en-US" sz="2000" b="1" dirty="0">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4</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2</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0</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8107050"/>
                  </a:ext>
                </a:extLst>
              </a:tr>
            </a:tbl>
          </a:graphicData>
        </a:graphic>
      </p:graphicFrame>
      <p:graphicFrame>
        <p:nvGraphicFramePr>
          <p:cNvPr id="25" name="表格 24">
            <a:extLst>
              <a:ext uri="{FF2B5EF4-FFF2-40B4-BE49-F238E27FC236}">
                <a16:creationId xmlns:a16="http://schemas.microsoft.com/office/drawing/2014/main" id="{C9969C44-181F-EEDE-AEDE-51910EC7C7A4}"/>
              </a:ext>
            </a:extLst>
          </p:cNvPr>
          <p:cNvGraphicFramePr>
            <a:graphicFrameLocks noGrp="1"/>
          </p:cNvGraphicFramePr>
          <p:nvPr/>
        </p:nvGraphicFramePr>
        <p:xfrm>
          <a:off x="152400" y="473703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TLP</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8107050"/>
                  </a:ext>
                </a:extLst>
              </a:tr>
            </a:tbl>
          </a:graphicData>
        </a:graphic>
      </p:graphicFrame>
      <p:graphicFrame>
        <p:nvGraphicFramePr>
          <p:cNvPr id="49" name="表格 48">
            <a:extLst>
              <a:ext uri="{FF2B5EF4-FFF2-40B4-BE49-F238E27FC236}">
                <a16:creationId xmlns:a16="http://schemas.microsoft.com/office/drawing/2014/main" id="{CE0CB135-D983-B86E-C41C-307D2FA93DA6}"/>
              </a:ext>
            </a:extLst>
          </p:cNvPr>
          <p:cNvGraphicFramePr>
            <a:graphicFrameLocks noGrp="1"/>
          </p:cNvGraphicFramePr>
          <p:nvPr/>
        </p:nvGraphicFramePr>
        <p:xfrm>
          <a:off x="152400" y="558404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Reschedule</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1318107050"/>
                  </a:ext>
                </a:extLst>
              </a:tr>
            </a:tbl>
          </a:graphicData>
        </a:graphic>
      </p:graphicFrame>
      <p:graphicFrame>
        <p:nvGraphicFramePr>
          <p:cNvPr id="50" name="表格 49">
            <a:extLst>
              <a:ext uri="{FF2B5EF4-FFF2-40B4-BE49-F238E27FC236}">
                <a16:creationId xmlns:a16="http://schemas.microsoft.com/office/drawing/2014/main" id="{CBE9B4A2-8B63-D52E-BD46-3B92DC1B01BC}"/>
              </a:ext>
            </a:extLst>
          </p:cNvPr>
          <p:cNvGraphicFramePr>
            <a:graphicFrameLocks noGrp="1"/>
          </p:cNvGraphicFramePr>
          <p:nvPr>
            <p:extLst>
              <p:ext uri="{D42A27DB-BD31-4B8C-83A1-F6EECF244321}">
                <p14:modId xmlns:p14="http://schemas.microsoft.com/office/powerpoint/2010/main" val="2612163783"/>
              </p:ext>
            </p:extLst>
          </p:nvPr>
        </p:nvGraphicFramePr>
        <p:xfrm>
          <a:off x="152400" y="5100054"/>
          <a:ext cx="8839200" cy="48768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1600" b="1" dirty="0">
                          <a:solidFill>
                            <a:schemeClr val="tx1"/>
                          </a:solidFill>
                          <a:latin typeface="Corbel" panose="020B0503020204020204" pitchFamily="34" charset="0"/>
                          <a:cs typeface="Arial" panose="020B0604020202020204" pitchFamily="34" charset="0"/>
                        </a:rPr>
                        <a:t>Estimated</a:t>
                      </a:r>
                    </a:p>
                    <a:p>
                      <a:pPr algn="ctr"/>
                      <a:r>
                        <a:rPr lang="en-US" altLang="zh-CN" sz="1600" b="1" dirty="0">
                          <a:solidFill>
                            <a:schemeClr val="tx1"/>
                          </a:solidFill>
                          <a:latin typeface="Corbel" panose="020B0503020204020204" pitchFamily="34" charset="0"/>
                          <a:cs typeface="Arial" panose="020B0604020202020204" pitchFamily="34" charset="0"/>
                        </a:rPr>
                        <a:t>value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4</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2</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0</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8107050"/>
                  </a:ext>
                </a:extLst>
              </a:tr>
            </a:tbl>
          </a:graphicData>
        </a:graphic>
      </p:graphicFrame>
      <p:grpSp>
        <p:nvGrpSpPr>
          <p:cNvPr id="51" name="组合 50">
            <a:extLst>
              <a:ext uri="{FF2B5EF4-FFF2-40B4-BE49-F238E27FC236}">
                <a16:creationId xmlns:a16="http://schemas.microsoft.com/office/drawing/2014/main" id="{34ED34DE-ECAF-A4E2-54A8-3D88513EF332}"/>
              </a:ext>
            </a:extLst>
          </p:cNvPr>
          <p:cNvGrpSpPr/>
          <p:nvPr/>
        </p:nvGrpSpPr>
        <p:grpSpPr>
          <a:xfrm>
            <a:off x="1544410" y="2161675"/>
            <a:ext cx="7447190" cy="1907678"/>
            <a:chOff x="5440912" y="3366100"/>
            <a:chExt cx="3417338" cy="875388"/>
          </a:xfrm>
        </p:grpSpPr>
        <p:grpSp>
          <p:nvGrpSpPr>
            <p:cNvPr id="8" name="组合 7">
              <a:extLst>
                <a:ext uri="{FF2B5EF4-FFF2-40B4-BE49-F238E27FC236}">
                  <a16:creationId xmlns:a16="http://schemas.microsoft.com/office/drawing/2014/main" id="{97503EBD-8F4E-02E4-1FB7-B227E4EDD425}"/>
                </a:ext>
              </a:extLst>
            </p:cNvPr>
            <p:cNvGrpSpPr/>
            <p:nvPr/>
          </p:nvGrpSpPr>
          <p:grpSpPr>
            <a:xfrm>
              <a:off x="5440912" y="3366100"/>
              <a:ext cx="1521338" cy="146937"/>
              <a:chOff x="7711440" y="4272962"/>
              <a:chExt cx="1503508" cy="195916"/>
            </a:xfrm>
          </p:grpSpPr>
          <p:sp>
            <p:nvSpPr>
              <p:cNvPr id="45" name="矩形 44">
                <a:extLst>
                  <a:ext uri="{FF2B5EF4-FFF2-40B4-BE49-F238E27FC236}">
                    <a16:creationId xmlns:a16="http://schemas.microsoft.com/office/drawing/2014/main" id="{2C956907-659F-DA2D-630E-61F6F944BCE4}"/>
                  </a:ext>
                </a:extLst>
              </p:cNvPr>
              <p:cNvSpPr/>
              <p:nvPr/>
            </p:nvSpPr>
            <p:spPr>
              <a:xfrm>
                <a:off x="7711440"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Today</a:t>
                </a:r>
                <a:endParaRPr lang="zh-CN" altLang="en-US" dirty="0">
                  <a:solidFill>
                    <a:schemeClr val="tx1"/>
                  </a:solidFill>
                  <a:latin typeface="Corbel" panose="020B0503020204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4BE03BCA-DB53-99C1-B4FF-FDE847F27F1D}"/>
                  </a:ext>
                </a:extLst>
              </p:cNvPr>
              <p:cNvSpPr/>
              <p:nvPr/>
            </p:nvSpPr>
            <p:spPr>
              <a:xfrm>
                <a:off x="8087317"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537E488B-15B2-0ACC-2ECC-095387003494}"/>
                  </a:ext>
                </a:extLst>
              </p:cNvPr>
              <p:cNvSpPr/>
              <p:nvPr/>
            </p:nvSpPr>
            <p:spPr>
              <a:xfrm>
                <a:off x="8463194"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sunny</a:t>
                </a:r>
                <a:endParaRPr lang="zh-CN" altLang="en-US" dirty="0">
                  <a:solidFill>
                    <a:schemeClr val="tx1"/>
                  </a:solidFill>
                  <a:latin typeface="Corbel" panose="020B0503020204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F87CFBD1-CCA1-4694-0662-8EF82CF89AA5}"/>
                  </a:ext>
                </a:extLst>
              </p:cNvPr>
              <p:cNvSpPr/>
              <p:nvPr/>
            </p:nvSpPr>
            <p:spPr>
              <a:xfrm>
                <a:off x="8839071" y="4272962"/>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9" name="组合 8">
              <a:extLst>
                <a:ext uri="{FF2B5EF4-FFF2-40B4-BE49-F238E27FC236}">
                  <a16:creationId xmlns:a16="http://schemas.microsoft.com/office/drawing/2014/main" id="{64A101E4-819F-966C-4D4D-7FFBC8587361}"/>
                </a:ext>
              </a:extLst>
            </p:cNvPr>
            <p:cNvGrpSpPr/>
            <p:nvPr/>
          </p:nvGrpSpPr>
          <p:grpSpPr>
            <a:xfrm>
              <a:off x="5440912" y="3548213"/>
              <a:ext cx="2282008" cy="146937"/>
              <a:chOff x="7711440" y="4555835"/>
              <a:chExt cx="2255262" cy="195916"/>
            </a:xfrm>
          </p:grpSpPr>
          <p:sp>
            <p:nvSpPr>
              <p:cNvPr id="39" name="矩形 38">
                <a:extLst>
                  <a:ext uri="{FF2B5EF4-FFF2-40B4-BE49-F238E27FC236}">
                    <a16:creationId xmlns:a16="http://schemas.microsoft.com/office/drawing/2014/main" id="{03B8AABD-419F-C80C-E8A7-729C559DC8A3}"/>
                  </a:ext>
                </a:extLst>
              </p:cNvPr>
              <p:cNvSpPr/>
              <p:nvPr/>
            </p:nvSpPr>
            <p:spPr>
              <a:xfrm>
                <a:off x="7711440"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It</a:t>
                </a:r>
                <a:endParaRPr lang="zh-CN" altLang="en-US" dirty="0">
                  <a:solidFill>
                    <a:schemeClr val="tx1"/>
                  </a:solidFill>
                  <a:latin typeface="Corbel" panose="020B0503020204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7373E929-759D-E792-66B1-559686F064BD}"/>
                  </a:ext>
                </a:extLst>
              </p:cNvPr>
              <p:cNvSpPr/>
              <p:nvPr/>
            </p:nvSpPr>
            <p:spPr>
              <a:xfrm>
                <a:off x="8087317"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8B8E6949-FD6F-3C02-53E1-929E37D27617}"/>
                  </a:ext>
                </a:extLst>
              </p:cNvPr>
              <p:cNvSpPr/>
              <p:nvPr/>
            </p:nvSpPr>
            <p:spPr>
              <a:xfrm>
                <a:off x="8463194"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EC0AC8AE-69F4-A4AA-DB16-82921C5BEBBC}"/>
                  </a:ext>
                </a:extLst>
              </p:cNvPr>
              <p:cNvSpPr/>
              <p:nvPr/>
            </p:nvSpPr>
            <p:spPr>
              <a:xfrm>
                <a:off x="8839071"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good</a:t>
                </a:r>
                <a:endParaRPr lang="zh-CN" altLang="en-US" dirty="0">
                  <a:solidFill>
                    <a:schemeClr val="tx1"/>
                  </a:solidFill>
                  <a:latin typeface="Corbel" panose="020B0503020204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BC483631-56CE-9568-BE72-D963349C71AF}"/>
                  </a:ext>
                </a:extLst>
              </p:cNvPr>
              <p:cNvSpPr/>
              <p:nvPr/>
            </p:nvSpPr>
            <p:spPr>
              <a:xfrm>
                <a:off x="9214948"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work</a:t>
                </a:r>
                <a:endParaRPr lang="zh-CN" altLang="en-US" dirty="0">
                  <a:solidFill>
                    <a:schemeClr val="tx1"/>
                  </a:solidFill>
                  <a:latin typeface="Corbel" panose="020B0503020204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1B66E619-0F77-D2FF-290F-6453CBA5BAB3}"/>
                  </a:ext>
                </a:extLst>
              </p:cNvPr>
              <p:cNvSpPr/>
              <p:nvPr/>
            </p:nvSpPr>
            <p:spPr>
              <a:xfrm>
                <a:off x="9590825" y="4555835"/>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0" name="组合 9">
              <a:extLst>
                <a:ext uri="{FF2B5EF4-FFF2-40B4-BE49-F238E27FC236}">
                  <a16:creationId xmlns:a16="http://schemas.microsoft.com/office/drawing/2014/main" id="{F414507D-786E-BBCF-A0D3-35D29F84CDF0}"/>
                </a:ext>
              </a:extLst>
            </p:cNvPr>
            <p:cNvGrpSpPr/>
            <p:nvPr/>
          </p:nvGrpSpPr>
          <p:grpSpPr>
            <a:xfrm>
              <a:off x="5440912" y="3730326"/>
              <a:ext cx="1901673" cy="146937"/>
              <a:chOff x="7711440" y="4835579"/>
              <a:chExt cx="1879385" cy="195916"/>
            </a:xfrm>
          </p:grpSpPr>
          <p:sp>
            <p:nvSpPr>
              <p:cNvPr id="34" name="矩形 33">
                <a:extLst>
                  <a:ext uri="{FF2B5EF4-FFF2-40B4-BE49-F238E27FC236}">
                    <a16:creationId xmlns:a16="http://schemas.microsoft.com/office/drawing/2014/main" id="{218744B1-8B1F-40AF-1D74-1E68E2E4BC59}"/>
                  </a:ext>
                </a:extLst>
              </p:cNvPr>
              <p:cNvSpPr/>
              <p:nvPr/>
            </p:nvSpPr>
            <p:spPr>
              <a:xfrm>
                <a:off x="7711440"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Have</a:t>
                </a:r>
                <a:endParaRPr lang="zh-CN" altLang="en-US" dirty="0">
                  <a:solidFill>
                    <a:schemeClr val="tx1"/>
                  </a:solidFill>
                  <a:latin typeface="Corbel" panose="020B0503020204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EAFED86B-6A93-55F9-827C-04EDAB4784E0}"/>
                  </a:ext>
                </a:extLst>
              </p:cNvPr>
              <p:cNvSpPr/>
              <p:nvPr/>
            </p:nvSpPr>
            <p:spPr>
              <a:xfrm>
                <a:off x="8087317"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986E6E36-D4B9-0891-1665-A94C8412838D}"/>
                  </a:ext>
                </a:extLst>
              </p:cNvPr>
              <p:cNvSpPr/>
              <p:nvPr/>
            </p:nvSpPr>
            <p:spPr>
              <a:xfrm>
                <a:off x="8463194"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nice</a:t>
                </a:r>
                <a:endParaRPr lang="zh-CN" altLang="en-US" dirty="0">
                  <a:solidFill>
                    <a:schemeClr val="tx1"/>
                  </a:solidFill>
                  <a:latin typeface="Corbel" panose="020B0503020204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E9562479-527D-3ECD-B59E-981A30ADBEC7}"/>
                  </a:ext>
                </a:extLst>
              </p:cNvPr>
              <p:cNvSpPr/>
              <p:nvPr/>
            </p:nvSpPr>
            <p:spPr>
              <a:xfrm>
                <a:off x="8839071"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day</a:t>
                </a:r>
                <a:endParaRPr lang="zh-CN" altLang="en-US" dirty="0">
                  <a:solidFill>
                    <a:schemeClr val="tx1"/>
                  </a:solidFill>
                  <a:latin typeface="Corbel" panose="020B0503020204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A5444230-774A-D87E-FA6A-5BFD5378DF2D}"/>
                  </a:ext>
                </a:extLst>
              </p:cNvPr>
              <p:cNvSpPr/>
              <p:nvPr/>
            </p:nvSpPr>
            <p:spPr>
              <a:xfrm>
                <a:off x="9214948" y="4835579"/>
                <a:ext cx="375877" cy="195916"/>
              </a:xfrm>
              <a:prstGeom prst="rect">
                <a:avLst/>
              </a:prstGeom>
              <a:solidFill>
                <a:srgbClr val="ECECE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id="{24DD0B70-34D7-946D-E869-EA9B135B813C}"/>
                </a:ext>
              </a:extLst>
            </p:cNvPr>
            <p:cNvGrpSpPr/>
            <p:nvPr/>
          </p:nvGrpSpPr>
          <p:grpSpPr>
            <a:xfrm>
              <a:off x="5440912" y="3912438"/>
              <a:ext cx="1901673" cy="146937"/>
              <a:chOff x="7711440" y="5090428"/>
              <a:chExt cx="1879385" cy="195916"/>
            </a:xfrm>
          </p:grpSpPr>
          <p:sp>
            <p:nvSpPr>
              <p:cNvPr id="29" name="矩形 28">
                <a:extLst>
                  <a:ext uri="{FF2B5EF4-FFF2-40B4-BE49-F238E27FC236}">
                    <a16:creationId xmlns:a16="http://schemas.microsoft.com/office/drawing/2014/main" id="{AE5BC729-549F-F696-0AF7-1F9173F9C610}"/>
                  </a:ext>
                </a:extLst>
              </p:cNvPr>
              <p:cNvSpPr/>
              <p:nvPr/>
            </p:nvSpPr>
            <p:spPr>
              <a:xfrm>
                <a:off x="7711440"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How</a:t>
                </a:r>
                <a:endParaRPr lang="zh-CN" altLang="en-US" dirty="0">
                  <a:solidFill>
                    <a:schemeClr val="tx1"/>
                  </a:solidFill>
                  <a:latin typeface="Corbel" panose="020B0503020204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28D2E8D2-29E8-AEA3-EA9F-41D01FC98545}"/>
                  </a:ext>
                </a:extLst>
              </p:cNvPr>
              <p:cNvSpPr/>
              <p:nvPr/>
            </p:nvSpPr>
            <p:spPr>
              <a:xfrm>
                <a:off x="8087317"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are</a:t>
                </a:r>
                <a:endParaRPr lang="zh-CN" altLang="en-US" dirty="0">
                  <a:solidFill>
                    <a:schemeClr val="tx1"/>
                  </a:solidFill>
                  <a:latin typeface="Corbel" panose="020B0503020204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1C9588D-4A0C-27A8-E43A-A9BF7DF79B45}"/>
                  </a:ext>
                </a:extLst>
              </p:cNvPr>
              <p:cNvSpPr/>
              <p:nvPr/>
            </p:nvSpPr>
            <p:spPr>
              <a:xfrm>
                <a:off x="8463194"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you</a:t>
                </a:r>
                <a:endParaRPr lang="zh-CN" altLang="en-US" dirty="0">
                  <a:solidFill>
                    <a:schemeClr val="tx1"/>
                  </a:solidFill>
                  <a:latin typeface="Corbel" panose="020B0503020204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44390C44-FEE6-83C5-DBDE-8B11E2C1ADF2}"/>
                  </a:ext>
                </a:extLst>
              </p:cNvPr>
              <p:cNvSpPr/>
              <p:nvPr/>
            </p:nvSpPr>
            <p:spPr>
              <a:xfrm>
                <a:off x="8839071"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28010B9F-DAD3-BEF9-3664-A993260DA59A}"/>
                  </a:ext>
                </a:extLst>
              </p:cNvPr>
              <p:cNvSpPr/>
              <p:nvPr/>
            </p:nvSpPr>
            <p:spPr>
              <a:xfrm>
                <a:off x="9214948" y="5090428"/>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2" name="组合 11">
              <a:extLst>
                <a:ext uri="{FF2B5EF4-FFF2-40B4-BE49-F238E27FC236}">
                  <a16:creationId xmlns:a16="http://schemas.microsoft.com/office/drawing/2014/main" id="{FD59A0BB-2C99-7AB9-BC30-06921E4AA5D1}"/>
                </a:ext>
              </a:extLst>
            </p:cNvPr>
            <p:cNvGrpSpPr/>
            <p:nvPr/>
          </p:nvGrpSpPr>
          <p:grpSpPr>
            <a:xfrm>
              <a:off x="5440912" y="4094551"/>
              <a:ext cx="3417338" cy="146937"/>
              <a:chOff x="7711440" y="5342535"/>
              <a:chExt cx="3377286" cy="195916"/>
            </a:xfrm>
          </p:grpSpPr>
          <p:sp>
            <p:nvSpPr>
              <p:cNvPr id="13" name="矩形 12">
                <a:extLst>
                  <a:ext uri="{FF2B5EF4-FFF2-40B4-BE49-F238E27FC236}">
                    <a16:creationId xmlns:a16="http://schemas.microsoft.com/office/drawing/2014/main" id="{08C82AB2-18A3-F4E0-EF7A-AB0B921A9324}"/>
                  </a:ext>
                </a:extLst>
              </p:cNvPr>
              <p:cNvSpPr/>
              <p:nvPr/>
            </p:nvSpPr>
            <p:spPr>
              <a:xfrm>
                <a:off x="7711440"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Here</a:t>
                </a:r>
                <a:endParaRPr lang="zh-CN" altLang="en-US" dirty="0">
                  <a:solidFill>
                    <a:schemeClr val="tx1"/>
                  </a:solidFill>
                  <a:latin typeface="Corbel" panose="020B0503020204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8FCEDC7E-81F7-E244-A597-E3068C77A48B}"/>
                  </a:ext>
                </a:extLst>
              </p:cNvPr>
              <p:cNvSpPr/>
              <p:nvPr/>
            </p:nvSpPr>
            <p:spPr>
              <a:xfrm>
                <a:off x="8087317"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1648E0A9-0015-5E21-0CDB-A2968B4CABC4}"/>
                  </a:ext>
                </a:extLst>
              </p:cNvPr>
              <p:cNvSpPr/>
              <p:nvPr/>
            </p:nvSpPr>
            <p:spPr>
              <a:xfrm>
                <a:off x="8463194"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C88B5832-A2FB-B19D-BB0F-C33ABD040153}"/>
                  </a:ext>
                </a:extLst>
              </p:cNvPr>
              <p:cNvSpPr/>
              <p:nvPr/>
            </p:nvSpPr>
            <p:spPr>
              <a:xfrm>
                <a:off x="8839071"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cute</a:t>
                </a:r>
                <a:endParaRPr lang="zh-CN" altLang="en-US" dirty="0">
                  <a:solidFill>
                    <a:schemeClr val="tx1"/>
                  </a:solidFill>
                  <a:latin typeface="Corbel" panose="020B0503020204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CB0E6624-0288-1F09-1FC3-31CF867D5A8C}"/>
                  </a:ext>
                </a:extLst>
              </p:cNvPr>
              <p:cNvSpPr/>
              <p:nvPr/>
            </p:nvSpPr>
            <p:spPr>
              <a:xfrm>
                <a:off x="9214948"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dog</a:t>
                </a:r>
                <a:endParaRPr lang="zh-CN" altLang="en-US" dirty="0">
                  <a:solidFill>
                    <a:schemeClr val="tx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CD7BE501-DBD1-CD20-5F1C-90482097E1E1}"/>
                  </a:ext>
                </a:extLst>
              </p:cNvPr>
              <p:cNvSpPr/>
              <p:nvPr/>
            </p:nvSpPr>
            <p:spPr>
              <a:xfrm>
                <a:off x="9590825"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1AE84EDE-85D3-BF49-61EF-F097E556F169}"/>
                  </a:ext>
                </a:extLst>
              </p:cNvPr>
              <p:cNvSpPr/>
              <p:nvPr/>
            </p:nvSpPr>
            <p:spPr>
              <a:xfrm>
                <a:off x="9961095"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look</a:t>
                </a:r>
                <a:endParaRPr lang="zh-CN" altLang="en-US" dirty="0">
                  <a:solidFill>
                    <a:schemeClr val="tx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883A5B9-F563-7701-045F-53261D937C71}"/>
                  </a:ext>
                </a:extLst>
              </p:cNvPr>
              <p:cNvSpPr/>
              <p:nvPr/>
            </p:nvSpPr>
            <p:spPr>
              <a:xfrm>
                <a:off x="10336972"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D423CC9A-49C9-F942-F2C0-8766D94C00F6}"/>
                  </a:ext>
                </a:extLst>
              </p:cNvPr>
              <p:cNvSpPr/>
              <p:nvPr/>
            </p:nvSpPr>
            <p:spPr>
              <a:xfrm>
                <a:off x="10712849" y="5342535"/>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sp>
        <p:nvSpPr>
          <p:cNvPr id="52" name="文本框 51">
            <a:extLst>
              <a:ext uri="{FF2B5EF4-FFF2-40B4-BE49-F238E27FC236}">
                <a16:creationId xmlns:a16="http://schemas.microsoft.com/office/drawing/2014/main" id="{9CD6BA74-3597-1305-CDD0-70D357B2C1BA}"/>
              </a:ext>
            </a:extLst>
          </p:cNvPr>
          <p:cNvSpPr txBox="1"/>
          <p:nvPr/>
        </p:nvSpPr>
        <p:spPr>
          <a:xfrm>
            <a:off x="1035496" y="1572212"/>
            <a:ext cx="4809067"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Corbel" panose="020B0503020204020204" pitchFamily="34" charset="0"/>
              </a:rPr>
              <a:t>Output Tokens of Requests</a:t>
            </a:r>
            <a:endParaRPr lang="zh-CN" altLang="en-US" sz="2400" dirty="0">
              <a:solidFill>
                <a:schemeClr val="tx1">
                  <a:lumMod val="75000"/>
                  <a:lumOff val="25000"/>
                </a:schemeClr>
              </a:solidFill>
              <a:latin typeface="Corbel" panose="020B0503020204020204" pitchFamily="34" charset="0"/>
            </a:endParaRPr>
          </a:p>
        </p:txBody>
      </p:sp>
      <p:sp>
        <p:nvSpPr>
          <p:cNvPr id="54" name="矩形 53">
            <a:extLst>
              <a:ext uri="{FF2B5EF4-FFF2-40B4-BE49-F238E27FC236}">
                <a16:creationId xmlns:a16="http://schemas.microsoft.com/office/drawing/2014/main" id="{8D6AEF51-9AEA-6E35-287C-E55E7D3EF8E0}"/>
              </a:ext>
            </a:extLst>
          </p:cNvPr>
          <p:cNvSpPr/>
          <p:nvPr/>
        </p:nvSpPr>
        <p:spPr>
          <a:xfrm>
            <a:off x="4859770" y="2955410"/>
            <a:ext cx="828839" cy="320211"/>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7A3612-5D10-483A-85E7-DD5E5B0EEE4D}"/>
              </a:ext>
            </a:extLst>
          </p:cNvPr>
          <p:cNvSpPr>
            <a:spLocks noGrp="1"/>
          </p:cNvSpPr>
          <p:nvPr>
            <p:ph type="title"/>
          </p:nvPr>
        </p:nvSpPr>
        <p:spPr>
          <a:xfrm>
            <a:off x="0" y="-76200"/>
            <a:ext cx="9144000" cy="914400"/>
          </a:xfrm>
          <a:noFill/>
        </p:spPr>
        <p:txBody>
          <a:bodyPr/>
          <a:lstStyle/>
          <a:p>
            <a:r>
              <a:rPr lang="en-US" altLang="zh-CN" sz="4000" b="0" dirty="0">
                <a:solidFill>
                  <a:schemeClr val="tx1"/>
                </a:solidFill>
                <a:latin typeface="Corbel" panose="020B0503020204020204" pitchFamily="34" charset="0"/>
              </a:rPr>
              <a:t>The Process of Dynamic Scheduling</a:t>
            </a:r>
            <a:endParaRPr lang="en-US" sz="4000" b="0" dirty="0">
              <a:solidFill>
                <a:schemeClr val="tx1"/>
              </a:solidFill>
              <a:latin typeface="Corbel" panose="020B0503020204020204" pitchFamily="34" charset="0"/>
            </a:endParaRPr>
          </a:p>
        </p:txBody>
      </p:sp>
      <p:sp>
        <p:nvSpPr>
          <p:cNvPr id="3" name="Content Placeholder 2">
            <a:extLst>
              <a:ext uri="{FF2B5EF4-FFF2-40B4-BE49-F238E27FC236}">
                <a16:creationId xmlns:a16="http://schemas.microsoft.com/office/drawing/2014/main" id="{D04BF240-6A7F-88EC-6AAF-A376B3F528A3}"/>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sp>
        <p:nvSpPr>
          <p:cNvPr id="5" name="Slide Number Placeholder 4">
            <a:extLst>
              <a:ext uri="{FF2B5EF4-FFF2-40B4-BE49-F238E27FC236}">
                <a16:creationId xmlns:a16="http://schemas.microsoft.com/office/drawing/2014/main" id="{592D6587-7099-CACE-7BA4-FB95DCFFC2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27" name="Picture 26" descr="safari.png">
            <a:extLst>
              <a:ext uri="{FF2B5EF4-FFF2-40B4-BE49-F238E27FC236}">
                <a16:creationId xmlns:a16="http://schemas.microsoft.com/office/drawing/2014/main" id="{50129E7F-EC04-5FAA-B82A-9535B380F9AB}"/>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6" name="Rectangle 45">
            <a:extLst>
              <a:ext uri="{FF2B5EF4-FFF2-40B4-BE49-F238E27FC236}">
                <a16:creationId xmlns:a16="http://schemas.microsoft.com/office/drawing/2014/main" id="{02197829-6534-F86E-DE9A-42AC79720A9B}"/>
              </a:ext>
            </a:extLst>
          </p:cNvPr>
          <p:cNvSpPr/>
          <p:nvPr/>
        </p:nvSpPr>
        <p:spPr>
          <a:xfrm>
            <a:off x="304799" y="866719"/>
            <a:ext cx="8778433" cy="461665"/>
          </a:xfrm>
          <a:prstGeom prst="rect">
            <a:avLst/>
          </a:prstGeom>
        </p:spPr>
        <p:txBody>
          <a:bodyPr wrap="square" lIns="0" rIns="0">
            <a:spAutoFit/>
          </a:bodyPr>
          <a:lstStyle/>
          <a:p>
            <a:pPr marL="342900" indent="-342900">
              <a:buFont typeface="Arial" panose="020B0604020202020204" pitchFamily="34" charset="0"/>
              <a:buChar char="•"/>
            </a:pPr>
            <a:r>
              <a:rPr lang="en-US" altLang="zh-CN" sz="2400" dirty="0">
                <a:latin typeface="Corbel" panose="020B0503020204020204" pitchFamily="34" charset="0"/>
              </a:rPr>
              <a:t>Assume the memory-boundedness threshold </a:t>
            </a:r>
            <a:r>
              <a:rPr lang="el-GR" altLang="zh-CN" sz="2400" b="1" dirty="0"/>
              <a:t>α</a:t>
            </a:r>
            <a:r>
              <a:rPr lang="en-US" altLang="zh-CN" sz="2400" b="1" dirty="0"/>
              <a:t>=4 </a:t>
            </a:r>
            <a:r>
              <a:rPr lang="en-US" altLang="zh-CN" sz="2400" dirty="0">
                <a:latin typeface="Corbel" panose="020B0503020204020204" pitchFamily="34" charset="0"/>
              </a:rPr>
              <a:t>in this case</a:t>
            </a:r>
            <a:endParaRPr lang="en-US" altLang="zh-CN" sz="2400" dirty="0">
              <a:solidFill>
                <a:srgbClr val="C00000"/>
              </a:solidFill>
              <a:latin typeface="Corbel" panose="020B0503020204020204" pitchFamily="34" charset="0"/>
              <a:ea typeface="+mj-ea"/>
            </a:endParaRPr>
          </a:p>
        </p:txBody>
      </p:sp>
      <p:sp>
        <p:nvSpPr>
          <p:cNvPr id="4" name="矩形 3">
            <a:extLst>
              <a:ext uri="{FF2B5EF4-FFF2-40B4-BE49-F238E27FC236}">
                <a16:creationId xmlns:a16="http://schemas.microsoft.com/office/drawing/2014/main" id="{4C991012-9C30-761F-1340-DC51CC7EE95A}"/>
              </a:ext>
            </a:extLst>
          </p:cNvPr>
          <p:cNvSpPr/>
          <p:nvPr/>
        </p:nvSpPr>
        <p:spPr>
          <a:xfrm>
            <a:off x="6517449" y="2185302"/>
            <a:ext cx="2565784" cy="4187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6" name="矩形 5">
            <a:extLst>
              <a:ext uri="{FF2B5EF4-FFF2-40B4-BE49-F238E27FC236}">
                <a16:creationId xmlns:a16="http://schemas.microsoft.com/office/drawing/2014/main" id="{363E2764-44A6-8DB4-B464-D9F3A83A14AB}"/>
              </a:ext>
            </a:extLst>
          </p:cNvPr>
          <p:cNvSpPr/>
          <p:nvPr/>
        </p:nvSpPr>
        <p:spPr>
          <a:xfrm>
            <a:off x="5688605" y="2171177"/>
            <a:ext cx="3382261" cy="4216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7" name="矩形 6">
            <a:extLst>
              <a:ext uri="{FF2B5EF4-FFF2-40B4-BE49-F238E27FC236}">
                <a16:creationId xmlns:a16="http://schemas.microsoft.com/office/drawing/2014/main" id="{10A024C4-7671-B7C3-204B-4F89A2166DA7}"/>
              </a:ext>
            </a:extLst>
          </p:cNvPr>
          <p:cNvSpPr/>
          <p:nvPr/>
        </p:nvSpPr>
        <p:spPr>
          <a:xfrm>
            <a:off x="4859767" y="2138459"/>
            <a:ext cx="4211100" cy="4248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7" name="矩形 16">
            <a:extLst>
              <a:ext uri="{FF2B5EF4-FFF2-40B4-BE49-F238E27FC236}">
                <a16:creationId xmlns:a16="http://schemas.microsoft.com/office/drawing/2014/main" id="{142F7ED5-C450-113B-A171-9FB18F03DC94}"/>
              </a:ext>
            </a:extLst>
          </p:cNvPr>
          <p:cNvSpPr/>
          <p:nvPr/>
        </p:nvSpPr>
        <p:spPr>
          <a:xfrm>
            <a:off x="4043294" y="2138458"/>
            <a:ext cx="4948306" cy="4202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403225261"/>
      </p:ext>
    </p:extLst>
  </p:cSld>
  <p:clrMapOvr>
    <a:masterClrMapping/>
  </p:clrMapOvr>
  <mc:AlternateContent xmlns:mc="http://schemas.openxmlformats.org/markup-compatibility/2006">
    <mc:Choice xmlns:p14="http://schemas.microsoft.com/office/powerpoint/2010/main" Requires="p14">
      <p:transition spd="slow" p14:dur="2000" advTm="65933"/>
    </mc:Choice>
    <mc:Fallback>
      <p:transition spd="slow" advTm="65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6" grpId="0" animBg="1"/>
      <p:bldP spid="7"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6EA9-86E6-3F5B-F458-576D37D3403E}"/>
            </a:ext>
          </a:extLst>
        </p:cNvPr>
        <p:cNvGrpSpPr/>
        <p:nvPr/>
      </p:nvGrpSpPr>
      <p:grpSpPr>
        <a:xfrm>
          <a:off x="0" y="0"/>
          <a:ext cx="0" cy="0"/>
          <a:chOff x="0" y="0"/>
          <a:chExt cx="0" cy="0"/>
        </a:xfrm>
      </p:grpSpPr>
      <p:sp>
        <p:nvSpPr>
          <p:cNvPr id="140" name="矩形: 圆角 139">
            <a:extLst>
              <a:ext uri="{FF2B5EF4-FFF2-40B4-BE49-F238E27FC236}">
                <a16:creationId xmlns:a16="http://schemas.microsoft.com/office/drawing/2014/main" id="{F4A8BABD-7405-B3BD-1D3C-84FBF8D32BEF}"/>
              </a:ext>
            </a:extLst>
          </p:cNvPr>
          <p:cNvSpPr/>
          <p:nvPr/>
        </p:nvSpPr>
        <p:spPr>
          <a:xfrm>
            <a:off x="4977111" y="4841306"/>
            <a:ext cx="3615303" cy="1145707"/>
          </a:xfrm>
          <a:prstGeom prst="roundRect">
            <a:avLst/>
          </a:prstGeom>
          <a:solidFill>
            <a:srgbClr val="FFBFBF">
              <a:alpha val="50196"/>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CN" dirty="0">
              <a:solidFill>
                <a:schemeClr val="tx1"/>
              </a:solidFill>
              <a:latin typeface="Corbel" panose="020B0503020204020204" pitchFamily="34" charset="0"/>
              <a:cs typeface="Arial" panose="020B0604020202020204" pitchFamily="34" charset="0"/>
            </a:endParaRPr>
          </a:p>
        </p:txBody>
      </p:sp>
      <p:sp>
        <p:nvSpPr>
          <p:cNvPr id="139" name="矩形: 圆角 138">
            <a:extLst>
              <a:ext uri="{FF2B5EF4-FFF2-40B4-BE49-F238E27FC236}">
                <a16:creationId xmlns:a16="http://schemas.microsoft.com/office/drawing/2014/main" id="{55FE24E5-5B2F-12B8-5DB2-A2E5D86CC84B}"/>
              </a:ext>
            </a:extLst>
          </p:cNvPr>
          <p:cNvSpPr/>
          <p:nvPr/>
        </p:nvSpPr>
        <p:spPr>
          <a:xfrm>
            <a:off x="713591" y="4841306"/>
            <a:ext cx="3858409" cy="1123462"/>
          </a:xfrm>
          <a:prstGeom prst="roundRect">
            <a:avLst/>
          </a:prstGeom>
          <a:solidFill>
            <a:srgbClr val="FFE998">
              <a:alpha val="50196"/>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CN" dirty="0">
              <a:solidFill>
                <a:schemeClr val="tx1"/>
              </a:solidFill>
              <a:latin typeface="Corbel" panose="020B05030202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839BCF24-F14F-70F3-42C4-5297B4EEDBDF}"/>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cs typeface="Gill Sans MT"/>
              </a:rPr>
              <a:t>LLM Structure</a:t>
            </a:r>
            <a:endParaRPr lang="en-US" sz="4000" b="0" dirty="0">
              <a:solidFill>
                <a:schemeClr val="tx1"/>
              </a:solidFill>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FE5D0D6F-1905-E55C-D3E2-B9E0D92B8FCF}"/>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890FBBED-FFDD-0672-AA9A-8E2800BD4D2E}"/>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grpSp>
        <p:nvGrpSpPr>
          <p:cNvPr id="125" name="组合 124">
            <a:extLst>
              <a:ext uri="{FF2B5EF4-FFF2-40B4-BE49-F238E27FC236}">
                <a16:creationId xmlns:a16="http://schemas.microsoft.com/office/drawing/2014/main" id="{35C752DD-24C3-4553-F25F-876B7AFC16F0}"/>
              </a:ext>
            </a:extLst>
          </p:cNvPr>
          <p:cNvGrpSpPr/>
          <p:nvPr/>
        </p:nvGrpSpPr>
        <p:grpSpPr>
          <a:xfrm>
            <a:off x="4874441" y="851432"/>
            <a:ext cx="2588294" cy="3458637"/>
            <a:chOff x="4537374" y="939471"/>
            <a:chExt cx="2588294" cy="3711881"/>
          </a:xfrm>
        </p:grpSpPr>
        <p:sp>
          <p:nvSpPr>
            <p:cNvPr id="4" name="矩形: 圆角 3">
              <a:extLst>
                <a:ext uri="{FF2B5EF4-FFF2-40B4-BE49-F238E27FC236}">
                  <a16:creationId xmlns:a16="http://schemas.microsoft.com/office/drawing/2014/main" id="{70527259-965C-11E5-7EC8-FEDA46EA5D8E}"/>
                </a:ext>
              </a:extLst>
            </p:cNvPr>
            <p:cNvSpPr/>
            <p:nvPr/>
          </p:nvSpPr>
          <p:spPr>
            <a:xfrm>
              <a:off x="4972175" y="1411009"/>
              <a:ext cx="1872909" cy="421508"/>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QKV generation</a:t>
              </a:r>
            </a:p>
          </p:txBody>
        </p:sp>
        <p:sp>
          <p:nvSpPr>
            <p:cNvPr id="13" name="矩形: 圆角 12">
              <a:extLst>
                <a:ext uri="{FF2B5EF4-FFF2-40B4-BE49-F238E27FC236}">
                  <a16:creationId xmlns:a16="http://schemas.microsoft.com/office/drawing/2014/main" id="{B80419BC-BAFC-33AE-C7E4-7E92CB61C55F}"/>
                </a:ext>
              </a:extLst>
            </p:cNvPr>
            <p:cNvSpPr/>
            <p:nvPr/>
          </p:nvSpPr>
          <p:spPr>
            <a:xfrm>
              <a:off x="4972175" y="2006802"/>
              <a:ext cx="1872909" cy="591366"/>
            </a:xfrm>
            <a:prstGeom prst="round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Multi-head attention</a:t>
              </a:r>
            </a:p>
          </p:txBody>
        </p:sp>
        <p:sp>
          <p:nvSpPr>
            <p:cNvPr id="14" name="矩形: 圆角 13">
              <a:extLst>
                <a:ext uri="{FF2B5EF4-FFF2-40B4-BE49-F238E27FC236}">
                  <a16:creationId xmlns:a16="http://schemas.microsoft.com/office/drawing/2014/main" id="{71BE1879-333F-A408-FCDF-32902B2A211E}"/>
                </a:ext>
              </a:extLst>
            </p:cNvPr>
            <p:cNvSpPr/>
            <p:nvPr/>
          </p:nvSpPr>
          <p:spPr>
            <a:xfrm>
              <a:off x="4972175" y="2760918"/>
              <a:ext cx="1872909" cy="421508"/>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Projection</a:t>
              </a:r>
            </a:p>
          </p:txBody>
        </p:sp>
        <p:sp>
          <p:nvSpPr>
            <p:cNvPr id="16" name="矩形: 圆角 15">
              <a:extLst>
                <a:ext uri="{FF2B5EF4-FFF2-40B4-BE49-F238E27FC236}">
                  <a16:creationId xmlns:a16="http://schemas.microsoft.com/office/drawing/2014/main" id="{4AB2C665-C1EB-E27F-1420-13BDE82D5788}"/>
                </a:ext>
              </a:extLst>
            </p:cNvPr>
            <p:cNvSpPr/>
            <p:nvPr/>
          </p:nvSpPr>
          <p:spPr>
            <a:xfrm>
              <a:off x="4972175" y="3464791"/>
              <a:ext cx="1872909" cy="650691"/>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Feed forward</a:t>
              </a:r>
            </a:p>
            <a:p>
              <a:pPr algn="ctr"/>
              <a:r>
                <a:rPr lang="en-US" altLang="zh-CN" dirty="0">
                  <a:solidFill>
                    <a:schemeClr val="tx1"/>
                  </a:solidFill>
                  <a:latin typeface="Corbel" panose="020B0503020204020204" pitchFamily="34" charset="0"/>
                  <a:cs typeface="Arial" panose="020B0604020202020204" pitchFamily="34" charset="0"/>
                </a:rPr>
                <a:t>networks</a:t>
              </a:r>
            </a:p>
          </p:txBody>
        </p:sp>
        <p:cxnSp>
          <p:nvCxnSpPr>
            <p:cNvPr id="17" name="直接箭头连接符 16">
              <a:extLst>
                <a:ext uri="{FF2B5EF4-FFF2-40B4-BE49-F238E27FC236}">
                  <a16:creationId xmlns:a16="http://schemas.microsoft.com/office/drawing/2014/main" id="{F6708220-1475-5C8E-760B-E5E87AA2199B}"/>
                </a:ext>
              </a:extLst>
            </p:cNvPr>
            <p:cNvCxnSpPr>
              <a:cxnSpLocks/>
              <a:endCxn id="4" idx="0"/>
            </p:cNvCxnSpPr>
            <p:nvPr/>
          </p:nvCxnSpPr>
          <p:spPr>
            <a:xfrm>
              <a:off x="5908629" y="939471"/>
              <a:ext cx="0" cy="47153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000D5F7A-F9A5-174C-DCEF-09B28E78E302}"/>
                </a:ext>
              </a:extLst>
            </p:cNvPr>
            <p:cNvCxnSpPr>
              <a:cxnSpLocks/>
              <a:stCxn id="4" idx="2"/>
              <a:endCxn id="13" idx="0"/>
            </p:cNvCxnSpPr>
            <p:nvPr/>
          </p:nvCxnSpPr>
          <p:spPr>
            <a:xfrm>
              <a:off x="5908630" y="1832517"/>
              <a:ext cx="0" cy="174285"/>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423054C-C791-9521-0112-A103FC1C971A}"/>
                </a:ext>
              </a:extLst>
            </p:cNvPr>
            <p:cNvCxnSpPr>
              <a:cxnSpLocks/>
            </p:cNvCxnSpPr>
            <p:nvPr/>
          </p:nvCxnSpPr>
          <p:spPr>
            <a:xfrm>
              <a:off x="4755573" y="1247820"/>
              <a:ext cx="1151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8FEE99C-0FE2-A7C2-E924-B58F48C7F980}"/>
                </a:ext>
              </a:extLst>
            </p:cNvPr>
            <p:cNvCxnSpPr>
              <a:cxnSpLocks/>
            </p:cNvCxnSpPr>
            <p:nvPr/>
          </p:nvCxnSpPr>
          <p:spPr>
            <a:xfrm>
              <a:off x="4755573" y="1247820"/>
              <a:ext cx="0" cy="2005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066C7FF4-04A5-FDB4-754D-351A6BEE2CA5}"/>
                </a:ext>
              </a:extLst>
            </p:cNvPr>
            <p:cNvCxnSpPr>
              <a:cxnSpLocks/>
              <a:stCxn id="13" idx="2"/>
              <a:endCxn id="14" idx="0"/>
            </p:cNvCxnSpPr>
            <p:nvPr/>
          </p:nvCxnSpPr>
          <p:spPr>
            <a:xfrm>
              <a:off x="5908630" y="2598168"/>
              <a:ext cx="0" cy="16275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550F5442-5BD1-1FE5-8B7C-131D25F161DC}"/>
                </a:ext>
              </a:extLst>
            </p:cNvPr>
            <p:cNvCxnSpPr>
              <a:stCxn id="14" idx="2"/>
              <a:endCxn id="16" idx="0"/>
            </p:cNvCxnSpPr>
            <p:nvPr/>
          </p:nvCxnSpPr>
          <p:spPr>
            <a:xfrm>
              <a:off x="5908630" y="3182426"/>
              <a:ext cx="0" cy="282365"/>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18E3943-FB0B-5988-B383-8FBECF3F1B26}"/>
                </a:ext>
              </a:extLst>
            </p:cNvPr>
            <p:cNvCxnSpPr>
              <a:cxnSpLocks/>
              <a:stCxn id="16" idx="2"/>
            </p:cNvCxnSpPr>
            <p:nvPr/>
          </p:nvCxnSpPr>
          <p:spPr>
            <a:xfrm>
              <a:off x="5908629" y="4115482"/>
              <a:ext cx="0" cy="53587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4EB5FF1-BA8F-C04F-93CF-AEDE3CE2AC8B}"/>
                </a:ext>
              </a:extLst>
            </p:cNvPr>
            <p:cNvCxnSpPr>
              <a:cxnSpLocks/>
            </p:cNvCxnSpPr>
            <p:nvPr/>
          </p:nvCxnSpPr>
          <p:spPr>
            <a:xfrm>
              <a:off x="4755573" y="3243814"/>
              <a:ext cx="1158364" cy="968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3825253-008A-5C0A-72A1-0192AF0B2AFE}"/>
                </a:ext>
              </a:extLst>
            </p:cNvPr>
            <p:cNvCxnSpPr>
              <a:cxnSpLocks/>
            </p:cNvCxnSpPr>
            <p:nvPr/>
          </p:nvCxnSpPr>
          <p:spPr>
            <a:xfrm flipH="1">
              <a:off x="4755573" y="3345502"/>
              <a:ext cx="1151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FB655DC-4433-E8A5-9C6B-F5667B49FF7C}"/>
                </a:ext>
              </a:extLst>
            </p:cNvPr>
            <p:cNvCxnSpPr>
              <a:cxnSpLocks/>
            </p:cNvCxnSpPr>
            <p:nvPr/>
          </p:nvCxnSpPr>
          <p:spPr>
            <a:xfrm>
              <a:off x="4748049" y="3336986"/>
              <a:ext cx="0" cy="965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0E17911F-657A-1101-FC87-D17547209A72}"/>
                </a:ext>
              </a:extLst>
            </p:cNvPr>
            <p:cNvCxnSpPr>
              <a:cxnSpLocks/>
            </p:cNvCxnSpPr>
            <p:nvPr/>
          </p:nvCxnSpPr>
          <p:spPr>
            <a:xfrm>
              <a:off x="4748049" y="4296419"/>
              <a:ext cx="1159488"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BE9182DF-C21C-4455-A212-523D8E13B8C0}"/>
                </a:ext>
              </a:extLst>
            </p:cNvPr>
            <p:cNvSpPr/>
            <p:nvPr/>
          </p:nvSpPr>
          <p:spPr>
            <a:xfrm>
              <a:off x="4537374" y="1188685"/>
              <a:ext cx="2588294" cy="3209423"/>
            </a:xfrm>
            <a:prstGeom prst="roundRect">
              <a:avLst>
                <a:gd name="adj" fmla="val 5427"/>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32" name="矩形: 圆角 31">
            <a:extLst>
              <a:ext uri="{FF2B5EF4-FFF2-40B4-BE49-F238E27FC236}">
                <a16:creationId xmlns:a16="http://schemas.microsoft.com/office/drawing/2014/main" id="{76B3B71C-B8B7-5453-95A0-62DEF9B8491E}"/>
              </a:ext>
            </a:extLst>
          </p:cNvPr>
          <p:cNvSpPr/>
          <p:nvPr/>
        </p:nvSpPr>
        <p:spPr>
          <a:xfrm>
            <a:off x="2825918" y="1302593"/>
            <a:ext cx="1564866" cy="2667694"/>
          </a:xfrm>
          <a:prstGeom prst="roundRect">
            <a:avLst>
              <a:gd name="adj" fmla="val 5427"/>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3" name="矩形: 圆角 32">
            <a:extLst>
              <a:ext uri="{FF2B5EF4-FFF2-40B4-BE49-F238E27FC236}">
                <a16:creationId xmlns:a16="http://schemas.microsoft.com/office/drawing/2014/main" id="{195E6696-2E51-9876-8BF2-71217F532033}"/>
              </a:ext>
            </a:extLst>
          </p:cNvPr>
          <p:cNvSpPr/>
          <p:nvPr/>
        </p:nvSpPr>
        <p:spPr>
          <a:xfrm>
            <a:off x="3019948" y="1462539"/>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1</a:t>
            </a:r>
          </a:p>
        </p:txBody>
      </p:sp>
      <p:sp>
        <p:nvSpPr>
          <p:cNvPr id="34" name="矩形: 圆角 33">
            <a:extLst>
              <a:ext uri="{FF2B5EF4-FFF2-40B4-BE49-F238E27FC236}">
                <a16:creationId xmlns:a16="http://schemas.microsoft.com/office/drawing/2014/main" id="{68EB3846-7838-07A2-6374-A763AF17BC69}"/>
              </a:ext>
            </a:extLst>
          </p:cNvPr>
          <p:cNvSpPr/>
          <p:nvPr/>
        </p:nvSpPr>
        <p:spPr>
          <a:xfrm>
            <a:off x="3019948" y="2248790"/>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2</a:t>
            </a:r>
          </a:p>
        </p:txBody>
      </p:sp>
      <p:sp>
        <p:nvSpPr>
          <p:cNvPr id="35" name="矩形: 圆角 34">
            <a:extLst>
              <a:ext uri="{FF2B5EF4-FFF2-40B4-BE49-F238E27FC236}">
                <a16:creationId xmlns:a16="http://schemas.microsoft.com/office/drawing/2014/main" id="{3BF4C91B-D134-3D2F-6767-A2E719D80B9C}"/>
              </a:ext>
            </a:extLst>
          </p:cNvPr>
          <p:cNvSpPr/>
          <p:nvPr/>
        </p:nvSpPr>
        <p:spPr>
          <a:xfrm>
            <a:off x="3019948" y="3299144"/>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N</a:t>
            </a:r>
          </a:p>
        </p:txBody>
      </p:sp>
      <p:cxnSp>
        <p:nvCxnSpPr>
          <p:cNvPr id="36" name="直接箭头连接符 35">
            <a:extLst>
              <a:ext uri="{FF2B5EF4-FFF2-40B4-BE49-F238E27FC236}">
                <a16:creationId xmlns:a16="http://schemas.microsoft.com/office/drawing/2014/main" id="{5C8A40FC-9218-AC55-194A-3651CD00F509}"/>
              </a:ext>
            </a:extLst>
          </p:cNvPr>
          <p:cNvCxnSpPr>
            <a:cxnSpLocks/>
          </p:cNvCxnSpPr>
          <p:nvPr/>
        </p:nvCxnSpPr>
        <p:spPr>
          <a:xfrm>
            <a:off x="3582168" y="1971036"/>
            <a:ext cx="0" cy="27775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B1A39829-EE9F-1EA1-E73B-6C65B5F75A5C}"/>
              </a:ext>
            </a:extLst>
          </p:cNvPr>
          <p:cNvSpPr txBox="1"/>
          <p:nvPr/>
        </p:nvSpPr>
        <p:spPr>
          <a:xfrm>
            <a:off x="3462159" y="2810398"/>
            <a:ext cx="461665" cy="508497"/>
          </a:xfrm>
          <a:prstGeom prst="rect">
            <a:avLst/>
          </a:prstGeom>
          <a:noFill/>
        </p:spPr>
        <p:txBody>
          <a:bodyPr vert="eaVert" wrap="square" rtlCol="0">
            <a:spAutoFit/>
          </a:bodyPr>
          <a:lstStyle/>
          <a:p>
            <a:pPr algn="ctr"/>
            <a:r>
              <a:rPr lang="en-US" altLang="zh-CN" dirty="0">
                <a:latin typeface="Corbel" panose="020B0503020204020204" pitchFamily="34" charset="0"/>
              </a:rPr>
              <a:t>…</a:t>
            </a:r>
            <a:endParaRPr lang="zh-CN" altLang="en-US" dirty="0">
              <a:latin typeface="Corbel" panose="020B0503020204020204" pitchFamily="34" charset="0"/>
            </a:endParaRPr>
          </a:p>
        </p:txBody>
      </p:sp>
      <p:cxnSp>
        <p:nvCxnSpPr>
          <p:cNvPr id="38" name="直接箭头连接符 37">
            <a:extLst>
              <a:ext uri="{FF2B5EF4-FFF2-40B4-BE49-F238E27FC236}">
                <a16:creationId xmlns:a16="http://schemas.microsoft.com/office/drawing/2014/main" id="{D00B4828-A1C8-96DD-DECF-3FBC7E911D20}"/>
              </a:ext>
            </a:extLst>
          </p:cNvPr>
          <p:cNvCxnSpPr>
            <a:endCxn id="33" idx="0"/>
          </p:cNvCxnSpPr>
          <p:nvPr/>
        </p:nvCxnSpPr>
        <p:spPr>
          <a:xfrm>
            <a:off x="3582168" y="1091457"/>
            <a:ext cx="3955" cy="371082"/>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C5F83477-CD5A-DA91-40BB-E79DA0FFBD50}"/>
              </a:ext>
            </a:extLst>
          </p:cNvPr>
          <p:cNvCxnSpPr>
            <a:stCxn id="35" idx="2"/>
          </p:cNvCxnSpPr>
          <p:nvPr/>
        </p:nvCxnSpPr>
        <p:spPr>
          <a:xfrm flipH="1">
            <a:off x="3582168" y="3807641"/>
            <a:ext cx="3955" cy="481112"/>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F28B61F-3E7F-F44B-EA5B-279D0DA31CBD}"/>
              </a:ext>
            </a:extLst>
          </p:cNvPr>
          <p:cNvCxnSpPr/>
          <p:nvPr/>
        </p:nvCxnSpPr>
        <p:spPr>
          <a:xfrm flipV="1">
            <a:off x="4159970" y="1100646"/>
            <a:ext cx="805083" cy="3537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1385FCD4-E6F5-D629-5E48-D7BDBCAE350F}"/>
              </a:ext>
            </a:extLst>
          </p:cNvPr>
          <p:cNvCxnSpPr>
            <a:cxnSpLocks/>
          </p:cNvCxnSpPr>
          <p:nvPr/>
        </p:nvCxnSpPr>
        <p:spPr>
          <a:xfrm>
            <a:off x="4136209" y="1951018"/>
            <a:ext cx="738232" cy="2011163"/>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731888E3-B576-6D3B-8252-6C6F0345538E}"/>
              </a:ext>
            </a:extLst>
          </p:cNvPr>
          <p:cNvCxnSpPr>
            <a:cxnSpLocks/>
          </p:cNvCxnSpPr>
          <p:nvPr/>
        </p:nvCxnSpPr>
        <p:spPr>
          <a:xfrm flipV="1">
            <a:off x="2310576" y="1352699"/>
            <a:ext cx="515341" cy="911951"/>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BA91A369-DD7A-A784-773B-965DE5C96B35}"/>
              </a:ext>
            </a:extLst>
          </p:cNvPr>
          <p:cNvCxnSpPr>
            <a:cxnSpLocks/>
          </p:cNvCxnSpPr>
          <p:nvPr/>
        </p:nvCxnSpPr>
        <p:spPr>
          <a:xfrm>
            <a:off x="2265116" y="2944880"/>
            <a:ext cx="594908" cy="999825"/>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51B9613F-BC23-6370-9CC9-EA0E95531455}"/>
              </a:ext>
            </a:extLst>
          </p:cNvPr>
          <p:cNvSpPr txBox="1"/>
          <p:nvPr/>
        </p:nvSpPr>
        <p:spPr>
          <a:xfrm>
            <a:off x="4848547" y="4930892"/>
            <a:ext cx="3862365" cy="1015663"/>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Fully-connected (FC) kernels</a:t>
            </a:r>
          </a:p>
          <a:p>
            <a:pPr marL="342900" indent="-342900" algn="ctr">
              <a:buFont typeface="Arial" panose="020B0604020202020204" pitchFamily="34" charset="0"/>
              <a:buChar char="•"/>
            </a:pPr>
            <a:r>
              <a:rPr lang="en-US" altLang="zh-CN" sz="2000" dirty="0">
                <a:latin typeface="Corbel" panose="020B0503020204020204" pitchFamily="34" charset="0"/>
                <a:cs typeface="Lato" panose="020F0502020204030203" pitchFamily="34" charset="0"/>
              </a:rPr>
              <a:t>Pretrained by LLM training</a:t>
            </a:r>
          </a:p>
          <a:p>
            <a:pPr marL="342900" indent="-342900" algn="ctr">
              <a:buFont typeface="Arial" panose="020B0604020202020204" pitchFamily="34" charset="0"/>
              <a:buChar char="•"/>
            </a:pPr>
            <a:r>
              <a:rPr lang="en-US" altLang="zh-CN" sz="2000" dirty="0">
                <a:latin typeface="Corbel" panose="020B0503020204020204" pitchFamily="34" charset="0"/>
                <a:cs typeface="Lato" panose="020F0502020204030203" pitchFamily="34" charset="0"/>
              </a:rPr>
              <a:t>Used for all token generation</a:t>
            </a:r>
            <a:endParaRPr lang="zh-CN" altLang="en-US" sz="2000" dirty="0"/>
          </a:p>
        </p:txBody>
      </p:sp>
      <p:sp>
        <p:nvSpPr>
          <p:cNvPr id="138" name="文本框 137">
            <a:extLst>
              <a:ext uri="{FF2B5EF4-FFF2-40B4-BE49-F238E27FC236}">
                <a16:creationId xmlns:a16="http://schemas.microsoft.com/office/drawing/2014/main" id="{BB2A265A-BC98-0C4E-CA74-71566046CD7C}"/>
              </a:ext>
            </a:extLst>
          </p:cNvPr>
          <p:cNvSpPr txBox="1"/>
          <p:nvPr/>
        </p:nvSpPr>
        <p:spPr>
          <a:xfrm>
            <a:off x="400071" y="4919770"/>
            <a:ext cx="4412479" cy="1015663"/>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Attention kernels</a:t>
            </a:r>
          </a:p>
          <a:p>
            <a:pPr marL="342900" indent="-342900" algn="ctr">
              <a:buFont typeface="Arial" panose="020B0604020202020204" pitchFamily="34" charset="0"/>
              <a:buChar char="•"/>
            </a:pPr>
            <a:r>
              <a:rPr lang="en-US" altLang="zh-CN" sz="2000" dirty="0">
                <a:latin typeface="Corbel" panose="020B0503020204020204" pitchFamily="34" charset="0"/>
                <a:cs typeface="Lato" panose="020F0502020204030203" pitchFamily="34" charset="0"/>
              </a:rPr>
              <a:t>Encoded from input tokens</a:t>
            </a:r>
          </a:p>
          <a:p>
            <a:pPr marL="342900" indent="-342900" algn="ctr">
              <a:buFont typeface="Arial" panose="020B0604020202020204" pitchFamily="34" charset="0"/>
              <a:buChar char="•"/>
            </a:pPr>
            <a:r>
              <a:rPr lang="en-US" altLang="zh-CN" sz="2000" dirty="0">
                <a:latin typeface="Corbel" panose="020B0503020204020204" pitchFamily="34" charset="0"/>
                <a:cs typeface="Lato" panose="020F0502020204030203" pitchFamily="34" charset="0"/>
              </a:rPr>
              <a:t>Different data across requests</a:t>
            </a:r>
            <a:endParaRPr lang="zh-CN" altLang="en-US" sz="2000" dirty="0"/>
          </a:p>
        </p:txBody>
      </p:sp>
      <p:sp>
        <p:nvSpPr>
          <p:cNvPr id="141" name="矩形: 圆角 140">
            <a:extLst>
              <a:ext uri="{FF2B5EF4-FFF2-40B4-BE49-F238E27FC236}">
                <a16:creationId xmlns:a16="http://schemas.microsoft.com/office/drawing/2014/main" id="{B6AF669C-3F81-9983-5803-D5ED9B1F6A2A}"/>
              </a:ext>
            </a:extLst>
          </p:cNvPr>
          <p:cNvSpPr/>
          <p:nvPr/>
        </p:nvSpPr>
        <p:spPr>
          <a:xfrm>
            <a:off x="1315029" y="2239785"/>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Tree>
    <p:custDataLst>
      <p:tags r:id="rId1"/>
    </p:custDataLst>
    <p:extLst>
      <p:ext uri="{BB962C8B-B14F-4D97-AF65-F5344CB8AC3E}">
        <p14:creationId xmlns:p14="http://schemas.microsoft.com/office/powerpoint/2010/main" val="3009141860"/>
      </p:ext>
    </p:extLst>
  </p:cSld>
  <p:clrMapOvr>
    <a:masterClrMapping/>
  </p:clrMapOvr>
  <mc:AlternateContent xmlns:mc="http://schemas.openxmlformats.org/markup-compatibility/2006" xmlns:p14="http://schemas.microsoft.com/office/powerpoint/2010/main">
    <mc:Choice Requires="p14">
      <p:transition spd="slow" p14:dur="2000" advTm="48559"/>
    </mc:Choice>
    <mc:Fallback xmlns="">
      <p:transition spd="slow" advTm="48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fade">
                                      <p:cBhvr>
                                        <p:cTn id="43" dur="500"/>
                                        <p:tgtEl>
                                          <p:spTgt spid="125"/>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0"/>
                                        </p:tgtEl>
                                        <p:attrNameLst>
                                          <p:attrName>style.visibility</p:attrName>
                                        </p:attrNameLst>
                                      </p:cBhvr>
                                      <p:to>
                                        <p:strVal val="visible"/>
                                      </p:to>
                                    </p:set>
                                    <p:animEffect transition="in" filter="fade">
                                      <p:cBhvr>
                                        <p:cTn id="62" dur="500"/>
                                        <p:tgtEl>
                                          <p:spTgt spid="1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39" grpId="0" animBg="1"/>
      <p:bldP spid="32" grpId="0" animBg="1"/>
      <p:bldP spid="33" grpId="0" animBg="1"/>
      <p:bldP spid="34" grpId="0" animBg="1"/>
      <p:bldP spid="35" grpId="0" animBg="1"/>
      <p:bldP spid="37" grpId="0"/>
      <p:bldP spid="137" grpId="0"/>
      <p:bldP spid="138" grpId="0"/>
      <p:bldP spid="1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73F33-1B6D-0938-2ED4-70E04C379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7567C-4FED-64C1-54C3-B38C580CE0EB}"/>
              </a:ext>
            </a:extLst>
          </p:cNvPr>
          <p:cNvSpPr>
            <a:spLocks noGrp="1"/>
          </p:cNvSpPr>
          <p:nvPr>
            <p:ph type="title"/>
          </p:nvPr>
        </p:nvSpPr>
        <p:spPr>
          <a:xfrm>
            <a:off x="-228600" y="0"/>
            <a:ext cx="9906000" cy="914400"/>
          </a:xfrm>
        </p:spPr>
        <p:txBody>
          <a:bodyPr/>
          <a:lstStyle/>
          <a:p>
            <a:r>
              <a:rPr lang="en-US" sz="4000" b="0" dirty="0">
                <a:solidFill>
                  <a:schemeClr val="tx1"/>
                </a:solidFill>
                <a:latin typeface="Corbel" panose="020B0503020204020204" pitchFamily="34" charset="0"/>
                <a:cs typeface="Gill Sans MT"/>
              </a:rPr>
              <a:t>Serial Decoding</a:t>
            </a:r>
          </a:p>
        </p:txBody>
      </p:sp>
      <p:pic>
        <p:nvPicPr>
          <p:cNvPr id="20" name="Picture 19" descr="safari.png">
            <a:extLst>
              <a:ext uri="{FF2B5EF4-FFF2-40B4-BE49-F238E27FC236}">
                <a16:creationId xmlns:a16="http://schemas.microsoft.com/office/drawing/2014/main" id="{2CC67183-7A17-B5F5-A15C-7E72C0C67D8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49A524DD-4EE4-6DA4-CE57-E0F306213FA2}"/>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56" name="箭头: 下 155">
            <a:extLst>
              <a:ext uri="{FF2B5EF4-FFF2-40B4-BE49-F238E27FC236}">
                <a16:creationId xmlns:a16="http://schemas.microsoft.com/office/drawing/2014/main" id="{883A262B-3193-F607-DB0A-DF3238686484}"/>
              </a:ext>
            </a:extLst>
          </p:cNvPr>
          <p:cNvSpPr/>
          <p:nvPr/>
        </p:nvSpPr>
        <p:spPr>
          <a:xfrm>
            <a:off x="3780092"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57" name="矩形 156">
            <a:extLst>
              <a:ext uri="{FF2B5EF4-FFF2-40B4-BE49-F238E27FC236}">
                <a16:creationId xmlns:a16="http://schemas.microsoft.com/office/drawing/2014/main" id="{43EE05DB-DF10-2E60-66E2-926222082EA9}"/>
              </a:ext>
            </a:extLst>
          </p:cNvPr>
          <p:cNvSpPr/>
          <p:nvPr/>
        </p:nvSpPr>
        <p:spPr>
          <a:xfrm>
            <a:off x="3672170"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58" name="矩形 157">
            <a:extLst>
              <a:ext uri="{FF2B5EF4-FFF2-40B4-BE49-F238E27FC236}">
                <a16:creationId xmlns:a16="http://schemas.microsoft.com/office/drawing/2014/main" id="{FBF2216E-ABD8-1C02-D915-B64F62D32FF8}"/>
              </a:ext>
            </a:extLst>
          </p:cNvPr>
          <p:cNvSpPr/>
          <p:nvPr/>
        </p:nvSpPr>
        <p:spPr>
          <a:xfrm>
            <a:off x="3672169"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59" name="矩形: 圆角 158">
            <a:extLst>
              <a:ext uri="{FF2B5EF4-FFF2-40B4-BE49-F238E27FC236}">
                <a16:creationId xmlns:a16="http://schemas.microsoft.com/office/drawing/2014/main" id="{EE6D47FA-900D-C99F-9E54-3565191B38F7}"/>
              </a:ext>
            </a:extLst>
          </p:cNvPr>
          <p:cNvSpPr/>
          <p:nvPr/>
        </p:nvSpPr>
        <p:spPr>
          <a:xfrm>
            <a:off x="3323467" y="2845387"/>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0" name="箭头: 下 159">
            <a:extLst>
              <a:ext uri="{FF2B5EF4-FFF2-40B4-BE49-F238E27FC236}">
                <a16:creationId xmlns:a16="http://schemas.microsoft.com/office/drawing/2014/main" id="{665F9023-9BC1-1A02-2105-97B97A547477}"/>
              </a:ext>
            </a:extLst>
          </p:cNvPr>
          <p:cNvSpPr/>
          <p:nvPr/>
        </p:nvSpPr>
        <p:spPr>
          <a:xfrm>
            <a:off x="7103827"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1" name="矩形 160">
            <a:extLst>
              <a:ext uri="{FF2B5EF4-FFF2-40B4-BE49-F238E27FC236}">
                <a16:creationId xmlns:a16="http://schemas.microsoft.com/office/drawing/2014/main" id="{B489B0E1-DCBC-E247-5DB5-CFAC37A6EB23}"/>
              </a:ext>
            </a:extLst>
          </p:cNvPr>
          <p:cNvSpPr/>
          <p:nvPr/>
        </p:nvSpPr>
        <p:spPr>
          <a:xfrm>
            <a:off x="6995905"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2" name="矩形 161">
            <a:extLst>
              <a:ext uri="{FF2B5EF4-FFF2-40B4-BE49-F238E27FC236}">
                <a16:creationId xmlns:a16="http://schemas.microsoft.com/office/drawing/2014/main" id="{103C479D-D50E-AA8A-CF71-7A2FFF30C158}"/>
              </a:ext>
            </a:extLst>
          </p:cNvPr>
          <p:cNvSpPr/>
          <p:nvPr/>
        </p:nvSpPr>
        <p:spPr>
          <a:xfrm>
            <a:off x="6995904"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3" name="矩形: 圆角 162">
            <a:extLst>
              <a:ext uri="{FF2B5EF4-FFF2-40B4-BE49-F238E27FC236}">
                <a16:creationId xmlns:a16="http://schemas.microsoft.com/office/drawing/2014/main" id="{2226B9B1-9D47-79CC-0838-2068FF73D4AC}"/>
              </a:ext>
            </a:extLst>
          </p:cNvPr>
          <p:cNvSpPr/>
          <p:nvPr/>
        </p:nvSpPr>
        <p:spPr>
          <a:xfrm>
            <a:off x="6641241" y="2845386"/>
            <a:ext cx="993733"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4" name="箭头: 下 163">
            <a:extLst>
              <a:ext uri="{FF2B5EF4-FFF2-40B4-BE49-F238E27FC236}">
                <a16:creationId xmlns:a16="http://schemas.microsoft.com/office/drawing/2014/main" id="{3470BC3F-E4C8-0B95-B802-800D899B679D}"/>
              </a:ext>
            </a:extLst>
          </p:cNvPr>
          <p:cNvSpPr/>
          <p:nvPr/>
        </p:nvSpPr>
        <p:spPr>
          <a:xfrm>
            <a:off x="2139143"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5" name="矩形 164">
            <a:extLst>
              <a:ext uri="{FF2B5EF4-FFF2-40B4-BE49-F238E27FC236}">
                <a16:creationId xmlns:a16="http://schemas.microsoft.com/office/drawing/2014/main" id="{297C10D3-BDC7-BEBB-9014-89A6B8102DAF}"/>
              </a:ext>
            </a:extLst>
          </p:cNvPr>
          <p:cNvSpPr/>
          <p:nvPr/>
        </p:nvSpPr>
        <p:spPr>
          <a:xfrm>
            <a:off x="2031221"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6" name="矩形: 圆角 165">
            <a:extLst>
              <a:ext uri="{FF2B5EF4-FFF2-40B4-BE49-F238E27FC236}">
                <a16:creationId xmlns:a16="http://schemas.microsoft.com/office/drawing/2014/main" id="{E3242FC8-B086-FE0D-867B-0C0378C0E755}"/>
              </a:ext>
            </a:extLst>
          </p:cNvPr>
          <p:cNvSpPr/>
          <p:nvPr/>
        </p:nvSpPr>
        <p:spPr>
          <a:xfrm>
            <a:off x="1682547" y="2845389"/>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7" name="矩形 166">
            <a:extLst>
              <a:ext uri="{FF2B5EF4-FFF2-40B4-BE49-F238E27FC236}">
                <a16:creationId xmlns:a16="http://schemas.microsoft.com/office/drawing/2014/main" id="{7F025AC8-E76E-EC62-9B8E-4CAB2CC90241}"/>
              </a:ext>
            </a:extLst>
          </p:cNvPr>
          <p:cNvSpPr/>
          <p:nvPr/>
        </p:nvSpPr>
        <p:spPr>
          <a:xfrm>
            <a:off x="2031220"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8" name="箭头: 下 167">
            <a:extLst>
              <a:ext uri="{FF2B5EF4-FFF2-40B4-BE49-F238E27FC236}">
                <a16:creationId xmlns:a16="http://schemas.microsoft.com/office/drawing/2014/main" id="{41208713-6D73-7A06-3014-60F68736F42D}"/>
              </a:ext>
            </a:extLst>
          </p:cNvPr>
          <p:cNvSpPr/>
          <p:nvPr/>
        </p:nvSpPr>
        <p:spPr>
          <a:xfrm>
            <a:off x="5445772"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9" name="矩形: 圆角 168">
            <a:extLst>
              <a:ext uri="{FF2B5EF4-FFF2-40B4-BE49-F238E27FC236}">
                <a16:creationId xmlns:a16="http://schemas.microsoft.com/office/drawing/2014/main" id="{1D35FB8D-E3C8-44EB-5790-7A969A1C5B32}"/>
              </a:ext>
            </a:extLst>
          </p:cNvPr>
          <p:cNvSpPr/>
          <p:nvPr/>
        </p:nvSpPr>
        <p:spPr>
          <a:xfrm>
            <a:off x="4982354" y="2845386"/>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70" name="矩形 169">
            <a:extLst>
              <a:ext uri="{FF2B5EF4-FFF2-40B4-BE49-F238E27FC236}">
                <a16:creationId xmlns:a16="http://schemas.microsoft.com/office/drawing/2014/main" id="{F5264AF6-CE3A-CDEF-84D7-8755D059E17C}"/>
              </a:ext>
            </a:extLst>
          </p:cNvPr>
          <p:cNvSpPr/>
          <p:nvPr/>
        </p:nvSpPr>
        <p:spPr>
          <a:xfrm>
            <a:off x="5337850"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71" name="矩形 170">
            <a:extLst>
              <a:ext uri="{FF2B5EF4-FFF2-40B4-BE49-F238E27FC236}">
                <a16:creationId xmlns:a16="http://schemas.microsoft.com/office/drawing/2014/main" id="{D392CFFD-C03C-5FE7-00E3-602FB8F5B3FE}"/>
              </a:ext>
            </a:extLst>
          </p:cNvPr>
          <p:cNvSpPr/>
          <p:nvPr/>
        </p:nvSpPr>
        <p:spPr>
          <a:xfrm>
            <a:off x="5337849"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cxnSp>
        <p:nvCxnSpPr>
          <p:cNvPr id="172" name="连接符: 肘形 171">
            <a:extLst>
              <a:ext uri="{FF2B5EF4-FFF2-40B4-BE49-F238E27FC236}">
                <a16:creationId xmlns:a16="http://schemas.microsoft.com/office/drawing/2014/main" id="{A0622A80-C71B-4A18-C721-C4E66A2421C0}"/>
              </a:ext>
            </a:extLst>
          </p:cNvPr>
          <p:cNvCxnSpPr>
            <a:cxnSpLocks/>
            <a:stCxn id="165" idx="3"/>
            <a:endCxn id="158" idx="1"/>
          </p:cNvCxnSpPr>
          <p:nvPr/>
        </p:nvCxnSpPr>
        <p:spPr>
          <a:xfrm flipV="1">
            <a:off x="2330038" y="2544148"/>
            <a:ext cx="1342131"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3" name="连接符: 肘形 172">
            <a:extLst>
              <a:ext uri="{FF2B5EF4-FFF2-40B4-BE49-F238E27FC236}">
                <a16:creationId xmlns:a16="http://schemas.microsoft.com/office/drawing/2014/main" id="{6710952F-E9B4-7D48-1E76-3866F9B77E50}"/>
              </a:ext>
            </a:extLst>
          </p:cNvPr>
          <p:cNvCxnSpPr>
            <a:cxnSpLocks/>
            <a:stCxn id="157" idx="3"/>
          </p:cNvCxnSpPr>
          <p:nvPr/>
        </p:nvCxnSpPr>
        <p:spPr>
          <a:xfrm flipV="1">
            <a:off x="3970987" y="2554979"/>
            <a:ext cx="1339641" cy="1301710"/>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4" name="连接符: 肘形 173">
            <a:extLst>
              <a:ext uri="{FF2B5EF4-FFF2-40B4-BE49-F238E27FC236}">
                <a16:creationId xmlns:a16="http://schemas.microsoft.com/office/drawing/2014/main" id="{C5EA780A-31D4-D966-04AF-D9E8B0CCC6EC}"/>
              </a:ext>
            </a:extLst>
          </p:cNvPr>
          <p:cNvCxnSpPr>
            <a:cxnSpLocks/>
            <a:stCxn id="170" idx="3"/>
            <a:endCxn id="162" idx="1"/>
          </p:cNvCxnSpPr>
          <p:nvPr/>
        </p:nvCxnSpPr>
        <p:spPr>
          <a:xfrm flipV="1">
            <a:off x="5636667" y="2544148"/>
            <a:ext cx="135923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8" name="Rectangle 19">
            <a:extLst>
              <a:ext uri="{FF2B5EF4-FFF2-40B4-BE49-F238E27FC236}">
                <a16:creationId xmlns:a16="http://schemas.microsoft.com/office/drawing/2014/main" id="{E4E150F3-18DF-5248-7355-F65BB843719E}"/>
              </a:ext>
            </a:extLst>
          </p:cNvPr>
          <p:cNvSpPr/>
          <p:nvPr/>
        </p:nvSpPr>
        <p:spPr>
          <a:xfrm>
            <a:off x="1337618" y="2002222"/>
            <a:ext cx="1686020" cy="46166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rbel" panose="020B0503020204020204" pitchFamily="34" charset="0"/>
                <a:cs typeface="Gill Sans MT"/>
              </a:rPr>
              <a:t>Request A</a:t>
            </a:r>
            <a:endParaRPr kumimoji="0" lang="en-US" sz="24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80" name="矩形 179">
            <a:extLst>
              <a:ext uri="{FF2B5EF4-FFF2-40B4-BE49-F238E27FC236}">
                <a16:creationId xmlns:a16="http://schemas.microsoft.com/office/drawing/2014/main" id="{D20D556B-7328-5ED9-447C-4D082082399C}"/>
              </a:ext>
            </a:extLst>
          </p:cNvPr>
          <p:cNvSpPr/>
          <p:nvPr/>
        </p:nvSpPr>
        <p:spPr>
          <a:xfrm>
            <a:off x="2483216" y="4856900"/>
            <a:ext cx="4177567"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buFont typeface="Arial" panose="020B0604020202020204" pitchFamily="34" charset="0"/>
              <a:buChar char="•"/>
              <a:defRPr/>
            </a:pPr>
            <a:r>
              <a:rPr lang="en-US" altLang="zh-CN" sz="2200" b="1" dirty="0">
                <a:solidFill>
                  <a:srgbClr val="C00000"/>
                </a:solidFill>
                <a:latin typeface="Corbel" panose="020B0503020204020204" pitchFamily="34" charset="0"/>
                <a:cs typeface="Gill Sans MT"/>
              </a:rPr>
              <a:t>Low hardware utilization</a:t>
            </a:r>
          </a:p>
          <a:p>
            <a:pPr marL="342900" lvl="0" indent="-342900" defTabSz="914400">
              <a:buFont typeface="Arial" panose="020B0604020202020204" pitchFamily="34" charset="0"/>
              <a:buChar char="•"/>
              <a:defRPr/>
            </a:pPr>
            <a:r>
              <a:rPr lang="en-US" altLang="zh-CN" sz="2200" b="1" dirty="0">
                <a:solidFill>
                  <a:srgbClr val="C00000"/>
                </a:solidFill>
                <a:latin typeface="Corbel" panose="020B0503020204020204" pitchFamily="34" charset="0"/>
                <a:cs typeface="Gill Sans MT"/>
              </a:rPr>
              <a:t>Low throughput</a:t>
            </a:r>
            <a:endParaRPr lang="en-US" altLang="zh-CN" sz="2200" b="1" dirty="0">
              <a:solidFill>
                <a:srgbClr val="000000"/>
              </a:solidFill>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915623676"/>
      </p:ext>
    </p:extLst>
  </p:cSld>
  <p:clrMapOvr>
    <a:masterClrMapping/>
  </p:clrMapOvr>
  <mc:AlternateContent xmlns:mc="http://schemas.openxmlformats.org/markup-compatibility/2006" xmlns:p14="http://schemas.microsoft.com/office/powerpoint/2010/main">
    <mc:Choice Requires="p14">
      <p:transition spd="slow" p14:dur="2000" advTm="23216"/>
    </mc:Choice>
    <mc:Fallback xmlns="">
      <p:transition spd="slow" advTm="23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fade">
                                      <p:cBhvr>
                                        <p:cTn id="25" dur="500"/>
                                        <p:tgtEl>
                                          <p:spTgt spid="1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fade">
                                      <p:cBhvr>
                                        <p:cTn id="34" dur="500"/>
                                        <p:tgtEl>
                                          <p:spTgt spid="1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fade">
                                      <p:cBhvr>
                                        <p:cTn id="37" dur="500"/>
                                        <p:tgtEl>
                                          <p:spTgt spid="1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7"/>
                                        </p:tgtEl>
                                        <p:attrNameLst>
                                          <p:attrName>style.visibility</p:attrName>
                                        </p:attrNameLst>
                                      </p:cBhvr>
                                      <p:to>
                                        <p:strVal val="visible"/>
                                      </p:to>
                                    </p:set>
                                    <p:animEffect transition="in" filter="fade">
                                      <p:cBhvr>
                                        <p:cTn id="40" dur="500"/>
                                        <p:tgtEl>
                                          <p:spTgt spid="1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fade">
                                      <p:cBhvr>
                                        <p:cTn id="46" dur="500"/>
                                        <p:tgtEl>
                                          <p:spTgt spid="16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500"/>
                                        <p:tgtEl>
                                          <p:spTgt spid="1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fade">
                                      <p:cBhvr>
                                        <p:cTn id="52" dur="500"/>
                                        <p:tgtEl>
                                          <p:spTgt spid="171"/>
                                        </p:tgtEl>
                                      </p:cBhvr>
                                    </p:animEffect>
                                  </p:childTnLst>
                                </p:cTn>
                              </p:par>
                              <p:par>
                                <p:cTn id="53" presetID="10" presetClass="entr" presetSubtype="0" fill="hold"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fade">
                                      <p:cBhvr>
                                        <p:cTn id="55" dur="500"/>
                                        <p:tgtEl>
                                          <p:spTgt spid="172"/>
                                        </p:tgtEl>
                                      </p:cBhvr>
                                    </p:animEffect>
                                  </p:childTnLst>
                                </p:cTn>
                              </p:par>
                              <p:par>
                                <p:cTn id="56" presetID="10" presetClass="entr" presetSubtype="0" fill="hold" nodeType="withEffect">
                                  <p:stCondLst>
                                    <p:cond delay="0"/>
                                  </p:stCondLst>
                                  <p:childTnLst>
                                    <p:set>
                                      <p:cBhvr>
                                        <p:cTn id="57" dur="1" fill="hold">
                                          <p:stCondLst>
                                            <p:cond delay="0"/>
                                          </p:stCondLst>
                                        </p:cTn>
                                        <p:tgtEl>
                                          <p:spTgt spid="173"/>
                                        </p:tgtEl>
                                        <p:attrNameLst>
                                          <p:attrName>style.visibility</p:attrName>
                                        </p:attrNameLst>
                                      </p:cBhvr>
                                      <p:to>
                                        <p:strVal val="visible"/>
                                      </p:to>
                                    </p:set>
                                    <p:animEffect transition="in" filter="fade">
                                      <p:cBhvr>
                                        <p:cTn id="58" dur="500"/>
                                        <p:tgtEl>
                                          <p:spTgt spid="173"/>
                                        </p:tgtEl>
                                      </p:cBhvr>
                                    </p:animEffect>
                                  </p:childTnLst>
                                </p:cTn>
                              </p:par>
                              <p:par>
                                <p:cTn id="59" presetID="10"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fade">
                                      <p:cBhvr>
                                        <p:cTn id="61" dur="500"/>
                                        <p:tgtEl>
                                          <p:spTgt spid="1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8"/>
                                        </p:tgtEl>
                                        <p:attrNameLst>
                                          <p:attrName>style.visibility</p:attrName>
                                        </p:attrNameLst>
                                      </p:cBhvr>
                                      <p:to>
                                        <p:strVal val="visible"/>
                                      </p:to>
                                    </p:set>
                                    <p:animEffect transition="in" filter="fade">
                                      <p:cBhvr>
                                        <p:cTn id="64" dur="500"/>
                                        <p:tgtEl>
                                          <p:spTgt spid="1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8" grpId="0"/>
      <p:bldP spid="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8650-CD05-10E7-8BB1-ECE4E49CE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C0730-6A63-3AF0-EEC0-395B7FE174FA}"/>
              </a:ext>
            </a:extLst>
          </p:cNvPr>
          <p:cNvSpPr>
            <a:spLocks noGrp="1"/>
          </p:cNvSpPr>
          <p:nvPr>
            <p:ph type="title"/>
          </p:nvPr>
        </p:nvSpPr>
        <p:spPr/>
        <p:txBody>
          <a:bodyPr/>
          <a:lstStyle/>
          <a:p>
            <a:r>
              <a:rPr lang="en-US" sz="4000" b="0" dirty="0">
                <a:solidFill>
                  <a:schemeClr val="tx1"/>
                </a:solidFill>
                <a:latin typeface="Corbel" panose="020B0503020204020204" pitchFamily="34" charset="0"/>
                <a:cs typeface="Gill Sans MT"/>
              </a:rPr>
              <a:t>Parallel Decoding</a:t>
            </a:r>
          </a:p>
        </p:txBody>
      </p:sp>
      <p:pic>
        <p:nvPicPr>
          <p:cNvPr id="24" name="Picture 23" descr="safari.png">
            <a:extLst>
              <a:ext uri="{FF2B5EF4-FFF2-40B4-BE49-F238E27FC236}">
                <a16:creationId xmlns:a16="http://schemas.microsoft.com/office/drawing/2014/main" id="{9B51EB96-A2C0-C52F-43C5-522CDCB0A92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6" name="Slide Number Placeholder 4">
            <a:extLst>
              <a:ext uri="{FF2B5EF4-FFF2-40B4-BE49-F238E27FC236}">
                <a16:creationId xmlns:a16="http://schemas.microsoft.com/office/drawing/2014/main" id="{9B9AE531-C77D-0C54-5C92-6B99D8E8C69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72" name="文本框 71">
            <a:extLst>
              <a:ext uri="{FF2B5EF4-FFF2-40B4-BE49-F238E27FC236}">
                <a16:creationId xmlns:a16="http://schemas.microsoft.com/office/drawing/2014/main" id="{2E2B3BA1-5A60-3751-9B3E-0EFC1B1E2203}"/>
              </a:ext>
            </a:extLst>
          </p:cNvPr>
          <p:cNvSpPr txBox="1"/>
          <p:nvPr/>
        </p:nvSpPr>
        <p:spPr>
          <a:xfrm>
            <a:off x="521574" y="3798929"/>
            <a:ext cx="3382815" cy="830997"/>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Token-Level Parallelism</a:t>
            </a:r>
          </a:p>
          <a:p>
            <a:pPr algn="ctr"/>
            <a:r>
              <a:rPr lang="en-US" altLang="zh-CN" sz="2400" b="1" dirty="0">
                <a:solidFill>
                  <a:srgbClr val="1F497D"/>
                </a:solidFill>
                <a:latin typeface="Corbel" panose="020B0503020204020204" pitchFamily="34" charset="0"/>
                <a:cs typeface="Lato" panose="020F0502020204030203" pitchFamily="34" charset="0"/>
              </a:rPr>
              <a:t>(TLP)</a:t>
            </a:r>
            <a:endParaRPr lang="zh-CN" altLang="en-US" sz="2400" b="1" dirty="0">
              <a:solidFill>
                <a:srgbClr val="1F497D"/>
              </a:solidFill>
              <a:latin typeface="Corbel" panose="020B0503020204020204" pitchFamily="34" charset="0"/>
            </a:endParaRPr>
          </a:p>
        </p:txBody>
      </p:sp>
      <p:sp>
        <p:nvSpPr>
          <p:cNvPr id="25" name="文本框 24">
            <a:extLst>
              <a:ext uri="{FF2B5EF4-FFF2-40B4-BE49-F238E27FC236}">
                <a16:creationId xmlns:a16="http://schemas.microsoft.com/office/drawing/2014/main" id="{91B4D98E-5DF3-95A9-7B84-F46404195095}"/>
              </a:ext>
            </a:extLst>
          </p:cNvPr>
          <p:cNvSpPr txBox="1"/>
          <p:nvPr/>
        </p:nvSpPr>
        <p:spPr>
          <a:xfrm>
            <a:off x="-70689" y="1080572"/>
            <a:ext cx="4830213"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Decode</a:t>
            </a:r>
            <a:r>
              <a:rPr lang="en-US" altLang="zh-CN" sz="2000" dirty="0">
                <a:latin typeface="Corbel" panose="020B0503020204020204" pitchFamily="34" charset="0"/>
                <a:cs typeface="Lato" panose="020F0502020204030203" pitchFamily="34" charset="0"/>
              </a:rPr>
              <a:t> </a:t>
            </a:r>
            <a:r>
              <a:rPr lang="en-US" altLang="zh-CN" sz="2000" b="1" dirty="0">
                <a:latin typeface="Corbel" panose="020B0503020204020204" pitchFamily="34" charset="0"/>
                <a:cs typeface="Lato" panose="020F0502020204030203" pitchFamily="34" charset="0"/>
              </a:rPr>
              <a:t>tokens of a request in parallel</a:t>
            </a:r>
          </a:p>
        </p:txBody>
      </p:sp>
      <p:sp>
        <p:nvSpPr>
          <p:cNvPr id="3" name="文本框 2">
            <a:extLst>
              <a:ext uri="{FF2B5EF4-FFF2-40B4-BE49-F238E27FC236}">
                <a16:creationId xmlns:a16="http://schemas.microsoft.com/office/drawing/2014/main" id="{4031A6DF-F0B4-8DFF-1DF5-BEEDE3980D4C}"/>
              </a:ext>
            </a:extLst>
          </p:cNvPr>
          <p:cNvSpPr txBox="1"/>
          <p:nvPr/>
        </p:nvSpPr>
        <p:spPr>
          <a:xfrm>
            <a:off x="4948807" y="3798929"/>
            <a:ext cx="3753577" cy="830997"/>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Request-Level Parallelism</a:t>
            </a:r>
          </a:p>
          <a:p>
            <a:pPr algn="ctr"/>
            <a:r>
              <a:rPr lang="en-US" altLang="zh-CN" sz="2400" b="1" dirty="0">
                <a:solidFill>
                  <a:srgbClr val="1F497D"/>
                </a:solidFill>
                <a:latin typeface="Corbel" panose="020B0503020204020204" pitchFamily="34" charset="0"/>
                <a:cs typeface="Lato" panose="020F0502020204030203" pitchFamily="34" charset="0"/>
              </a:rPr>
              <a:t>(RLP)</a:t>
            </a:r>
            <a:endParaRPr lang="zh-CN" altLang="en-US" sz="2400" b="1" dirty="0">
              <a:solidFill>
                <a:srgbClr val="1F497D"/>
              </a:solidFill>
              <a:latin typeface="Corbel" panose="020B0503020204020204" pitchFamily="34" charset="0"/>
            </a:endParaRPr>
          </a:p>
        </p:txBody>
      </p:sp>
      <p:sp>
        <p:nvSpPr>
          <p:cNvPr id="44" name="文本框 43">
            <a:extLst>
              <a:ext uri="{FF2B5EF4-FFF2-40B4-BE49-F238E27FC236}">
                <a16:creationId xmlns:a16="http://schemas.microsoft.com/office/drawing/2014/main" id="{2176E4D8-33A3-976C-4F1D-7DAD2BB16044}"/>
              </a:ext>
            </a:extLst>
          </p:cNvPr>
          <p:cNvSpPr txBox="1"/>
          <p:nvPr/>
        </p:nvSpPr>
        <p:spPr>
          <a:xfrm>
            <a:off x="4536488" y="1080572"/>
            <a:ext cx="4612535"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Decode different requests in parallel</a:t>
            </a:r>
          </a:p>
        </p:txBody>
      </p:sp>
      <p:sp>
        <p:nvSpPr>
          <p:cNvPr id="65" name="箭头: 下 64">
            <a:extLst>
              <a:ext uri="{FF2B5EF4-FFF2-40B4-BE49-F238E27FC236}">
                <a16:creationId xmlns:a16="http://schemas.microsoft.com/office/drawing/2014/main" id="{B5834919-3B1A-CC08-F58F-B7DF16E20895}"/>
              </a:ext>
            </a:extLst>
          </p:cNvPr>
          <p:cNvSpPr/>
          <p:nvPr/>
        </p:nvSpPr>
        <p:spPr>
          <a:xfrm>
            <a:off x="1403075" y="2109682"/>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66" name="组合 65">
            <a:extLst>
              <a:ext uri="{FF2B5EF4-FFF2-40B4-BE49-F238E27FC236}">
                <a16:creationId xmlns:a16="http://schemas.microsoft.com/office/drawing/2014/main" id="{7E58D402-AD08-69CD-12BF-93F051D5D0D5}"/>
              </a:ext>
            </a:extLst>
          </p:cNvPr>
          <p:cNvGrpSpPr/>
          <p:nvPr/>
        </p:nvGrpSpPr>
        <p:grpSpPr>
          <a:xfrm>
            <a:off x="1047147" y="1881014"/>
            <a:ext cx="891041" cy="235335"/>
            <a:chOff x="5508713" y="1722885"/>
            <a:chExt cx="1038729" cy="274341"/>
          </a:xfrm>
        </p:grpSpPr>
        <p:sp>
          <p:nvSpPr>
            <p:cNvPr id="67" name="矩形 66">
              <a:extLst>
                <a:ext uri="{FF2B5EF4-FFF2-40B4-BE49-F238E27FC236}">
                  <a16:creationId xmlns:a16="http://schemas.microsoft.com/office/drawing/2014/main" id="{752571E7-1528-0439-0588-26E41F354C84}"/>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9" name="矩形 68">
              <a:extLst>
                <a:ext uri="{FF2B5EF4-FFF2-40B4-BE49-F238E27FC236}">
                  <a16:creationId xmlns:a16="http://schemas.microsoft.com/office/drawing/2014/main" id="{576DB305-8072-5E3D-8D80-F37B4289ED22}"/>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71" name="组合 70">
            <a:extLst>
              <a:ext uri="{FF2B5EF4-FFF2-40B4-BE49-F238E27FC236}">
                <a16:creationId xmlns:a16="http://schemas.microsoft.com/office/drawing/2014/main" id="{F949EF94-5EAD-B607-5B3B-D2D01889B092}"/>
              </a:ext>
            </a:extLst>
          </p:cNvPr>
          <p:cNvGrpSpPr/>
          <p:nvPr/>
        </p:nvGrpSpPr>
        <p:grpSpPr>
          <a:xfrm>
            <a:off x="1049229" y="3443966"/>
            <a:ext cx="891041" cy="235334"/>
            <a:chOff x="5508712" y="3003441"/>
            <a:chExt cx="1038729" cy="274341"/>
          </a:xfrm>
        </p:grpSpPr>
        <p:sp>
          <p:nvSpPr>
            <p:cNvPr id="73" name="矩形 72">
              <a:extLst>
                <a:ext uri="{FF2B5EF4-FFF2-40B4-BE49-F238E27FC236}">
                  <a16:creationId xmlns:a16="http://schemas.microsoft.com/office/drawing/2014/main" id="{532EC6AF-AFCE-112B-7EB3-F1006BA8566F}"/>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5" name="矩形 74">
              <a:extLst>
                <a:ext uri="{FF2B5EF4-FFF2-40B4-BE49-F238E27FC236}">
                  <a16:creationId xmlns:a16="http://schemas.microsoft.com/office/drawing/2014/main" id="{D9547337-0223-C2AE-3F9E-9619D53E8A01}"/>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78" name="矩形: 圆角 77">
            <a:extLst>
              <a:ext uri="{FF2B5EF4-FFF2-40B4-BE49-F238E27FC236}">
                <a16:creationId xmlns:a16="http://schemas.microsoft.com/office/drawing/2014/main" id="{207835EC-FD82-0CE2-B535-86D7FC64622F}"/>
              </a:ext>
            </a:extLst>
          </p:cNvPr>
          <p:cNvSpPr/>
          <p:nvPr/>
        </p:nvSpPr>
        <p:spPr>
          <a:xfrm>
            <a:off x="973201" y="2490195"/>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a:p>
            <a:pPr algn="ctr"/>
            <a:r>
              <a:rPr lang="en-US" altLang="zh-CN" b="1" dirty="0">
                <a:solidFill>
                  <a:schemeClr val="tx1"/>
                </a:solidFill>
                <a:latin typeface="Corbel" panose="020B0503020204020204" pitchFamily="34" charset="0"/>
              </a:rPr>
              <a:t>Model</a:t>
            </a:r>
          </a:p>
        </p:txBody>
      </p:sp>
      <p:sp>
        <p:nvSpPr>
          <p:cNvPr id="80" name="箭头: 下 79">
            <a:extLst>
              <a:ext uri="{FF2B5EF4-FFF2-40B4-BE49-F238E27FC236}">
                <a16:creationId xmlns:a16="http://schemas.microsoft.com/office/drawing/2014/main" id="{4087AF06-E1FB-ED46-BBAC-E29750B6BBAA}"/>
              </a:ext>
            </a:extLst>
          </p:cNvPr>
          <p:cNvSpPr/>
          <p:nvPr/>
        </p:nvSpPr>
        <p:spPr>
          <a:xfrm>
            <a:off x="3149430" y="2089401"/>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81" name="组合 80">
            <a:extLst>
              <a:ext uri="{FF2B5EF4-FFF2-40B4-BE49-F238E27FC236}">
                <a16:creationId xmlns:a16="http://schemas.microsoft.com/office/drawing/2014/main" id="{37667DA4-F9E7-17D6-C428-9D874D413CB7}"/>
              </a:ext>
            </a:extLst>
          </p:cNvPr>
          <p:cNvGrpSpPr/>
          <p:nvPr/>
        </p:nvGrpSpPr>
        <p:grpSpPr>
          <a:xfrm>
            <a:off x="2793502" y="1860733"/>
            <a:ext cx="891041" cy="235335"/>
            <a:chOff x="5508713" y="1722885"/>
            <a:chExt cx="1038729" cy="274341"/>
          </a:xfrm>
        </p:grpSpPr>
        <p:sp>
          <p:nvSpPr>
            <p:cNvPr id="82" name="矩形 81">
              <a:extLst>
                <a:ext uri="{FF2B5EF4-FFF2-40B4-BE49-F238E27FC236}">
                  <a16:creationId xmlns:a16="http://schemas.microsoft.com/office/drawing/2014/main" id="{FDCC12D8-3719-835A-BE9D-0F268E9EA3F9}"/>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4" name="矩形 83">
              <a:extLst>
                <a:ext uri="{FF2B5EF4-FFF2-40B4-BE49-F238E27FC236}">
                  <a16:creationId xmlns:a16="http://schemas.microsoft.com/office/drawing/2014/main" id="{63991978-0F92-2658-BFA5-0522EE42C363}"/>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86" name="组合 85">
            <a:extLst>
              <a:ext uri="{FF2B5EF4-FFF2-40B4-BE49-F238E27FC236}">
                <a16:creationId xmlns:a16="http://schemas.microsoft.com/office/drawing/2014/main" id="{1336AFC4-8B04-5D7E-5091-C1153000BBEB}"/>
              </a:ext>
            </a:extLst>
          </p:cNvPr>
          <p:cNvGrpSpPr/>
          <p:nvPr/>
        </p:nvGrpSpPr>
        <p:grpSpPr>
          <a:xfrm>
            <a:off x="2795584" y="3423685"/>
            <a:ext cx="891041" cy="235334"/>
            <a:chOff x="5508712" y="3003441"/>
            <a:chExt cx="1038729" cy="274341"/>
          </a:xfrm>
        </p:grpSpPr>
        <p:sp>
          <p:nvSpPr>
            <p:cNvPr id="87" name="矩形 86">
              <a:extLst>
                <a:ext uri="{FF2B5EF4-FFF2-40B4-BE49-F238E27FC236}">
                  <a16:creationId xmlns:a16="http://schemas.microsoft.com/office/drawing/2014/main" id="{34D1F757-AF16-166A-24CA-E6AEC79EEB41}"/>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9" name="矩形 88">
              <a:extLst>
                <a:ext uri="{FF2B5EF4-FFF2-40B4-BE49-F238E27FC236}">
                  <a16:creationId xmlns:a16="http://schemas.microsoft.com/office/drawing/2014/main" id="{1FE3E510-058E-6E3A-021C-D802841F2152}"/>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92" name="矩形: 圆角 91">
            <a:extLst>
              <a:ext uri="{FF2B5EF4-FFF2-40B4-BE49-F238E27FC236}">
                <a16:creationId xmlns:a16="http://schemas.microsoft.com/office/drawing/2014/main" id="{DFB4FFDE-BC2A-C79E-0A0A-A011FBB83072}"/>
              </a:ext>
            </a:extLst>
          </p:cNvPr>
          <p:cNvSpPr/>
          <p:nvPr/>
        </p:nvSpPr>
        <p:spPr>
          <a:xfrm>
            <a:off x="2719556" y="2469914"/>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a:p>
            <a:pPr algn="ctr"/>
            <a:r>
              <a:rPr lang="en-US" altLang="zh-CN" b="1" dirty="0">
                <a:solidFill>
                  <a:schemeClr val="tx1"/>
                </a:solidFill>
                <a:latin typeface="Corbel" panose="020B0503020204020204" pitchFamily="34" charset="0"/>
              </a:rPr>
              <a:t>Model</a:t>
            </a:r>
          </a:p>
        </p:txBody>
      </p:sp>
      <p:sp>
        <p:nvSpPr>
          <p:cNvPr id="4" name="文本框 3">
            <a:extLst>
              <a:ext uri="{FF2B5EF4-FFF2-40B4-BE49-F238E27FC236}">
                <a16:creationId xmlns:a16="http://schemas.microsoft.com/office/drawing/2014/main" id="{13FA0C5A-74C3-3E6A-552E-7E234F212301}"/>
              </a:ext>
            </a:extLst>
          </p:cNvPr>
          <p:cNvSpPr txBox="1"/>
          <p:nvPr/>
        </p:nvSpPr>
        <p:spPr>
          <a:xfrm>
            <a:off x="4948807" y="1539379"/>
            <a:ext cx="2142925" cy="400110"/>
          </a:xfrm>
          <a:prstGeom prst="rect">
            <a:avLst/>
          </a:prstGeom>
          <a:noFill/>
        </p:spPr>
        <p:txBody>
          <a:bodyPr wrap="square" rtlCol="0">
            <a:spAutoFit/>
          </a:bodyPr>
          <a:lstStyle/>
          <a:p>
            <a:pPr algn="ctr"/>
            <a:r>
              <a:rPr lang="en-US" altLang="zh-CN" sz="2000" b="1" dirty="0">
                <a:latin typeface="Corbel" panose="020B0503020204020204" pitchFamily="34" charset="0"/>
              </a:rPr>
              <a:t>Requests A &amp; B</a:t>
            </a:r>
            <a:endParaRPr lang="zh-CN" altLang="en-US" sz="2000" b="1" dirty="0">
              <a:latin typeface="Corbel" panose="020B0503020204020204" pitchFamily="34" charset="0"/>
            </a:endParaRPr>
          </a:p>
        </p:txBody>
      </p:sp>
      <p:sp>
        <p:nvSpPr>
          <p:cNvPr id="6" name="文本框 5">
            <a:extLst>
              <a:ext uri="{FF2B5EF4-FFF2-40B4-BE49-F238E27FC236}">
                <a16:creationId xmlns:a16="http://schemas.microsoft.com/office/drawing/2014/main" id="{44812CA5-3C22-2980-8631-7F836C9A3823}"/>
              </a:ext>
            </a:extLst>
          </p:cNvPr>
          <p:cNvSpPr txBox="1"/>
          <p:nvPr/>
        </p:nvSpPr>
        <p:spPr>
          <a:xfrm>
            <a:off x="698265" y="1502709"/>
            <a:ext cx="1514716" cy="400110"/>
          </a:xfrm>
          <a:prstGeom prst="rect">
            <a:avLst/>
          </a:prstGeom>
          <a:noFill/>
        </p:spPr>
        <p:txBody>
          <a:bodyPr wrap="square" rtlCol="0">
            <a:spAutoFit/>
          </a:bodyPr>
          <a:lstStyle/>
          <a:p>
            <a:pPr algn="ctr"/>
            <a:r>
              <a:rPr lang="en-US" altLang="zh-CN" sz="2000" b="1" dirty="0">
                <a:latin typeface="Corbel" panose="020B0503020204020204" pitchFamily="34" charset="0"/>
              </a:rPr>
              <a:t>Request A</a:t>
            </a:r>
          </a:p>
        </p:txBody>
      </p:sp>
      <p:grpSp>
        <p:nvGrpSpPr>
          <p:cNvPr id="8" name="组合 7">
            <a:extLst>
              <a:ext uri="{FF2B5EF4-FFF2-40B4-BE49-F238E27FC236}">
                <a16:creationId xmlns:a16="http://schemas.microsoft.com/office/drawing/2014/main" id="{659FAD93-5939-BDFE-331A-37868BE4DF89}"/>
              </a:ext>
            </a:extLst>
          </p:cNvPr>
          <p:cNvGrpSpPr/>
          <p:nvPr/>
        </p:nvGrpSpPr>
        <p:grpSpPr>
          <a:xfrm>
            <a:off x="5553204" y="1868755"/>
            <a:ext cx="2822052" cy="1935668"/>
            <a:chOff x="5665201" y="2118207"/>
            <a:chExt cx="2822052" cy="1935668"/>
          </a:xfrm>
        </p:grpSpPr>
        <p:sp>
          <p:nvSpPr>
            <p:cNvPr id="11" name="箭头: 下 10">
              <a:extLst>
                <a:ext uri="{FF2B5EF4-FFF2-40B4-BE49-F238E27FC236}">
                  <a16:creationId xmlns:a16="http://schemas.microsoft.com/office/drawing/2014/main" id="{1ABC6C06-A4B2-32C9-B96C-1E3EE3E7EBDF}"/>
                </a:ext>
              </a:extLst>
            </p:cNvPr>
            <p:cNvSpPr/>
            <p:nvPr/>
          </p:nvSpPr>
          <p:spPr>
            <a:xfrm>
              <a:off x="6037758" y="2398662"/>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36" name="矩形 35">
              <a:extLst>
                <a:ext uri="{FF2B5EF4-FFF2-40B4-BE49-F238E27FC236}">
                  <a16:creationId xmlns:a16="http://schemas.microsoft.com/office/drawing/2014/main" id="{003E9768-59E8-57D7-AB29-18A10F6DA9AD}"/>
                </a:ext>
              </a:extLst>
            </p:cNvPr>
            <p:cNvSpPr/>
            <p:nvPr/>
          </p:nvSpPr>
          <p:spPr>
            <a:xfrm>
              <a:off x="5895607" y="2138488"/>
              <a:ext cx="438086" cy="235335"/>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7" name="矩形 36">
              <a:extLst>
                <a:ext uri="{FF2B5EF4-FFF2-40B4-BE49-F238E27FC236}">
                  <a16:creationId xmlns:a16="http://schemas.microsoft.com/office/drawing/2014/main" id="{041EB230-64E9-BC3E-4440-A36387F60423}"/>
                </a:ext>
              </a:extLst>
            </p:cNvPr>
            <p:cNvSpPr/>
            <p:nvPr/>
          </p:nvSpPr>
          <p:spPr>
            <a:xfrm>
              <a:off x="6019896" y="2244038"/>
              <a:ext cx="438086" cy="235335"/>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7" name="矩形 46">
              <a:extLst>
                <a:ext uri="{FF2B5EF4-FFF2-40B4-BE49-F238E27FC236}">
                  <a16:creationId xmlns:a16="http://schemas.microsoft.com/office/drawing/2014/main" id="{85F0F16A-5F4D-0486-D126-88BA92A51C6D}"/>
                </a:ext>
              </a:extLst>
            </p:cNvPr>
            <p:cNvSpPr/>
            <p:nvPr/>
          </p:nvSpPr>
          <p:spPr>
            <a:xfrm>
              <a:off x="5897689" y="3732951"/>
              <a:ext cx="438086" cy="235334"/>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9" name="箭头: 下 48">
              <a:extLst>
                <a:ext uri="{FF2B5EF4-FFF2-40B4-BE49-F238E27FC236}">
                  <a16:creationId xmlns:a16="http://schemas.microsoft.com/office/drawing/2014/main" id="{675A2480-C221-477D-5056-0048DD374B87}"/>
                </a:ext>
              </a:extLst>
            </p:cNvPr>
            <p:cNvSpPr/>
            <p:nvPr/>
          </p:nvSpPr>
          <p:spPr>
            <a:xfrm>
              <a:off x="6150604" y="2490302"/>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圆角 49">
              <a:extLst>
                <a:ext uri="{FF2B5EF4-FFF2-40B4-BE49-F238E27FC236}">
                  <a16:creationId xmlns:a16="http://schemas.microsoft.com/office/drawing/2014/main" id="{D5C9EB32-79E4-1DCF-5998-FB7335C6B27E}"/>
                </a:ext>
              </a:extLst>
            </p:cNvPr>
            <p:cNvSpPr/>
            <p:nvPr/>
          </p:nvSpPr>
          <p:spPr>
            <a:xfrm>
              <a:off x="5665201" y="2779175"/>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a:p>
              <a:pPr algn="ctr"/>
              <a:r>
                <a:rPr lang="en-US" altLang="zh-CN" b="1" dirty="0">
                  <a:solidFill>
                    <a:schemeClr val="tx1"/>
                  </a:solidFill>
                  <a:latin typeface="Corbel" panose="020B0503020204020204" pitchFamily="34" charset="0"/>
                </a:rPr>
                <a:t>Model</a:t>
              </a:r>
            </a:p>
          </p:txBody>
        </p:sp>
        <p:sp>
          <p:nvSpPr>
            <p:cNvPr id="52" name="箭头: 下 51">
              <a:extLst>
                <a:ext uri="{FF2B5EF4-FFF2-40B4-BE49-F238E27FC236}">
                  <a16:creationId xmlns:a16="http://schemas.microsoft.com/office/drawing/2014/main" id="{412BAB68-8C4D-8C40-C665-75E659027E88}"/>
                </a:ext>
              </a:extLst>
            </p:cNvPr>
            <p:cNvSpPr/>
            <p:nvPr/>
          </p:nvSpPr>
          <p:spPr>
            <a:xfrm>
              <a:off x="7784113" y="2378381"/>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6" name="矩形 55">
              <a:extLst>
                <a:ext uri="{FF2B5EF4-FFF2-40B4-BE49-F238E27FC236}">
                  <a16:creationId xmlns:a16="http://schemas.microsoft.com/office/drawing/2014/main" id="{3759FE1D-E312-CB74-857D-3E84669932F5}"/>
                </a:ext>
              </a:extLst>
            </p:cNvPr>
            <p:cNvSpPr/>
            <p:nvPr/>
          </p:nvSpPr>
          <p:spPr>
            <a:xfrm>
              <a:off x="7641962" y="2118207"/>
              <a:ext cx="438086" cy="235335"/>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7" name="矩形 56">
              <a:extLst>
                <a:ext uri="{FF2B5EF4-FFF2-40B4-BE49-F238E27FC236}">
                  <a16:creationId xmlns:a16="http://schemas.microsoft.com/office/drawing/2014/main" id="{B378B398-9858-E74E-D9B2-8519588A1FBE}"/>
                </a:ext>
              </a:extLst>
            </p:cNvPr>
            <p:cNvSpPr/>
            <p:nvPr/>
          </p:nvSpPr>
          <p:spPr>
            <a:xfrm>
              <a:off x="7766251" y="2223757"/>
              <a:ext cx="438086" cy="235335"/>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1" name="矩形 60">
              <a:extLst>
                <a:ext uri="{FF2B5EF4-FFF2-40B4-BE49-F238E27FC236}">
                  <a16:creationId xmlns:a16="http://schemas.microsoft.com/office/drawing/2014/main" id="{A2373F91-2D47-E34E-D273-2CF421699498}"/>
                </a:ext>
              </a:extLst>
            </p:cNvPr>
            <p:cNvSpPr/>
            <p:nvPr/>
          </p:nvSpPr>
          <p:spPr>
            <a:xfrm>
              <a:off x="7644044" y="3712670"/>
              <a:ext cx="438086" cy="235334"/>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2" name="矩形 61">
              <a:extLst>
                <a:ext uri="{FF2B5EF4-FFF2-40B4-BE49-F238E27FC236}">
                  <a16:creationId xmlns:a16="http://schemas.microsoft.com/office/drawing/2014/main" id="{A9D2E9EA-6323-F557-78E8-3CA2956D2226}"/>
                </a:ext>
              </a:extLst>
            </p:cNvPr>
            <p:cNvSpPr/>
            <p:nvPr/>
          </p:nvSpPr>
          <p:spPr>
            <a:xfrm>
              <a:off x="7768333" y="3798260"/>
              <a:ext cx="438086" cy="235334"/>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3" name="箭头: 下 62">
              <a:extLst>
                <a:ext uri="{FF2B5EF4-FFF2-40B4-BE49-F238E27FC236}">
                  <a16:creationId xmlns:a16="http://schemas.microsoft.com/office/drawing/2014/main" id="{80408293-5987-2683-B4FD-99C5E3AE4D17}"/>
                </a:ext>
              </a:extLst>
            </p:cNvPr>
            <p:cNvSpPr/>
            <p:nvPr/>
          </p:nvSpPr>
          <p:spPr>
            <a:xfrm>
              <a:off x="7896959" y="2470021"/>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64" name="矩形: 圆角 63">
              <a:extLst>
                <a:ext uri="{FF2B5EF4-FFF2-40B4-BE49-F238E27FC236}">
                  <a16:creationId xmlns:a16="http://schemas.microsoft.com/office/drawing/2014/main" id="{9D7AB524-4220-F5D0-2873-9016B08F42C6}"/>
                </a:ext>
              </a:extLst>
            </p:cNvPr>
            <p:cNvSpPr/>
            <p:nvPr/>
          </p:nvSpPr>
          <p:spPr>
            <a:xfrm>
              <a:off x="7411556" y="2758894"/>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a:p>
              <a:pPr algn="ctr"/>
              <a:r>
                <a:rPr lang="en-US" altLang="zh-CN" b="1" dirty="0">
                  <a:solidFill>
                    <a:schemeClr val="tx1"/>
                  </a:solidFill>
                  <a:latin typeface="Corbel" panose="020B0503020204020204" pitchFamily="34" charset="0"/>
                </a:rPr>
                <a:t>Model</a:t>
              </a:r>
            </a:p>
          </p:txBody>
        </p:sp>
        <p:cxnSp>
          <p:nvCxnSpPr>
            <p:cNvPr id="5" name="连接符: 肘形 4">
              <a:extLst>
                <a:ext uri="{FF2B5EF4-FFF2-40B4-BE49-F238E27FC236}">
                  <a16:creationId xmlns:a16="http://schemas.microsoft.com/office/drawing/2014/main" id="{D835225E-558D-DAC7-25A6-F3D546A3990A}"/>
                </a:ext>
              </a:extLst>
            </p:cNvPr>
            <p:cNvCxnSpPr>
              <a:cxnSpLocks/>
              <a:stCxn id="47" idx="3"/>
              <a:endCxn id="56" idx="1"/>
            </p:cNvCxnSpPr>
            <p:nvPr/>
          </p:nvCxnSpPr>
          <p:spPr>
            <a:xfrm flipV="1">
              <a:off x="6335775" y="2235875"/>
              <a:ext cx="1306187" cy="1614743"/>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连接符: 肘形 9">
              <a:extLst>
                <a:ext uri="{FF2B5EF4-FFF2-40B4-BE49-F238E27FC236}">
                  <a16:creationId xmlns:a16="http://schemas.microsoft.com/office/drawing/2014/main" id="{12542740-EEF2-FCB8-1DDD-8932B2AB3511}"/>
                </a:ext>
              </a:extLst>
            </p:cNvPr>
            <p:cNvCxnSpPr>
              <a:cxnSpLocks/>
              <a:stCxn id="16" idx="3"/>
              <a:endCxn id="57" idx="1"/>
            </p:cNvCxnSpPr>
            <p:nvPr/>
          </p:nvCxnSpPr>
          <p:spPr>
            <a:xfrm flipV="1">
              <a:off x="6460064" y="2341425"/>
              <a:ext cx="1306187" cy="1594783"/>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A2398849-C7AD-4B94-D4B6-176AFB6533A4}"/>
                </a:ext>
              </a:extLst>
            </p:cNvPr>
            <p:cNvSpPr/>
            <p:nvPr/>
          </p:nvSpPr>
          <p:spPr>
            <a:xfrm>
              <a:off x="6021978" y="3818541"/>
              <a:ext cx="438086" cy="235334"/>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cxnSp>
        <p:nvCxnSpPr>
          <p:cNvPr id="20" name="连接符: 肘形 19">
            <a:extLst>
              <a:ext uri="{FF2B5EF4-FFF2-40B4-BE49-F238E27FC236}">
                <a16:creationId xmlns:a16="http://schemas.microsoft.com/office/drawing/2014/main" id="{F828CC63-5BAD-EF0C-C471-87FBEE123F2E}"/>
              </a:ext>
            </a:extLst>
          </p:cNvPr>
          <p:cNvCxnSpPr>
            <a:cxnSpLocks/>
            <a:stCxn id="73" idx="3"/>
            <a:endCxn id="84" idx="1"/>
          </p:cNvCxnSpPr>
          <p:nvPr/>
        </p:nvCxnSpPr>
        <p:spPr>
          <a:xfrm flipV="1">
            <a:off x="1940270" y="1978401"/>
            <a:ext cx="853232" cy="1583232"/>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angle 15">
            <a:extLst>
              <a:ext uri="{FF2B5EF4-FFF2-40B4-BE49-F238E27FC236}">
                <a16:creationId xmlns:a16="http://schemas.microsoft.com/office/drawing/2014/main" id="{DB1050E2-748A-4B13-920E-6B2A4790C706}"/>
              </a:ext>
            </a:extLst>
          </p:cNvPr>
          <p:cNvSpPr/>
          <p:nvPr/>
        </p:nvSpPr>
        <p:spPr>
          <a:xfrm>
            <a:off x="0" y="5691658"/>
            <a:ext cx="9144000" cy="492443"/>
          </a:xfrm>
          <a:prstGeom prst="rect">
            <a:avLst/>
          </a:prstGeom>
          <a:solidFill>
            <a:schemeClr val="tx2">
              <a:lumMod val="75000"/>
            </a:schemeClr>
          </a:solidFill>
        </p:spPr>
        <p:txBody>
          <a:bodyPr wrap="square">
            <a:spAutoFit/>
          </a:bodyPr>
          <a:lstStyle/>
          <a:p>
            <a:pPr lvl="0" algn="ctr" defTabSz="914400">
              <a:defRPr/>
            </a:pPr>
            <a:r>
              <a:rPr lang="en-US" altLang="zh-CN" sz="2600" b="1" dirty="0">
                <a:solidFill>
                  <a:schemeClr val="bg1"/>
                </a:solidFill>
                <a:latin typeface="Corbel" panose="020B0503020204020204" pitchFamily="34" charset="0"/>
                <a:cs typeface="Gill Sans MT"/>
              </a:rPr>
              <a:t>Do TLP and RLP benefit all kernels in LLM decoding?</a:t>
            </a:r>
            <a:endParaRPr kumimoji="0" lang="en-US" sz="2600" b="1" i="0" u="none" strike="noStrike" kern="1200" cap="none" spc="0" normalizeH="0" baseline="0" noProof="0" dirty="0">
              <a:ln>
                <a:noFill/>
              </a:ln>
              <a:solidFill>
                <a:schemeClr val="bg1"/>
              </a:solidFill>
              <a:effectLst/>
              <a:uLnTx/>
              <a:uFillTx/>
              <a:latin typeface="Corbel" panose="020B0503020204020204" pitchFamily="34" charset="0"/>
              <a:cs typeface="Gill Sans MT"/>
            </a:endParaRPr>
          </a:p>
        </p:txBody>
      </p:sp>
      <p:sp>
        <p:nvSpPr>
          <p:cNvPr id="13" name="矩形 12">
            <a:extLst>
              <a:ext uri="{FF2B5EF4-FFF2-40B4-BE49-F238E27FC236}">
                <a16:creationId xmlns:a16="http://schemas.microsoft.com/office/drawing/2014/main" id="{120D3C77-9F01-DCB0-6663-01D1549EF76E}"/>
              </a:ext>
            </a:extLst>
          </p:cNvPr>
          <p:cNvSpPr/>
          <p:nvPr/>
        </p:nvSpPr>
        <p:spPr>
          <a:xfrm>
            <a:off x="2483216" y="4629926"/>
            <a:ext cx="4177567"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buFont typeface="Arial" panose="020B0604020202020204" pitchFamily="34" charset="0"/>
              <a:buChar char="•"/>
              <a:defRPr/>
            </a:pPr>
            <a:r>
              <a:rPr lang="en-US" altLang="zh-CN" sz="2200" b="1" dirty="0">
                <a:solidFill>
                  <a:srgbClr val="3CAC3A"/>
                </a:solidFill>
                <a:latin typeface="Corbel" panose="020B0503020204020204" pitchFamily="34" charset="0"/>
                <a:cs typeface="Gill Sans MT"/>
              </a:rPr>
              <a:t>Higher hardware utilization</a:t>
            </a:r>
          </a:p>
          <a:p>
            <a:pPr marL="342900" lvl="0" indent="-342900" defTabSz="914400">
              <a:buFont typeface="Arial" panose="020B0604020202020204" pitchFamily="34" charset="0"/>
              <a:buChar char="•"/>
              <a:defRPr/>
            </a:pPr>
            <a:r>
              <a:rPr lang="en-US" altLang="zh-CN" sz="2200" b="1" dirty="0">
                <a:solidFill>
                  <a:srgbClr val="3CAC3A"/>
                </a:solidFill>
                <a:latin typeface="Corbel" panose="020B0503020204020204" pitchFamily="34" charset="0"/>
                <a:cs typeface="Gill Sans MT"/>
              </a:rPr>
              <a:t>Higher throughput</a:t>
            </a:r>
          </a:p>
        </p:txBody>
      </p:sp>
    </p:spTree>
    <p:custDataLst>
      <p:tags r:id="rId1"/>
    </p:custDataLst>
    <p:extLst>
      <p:ext uri="{BB962C8B-B14F-4D97-AF65-F5344CB8AC3E}">
        <p14:creationId xmlns:p14="http://schemas.microsoft.com/office/powerpoint/2010/main" val="2683749638"/>
      </p:ext>
    </p:extLst>
  </p:cSld>
  <p:clrMapOvr>
    <a:masterClrMapping/>
  </p:clrMapOvr>
  <mc:AlternateContent xmlns:mc="http://schemas.openxmlformats.org/markup-compatibility/2006" xmlns:p14="http://schemas.microsoft.com/office/powerpoint/2010/main">
    <mc:Choice Requires="p14">
      <p:transition spd="slow" p14:dur="2000" advTm="42586"/>
    </mc:Choice>
    <mc:Fallback xmlns="">
      <p:transition spd="slow" advTm="42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5" grpId="0"/>
      <p:bldP spid="3" grpId="0"/>
      <p:bldP spid="44" grpId="0"/>
      <p:bldP spid="65" grpId="0" animBg="1"/>
      <p:bldP spid="78" grpId="0" animBg="1"/>
      <p:bldP spid="80" grpId="0" animBg="1"/>
      <p:bldP spid="92" grpId="0" animBg="1"/>
      <p:bldP spid="4" grpId="0"/>
      <p:bldP spid="6" grpId="0"/>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60DF-2395-5A73-17BF-FC8A730FA8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C3F98-B271-58E3-8698-D4A35B7721E7}"/>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D34803E-5A47-71F8-1675-4F9B8F76B1E4}"/>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C3CC9920-5ECE-D127-41B2-5444D2EC5D6D}"/>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Background</a:t>
            </a:r>
          </a:p>
        </p:txBody>
      </p:sp>
      <p:sp>
        <p:nvSpPr>
          <p:cNvPr id="8" name="TextBox 7">
            <a:extLst>
              <a:ext uri="{FF2B5EF4-FFF2-40B4-BE49-F238E27FC236}">
                <a16:creationId xmlns:a16="http://schemas.microsoft.com/office/drawing/2014/main" id="{3EFC6D7C-C349-0F3D-4202-538D0D39E46E}"/>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FC33AED9-D4B9-3D89-4CA0-584B9E7726E3}"/>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E2DF24DD-BFF3-2793-E5BB-F9CEFA92E652}"/>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1F497D"/>
                </a:solidFill>
              </a:rPr>
              <a:t>2</a:t>
            </a:r>
          </a:p>
        </p:txBody>
      </p:sp>
      <p:sp>
        <p:nvSpPr>
          <p:cNvPr id="12" name="Rectangle 11">
            <a:extLst>
              <a:ext uri="{FF2B5EF4-FFF2-40B4-BE49-F238E27FC236}">
                <a16:creationId xmlns:a16="http://schemas.microsoft.com/office/drawing/2014/main" id="{2F706787-1481-980F-C096-5691A975C98D}"/>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Key Idea</a:t>
            </a:r>
          </a:p>
        </p:txBody>
      </p:sp>
      <p:sp>
        <p:nvSpPr>
          <p:cNvPr id="14" name="Rectangle 13">
            <a:extLst>
              <a:ext uri="{FF2B5EF4-FFF2-40B4-BE49-F238E27FC236}">
                <a16:creationId xmlns:a16="http://schemas.microsoft.com/office/drawing/2014/main" id="{199A1719-400F-822F-3AB7-8BAE013603A0}"/>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6760A4C5-0572-96A7-22F2-E864312CB7FB}"/>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5B3D0453-6187-98D3-2E2B-FCDCD5428667}"/>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EE06369-50F3-1679-7E3F-272315EF0FAD}"/>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87E4230B-8AAF-300C-553E-4FBC9075BC12}"/>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6E75A2DD-DE2D-EDCC-68F6-FE36CD322987}"/>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4C579184-59CF-EAD5-60A2-BFB826310508}"/>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BFCB23BC-4DD8-B645-E884-7BCD7D21E1E5}"/>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36F1BF06-85CA-927D-24CD-C8F17041731D}"/>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870107172"/>
      </p:ext>
    </p:extLst>
  </p:cSld>
  <p:clrMapOvr>
    <a:masterClrMapping/>
  </p:clrMapOvr>
  <mc:AlternateContent xmlns:mc="http://schemas.openxmlformats.org/markup-compatibility/2006" xmlns:p14="http://schemas.microsoft.com/office/powerpoint/2010/main">
    <mc:Choice Requires="p14">
      <p:transition spd="slow" p14:dur="2000" advTm="6194"/>
    </mc:Choice>
    <mc:Fallback xmlns="">
      <p:transition spd="slow" advTm="61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309BF-F2E2-0FBB-BCD6-668CA1C983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301151-AA49-AAD6-603F-C5931E4614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cs typeface="Gill Sans MT"/>
            </a:endParaRPr>
          </a:p>
        </p:txBody>
      </p:sp>
      <p:sp>
        <p:nvSpPr>
          <p:cNvPr id="35" name="Title 1">
            <a:extLst>
              <a:ext uri="{FF2B5EF4-FFF2-40B4-BE49-F238E27FC236}">
                <a16:creationId xmlns:a16="http://schemas.microsoft.com/office/drawing/2014/main" id="{51DD5CD4-5E2D-0504-E199-A51E10CABEB0}"/>
              </a:ext>
            </a:extLst>
          </p:cNvPr>
          <p:cNvSpPr>
            <a:spLocks noGrp="1"/>
          </p:cNvSpPr>
          <p:nvPr>
            <p:ph type="title"/>
          </p:nvPr>
        </p:nvSpPr>
        <p:spPr/>
        <p:txBody>
          <a:bodyPr/>
          <a:lstStyle/>
          <a:p>
            <a:r>
              <a:rPr lang="en-US" sz="4000" b="0" dirty="0">
                <a:solidFill>
                  <a:schemeClr val="tx1"/>
                </a:solidFill>
                <a:latin typeface="Corbel" panose="020B0503020204020204" pitchFamily="34" charset="0"/>
              </a:rPr>
              <a:t>Key Observations</a:t>
            </a:r>
            <a:endParaRPr lang="en-US" sz="4000" b="0" dirty="0">
              <a:solidFill>
                <a:schemeClr val="tx1"/>
              </a:solidFill>
              <a:latin typeface="Corbel" panose="020B0503020204020204" pitchFamily="34" charset="0"/>
              <a:cs typeface="Gill Sans MT"/>
            </a:endParaRPr>
          </a:p>
        </p:txBody>
      </p:sp>
      <p:pic>
        <p:nvPicPr>
          <p:cNvPr id="20" name="Picture 19" descr="safari.png">
            <a:extLst>
              <a:ext uri="{FF2B5EF4-FFF2-40B4-BE49-F238E27FC236}">
                <a16:creationId xmlns:a16="http://schemas.microsoft.com/office/drawing/2014/main" id="{AC630117-302B-B1B1-2E66-207160FA8D75}"/>
              </a:ext>
            </a:extLst>
          </p:cNvPr>
          <p:cNvPicPr>
            <a:picLocks noChangeAspect="1"/>
          </p:cNvPicPr>
          <p:nvPr/>
        </p:nvPicPr>
        <p:blipFill>
          <a:blip r:embed="rId4" cstate="print"/>
          <a:stretch>
            <a:fillRect/>
          </a:stretch>
        </p:blipFill>
        <p:spPr>
          <a:xfrm>
            <a:off x="76200" y="6580445"/>
            <a:ext cx="959296" cy="277563"/>
          </a:xfrm>
          <a:prstGeom prst="rect">
            <a:avLst/>
          </a:prstGeom>
        </p:spPr>
      </p:pic>
      <p:grpSp>
        <p:nvGrpSpPr>
          <p:cNvPr id="2" name="组合 1">
            <a:extLst>
              <a:ext uri="{FF2B5EF4-FFF2-40B4-BE49-F238E27FC236}">
                <a16:creationId xmlns:a16="http://schemas.microsoft.com/office/drawing/2014/main" id="{B1D47427-5001-0E41-FA14-74F7986DD235}"/>
              </a:ext>
            </a:extLst>
          </p:cNvPr>
          <p:cNvGrpSpPr/>
          <p:nvPr/>
        </p:nvGrpSpPr>
        <p:grpSpPr>
          <a:xfrm>
            <a:off x="0" y="1523044"/>
            <a:ext cx="9144000" cy="980349"/>
            <a:chOff x="0" y="1523044"/>
            <a:chExt cx="9144000" cy="980349"/>
          </a:xfrm>
        </p:grpSpPr>
        <p:grpSp>
          <p:nvGrpSpPr>
            <p:cNvPr id="11" name="Group 22">
              <a:extLst>
                <a:ext uri="{FF2B5EF4-FFF2-40B4-BE49-F238E27FC236}">
                  <a16:creationId xmlns:a16="http://schemas.microsoft.com/office/drawing/2014/main" id="{854C95AC-F7E1-5B63-B904-6A5911D5A0CB}"/>
                </a:ext>
              </a:extLst>
            </p:cNvPr>
            <p:cNvGrpSpPr/>
            <p:nvPr/>
          </p:nvGrpSpPr>
          <p:grpSpPr>
            <a:xfrm>
              <a:off x="0" y="1523044"/>
              <a:ext cx="9144000" cy="954107"/>
              <a:chOff x="0" y="2503687"/>
              <a:chExt cx="9144000" cy="539031"/>
            </a:xfrm>
          </p:grpSpPr>
          <p:sp>
            <p:nvSpPr>
              <p:cNvPr id="12" name="Rectangle 24">
                <a:extLst>
                  <a:ext uri="{FF2B5EF4-FFF2-40B4-BE49-F238E27FC236}">
                    <a16:creationId xmlns:a16="http://schemas.microsoft.com/office/drawing/2014/main" id="{5A6AD3C1-11BF-C105-6E0A-26DF4248C6DA}"/>
                  </a:ext>
                </a:extLst>
              </p:cNvPr>
              <p:cNvSpPr/>
              <p:nvPr/>
            </p:nvSpPr>
            <p:spPr>
              <a:xfrm>
                <a:off x="0" y="2503687"/>
                <a:ext cx="9144000" cy="539031"/>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3" name="TextBox 25">
                <a:extLst>
                  <a:ext uri="{FF2B5EF4-FFF2-40B4-BE49-F238E27FC236}">
                    <a16:creationId xmlns:a16="http://schemas.microsoft.com/office/drawing/2014/main" id="{6E7C683F-DC0F-29AC-12DA-245852C5AEEF}"/>
                  </a:ext>
                </a:extLst>
              </p:cNvPr>
              <p:cNvSpPr txBox="1"/>
              <p:nvPr/>
            </p:nvSpPr>
            <p:spPr>
              <a:xfrm>
                <a:off x="59389" y="2557026"/>
                <a:ext cx="474011" cy="46947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1</a:t>
                </a:r>
              </a:p>
            </p:txBody>
          </p:sp>
        </p:grpSp>
        <p:sp>
          <p:nvSpPr>
            <p:cNvPr id="17" name="Rectangle 23">
              <a:extLst>
                <a:ext uri="{FF2B5EF4-FFF2-40B4-BE49-F238E27FC236}">
                  <a16:creationId xmlns:a16="http://schemas.microsoft.com/office/drawing/2014/main" id="{E5774AAA-C849-F1A3-9451-E8B31F10AAC3}"/>
                </a:ext>
              </a:extLst>
            </p:cNvPr>
            <p:cNvSpPr/>
            <p:nvPr/>
          </p:nvSpPr>
          <p:spPr>
            <a:xfrm>
              <a:off x="236032" y="1610841"/>
              <a:ext cx="8610600" cy="892552"/>
            </a:xfrm>
            <a:prstGeom prst="rect">
              <a:avLst/>
            </a:prstGeom>
          </p:spPr>
          <p:txBody>
            <a:bodyPr wrap="square">
              <a:spAutoFit/>
            </a:bodyPr>
            <a:lstStyle/>
            <a:p>
              <a:pPr lvl="0" algn="ctr" defTabSz="914400">
                <a:defRPr/>
              </a:pPr>
              <a:r>
                <a:rPr lang="en-US" altLang="zh-CN" sz="2600" dirty="0">
                  <a:latin typeface="Corbel" panose="020B0503020204020204" pitchFamily="34" charset="0"/>
                  <a:cs typeface="Gill Sans MT"/>
                </a:rPr>
                <a:t>There are </a:t>
              </a:r>
              <a:r>
                <a:rPr lang="en-US" altLang="zh-CN" sz="2600" b="1" dirty="0">
                  <a:solidFill>
                    <a:srgbClr val="C00000"/>
                  </a:solidFill>
                  <a:latin typeface="Corbel" panose="020B0503020204020204" pitchFamily="34" charset="0"/>
                  <a:cs typeface="Gill Sans MT"/>
                </a:rPr>
                <a:t>varying computation and memory bandwidth demands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cs typeface="Gill Sans MT"/>
                </a:rPr>
                <a:t>different RLP &amp; TLP </a:t>
              </a:r>
              <a:r>
                <a:rPr lang="en-US" altLang="zh-CN" sz="2600" b="1" dirty="0">
                  <a:solidFill>
                    <a:srgbClr val="1F497D"/>
                  </a:solidFill>
                  <a:latin typeface="Corbel" panose="020B0503020204020204" pitchFamily="34" charset="0"/>
                  <a:cs typeface="Gill Sans MT"/>
                </a:rPr>
                <a:t>configurations</a:t>
              </a:r>
              <a:endPar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grpSp>
      <p:grpSp>
        <p:nvGrpSpPr>
          <p:cNvPr id="5" name="组合 4">
            <a:extLst>
              <a:ext uri="{FF2B5EF4-FFF2-40B4-BE49-F238E27FC236}">
                <a16:creationId xmlns:a16="http://schemas.microsoft.com/office/drawing/2014/main" id="{70EBBB4E-D491-2A84-7627-5F2A8082F995}"/>
              </a:ext>
            </a:extLst>
          </p:cNvPr>
          <p:cNvGrpSpPr/>
          <p:nvPr/>
        </p:nvGrpSpPr>
        <p:grpSpPr>
          <a:xfrm>
            <a:off x="-29818" y="5046795"/>
            <a:ext cx="9173818" cy="974843"/>
            <a:chOff x="-29818" y="5046795"/>
            <a:chExt cx="9173818" cy="974843"/>
          </a:xfrm>
        </p:grpSpPr>
        <p:grpSp>
          <p:nvGrpSpPr>
            <p:cNvPr id="14" name="Group 36">
              <a:extLst>
                <a:ext uri="{FF2B5EF4-FFF2-40B4-BE49-F238E27FC236}">
                  <a16:creationId xmlns:a16="http://schemas.microsoft.com/office/drawing/2014/main" id="{2A7C3C2E-26C5-221B-2C86-2880316A3D9C}"/>
                </a:ext>
              </a:extLst>
            </p:cNvPr>
            <p:cNvGrpSpPr/>
            <p:nvPr/>
          </p:nvGrpSpPr>
          <p:grpSpPr>
            <a:xfrm>
              <a:off x="0" y="5067531"/>
              <a:ext cx="9144000" cy="954107"/>
              <a:chOff x="0" y="2503686"/>
              <a:chExt cx="9144000" cy="635605"/>
            </a:xfrm>
          </p:grpSpPr>
          <p:sp>
            <p:nvSpPr>
              <p:cNvPr id="15" name="Rectangle 38">
                <a:extLst>
                  <a:ext uri="{FF2B5EF4-FFF2-40B4-BE49-F238E27FC236}">
                    <a16:creationId xmlns:a16="http://schemas.microsoft.com/office/drawing/2014/main" id="{69AC925F-8BE8-C455-6307-CBD3CBC14359}"/>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6" name="TextBox 39">
                <a:extLst>
                  <a:ext uri="{FF2B5EF4-FFF2-40B4-BE49-F238E27FC236}">
                    <a16:creationId xmlns:a16="http://schemas.microsoft.com/office/drawing/2014/main" id="{4CF27B67-E341-A1C8-BADB-5E953142EF00}"/>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3</a:t>
                </a:r>
              </a:p>
            </p:txBody>
          </p:sp>
        </p:grpSp>
        <p:sp>
          <p:nvSpPr>
            <p:cNvPr id="18" name="Rectangle 37">
              <a:extLst>
                <a:ext uri="{FF2B5EF4-FFF2-40B4-BE49-F238E27FC236}">
                  <a16:creationId xmlns:a16="http://schemas.microsoft.com/office/drawing/2014/main" id="{C5D36F61-C9C2-840C-E3A2-76B0130B78DA}"/>
                </a:ext>
              </a:extLst>
            </p:cNvPr>
            <p:cNvSpPr/>
            <p:nvPr/>
          </p:nvSpPr>
          <p:spPr>
            <a:xfrm>
              <a:off x="-29818" y="5046795"/>
              <a:ext cx="9143999" cy="892552"/>
            </a:xfrm>
            <a:prstGeom prst="rect">
              <a:avLst/>
            </a:prstGeom>
          </p:spPr>
          <p:txBody>
            <a:bodyPr wrap="square">
              <a:spAutoFit/>
            </a:bodyPr>
            <a:lstStyle/>
            <a:p>
              <a:pPr lvl="0" algn="ctr" defTabSz="914400">
                <a:defRPr/>
              </a:pPr>
              <a:r>
                <a:rPr lang="en-US" altLang="zh-CN" sz="2600" dirty="0">
                  <a:solidFill>
                    <a:srgbClr val="000000"/>
                  </a:solidFill>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dynamic computation demands</a:t>
              </a:r>
            </a:p>
            <a:p>
              <a:pPr lvl="0" algn="ctr" defTabSz="914400">
                <a:defRPr/>
              </a:pPr>
              <a:r>
                <a:rPr lang="en-US" altLang="zh-CN" sz="2600" dirty="0">
                  <a:solidFill>
                    <a:srgbClr val="000000"/>
                  </a:solidFill>
                  <a:latin typeface="Corbel" panose="020B0503020204020204" pitchFamily="34" charset="0"/>
                  <a:cs typeface="Gill Sans MT"/>
                </a:rPr>
                <a:t>at runtime</a:t>
              </a:r>
            </a:p>
          </p:txBody>
        </p:sp>
      </p:grpSp>
      <p:grpSp>
        <p:nvGrpSpPr>
          <p:cNvPr id="3" name="组合 2">
            <a:extLst>
              <a:ext uri="{FF2B5EF4-FFF2-40B4-BE49-F238E27FC236}">
                <a16:creationId xmlns:a16="http://schemas.microsoft.com/office/drawing/2014/main" id="{6B92150A-FE2F-E8DD-04C3-0FE765603DC4}"/>
              </a:ext>
            </a:extLst>
          </p:cNvPr>
          <p:cNvGrpSpPr/>
          <p:nvPr/>
        </p:nvGrpSpPr>
        <p:grpSpPr>
          <a:xfrm>
            <a:off x="-29818" y="3292631"/>
            <a:ext cx="9173818" cy="964925"/>
            <a:chOff x="-29818" y="3725135"/>
            <a:chExt cx="9173818" cy="964925"/>
          </a:xfrm>
        </p:grpSpPr>
        <p:grpSp>
          <p:nvGrpSpPr>
            <p:cNvPr id="19" name="Group 36">
              <a:extLst>
                <a:ext uri="{FF2B5EF4-FFF2-40B4-BE49-F238E27FC236}">
                  <a16:creationId xmlns:a16="http://schemas.microsoft.com/office/drawing/2014/main" id="{C8F4DE57-8764-B553-5A1D-F15F594CC7D0}"/>
                </a:ext>
              </a:extLst>
            </p:cNvPr>
            <p:cNvGrpSpPr/>
            <p:nvPr/>
          </p:nvGrpSpPr>
          <p:grpSpPr>
            <a:xfrm>
              <a:off x="0" y="3725135"/>
              <a:ext cx="9144000" cy="954107"/>
              <a:chOff x="0" y="2503686"/>
              <a:chExt cx="9144000" cy="635605"/>
            </a:xfrm>
          </p:grpSpPr>
          <p:sp>
            <p:nvSpPr>
              <p:cNvPr id="21" name="Rectangle 38">
                <a:extLst>
                  <a:ext uri="{FF2B5EF4-FFF2-40B4-BE49-F238E27FC236}">
                    <a16:creationId xmlns:a16="http://schemas.microsoft.com/office/drawing/2014/main" id="{76A9F072-10F0-709F-6D78-319AF92F4D6D}"/>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22" name="TextBox 39">
                <a:extLst>
                  <a:ext uri="{FF2B5EF4-FFF2-40B4-BE49-F238E27FC236}">
                    <a16:creationId xmlns:a16="http://schemas.microsoft.com/office/drawing/2014/main" id="{89DB1337-13BD-3946-A1D8-B773CFF3BB37}"/>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2</a:t>
                </a:r>
              </a:p>
            </p:txBody>
          </p:sp>
        </p:grpSp>
        <p:sp>
          <p:nvSpPr>
            <p:cNvPr id="24" name="Rectangle 37">
              <a:extLst>
                <a:ext uri="{FF2B5EF4-FFF2-40B4-BE49-F238E27FC236}">
                  <a16:creationId xmlns:a16="http://schemas.microsoft.com/office/drawing/2014/main" id="{6C84FB98-401B-F8CD-BAC3-B7BC8BD7FD3F}"/>
                </a:ext>
              </a:extLst>
            </p:cNvPr>
            <p:cNvSpPr/>
            <p:nvPr/>
          </p:nvSpPr>
          <p:spPr>
            <a:xfrm>
              <a:off x="-29818" y="3797508"/>
              <a:ext cx="9143999" cy="892552"/>
            </a:xfrm>
            <a:prstGeom prst="rect">
              <a:avLst/>
            </a:prstGeom>
          </p:spPr>
          <p:txBody>
            <a:bodyPr wrap="square">
              <a:spAutoFit/>
            </a:bodyPr>
            <a:lstStyle/>
            <a:p>
              <a:pPr lvl="0" algn="ctr" defTabSz="914400">
                <a:defRPr/>
              </a:pPr>
              <a:r>
                <a:rPr kumimoji="0" lang="en-US" altLang="zh-CN" sz="2600"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The </a:t>
              </a:r>
              <a:r>
                <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ea typeface="华文中宋" panose="02010600040101010101" pitchFamily="2" charset="-122"/>
                  <a:cs typeface="Gill Sans MT"/>
                </a:rPr>
                <a:t>memory-bound kernels </a:t>
              </a:r>
              <a:r>
                <a:rPr kumimoji="0" lang="en-US" altLang="zh-CN" sz="2600"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exhibit</a:t>
              </a:r>
              <a:r>
                <a:rPr kumimoji="0" lang="en-US" altLang="zh-CN" sz="2600" b="1"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 </a:t>
              </a: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ea typeface="华文中宋" panose="02010600040101010101" pitchFamily="2" charset="-122"/>
                  <a:cs typeface="Gill Sans MT"/>
                </a:rPr>
                <a:t>various </a:t>
              </a:r>
            </a:p>
            <a:p>
              <a:pPr lvl="0" algn="ctr" defTabSz="914400">
                <a:defRPr/>
              </a:pP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ea typeface="华文中宋" panose="02010600040101010101" pitchFamily="2" charset="-122"/>
                  <a:cs typeface="Gill Sans MT"/>
                </a:rPr>
                <a:t>computation demands </a:t>
              </a:r>
              <a:r>
                <a:rPr kumimoji="0" lang="en-US" altLang="zh-CN" sz="2600"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depending on the kernel type</a:t>
              </a:r>
            </a:p>
          </p:txBody>
        </p:sp>
      </p:grpSp>
    </p:spTree>
    <p:custDataLst>
      <p:tags r:id="rId1"/>
    </p:custDataLst>
    <p:extLst>
      <p:ext uri="{BB962C8B-B14F-4D97-AF65-F5344CB8AC3E}">
        <p14:creationId xmlns:p14="http://schemas.microsoft.com/office/powerpoint/2010/main" val="3177654036"/>
      </p:ext>
    </p:extLst>
  </p:cSld>
  <p:clrMapOvr>
    <a:masterClrMapping/>
  </p:clrMapOvr>
  <mc:AlternateContent xmlns:mc="http://schemas.openxmlformats.org/markup-compatibility/2006" xmlns:p14="http://schemas.microsoft.com/office/powerpoint/2010/main">
    <mc:Choice Requires="p14">
      <p:transition spd="slow" p14:dur="2000" advTm="25570"/>
    </mc:Choice>
    <mc:Fallback xmlns="">
      <p:transition spd="slow" advTm="25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8|2.6|7.2|7.3|8.3|1.4|1.9|5.5|4.2"/>
</p:tagLst>
</file>

<file path=ppt/tags/tag10.xml><?xml version="1.0" encoding="utf-8"?>
<p:tagLst xmlns:a="http://schemas.openxmlformats.org/drawingml/2006/main" xmlns:r="http://schemas.openxmlformats.org/officeDocument/2006/relationships" xmlns:p="http://schemas.openxmlformats.org/presentationml/2006/main">
  <p:tag name="TIMING" val="|1.9|6.5|6.3"/>
</p:tagLst>
</file>

<file path=ppt/tags/tag11.xml><?xml version="1.0" encoding="utf-8"?>
<p:tagLst xmlns:a="http://schemas.openxmlformats.org/drawingml/2006/main" xmlns:r="http://schemas.openxmlformats.org/officeDocument/2006/relationships" xmlns:p="http://schemas.openxmlformats.org/presentationml/2006/main">
  <p:tag name="TIMING" val="|4.4"/>
</p:tagLst>
</file>

<file path=ppt/tags/tag12.xml><?xml version="1.0" encoding="utf-8"?>
<p:tagLst xmlns:a="http://schemas.openxmlformats.org/drawingml/2006/main" xmlns:r="http://schemas.openxmlformats.org/officeDocument/2006/relationships" xmlns:p="http://schemas.openxmlformats.org/presentationml/2006/main">
  <p:tag name="TIMING" val="|6.4|1.7|9.3|0.8|3.8"/>
</p:tagLst>
</file>

<file path=ppt/tags/tag13.xml><?xml version="1.0" encoding="utf-8"?>
<p:tagLst xmlns:a="http://schemas.openxmlformats.org/drawingml/2006/main" xmlns:r="http://schemas.openxmlformats.org/officeDocument/2006/relationships" xmlns:p="http://schemas.openxmlformats.org/presentationml/2006/main">
  <p:tag name="TIMING" val="|4.1|6.8"/>
</p:tagLst>
</file>

<file path=ppt/tags/tag14.xml><?xml version="1.0" encoding="utf-8"?>
<p:tagLst xmlns:a="http://schemas.openxmlformats.org/drawingml/2006/main" xmlns:r="http://schemas.openxmlformats.org/officeDocument/2006/relationships" xmlns:p="http://schemas.openxmlformats.org/presentationml/2006/main">
  <p:tag name="TIMING" val="|2.3|5.4|4.5"/>
</p:tagLst>
</file>

<file path=ppt/tags/tag15.xml><?xml version="1.0" encoding="utf-8"?>
<p:tagLst xmlns:a="http://schemas.openxmlformats.org/drawingml/2006/main" xmlns:r="http://schemas.openxmlformats.org/officeDocument/2006/relationships" xmlns:p="http://schemas.openxmlformats.org/presentationml/2006/main">
  <p:tag name="TIMING" val="|1.1|4.2|6.3|9.7"/>
</p:tagLst>
</file>

<file path=ppt/tags/tag16.xml><?xml version="1.0" encoding="utf-8"?>
<p:tagLst xmlns:a="http://schemas.openxmlformats.org/drawingml/2006/main" xmlns:r="http://schemas.openxmlformats.org/officeDocument/2006/relationships" xmlns:p="http://schemas.openxmlformats.org/presentationml/2006/main">
  <p:tag name="TIMING" val="|1.9|5.1|8.5"/>
</p:tagLst>
</file>

<file path=ppt/tags/tag17.xml><?xml version="1.0" encoding="utf-8"?>
<p:tagLst xmlns:a="http://schemas.openxmlformats.org/drawingml/2006/main" xmlns:r="http://schemas.openxmlformats.org/officeDocument/2006/relationships" xmlns:p="http://schemas.openxmlformats.org/presentationml/2006/main">
  <p:tag name="TIMING" val="|3.2"/>
</p:tagLst>
</file>

<file path=ppt/tags/tag18.xml><?xml version="1.0" encoding="utf-8"?>
<p:tagLst xmlns:a="http://schemas.openxmlformats.org/drawingml/2006/main" xmlns:r="http://schemas.openxmlformats.org/officeDocument/2006/relationships" xmlns:p="http://schemas.openxmlformats.org/presentationml/2006/main">
  <p:tag name="TIMING" val="|3.2"/>
</p:tagLst>
</file>

<file path=ppt/tags/tag19.xml><?xml version="1.0" encoding="utf-8"?>
<p:tagLst xmlns:a="http://schemas.openxmlformats.org/drawingml/2006/main" xmlns:r="http://schemas.openxmlformats.org/officeDocument/2006/relationships" xmlns:p="http://schemas.openxmlformats.org/presentationml/2006/main">
  <p:tag name="TIMING" val="|5.2|7.4"/>
</p:tagLst>
</file>

<file path=ppt/tags/tag2.xml><?xml version="1.0" encoding="utf-8"?>
<p:tagLst xmlns:a="http://schemas.openxmlformats.org/drawingml/2006/main" xmlns:r="http://schemas.openxmlformats.org/officeDocument/2006/relationships" xmlns:p="http://schemas.openxmlformats.org/presentationml/2006/main">
  <p:tag name="TIMING" val="|3.9|2.4|1.5|2.7|7.4|4.7|2.3|5.9|6.3|2.8|2.2"/>
</p:tagLst>
</file>

<file path=ppt/tags/tag20.xml><?xml version="1.0" encoding="utf-8"?>
<p:tagLst xmlns:a="http://schemas.openxmlformats.org/drawingml/2006/main" xmlns:r="http://schemas.openxmlformats.org/officeDocument/2006/relationships" xmlns:p="http://schemas.openxmlformats.org/presentationml/2006/main">
  <p:tag name="TIMING" val="|5.2|7.4"/>
</p:tagLst>
</file>

<file path=ppt/tags/tag21.xml><?xml version="1.0" encoding="utf-8"?>
<p:tagLst xmlns:a="http://schemas.openxmlformats.org/drawingml/2006/main" xmlns:r="http://schemas.openxmlformats.org/officeDocument/2006/relationships" xmlns:p="http://schemas.openxmlformats.org/presentationml/2006/main">
  <p:tag name="TIMING" val="|7|0.7|3.7|1.5"/>
</p:tagLst>
</file>

<file path=ppt/tags/tag22.xml><?xml version="1.0" encoding="utf-8"?>
<p:tagLst xmlns:a="http://schemas.openxmlformats.org/drawingml/2006/main" xmlns:r="http://schemas.openxmlformats.org/officeDocument/2006/relationships" xmlns:p="http://schemas.openxmlformats.org/presentationml/2006/main">
  <p:tag name="TIMING" val="|7.8|5.3|2.9|2.6|6.8|4.5"/>
</p:tagLst>
</file>

<file path=ppt/tags/tag23.xml><?xml version="1.0" encoding="utf-8"?>
<p:tagLst xmlns:a="http://schemas.openxmlformats.org/drawingml/2006/main" xmlns:r="http://schemas.openxmlformats.org/officeDocument/2006/relationships" xmlns:p="http://schemas.openxmlformats.org/presentationml/2006/main">
  <p:tag name="TIMING" val="|0.8|3.3|1.2|5.4|4.1|14.1"/>
</p:tagLst>
</file>

<file path=ppt/tags/tag24.xml><?xml version="1.0" encoding="utf-8"?>
<p:tagLst xmlns:a="http://schemas.openxmlformats.org/drawingml/2006/main" xmlns:r="http://schemas.openxmlformats.org/officeDocument/2006/relationships" xmlns:p="http://schemas.openxmlformats.org/presentationml/2006/main">
  <p:tag name="TIMING" val="|6.3|6.6|8.7|3"/>
</p:tagLst>
</file>

<file path=ppt/tags/tag25.xml><?xml version="1.0" encoding="utf-8"?>
<p:tagLst xmlns:a="http://schemas.openxmlformats.org/drawingml/2006/main" xmlns:r="http://schemas.openxmlformats.org/officeDocument/2006/relationships" xmlns:p="http://schemas.openxmlformats.org/presentationml/2006/main">
  <p:tag name="TIMING" val="|12.8|6.3|9.2"/>
</p:tagLst>
</file>

<file path=ppt/tags/tag26.xml><?xml version="1.0" encoding="utf-8"?>
<p:tagLst xmlns:a="http://schemas.openxmlformats.org/drawingml/2006/main" xmlns:r="http://schemas.openxmlformats.org/officeDocument/2006/relationships" xmlns:p="http://schemas.openxmlformats.org/presentationml/2006/main">
  <p:tag name="TIMING" val="|1.7|3.3|1.6|2|2|2.3|3.3|2|1.9|1.9|0.5|0.9"/>
</p:tagLst>
</file>

<file path=ppt/tags/tag27.xml><?xml version="1.0" encoding="utf-8"?>
<p:tagLst xmlns:a="http://schemas.openxmlformats.org/drawingml/2006/main" xmlns:r="http://schemas.openxmlformats.org/officeDocument/2006/relationships" xmlns:p="http://schemas.openxmlformats.org/presentationml/2006/main">
  <p:tag name="TIMING" val="|3.2|1.8|1.8|3.3|1.4"/>
</p:tagLst>
</file>

<file path=ppt/tags/tag28.xml><?xml version="1.0" encoding="utf-8"?>
<p:tagLst xmlns:a="http://schemas.openxmlformats.org/drawingml/2006/main" xmlns:r="http://schemas.openxmlformats.org/officeDocument/2006/relationships" xmlns:p="http://schemas.openxmlformats.org/presentationml/2006/main">
  <p:tag name="TIMING" val="|4.1|7.2|4.7|0.9|5.1|2.4|1.5|2.7|19.9|11.9|2.6"/>
</p:tagLst>
</file>

<file path=ppt/tags/tag3.xml><?xml version="1.0" encoding="utf-8"?>
<p:tagLst xmlns:a="http://schemas.openxmlformats.org/drawingml/2006/main" xmlns:r="http://schemas.openxmlformats.org/officeDocument/2006/relationships" xmlns:p="http://schemas.openxmlformats.org/presentationml/2006/main">
  <p:tag name="TIMING" val="|3.9|2.4|1.5|2.7|7.4|4.7|2.3|5.9|6.3|2.8|2.2"/>
</p:tagLst>
</file>

<file path=ppt/tags/tag4.xml><?xml version="1.0" encoding="utf-8"?>
<p:tagLst xmlns:a="http://schemas.openxmlformats.org/drawingml/2006/main" xmlns:r="http://schemas.openxmlformats.org/officeDocument/2006/relationships" xmlns:p="http://schemas.openxmlformats.org/presentationml/2006/main">
  <p:tag name="TIMING" val="|5.1|3.9|5.9|5"/>
</p:tagLst>
</file>

<file path=ppt/tags/tag5.xml><?xml version="1.0" encoding="utf-8"?>
<p:tagLst xmlns:a="http://schemas.openxmlformats.org/drawingml/2006/main" xmlns:r="http://schemas.openxmlformats.org/officeDocument/2006/relationships" xmlns:p="http://schemas.openxmlformats.org/presentationml/2006/main">
  <p:tag name="TIMING" val="|1.5|4.4|4.7|4.6|4.8|5.4|3.1|6.8"/>
</p:tagLst>
</file>

<file path=ppt/tags/tag6.xml><?xml version="1.0" encoding="utf-8"?>
<p:tagLst xmlns:a="http://schemas.openxmlformats.org/drawingml/2006/main" xmlns:r="http://schemas.openxmlformats.org/officeDocument/2006/relationships" xmlns:p="http://schemas.openxmlformats.org/presentationml/2006/main">
  <p:tag name="TIMING" val="|5|7.1|6.6"/>
</p:tagLst>
</file>

<file path=ppt/tags/tag7.xml><?xml version="1.0" encoding="utf-8"?>
<p:tagLst xmlns:a="http://schemas.openxmlformats.org/drawingml/2006/main" xmlns:r="http://schemas.openxmlformats.org/officeDocument/2006/relationships" xmlns:p="http://schemas.openxmlformats.org/presentationml/2006/main">
  <p:tag name="TIMING" val="|1.7|8.2|11.5|2.5|5.5|0.8"/>
</p:tagLst>
</file>

<file path=ppt/tags/tag8.xml><?xml version="1.0" encoding="utf-8"?>
<p:tagLst xmlns:a="http://schemas.openxmlformats.org/drawingml/2006/main" xmlns:r="http://schemas.openxmlformats.org/officeDocument/2006/relationships" xmlns:p="http://schemas.openxmlformats.org/presentationml/2006/main">
  <p:tag name="TIMING" val="|2.7|1.7|3.3|3.8|2.9|0.6|6.3|9.1|3.4"/>
</p:tagLst>
</file>

<file path=ppt/tags/tag9.xml><?xml version="1.0" encoding="utf-8"?>
<p:tagLst xmlns:a="http://schemas.openxmlformats.org/drawingml/2006/main" xmlns:r="http://schemas.openxmlformats.org/officeDocument/2006/relationships" xmlns:p="http://schemas.openxmlformats.org/presentationml/2006/main">
  <p:tag name="TIMING" val="|6.4|5.8|4.4|4.7"/>
</p:tagLst>
</file>

<file path=ppt/theme/theme1.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17262</TotalTime>
  <Words>4421</Words>
  <Application>Microsoft Office PowerPoint</Application>
  <PresentationFormat>全屏显示(4:3)</PresentationFormat>
  <Paragraphs>944</Paragraphs>
  <Slides>41</Slides>
  <Notes>40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Arial</vt:lpstr>
      <vt:lpstr>Calibri</vt:lpstr>
      <vt:lpstr>Consolas</vt:lpstr>
      <vt:lpstr>Corbel</vt:lpstr>
      <vt:lpstr>Gill Sans MT</vt:lpstr>
      <vt:lpstr>Palatino Linotype</vt:lpstr>
      <vt:lpstr>sesha-theme</vt:lpstr>
      <vt:lpstr>PAPI: Exploiting Dynamic Parallelism in Large Language Model Decoding with  a Processing-In-Memory-Enabled Computing System</vt:lpstr>
      <vt:lpstr>Executive Summary</vt:lpstr>
      <vt:lpstr>Outline</vt:lpstr>
      <vt:lpstr>LLM Inference</vt:lpstr>
      <vt:lpstr>LLM Structure</vt:lpstr>
      <vt:lpstr>Serial Decoding</vt:lpstr>
      <vt:lpstr>Parallel Decoding</vt:lpstr>
      <vt:lpstr>Outline</vt:lpstr>
      <vt:lpstr>Key Observations</vt:lpstr>
      <vt:lpstr>Varying Computation and Memory Bandwidth Demands (i)</vt:lpstr>
      <vt:lpstr>PowerPoint 演示文稿</vt:lpstr>
      <vt:lpstr>Varying Computation and Memory Bandwidth Demands (ii)</vt:lpstr>
      <vt:lpstr>Dynamic Parallelism Levels</vt:lpstr>
      <vt:lpstr>In the Paper: Analysis of Dynamic Parallelism Levels</vt:lpstr>
      <vt:lpstr>In the Paper: Analysis of Dynamic Parallelism Levels</vt:lpstr>
      <vt:lpstr>The State-of-the-Art Approach</vt:lpstr>
      <vt:lpstr>Major Shortcomings</vt:lpstr>
      <vt:lpstr>(1) Static Scheduling (i) </vt:lpstr>
      <vt:lpstr>(1) Static Scheduling (ii) </vt:lpstr>
      <vt:lpstr>(2) One Type of PIM Device</vt:lpstr>
      <vt:lpstr>Outline</vt:lpstr>
      <vt:lpstr>Our Goal</vt:lpstr>
      <vt:lpstr>PAPI’s Key Idea</vt:lpstr>
      <vt:lpstr>PAPI’s Key Components</vt:lpstr>
      <vt:lpstr>PAPI’s Overview</vt:lpstr>
      <vt:lpstr>Outline</vt:lpstr>
      <vt:lpstr>PAPI Architecture</vt:lpstr>
      <vt:lpstr>High-Performance Processor</vt:lpstr>
      <vt:lpstr>Hybrid PIM Units (i)</vt:lpstr>
      <vt:lpstr>Hybrid PIM Units (ii)</vt:lpstr>
      <vt:lpstr>PAPI Runtime Scheduler</vt:lpstr>
      <vt:lpstr>Outline</vt:lpstr>
      <vt:lpstr>Evaluation Methodology</vt:lpstr>
      <vt:lpstr>Performance Analysis</vt:lpstr>
      <vt:lpstr>Energy Analysis</vt:lpstr>
      <vt:lpstr>More in the Paper </vt:lpstr>
      <vt:lpstr>More in the Paper </vt:lpstr>
      <vt:lpstr>Outline</vt:lpstr>
      <vt:lpstr>PowerPoint 演示文稿</vt:lpstr>
      <vt:lpstr>PAPI: Exploiting Dynamic Parallelism in Large Language Model Decoding with  a Processing-In-Memory-Enabled Computing System</vt:lpstr>
      <vt:lpstr>The Process of Dynamic Scheduling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Neural Network Models for Edge Devices:  Analyzing and Mitigating Machine Learning Inference Bottlenecks</dc:title>
  <dc:creator>Microsoft Office User</dc:creator>
  <cp:lastModifiedBy>何银涛</cp:lastModifiedBy>
  <cp:revision>920</cp:revision>
  <dcterms:created xsi:type="dcterms:W3CDTF">2021-09-10T11:33:41Z</dcterms:created>
  <dcterms:modified xsi:type="dcterms:W3CDTF">2025-03-30T00:00:21Z</dcterms:modified>
</cp:coreProperties>
</file>