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5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40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1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43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46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7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8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50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1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2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3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4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55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56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57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theme/theme58.xml" ContentType="application/vnd.openxmlformats-officedocument.theme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9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60.xml" ContentType="application/vnd.openxmlformats-officedocument.theme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61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62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tags/tag2.xml" ContentType="application/vnd.openxmlformats-officedocument.presentationml.tags+xml"/>
  <Override PartName="/ppt/notesSlides/notesSlide58.xml" ContentType="application/vnd.openxmlformats-officedocument.presentationml.notesSlide+xml"/>
  <Override PartName="/ppt/tags/tag3.xml" ContentType="application/vnd.openxmlformats-officedocument.presentationml.tags+xml"/>
  <Override PartName="/ppt/notesSlides/notesSlide59.xml" ContentType="application/vnd.openxmlformats-officedocument.presentationml.notesSlide+xml"/>
  <Override PartName="/ppt/tags/tag4.xml" ContentType="application/vnd.openxmlformats-officedocument.presentationml.tags+xml"/>
  <Override PartName="/ppt/notesSlides/notesSlide60.xml" ContentType="application/vnd.openxmlformats-officedocument.presentationml.notesSlide+xml"/>
  <Override PartName="/ppt/tags/tag5.xml" ContentType="application/vnd.openxmlformats-officedocument.presentationml.tags+xml"/>
  <Override PartName="/ppt/notesSlides/notesSlide61.xml" ContentType="application/vnd.openxmlformats-officedocument.presentationml.notesSlide+xml"/>
  <Override PartName="/ppt/tags/tag6.xml" ContentType="application/vnd.openxmlformats-officedocument.presentationml.tags+xml"/>
  <Override PartName="/ppt/notesSlides/notesSlide62.xml" ContentType="application/vnd.openxmlformats-officedocument.presentationml.notesSlide+xml"/>
  <Override PartName="/ppt/tags/tag7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7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6871" r:id="rId27"/>
    <p:sldMasterId id="2147487120" r:id="rId28"/>
    <p:sldMasterId id="2147487144" r:id="rId29"/>
    <p:sldMasterId id="2147487194" r:id="rId30"/>
    <p:sldMasterId id="2147487206" r:id="rId31"/>
    <p:sldMasterId id="2147487258" r:id="rId32"/>
    <p:sldMasterId id="2147487574" r:id="rId33"/>
    <p:sldMasterId id="2147487623" r:id="rId34"/>
    <p:sldMasterId id="2147487743" r:id="rId35"/>
    <p:sldMasterId id="2147488085" r:id="rId36"/>
    <p:sldMasterId id="2147488097" r:id="rId37"/>
    <p:sldMasterId id="2147488265" r:id="rId38"/>
    <p:sldMasterId id="2147488331" r:id="rId39"/>
    <p:sldMasterId id="2147488417" r:id="rId40"/>
    <p:sldMasterId id="2147488547" r:id="rId41"/>
    <p:sldMasterId id="2147488599" r:id="rId42"/>
    <p:sldMasterId id="2147488674" r:id="rId43"/>
    <p:sldMasterId id="2147488713" r:id="rId44"/>
    <p:sldMasterId id="2147488738" r:id="rId45"/>
    <p:sldMasterId id="2147488750" r:id="rId46"/>
    <p:sldMasterId id="2147488849" r:id="rId47"/>
    <p:sldMasterId id="2147488905" r:id="rId48"/>
    <p:sldMasterId id="2147488934" r:id="rId49"/>
    <p:sldMasterId id="2147488951" r:id="rId50"/>
    <p:sldMasterId id="2147488978" r:id="rId51"/>
    <p:sldMasterId id="2147489007" r:id="rId52"/>
    <p:sldMasterId id="2147489076" r:id="rId53"/>
    <p:sldMasterId id="2147489093" r:id="rId54"/>
    <p:sldMasterId id="2147489098" r:id="rId55"/>
    <p:sldMasterId id="2147489156" r:id="rId56"/>
    <p:sldMasterId id="2147489181" r:id="rId57"/>
    <p:sldMasterId id="2147489193" r:id="rId58"/>
    <p:sldMasterId id="2147489260" r:id="rId59"/>
    <p:sldMasterId id="2147489273" r:id="rId60"/>
    <p:sldMasterId id="2147489285" r:id="rId61"/>
    <p:sldMasterId id="2147489289" r:id="rId62"/>
    <p:sldMasterId id="2147489301" r:id="rId63"/>
  </p:sldMasterIdLst>
  <p:notesMasterIdLst>
    <p:notesMasterId r:id="rId170"/>
  </p:notesMasterIdLst>
  <p:handoutMasterIdLst>
    <p:handoutMasterId r:id="rId171"/>
  </p:handoutMasterIdLst>
  <p:sldIdLst>
    <p:sldId id="7250" r:id="rId64"/>
    <p:sldId id="7405" r:id="rId65"/>
    <p:sldId id="7042" r:id="rId66"/>
    <p:sldId id="6052" r:id="rId67"/>
    <p:sldId id="2147470844" r:id="rId68"/>
    <p:sldId id="7465" r:id="rId69"/>
    <p:sldId id="7466" r:id="rId70"/>
    <p:sldId id="7467" r:id="rId71"/>
    <p:sldId id="7468" r:id="rId72"/>
    <p:sldId id="7469" r:id="rId73"/>
    <p:sldId id="7470" r:id="rId74"/>
    <p:sldId id="7471" r:id="rId75"/>
    <p:sldId id="7472" r:id="rId76"/>
    <p:sldId id="7473" r:id="rId77"/>
    <p:sldId id="7474" r:id="rId78"/>
    <p:sldId id="7475" r:id="rId79"/>
    <p:sldId id="7476" r:id="rId80"/>
    <p:sldId id="7477" r:id="rId81"/>
    <p:sldId id="7478" r:id="rId82"/>
    <p:sldId id="7479" r:id="rId83"/>
    <p:sldId id="7480" r:id="rId84"/>
    <p:sldId id="7481" r:id="rId85"/>
    <p:sldId id="7482" r:id="rId86"/>
    <p:sldId id="7483" r:id="rId87"/>
    <p:sldId id="7484" r:id="rId88"/>
    <p:sldId id="7485" r:id="rId89"/>
    <p:sldId id="7486" r:id="rId90"/>
    <p:sldId id="7487" r:id="rId91"/>
    <p:sldId id="7488" r:id="rId92"/>
    <p:sldId id="7489" r:id="rId93"/>
    <p:sldId id="7490" r:id="rId94"/>
    <p:sldId id="7491" r:id="rId95"/>
    <p:sldId id="7492" r:id="rId96"/>
    <p:sldId id="7493" r:id="rId97"/>
    <p:sldId id="7494" r:id="rId98"/>
    <p:sldId id="7495" r:id="rId99"/>
    <p:sldId id="7496" r:id="rId100"/>
    <p:sldId id="7497" r:id="rId101"/>
    <p:sldId id="7498" r:id="rId102"/>
    <p:sldId id="7499" r:id="rId103"/>
    <p:sldId id="7500" r:id="rId104"/>
    <p:sldId id="7501" r:id="rId105"/>
    <p:sldId id="7502" r:id="rId106"/>
    <p:sldId id="7503" r:id="rId107"/>
    <p:sldId id="7504" r:id="rId108"/>
    <p:sldId id="7505" r:id="rId109"/>
    <p:sldId id="7506" r:id="rId110"/>
    <p:sldId id="7507" r:id="rId111"/>
    <p:sldId id="7508" r:id="rId112"/>
    <p:sldId id="7509" r:id="rId113"/>
    <p:sldId id="7510" r:id="rId114"/>
    <p:sldId id="7511" r:id="rId115"/>
    <p:sldId id="7512" r:id="rId116"/>
    <p:sldId id="7513" r:id="rId117"/>
    <p:sldId id="7514" r:id="rId118"/>
    <p:sldId id="7515" r:id="rId119"/>
    <p:sldId id="7523" r:id="rId120"/>
    <p:sldId id="7524" r:id="rId121"/>
    <p:sldId id="7525" r:id="rId122"/>
    <p:sldId id="7526" r:id="rId123"/>
    <p:sldId id="7527" r:id="rId124"/>
    <p:sldId id="7528" r:id="rId125"/>
    <p:sldId id="7529" r:id="rId126"/>
    <p:sldId id="7530" r:id="rId127"/>
    <p:sldId id="7531" r:id="rId128"/>
    <p:sldId id="7532" r:id="rId129"/>
    <p:sldId id="2147470885" r:id="rId130"/>
    <p:sldId id="2147470845" r:id="rId131"/>
    <p:sldId id="2147470847" r:id="rId132"/>
    <p:sldId id="2147470886" r:id="rId133"/>
    <p:sldId id="2147470868" r:id="rId134"/>
    <p:sldId id="2147470869" r:id="rId135"/>
    <p:sldId id="2147470870" r:id="rId136"/>
    <p:sldId id="2147470871" r:id="rId137"/>
    <p:sldId id="2147470872" r:id="rId138"/>
    <p:sldId id="2147470873" r:id="rId139"/>
    <p:sldId id="2147470874" r:id="rId140"/>
    <p:sldId id="2147470875" r:id="rId141"/>
    <p:sldId id="2147470876" r:id="rId142"/>
    <p:sldId id="2147470888" r:id="rId143"/>
    <p:sldId id="5386" r:id="rId144"/>
    <p:sldId id="2147470618" r:id="rId145"/>
    <p:sldId id="2147470619" r:id="rId146"/>
    <p:sldId id="2147470620" r:id="rId147"/>
    <p:sldId id="2147470621" r:id="rId148"/>
    <p:sldId id="2147470879" r:id="rId149"/>
    <p:sldId id="2147470623" r:id="rId150"/>
    <p:sldId id="2147470624" r:id="rId151"/>
    <p:sldId id="2147470625" r:id="rId152"/>
    <p:sldId id="2147470626" r:id="rId153"/>
    <p:sldId id="2147470627" r:id="rId154"/>
    <p:sldId id="2147470628" r:id="rId155"/>
    <p:sldId id="2147470629" r:id="rId156"/>
    <p:sldId id="2147470630" r:id="rId157"/>
    <p:sldId id="2147470631" r:id="rId158"/>
    <p:sldId id="2147470632" r:id="rId159"/>
    <p:sldId id="2147470633" r:id="rId160"/>
    <p:sldId id="2147470634" r:id="rId161"/>
    <p:sldId id="2147470635" r:id="rId162"/>
    <p:sldId id="2147470636" r:id="rId163"/>
    <p:sldId id="2147470889" r:id="rId164"/>
    <p:sldId id="2147470887" r:id="rId165"/>
    <p:sldId id="5614" r:id="rId166"/>
    <p:sldId id="2147470883" r:id="rId167"/>
    <p:sldId id="2147470884" r:id="rId168"/>
    <p:sldId id="2147470882" r:id="rId1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  Minesh Hamenbhai" initials="PH" lastIdx="2" clrIdx="0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C0000"/>
    <a:srgbClr val="FF00C4"/>
    <a:srgbClr val="1A5712"/>
    <a:srgbClr val="0432FF"/>
    <a:srgbClr val="711A6A"/>
    <a:srgbClr val="CC8D2A"/>
    <a:srgbClr val="948A54"/>
    <a:srgbClr val="2A55D6"/>
    <a:srgbClr val="663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1" autoAdjust="0"/>
    <p:restoredTop sz="91145" autoAdjust="0"/>
  </p:normalViewPr>
  <p:slideViewPr>
    <p:cSldViewPr>
      <p:cViewPr varScale="1">
        <p:scale>
          <a:sx n="73" d="100"/>
          <a:sy n="73" d="100"/>
        </p:scale>
        <p:origin x="2093" y="43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5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21.xml"/><Relationship Id="rId138" Type="http://schemas.openxmlformats.org/officeDocument/2006/relationships/slide" Target="slides/slide75.xml"/><Relationship Id="rId159" Type="http://schemas.openxmlformats.org/officeDocument/2006/relationships/slide" Target="slides/slide96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4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11.xml"/><Relationship Id="rId128" Type="http://schemas.openxmlformats.org/officeDocument/2006/relationships/slide" Target="slides/slide65.xml"/><Relationship Id="rId149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32.xml"/><Relationship Id="rId160" Type="http://schemas.openxmlformats.org/officeDocument/2006/relationships/slide" Target="slides/slide97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" Target="slides/slide1.xml"/><Relationship Id="rId118" Type="http://schemas.openxmlformats.org/officeDocument/2006/relationships/slide" Target="slides/slide55.xml"/><Relationship Id="rId139" Type="http://schemas.openxmlformats.org/officeDocument/2006/relationships/slide" Target="slides/slide76.xml"/><Relationship Id="rId85" Type="http://schemas.openxmlformats.org/officeDocument/2006/relationships/slide" Target="slides/slide22.xml"/><Relationship Id="rId150" Type="http://schemas.openxmlformats.org/officeDocument/2006/relationships/slide" Target="slides/slide87.xml"/><Relationship Id="rId171" Type="http://schemas.openxmlformats.org/officeDocument/2006/relationships/handoutMaster" Target="handoutMasters/handoutMaster1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45.xml"/><Relationship Id="rId129" Type="http://schemas.openxmlformats.org/officeDocument/2006/relationships/slide" Target="slides/slide66.xml"/><Relationship Id="rId54" Type="http://schemas.openxmlformats.org/officeDocument/2006/relationships/slideMaster" Target="slideMasters/slideMaster54.xml"/><Relationship Id="rId75" Type="http://schemas.openxmlformats.org/officeDocument/2006/relationships/slide" Target="slides/slide12.xml"/><Relationship Id="rId96" Type="http://schemas.openxmlformats.org/officeDocument/2006/relationships/slide" Target="slides/slide33.xml"/><Relationship Id="rId140" Type="http://schemas.openxmlformats.org/officeDocument/2006/relationships/slide" Target="slides/slide77.xml"/><Relationship Id="rId16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51.xml"/><Relationship Id="rId119" Type="http://schemas.openxmlformats.org/officeDocument/2006/relationships/slide" Target="slides/slide56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81" Type="http://schemas.openxmlformats.org/officeDocument/2006/relationships/slide" Target="slides/slide18.xml"/><Relationship Id="rId86" Type="http://schemas.openxmlformats.org/officeDocument/2006/relationships/slide" Target="slides/slide23.xml"/><Relationship Id="rId130" Type="http://schemas.openxmlformats.org/officeDocument/2006/relationships/slide" Target="slides/slide67.xml"/><Relationship Id="rId135" Type="http://schemas.openxmlformats.org/officeDocument/2006/relationships/slide" Target="slides/slide72.xml"/><Relationship Id="rId151" Type="http://schemas.openxmlformats.org/officeDocument/2006/relationships/slide" Target="slides/slide88.xml"/><Relationship Id="rId156" Type="http://schemas.openxmlformats.org/officeDocument/2006/relationships/slide" Target="slides/slide93.xml"/><Relationship Id="rId172" Type="http://schemas.openxmlformats.org/officeDocument/2006/relationships/commentAuthors" Target="commentAuthor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3.xml"/><Relationship Id="rId97" Type="http://schemas.openxmlformats.org/officeDocument/2006/relationships/slide" Target="slides/slide34.xml"/><Relationship Id="rId104" Type="http://schemas.openxmlformats.org/officeDocument/2006/relationships/slide" Target="slides/slide41.xml"/><Relationship Id="rId120" Type="http://schemas.openxmlformats.org/officeDocument/2006/relationships/slide" Target="slides/slide57.xml"/><Relationship Id="rId125" Type="http://schemas.openxmlformats.org/officeDocument/2006/relationships/slide" Target="slides/slide62.xml"/><Relationship Id="rId141" Type="http://schemas.openxmlformats.org/officeDocument/2006/relationships/slide" Target="slides/slide78.xml"/><Relationship Id="rId146" Type="http://schemas.openxmlformats.org/officeDocument/2006/relationships/slide" Target="slides/slide83.xml"/><Relationship Id="rId167" Type="http://schemas.openxmlformats.org/officeDocument/2006/relationships/slide" Target="slides/slide10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8.xml"/><Relationship Id="rId92" Type="http://schemas.openxmlformats.org/officeDocument/2006/relationships/slide" Target="slides/slide29.xml"/><Relationship Id="rId162" Type="http://schemas.openxmlformats.org/officeDocument/2006/relationships/slide" Target="slides/slide9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3.xml"/><Relationship Id="rId87" Type="http://schemas.openxmlformats.org/officeDocument/2006/relationships/slide" Target="slides/slide24.xml"/><Relationship Id="rId110" Type="http://schemas.openxmlformats.org/officeDocument/2006/relationships/slide" Target="slides/slide47.xml"/><Relationship Id="rId115" Type="http://schemas.openxmlformats.org/officeDocument/2006/relationships/slide" Target="slides/slide52.xml"/><Relationship Id="rId131" Type="http://schemas.openxmlformats.org/officeDocument/2006/relationships/slide" Target="slides/slide68.xml"/><Relationship Id="rId136" Type="http://schemas.openxmlformats.org/officeDocument/2006/relationships/slide" Target="slides/slide73.xml"/><Relationship Id="rId157" Type="http://schemas.openxmlformats.org/officeDocument/2006/relationships/slide" Target="slides/slide94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9.xml"/><Relationship Id="rId152" Type="http://schemas.openxmlformats.org/officeDocument/2006/relationships/slide" Target="slides/slide89.xml"/><Relationship Id="rId173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4.xml"/><Relationship Id="rId100" Type="http://schemas.openxmlformats.org/officeDocument/2006/relationships/slide" Target="slides/slide37.xml"/><Relationship Id="rId105" Type="http://schemas.openxmlformats.org/officeDocument/2006/relationships/slide" Target="slides/slide42.xml"/><Relationship Id="rId126" Type="http://schemas.openxmlformats.org/officeDocument/2006/relationships/slide" Target="slides/slide63.xml"/><Relationship Id="rId147" Type="http://schemas.openxmlformats.org/officeDocument/2006/relationships/slide" Target="slides/slide84.xml"/><Relationship Id="rId168" Type="http://schemas.openxmlformats.org/officeDocument/2006/relationships/slide" Target="slides/slide10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9.xml"/><Relationship Id="rId93" Type="http://schemas.openxmlformats.org/officeDocument/2006/relationships/slide" Target="slides/slide30.xml"/><Relationship Id="rId98" Type="http://schemas.openxmlformats.org/officeDocument/2006/relationships/slide" Target="slides/slide35.xml"/><Relationship Id="rId121" Type="http://schemas.openxmlformats.org/officeDocument/2006/relationships/slide" Target="slides/slide58.xml"/><Relationship Id="rId142" Type="http://schemas.openxmlformats.org/officeDocument/2006/relationships/slide" Target="slides/slide79.xml"/><Relationship Id="rId163" Type="http://schemas.openxmlformats.org/officeDocument/2006/relationships/slide" Target="slides/slide10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4.xml"/><Relationship Id="rId116" Type="http://schemas.openxmlformats.org/officeDocument/2006/relationships/slide" Target="slides/slide53.xml"/><Relationship Id="rId137" Type="http://schemas.openxmlformats.org/officeDocument/2006/relationships/slide" Target="slides/slide74.xml"/><Relationship Id="rId158" Type="http://schemas.openxmlformats.org/officeDocument/2006/relationships/slide" Target="slides/slide9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20.xml"/><Relationship Id="rId88" Type="http://schemas.openxmlformats.org/officeDocument/2006/relationships/slide" Target="slides/slide25.xml"/><Relationship Id="rId111" Type="http://schemas.openxmlformats.org/officeDocument/2006/relationships/slide" Target="slides/slide48.xml"/><Relationship Id="rId132" Type="http://schemas.openxmlformats.org/officeDocument/2006/relationships/slide" Target="slides/slide69.xml"/><Relationship Id="rId153" Type="http://schemas.openxmlformats.org/officeDocument/2006/relationships/slide" Target="slides/slide90.xml"/><Relationship Id="rId174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3.xml"/><Relationship Id="rId127" Type="http://schemas.openxmlformats.org/officeDocument/2006/relationships/slide" Target="slides/slide6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10.xml"/><Relationship Id="rId78" Type="http://schemas.openxmlformats.org/officeDocument/2006/relationships/slide" Target="slides/slide15.xml"/><Relationship Id="rId94" Type="http://schemas.openxmlformats.org/officeDocument/2006/relationships/slide" Target="slides/slide31.xml"/><Relationship Id="rId99" Type="http://schemas.openxmlformats.org/officeDocument/2006/relationships/slide" Target="slides/slide36.xml"/><Relationship Id="rId101" Type="http://schemas.openxmlformats.org/officeDocument/2006/relationships/slide" Target="slides/slide38.xml"/><Relationship Id="rId122" Type="http://schemas.openxmlformats.org/officeDocument/2006/relationships/slide" Target="slides/slide59.xml"/><Relationship Id="rId143" Type="http://schemas.openxmlformats.org/officeDocument/2006/relationships/slide" Target="slides/slide80.xml"/><Relationship Id="rId148" Type="http://schemas.openxmlformats.org/officeDocument/2006/relationships/slide" Target="slides/slide85.xml"/><Relationship Id="rId164" Type="http://schemas.openxmlformats.org/officeDocument/2006/relationships/slide" Target="slides/slide101.xml"/><Relationship Id="rId169" Type="http://schemas.openxmlformats.org/officeDocument/2006/relationships/slide" Target="slides/slide10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5.xml"/><Relationship Id="rId89" Type="http://schemas.openxmlformats.org/officeDocument/2006/relationships/slide" Target="slides/slide26.xml"/><Relationship Id="rId112" Type="http://schemas.openxmlformats.org/officeDocument/2006/relationships/slide" Target="slides/slide49.xml"/><Relationship Id="rId133" Type="http://schemas.openxmlformats.org/officeDocument/2006/relationships/slide" Target="slides/slide70.xml"/><Relationship Id="rId154" Type="http://schemas.openxmlformats.org/officeDocument/2006/relationships/slide" Target="slides/slide91.xml"/><Relationship Id="rId175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" Target="slides/slide16.xml"/><Relationship Id="rId102" Type="http://schemas.openxmlformats.org/officeDocument/2006/relationships/slide" Target="slides/slide39.xml"/><Relationship Id="rId123" Type="http://schemas.openxmlformats.org/officeDocument/2006/relationships/slide" Target="slides/slide60.xml"/><Relationship Id="rId144" Type="http://schemas.openxmlformats.org/officeDocument/2006/relationships/slide" Target="slides/slide81.xml"/><Relationship Id="rId90" Type="http://schemas.openxmlformats.org/officeDocument/2006/relationships/slide" Target="slides/slide27.xml"/><Relationship Id="rId165" Type="http://schemas.openxmlformats.org/officeDocument/2006/relationships/slide" Target="slides/slide102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" Target="slides/slide6.xml"/><Relationship Id="rId113" Type="http://schemas.openxmlformats.org/officeDocument/2006/relationships/slide" Target="slides/slide50.xml"/><Relationship Id="rId134" Type="http://schemas.openxmlformats.org/officeDocument/2006/relationships/slide" Target="slides/slide71.xml"/><Relationship Id="rId80" Type="http://schemas.openxmlformats.org/officeDocument/2006/relationships/slide" Target="slides/slide17.xml"/><Relationship Id="rId155" Type="http://schemas.openxmlformats.org/officeDocument/2006/relationships/slide" Target="slides/slide92.xml"/><Relationship Id="rId176" Type="http://schemas.openxmlformats.org/officeDocument/2006/relationships/tableStyles" Target="tableStyle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40.xml"/><Relationship Id="rId124" Type="http://schemas.openxmlformats.org/officeDocument/2006/relationships/slide" Target="slides/slide61.xml"/><Relationship Id="rId70" Type="http://schemas.openxmlformats.org/officeDocument/2006/relationships/slide" Target="slides/slide7.xml"/><Relationship Id="rId91" Type="http://schemas.openxmlformats.org/officeDocument/2006/relationships/slide" Target="slides/slide28.xml"/><Relationship Id="rId145" Type="http://schemas.openxmlformats.org/officeDocument/2006/relationships/slide" Target="slides/slide82.xml"/><Relationship Id="rId166" Type="http://schemas.openxmlformats.org/officeDocument/2006/relationships/slide" Target="slides/slide10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akesh\Desktop\fc%20-%20Cop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Rakesh\Desktop\fc%20-%20Cop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nika\Documents\Projects\MetaStore\MetaStore-Plo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nika\Documents\Projects\MetaStore\MetaStore-Plo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nika\Documents\Projects\MetaStore\MetaStore-Plo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Users\nika\Documents\Projects\MetaStore\MetaStore-Plo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nika\Documents\Projects\MetaStore\MetaStore-Plo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41545240024105"/>
          <c:y val="3.7474617705036566E-2"/>
          <c:w val="0.85278057997823487"/>
          <c:h val="0.80108812740354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PERF!$E$7:$E$10</c:f>
              <c:numCache>
                <c:formatCode>General</c:formatCode>
                <c:ptCount val="4"/>
                <c:pt idx="0">
                  <c:v>1.3181454488164182</c:v>
                </c:pt>
                <c:pt idx="1">
                  <c:v>1.1934537982957298</c:v>
                </c:pt>
                <c:pt idx="2">
                  <c:v>1.3006968387045812</c:v>
                </c:pt>
                <c:pt idx="3">
                  <c:v>1.2793921596335978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7-4B23-9812-EF4DDF4B1D4B}"/>
            </c:ext>
          </c:extLst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PERF!$F$7:$F$10</c:f>
              <c:numCache>
                <c:formatCode>General</c:formatCode>
                <c:ptCount val="4"/>
                <c:pt idx="0">
                  <c:v>14.164864387299732</c:v>
                </c:pt>
                <c:pt idx="1">
                  <c:v>2.9997173040686276</c:v>
                </c:pt>
                <c:pt idx="2">
                  <c:v>12.886664395435886</c:v>
                </c:pt>
                <c:pt idx="3">
                  <c:v>9.2742208649007765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7-4B23-9812-EF4DDF4B1D4B}"/>
            </c:ext>
          </c:extLst>
        </c:ser>
        <c:ser>
          <c:idx val="2"/>
          <c:order val="2"/>
          <c:spPr>
            <a:solidFill>
              <a:srgbClr val="70AD47">
                <a:lumMod val="20000"/>
                <a:lumOff val="80000"/>
              </a:srgb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PERF!$G$7:$G$10</c:f>
              <c:numCache>
                <c:formatCode>General</c:formatCode>
                <c:ptCount val="4"/>
                <c:pt idx="0">
                  <c:v>198.40353952822096</c:v>
                </c:pt>
                <c:pt idx="1">
                  <c:v>2.9998333977131892</c:v>
                </c:pt>
                <c:pt idx="2">
                  <c:v>25.896164265308535</c:v>
                </c:pt>
                <c:pt idx="3">
                  <c:v>32.420417654911518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7-4B23-9812-EF4DDF4B1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976816"/>
        <c:axId val="647970992"/>
      </c:barChart>
      <c:catAx>
        <c:axId val="647976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47970992"/>
        <c:crosses val="autoZero"/>
        <c:auto val="1"/>
        <c:lblAlgn val="ctr"/>
        <c:lblOffset val="0"/>
        <c:noMultiLvlLbl val="0"/>
      </c:catAx>
      <c:valAx>
        <c:axId val="64797099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76816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9997476846564"/>
          <c:y val="6.0792740270866459E-2"/>
          <c:w val="0.85619614060319249"/>
          <c:h val="0.76889651720575924"/>
        </c:manualLayout>
      </c:layout>
      <c:barChart>
        <c:barDir val="col"/>
        <c:grouping val="clustered"/>
        <c:varyColors val="0"/>
        <c:ser>
          <c:idx val="0"/>
          <c:order val="0"/>
          <c:tx>
            <c:v>ISP</c:v>
          </c:tx>
          <c:spPr>
            <a:solidFill>
              <a:schemeClr val="bg2">
                <a:lumMod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ENERGY!$E$5:$E$8</c:f>
              <c:numCache>
                <c:formatCode>General</c:formatCode>
                <c:ptCount val="4"/>
                <c:pt idx="0">
                  <c:v>8.2558142552404465</c:v>
                </c:pt>
                <c:pt idx="1">
                  <c:v>5.4514223057332885</c:v>
                </c:pt>
                <c:pt idx="2">
                  <c:v>7.477704136952477</c:v>
                </c:pt>
                <c:pt idx="3">
                  <c:v>7.1709307482271578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7-426C-A64F-373C6E3926FE}"/>
            </c:ext>
          </c:extLst>
        </c:ser>
        <c:ser>
          <c:idx val="1"/>
          <c:order val="1"/>
          <c:tx>
            <c:v>ParaBit</c:v>
          </c:tx>
          <c:spPr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ENERGY!$F$5:$F$8</c:f>
              <c:numCache>
                <c:formatCode>General</c:formatCode>
                <c:ptCount val="4"/>
                <c:pt idx="0">
                  <c:v>49.44897867787212</c:v>
                </c:pt>
                <c:pt idx="1">
                  <c:v>8.776115803712651</c:v>
                </c:pt>
                <c:pt idx="2">
                  <c:v>38.17617774721154</c:v>
                </c:pt>
                <c:pt idx="3">
                  <c:v>29.127737369122812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7-426C-A64F-373C6E3926FE}"/>
            </c:ext>
          </c:extLst>
        </c:ser>
        <c:ser>
          <c:idx val="2"/>
          <c:order val="2"/>
          <c:tx>
            <c:v>Flash-Cosmos</c:v>
          </c:tx>
          <c:spPr>
            <a:solidFill>
              <a:srgbClr val="70AD47">
                <a:lumMod val="20000"/>
                <a:lumOff val="80000"/>
              </a:srgb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ENERGY!$G$5:$G$8</c:f>
              <c:numCache>
                <c:formatCode>General</c:formatCode>
                <c:ptCount val="4"/>
                <c:pt idx="0">
                  <c:v>582.85334743651617</c:v>
                </c:pt>
                <c:pt idx="1">
                  <c:v>8.9811027730291624</c:v>
                </c:pt>
                <c:pt idx="2">
                  <c:v>76.595427908429585</c:v>
                </c:pt>
                <c:pt idx="3">
                  <c:v>95.93856532866269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7-426C-A64F-373C6E392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976816"/>
        <c:axId val="647970992"/>
      </c:barChart>
      <c:catAx>
        <c:axId val="647976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47970992"/>
        <c:crosses val="autoZero"/>
        <c:auto val="1"/>
        <c:lblAlgn val="ctr"/>
        <c:lblOffset val="0"/>
        <c:noMultiLvlLbl val="0"/>
      </c:catAx>
      <c:valAx>
        <c:axId val="647970992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76816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5-8B46-BE30-D3E8ED01EA75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5-8B46-BE30-D3E8ED01EA75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5-8B46-BE30-D3E8ED01E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F-E343-BA74-BD9A30509537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F-E343-BA74-BD9A30509537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BF-E343-BA74-BD9A30509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45307375635977"/>
          <c:w val="0.92049808706531777"/>
          <c:h val="0.72067291650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'main-result-sweep-inputs'!$J$42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'main-result-sweep-inputs'!$K$42:$N$42</c:f>
              <c:numCache>
                <c:formatCode>General</c:formatCode>
                <c:ptCount val="4"/>
                <c:pt idx="0">
                  <c:v>0.99999999810450313</c:v>
                </c:pt>
                <c:pt idx="1">
                  <c:v>0.99999999822560204</c:v>
                </c:pt>
                <c:pt idx="2">
                  <c:v>1</c:v>
                </c:pt>
                <c:pt idx="3">
                  <c:v>0.99999999877670176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8-3443-BB17-570B2EC54A59}"/>
            </c:ext>
          </c:extLst>
        </c:ser>
        <c:ser>
          <c:idx val="1"/>
          <c:order val="1"/>
          <c:tx>
            <c:strRef>
              <c:f>'main-result-sweep-inputs'!$J$43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'main-result-sweep-inputs'!$K$43:$N$43</c:f>
              <c:numCache>
                <c:formatCode>General</c:formatCode>
                <c:ptCount val="4"/>
                <c:pt idx="0">
                  <c:v>0.3835967636967928</c:v>
                </c:pt>
                <c:pt idx="1">
                  <c:v>0.29101259912289312</c:v>
                </c:pt>
                <c:pt idx="2">
                  <c:v>0.31974006594307702</c:v>
                </c:pt>
                <c:pt idx="3">
                  <c:v>0.32925162632429655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8-3443-BB17-570B2EC54A59}"/>
            </c:ext>
          </c:extLst>
        </c:ser>
        <c:ser>
          <c:idx val="6"/>
          <c:order val="2"/>
          <c:tx>
            <c:strRef>
              <c:f>'main-result-sweep-inputs'!$J$48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'main-result-sweep-inputs'!$K$48:$N$48</c:f>
              <c:numCache>
                <c:formatCode>General</c:formatCode>
                <c:ptCount val="4"/>
                <c:pt idx="0">
                  <c:v>2.6616608657722005</c:v>
                </c:pt>
                <c:pt idx="1">
                  <c:v>3.6664243098156817</c:v>
                </c:pt>
                <c:pt idx="2">
                  <c:v>6.5218270392284161</c:v>
                </c:pt>
                <c:pt idx="3">
                  <c:v>3.9925917650750353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8-3443-BB17-570B2EC5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82212447"/>
        <c:axId val="1482607263"/>
      </c:barChart>
      <c:catAx>
        <c:axId val="148221244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2607263"/>
        <c:crosses val="autoZero"/>
        <c:auto val="1"/>
        <c:lblAlgn val="ctr"/>
        <c:lblOffset val="100"/>
        <c:noMultiLvlLbl val="0"/>
      </c:catAx>
      <c:valAx>
        <c:axId val="14826072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221244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sieve!$C$24:$C$27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A-914A-AA7D-EC3A04BD38F6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sieve!$D$24:$D$27</c:f>
              <c:numCache>
                <c:formatCode>General</c:formatCode>
                <c:ptCount val="4"/>
                <c:pt idx="0">
                  <c:v>4.8422208510883893</c:v>
                </c:pt>
                <c:pt idx="1">
                  <c:v>4.8446032869547722</c:v>
                </c:pt>
                <c:pt idx="2">
                  <c:v>5.059552539547937</c:v>
                </c:pt>
                <c:pt idx="3">
                  <c:v>4.9144128855047846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A-914A-AA7D-EC3A04BD3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2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sieve!$C$28:$C$31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0-6E4E-9E0F-7C255CE71D47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sieve!$D$28:$D$31</c:f>
              <c:numCache>
                <c:formatCode>General</c:formatCode>
                <c:ptCount val="4"/>
                <c:pt idx="0">
                  <c:v>1.4620315502230912</c:v>
                </c:pt>
                <c:pt idx="1">
                  <c:v>1.7797725132603577</c:v>
                </c:pt>
                <c:pt idx="2">
                  <c:v>2.7359138369483249</c:v>
                </c:pt>
                <c:pt idx="3">
                  <c:v>1.9237171582001131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0-6E4E-9E0F-7C255CE7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70BC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F-2443-95E2-662E27B805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7F-2443-95E2-662E27B805C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F-2443-95E2-662E27B805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A7F-2443-95E2-662E27B805C6}"/>
              </c:ext>
            </c:extLst>
          </c:dPt>
          <c:cat>
            <c:strRef>
              <c:f>energy!$D$43:$D$46</c:f>
              <c:strCache>
                <c:ptCount val="4"/>
                <c:pt idx="0">
                  <c:v>Perf-Opt</c:v>
                </c:pt>
                <c:pt idx="1">
                  <c:v>Acc-Opt</c:v>
                </c:pt>
                <c:pt idx="2">
                  <c:v>PIM</c:v>
                </c:pt>
                <c:pt idx="3">
                  <c:v>MegIS</c:v>
                </c:pt>
              </c:strCache>
            </c:strRef>
          </c:cat>
          <c:val>
            <c:numRef>
              <c:f>energy!$E$43:$E$46</c:f>
              <c:numCache>
                <c:formatCode>General</c:formatCode>
                <c:ptCount val="4"/>
                <c:pt idx="0">
                  <c:v>1</c:v>
                </c:pt>
                <c:pt idx="1">
                  <c:v>0.35526315789473689</c:v>
                </c:pt>
                <c:pt idx="2">
                  <c:v>2.8421052631578951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F-2443-95E2-662E27B80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721503"/>
        <c:axId val="608604735"/>
      </c:barChart>
      <c:catAx>
        <c:axId val="60872150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608604735"/>
        <c:crosses val="autoZero"/>
        <c:auto val="1"/>
        <c:lblAlgn val="ctr"/>
        <c:lblOffset val="100"/>
        <c:noMultiLvlLbl val="0"/>
      </c:catAx>
      <c:valAx>
        <c:axId val="6086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721503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</cdr:x>
      <cdr:y>0.01909</cdr:y>
    </cdr:from>
    <cdr:to>
      <cdr:x>0.11963</cdr:x>
      <cdr:y>0.83152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E8315B2C-785E-952C-12C8-8E36D665364A}"/>
            </a:ext>
          </a:extLst>
        </cdr:cNvPr>
        <cdr:cNvGrpSpPr/>
      </cdr:nvGrpSpPr>
      <cdr:grpSpPr>
        <a:xfrm xmlns:a="http://schemas.openxmlformats.org/drawingml/2006/main">
          <a:off x="171693" y="50365"/>
          <a:ext cx="370251" cy="2143429"/>
          <a:chOff x="215538" y="-11318"/>
          <a:chExt cx="464563" cy="3282175"/>
        </a:xfrm>
      </cdr:grpSpPr>
      <cdr:sp macro="" textlink="">
        <cdr:nvSpPr>
          <cdr:cNvPr id="3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215538" y="930177"/>
            <a:ext cx="464563" cy="27065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2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4" name="TextBox 241">
            <a:extLst xmlns:a="http://schemas.openxmlformats.org/drawingml/2006/main">
              <a:ext uri="{FF2B5EF4-FFF2-40B4-BE49-F238E27FC236}">
                <a16:creationId xmlns:a16="http://schemas.microsoft.com/office/drawing/2014/main" id="{D9CE21B9-F7AF-F11E-3660-810C065B0B11}"/>
              </a:ext>
            </a:extLst>
          </cdr:cNvPr>
          <cdr:cNvSpPr txBox="1"/>
        </cdr:nvSpPr>
        <cdr:spPr>
          <a:xfrm xmlns:a="http://schemas.openxmlformats.org/drawingml/2006/main">
            <a:off x="215538" y="2921807"/>
            <a:ext cx="464563" cy="34905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5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215538" y="1955732"/>
            <a:ext cx="464563" cy="42416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241">
            <a:extLst xmlns:a="http://schemas.openxmlformats.org/drawingml/2006/main">
              <a:ext uri="{FF2B5EF4-FFF2-40B4-BE49-F238E27FC236}">
                <a16:creationId xmlns:a16="http://schemas.microsoft.com/office/drawing/2014/main" id="{F8053D14-DD33-0698-D47F-F02DFB8D51B6}"/>
              </a:ext>
            </a:extLst>
          </cdr:cNvPr>
          <cdr:cNvSpPr txBox="1"/>
        </cdr:nvSpPr>
        <cdr:spPr>
          <a:xfrm xmlns:a="http://schemas.openxmlformats.org/drawingml/2006/main">
            <a:off x="215538" y="-11318"/>
            <a:ext cx="464563" cy="27065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3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0.02001</cdr:y>
    </cdr:from>
    <cdr:to>
      <cdr:x>0.11953</cdr:x>
      <cdr:y>0.8567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B3FD97C9-51BA-7AC0-99BC-85DA97DD0365}"/>
            </a:ext>
          </a:extLst>
        </cdr:cNvPr>
        <cdr:cNvGrpSpPr/>
      </cdr:nvGrpSpPr>
      <cdr:grpSpPr>
        <a:xfrm xmlns:a="http://schemas.openxmlformats.org/drawingml/2006/main">
          <a:off x="0" y="54491"/>
          <a:ext cx="511631" cy="2278463"/>
          <a:chOff x="2" y="56599"/>
          <a:chExt cx="814450" cy="2366113"/>
        </a:xfrm>
      </cdr:grpSpPr>
      <cdr:sp macro="" textlink="">
        <cdr:nvSpPr>
          <cdr:cNvPr id="2" name="TextBox 241">
            <a:extLst xmlns:a="http://schemas.openxmlformats.org/drawingml/2006/main">
              <a:ext uri="{FF2B5EF4-FFF2-40B4-BE49-F238E27FC236}">
                <a16:creationId xmlns:a16="http://schemas.microsoft.com/office/drawing/2014/main" id="{D9CE21B9-F7AF-F11E-3660-810C065B0B11}"/>
              </a:ext>
            </a:extLst>
          </cdr:cNvPr>
          <cdr:cNvSpPr txBox="1"/>
        </cdr:nvSpPr>
        <cdr:spPr>
          <a:xfrm xmlns:a="http://schemas.openxmlformats.org/drawingml/2006/main">
            <a:off x="432124" y="2197521"/>
            <a:ext cx="346774" cy="22519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3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57171" y="56599"/>
            <a:ext cx="757281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4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4" name="TextBox 241">
            <a:extLst xmlns:a="http://schemas.openxmlformats.org/drawingml/2006/main">
              <a:ext uri="{FF2B5EF4-FFF2-40B4-BE49-F238E27FC236}">
                <a16:creationId xmlns:a16="http://schemas.microsoft.com/office/drawing/2014/main" id="{5EEF277C-BCC0-4520-9B41-0A2C6CED8C2A}"/>
              </a:ext>
            </a:extLst>
          </cdr:cNvPr>
          <cdr:cNvSpPr txBox="1"/>
        </cdr:nvSpPr>
        <cdr:spPr>
          <a:xfrm xmlns:a="http://schemas.openxmlformats.org/drawingml/2006/main">
            <a:off x="31754" y="580209"/>
            <a:ext cx="782698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3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5" name="TextBox 241">
            <a:extLst xmlns:a="http://schemas.openxmlformats.org/drawingml/2006/main">
              <a:ext uri="{FF2B5EF4-FFF2-40B4-BE49-F238E27FC236}">
                <a16:creationId xmlns:a16="http://schemas.microsoft.com/office/drawing/2014/main" id="{422C831A-89C2-09A6-8F5C-09F068849955}"/>
              </a:ext>
            </a:extLst>
          </cdr:cNvPr>
          <cdr:cNvSpPr txBox="1"/>
        </cdr:nvSpPr>
        <cdr:spPr>
          <a:xfrm xmlns:a="http://schemas.openxmlformats.org/drawingml/2006/main">
            <a:off x="2" y="1072383"/>
            <a:ext cx="798274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2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241">
            <a:extLst xmlns:a="http://schemas.openxmlformats.org/drawingml/2006/main">
              <a:ext uri="{FF2B5EF4-FFF2-40B4-BE49-F238E27FC236}">
                <a16:creationId xmlns:a16="http://schemas.microsoft.com/office/drawing/2014/main" id="{B27684C5-3900-F112-6646-1DE7CB9841DE}"/>
              </a:ext>
            </a:extLst>
          </cdr:cNvPr>
          <cdr:cNvSpPr txBox="1"/>
        </cdr:nvSpPr>
        <cdr:spPr>
          <a:xfrm xmlns:a="http://schemas.openxmlformats.org/drawingml/2006/main">
            <a:off x="60344" y="1584531"/>
            <a:ext cx="719449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1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7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2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1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1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8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65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6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86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27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91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Our key observation is that NAND flash memory has similar organization to digital AND logic, as multiple cells are serially connected to the bitline, </a:t>
            </a:r>
            <a:r>
              <a:rPr lang="en-CH" b="1" dirty="0"/>
              <a:t>[Click] </a:t>
            </a:r>
            <a:r>
              <a:rPr lang="en-CH" b="0" dirty="0"/>
              <a:t>and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2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It also similar to digital OR logic, in that multiple NAND strings are connected to the bitline in parallel. </a:t>
            </a:r>
            <a:r>
              <a:rPr lang="en-CH" b="1" dirty="0"/>
              <a:t>[Click]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2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8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55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>
              <a:solidFill>
                <a:schemeClr val="accent1"/>
              </a:solidFill>
            </a:endParaRPr>
          </a:p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15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29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2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82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31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68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86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584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85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69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Like intra-block MWS, </a:t>
            </a:r>
            <a:r>
              <a:rPr lang="en-CH" b="1" dirty="0"/>
              <a:t>[Click] </a:t>
            </a:r>
            <a:r>
              <a:rPr lang="en-CH" dirty="0"/>
              <a:t>this property holds when we activate more than two wordlines in different blocks at the same time, </a:t>
            </a:r>
            <a:r>
              <a:rPr lang="en-CH" b="1" dirty="0"/>
              <a:t>[Click]</a:t>
            </a:r>
            <a:r>
              <a:rPr lang="en-CH" b="0" dirty="0"/>
              <a:t>, as we can see …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9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37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99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36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9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17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91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32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79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82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27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Through our real-device characterization, we demnostrated that both MWS operations are possible without requiring any change ot the cell array of commodity NAND flash chips, </a:t>
            </a:r>
            <a:r>
              <a:rPr lang="en-CH" b="1" dirty="0"/>
              <a:t>[Click] </a:t>
            </a:r>
            <a:r>
              <a:rPr lang="en-CH" b="0" dirty="0"/>
              <a:t>and they can reliably activate multiple wordlines at the same time without significant increase in sensing latency. </a:t>
            </a:r>
            <a:r>
              <a:rPr lang="en-CH" b="1" dirty="0"/>
              <a:t>[Click]</a:t>
            </a:r>
          </a:p>
          <a:p>
            <a:endParaRPr lang="en-CH" b="1" dirty="0"/>
          </a:p>
          <a:p>
            <a:r>
              <a:rPr lang="en-CH" b="0" dirty="0"/>
              <a:t>We also observed no errors in the tested cells when we program data using ESP, which shows that Flash-Cosmos enables reliable in-flash bulk bitwise operations. </a:t>
            </a:r>
            <a:r>
              <a:rPr lang="en-CH" b="1" dirty="0"/>
              <a:t>[Click]</a:t>
            </a:r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33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1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08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CH" dirty="0"/>
              <a:t>dd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4411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CH" dirty="0"/>
              <a:t>irect to the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20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74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592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44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0AE6-2B23-299C-FEBB-676B54CA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88EAB-A8F6-3CF7-DB96-BE992D6DA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8FF3C-71ED-E209-0734-8ADF25569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DD8B-8F26-C19C-84F9-4B43DDB8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22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B215-E66A-3C63-6B1B-A87A3303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3705B-F5C1-86BB-6144-C01A07708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2C1F6-900B-CA8F-E2BB-452334B61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Nika, and today I will introduce </a:t>
            </a:r>
            <a:r>
              <a:rPr lang="en-US" dirty="0" err="1"/>
              <a:t>GenStore</a:t>
            </a:r>
            <a:r>
              <a:rPr lang="en-US" dirty="0"/>
              <a:t>: A High-Performance In-Storage Processing System </a:t>
            </a:r>
          </a:p>
          <a:p>
            <a:r>
              <a:rPr lang="en-US" dirty="0"/>
              <a:t>for Genome Sequence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712C-CC16-6E80-1785-21A8C8BE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56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AD76-B776-20B0-E346-E646553D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AB9C9-5B3D-D48E-6D4D-8D7987C78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04D8F-CA02-C9D8-C73F-002791B43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sequence analysis (GSA)</a:t>
            </a: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is critical for many applications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sequencing machines extract smaller fragments of the original DNA sequence, known as reads. [CLICK]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F943D-3CA7-C73E-2FFD-AC8038154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3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03D-C32A-C3A8-8420-4C5F04D0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DB7C0-9AE0-5F30-8C29-61633D8F7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7B776-F6C6-1E5B-2F33-5C7885239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49415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 mapping is the f</a:t>
            </a: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irst key step in genome sequence analysis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That 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Aligns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matching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locations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within the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For each matching location, the </a:t>
            </a: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alignment step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finds the degree of </a:t>
            </a: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similarity between read and reference by calculating the alignment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orbel" panose="020B0503020204020204" pitchFamily="34" charset="0"/>
              </a:rPr>
              <a:t>Calculating the alignment score requires </a:t>
            </a:r>
            <a:r>
              <a:rPr lang="en-GB" sz="1200" dirty="0">
                <a:solidFill>
                  <a:srgbClr val="E90404"/>
                </a:solidFill>
                <a:effectLst/>
                <a:latin typeface="Corbel" panose="020B0503020204020204" pitchFamily="34" charset="0"/>
              </a:rPr>
              <a:t>computationally-expensive</a:t>
            </a:r>
            <a:r>
              <a:rPr lang="en-GB" sz="1200" dirty="0">
                <a:effectLst/>
                <a:latin typeface="Corbel" panose="020B0503020204020204" pitchFamily="34" charset="0"/>
              </a:rPr>
              <a:t> </a:t>
            </a:r>
            <a:r>
              <a:rPr lang="en-GB" sz="1200" b="1" i="1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approximate string matching (ASM) </a:t>
            </a:r>
            <a:r>
              <a:rPr lang="en-GB" sz="1200" dirty="0">
                <a:effectLst/>
                <a:latin typeface="Corbel" panose="020B0503020204020204" pitchFamily="34" charset="0"/>
              </a:rPr>
              <a:t>to account for differences between reads and the reference genome.  [CLICK] </a:t>
            </a:r>
            <a:endParaRPr lang="en-GB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endParaRPr lang="en-US" b="0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1724-9650-431A-A0A4-BE199EF7D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215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8FE7-6BCE-B516-3176-8B2F8741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4ED47-1632-BB0B-445B-DB4F168CD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FFF68-29F1-B41C-147D-3A75CB424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Read mapping performs alignment on large genomic datasets, containing millions of reads. [CLICK]</a:t>
            </a:r>
          </a:p>
          <a:p>
            <a:r>
              <a:rPr lang="en-CH" dirty="0"/>
              <a:t>Therefore, read mapping is both computationally expensive [CLICK]</a:t>
            </a:r>
          </a:p>
          <a:p>
            <a:r>
              <a:rPr lang="en-CH" dirty="0"/>
              <a:t>And incurs high data movement overhead [CLICK]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DD02A-20D4-7FD5-07CD-F34B3039E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1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09437-7086-8D43-B75A-27CE5E6EC5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809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485BD-A9F7-C11D-D3CA-54368000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AB638-F1B8-4053-5496-ED5DFA056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59505-5531-DE90-5F82-02A026D2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has been significant effort into improving read mapping performance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efficient heuristics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accelerators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various filters that prune reads that do not require expensive computation [CLICK].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these approaches address the computation overhead in read mapping [CLICK]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[While Reads Move]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them alleviate the data movement overhead from storage, whose impact becomes even larger when the computation overhead gets alleviated [CLICK]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DDC4-8337-1419-4918-A67B6BB40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0456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B455-9F8C-6A82-6F76-3CEC8CD4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2B8EE-0FF6-C00B-59C9-8BA5D1605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37171-3E1F-C1FA-C593-FE3DF39BE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Our key idea is to filter reads that do not require the expensive alignment computation in the storage system [CLICK] …</a:t>
            </a:r>
          </a:p>
          <a:p>
            <a:r>
              <a:rPr lang="en-GB" b="1" dirty="0"/>
              <a:t>[While Reads Move] T</a:t>
            </a:r>
            <a:r>
              <a:rPr lang="en-CH" b="1" dirty="0"/>
              <a:t>o fundamentally reduce </a:t>
            </a:r>
            <a:r>
              <a:rPr lang="en-CH" dirty="0"/>
              <a:t>the data movement overhead of read mapping</a:t>
            </a:r>
          </a:p>
          <a:p>
            <a:endParaRPr lang="en-GB" b="1" dirty="0"/>
          </a:p>
          <a:p>
            <a:r>
              <a:rPr lang="en-GB" dirty="0"/>
              <a:t>E</a:t>
            </a:r>
            <a:r>
              <a:rPr lang="en-CH" dirty="0"/>
              <a:t>xamples of the reads that not require the costlt alignment step</a:t>
            </a:r>
          </a:p>
          <a:p>
            <a:endParaRPr lang="en-CH" dirty="0"/>
          </a:p>
          <a:p>
            <a:r>
              <a:rPr lang="en-GB" dirty="0"/>
              <a:t>Exactly-matching reads to the reference genome that do not need approximate string matching performed during alignment</a:t>
            </a:r>
          </a:p>
          <a:p>
            <a:endParaRPr lang="en-GB" dirty="0"/>
          </a:p>
          <a:p>
            <a:r>
              <a:rPr lang="en-GB" dirty="0"/>
              <a:t>Non-matching reads that have no potential matching locations in the reference genome hence skip the </a:t>
            </a:r>
            <a:r>
              <a:rPr lang="en-GB" dirty="0" err="1"/>
              <a:t>alignemt</a:t>
            </a:r>
            <a:r>
              <a:rPr lang="en-GB" dirty="0"/>
              <a:t> step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1E1EF-DEB5-E300-DA56-3B12791D0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26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C596-2B51-CABF-70B5-6B9E03A2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2AE63-0187-BDDE-F18B-E0EADD93A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4EDED-C8A0-6050-D892-E0BE591F6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However, filtering reads in a modern SSD can be challenging [CLICK]</a:t>
            </a:r>
          </a:p>
          <a:p>
            <a:r>
              <a:rPr lang="en-GB" dirty="0"/>
              <a:t>Due to different </a:t>
            </a:r>
            <a:r>
              <a:rPr lang="en-GB" dirty="0" err="1"/>
              <a:t>behavior</a:t>
            </a:r>
            <a:r>
              <a:rPr lang="en-GB" dirty="0"/>
              <a:t> across read mapping workloads. [CLICK]</a:t>
            </a:r>
          </a:p>
          <a:p>
            <a:r>
              <a:rPr lang="en-GB" dirty="0"/>
              <a:t>And the limited hardware resources in the SSD. </a:t>
            </a:r>
            <a:r>
              <a:rPr lang="en-GB" b="1" dirty="0"/>
              <a:t>By addressing these challenges [CLICK]</a:t>
            </a:r>
          </a:p>
          <a:p>
            <a:endParaRPr lang="en-GB" b="1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8B158-DB8A-35E0-65F8-79B8075A7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512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02E5-C07F-E567-D96A-316DA8A3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24A58-7019-A763-241C-032F53186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7E920-AB13-98C1-903E-888476015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propose </a:t>
            </a:r>
            <a:r>
              <a:rPr lang="en-GB" dirty="0" err="1"/>
              <a:t>GenStore</a:t>
            </a:r>
            <a:r>
              <a:rPr lang="en-GB" dirty="0"/>
              <a:t>, the first in-storage processing system designed for genome sequence analysis. [CLICK]</a:t>
            </a:r>
          </a:p>
          <a:p>
            <a:r>
              <a:rPr lang="en-GB" dirty="0"/>
              <a:t>To reduce both the computation [CLICK]</a:t>
            </a:r>
          </a:p>
          <a:p>
            <a:r>
              <a:rPr lang="en-GB" dirty="0"/>
              <a:t>And the data movement overhead [CLICK]</a:t>
            </a:r>
          </a:p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GenStore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high-performance and energy benefits compared to state-of-the-art HW and SW baselines </a:t>
            </a:r>
            <a:r>
              <a:rPr lang="en-GB" dirty="0"/>
              <a:t>[CLICK]</a:t>
            </a:r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16314-616F-A50F-DB65-E8FBAB9EF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0410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Which is the first </a:t>
            </a:r>
            <a:r>
              <a:rPr lang="en-GB" dirty="0"/>
              <a:t>in-storage processing system for end-to-end metagenomic analysis </a:t>
            </a:r>
          </a:p>
          <a:p>
            <a:r>
              <a:rPr lang="en-GB" dirty="0"/>
              <a:t>The key idea of </a:t>
            </a:r>
            <a:r>
              <a:rPr lang="en-GB" dirty="0" err="1"/>
              <a:t>megis</a:t>
            </a:r>
            <a:r>
              <a:rPr lang="en-GB" dirty="0"/>
              <a:t> is </a:t>
            </a:r>
            <a:r>
              <a:rPr lang="en-CH" sz="1200" b="1" dirty="0">
                <a:solidFill>
                  <a:srgbClr val="1982C3"/>
                </a:solidFill>
              </a:rPr>
              <a:t>Cooperative ISP for metagenomics</a:t>
            </a:r>
          </a:p>
          <a:p>
            <a:r>
              <a:rPr lang="en-CH" dirty="0"/>
              <a:t>Which is enabled </a:t>
            </a:r>
            <a:r>
              <a:rPr lang="en-GB" dirty="0"/>
              <a:t>by a synergistic hardware/software co-design between the storage system and the host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993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60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To (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effectLst/>
                <a:latin typeface="Arial" panose="020B0604020202020204" pitchFamily="34" charset="0"/>
              </a:rPr>
              <a:t>) leverage and (ii) orchestrate the capabilities of both systems,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megis</a:t>
            </a:r>
            <a:r>
              <a:rPr lang="en-GB" b="0" i="0" dirty="0">
                <a:effectLst/>
                <a:latin typeface="Arial" panose="020B0604020202020204" pitchFamily="34" charset="0"/>
              </a:rPr>
              <a:t> includes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hw</a:t>
            </a:r>
            <a:r>
              <a:rPr lang="en-GB" b="0" i="0" dirty="0">
                <a:effectLst/>
                <a:latin typeface="Arial" panose="020B0604020202020204" pitchFamily="34" charset="0"/>
              </a:rPr>
              <a:t>/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sw</a:t>
            </a:r>
            <a:r>
              <a:rPr lang="en-GB" b="0" i="0" dirty="0">
                <a:effectLst/>
                <a:latin typeface="Arial" panose="020B0604020202020204" pitchFamily="34" charset="0"/>
              </a:rPr>
              <a:t> co-design in 5 directions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030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986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606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7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518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134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6 mins until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954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We model performance, energy, and power of the systems based on 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the latency and throughput of each hardware-based and software-based component</a:t>
            </a:r>
          </a:p>
          <a:p>
            <a:endParaRPr lang="en-GB" dirty="0"/>
          </a:p>
          <a:p>
            <a:r>
              <a:rPr lang="en-GB" dirty="0"/>
              <a:t>We valuate the following baselines:</a:t>
            </a:r>
          </a:p>
          <a:p>
            <a:r>
              <a:rPr lang="en-GB" dirty="0"/>
              <a:t>...</a:t>
            </a:r>
          </a:p>
          <a:p>
            <a:endParaRPr lang="en-GB" dirty="0"/>
          </a:p>
          <a:p>
            <a:r>
              <a:rPr lang="en-GB" dirty="0"/>
              <a:t>We evaluate these tools on systems with cost-optimized and performance-optimized SSD configurations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288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We analyze the benefits of MegIS for samples with low, medium, and high genetic diversity,</a:t>
            </a:r>
          </a:p>
          <a:p>
            <a:r>
              <a:rPr lang="en-GB" dirty="0"/>
              <a:t>A</a:t>
            </a:r>
            <a:r>
              <a:rPr lang="en-CH" dirty="0"/>
              <a:t>nd here I am showing for a cost optimized-SSD</a:t>
            </a:r>
          </a:p>
          <a:p>
            <a:r>
              <a:rPr lang="en-CH" dirty="0"/>
              <a:t>We observe that compared to both P-Opt and A-Opt</a:t>
            </a:r>
          </a:p>
          <a:p>
            <a:pPr algn="l">
              <a:spcAft>
                <a:spcPts val="1000"/>
              </a:spcAft>
            </a:pPr>
            <a:r>
              <a:rPr lang="en-GB" sz="1200" b="0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440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763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Similarly, we evaluate megis compared to the pim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and show that on systems with cost-optimized </a:t>
            </a:r>
          </a:p>
          <a:p>
            <a:r>
              <a:rPr lang="en-CH" dirty="0"/>
              <a:t>and performance-optimized ssds,</a:t>
            </a:r>
          </a:p>
          <a:p>
            <a:r>
              <a:rPr lang="en-CH" dirty="0"/>
              <a:t>MegiS significantly outperforms the PIM baseline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4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Next, we show megis's energy reduction on average accross different input sets and SSDs and observe that megis provides...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107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MegIS provides all these benefits while achieving high accuracy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127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96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8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572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Let me briefly talk about other results that are included in the paper before concluding this talk. These include the following: 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5010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510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260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22E10-F738-7441-B00D-D602C05DD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205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3254B-136D-0719-F575-10856AAB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57F4D430-8A74-3BCE-4246-0DB04DD5F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A3168D81-9226-7851-6C6D-E619FEE77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AB15B485-CA6B-A4B3-768E-A73758AA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23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3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Relationship Id="rId4" Type="http://schemas.openxmlformats.org/officeDocument/2006/relationships/image" Target="../media/image8.jpe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778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901821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083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27275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4882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19781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137854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13152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838040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445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45669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90436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243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4746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7725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5878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5060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3538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64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80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5995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18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8507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72191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669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7143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16545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7923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5631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597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6836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9234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78681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9916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21418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2736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4032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95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71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8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9414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42843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47555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58283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04284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1051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1831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2240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94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58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74844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719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6351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004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512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818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4840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9625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9679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8922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49835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08751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64491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7017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10811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588907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76062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24688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85052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81534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92511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4953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94155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12127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00710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45917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689618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25024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64133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705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59384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8192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553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64898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80696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4428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7393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1116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7367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123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9224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208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88237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6489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70094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17372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063234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43151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855686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7857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39831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69750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36324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190685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57284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355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57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5006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890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0556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904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9384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71693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8836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287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8214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3954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00320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20486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52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2287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>
            <a:extLst>
              <a:ext uri="{FF2B5EF4-FFF2-40B4-BE49-F238E27FC236}">
                <a16:creationId xmlns:a16="http://schemas.microsoft.com/office/drawing/2014/main" id="{9CD35D2D-5E91-46D5-981B-E75BA6DA7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A21EAFC-4035-4857-807A-CB62B3BF44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88C28F-145F-424D-84CC-5AE9AF684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BB2-7A42-4BD5-B790-DBCEF432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95860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09AC565-7350-4525-9420-2EB7757D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AA7F312-6BE9-48B6-AA7B-A6D10D628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D7DF-598B-483B-A6D0-8553CDFA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3103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8787426-EFB2-4064-9F82-5B1B136B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038527-DAED-4D79-A54B-129F6A20F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C19-8364-4600-B88B-828769DC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78733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B333F77-5829-459B-B71C-A401B0AC8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357D67-E160-41BD-A8F4-591D3B61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DAC-3FCE-4406-AD14-A59ECE86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48662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D26DBB79-5AEF-450D-8A69-9E473A6D46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5613F326-A967-4A16-9691-5994EAA77F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B56-7687-49EE-9BFA-357DD211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927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C5F115-951D-416A-8367-F27935F17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FA67899-1E4C-4F33-994F-0FE9DDF92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BE56-5E07-4208-997F-19E78ED3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21187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3210EB8-01E8-436A-B41F-069A2DB8B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8357862-E4F0-4312-AEFB-533810CEB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353-6DA2-4969-8B9B-3DBC4F84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64677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D8C17F0-0F2C-4BA2-ACAD-9F9DD7E1D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1206954-09DD-443F-8138-FD04D7E91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4FE-CC9E-4E10-B310-514CFBF7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34763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2B0F18-FF15-4EF6-984A-01641DEDA2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E37D587-FAF0-4764-AD77-644AFEF730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DEC2-A46B-4DF0-9B6D-3DA55177C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69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A08B9B-687C-4AD3-8C6D-FA4C5E16A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BE2A02B-D63E-4DD6-9FFA-98D71570A2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04B9-2B86-45E3-BC5C-2F3F28BA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78853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62CEBD1-E2A7-41F0-A158-62153EC29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11B996-071A-4884-856A-6B25C3879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C64C-0813-4AB1-8463-69A3B31B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42307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55989F0-9C2F-467D-8A2B-E760CFC57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6D41D7-E031-46E6-8D53-528FF913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357D-5951-4316-833F-FB5D4423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06925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242226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35344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1539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98237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935605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9768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49879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56505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9807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23644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64758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3280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9711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690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0092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0806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4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0083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3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2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4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289934902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6789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4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2"/>
            <a:ext cx="9144000" cy="14375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241180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2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6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/>
              <a:pPr/>
              <a:t>‹#›</a:t>
            </a:fld>
            <a:endParaRPr lang="en-US" sz="2000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2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2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/>
          </a:p>
        </p:txBody>
      </p:sp>
    </p:spTree>
    <p:extLst>
      <p:ext uri="{BB962C8B-B14F-4D97-AF65-F5344CB8AC3E}">
        <p14:creationId xmlns:p14="http://schemas.microsoft.com/office/powerpoint/2010/main" val="330841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5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4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/>
              <a:pPr/>
              <a:t>‹#›</a:t>
            </a:fld>
            <a:endParaRPr lang="en-US" sz="2000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5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103632337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8206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5026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0736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00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619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4020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5692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9827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5890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78877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899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15243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39012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86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860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2937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2730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1092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4899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9172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3986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7155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CE054-F1E5-374D-A24E-887477C0532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029743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683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17D1-13B0-D341-B1C4-34616D3933B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45224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67096-FD7F-A949-B565-8298951E6B8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00888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077C3-3C60-8640-A1DD-3718D4D0D74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06796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41FDD-73B6-EC4A-BB35-BA0C8CCC36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12967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2B92-4EF8-0940-9F90-1D39CCADBD7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45288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4B1A2-EC3E-4448-972E-E198354A3E4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348206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71B7-33A4-004A-B24D-5E8A20C1D7A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208580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EE445-AD48-2049-A03E-4C865681EA4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39823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603A9-60B6-0741-B15F-17172804C1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12911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D58A-9B40-E846-A790-9B6CD5A585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58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CE054-F1E5-374D-A24E-887477C0532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32200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3625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17D1-13B0-D341-B1C4-34616D3933B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9657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67096-FD7F-A949-B565-8298951E6B8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8233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077C3-3C60-8640-A1DD-3718D4D0D74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09330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41FDD-73B6-EC4A-BB35-BA0C8CCC36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12207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2B92-4EF8-0940-9F90-1D39CCADBD7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502446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4B1A2-EC3E-4448-972E-E198354A3E4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70746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71B7-33A4-004A-B24D-5E8A20C1D7A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56813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EE445-AD48-2049-A03E-4C865681EA4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348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603A9-60B6-0741-B15F-17172804C1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75154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D58A-9B40-E846-A790-9B6CD5A585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08744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21268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427443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C7BA1-BEA2-40AF-9056-44DC8C98568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77683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BBBE-2A44-4D16-8758-0239282DCC5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58072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D5635-BCCD-45D2-B61E-320731E13B1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909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A7077-2B78-4FB5-8F56-24239751AEF0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3406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6574E-FA2E-425B-A84C-39F9592E9EC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54955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CFD0-6DDB-45F0-A989-9F5CE648BC1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287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7B092-8552-4BA4-B0E1-CE51B98A2A2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34799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DDA66-0DFC-412A-A4B0-EFE91F0913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744310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F9A79-97CD-456A-8962-B51E5744B9C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88620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1898"/>
            <a:ext cx="6858000" cy="224753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CC721-CFFA-834F-93BB-5E37922D466D}"/>
              </a:ext>
            </a:extLst>
          </p:cNvPr>
          <p:cNvSpPr/>
          <p:nvPr userDrawn="1"/>
        </p:nvSpPr>
        <p:spPr>
          <a:xfrm>
            <a:off x="0" y="0"/>
            <a:ext cx="9144000" cy="3568588"/>
          </a:xfrm>
          <a:prstGeom prst="rect">
            <a:avLst/>
          </a:prstGeom>
          <a:solidFill>
            <a:srgbClr val="003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676"/>
            <a:ext cx="7772400" cy="2387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0869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43BC99-9D20-694A-9137-4C095CCA98C3}"/>
              </a:ext>
            </a:extLst>
          </p:cNvPr>
          <p:cNvSpPr/>
          <p:nvPr userDrawn="1"/>
        </p:nvSpPr>
        <p:spPr>
          <a:xfrm>
            <a:off x="0" y="0"/>
            <a:ext cx="9144000" cy="810085"/>
          </a:xfrm>
          <a:prstGeom prst="rect">
            <a:avLst/>
          </a:prstGeom>
          <a:solidFill>
            <a:srgbClr val="003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0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538428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E1712E48-B344-D452-670C-C521695A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6862"/>
            <a:ext cx="1080120" cy="31252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A8F26-A57B-77A8-6C35-FCAC5B14F7F8}"/>
              </a:ext>
            </a:extLst>
          </p:cNvPr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0395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67638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838637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C7BA1-BEA2-40AF-9056-44DC8C98568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65011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BBBE-2A44-4D16-8758-0239282DCC5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6454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D5635-BCCD-45D2-B61E-320731E13B1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597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A7077-2B78-4FB5-8F56-24239751AEF0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55532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6574E-FA2E-425B-A84C-39F9592E9EC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31545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CFD0-6DDB-45F0-A989-9F5CE648BC1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2663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7B092-8552-4BA4-B0E1-CE51B98A2A2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17843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DDA66-0DFC-412A-A4B0-EFE91F0913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703533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F9A79-97CD-456A-8962-B51E5744B9C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23433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1747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6436E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606EE2-43C6-804A-8B76-A8A2C6424C76}"/>
              </a:ext>
            </a:extLst>
          </p:cNvPr>
          <p:cNvCxnSpPr/>
          <p:nvPr userDrawn="1"/>
        </p:nvCxnSpPr>
        <p:spPr>
          <a:xfrm>
            <a:off x="0" y="790141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03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Relationship Id="rId14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5.xml"/><Relationship Id="rId1" Type="http://schemas.openxmlformats.org/officeDocument/2006/relationships/slideLayout" Target="../slideLayouts/slideLayout554.xml"/><Relationship Id="rId5" Type="http://schemas.openxmlformats.org/officeDocument/2006/relationships/theme" Target="../theme/theme53.xml"/><Relationship Id="rId4" Type="http://schemas.openxmlformats.org/officeDocument/2006/relationships/slideLayout" Target="../slideLayouts/slideLayout557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5" Type="http://schemas.openxmlformats.org/officeDocument/2006/relationships/theme" Target="../theme/theme54.xml"/><Relationship Id="rId4" Type="http://schemas.openxmlformats.org/officeDocument/2006/relationships/slideLayout" Target="../slideLayouts/slideLayout561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5" Type="http://schemas.openxmlformats.org/officeDocument/2006/relationships/theme" Target="../theme/theme55.xml"/><Relationship Id="rId4" Type="http://schemas.openxmlformats.org/officeDocument/2006/relationships/slideLayout" Target="../slideLayouts/slideLayout56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Relationship Id="rId14" Type="http://schemas.openxmlformats.org/officeDocument/2006/relationships/image" Target="../media/image1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7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6.xml"/><Relationship Id="rId12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601.xml"/><Relationship Id="rId1" Type="http://schemas.openxmlformats.org/officeDocument/2006/relationships/slideLayout" Target="../slideLayouts/slideLayout600.xml"/><Relationship Id="rId6" Type="http://schemas.openxmlformats.org/officeDocument/2006/relationships/slideLayout" Target="../slideLayouts/slideLayout605.xml"/><Relationship Id="rId11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04.xml"/><Relationship Id="rId10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3.xml"/><Relationship Id="rId9" Type="http://schemas.openxmlformats.org/officeDocument/2006/relationships/slideLayout" Target="../slideLayouts/slideLayout60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theme" Target="../theme/theme61.xml"/><Relationship Id="rId2" Type="http://schemas.openxmlformats.org/officeDocument/2006/relationships/slideLayout" Target="../slideLayouts/slideLayout624.xml"/><Relationship Id="rId1" Type="http://schemas.openxmlformats.org/officeDocument/2006/relationships/slideLayout" Target="../slideLayouts/slideLayout623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31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11" Type="http://schemas.openxmlformats.org/officeDocument/2006/relationships/slideLayout" Target="../slideLayouts/slideLayout635.xml"/><Relationship Id="rId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34.xml"/><Relationship Id="rId4" Type="http://schemas.openxmlformats.org/officeDocument/2006/relationships/slideLayout" Target="../slideLayouts/slideLayout628.xml"/><Relationship Id="rId9" Type="http://schemas.openxmlformats.org/officeDocument/2006/relationships/slideLayout" Target="../slideLayouts/slideLayout633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theme" Target="../theme/theme63.xml"/><Relationship Id="rId2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928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2025-03-30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3/30/2025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2" r:id="rId1"/>
    <p:sldLayoutId id="2147488333" r:id="rId2"/>
    <p:sldLayoutId id="2147488334" r:id="rId3"/>
    <p:sldLayoutId id="2147488335" r:id="rId4"/>
    <p:sldLayoutId id="2147488336" r:id="rId5"/>
    <p:sldLayoutId id="2147488337" r:id="rId6"/>
    <p:sldLayoutId id="2147488338" r:id="rId7"/>
    <p:sldLayoutId id="2147488339" r:id="rId8"/>
    <p:sldLayoutId id="2147488340" r:id="rId9"/>
    <p:sldLayoutId id="2147488341" r:id="rId10"/>
    <p:sldLayoutId id="214748834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8" r:id="rId1"/>
    <p:sldLayoutId id="2147488419" r:id="rId2"/>
    <p:sldLayoutId id="2147488420" r:id="rId3"/>
    <p:sldLayoutId id="2147488421" r:id="rId4"/>
    <p:sldLayoutId id="2147488422" r:id="rId5"/>
    <p:sldLayoutId id="2147488423" r:id="rId6"/>
    <p:sldLayoutId id="2147488424" r:id="rId7"/>
    <p:sldLayoutId id="2147488425" r:id="rId8"/>
    <p:sldLayoutId id="2147488426" r:id="rId9"/>
    <p:sldLayoutId id="2147488427" r:id="rId10"/>
    <p:sldLayoutId id="2147488428" r:id="rId11"/>
    <p:sldLayoutId id="214748842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7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549" r:id="rId2"/>
    <p:sldLayoutId id="2147488550" r:id="rId3"/>
    <p:sldLayoutId id="2147488551" r:id="rId4"/>
    <p:sldLayoutId id="2147488552" r:id="rId5"/>
    <p:sldLayoutId id="2147488553" r:id="rId6"/>
    <p:sldLayoutId id="2147488554" r:id="rId7"/>
    <p:sldLayoutId id="2147488555" r:id="rId8"/>
    <p:sldLayoutId id="2147488556" r:id="rId9"/>
    <p:sldLayoutId id="2147488557" r:id="rId10"/>
    <p:sldLayoutId id="2147488558" r:id="rId11"/>
    <p:sldLayoutId id="2147488559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00" r:id="rId1"/>
    <p:sldLayoutId id="2147488601" r:id="rId2"/>
    <p:sldLayoutId id="2147488602" r:id="rId3"/>
    <p:sldLayoutId id="2147488603" r:id="rId4"/>
    <p:sldLayoutId id="2147488604" r:id="rId5"/>
    <p:sldLayoutId id="2147488605" r:id="rId6"/>
    <p:sldLayoutId id="2147488606" r:id="rId7"/>
    <p:sldLayoutId id="2147488607" r:id="rId8"/>
    <p:sldLayoutId id="2147488608" r:id="rId9"/>
    <p:sldLayoutId id="2147488609" r:id="rId10"/>
    <p:sldLayoutId id="2147488610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75" r:id="rId1"/>
    <p:sldLayoutId id="2147488676" r:id="rId2"/>
    <p:sldLayoutId id="2147488677" r:id="rId3"/>
    <p:sldLayoutId id="2147488678" r:id="rId4"/>
    <p:sldLayoutId id="2147488679" r:id="rId5"/>
    <p:sldLayoutId id="2147488680" r:id="rId6"/>
    <p:sldLayoutId id="2147488681" r:id="rId7"/>
    <p:sldLayoutId id="2147488682" r:id="rId8"/>
    <p:sldLayoutId id="2147488683" r:id="rId9"/>
    <p:sldLayoutId id="2147488684" r:id="rId10"/>
    <p:sldLayoutId id="2147488685" r:id="rId11"/>
    <p:sldLayoutId id="214748868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4" r:id="rId1"/>
    <p:sldLayoutId id="2147488715" r:id="rId2"/>
    <p:sldLayoutId id="2147488716" r:id="rId3"/>
    <p:sldLayoutId id="2147488717" r:id="rId4"/>
    <p:sldLayoutId id="2147488718" r:id="rId5"/>
    <p:sldLayoutId id="2147488719" r:id="rId6"/>
    <p:sldLayoutId id="2147488720" r:id="rId7"/>
    <p:sldLayoutId id="2147488721" r:id="rId8"/>
    <p:sldLayoutId id="2147488722" r:id="rId9"/>
    <p:sldLayoutId id="2147488723" r:id="rId10"/>
    <p:sldLayoutId id="2147488724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39" r:id="rId1"/>
    <p:sldLayoutId id="2147488740" r:id="rId2"/>
    <p:sldLayoutId id="2147488741" r:id="rId3"/>
    <p:sldLayoutId id="2147488742" r:id="rId4"/>
    <p:sldLayoutId id="2147488743" r:id="rId5"/>
    <p:sldLayoutId id="2147488744" r:id="rId6"/>
    <p:sldLayoutId id="2147488745" r:id="rId7"/>
    <p:sldLayoutId id="2147488746" r:id="rId8"/>
    <p:sldLayoutId id="2147488747" r:id="rId9"/>
    <p:sldLayoutId id="2147488748" r:id="rId10"/>
    <p:sldLayoutId id="21474887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50" r:id="rId1"/>
    <p:sldLayoutId id="2147488851" r:id="rId2"/>
    <p:sldLayoutId id="2147488852" r:id="rId3"/>
    <p:sldLayoutId id="2147488853" r:id="rId4"/>
    <p:sldLayoutId id="2147488854" r:id="rId5"/>
    <p:sldLayoutId id="2147488855" r:id="rId6"/>
    <p:sldLayoutId id="2147488856" r:id="rId7"/>
    <p:sldLayoutId id="2147488857" r:id="rId8"/>
    <p:sldLayoutId id="2147488858" r:id="rId9"/>
    <p:sldLayoutId id="2147488859" r:id="rId10"/>
    <p:sldLayoutId id="2147488860" r:id="rId11"/>
    <p:sldLayoutId id="214748886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9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2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5" r:id="rId1"/>
    <p:sldLayoutId id="2147488936" r:id="rId2"/>
    <p:sldLayoutId id="214748893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4100DFBF-1FEE-4ACB-900C-42CD990B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7B86C5D9-AB13-4DED-A44A-D17CB1C1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84474C4-284F-9440-A98C-FA4AB90F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53E7E89-9F9B-F740-A030-C38912ADA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6BA0A0-A7BE-4DC4-A1D2-67560873B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Line 1032">
            <a:extLst>
              <a:ext uri="{FF2B5EF4-FFF2-40B4-BE49-F238E27FC236}">
                <a16:creationId xmlns:a16="http://schemas.microsoft.com/office/drawing/2014/main" id="{B2BA4185-DAF2-4408-906B-C503302DE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033">
            <a:extLst>
              <a:ext uri="{FF2B5EF4-FFF2-40B4-BE49-F238E27FC236}">
                <a16:creationId xmlns:a16="http://schemas.microsoft.com/office/drawing/2014/main" id="{BFB13A2A-7836-4554-BA73-7213A39EA2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7" descr="safari.png">
            <a:extLst>
              <a:ext uri="{FF2B5EF4-FFF2-40B4-BE49-F238E27FC236}">
                <a16:creationId xmlns:a16="http://schemas.microsoft.com/office/drawing/2014/main" id="{1177FD16-61A1-4390-9ECA-67D35227FB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08" r:id="rId1"/>
    <p:sldLayoutId id="2147489009" r:id="rId2"/>
    <p:sldLayoutId id="2147489010" r:id="rId3"/>
    <p:sldLayoutId id="2147489011" r:id="rId4"/>
    <p:sldLayoutId id="2147489012" r:id="rId5"/>
    <p:sldLayoutId id="2147489013" r:id="rId6"/>
    <p:sldLayoutId id="2147489014" r:id="rId7"/>
    <p:sldLayoutId id="2147489015" r:id="rId8"/>
    <p:sldLayoutId id="2147489016" r:id="rId9"/>
    <p:sldLayoutId id="2147489017" r:id="rId10"/>
    <p:sldLayoutId id="214748901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77" r:id="rId1"/>
    <p:sldLayoutId id="2147489078" r:id="rId2"/>
    <p:sldLayoutId id="2147489079" r:id="rId3"/>
    <p:sldLayoutId id="214748908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94" r:id="rId1"/>
    <p:sldLayoutId id="2147489095" r:id="rId2"/>
    <p:sldLayoutId id="2147489096" r:id="rId3"/>
    <p:sldLayoutId id="214748909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99" r:id="rId1"/>
    <p:sldLayoutId id="2147489100" r:id="rId2"/>
    <p:sldLayoutId id="2147489101" r:id="rId3"/>
    <p:sldLayoutId id="214748910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57" r:id="rId1"/>
    <p:sldLayoutId id="2147489158" r:id="rId2"/>
    <p:sldLayoutId id="2147489159" r:id="rId3"/>
    <p:sldLayoutId id="2147489160" r:id="rId4"/>
    <p:sldLayoutId id="2147489161" r:id="rId5"/>
    <p:sldLayoutId id="2147489162" r:id="rId6"/>
    <p:sldLayoutId id="2147489163" r:id="rId7"/>
    <p:sldLayoutId id="2147489164" r:id="rId8"/>
    <p:sldLayoutId id="2147489165" r:id="rId9"/>
    <p:sldLayoutId id="2147489166" r:id="rId10"/>
    <p:sldLayoutId id="214748916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82" r:id="rId1"/>
    <p:sldLayoutId id="2147489183" r:id="rId2"/>
    <p:sldLayoutId id="2147489184" r:id="rId3"/>
    <p:sldLayoutId id="2147489185" r:id="rId4"/>
    <p:sldLayoutId id="2147489186" r:id="rId5"/>
    <p:sldLayoutId id="2147489187" r:id="rId6"/>
    <p:sldLayoutId id="2147489188" r:id="rId7"/>
    <p:sldLayoutId id="2147489189" r:id="rId8"/>
    <p:sldLayoutId id="2147489190" r:id="rId9"/>
    <p:sldLayoutId id="2147489191" r:id="rId10"/>
    <p:sldLayoutId id="21474891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C1105-7C02-0A4A-BBB4-558A73CD3AC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4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94" r:id="rId1"/>
    <p:sldLayoutId id="2147489195" r:id="rId2"/>
    <p:sldLayoutId id="2147489196" r:id="rId3"/>
    <p:sldLayoutId id="2147489197" r:id="rId4"/>
    <p:sldLayoutId id="2147489198" r:id="rId5"/>
    <p:sldLayoutId id="2147489199" r:id="rId6"/>
    <p:sldLayoutId id="2147489200" r:id="rId7"/>
    <p:sldLayoutId id="2147489201" r:id="rId8"/>
    <p:sldLayoutId id="2147489202" r:id="rId9"/>
    <p:sldLayoutId id="2147489203" r:id="rId10"/>
    <p:sldLayoutId id="2147489204" r:id="rId11"/>
    <p:sldLayoutId id="214748920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C1105-7C02-0A4A-BBB4-558A73CD3AC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1" r:id="rId1"/>
    <p:sldLayoutId id="2147489262" r:id="rId2"/>
    <p:sldLayoutId id="2147489263" r:id="rId3"/>
    <p:sldLayoutId id="2147489264" r:id="rId4"/>
    <p:sldLayoutId id="2147489265" r:id="rId5"/>
    <p:sldLayoutId id="2147489266" r:id="rId6"/>
    <p:sldLayoutId id="2147489267" r:id="rId7"/>
    <p:sldLayoutId id="2147489268" r:id="rId8"/>
    <p:sldLayoutId id="2147489269" r:id="rId9"/>
    <p:sldLayoutId id="2147489270" r:id="rId10"/>
    <p:sldLayoutId id="2147489271" r:id="rId11"/>
    <p:sldLayoutId id="21474892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00BD0-49BF-48FC-8114-37C1D4F5AB3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4" r:id="rId1"/>
    <p:sldLayoutId id="2147489275" r:id="rId2"/>
    <p:sldLayoutId id="2147489276" r:id="rId3"/>
    <p:sldLayoutId id="2147489277" r:id="rId4"/>
    <p:sldLayoutId id="2147489278" r:id="rId5"/>
    <p:sldLayoutId id="2147489279" r:id="rId6"/>
    <p:sldLayoutId id="2147489280" r:id="rId7"/>
    <p:sldLayoutId id="2147489281" r:id="rId8"/>
    <p:sldLayoutId id="2147489282" r:id="rId9"/>
    <p:sldLayoutId id="2147489283" r:id="rId10"/>
    <p:sldLayoutId id="21474892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03" y="995823"/>
            <a:ext cx="8844594" cy="536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86" r:id="rId1"/>
    <p:sldLayoutId id="214748928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mbria" panose="02040503050406030204" pitchFamily="18" charset="0"/>
          <a:ea typeface="APPLE LIGOTHIC MEDIUM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00BD0-49BF-48FC-8114-37C1D4F5AB3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02" r:id="rId1"/>
    <p:sldLayoutId id="21474893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3.xml"/><Relationship Id="rId5" Type="http://schemas.openxmlformats.org/officeDocument/2006/relationships/hyperlink" Target="mailto:m.sadr89@gmail.com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76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MegIS" TargetMode="External"/><Relationship Id="rId3" Type="http://schemas.openxmlformats.org/officeDocument/2006/relationships/hyperlink" Target="https://iscaconf.org/isca2024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arxiv.org/pdf/2406.19113" TargetMode="External"/><Relationship Id="rId1" Type="http://schemas.openxmlformats.org/officeDocument/2006/relationships/slideLayout" Target="../slideLayouts/slideLayout626.xml"/><Relationship Id="rId6" Type="http://schemas.openxmlformats.org/officeDocument/2006/relationships/hyperlink" Target="https://arxiv.org/abs/2406.19113" TargetMode="External"/><Relationship Id="rId5" Type="http://schemas.openxmlformats.org/officeDocument/2006/relationships/hyperlink" Target="https://safari.ethz.ch/wp-content/uploads/MegIS-ISCA24-V6.pdf" TargetMode="External"/><Relationship Id="rId4" Type="http://schemas.openxmlformats.org/officeDocument/2006/relationships/hyperlink" Target="https://safari.ethz.ch/wp-content/uploads/MegIS-ISCA24-V6.pptx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20.xml"/><Relationship Id="rId5" Type="http://schemas.openxmlformats.org/officeDocument/2006/relationships/hyperlink" Target="mailto:m.sadr89@gmail.com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4.xml"/><Relationship Id="rId4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oPERTy7bz4" TargetMode="External"/><Relationship Id="rId3" Type="http://schemas.openxmlformats.org/officeDocument/2006/relationships/hyperlink" Target="http://www.microarch.org/micro55/" TargetMode="External"/><Relationship Id="rId7" Type="http://schemas.openxmlformats.org/officeDocument/2006/relationships/hyperlink" Target="https://people.inf.ethz.ch/omutlu/pub/FlashCosmos_SSD-lecture-slides.pdf" TargetMode="External"/><Relationship Id="rId2" Type="http://schemas.openxmlformats.org/officeDocument/2006/relationships/hyperlink" Target="https://arxiv.org/pdf/2209.05566.pdf" TargetMode="Externa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people.inf.ethz.ch/omutlu/pub/FlashCosmos_SSD-lecture-slides.pptx" TargetMode="External"/><Relationship Id="rId5" Type="http://schemas.openxmlformats.org/officeDocument/2006/relationships/hyperlink" Target="https://people.inf.ethz.ch/omutlu/pub/FlashCosmos_micro22-talk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people.inf.ethz.ch/omutlu/pub/FlashCosmos_micro22-talk.pptx" TargetMode="External"/><Relationship Id="rId9" Type="http://schemas.openxmlformats.org/officeDocument/2006/relationships/hyperlink" Target="https://arxiv.org/abs/2209.05566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4.xml"/><Relationship Id="rId4" Type="http://schemas.openxmlformats.org/officeDocument/2006/relationships/image" Target="../media/image12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24.xml"/><Relationship Id="rId4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24.xml"/><Relationship Id="rId5" Type="http://schemas.openxmlformats.org/officeDocument/2006/relationships/image" Target="../media/image19.png"/><Relationship Id="rId4" Type="http://schemas.openxmlformats.org/officeDocument/2006/relationships/hyperlink" Target="https://arxiv.org/abs/2209.05566.pdf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2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2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oPERTy7bz4" TargetMode="External"/><Relationship Id="rId3" Type="http://schemas.openxmlformats.org/officeDocument/2006/relationships/hyperlink" Target="http://www.microarch.org/micro55/" TargetMode="External"/><Relationship Id="rId7" Type="http://schemas.openxmlformats.org/officeDocument/2006/relationships/hyperlink" Target="https://people.inf.ethz.ch/omutlu/pub/FlashCosmos_SSD-lecture-slides.pdf" TargetMode="External"/><Relationship Id="rId2" Type="http://schemas.openxmlformats.org/officeDocument/2006/relationships/hyperlink" Target="https://arxiv.org/pdf/2209.05566.pdf" TargetMode="Externa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people.inf.ethz.ch/omutlu/pub/FlashCosmos_SSD-lecture-slides.pptx" TargetMode="External"/><Relationship Id="rId5" Type="http://schemas.openxmlformats.org/officeDocument/2006/relationships/hyperlink" Target="https://people.inf.ethz.ch/omutlu/pub/FlashCosmos_micro22-talk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people.inf.ethz.ch/omutlu/pub/FlashCosmos_micro22-talk.pptx" TargetMode="External"/><Relationship Id="rId9" Type="http://schemas.openxmlformats.org/officeDocument/2006/relationships/hyperlink" Target="https://arxiv.org/abs/2209.05566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9.05566.pdf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arxiv.org/pdf/2503.08968.pdf" TargetMode="External"/><Relationship Id="rId5" Type="http://schemas.openxmlformats.org/officeDocument/2006/relationships/hyperlink" Target="https://arxiv.org/abs/2503.08968" TargetMode="External"/><Relationship Id="rId4" Type="http://schemas.openxmlformats.org/officeDocument/2006/relationships/hyperlink" Target="https://www.asplos-conference.org/asplos2025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503.08968.pdf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58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406.19113" TargetMode="External"/><Relationship Id="rId3" Type="http://schemas.openxmlformats.org/officeDocument/2006/relationships/hyperlink" Target="https://asplos-conference.org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people.inf.ethz.ch/omutlu/pub/GenStore_asplos22-arxi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i1af8KY0g8" TargetMode="External"/><Relationship Id="rId5" Type="http://schemas.openxmlformats.org/officeDocument/2006/relationships/hyperlink" Target="https://people.inf.ethz.ch/omutlu/pub/GenStore_asplos22-lightning-talk.pdf" TargetMode="External"/><Relationship Id="rId10" Type="http://schemas.openxmlformats.org/officeDocument/2006/relationships/hyperlink" Target="https://arxiv.org/pdf/2202.10400" TargetMode="External"/><Relationship Id="rId4" Type="http://schemas.openxmlformats.org/officeDocument/2006/relationships/hyperlink" Target="https://people.inf.ethz.ch/omutlu/pub/GenStore_asplos22-lightning-talk.pptx" TargetMode="External"/><Relationship Id="rId9" Type="http://schemas.openxmlformats.org/officeDocument/2006/relationships/hyperlink" Target="https://github.com/CMU-SAFARI/GenStore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11" Type="http://schemas.openxmlformats.org/officeDocument/2006/relationships/image" Target="../media/image39.svg"/><Relationship Id="rId5" Type="http://schemas.openxmlformats.org/officeDocument/2006/relationships/image" Target="../media/image41.sv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406.19113" TargetMode="External"/><Relationship Id="rId3" Type="http://schemas.openxmlformats.org/officeDocument/2006/relationships/hyperlink" Target="https://asplos-conference.org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people.inf.ethz.ch/omutlu/pub/GenStore_asplos22-arxi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i1af8KY0g8" TargetMode="External"/><Relationship Id="rId5" Type="http://schemas.openxmlformats.org/officeDocument/2006/relationships/hyperlink" Target="https://people.inf.ethz.ch/omutlu/pub/GenStore_asplos22-lightning-talk.pdf" TargetMode="External"/><Relationship Id="rId10" Type="http://schemas.openxmlformats.org/officeDocument/2006/relationships/hyperlink" Target="https://arxiv.org/pdf/2202.10400" TargetMode="External"/><Relationship Id="rId4" Type="http://schemas.openxmlformats.org/officeDocument/2006/relationships/hyperlink" Target="https://people.inf.ethz.ch/omutlu/pub/GenStore_asplos22-lightning-talk.pptx" TargetMode="External"/><Relationship Id="rId9" Type="http://schemas.openxmlformats.org/officeDocument/2006/relationships/hyperlink" Target="https://github.com/CMU-SAFARI/GenStore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MegIS" TargetMode="External"/><Relationship Id="rId3" Type="http://schemas.openxmlformats.org/officeDocument/2006/relationships/hyperlink" Target="https://iscaconf.org/isca2024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arxiv.org/pdf/2406.19113" TargetMode="External"/><Relationship Id="rId1" Type="http://schemas.openxmlformats.org/officeDocument/2006/relationships/slideLayout" Target="../slideLayouts/slideLayout626.xml"/><Relationship Id="rId6" Type="http://schemas.openxmlformats.org/officeDocument/2006/relationships/hyperlink" Target="https://arxiv.org/abs/2406.19113" TargetMode="External"/><Relationship Id="rId5" Type="http://schemas.openxmlformats.org/officeDocument/2006/relationships/hyperlink" Target="https://safari.ethz.ch/wp-content/uploads/MegIS-ISCA24-V6.pdf" TargetMode="External"/><Relationship Id="rId4" Type="http://schemas.openxmlformats.org/officeDocument/2006/relationships/hyperlink" Target="https://safari.ethz.ch/wp-content/uploads/MegIS-ISCA24-V6.pptx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12" Type="http://schemas.openxmlformats.org/officeDocument/2006/relationships/image" Target="../media/image60.png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microsoft.com/office/2007/relationships/hdphoto" Target="../media/hdphoto2.wdp"/><Relationship Id="rId4" Type="http://schemas.openxmlformats.org/officeDocument/2006/relationships/image" Target="../media/image54.sv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3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3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37.xml"/><Relationship Id="rId4" Type="http://schemas.openxmlformats.org/officeDocument/2006/relationships/chart" Target="../charts/char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3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37.xml"/><Relationship Id="rId4" Type="http://schemas.openxmlformats.org/officeDocument/2006/relationships/chart" Target="../charts/char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3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3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3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3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37.xml"/><Relationship Id="rId5" Type="http://schemas.openxmlformats.org/officeDocument/2006/relationships/image" Target="../media/image69.png"/><Relationship Id="rId4" Type="http://schemas.openxmlformats.org/officeDocument/2006/relationships/hyperlink" Target="https://arxiv.org/abs/2406.19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1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st 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Storage-Centric Computing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Mohammad Sadrosadati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m.sadr89@gmail.com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ASPLOS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30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March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650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0B-0E44-2546-B851-356F8AC5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NDP for Bulk Bitwise Operations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0FE34-5F58-5C43-A7A4-77B1B8F44DB1}"/>
              </a:ext>
            </a:extLst>
          </p:cNvPr>
          <p:cNvSpPr/>
          <p:nvPr/>
        </p:nvSpPr>
        <p:spPr>
          <a:xfrm>
            <a:off x="2973154" y="2305585"/>
            <a:ext cx="3211232" cy="1524000"/>
          </a:xfrm>
          <a:prstGeom prst="ellipse">
            <a:avLst/>
          </a:prstGeom>
          <a:solidFill>
            <a:srgbClr val="77BF6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Near-Data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Processing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1768E1-C8A0-AC4B-A3C0-E84FC09A9E37}"/>
              </a:ext>
            </a:extLst>
          </p:cNvPr>
          <p:cNvGrpSpPr/>
          <p:nvPr/>
        </p:nvGrpSpPr>
        <p:grpSpPr>
          <a:xfrm>
            <a:off x="4712755" y="783860"/>
            <a:ext cx="3271637" cy="1538502"/>
            <a:chOff x="4907738" y="1078555"/>
            <a:chExt cx="3271637" cy="18373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F58A94-356A-374D-B404-C4DCAD3A28F7}"/>
                </a:ext>
              </a:extLst>
            </p:cNvPr>
            <p:cNvSpPr txBox="1"/>
            <p:nvPr/>
          </p:nvSpPr>
          <p:spPr>
            <a:xfrm>
              <a:off x="5377774" y="1078555"/>
              <a:ext cx="2801601" cy="91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Cache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Compute Cache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9C2F4064-4929-6B49-9090-210D8274FF50}"/>
                </a:ext>
              </a:extLst>
            </p:cNvPr>
            <p:cNvSpPr/>
            <p:nvPr/>
          </p:nvSpPr>
          <p:spPr>
            <a:xfrm>
              <a:off x="4907738" y="1977268"/>
              <a:ext cx="864450" cy="93859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76FD9-5713-E045-AB72-4E4C8FE4ECDC}"/>
              </a:ext>
            </a:extLst>
          </p:cNvPr>
          <p:cNvGrpSpPr/>
          <p:nvPr/>
        </p:nvGrpSpPr>
        <p:grpSpPr>
          <a:xfrm>
            <a:off x="6078311" y="1636286"/>
            <a:ext cx="2868986" cy="1200329"/>
            <a:chOff x="6204399" y="2192949"/>
            <a:chExt cx="2868986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5E0C8A-A665-744E-8154-AB774FD00FB8}"/>
                </a:ext>
              </a:extLst>
            </p:cNvPr>
            <p:cNvSpPr txBox="1"/>
            <p:nvPr/>
          </p:nvSpPr>
          <p:spPr>
            <a:xfrm>
              <a:off x="6907407" y="2192949"/>
              <a:ext cx="21659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DRAM-based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main 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Ambit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1387FE78-FC48-E641-A6C6-D9D0335D9CBE}"/>
                </a:ext>
              </a:extLst>
            </p:cNvPr>
            <p:cNvSpPr/>
            <p:nvPr/>
          </p:nvSpPr>
          <p:spPr>
            <a:xfrm>
              <a:off x="6204399" y="2870886"/>
              <a:ext cx="729800" cy="492223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23AF05-902E-CD45-A520-45559293161E}"/>
              </a:ext>
            </a:extLst>
          </p:cNvPr>
          <p:cNvGrpSpPr/>
          <p:nvPr/>
        </p:nvGrpSpPr>
        <p:grpSpPr>
          <a:xfrm>
            <a:off x="1456342" y="3588512"/>
            <a:ext cx="1947767" cy="1378984"/>
            <a:chOff x="3028444" y="4686438"/>
            <a:chExt cx="1947767" cy="1378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70FED-B881-9C46-B6CE-6490B7D34038}"/>
                </a:ext>
              </a:extLst>
            </p:cNvPr>
            <p:cNvSpPr txBox="1"/>
            <p:nvPr/>
          </p:nvSpPr>
          <p:spPr>
            <a:xfrm>
              <a:off x="3028444" y="5295981"/>
              <a:ext cx="18097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In-Storage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Biscuit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CE2BD0-303A-AB48-B631-BDA3A49F15FD}"/>
                </a:ext>
              </a:extLst>
            </p:cNvPr>
            <p:cNvSpPr/>
            <p:nvPr/>
          </p:nvSpPr>
          <p:spPr>
            <a:xfrm>
              <a:off x="4085967" y="4686438"/>
              <a:ext cx="890244" cy="69287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732F72-DF5A-BD41-941A-7F12D6A5CBD1}"/>
              </a:ext>
            </a:extLst>
          </p:cNvPr>
          <p:cNvGrpSpPr/>
          <p:nvPr/>
        </p:nvGrpSpPr>
        <p:grpSpPr>
          <a:xfrm>
            <a:off x="5590527" y="3655361"/>
            <a:ext cx="3101043" cy="1392084"/>
            <a:chOff x="5899510" y="3946331"/>
            <a:chExt cx="3101043" cy="13920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0EC3CA-FA70-314F-84AB-B4AC1BCE23A6}"/>
                </a:ext>
              </a:extLst>
            </p:cNvPr>
            <p:cNvSpPr txBox="1"/>
            <p:nvPr/>
          </p:nvSpPr>
          <p:spPr>
            <a:xfrm>
              <a:off x="6754745" y="4199642"/>
              <a:ext cx="224580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NVM-based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main 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Pinatubo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72861EC4-3668-8F43-8B16-7169AA4EA8A0}"/>
                </a:ext>
              </a:extLst>
            </p:cNvPr>
            <p:cNvSpPr/>
            <p:nvPr/>
          </p:nvSpPr>
          <p:spPr>
            <a:xfrm>
              <a:off x="5899510" y="3946331"/>
              <a:ext cx="902363" cy="705970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9FA6965-BE90-B747-B56B-EDB7DCD1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9" y="5243514"/>
            <a:ext cx="9094167" cy="11941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 Aga+, “Compute Caches," HPCA, 2017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[2] Seshadri+, “Ambit: In-Memory Accelerator for Bulk Bitwise Operations Using Commodity DRAM Technology,” MICRO, 2017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[3] Li+, “Pinatubo: A Processing-in-Memory Architecture for Bulk Bitwise Operations in Emerging Non-Volatile Memories,” DAC, 2016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[4] Gu+, “Biscuit: A Framework for Near-Data Processing of Big Data Workloads,” ISCA, 2016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[5] Gao+, “ParaBit: Processing Parallel Bitwise Operations in NAND Flash Memory Based SSDs,” MICRO, 2021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D9B580A-0251-D240-84A1-581A3C334AD4}"/>
              </a:ext>
            </a:extLst>
          </p:cNvPr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9EB573-9041-9A4C-9CC2-CC99C223D078}"/>
              </a:ext>
            </a:extLst>
          </p:cNvPr>
          <p:cNvGrpSpPr/>
          <p:nvPr/>
        </p:nvGrpSpPr>
        <p:grpSpPr>
          <a:xfrm>
            <a:off x="301219" y="2642097"/>
            <a:ext cx="2671934" cy="769441"/>
            <a:chOff x="1179620" y="2475710"/>
            <a:chExt cx="2867441" cy="7211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D42B10-C369-5C42-BC9A-3CC32429ECA8}"/>
                </a:ext>
              </a:extLst>
            </p:cNvPr>
            <p:cNvSpPr txBox="1"/>
            <p:nvPr/>
          </p:nvSpPr>
          <p:spPr>
            <a:xfrm>
              <a:off x="1179620" y="2475710"/>
              <a:ext cx="2016806" cy="721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ParaBit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2E59F70C-46FC-D144-A989-A6CAA3BCE549}"/>
                </a:ext>
              </a:extLst>
            </p:cNvPr>
            <p:cNvSpPr/>
            <p:nvPr/>
          </p:nvSpPr>
          <p:spPr>
            <a:xfrm>
              <a:off x="3048002" y="2814840"/>
              <a:ext cx="999059" cy="42849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E26033-3B7D-1945-59FF-2956DFB71B8B}"/>
              </a:ext>
            </a:extLst>
          </p:cNvPr>
          <p:cNvGrpSpPr/>
          <p:nvPr/>
        </p:nvGrpSpPr>
        <p:grpSpPr>
          <a:xfrm>
            <a:off x="2210703" y="1153802"/>
            <a:ext cx="1580247" cy="1235446"/>
            <a:chOff x="1816307" y="1394595"/>
            <a:chExt cx="1356094" cy="1290410"/>
          </a:xfrm>
        </p:grpSpPr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36AAEE9-A7CE-1A4B-BBC9-EA000415F476}"/>
                </a:ext>
              </a:extLst>
            </p:cNvPr>
            <p:cNvSpPr/>
            <p:nvPr/>
          </p:nvSpPr>
          <p:spPr>
            <a:xfrm>
              <a:off x="2228282" y="1923049"/>
              <a:ext cx="944119" cy="761956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26849F-2602-1688-EB9F-799F6A4F275D}"/>
                </a:ext>
              </a:extLst>
            </p:cNvPr>
            <p:cNvSpPr txBox="1"/>
            <p:nvPr/>
          </p:nvSpPr>
          <p:spPr>
            <a:xfrm>
              <a:off x="1816307" y="1394595"/>
              <a:ext cx="473207" cy="40441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191941-9F5B-A7D4-778D-BDD50577813F}"/>
              </a:ext>
            </a:extLst>
          </p:cNvPr>
          <p:cNvSpPr/>
          <p:nvPr/>
        </p:nvSpPr>
        <p:spPr>
          <a:xfrm>
            <a:off x="228600" y="2543175"/>
            <a:ext cx="2066925" cy="104533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6D610F-2B4D-5C19-C901-92F5FD9086A3}"/>
              </a:ext>
            </a:extLst>
          </p:cNvPr>
          <p:cNvSpPr/>
          <p:nvPr/>
        </p:nvSpPr>
        <p:spPr>
          <a:xfrm>
            <a:off x="1350570" y="4076087"/>
            <a:ext cx="2066925" cy="104533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0CD268-D3EA-938C-F005-683E7778904B}"/>
              </a:ext>
            </a:extLst>
          </p:cNvPr>
          <p:cNvSpPr/>
          <p:nvPr/>
        </p:nvSpPr>
        <p:spPr>
          <a:xfrm>
            <a:off x="-282219" y="984718"/>
            <a:ext cx="3187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Our focus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Large data sets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that do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not 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main memory</a:t>
            </a:r>
            <a:endParaRPr kumimoji="0" lang="en-CH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94DE21-82D5-4C4E-BC39-45EDE8D73F87}"/>
              </a:ext>
            </a:extLst>
          </p:cNvPr>
          <p:cNvSpPr/>
          <p:nvPr/>
        </p:nvSpPr>
        <p:spPr>
          <a:xfrm>
            <a:off x="148442" y="912624"/>
            <a:ext cx="8864929" cy="782950"/>
          </a:xfrm>
          <a:prstGeom prst="roundRect">
            <a:avLst>
              <a:gd name="adj" fmla="val 4988"/>
            </a:avLst>
          </a:prstGeom>
          <a:solidFill>
            <a:srgbClr val="FFDFD4"/>
          </a:solidFill>
          <a:ln w="28575">
            <a:solidFill>
              <a:srgbClr val="E04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Metagenomic analysis suffers from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4F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significant storage I/O data movement overhead 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E04F3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10DB8-7933-EA4B-B0DF-A0D12CA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MegIS</a:t>
            </a:r>
            <a:r>
              <a:rPr lang="en-US" dirty="0"/>
              <a:t>: Summary</a:t>
            </a:r>
            <a:endParaRPr lang="en-CH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2C1486-D476-084C-B327-8D8EAFEA75ED}"/>
              </a:ext>
            </a:extLst>
          </p:cNvPr>
          <p:cNvSpPr/>
          <p:nvPr/>
        </p:nvSpPr>
        <p:spPr>
          <a:xfrm>
            <a:off x="154379" y="2027533"/>
            <a:ext cx="8864929" cy="904328"/>
          </a:xfrm>
          <a:prstGeom prst="roundRect">
            <a:avLst>
              <a:gd name="adj" fmla="val 51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first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in-storage processing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system for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end-to-end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metagenomic analysis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Leverages and orchestrates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processing inside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outside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the storage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6F23B5-3A2A-4D4F-BCA0-B16CCD94A8C3}"/>
              </a:ext>
            </a:extLst>
          </p:cNvPr>
          <p:cNvSpPr/>
          <p:nvPr/>
        </p:nvSpPr>
        <p:spPr>
          <a:xfrm>
            <a:off x="3072739" y="1855542"/>
            <a:ext cx="3028208" cy="38082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E32138-EC12-394D-9274-49C06A70807F}"/>
              </a:ext>
            </a:extLst>
          </p:cNvPr>
          <p:cNvSpPr/>
          <p:nvPr/>
        </p:nvSpPr>
        <p:spPr>
          <a:xfrm>
            <a:off x="176340" y="3263821"/>
            <a:ext cx="5294820" cy="1555669"/>
          </a:xfrm>
          <a:prstGeom prst="roundRect">
            <a:avLst>
              <a:gd name="adj" fmla="val 3990"/>
            </a:avLst>
          </a:prstGeom>
          <a:solidFill>
            <a:srgbClr val="E5F3FF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Improves performance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2.7×–37.2×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6.9×–100.2× 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1.5×–5.1×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hardware-accelerated PIM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63ECEB-A22E-014C-A217-466BE4DABDA5}"/>
              </a:ext>
            </a:extLst>
          </p:cNvPr>
          <p:cNvSpPr/>
          <p:nvPr/>
        </p:nvSpPr>
        <p:spPr>
          <a:xfrm>
            <a:off x="5547353" y="4947881"/>
            <a:ext cx="3481258" cy="1439857"/>
          </a:xfrm>
          <a:prstGeom prst="roundRect">
            <a:avLst>
              <a:gd name="adj" fmla="val 5494"/>
            </a:avLst>
          </a:prstGeom>
          <a:solidFill>
            <a:srgbClr val="FFF4D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Low area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C9A3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C9A3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of the three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an SSD controller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B26C47-B719-384F-B816-5B0AAB5CC635}"/>
              </a:ext>
            </a:extLst>
          </p:cNvPr>
          <p:cNvSpPr/>
          <p:nvPr/>
        </p:nvSpPr>
        <p:spPr>
          <a:xfrm>
            <a:off x="176340" y="4947883"/>
            <a:ext cx="5294820" cy="1439855"/>
          </a:xfrm>
          <a:prstGeom prst="roundRect">
            <a:avLst>
              <a:gd name="adj" fmla="val 4970"/>
            </a:avLst>
          </a:prstGeom>
          <a:solidFill>
            <a:srgbClr val="EAFAE3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Reduces energy consumption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5.4×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15.2×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1.9×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hardware-accelerated PIM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A32E5A-5A7C-F14C-BFDF-80423C5D2380}"/>
              </a:ext>
            </a:extLst>
          </p:cNvPr>
          <p:cNvSpPr/>
          <p:nvPr/>
        </p:nvSpPr>
        <p:spPr>
          <a:xfrm>
            <a:off x="5547353" y="3263821"/>
            <a:ext cx="3481258" cy="1555670"/>
          </a:xfrm>
          <a:prstGeom prst="roundRect">
            <a:avLst>
              <a:gd name="adj" fmla="val 5460"/>
            </a:avLst>
          </a:prstGeom>
          <a:solidFill>
            <a:srgbClr val="FFEDDF"/>
          </a:solidFill>
          <a:ln w="28575">
            <a:solidFill>
              <a:srgbClr val="D4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4702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High accuracy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Same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4.8×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higher F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performance-optimized/PIM</a:t>
            </a:r>
          </a:p>
        </p:txBody>
      </p:sp>
      <p:pic>
        <p:nvPicPr>
          <p:cNvPr id="19" name="Graphic 18" descr="Gauge">
            <a:extLst>
              <a:ext uri="{FF2B5EF4-FFF2-40B4-BE49-F238E27FC236}">
                <a16:creationId xmlns:a16="http://schemas.microsoft.com/office/drawing/2014/main" id="{8F881BD1-6A49-9643-8EE5-8F5AA3EA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300" y="3186148"/>
            <a:ext cx="579121" cy="579121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6080CC6-1D8D-DB4C-9DDF-DAF6FBDD1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893" y="4914225"/>
            <a:ext cx="648615" cy="648615"/>
          </a:xfrm>
          <a:prstGeom prst="rect">
            <a:avLst/>
          </a:prstGeom>
        </p:spPr>
      </p:pic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D9E99B98-14F0-2E45-A768-C2B632C93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9425" y="3265556"/>
            <a:ext cx="579120" cy="57912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89095-CE33-6A44-80E9-C2A2BF08D8DE}"/>
              </a:ext>
            </a:extLst>
          </p:cNvPr>
          <p:cNvGrpSpPr/>
          <p:nvPr/>
        </p:nvGrpSpPr>
        <p:grpSpPr>
          <a:xfrm>
            <a:off x="5605145" y="4998720"/>
            <a:ext cx="432000" cy="432000"/>
            <a:chOff x="1096939" y="4159253"/>
            <a:chExt cx="762855" cy="762855"/>
          </a:xfrm>
          <a:solidFill>
            <a:schemeClr val="accent4">
              <a:lumMod val="75000"/>
            </a:schemeClr>
          </a:solidFill>
        </p:grpSpPr>
        <p:pic>
          <p:nvPicPr>
            <p:cNvPr id="26" name="Graphic 25" descr="Dollar with solid fill">
              <a:extLst>
                <a:ext uri="{FF2B5EF4-FFF2-40B4-BE49-F238E27FC236}">
                  <a16:creationId xmlns:a16="http://schemas.microsoft.com/office/drawing/2014/main" id="{2615DD31-2CC1-AB45-BB95-7DF97C597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19817" y="4180100"/>
              <a:ext cx="721163" cy="721163"/>
            </a:xfrm>
            <a:prstGeom prst="rect">
              <a:avLst/>
            </a:prstGeom>
          </p:spPr>
        </p:pic>
        <p:sp>
          <p:nvSpPr>
            <p:cNvPr id="27" name="&quot;No&quot; Symbol 26">
              <a:extLst>
                <a:ext uri="{FF2B5EF4-FFF2-40B4-BE49-F238E27FC236}">
                  <a16:creationId xmlns:a16="http://schemas.microsoft.com/office/drawing/2014/main" id="{6C48692D-F882-1E4C-A854-665364F6488D}"/>
                </a:ext>
              </a:extLst>
            </p:cNvPr>
            <p:cNvSpPr/>
            <p:nvPr/>
          </p:nvSpPr>
          <p:spPr>
            <a:xfrm>
              <a:off x="1096939" y="4159253"/>
              <a:ext cx="762855" cy="762855"/>
            </a:xfrm>
            <a:prstGeom prst="noSmoking">
              <a:avLst>
                <a:gd name="adj" fmla="val 8744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898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78372-85E9-F488-260C-F302A5DD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2D39-991B-7799-51C7-7DDF47D7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More on MegIS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FA58-C32E-27FD-56B2-478C180F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Nika Mansouri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Ghiasi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Mohammad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Harun Mustafa, Arvid Gollwitzer, Can Firtina, Julien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Eudine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Haiyu Mao, Joel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Lindegger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Meryem Banu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Cavlak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Mohammed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Alser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Park, and Onur Mutlu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"MegIS: High-Performance and Low-Cost Metagenomic Analysis with In-Storage Processing"</a:t>
            </a:r>
            <a:br>
              <a:rPr lang="en-US" sz="1800" b="0" i="0" dirty="0">
                <a:solidFill>
                  <a:srgbClr val="0000FF"/>
                </a:solidFill>
                <a:effectLst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800" b="0" i="1" dirty="0">
                <a:solidFill>
                  <a:srgbClr val="000000"/>
                </a:solidFill>
                <a:effectLst/>
                <a:hlinkClick r:id="rId3"/>
              </a:rPr>
              <a:t>51st Annual International Symposium on Computer Architecture 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1" i="1" dirty="0">
                <a:solidFill>
                  <a:srgbClr val="000000"/>
                </a:solidFill>
                <a:effectLst/>
              </a:rPr>
              <a:t>ISCA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Buenos Aires, Argentina, July 2024.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6"/>
              </a:rPr>
              <a:t>arXiv version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A2CD-758F-3DE3-D969-1F2D0B722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ECB8D-3BD6-E7EB-35B0-52736E059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5" y="3789040"/>
            <a:ext cx="9028532" cy="2016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AD84B-5AAB-6ED7-3FBE-AC9BBD018962}"/>
              </a:ext>
            </a:extLst>
          </p:cNvPr>
          <p:cNvSpPr txBox="1"/>
          <p:nvPr/>
        </p:nvSpPr>
        <p:spPr>
          <a:xfrm>
            <a:off x="2201485" y="5589240"/>
            <a:ext cx="4969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https://github.com/CMU-SAFARI/MegIS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https://arxiv.org/pdf/2406.19113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756044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2CBF-B1D6-5337-42FD-31522533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5591-6519-CE15-F64E-2CC109C3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6CB70-A336-8AAD-7C69-B2153E51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/>
              <a:t>1. Processing near Storage</a:t>
            </a:r>
          </a:p>
          <a:p>
            <a:pPr algn="l"/>
            <a:r>
              <a:rPr lang="en-US" sz="3600" dirty="0"/>
              <a:t>2. Processing using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BBB3-ACED-A081-49D2-09D80523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273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1772816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5000" dirty="0">
                <a:latin typeface="Garamond" charset="0"/>
              </a:rPr>
              <a:t>Summary and Future Outlook</a:t>
            </a: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90394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E0D7-0C57-F20F-AEAC-86AEB49C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on Storage-Centric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85F3-C183-F048-F132-96678F94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71600"/>
            <a:ext cx="9167936" cy="4876800"/>
          </a:xfrm>
        </p:spPr>
        <p:txBody>
          <a:bodyPr/>
          <a:lstStyle/>
          <a:p>
            <a:r>
              <a:rPr lang="en-US" dirty="0"/>
              <a:t>Entire storage system as a </a:t>
            </a:r>
            <a:r>
              <a:rPr lang="en-US" b="1" dirty="0">
                <a:solidFill>
                  <a:srgbClr val="0000FF"/>
                </a:solidFill>
              </a:rPr>
              <a:t>specialized-enough accelerator</a:t>
            </a:r>
          </a:p>
          <a:p>
            <a:pPr lvl="1"/>
            <a:r>
              <a:rPr lang="en-US" dirty="0"/>
              <a:t>Special-purpose accelerators</a:t>
            </a:r>
          </a:p>
          <a:p>
            <a:pPr lvl="1"/>
            <a:r>
              <a:rPr lang="en-US" dirty="0"/>
              <a:t>General-purpose computation</a:t>
            </a:r>
          </a:p>
          <a:p>
            <a:pPr lvl="1"/>
            <a:r>
              <a:rPr lang="en-US" dirty="0"/>
              <a:t>Multiple different memory technologies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Processing-using-Flash/DRAM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Processing-near-Flash/DRAM</a:t>
            </a:r>
          </a:p>
          <a:p>
            <a:pPr lvl="2"/>
            <a:endParaRPr lang="en-US" dirty="0"/>
          </a:p>
          <a:p>
            <a:r>
              <a:rPr lang="en-US" dirty="0"/>
              <a:t>Storage system becomes a </a:t>
            </a:r>
            <a:r>
              <a:rPr lang="en-US" b="1" dirty="0">
                <a:solidFill>
                  <a:srgbClr val="0000FF"/>
                </a:solidFill>
              </a:rPr>
              <a:t>first-class citizen</a:t>
            </a:r>
            <a:r>
              <a:rPr lang="en-US" dirty="0"/>
              <a:t> where computation takes place when it makes</a:t>
            </a:r>
          </a:p>
          <a:p>
            <a:pPr lvl="1"/>
            <a:r>
              <a:rPr lang="en-US" dirty="0"/>
              <a:t>greatly improving </a:t>
            </a:r>
            <a:r>
              <a:rPr lang="en-US" b="1" dirty="0">
                <a:solidFill>
                  <a:srgbClr val="00B050"/>
                </a:solidFill>
              </a:rPr>
              <a:t>performance, energy efficiency, system cost, sustainability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429B-2B6E-E33C-571A-1656A13FE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104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5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46DD-36AD-E802-88D3-990717AA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Storage-Centric Computing: Some Challenges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F614-B2CD-D42A-ACCD-5DC03EC2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 of computation</a:t>
            </a:r>
          </a:p>
          <a:p>
            <a:r>
              <a:rPr lang="en-US" dirty="0"/>
              <a:t>Limited endurance</a:t>
            </a:r>
          </a:p>
          <a:p>
            <a:r>
              <a:rPr lang="en-US" dirty="0"/>
              <a:t>Higher latencies of flash memories</a:t>
            </a:r>
          </a:p>
          <a:p>
            <a:r>
              <a:rPr lang="en-US" dirty="0"/>
              <a:t>Small internal DRAMs</a:t>
            </a:r>
          </a:p>
          <a:p>
            <a:r>
              <a:rPr lang="en-US" dirty="0"/>
              <a:t>Limited power and area budgets</a:t>
            </a:r>
          </a:p>
          <a:p>
            <a:r>
              <a:rPr lang="en-US" dirty="0"/>
              <a:t>Programming framework</a:t>
            </a:r>
          </a:p>
          <a:p>
            <a:r>
              <a:rPr lang="en-US" dirty="0"/>
              <a:t>Security guarantees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8891-A0D0-9CCB-2DE8-5FE40636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105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B9AA63B2-4D21-AD23-1B55-AF5269B3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40" y="318675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CB9E211F-FC8B-A99C-8E59-D7418B1660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281528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BB5BE3EA-994C-2D2C-07AA-F6434B2FB0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215096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5C845E4-0ABE-D7E4-C44E-4DD2BD606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177948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13D9D0EF-76A2-D25D-CCED-D873C2D28EC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141277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F9BC3C56-0E68-8E5E-7225-F3D5A8D43E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355982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0DD59EC1-0D3A-77EC-0041-5E763D2C25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393129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785F41D9-A7E6-DC4A-EF62-57AF728C8A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249289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C5224F3C-CC84-EDAD-969A-4193A3DA42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3428" y="428689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917D014-A0CA-1038-3B99-9FAFD6ACE1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53236" y="188995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45268-1FC1-D18A-02A9-43BF619E8B1C}"/>
              </a:ext>
            </a:extLst>
          </p:cNvPr>
          <p:cNvSpPr txBox="1"/>
          <p:nvPr/>
        </p:nvSpPr>
        <p:spPr>
          <a:xfrm>
            <a:off x="4355976" y="5085184"/>
            <a:ext cx="47933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We can get there step by step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95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81D89-C0EF-D248-0060-9C7D8A52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F0241-D3EA-5DDD-C86D-83CDF50BF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1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st 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Storage-Centric Computing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4DBD0B2E-429B-B87A-8D0F-5E57C3394C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7346A4F0-2DB6-CA27-C3BB-90327E774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AEB3860-39B8-F208-4339-49054704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Mohammad Sadrosadati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m.sadr89@gmail.com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ASPLOS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30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March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1711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In-Storage Processing (ISP)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ISP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computation</a:t>
            </a:r>
            <a:r>
              <a:rPr lang="en-IN" b="0" dirty="0"/>
              <a:t> using an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in-storage computation unit</a:t>
            </a:r>
          </a:p>
          <a:p>
            <a:r>
              <a:rPr lang="en-IN" b="0" dirty="0"/>
              <a:t>ISP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reduces external data movement </a:t>
            </a:r>
            <a:r>
              <a:rPr lang="en-IN" b="0" dirty="0"/>
              <a:t>by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transferring</a:t>
            </a:r>
            <a:r>
              <a:rPr lang="en-IN" b="0" dirty="0"/>
              <a:t> only the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computation results </a:t>
            </a:r>
            <a:r>
              <a:rPr lang="en-IN" b="0" dirty="0"/>
              <a:t>to the host </a:t>
            </a:r>
            <a:endParaRPr lang="en-US" b="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7" y="4496109"/>
            <a:ext cx="2274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268917" y="27757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80202A9-DB44-C72E-3209-5520DE072889}"/>
              </a:ext>
            </a:extLst>
          </p:cNvPr>
          <p:cNvSpPr/>
          <p:nvPr/>
        </p:nvSpPr>
        <p:spPr>
          <a:xfrm>
            <a:off x="7307657" y="37809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1" y="3175720"/>
            <a:ext cx="1177412" cy="2517090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5893638" y="3948039"/>
            <a:ext cx="1589947" cy="36933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5" grpId="0" animBg="1"/>
      <p:bldP spid="17" grpId="0" animBg="1"/>
      <p:bldP spid="19" grpId="0"/>
      <p:bldP spid="20" grpId="0"/>
      <p:bldP spid="2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 animBg="1"/>
      <p:bldP spid="53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In-Storage Processing (ISP)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/>
              <a:t>ISP performs computation using the in-storage computation unit</a:t>
            </a:r>
          </a:p>
          <a:p>
            <a:r>
              <a:rPr lang="en-IN" b="0" dirty="0"/>
              <a:t>ISP reduces external data movement by transferring only the computation results to the host </a:t>
            </a:r>
            <a:endParaRPr lang="en-US" b="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367589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279757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812896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527066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571987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834451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468307" y="4496109"/>
            <a:ext cx="2284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361889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527066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6003854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403587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75246" y="27757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584214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86151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889392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80202A9-DB44-C72E-3209-5520DE072889}"/>
              </a:ext>
            </a:extLst>
          </p:cNvPr>
          <p:cNvSpPr/>
          <p:nvPr/>
        </p:nvSpPr>
        <p:spPr>
          <a:xfrm>
            <a:off x="7413986" y="37809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974249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513140" y="3175720"/>
            <a:ext cx="1177412" cy="2517090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841007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1C6BD-6551-1DEB-7EC0-A9B683EDDDC9}"/>
              </a:ext>
            </a:extLst>
          </p:cNvPr>
          <p:cNvSpPr txBox="1"/>
          <p:nvPr/>
        </p:nvSpPr>
        <p:spPr>
          <a:xfrm>
            <a:off x="35630" y="1044064"/>
            <a:ext cx="9041407" cy="538428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14A264-B47E-17FB-131F-A239F1697196}"/>
              </a:ext>
            </a:extLst>
          </p:cNvPr>
          <p:cNvSpPr txBox="1">
            <a:spLocks/>
          </p:cNvSpPr>
          <p:nvPr/>
        </p:nvSpPr>
        <p:spPr>
          <a:xfrm>
            <a:off x="163364" y="2953967"/>
            <a:ext cx="8830934" cy="1109108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Storage internal I/O bandwidth is the main bottleneck for data movement in ISP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In-Flash Processing (IFP)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IFP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</a:t>
            </a:r>
            <a:r>
              <a:rPr lang="en-IN" b="0" dirty="0"/>
              <a:t>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within the flash chips </a:t>
            </a:r>
            <a:r>
              <a:rPr lang="en-IN" b="0" dirty="0"/>
              <a:t>as the data operands are being read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serially</a:t>
            </a:r>
          </a:p>
          <a:p>
            <a:r>
              <a:rPr lang="en-US" b="0" dirty="0"/>
              <a:t>IFP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b="0" dirty="0"/>
              <a:t>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internal data movement bottleneck </a:t>
            </a:r>
            <a:r>
              <a:rPr lang="en-US" b="0" dirty="0"/>
              <a:t>in storage by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transferring</a:t>
            </a:r>
            <a:r>
              <a:rPr lang="en-US" b="0" dirty="0"/>
              <a:t> only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computation results </a:t>
            </a:r>
            <a:r>
              <a:rPr lang="en-US" b="0" dirty="0"/>
              <a:t>to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in-storage computation unit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8" y="4496109"/>
            <a:ext cx="2368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32930" y="2853684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Sensing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7273476" y="3266907"/>
            <a:ext cx="1589947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9825DE7B-3527-1E49-427E-5E3F43A44636}"/>
              </a:ext>
            </a:extLst>
          </p:cNvPr>
          <p:cNvSpPr/>
          <p:nvPr/>
        </p:nvSpPr>
        <p:spPr>
          <a:xfrm>
            <a:off x="7323999" y="3881496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0" y="3423052"/>
            <a:ext cx="1288067" cy="2269758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5" grpId="0" animBg="1"/>
      <p:bldP spid="17" grpId="0" animBg="1"/>
      <p:bldP spid="19" grpId="0"/>
      <p:bldP spid="20" grpId="0"/>
      <p:bldP spid="2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53" grpId="0"/>
      <p:bldP spid="54" grpId="0" animBg="1"/>
      <p:bldP spid="6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In-Flash Processing (IFP)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IFP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</a:t>
            </a:r>
            <a:r>
              <a:rPr lang="en-IN" b="0" dirty="0"/>
              <a:t>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within the flash chips </a:t>
            </a:r>
            <a:r>
              <a:rPr lang="en-IN" b="0" dirty="0"/>
              <a:t>as the data operands are being read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serially</a:t>
            </a:r>
          </a:p>
          <a:p>
            <a:r>
              <a:rPr lang="en-US" b="0" dirty="0"/>
              <a:t>IFP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b="0" dirty="0"/>
              <a:t>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internal data movement bottleneck </a:t>
            </a:r>
            <a:r>
              <a:rPr lang="en-US" b="0" dirty="0"/>
              <a:t>in storage by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transferring</a:t>
            </a:r>
            <a:r>
              <a:rPr lang="en-US" b="0" dirty="0"/>
              <a:t> only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computation results </a:t>
            </a:r>
            <a:r>
              <a:rPr lang="en-US" b="0" dirty="0"/>
              <a:t>to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in-storage computation unit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8" y="4496109"/>
            <a:ext cx="2368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32930" y="2853684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Sensing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7273476" y="3266907"/>
            <a:ext cx="1589947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9825DE7B-3527-1E49-427E-5E3F43A44636}"/>
              </a:ext>
            </a:extLst>
          </p:cNvPr>
          <p:cNvSpPr/>
          <p:nvPr/>
        </p:nvSpPr>
        <p:spPr>
          <a:xfrm>
            <a:off x="7323999" y="3881496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0" y="3423052"/>
            <a:ext cx="1288067" cy="2269758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B76B8-5675-DE49-7E36-3CC62193F142}"/>
              </a:ext>
            </a:extLst>
          </p:cNvPr>
          <p:cNvSpPr/>
          <p:nvPr/>
        </p:nvSpPr>
        <p:spPr>
          <a:xfrm>
            <a:off x="149703" y="879894"/>
            <a:ext cx="8861575" cy="55554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0B6FC3-3B25-6CE5-87C3-452CCF1B16C0}"/>
              </a:ext>
            </a:extLst>
          </p:cNvPr>
          <p:cNvSpPr txBox="1">
            <a:spLocks/>
          </p:cNvSpPr>
          <p:nvPr/>
        </p:nvSpPr>
        <p:spPr>
          <a:xfrm>
            <a:off x="149703" y="2944912"/>
            <a:ext cx="8830934" cy="1109108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IFP fundamentally mitigates the data movement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C07798-E39A-5DF8-81F5-4402010B034F}"/>
              </a:ext>
            </a:extLst>
          </p:cNvPr>
          <p:cNvGrpSpPr/>
          <p:nvPr/>
        </p:nvGrpSpPr>
        <p:grpSpPr>
          <a:xfrm>
            <a:off x="513806" y="4588842"/>
            <a:ext cx="2639732" cy="1428781"/>
            <a:chOff x="4183465" y="3511948"/>
            <a:chExt cx="4067793" cy="1623189"/>
          </a:xfrm>
        </p:grpSpPr>
        <p:sp>
          <p:nvSpPr>
            <p:cNvPr id="7" name="Rounded Rectangle 129">
              <a:extLst>
                <a:ext uri="{FF2B5EF4-FFF2-40B4-BE49-F238E27FC236}">
                  <a16:creationId xmlns:a16="http://schemas.microsoft.com/office/drawing/2014/main" id="{AFF1FB6B-66B0-9927-5E94-B7C4C54635BD}"/>
                </a:ext>
              </a:extLst>
            </p:cNvPr>
            <p:cNvSpPr/>
            <p:nvPr/>
          </p:nvSpPr>
          <p:spPr>
            <a:xfrm>
              <a:off x="4183465" y="3511948"/>
              <a:ext cx="4067793" cy="1623189"/>
            </a:xfrm>
            <a:prstGeom prst="roundRect">
              <a:avLst>
                <a:gd name="adj" fmla="val 69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Rounded Rectangle 131">
              <a:extLst>
                <a:ext uri="{FF2B5EF4-FFF2-40B4-BE49-F238E27FC236}">
                  <a16:creationId xmlns:a16="http://schemas.microsoft.com/office/drawing/2014/main" id="{3CDC376B-3A78-1C56-1F16-307815D84554}"/>
                </a:ext>
              </a:extLst>
            </p:cNvPr>
            <p:cNvSpPr/>
            <p:nvPr/>
          </p:nvSpPr>
          <p:spPr bwMode="auto">
            <a:xfrm>
              <a:off x="4333899" y="3564447"/>
              <a:ext cx="1699891" cy="966935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In-Storage Computation Unit</a:t>
              </a:r>
              <a:endParaRPr kumimoji="0" lang="en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379F8-259C-9A89-1D71-DAB160DEC72B}"/>
                </a:ext>
              </a:extLst>
            </p:cNvPr>
            <p:cNvGrpSpPr/>
            <p:nvPr/>
          </p:nvGrpSpPr>
          <p:grpSpPr>
            <a:xfrm>
              <a:off x="6027095" y="3634770"/>
              <a:ext cx="2098046" cy="612224"/>
              <a:chOff x="6027095" y="3634770"/>
              <a:chExt cx="2098046" cy="612224"/>
            </a:xfrm>
          </p:grpSpPr>
          <p:cxnSp>
            <p:nvCxnSpPr>
              <p:cNvPr id="17" name="Elbow Connector 140">
                <a:extLst>
                  <a:ext uri="{FF2B5EF4-FFF2-40B4-BE49-F238E27FC236}">
                    <a16:creationId xmlns:a16="http://schemas.microsoft.com/office/drawing/2014/main" id="{C51DBA01-2FB2-371B-518A-3B869655B4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858632" y="2839457"/>
                <a:ext cx="93288" cy="1756361"/>
              </a:xfrm>
              <a:prstGeom prst="bentConnector2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41">
                <a:extLst>
                  <a:ext uri="{FF2B5EF4-FFF2-40B4-BE49-F238E27FC236}">
                    <a16:creationId xmlns:a16="http://schemas.microsoft.com/office/drawing/2014/main" id="{E81A051C-803F-4958-245B-5492DC4F5F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469808" y="3733140"/>
                <a:ext cx="196743" cy="3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363">
                <a:extLst>
                  <a:ext uri="{FF2B5EF4-FFF2-40B4-BE49-F238E27FC236}">
                    <a16:creationId xmlns:a16="http://schemas.microsoft.com/office/drawing/2014/main" id="{1F0E6DBF-98FC-F76F-57C1-914D41BA7B90}"/>
                  </a:ext>
                </a:extLst>
              </p:cNvPr>
              <p:cNvSpPr/>
              <p:nvPr/>
            </p:nvSpPr>
            <p:spPr>
              <a:xfrm>
                <a:off x="7049041" y="3911290"/>
                <a:ext cx="206575" cy="175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46F8D5-4CAA-81C4-4232-79AC080C8726}"/>
                  </a:ext>
                </a:extLst>
              </p:cNvPr>
              <p:cNvSpPr/>
              <p:nvPr/>
            </p:nvSpPr>
            <p:spPr bwMode="auto">
              <a:xfrm>
                <a:off x="6174193" y="3781782"/>
                <a:ext cx="831027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5D2BBF-7DD4-AFD3-CD81-6C05FD684A5D}"/>
                  </a:ext>
                </a:extLst>
              </p:cNvPr>
              <p:cNvSpPr/>
              <p:nvPr/>
            </p:nvSpPr>
            <p:spPr bwMode="auto">
              <a:xfrm>
                <a:off x="7294114" y="3768176"/>
                <a:ext cx="831027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3C6B0D-2259-A1DC-463C-D8FC1FD14BB0}"/>
                </a:ext>
              </a:extLst>
            </p:cNvPr>
            <p:cNvGrpSpPr/>
            <p:nvPr/>
          </p:nvGrpSpPr>
          <p:grpSpPr>
            <a:xfrm>
              <a:off x="6027094" y="4461295"/>
              <a:ext cx="2098047" cy="576002"/>
              <a:chOff x="6027094" y="3467982"/>
              <a:chExt cx="2098047" cy="576002"/>
            </a:xfrm>
          </p:grpSpPr>
          <p:cxnSp>
            <p:nvCxnSpPr>
              <p:cNvPr id="12" name="Elbow Connector 140">
                <a:extLst>
                  <a:ext uri="{FF2B5EF4-FFF2-40B4-BE49-F238E27FC236}">
                    <a16:creationId xmlns:a16="http://schemas.microsoft.com/office/drawing/2014/main" id="{BA8367DF-F2BC-6D4B-8884-C575931C5E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858632" y="2636444"/>
                <a:ext cx="93288" cy="1756364"/>
              </a:xfrm>
              <a:prstGeom prst="bentConnector2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41">
                <a:extLst>
                  <a:ext uri="{FF2B5EF4-FFF2-40B4-BE49-F238E27FC236}">
                    <a16:creationId xmlns:a16="http://schemas.microsoft.com/office/drawing/2014/main" id="{718925D0-B0DC-12B3-368F-CB0AFAD617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443398" y="3592765"/>
                <a:ext cx="249563" cy="1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363">
                <a:extLst>
                  <a:ext uri="{FF2B5EF4-FFF2-40B4-BE49-F238E27FC236}">
                    <a16:creationId xmlns:a16="http://schemas.microsoft.com/office/drawing/2014/main" id="{A8B9A4F1-05A7-ABB9-C121-240B9825A942}"/>
                  </a:ext>
                </a:extLst>
              </p:cNvPr>
              <p:cNvSpPr/>
              <p:nvPr/>
            </p:nvSpPr>
            <p:spPr>
              <a:xfrm>
                <a:off x="7049040" y="3708282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78C646-3F3E-3DFE-E333-EE0106C722A1}"/>
                  </a:ext>
                </a:extLst>
              </p:cNvPr>
              <p:cNvSpPr/>
              <p:nvPr/>
            </p:nvSpPr>
            <p:spPr bwMode="auto">
              <a:xfrm>
                <a:off x="6174193" y="3578772"/>
                <a:ext cx="831026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FAA864-BF64-2C52-2FFA-7307CF69ECF6}"/>
                  </a:ext>
                </a:extLst>
              </p:cNvPr>
              <p:cNvSpPr/>
              <p:nvPr/>
            </p:nvSpPr>
            <p:spPr bwMode="auto">
              <a:xfrm>
                <a:off x="7294115" y="3565165"/>
                <a:ext cx="831026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직사각형 363">
              <a:extLst>
                <a:ext uri="{FF2B5EF4-FFF2-40B4-BE49-F238E27FC236}">
                  <a16:creationId xmlns:a16="http://schemas.microsoft.com/office/drawing/2014/main" id="{B50DF92D-25BB-24C8-1190-5F3EA789B4C6}"/>
                </a:ext>
              </a:extLst>
            </p:cNvPr>
            <p:cNvSpPr/>
            <p:nvPr/>
          </p:nvSpPr>
          <p:spPr>
            <a:xfrm rot="5400000">
              <a:off x="6464890" y="4238978"/>
              <a:ext cx="206575" cy="175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⋯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22" name="직선 연결선 361">
            <a:extLst>
              <a:ext uri="{FF2B5EF4-FFF2-40B4-BE49-F238E27FC236}">
                <a16:creationId xmlns:a16="http://schemas.microsoft.com/office/drawing/2014/main" id="{697CD75E-E712-01CE-D39E-1D0F9BF773ED}"/>
              </a:ext>
            </a:extLst>
          </p:cNvPr>
          <p:cNvCxnSpPr>
            <a:cxnSpLocks/>
          </p:cNvCxnSpPr>
          <p:nvPr/>
        </p:nvCxnSpPr>
        <p:spPr>
          <a:xfrm flipV="1">
            <a:off x="2344940" y="3292755"/>
            <a:ext cx="1724155" cy="1549501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361">
            <a:extLst>
              <a:ext uri="{FF2B5EF4-FFF2-40B4-BE49-F238E27FC236}">
                <a16:creationId xmlns:a16="http://schemas.microsoft.com/office/drawing/2014/main" id="{734F4C3C-CA43-0FA2-1896-1A7B2E65F546}"/>
              </a:ext>
            </a:extLst>
          </p:cNvPr>
          <p:cNvCxnSpPr>
            <a:cxnSpLocks/>
          </p:cNvCxnSpPr>
          <p:nvPr/>
        </p:nvCxnSpPr>
        <p:spPr>
          <a:xfrm>
            <a:off x="2344940" y="5223876"/>
            <a:ext cx="1800340" cy="901859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891272"/>
          </a:xfrm>
        </p:spPr>
        <p:txBody>
          <a:bodyPr>
            <a:normAutofit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4269354" y="549419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4037180" y="3232668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6B753E-3350-1185-3C4C-491011DA4B2A}"/>
              </a:ext>
            </a:extLst>
          </p:cNvPr>
          <p:cNvSpPr txBox="1"/>
          <p:nvPr/>
        </p:nvSpPr>
        <p:spPr>
          <a:xfrm>
            <a:off x="4960284" y="1126632"/>
            <a:ext cx="1781175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17EB-412D-9BB5-4049-30F55380CC7F}"/>
              </a:ext>
            </a:extLst>
          </p:cNvPr>
          <p:cNvSpPr/>
          <p:nvPr/>
        </p:nvSpPr>
        <p:spPr bwMode="auto">
          <a:xfrm>
            <a:off x="4269354" y="375783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3A0806-D8BB-6562-6C78-3641FA60682B}"/>
              </a:ext>
            </a:extLst>
          </p:cNvPr>
          <p:cNvSpPr/>
          <p:nvPr/>
        </p:nvSpPr>
        <p:spPr bwMode="auto">
          <a:xfrm>
            <a:off x="4269354" y="403305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A945-E41D-3E6B-70BC-36BCEF8928EB}"/>
              </a:ext>
            </a:extLst>
          </p:cNvPr>
          <p:cNvSpPr/>
          <p:nvPr/>
        </p:nvSpPr>
        <p:spPr bwMode="auto">
          <a:xfrm>
            <a:off x="4269354" y="4311150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976C86-7DB9-0B7A-0D06-502C2730C5FB}"/>
              </a:ext>
            </a:extLst>
          </p:cNvPr>
          <p:cNvSpPr/>
          <p:nvPr/>
        </p:nvSpPr>
        <p:spPr bwMode="auto">
          <a:xfrm>
            <a:off x="4269457" y="458884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Operand D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33552D-1F7E-BF07-C652-6050A6B47EC5}"/>
              </a:ext>
            </a:extLst>
          </p:cNvPr>
          <p:cNvSpPr/>
          <p:nvPr/>
        </p:nvSpPr>
        <p:spPr bwMode="auto">
          <a:xfrm>
            <a:off x="4269457" y="4868812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68CD2-1E9C-C405-56CF-C387F60A0E21}"/>
              </a:ext>
            </a:extLst>
          </p:cNvPr>
          <p:cNvSpPr txBox="1"/>
          <p:nvPr/>
        </p:nvSpPr>
        <p:spPr>
          <a:xfrm>
            <a:off x="1504702" y="6466090"/>
            <a:ext cx="691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Gao+, “ParaBit: Processing Parallel Bitwise Operations in NAND Flash Memory Based SSDs,” MICRO,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4" grpId="0" animBg="1"/>
      <p:bldP spid="3" grpId="0" animBg="1"/>
      <p:bldP spid="24" grpId="0" animBg="1"/>
      <p:bldP spid="28" grpId="0" animBg="1"/>
      <p:bldP spid="29" grpId="0" animBg="1"/>
      <p:bldP spid="30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5167478"/>
          </a:xfrm>
        </p:spPr>
        <p:txBody>
          <a:bodyPr>
            <a:normAutofit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2979273" y="4811831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63662" y="2550307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>
            <a:off x="6047581" y="3213710"/>
            <a:ext cx="12700" cy="1748523"/>
          </a:xfrm>
          <a:prstGeom prst="curvedConnector3">
            <a:avLst>
              <a:gd name="adj1" fmla="val 48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5D9A0D2-54C3-63A8-3BC6-EECC6C574575}"/>
              </a:ext>
            </a:extLst>
          </p:cNvPr>
          <p:cNvSpPr/>
          <p:nvPr/>
        </p:nvSpPr>
        <p:spPr>
          <a:xfrm>
            <a:off x="6762103" y="367348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32476-94D3-DF1D-C9F1-07458218E4C5}"/>
              </a:ext>
            </a:extLst>
          </p:cNvPr>
          <p:cNvSpPr/>
          <p:nvPr/>
        </p:nvSpPr>
        <p:spPr bwMode="auto">
          <a:xfrm>
            <a:off x="3006944" y="307092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8987D4-85BE-8FF8-D046-7122BADD4B95}"/>
              </a:ext>
            </a:extLst>
          </p:cNvPr>
          <p:cNvSpPr/>
          <p:nvPr/>
        </p:nvSpPr>
        <p:spPr bwMode="auto">
          <a:xfrm>
            <a:off x="2995836" y="4811831"/>
            <a:ext cx="3035879" cy="280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52 0.254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/>
      <p:bldP spid="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2980485" y="4803816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58944" y="2542292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>
            <a:off x="6016364" y="3473770"/>
            <a:ext cx="12700" cy="1458916"/>
          </a:xfrm>
          <a:prstGeom prst="curvedConnector3">
            <a:avLst>
              <a:gd name="adj1" fmla="val 42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BE2DC19-2BD6-1AAB-F65C-3A76115988CC}"/>
              </a:ext>
            </a:extLst>
          </p:cNvPr>
          <p:cNvSpPr/>
          <p:nvPr/>
        </p:nvSpPr>
        <p:spPr bwMode="auto">
          <a:xfrm>
            <a:off x="2983693" y="3337517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576118" y="3907240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0483" y="4795801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018 0.21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42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65306" y="2548769"/>
            <a:ext cx="3467100" cy="2919544"/>
            <a:chOff x="4037180" y="3302340"/>
            <a:chExt cx="3467100" cy="2919544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302340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4239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  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34" charset="-127"/>
                  <a:cs typeface="Courier New" panose="02070309020205020404" pitchFamily="49" charset="0"/>
                </a:rPr>
                <a:t>AND</a:t>
              </a: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3936" y="3654360"/>
            <a:ext cx="2422" cy="1178227"/>
          </a:xfrm>
          <a:prstGeom prst="curvedConnector3">
            <a:avLst>
              <a:gd name="adj1" fmla="val -19146614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452736" y="396886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76990-D6B9-BD51-97E7-5407A97B4D7F}"/>
              </a:ext>
            </a:extLst>
          </p:cNvPr>
          <p:cNvSpPr/>
          <p:nvPr/>
        </p:nvSpPr>
        <p:spPr bwMode="auto">
          <a:xfrm>
            <a:off x="2986847" y="3550719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4423" y="4727852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17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9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54673" y="2538136"/>
            <a:ext cx="3467100" cy="2919544"/>
            <a:chOff x="4037180" y="3302340"/>
            <a:chExt cx="3467100" cy="2919544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302340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4239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  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34" charset="-127"/>
                  <a:cs typeface="Courier New" panose="02070309020205020404" pitchFamily="49" charset="0"/>
                </a:rPr>
                <a:t>AND</a:t>
              </a: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3936" y="3654360"/>
            <a:ext cx="2422" cy="1178227"/>
          </a:xfrm>
          <a:prstGeom prst="curvedConnector3">
            <a:avLst>
              <a:gd name="adj1" fmla="val -19146614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452736" y="396886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76990-D6B9-BD51-97E7-5407A97B4D7F}"/>
              </a:ext>
            </a:extLst>
          </p:cNvPr>
          <p:cNvSpPr/>
          <p:nvPr/>
        </p:nvSpPr>
        <p:spPr bwMode="auto">
          <a:xfrm>
            <a:off x="2986847" y="354008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4423" y="4717219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684E2-F2A4-4905-AE41-0206987BBE4E}"/>
              </a:ext>
            </a:extLst>
          </p:cNvPr>
          <p:cNvSpPr txBox="1"/>
          <p:nvPr/>
        </p:nvSpPr>
        <p:spPr>
          <a:xfrm>
            <a:off x="58774" y="897147"/>
            <a:ext cx="9007588" cy="550184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BA5D65-7422-CE08-5449-7D8815204066}"/>
              </a:ext>
            </a:extLst>
          </p:cNvPr>
          <p:cNvSpPr txBox="1">
            <a:spLocks/>
          </p:cNvSpPr>
          <p:nvPr/>
        </p:nvSpPr>
        <p:spPr>
          <a:xfrm>
            <a:off x="163364" y="2953967"/>
            <a:ext cx="8830934" cy="1076881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Serial data sensing is the bottleneck in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prior in-flash processing techniques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Goal: Processing Inside Memory/Storage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p</a:t>
            </a:r>
            <a:r>
              <a:rPr lang="en-US" sz="2200" dirty="0">
                <a:latin typeface="Tahoma"/>
                <a:cs typeface="Tahoma"/>
              </a:rPr>
              <a:t>rocessors </a:t>
            </a:r>
            <a:r>
              <a:rPr lang="en-US" dirty="0">
                <a:latin typeface="Tahoma"/>
                <a:cs typeface="Tahoma"/>
              </a:rPr>
              <a:t>&amp;</a:t>
            </a:r>
            <a:r>
              <a:rPr lang="en-US" sz="2200" dirty="0">
                <a:latin typeface="Tahoma"/>
                <a:cs typeface="Tahoma"/>
              </a:rPr>
              <a:t> communication units?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&amp;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software, compilers,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 &amp; theoretical </a:t>
            </a:r>
            <a:r>
              <a:rPr lang="en-US" dirty="0">
                <a:latin typeface="Tahoma"/>
                <a:cs typeface="Tahoma"/>
              </a:rPr>
              <a:t>f</a:t>
            </a:r>
            <a:r>
              <a:rPr lang="en-US" sz="2200" dirty="0">
                <a:latin typeface="Tahoma"/>
                <a:cs typeface="Tahoma"/>
              </a:rPr>
              <a:t>oundations?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4572000" y="1411413"/>
            <a:ext cx="1871663" cy="1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Memory/Storage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1" y="1256557"/>
            <a:ext cx="1732481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ML Model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912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01214E-AD56-5FB3-B5B4-760CA0F00030}"/>
              </a:ext>
            </a:extLst>
          </p:cNvPr>
          <p:cNvGrpSpPr/>
          <p:nvPr/>
        </p:nvGrpSpPr>
        <p:grpSpPr>
          <a:xfrm>
            <a:off x="2763662" y="2550307"/>
            <a:ext cx="3467100" cy="2943885"/>
            <a:chOff x="2763662" y="2550307"/>
            <a:chExt cx="3467100" cy="29438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9994CA-1940-1820-9526-D0A411494BED}"/>
                </a:ext>
              </a:extLst>
            </p:cNvPr>
            <p:cNvSpPr/>
            <p:nvPr/>
          </p:nvSpPr>
          <p:spPr bwMode="auto">
            <a:xfrm>
              <a:off x="2979273" y="4811831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F5439F-ABBC-03ED-BFB8-81C0517C262D}"/>
                </a:ext>
              </a:extLst>
            </p:cNvPr>
            <p:cNvGrpSpPr/>
            <p:nvPr/>
          </p:nvGrpSpPr>
          <p:grpSpPr>
            <a:xfrm>
              <a:off x="2763662" y="2550307"/>
              <a:ext cx="3467100" cy="2943885"/>
              <a:chOff x="4037180" y="3232668"/>
              <a:chExt cx="3467100" cy="2943885"/>
            </a:xfrm>
          </p:grpSpPr>
          <p:sp>
            <p:nvSpPr>
              <p:cNvPr id="5" name="Rounded Rectangle 21">
                <a:extLst>
                  <a:ext uri="{FF2B5EF4-FFF2-40B4-BE49-F238E27FC236}">
                    <a16:creationId xmlns:a16="http://schemas.microsoft.com/office/drawing/2014/main" id="{F3F52309-B551-AD0D-2A83-48F325EAA4A5}"/>
                  </a:ext>
                </a:extLst>
              </p:cNvPr>
              <p:cNvSpPr/>
              <p:nvPr/>
            </p:nvSpPr>
            <p:spPr bwMode="auto">
              <a:xfrm>
                <a:off x="4037180" y="3232668"/>
                <a:ext cx="3467100" cy="2919544"/>
              </a:xfrm>
              <a:prstGeom prst="roundRect">
                <a:avLst>
                  <a:gd name="adj" fmla="val 6232"/>
                </a:avLst>
              </a:prstGeom>
              <a:solidFill>
                <a:srgbClr val="C0C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NAND Flash </a:t>
                </a: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Chip</a:t>
                </a:r>
                <a:endPara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ABB497-E030-EABD-EFBB-455501A3609F}"/>
                  </a:ext>
                </a:extLst>
              </p:cNvPr>
              <p:cNvSpPr/>
              <p:nvPr/>
            </p:nvSpPr>
            <p:spPr bwMode="auto">
              <a:xfrm>
                <a:off x="4269354" y="3757839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12E0E8-DAC4-4C20-2FAB-F7DABF4AEC8F}"/>
                  </a:ext>
                </a:extLst>
              </p:cNvPr>
              <p:cNvSpPr/>
              <p:nvPr/>
            </p:nvSpPr>
            <p:spPr bwMode="auto">
              <a:xfrm>
                <a:off x="4269354" y="4033052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91B210-CAF2-5C6B-3FD5-2A0B310847DD}"/>
                  </a:ext>
                </a:extLst>
              </p:cNvPr>
              <p:cNvSpPr/>
              <p:nvPr/>
            </p:nvSpPr>
            <p:spPr bwMode="auto">
              <a:xfrm>
                <a:off x="4268143" y="4866891"/>
                <a:ext cx="3037090" cy="2815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B6C0C0-5489-2DA3-AB90-EE7C324BD256}"/>
                  </a:ext>
                </a:extLst>
              </p:cNvPr>
              <p:cNvSpPr/>
              <p:nvPr/>
            </p:nvSpPr>
            <p:spPr bwMode="auto">
              <a:xfrm>
                <a:off x="4268142" y="4311150"/>
                <a:ext cx="303708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C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863D54-A8A2-5BAD-5572-0A4783CB3F5E}"/>
                  </a:ext>
                </a:extLst>
              </p:cNvPr>
              <p:cNvSpPr/>
              <p:nvPr/>
            </p:nvSpPr>
            <p:spPr bwMode="auto">
              <a:xfrm>
                <a:off x="4268143" y="4588843"/>
                <a:ext cx="303708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7BF845-D7D5-22F8-009F-FF357E50DFA3}"/>
                  </a:ext>
                </a:extLst>
              </p:cNvPr>
              <p:cNvSpPr txBox="1"/>
              <p:nvPr/>
            </p:nvSpPr>
            <p:spPr>
              <a:xfrm>
                <a:off x="5008826" y="5807221"/>
                <a:ext cx="155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Page Buffer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09F7D-67CA-388F-6EB4-B4B5244F7409}"/>
                  </a:ext>
                </a:extLst>
              </p:cNvPr>
              <p:cNvSpPr/>
              <p:nvPr/>
            </p:nvSpPr>
            <p:spPr bwMode="auto">
              <a:xfrm>
                <a:off x="4268142" y="5486177"/>
                <a:ext cx="3035879" cy="2967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9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33946" y="2560205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66120" y="336058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64909" y="4194428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64908" y="3638687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64909" y="3916380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05592" y="5134758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64908" y="4813714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66120" y="3085376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</p:cNvCxnSpPr>
          <p:nvPr/>
        </p:nvCxnSpPr>
        <p:spPr bwMode="auto">
          <a:xfrm>
            <a:off x="6011099" y="3223174"/>
            <a:ext cx="12700" cy="1748523"/>
          </a:xfrm>
          <a:prstGeom prst="curvedConnector3">
            <a:avLst>
              <a:gd name="adj1" fmla="val 48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29993" y="3878666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66120" y="3360589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CF12FD-BB37-B174-99BF-4A407015F3D9}"/>
              </a:ext>
            </a:extLst>
          </p:cNvPr>
          <p:cNvGrpSpPr/>
          <p:nvPr/>
        </p:nvGrpSpPr>
        <p:grpSpPr>
          <a:xfrm>
            <a:off x="2968370" y="3081203"/>
            <a:ext cx="3035879" cy="280674"/>
            <a:chOff x="4697987" y="3584777"/>
            <a:chExt cx="3035879" cy="28067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87AF91-CDB9-2D91-7C2C-B5FECBF6F4ED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십자형 95">
              <a:extLst>
                <a:ext uri="{FF2B5EF4-FFF2-40B4-BE49-F238E27FC236}">
                  <a16:creationId xmlns:a16="http://schemas.microsoft.com/office/drawing/2014/main" id="{798C5721-0815-86C8-D597-1861CC150611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" name="십자형 96">
              <a:extLst>
                <a:ext uri="{FF2B5EF4-FFF2-40B4-BE49-F238E27FC236}">
                  <a16:creationId xmlns:a16="http://schemas.microsoft.com/office/drawing/2014/main" id="{CFD062F0-2C36-E859-4BAC-478EC104FBBB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십자형 97">
              <a:extLst>
                <a:ext uri="{FF2B5EF4-FFF2-40B4-BE49-F238E27FC236}">
                  <a16:creationId xmlns:a16="http://schemas.microsoft.com/office/drawing/2014/main" id="{3E01F6FB-B050-8F1D-F929-9861B7CE5933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6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034 0.25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390" y="2548081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89564" y="3348465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353" y="4182304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352" y="362656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353" y="390425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036" y="5122634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352" y="4801590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89564" y="3073252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87BB5-DB83-88C9-0C43-8EC229696CFE}"/>
              </a:ext>
            </a:extLst>
          </p:cNvPr>
          <p:cNvGrpSpPr/>
          <p:nvPr/>
        </p:nvGrpSpPr>
        <p:grpSpPr>
          <a:xfrm>
            <a:off x="2991856" y="4805929"/>
            <a:ext cx="3035879" cy="280674"/>
            <a:chOff x="4428864" y="3584777"/>
            <a:chExt cx="3035879" cy="280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92F4D-891A-19E0-1DE0-68CEAD694D63}"/>
                </a:ext>
              </a:extLst>
            </p:cNvPr>
            <p:cNvSpPr/>
            <p:nvPr/>
          </p:nvSpPr>
          <p:spPr bwMode="auto">
            <a:xfrm>
              <a:off x="4428864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십자형 95">
              <a:extLst>
                <a:ext uri="{FF2B5EF4-FFF2-40B4-BE49-F238E27FC236}">
                  <a16:creationId xmlns:a16="http://schemas.microsoft.com/office/drawing/2014/main" id="{BA720F6B-7A5A-C2B4-9A8A-8F80382AA7CE}"/>
                </a:ext>
              </a:extLst>
            </p:cNvPr>
            <p:cNvSpPr/>
            <p:nvPr/>
          </p:nvSpPr>
          <p:spPr>
            <a:xfrm rot="18900000">
              <a:off x="4609519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십자형 96">
              <a:extLst>
                <a:ext uri="{FF2B5EF4-FFF2-40B4-BE49-F238E27FC236}">
                  <a16:creationId xmlns:a16="http://schemas.microsoft.com/office/drawing/2014/main" id="{4BC7E14F-8B1C-48DB-E88E-6C858F8B12B3}"/>
                </a:ext>
              </a:extLst>
            </p:cNvPr>
            <p:cNvSpPr/>
            <p:nvPr/>
          </p:nvSpPr>
          <p:spPr>
            <a:xfrm rot="18900000">
              <a:off x="4965688" y="3608728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십자형 97">
              <a:extLst>
                <a:ext uri="{FF2B5EF4-FFF2-40B4-BE49-F238E27FC236}">
                  <a16:creationId xmlns:a16="http://schemas.microsoft.com/office/drawing/2014/main" id="{40C68538-C3EB-CDA6-3245-0C2BE32EDE42}"/>
                </a:ext>
              </a:extLst>
            </p:cNvPr>
            <p:cNvSpPr/>
            <p:nvPr/>
          </p:nvSpPr>
          <p:spPr>
            <a:xfrm rot="18900000">
              <a:off x="6827407" y="3615247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  <a:stCxn id="38" idx="3"/>
            <a:endCxn id="48" idx="3"/>
          </p:cNvCxnSpPr>
          <p:nvPr/>
        </p:nvCxnSpPr>
        <p:spPr bwMode="auto">
          <a:xfrm flipH="1">
            <a:off x="6023818" y="3488802"/>
            <a:ext cx="1625" cy="1462616"/>
          </a:xfrm>
          <a:prstGeom prst="curvedConnector3">
            <a:avLst>
              <a:gd name="adj1" fmla="val -34224431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53437" y="3866542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89564" y="3348465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3B0B76-9E5F-C9ED-DF40-FE43C3950065}"/>
              </a:ext>
            </a:extLst>
          </p:cNvPr>
          <p:cNvGrpSpPr/>
          <p:nvPr/>
        </p:nvGrpSpPr>
        <p:grpSpPr>
          <a:xfrm>
            <a:off x="2991856" y="3349929"/>
            <a:ext cx="3035879" cy="280674"/>
            <a:chOff x="4440812" y="3859990"/>
            <a:chExt cx="3035879" cy="2806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2C244F-E8C2-207E-72F2-E80905D768A4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십자형 96">
              <a:extLst>
                <a:ext uri="{FF2B5EF4-FFF2-40B4-BE49-F238E27FC236}">
                  <a16:creationId xmlns:a16="http://schemas.microsoft.com/office/drawing/2014/main" id="{6246852E-3051-E19C-2A0C-E05699438128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FC9E38-588A-E111-48C9-B281FF16A4C3}"/>
              </a:ext>
            </a:extLst>
          </p:cNvPr>
          <p:cNvGrpSpPr/>
          <p:nvPr/>
        </p:nvGrpSpPr>
        <p:grpSpPr>
          <a:xfrm>
            <a:off x="2987939" y="4811081"/>
            <a:ext cx="3035879" cy="280674"/>
            <a:chOff x="4439187" y="5322606"/>
            <a:chExt cx="3035879" cy="2806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280AB1-EE15-D42F-C13D-C4E292D72072}"/>
                </a:ext>
              </a:extLst>
            </p:cNvPr>
            <p:cNvGrpSpPr/>
            <p:nvPr/>
          </p:nvGrpSpPr>
          <p:grpSpPr>
            <a:xfrm>
              <a:off x="4439187" y="5322606"/>
              <a:ext cx="3035879" cy="280674"/>
              <a:chOff x="4706097" y="3578238"/>
              <a:chExt cx="3035879" cy="28067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306319-5E46-F7FC-DB29-83E7BE4F75D0}"/>
                  </a:ext>
                </a:extLst>
              </p:cNvPr>
              <p:cNvSpPr/>
              <p:nvPr/>
            </p:nvSpPr>
            <p:spPr bwMode="auto">
              <a:xfrm>
                <a:off x="4706097" y="3578238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  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AND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 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52" name="십자형 95">
                <a:extLst>
                  <a:ext uri="{FF2B5EF4-FFF2-40B4-BE49-F238E27FC236}">
                    <a16:creationId xmlns:a16="http://schemas.microsoft.com/office/drawing/2014/main" id="{12BE5D59-90E3-6DAD-1363-0769362618EF}"/>
                  </a:ext>
                </a:extLst>
              </p:cNvPr>
              <p:cNvSpPr/>
              <p:nvPr/>
            </p:nvSpPr>
            <p:spPr>
              <a:xfrm rot="18900000">
                <a:off x="4837758" y="3617193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3" name="십자형 96">
                <a:extLst>
                  <a:ext uri="{FF2B5EF4-FFF2-40B4-BE49-F238E27FC236}">
                    <a16:creationId xmlns:a16="http://schemas.microsoft.com/office/drawing/2014/main" id="{DD130E12-87C2-D332-DED5-86907D46E45F}"/>
                  </a:ext>
                </a:extLst>
              </p:cNvPr>
              <p:cNvSpPr/>
              <p:nvPr/>
            </p:nvSpPr>
            <p:spPr>
              <a:xfrm rot="18900000">
                <a:off x="5237102" y="3617194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5" name="십자형 97">
                <a:extLst>
                  <a:ext uri="{FF2B5EF4-FFF2-40B4-BE49-F238E27FC236}">
                    <a16:creationId xmlns:a16="http://schemas.microsoft.com/office/drawing/2014/main" id="{00D29650-1B40-C414-BA3A-61A3FE8442B0}"/>
                  </a:ext>
                </a:extLst>
              </p:cNvPr>
              <p:cNvSpPr/>
              <p:nvPr/>
            </p:nvSpPr>
            <p:spPr>
              <a:xfrm rot="18900000">
                <a:off x="7099528" y="3606966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58" name="십자형 96">
              <a:extLst>
                <a:ext uri="{FF2B5EF4-FFF2-40B4-BE49-F238E27FC236}">
                  <a16:creationId xmlns:a16="http://schemas.microsoft.com/office/drawing/2014/main" id="{AF20CEAB-B6D3-A786-51B3-10CDD5C3A1F0}"/>
                </a:ext>
              </a:extLst>
            </p:cNvPr>
            <p:cNvSpPr/>
            <p:nvPr/>
          </p:nvSpPr>
          <p:spPr>
            <a:xfrm rot="18900000">
              <a:off x="7170873" y="5349870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0.213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Prior IFP approaches cannot leverage ECC and </a:t>
            </a:r>
            <a:br>
              <a:rPr lang="en-IN" b="0" dirty="0"/>
            </a:br>
            <a:r>
              <a:rPr lang="en-IN" b="0" dirty="0"/>
              <a:t>data-randomization techniques as computation is performed within the flash chips during data sensing</a:t>
            </a: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390" y="2548081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89564" y="3348465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353" y="4182304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352" y="362656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353" y="390425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036" y="5122634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352" y="4801590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89564" y="3073252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87BB5-DB83-88C9-0C43-8EC229696CFE}"/>
              </a:ext>
            </a:extLst>
          </p:cNvPr>
          <p:cNvGrpSpPr/>
          <p:nvPr/>
        </p:nvGrpSpPr>
        <p:grpSpPr>
          <a:xfrm>
            <a:off x="2991856" y="4805929"/>
            <a:ext cx="3035879" cy="280674"/>
            <a:chOff x="4428864" y="3584777"/>
            <a:chExt cx="3035879" cy="280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92F4D-891A-19E0-1DE0-68CEAD694D63}"/>
                </a:ext>
              </a:extLst>
            </p:cNvPr>
            <p:cNvSpPr/>
            <p:nvPr/>
          </p:nvSpPr>
          <p:spPr bwMode="auto">
            <a:xfrm>
              <a:off x="4428864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십자형 95">
              <a:extLst>
                <a:ext uri="{FF2B5EF4-FFF2-40B4-BE49-F238E27FC236}">
                  <a16:creationId xmlns:a16="http://schemas.microsoft.com/office/drawing/2014/main" id="{BA720F6B-7A5A-C2B4-9A8A-8F80382AA7CE}"/>
                </a:ext>
              </a:extLst>
            </p:cNvPr>
            <p:cNvSpPr/>
            <p:nvPr/>
          </p:nvSpPr>
          <p:spPr>
            <a:xfrm rot="18900000">
              <a:off x="4609519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십자형 96">
              <a:extLst>
                <a:ext uri="{FF2B5EF4-FFF2-40B4-BE49-F238E27FC236}">
                  <a16:creationId xmlns:a16="http://schemas.microsoft.com/office/drawing/2014/main" id="{4BC7E14F-8B1C-48DB-E88E-6C858F8B12B3}"/>
                </a:ext>
              </a:extLst>
            </p:cNvPr>
            <p:cNvSpPr/>
            <p:nvPr/>
          </p:nvSpPr>
          <p:spPr>
            <a:xfrm rot="18900000">
              <a:off x="4965688" y="3608728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십자형 97">
              <a:extLst>
                <a:ext uri="{FF2B5EF4-FFF2-40B4-BE49-F238E27FC236}">
                  <a16:creationId xmlns:a16="http://schemas.microsoft.com/office/drawing/2014/main" id="{40C68538-C3EB-CDA6-3245-0C2BE32EDE42}"/>
                </a:ext>
              </a:extLst>
            </p:cNvPr>
            <p:cNvSpPr/>
            <p:nvPr/>
          </p:nvSpPr>
          <p:spPr>
            <a:xfrm rot="18900000">
              <a:off x="6827407" y="3615247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  <a:stCxn id="38" idx="3"/>
            <a:endCxn id="48" idx="3"/>
          </p:cNvCxnSpPr>
          <p:nvPr/>
        </p:nvCxnSpPr>
        <p:spPr bwMode="auto">
          <a:xfrm flipH="1">
            <a:off x="6023818" y="3488802"/>
            <a:ext cx="1625" cy="1462616"/>
          </a:xfrm>
          <a:prstGeom prst="curvedConnector3">
            <a:avLst>
              <a:gd name="adj1" fmla="val -34224431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53437" y="3866542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89564" y="3348465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3B0B76-9E5F-C9ED-DF40-FE43C3950065}"/>
              </a:ext>
            </a:extLst>
          </p:cNvPr>
          <p:cNvGrpSpPr/>
          <p:nvPr/>
        </p:nvGrpSpPr>
        <p:grpSpPr>
          <a:xfrm>
            <a:off x="2991856" y="3349929"/>
            <a:ext cx="3035879" cy="280674"/>
            <a:chOff x="4440812" y="3859990"/>
            <a:chExt cx="3035879" cy="2806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2C244F-E8C2-207E-72F2-E80905D768A4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십자형 96">
              <a:extLst>
                <a:ext uri="{FF2B5EF4-FFF2-40B4-BE49-F238E27FC236}">
                  <a16:creationId xmlns:a16="http://schemas.microsoft.com/office/drawing/2014/main" id="{6246852E-3051-E19C-2A0C-E05699438128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FC9E38-588A-E111-48C9-B281FF16A4C3}"/>
              </a:ext>
            </a:extLst>
          </p:cNvPr>
          <p:cNvGrpSpPr/>
          <p:nvPr/>
        </p:nvGrpSpPr>
        <p:grpSpPr>
          <a:xfrm>
            <a:off x="2987939" y="4811081"/>
            <a:ext cx="3035879" cy="280674"/>
            <a:chOff x="4439187" y="5322606"/>
            <a:chExt cx="3035879" cy="2806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280AB1-EE15-D42F-C13D-C4E292D72072}"/>
                </a:ext>
              </a:extLst>
            </p:cNvPr>
            <p:cNvGrpSpPr/>
            <p:nvPr/>
          </p:nvGrpSpPr>
          <p:grpSpPr>
            <a:xfrm>
              <a:off x="4439187" y="5322606"/>
              <a:ext cx="3035879" cy="280674"/>
              <a:chOff x="4706097" y="3578238"/>
              <a:chExt cx="3035879" cy="28067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306319-5E46-F7FC-DB29-83E7BE4F75D0}"/>
                  </a:ext>
                </a:extLst>
              </p:cNvPr>
              <p:cNvSpPr/>
              <p:nvPr/>
            </p:nvSpPr>
            <p:spPr bwMode="auto">
              <a:xfrm>
                <a:off x="4706097" y="3578238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  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AND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 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52" name="십자형 95">
                <a:extLst>
                  <a:ext uri="{FF2B5EF4-FFF2-40B4-BE49-F238E27FC236}">
                    <a16:creationId xmlns:a16="http://schemas.microsoft.com/office/drawing/2014/main" id="{12BE5D59-90E3-6DAD-1363-0769362618EF}"/>
                  </a:ext>
                </a:extLst>
              </p:cNvPr>
              <p:cNvSpPr/>
              <p:nvPr/>
            </p:nvSpPr>
            <p:spPr>
              <a:xfrm rot="18900000">
                <a:off x="4837758" y="3617193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3" name="십자형 96">
                <a:extLst>
                  <a:ext uri="{FF2B5EF4-FFF2-40B4-BE49-F238E27FC236}">
                    <a16:creationId xmlns:a16="http://schemas.microsoft.com/office/drawing/2014/main" id="{DD130E12-87C2-D332-DED5-86907D46E45F}"/>
                  </a:ext>
                </a:extLst>
              </p:cNvPr>
              <p:cNvSpPr/>
              <p:nvPr/>
            </p:nvSpPr>
            <p:spPr>
              <a:xfrm rot="18900000">
                <a:off x="5237102" y="3617194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5" name="십자형 97">
                <a:extLst>
                  <a:ext uri="{FF2B5EF4-FFF2-40B4-BE49-F238E27FC236}">
                    <a16:creationId xmlns:a16="http://schemas.microsoft.com/office/drawing/2014/main" id="{00D29650-1B40-C414-BA3A-61A3FE8442B0}"/>
                  </a:ext>
                </a:extLst>
              </p:cNvPr>
              <p:cNvSpPr/>
              <p:nvPr/>
            </p:nvSpPr>
            <p:spPr>
              <a:xfrm rot="18900000">
                <a:off x="7099528" y="3606966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58" name="십자형 96">
              <a:extLst>
                <a:ext uri="{FF2B5EF4-FFF2-40B4-BE49-F238E27FC236}">
                  <a16:creationId xmlns:a16="http://schemas.microsoft.com/office/drawing/2014/main" id="{AF20CEAB-B6D3-A786-51B3-10CDD5C3A1F0}"/>
                </a:ext>
              </a:extLst>
            </p:cNvPr>
            <p:cNvSpPr/>
            <p:nvPr/>
          </p:nvSpPr>
          <p:spPr>
            <a:xfrm rot="18900000">
              <a:off x="7170873" y="5349870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39377E-8F9C-5FE8-BF50-1ED720CF1292}"/>
              </a:ext>
            </a:extLst>
          </p:cNvPr>
          <p:cNvSpPr txBox="1"/>
          <p:nvPr/>
        </p:nvSpPr>
        <p:spPr>
          <a:xfrm>
            <a:off x="131033" y="870316"/>
            <a:ext cx="8844594" cy="557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77E8EB9-9FFC-3AB9-2991-036535657D34}"/>
              </a:ext>
            </a:extLst>
          </p:cNvPr>
          <p:cNvSpPr txBox="1">
            <a:spLocks/>
          </p:cNvSpPr>
          <p:nvPr/>
        </p:nvSpPr>
        <p:spPr>
          <a:xfrm>
            <a:off x="149703" y="2953967"/>
            <a:ext cx="8830934" cy="1523427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Prior IFP techniques requires the application to be highly error-tolerant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0449-3158-8422-1F82-6D84E537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Our Goal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F07B5A-1A72-8459-96FA-A739345A3E38}"/>
              </a:ext>
            </a:extLst>
          </p:cNvPr>
          <p:cNvSpPr/>
          <p:nvPr/>
        </p:nvSpPr>
        <p:spPr>
          <a:xfrm>
            <a:off x="112143" y="1850250"/>
            <a:ext cx="89125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Address the bottleneck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state-of-the-art IFP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serial sensing of operands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ADCDB6F-892A-6E0F-A3FC-A8BB4A0D3F19}"/>
              </a:ext>
            </a:extLst>
          </p:cNvPr>
          <p:cNvSpPr/>
          <p:nvPr/>
        </p:nvSpPr>
        <p:spPr>
          <a:xfrm>
            <a:off x="112143" y="3853711"/>
            <a:ext cx="89125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Make IFP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reliable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provide accurate computation results)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Our Proposal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786366"/>
          </a:xfrm>
        </p:spPr>
        <p:txBody>
          <a:bodyPr>
            <a:normAutofit/>
          </a:bodyPr>
          <a:lstStyle/>
          <a:p>
            <a:r>
              <a:rPr lang="en-IN" b="0" dirty="0"/>
              <a:t>Flash-Cosmos enables</a:t>
            </a:r>
            <a:endParaRPr lang="en-IN" b="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 </a:t>
            </a:r>
            <a:r>
              <a:rPr lang="en-IN" b="0" dirty="0"/>
              <a:t>on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multiple operands</a:t>
            </a:r>
            <a:r>
              <a:rPr lang="en-IN" b="0" dirty="0"/>
              <a:t> using a </a:t>
            </a:r>
            <a:br>
              <a:rPr lang="en-IN" b="0" dirty="0"/>
            </a:b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single sensing operation</a:t>
            </a:r>
          </a:p>
          <a:p>
            <a:pPr lvl="1"/>
            <a:r>
              <a:rPr lang="en-IN" b="0" dirty="0"/>
              <a:t>Provide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high reliability </a:t>
            </a:r>
            <a:r>
              <a:rPr lang="en-IN" b="0" dirty="0"/>
              <a:t>during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in-flash computation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838" y="3037380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90012" y="3837764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801" y="4671603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801" y="4393555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484" y="5611933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800" y="5290889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800" y="4115862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6728AD-E738-D70F-CBC5-0C55E04B556A}"/>
              </a:ext>
            </a:extLst>
          </p:cNvPr>
          <p:cNvSpPr/>
          <p:nvPr/>
        </p:nvSpPr>
        <p:spPr bwMode="auto">
          <a:xfrm>
            <a:off x="2990012" y="3562551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9" name="Curved Connector 38">
            <a:extLst>
              <a:ext uri="{FF2B5EF4-FFF2-40B4-BE49-F238E27FC236}">
                <a16:creationId xmlns:a16="http://schemas.microsoft.com/office/drawing/2014/main" id="{090D64F8-1B94-3E9F-8B93-E73FC9068B8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8183" y="3987250"/>
            <a:ext cx="9735" cy="1469155"/>
          </a:xfrm>
          <a:prstGeom prst="curvedConnector3">
            <a:avLst>
              <a:gd name="adj1" fmla="val -518567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D643462-7AC1-7BBC-441D-4775C1300C41}"/>
              </a:ext>
            </a:extLst>
          </p:cNvPr>
          <p:cNvSpPr/>
          <p:nvPr/>
        </p:nvSpPr>
        <p:spPr>
          <a:xfrm>
            <a:off x="6256851" y="4396723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732D09-8F48-326B-B793-283A7AED6A30}"/>
              </a:ext>
            </a:extLst>
          </p:cNvPr>
          <p:cNvSpPr/>
          <p:nvPr/>
        </p:nvSpPr>
        <p:spPr bwMode="auto">
          <a:xfrm>
            <a:off x="2990012" y="3843224"/>
            <a:ext cx="3035879" cy="275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592E2-A14E-6B07-F1A9-EB9EE10C9D7E}"/>
              </a:ext>
            </a:extLst>
          </p:cNvPr>
          <p:cNvSpPr/>
          <p:nvPr/>
        </p:nvSpPr>
        <p:spPr bwMode="auto">
          <a:xfrm>
            <a:off x="2990012" y="356009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D1B3E2-A321-9F53-622F-11044CF1C8E9}"/>
              </a:ext>
            </a:extLst>
          </p:cNvPr>
          <p:cNvSpPr/>
          <p:nvPr/>
        </p:nvSpPr>
        <p:spPr bwMode="auto">
          <a:xfrm>
            <a:off x="2988800" y="4116049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41D0A0-7A8B-CE33-C0A7-34736F11BAC5}"/>
              </a:ext>
            </a:extLst>
          </p:cNvPr>
          <p:cNvSpPr/>
          <p:nvPr/>
        </p:nvSpPr>
        <p:spPr bwMode="auto">
          <a:xfrm>
            <a:off x="2992923" y="5298002"/>
            <a:ext cx="3035879" cy="281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B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1.94444E-6 0.2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0.21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1.94444E-6 0.1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8" grpId="0" animBg="1"/>
      <p:bldP spid="72" grpId="0" animBg="1"/>
      <p:bldP spid="73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569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Flash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 flash cell stores data by adjusting the </a:t>
            </a:r>
            <a:r>
              <a:rPr lang="en-CH" dirty="0">
                <a:solidFill>
                  <a:schemeClr val="accent1"/>
                </a:solidFill>
              </a:rPr>
              <a:t>amount of charge </a:t>
            </a:r>
            <a:r>
              <a:rPr lang="en-CH" dirty="0"/>
              <a:t>in the cell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A9BE76-316C-6AA2-D293-201EC44EFE79}"/>
              </a:ext>
            </a:extLst>
          </p:cNvPr>
          <p:cNvGrpSpPr/>
          <p:nvPr/>
        </p:nvGrpSpPr>
        <p:grpSpPr>
          <a:xfrm>
            <a:off x="1115474" y="1926890"/>
            <a:ext cx="2988324" cy="2026624"/>
            <a:chOff x="1115474" y="1650844"/>
            <a:chExt cx="2988324" cy="20266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950E47-2948-E218-8600-99E73695AD75}"/>
                </a:ext>
              </a:extLst>
            </p:cNvPr>
            <p:cNvSpPr txBox="1"/>
            <p:nvPr/>
          </p:nvSpPr>
          <p:spPr>
            <a:xfrm>
              <a:off x="1115474" y="3061915"/>
              <a:ext cx="2988324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Erased Cell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(Low Charge Level)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타원 299">
              <a:extLst>
                <a:ext uri="{FF2B5EF4-FFF2-40B4-BE49-F238E27FC236}">
                  <a16:creationId xmlns:a16="http://schemas.microsoft.com/office/drawing/2014/main" id="{B87899F4-6B53-60A2-4933-371DC85102E3}"/>
                </a:ext>
              </a:extLst>
            </p:cNvPr>
            <p:cNvSpPr/>
            <p:nvPr/>
          </p:nvSpPr>
          <p:spPr>
            <a:xfrm>
              <a:off x="1967037" y="1650844"/>
              <a:ext cx="1285199" cy="12819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7DE648-2A1A-AD69-52F3-0B8B25A8B3CB}"/>
              </a:ext>
            </a:extLst>
          </p:cNvPr>
          <p:cNvGrpSpPr/>
          <p:nvPr/>
        </p:nvGrpSpPr>
        <p:grpSpPr>
          <a:xfrm>
            <a:off x="5040202" y="1926890"/>
            <a:ext cx="2988324" cy="2026624"/>
            <a:chOff x="5040202" y="1650844"/>
            <a:chExt cx="2988324" cy="20266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1C5098-2F55-DCD0-4035-DEF8021C7835}"/>
                </a:ext>
              </a:extLst>
            </p:cNvPr>
            <p:cNvSpPr txBox="1"/>
            <p:nvPr/>
          </p:nvSpPr>
          <p:spPr>
            <a:xfrm>
              <a:off x="5040202" y="3061915"/>
              <a:ext cx="2988324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Programmed Cell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(High Charge Level)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타원 299">
              <a:extLst>
                <a:ext uri="{FF2B5EF4-FFF2-40B4-BE49-F238E27FC236}">
                  <a16:creationId xmlns:a16="http://schemas.microsoft.com/office/drawing/2014/main" id="{E1CC8831-2260-02FC-4A07-355018A60666}"/>
                </a:ext>
              </a:extLst>
            </p:cNvPr>
            <p:cNvSpPr/>
            <p:nvPr/>
          </p:nvSpPr>
          <p:spPr>
            <a:xfrm>
              <a:off x="5891765" y="1650844"/>
              <a:ext cx="1285199" cy="1281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8AEA67-5B70-308C-F2E2-AB663FEBD44B}"/>
              </a:ext>
            </a:extLst>
          </p:cNvPr>
          <p:cNvGrpSpPr/>
          <p:nvPr/>
        </p:nvGrpSpPr>
        <p:grpSpPr>
          <a:xfrm>
            <a:off x="1115474" y="4120285"/>
            <a:ext cx="7023522" cy="2271555"/>
            <a:chOff x="1115474" y="3844239"/>
            <a:chExt cx="7023522" cy="2271555"/>
          </a:xfrm>
        </p:grpSpPr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id="{30C9F20A-9ABF-D74B-C544-EFA47FEA1BD3}"/>
                </a:ext>
              </a:extLst>
            </p:cNvPr>
            <p:cNvSpPr/>
            <p:nvPr/>
          </p:nvSpPr>
          <p:spPr>
            <a:xfrm>
              <a:off x="2260315" y="3844239"/>
              <a:ext cx="708917" cy="657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own Arrow 35">
              <a:extLst>
                <a:ext uri="{FF2B5EF4-FFF2-40B4-BE49-F238E27FC236}">
                  <a16:creationId xmlns:a16="http://schemas.microsoft.com/office/drawing/2014/main" id="{780550EE-0828-1AD5-9060-5886910386FE}"/>
                </a:ext>
              </a:extLst>
            </p:cNvPr>
            <p:cNvSpPr/>
            <p:nvPr/>
          </p:nvSpPr>
          <p:spPr>
            <a:xfrm>
              <a:off x="6179905" y="3844239"/>
              <a:ext cx="708917" cy="657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85BA2A-D88A-83D7-1AD7-BB80C4B438D5}"/>
                </a:ext>
              </a:extLst>
            </p:cNvPr>
            <p:cNvSpPr txBox="1"/>
            <p:nvPr/>
          </p:nvSpPr>
          <p:spPr>
            <a:xfrm>
              <a:off x="3077838" y="3988346"/>
              <a:ext cx="29883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Activation</a:t>
              </a:r>
              <a:endPara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39" name="그룹 835">
              <a:extLst>
                <a:ext uri="{FF2B5EF4-FFF2-40B4-BE49-F238E27FC236}">
                  <a16:creationId xmlns:a16="http://schemas.microsoft.com/office/drawing/2014/main" id="{DDEBB10B-7E35-6817-B638-57183281C32C}"/>
                </a:ext>
              </a:extLst>
            </p:cNvPr>
            <p:cNvGrpSpPr/>
            <p:nvPr/>
          </p:nvGrpSpPr>
          <p:grpSpPr>
            <a:xfrm>
              <a:off x="1870695" y="4769831"/>
              <a:ext cx="1477881" cy="530507"/>
              <a:chOff x="5890169" y="4312037"/>
              <a:chExt cx="1895988" cy="1103725"/>
            </a:xfrm>
          </p:grpSpPr>
          <p:grpSp>
            <p:nvGrpSpPr>
              <p:cNvPr id="42" name="그룹 822">
                <a:extLst>
                  <a:ext uri="{FF2B5EF4-FFF2-40B4-BE49-F238E27FC236}">
                    <a16:creationId xmlns:a16="http://schemas.microsoft.com/office/drawing/2014/main" id="{27D9802B-E4DE-F2A7-0E45-FC0B768A25CC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45" name="직선 연결선 771">
                  <a:extLst>
                    <a:ext uri="{FF2B5EF4-FFF2-40B4-BE49-F238E27FC236}">
                      <a16:creationId xmlns:a16="http://schemas.microsoft.com/office/drawing/2014/main" id="{6A1E1823-7909-865A-8C6B-E63A7E261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789">
                  <a:extLst>
                    <a:ext uri="{FF2B5EF4-FFF2-40B4-BE49-F238E27FC236}">
                      <a16:creationId xmlns:a16="http://schemas.microsoft.com/office/drawing/2014/main" id="{F7F84726-CDFF-6839-D6BA-D1952FE4A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792">
                  <a:extLst>
                    <a:ext uri="{FF2B5EF4-FFF2-40B4-BE49-F238E27FC236}">
                      <a16:creationId xmlns:a16="http://schemas.microsoft.com/office/drawing/2014/main" id="{D2FDB726-09D1-8E5E-98EF-94D76B9BB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807">
                  <a:extLst>
                    <a:ext uri="{FF2B5EF4-FFF2-40B4-BE49-F238E27FC236}">
                      <a16:creationId xmlns:a16="http://schemas.microsoft.com/office/drawing/2014/main" id="{8BCE4B49-81FE-B413-14BA-FCE45FAB4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810">
                  <a:extLst>
                    <a:ext uri="{FF2B5EF4-FFF2-40B4-BE49-F238E27FC236}">
                      <a16:creationId xmlns:a16="http://schemas.microsoft.com/office/drawing/2014/main" id="{0D5213C8-CEC7-0291-F5E6-59029D0E54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 815">
                  <a:extLst>
                    <a:ext uri="{FF2B5EF4-FFF2-40B4-BE49-F238E27FC236}">
                      <a16:creationId xmlns:a16="http://schemas.microsoft.com/office/drawing/2014/main" id="{3A4EE30C-D460-3EB3-5336-03DD96AAD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연결선 819">
                  <a:extLst>
                    <a:ext uri="{FF2B5EF4-FFF2-40B4-BE49-F238E27FC236}">
                      <a16:creationId xmlns:a16="http://schemas.microsoft.com/office/drawing/2014/main" id="{216D47BB-C1BD-C246-A2E2-7612280CA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직선 연결선 826">
                <a:extLst>
                  <a:ext uri="{FF2B5EF4-FFF2-40B4-BE49-F238E27FC236}">
                    <a16:creationId xmlns:a16="http://schemas.microsoft.com/office/drawing/2014/main" id="{4B82898F-ED8F-41D1-5B83-F6A248C67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832">
                <a:extLst>
                  <a:ext uri="{FF2B5EF4-FFF2-40B4-BE49-F238E27FC236}">
                    <a16:creationId xmlns:a16="http://schemas.microsoft.com/office/drawing/2014/main" id="{DDD1B199-8ACE-9552-BC22-E2DAE6F475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그룹 761">
              <a:extLst>
                <a:ext uri="{FF2B5EF4-FFF2-40B4-BE49-F238E27FC236}">
                  <a16:creationId xmlns:a16="http://schemas.microsoft.com/office/drawing/2014/main" id="{16E00A7A-ACE4-56C3-5C0D-F0EF94B08AAB}"/>
                </a:ext>
              </a:extLst>
            </p:cNvPr>
            <p:cNvGrpSpPr/>
            <p:nvPr/>
          </p:nvGrpSpPr>
          <p:grpSpPr>
            <a:xfrm>
              <a:off x="5815165" y="4868016"/>
              <a:ext cx="1438395" cy="298725"/>
              <a:chOff x="5608137" y="3394157"/>
              <a:chExt cx="338599" cy="70817"/>
            </a:xfrm>
          </p:grpSpPr>
          <p:grpSp>
            <p:nvGrpSpPr>
              <p:cNvPr id="56" name="그룹 753">
                <a:extLst>
                  <a:ext uri="{FF2B5EF4-FFF2-40B4-BE49-F238E27FC236}">
                    <a16:creationId xmlns:a16="http://schemas.microsoft.com/office/drawing/2014/main" id="{E9E80999-D225-8FDB-41EF-D7AD423298C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59" name="타원 750">
                  <a:extLst>
                    <a:ext uri="{FF2B5EF4-FFF2-40B4-BE49-F238E27FC236}">
                      <a16:creationId xmlns:a16="http://schemas.microsoft.com/office/drawing/2014/main" id="{BD5113FB-645E-2407-245E-871847065EBF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60" name="타원 751">
                  <a:extLst>
                    <a:ext uri="{FF2B5EF4-FFF2-40B4-BE49-F238E27FC236}">
                      <a16:creationId xmlns:a16="http://schemas.microsoft.com/office/drawing/2014/main" id="{7214A0A5-38C2-9362-4CD2-D26A5FAD3809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61" name="직선 연결선 752">
                  <a:extLst>
                    <a:ext uri="{FF2B5EF4-FFF2-40B4-BE49-F238E27FC236}">
                      <a16:creationId xmlns:a16="http://schemas.microsoft.com/office/drawing/2014/main" id="{EFD7EE85-0C17-857C-8B22-39191E2CC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직선 연결선 754">
                <a:extLst>
                  <a:ext uri="{FF2B5EF4-FFF2-40B4-BE49-F238E27FC236}">
                    <a16:creationId xmlns:a16="http://schemas.microsoft.com/office/drawing/2014/main" id="{9F9F121B-D2DF-6677-C4A7-8D5933201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756">
                <a:extLst>
                  <a:ext uri="{FF2B5EF4-FFF2-40B4-BE49-F238E27FC236}">
                    <a16:creationId xmlns:a16="http://schemas.microsoft.com/office/drawing/2014/main" id="{DF49440D-0BFC-25B6-407A-1BA010A8D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ADFEF2-D605-032A-B45B-B81E6DAE3EA8}"/>
                </a:ext>
              </a:extLst>
            </p:cNvPr>
            <p:cNvSpPr txBox="1"/>
            <p:nvPr/>
          </p:nvSpPr>
          <p:spPr>
            <a:xfrm>
              <a:off x="1115474" y="5654129"/>
              <a:ext cx="298832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Operates as a </a:t>
              </a: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resistor</a:t>
              </a:r>
              <a:endPara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4F9DFC-6C01-6B85-63EE-2561FDA6B6FC}"/>
                </a:ext>
              </a:extLst>
            </p:cNvPr>
            <p:cNvSpPr txBox="1"/>
            <p:nvPr/>
          </p:nvSpPr>
          <p:spPr>
            <a:xfrm>
              <a:off x="4851840" y="5500241"/>
              <a:ext cx="328715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Operates as an </a:t>
              </a: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open switch</a:t>
              </a:r>
              <a:endPara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NAND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 set of flash cells are </a:t>
            </a:r>
            <a:r>
              <a:rPr lang="en-CH" dirty="0">
                <a:solidFill>
                  <a:schemeClr val="accent1"/>
                </a:solidFill>
              </a:rPr>
              <a:t>serially connected</a:t>
            </a:r>
            <a:r>
              <a:rPr lang="en-IN" dirty="0"/>
              <a:t> to form </a:t>
            </a:r>
            <a:r>
              <a:rPr lang="en-CH" dirty="0"/>
              <a:t>a </a:t>
            </a:r>
            <a:r>
              <a:rPr lang="en-CH" dirty="0">
                <a:solidFill>
                  <a:schemeClr val="accent1"/>
                </a:solidFill>
              </a:rPr>
              <a:t>NAND </a:t>
            </a:r>
            <a:r>
              <a:rPr lang="en-IN" dirty="0">
                <a:solidFill>
                  <a:schemeClr val="accent1"/>
                </a:solidFill>
              </a:rPr>
              <a:t>S</a:t>
            </a:r>
            <a:r>
              <a:rPr lang="en-CH" dirty="0">
                <a:solidFill>
                  <a:schemeClr val="accent1"/>
                </a:solidFill>
              </a:rPr>
              <a:t>tring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F3EDF-AB53-45C0-0E7A-8AD288282898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B07BC-44D8-CAB8-B9BD-3412E078CD6D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4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24800" cy="1752600"/>
          </a:xfrm>
        </p:spPr>
        <p:txBody>
          <a:bodyPr/>
          <a:lstStyle/>
          <a:p>
            <a:pPr algn="ctr"/>
            <a:r>
              <a:rPr lang="en-US" sz="6000" dirty="0"/>
              <a:t>Processing in Memory:</a:t>
            </a:r>
            <a:br>
              <a:rPr lang="en-US" sz="6000" dirty="0"/>
            </a:br>
            <a:r>
              <a:rPr lang="en-US" sz="6000" dirty="0"/>
              <a:t>Two Types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1. Processing </a:t>
            </a:r>
            <a:r>
              <a:rPr lang="en-US" sz="3600" b="1" dirty="0">
                <a:solidFill>
                  <a:srgbClr val="FF0000"/>
                </a:solidFill>
              </a:rPr>
              <a:t>near</a:t>
            </a:r>
            <a:r>
              <a:rPr lang="en-US" sz="3600" dirty="0">
                <a:solidFill>
                  <a:srgbClr val="FF0000"/>
                </a:solidFill>
              </a:rPr>
              <a:t> Memory</a:t>
            </a:r>
          </a:p>
          <a:p>
            <a:pPr algn="l"/>
            <a:r>
              <a:rPr lang="en-US" sz="3600" dirty="0">
                <a:solidFill>
                  <a:srgbClr val="0000FF"/>
                </a:solidFill>
              </a:rPr>
              <a:t>2. Processing </a:t>
            </a:r>
            <a:r>
              <a:rPr lang="en-US" sz="3600" b="1" dirty="0">
                <a:solidFill>
                  <a:srgbClr val="0000FF"/>
                </a:solidFill>
              </a:rPr>
              <a:t>using</a:t>
            </a:r>
            <a:r>
              <a:rPr lang="en-US" sz="3600" dirty="0">
                <a:solidFill>
                  <a:srgbClr val="0000FF"/>
                </a:solidFill>
              </a:rPr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6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88765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88332-3AD0-13DC-7151-58BB61AC022F}"/>
              </a:ext>
            </a:extLst>
          </p:cNvPr>
          <p:cNvSpPr txBox="1"/>
          <p:nvPr/>
        </p:nvSpPr>
        <p:spPr>
          <a:xfrm>
            <a:off x="89230" y="2206150"/>
            <a:ext cx="319048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grpSp>
        <p:nvGrpSpPr>
          <p:cNvPr id="24" name="그룹 835">
            <a:extLst>
              <a:ext uri="{FF2B5EF4-FFF2-40B4-BE49-F238E27FC236}">
                <a16:creationId xmlns:a16="http://schemas.microsoft.com/office/drawing/2014/main" id="{1273E5F0-9EAB-5D27-DA03-9BD4ECE308EC}"/>
              </a:ext>
            </a:extLst>
          </p:cNvPr>
          <p:cNvGrpSpPr/>
          <p:nvPr/>
        </p:nvGrpSpPr>
        <p:grpSpPr>
          <a:xfrm rot="16200000">
            <a:off x="3473970" y="2536241"/>
            <a:ext cx="566744" cy="268733"/>
            <a:chOff x="5890169" y="4312037"/>
            <a:chExt cx="1895988" cy="1103725"/>
          </a:xfrm>
        </p:grpSpPr>
        <p:grpSp>
          <p:nvGrpSpPr>
            <p:cNvPr id="37" name="그룹 822">
              <a:extLst>
                <a:ext uri="{FF2B5EF4-FFF2-40B4-BE49-F238E27FC236}">
                  <a16:creationId xmlns:a16="http://schemas.microsoft.com/office/drawing/2014/main" id="{CAF4B80A-AF2F-DDB0-A64A-6EE3D332D73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1" name="직선 연결선 771">
                <a:extLst>
                  <a:ext uri="{FF2B5EF4-FFF2-40B4-BE49-F238E27FC236}">
                    <a16:creationId xmlns:a16="http://schemas.microsoft.com/office/drawing/2014/main" id="{2CF08EF7-36D2-9A27-551C-3DA8B8BB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789">
                <a:extLst>
                  <a:ext uri="{FF2B5EF4-FFF2-40B4-BE49-F238E27FC236}">
                    <a16:creationId xmlns:a16="http://schemas.microsoft.com/office/drawing/2014/main" id="{7CD19DFF-23CD-F16D-6093-C80E9B3F08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792">
                <a:extLst>
                  <a:ext uri="{FF2B5EF4-FFF2-40B4-BE49-F238E27FC236}">
                    <a16:creationId xmlns:a16="http://schemas.microsoft.com/office/drawing/2014/main" id="{087DA86C-A918-B3ED-8448-426F429FD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807">
                <a:extLst>
                  <a:ext uri="{FF2B5EF4-FFF2-40B4-BE49-F238E27FC236}">
                    <a16:creationId xmlns:a16="http://schemas.microsoft.com/office/drawing/2014/main" id="{C30E5CFA-1E0C-08AA-83DE-24466DE1A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810">
                <a:extLst>
                  <a:ext uri="{FF2B5EF4-FFF2-40B4-BE49-F238E27FC236}">
                    <a16:creationId xmlns:a16="http://schemas.microsoft.com/office/drawing/2014/main" id="{FA767C00-BC04-F8B5-1E02-BE85EBB74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815">
                <a:extLst>
                  <a:ext uri="{FF2B5EF4-FFF2-40B4-BE49-F238E27FC236}">
                    <a16:creationId xmlns:a16="http://schemas.microsoft.com/office/drawing/2014/main" id="{45266713-A079-1F3E-AAA0-A90E9273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819">
                <a:extLst>
                  <a:ext uri="{FF2B5EF4-FFF2-40B4-BE49-F238E27FC236}">
                    <a16:creationId xmlns:a16="http://schemas.microsoft.com/office/drawing/2014/main" id="{F4EFD702-6B0D-8360-882D-ABA7589A4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직선 연결선 826">
              <a:extLst>
                <a:ext uri="{FF2B5EF4-FFF2-40B4-BE49-F238E27FC236}">
                  <a16:creationId xmlns:a16="http://schemas.microsoft.com/office/drawing/2014/main" id="{F98C3763-B526-59E5-B077-5D67B4FD102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E5A0ED23-1B98-A04B-6C8E-58B26B400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CF405-22E4-A5FB-E193-F517A7636726}"/>
              </a:ext>
            </a:extLst>
          </p:cNvPr>
          <p:cNvCxnSpPr>
            <a:stCxn id="15" idx="3"/>
            <a:endCxn id="7" idx="2"/>
          </p:cNvCxnSpPr>
          <p:nvPr/>
        </p:nvCxnSpPr>
        <p:spPr>
          <a:xfrm>
            <a:off x="3279711" y="2667815"/>
            <a:ext cx="197877" cy="0"/>
          </a:xfrm>
          <a:prstGeom prst="line">
            <a:avLst/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9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88765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4050607" y="1573749"/>
            <a:ext cx="5912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88332-3AD0-13DC-7151-58BB61AC022F}"/>
              </a:ext>
            </a:extLst>
          </p:cNvPr>
          <p:cNvSpPr txBox="1"/>
          <p:nvPr/>
        </p:nvSpPr>
        <p:spPr>
          <a:xfrm>
            <a:off x="89230" y="2206150"/>
            <a:ext cx="319048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grpSp>
        <p:nvGrpSpPr>
          <p:cNvPr id="24" name="그룹 835">
            <a:extLst>
              <a:ext uri="{FF2B5EF4-FFF2-40B4-BE49-F238E27FC236}">
                <a16:creationId xmlns:a16="http://schemas.microsoft.com/office/drawing/2014/main" id="{1273E5F0-9EAB-5D27-DA03-9BD4ECE308EC}"/>
              </a:ext>
            </a:extLst>
          </p:cNvPr>
          <p:cNvGrpSpPr/>
          <p:nvPr/>
        </p:nvGrpSpPr>
        <p:grpSpPr>
          <a:xfrm rot="16200000">
            <a:off x="3473970" y="2536241"/>
            <a:ext cx="566744" cy="268733"/>
            <a:chOff x="5890169" y="4312037"/>
            <a:chExt cx="1895988" cy="1103725"/>
          </a:xfrm>
        </p:grpSpPr>
        <p:grpSp>
          <p:nvGrpSpPr>
            <p:cNvPr id="37" name="그룹 822">
              <a:extLst>
                <a:ext uri="{FF2B5EF4-FFF2-40B4-BE49-F238E27FC236}">
                  <a16:creationId xmlns:a16="http://schemas.microsoft.com/office/drawing/2014/main" id="{CAF4B80A-AF2F-DDB0-A64A-6EE3D332D73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1" name="직선 연결선 771">
                <a:extLst>
                  <a:ext uri="{FF2B5EF4-FFF2-40B4-BE49-F238E27FC236}">
                    <a16:creationId xmlns:a16="http://schemas.microsoft.com/office/drawing/2014/main" id="{2CF08EF7-36D2-9A27-551C-3DA8B8BB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789">
                <a:extLst>
                  <a:ext uri="{FF2B5EF4-FFF2-40B4-BE49-F238E27FC236}">
                    <a16:creationId xmlns:a16="http://schemas.microsoft.com/office/drawing/2014/main" id="{7CD19DFF-23CD-F16D-6093-C80E9B3F08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792">
                <a:extLst>
                  <a:ext uri="{FF2B5EF4-FFF2-40B4-BE49-F238E27FC236}">
                    <a16:creationId xmlns:a16="http://schemas.microsoft.com/office/drawing/2014/main" id="{087DA86C-A918-B3ED-8448-426F429FD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807">
                <a:extLst>
                  <a:ext uri="{FF2B5EF4-FFF2-40B4-BE49-F238E27FC236}">
                    <a16:creationId xmlns:a16="http://schemas.microsoft.com/office/drawing/2014/main" id="{C30E5CFA-1E0C-08AA-83DE-24466DE1A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810">
                <a:extLst>
                  <a:ext uri="{FF2B5EF4-FFF2-40B4-BE49-F238E27FC236}">
                    <a16:creationId xmlns:a16="http://schemas.microsoft.com/office/drawing/2014/main" id="{FA767C00-BC04-F8B5-1E02-BE85EBB74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815">
                <a:extLst>
                  <a:ext uri="{FF2B5EF4-FFF2-40B4-BE49-F238E27FC236}">
                    <a16:creationId xmlns:a16="http://schemas.microsoft.com/office/drawing/2014/main" id="{45266713-A079-1F3E-AAA0-A90E9273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819">
                <a:extLst>
                  <a:ext uri="{FF2B5EF4-FFF2-40B4-BE49-F238E27FC236}">
                    <a16:creationId xmlns:a16="http://schemas.microsoft.com/office/drawing/2014/main" id="{F4EFD702-6B0D-8360-882D-ABA7589A4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직선 연결선 826">
              <a:extLst>
                <a:ext uri="{FF2B5EF4-FFF2-40B4-BE49-F238E27FC236}">
                  <a16:creationId xmlns:a16="http://schemas.microsoft.com/office/drawing/2014/main" id="{F98C3763-B526-59E5-B077-5D67B4FD102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E5A0ED23-1B98-A04B-6C8E-58B26B400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CF405-22E4-A5FB-E193-F517A7636726}"/>
              </a:ext>
            </a:extLst>
          </p:cNvPr>
          <p:cNvCxnSpPr>
            <a:stCxn id="15" idx="3"/>
            <a:endCxn id="7" idx="2"/>
          </p:cNvCxnSpPr>
          <p:nvPr/>
        </p:nvCxnSpPr>
        <p:spPr>
          <a:xfrm>
            <a:off x="3279711" y="2667815"/>
            <a:ext cx="197877" cy="0"/>
          </a:xfrm>
          <a:prstGeom prst="line">
            <a:avLst/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713E65-3525-740C-8A6D-0F22CACB09C3}"/>
              </a:ext>
            </a:extLst>
          </p:cNvPr>
          <p:cNvGrpSpPr/>
          <p:nvPr/>
        </p:nvGrpSpPr>
        <p:grpSpPr>
          <a:xfrm>
            <a:off x="6375533" y="1573749"/>
            <a:ext cx="1164243" cy="4901247"/>
            <a:chOff x="6375533" y="1573749"/>
            <a:chExt cx="1164243" cy="490124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B323489-2454-7998-EB88-861F0D4950FB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85" y="2159850"/>
              <a:ext cx="0" cy="43151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타원 299">
              <a:extLst>
                <a:ext uri="{FF2B5EF4-FFF2-40B4-BE49-F238E27FC236}">
                  <a16:creationId xmlns:a16="http://schemas.microsoft.com/office/drawing/2014/main" id="{516091A7-8065-B9F9-2C1A-CE527FADD01F}"/>
                </a:ext>
              </a:extLst>
            </p:cNvPr>
            <p:cNvSpPr/>
            <p:nvPr/>
          </p:nvSpPr>
          <p:spPr>
            <a:xfrm>
              <a:off x="6375533" y="2388765"/>
              <a:ext cx="559503" cy="5581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7" name="타원 299">
              <a:extLst>
                <a:ext uri="{FF2B5EF4-FFF2-40B4-BE49-F238E27FC236}">
                  <a16:creationId xmlns:a16="http://schemas.microsoft.com/office/drawing/2014/main" id="{0BFAFB9A-F91A-B3BD-AF6F-66203BABA07E}"/>
                </a:ext>
              </a:extLst>
            </p:cNvPr>
            <p:cNvSpPr/>
            <p:nvPr/>
          </p:nvSpPr>
          <p:spPr>
            <a:xfrm>
              <a:off x="6375533" y="3055544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8" name="타원 299">
              <a:extLst>
                <a:ext uri="{FF2B5EF4-FFF2-40B4-BE49-F238E27FC236}">
                  <a16:creationId xmlns:a16="http://schemas.microsoft.com/office/drawing/2014/main" id="{5C18E509-0646-903D-971C-C907EDE77492}"/>
                </a:ext>
              </a:extLst>
            </p:cNvPr>
            <p:cNvSpPr/>
            <p:nvPr/>
          </p:nvSpPr>
          <p:spPr>
            <a:xfrm>
              <a:off x="6375533" y="3718227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9" name="타원 299">
              <a:extLst>
                <a:ext uri="{FF2B5EF4-FFF2-40B4-BE49-F238E27FC236}">
                  <a16:creationId xmlns:a16="http://schemas.microsoft.com/office/drawing/2014/main" id="{802BAB7A-9515-3FEF-D99F-A1AA2B950626}"/>
                </a:ext>
              </a:extLst>
            </p:cNvPr>
            <p:cNvSpPr/>
            <p:nvPr/>
          </p:nvSpPr>
          <p:spPr>
            <a:xfrm>
              <a:off x="6375533" y="4380910"/>
              <a:ext cx="559503" cy="5581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0" name="타원 299">
              <a:extLst>
                <a:ext uri="{FF2B5EF4-FFF2-40B4-BE49-F238E27FC236}">
                  <a16:creationId xmlns:a16="http://schemas.microsoft.com/office/drawing/2014/main" id="{AF612D94-1F57-811F-919A-81FBA4B1A63D}"/>
                </a:ext>
              </a:extLst>
            </p:cNvPr>
            <p:cNvSpPr/>
            <p:nvPr/>
          </p:nvSpPr>
          <p:spPr>
            <a:xfrm>
              <a:off x="6375533" y="5552164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4D92D4-5AF6-2F6E-0D00-309120B7E0AC}"/>
                </a:ext>
              </a:extLst>
            </p:cNvPr>
            <p:cNvCxnSpPr/>
            <p:nvPr/>
          </p:nvCxnSpPr>
          <p:spPr>
            <a:xfrm>
              <a:off x="6645010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4CBB582-5F6C-41F8-EE76-4C142F79A2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4117" y="1931542"/>
              <a:ext cx="10048" cy="45382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99AEECF-14CF-1CBC-4361-9E6B905B3915}"/>
                </a:ext>
              </a:extLst>
            </p:cNvPr>
            <p:cNvSpPr txBox="1"/>
            <p:nvPr/>
          </p:nvSpPr>
          <p:spPr>
            <a:xfrm>
              <a:off x="6948552" y="1573749"/>
              <a:ext cx="59122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j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4" name="그룹 835">
              <a:extLst>
                <a:ext uri="{FF2B5EF4-FFF2-40B4-BE49-F238E27FC236}">
                  <a16:creationId xmlns:a16="http://schemas.microsoft.com/office/drawing/2014/main" id="{86388314-5268-E754-EA88-5C9D37173877}"/>
                </a:ext>
              </a:extLst>
            </p:cNvPr>
            <p:cNvGrpSpPr/>
            <p:nvPr/>
          </p:nvGrpSpPr>
          <p:grpSpPr>
            <a:xfrm rot="16200000">
              <a:off x="6371914" y="3204383"/>
              <a:ext cx="566744" cy="268733"/>
              <a:chOff x="5890169" y="4312037"/>
              <a:chExt cx="1895988" cy="1103725"/>
            </a:xfrm>
          </p:grpSpPr>
          <p:grpSp>
            <p:nvGrpSpPr>
              <p:cNvPr id="85" name="그룹 822">
                <a:extLst>
                  <a:ext uri="{FF2B5EF4-FFF2-40B4-BE49-F238E27FC236}">
                    <a16:creationId xmlns:a16="http://schemas.microsoft.com/office/drawing/2014/main" id="{44FEDA4D-A8E1-53C1-125A-AF392C694058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88" name="직선 연결선 771">
                  <a:extLst>
                    <a:ext uri="{FF2B5EF4-FFF2-40B4-BE49-F238E27FC236}">
                      <a16:creationId xmlns:a16="http://schemas.microsoft.com/office/drawing/2014/main" id="{34762038-77E1-98C7-2615-16A16EFE1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789">
                  <a:extLst>
                    <a:ext uri="{FF2B5EF4-FFF2-40B4-BE49-F238E27FC236}">
                      <a16:creationId xmlns:a16="http://schemas.microsoft.com/office/drawing/2014/main" id="{27687E25-A9DE-D786-E5D9-FDE852488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792">
                  <a:extLst>
                    <a:ext uri="{FF2B5EF4-FFF2-40B4-BE49-F238E27FC236}">
                      <a16:creationId xmlns:a16="http://schemas.microsoft.com/office/drawing/2014/main" id="{AA4379AD-C92B-84BB-0C29-FECAC68AD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807">
                  <a:extLst>
                    <a:ext uri="{FF2B5EF4-FFF2-40B4-BE49-F238E27FC236}">
                      <a16:creationId xmlns:a16="http://schemas.microsoft.com/office/drawing/2014/main" id="{39499E78-3DFC-CA52-77AC-2C7CC1F36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연결선 810">
                  <a:extLst>
                    <a:ext uri="{FF2B5EF4-FFF2-40B4-BE49-F238E27FC236}">
                      <a16:creationId xmlns:a16="http://schemas.microsoft.com/office/drawing/2014/main" id="{281B55B5-EE49-0721-38F3-000CCFF302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815">
                  <a:extLst>
                    <a:ext uri="{FF2B5EF4-FFF2-40B4-BE49-F238E27FC236}">
                      <a16:creationId xmlns:a16="http://schemas.microsoft.com/office/drawing/2014/main" id="{4E1FD449-8A97-7E93-012B-DC633A67B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819">
                  <a:extLst>
                    <a:ext uri="{FF2B5EF4-FFF2-40B4-BE49-F238E27FC236}">
                      <a16:creationId xmlns:a16="http://schemas.microsoft.com/office/drawing/2014/main" id="{5E2A5F1A-EBC8-0047-19B2-F434CA259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직선 연결선 826">
                <a:extLst>
                  <a:ext uri="{FF2B5EF4-FFF2-40B4-BE49-F238E27FC236}">
                    <a16:creationId xmlns:a16="http://schemas.microsoft.com/office/drawing/2014/main" id="{D005706B-B88E-5366-0D12-6405D2A557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32">
                <a:extLst>
                  <a:ext uri="{FF2B5EF4-FFF2-40B4-BE49-F238E27FC236}">
                    <a16:creationId xmlns:a16="http://schemas.microsoft.com/office/drawing/2014/main" id="{E1CB1A43-1832-9B28-E8AF-F082F653C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그룹 835">
              <a:extLst>
                <a:ext uri="{FF2B5EF4-FFF2-40B4-BE49-F238E27FC236}">
                  <a16:creationId xmlns:a16="http://schemas.microsoft.com/office/drawing/2014/main" id="{831F94F7-6118-01DD-20AE-DCF890588E0E}"/>
                </a:ext>
              </a:extLst>
            </p:cNvPr>
            <p:cNvGrpSpPr/>
            <p:nvPr/>
          </p:nvGrpSpPr>
          <p:grpSpPr>
            <a:xfrm rot="16200000">
              <a:off x="6373100" y="3861299"/>
              <a:ext cx="564373" cy="268733"/>
              <a:chOff x="5890169" y="4312037"/>
              <a:chExt cx="1895988" cy="1103725"/>
            </a:xfrm>
          </p:grpSpPr>
          <p:grpSp>
            <p:nvGrpSpPr>
              <p:cNvPr id="96" name="그룹 822">
                <a:extLst>
                  <a:ext uri="{FF2B5EF4-FFF2-40B4-BE49-F238E27FC236}">
                    <a16:creationId xmlns:a16="http://schemas.microsoft.com/office/drawing/2014/main" id="{65351715-471D-B519-B7A3-EDD1139EEAAC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1F88C45E-1911-4EAC-EA57-EF7CB040E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5EFA7AF2-462C-A47C-F337-504D2CD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D7A9A528-BA5B-50A6-D079-D3B890634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E2EDEFC8-3ACE-FCFC-9F43-EF1A6EE94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240E7091-248A-50CB-34AA-D4EFA915C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E4DFF126-4BD2-6E5F-9750-33E1FB9D0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49A3BB61-C510-F6FD-9592-375034F68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직선 연결선 826">
                <a:extLst>
                  <a:ext uri="{FF2B5EF4-FFF2-40B4-BE49-F238E27FC236}">
                    <a16:creationId xmlns:a16="http://schemas.microsoft.com/office/drawing/2014/main" id="{CD1DAF53-9F60-B80D-2CE8-D93C03582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971AF40-9F13-6A52-65D9-F6D586C950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BA8228B7-FD78-13E3-A2FE-5F8A53A70E48}"/>
                </a:ext>
              </a:extLst>
            </p:cNvPr>
            <p:cNvGrpSpPr/>
            <p:nvPr/>
          </p:nvGrpSpPr>
          <p:grpSpPr>
            <a:xfrm rot="16200000">
              <a:off x="6373101" y="4528332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E91E3951-71B4-CABE-3F4A-A40F1FA0D168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0" name="직선 연결선 771">
                  <a:extLst>
                    <a:ext uri="{FF2B5EF4-FFF2-40B4-BE49-F238E27FC236}">
                      <a16:creationId xmlns:a16="http://schemas.microsoft.com/office/drawing/2014/main" id="{00E2EE52-0062-C31B-0ECD-7B5BA1782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직선 연결선 789">
                  <a:extLst>
                    <a:ext uri="{FF2B5EF4-FFF2-40B4-BE49-F238E27FC236}">
                      <a16:creationId xmlns:a16="http://schemas.microsoft.com/office/drawing/2014/main" id="{670935C2-77F5-078F-2802-D0F8D4870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92">
                  <a:extLst>
                    <a:ext uri="{FF2B5EF4-FFF2-40B4-BE49-F238E27FC236}">
                      <a16:creationId xmlns:a16="http://schemas.microsoft.com/office/drawing/2014/main" id="{55D7CCA0-B58C-BD56-322A-BD717196C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807">
                  <a:extLst>
                    <a:ext uri="{FF2B5EF4-FFF2-40B4-BE49-F238E27FC236}">
                      <a16:creationId xmlns:a16="http://schemas.microsoft.com/office/drawing/2014/main" id="{F43D3E85-283D-354C-2818-7B59D6525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10">
                  <a:extLst>
                    <a:ext uri="{FF2B5EF4-FFF2-40B4-BE49-F238E27FC236}">
                      <a16:creationId xmlns:a16="http://schemas.microsoft.com/office/drawing/2014/main" id="{DDA6768D-1D05-2F15-7587-21B9B1988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5">
                  <a:extLst>
                    <a:ext uri="{FF2B5EF4-FFF2-40B4-BE49-F238E27FC236}">
                      <a16:creationId xmlns:a16="http://schemas.microsoft.com/office/drawing/2014/main" id="{789908A2-FE91-A220-62E6-07104A287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9">
                  <a:extLst>
                    <a:ext uri="{FF2B5EF4-FFF2-40B4-BE49-F238E27FC236}">
                      <a16:creationId xmlns:a16="http://schemas.microsoft.com/office/drawing/2014/main" id="{86870387-7E1A-0184-D166-36E20E76A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직선 연결선 826">
                <a:extLst>
                  <a:ext uri="{FF2B5EF4-FFF2-40B4-BE49-F238E27FC236}">
                    <a16:creationId xmlns:a16="http://schemas.microsoft.com/office/drawing/2014/main" id="{BD20B084-4831-393E-0716-0B4FDDB69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32">
                <a:extLst>
                  <a:ext uri="{FF2B5EF4-FFF2-40B4-BE49-F238E27FC236}">
                    <a16:creationId xmlns:a16="http://schemas.microsoft.com/office/drawing/2014/main" id="{87EC3A68-BA9D-FEB7-552B-B1DAD5B109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그룹 835">
              <a:extLst>
                <a:ext uri="{FF2B5EF4-FFF2-40B4-BE49-F238E27FC236}">
                  <a16:creationId xmlns:a16="http://schemas.microsoft.com/office/drawing/2014/main" id="{8166D317-6D22-5295-B8F5-850C3E636A91}"/>
                </a:ext>
              </a:extLst>
            </p:cNvPr>
            <p:cNvGrpSpPr/>
            <p:nvPr/>
          </p:nvGrpSpPr>
          <p:grpSpPr>
            <a:xfrm rot="16200000">
              <a:off x="6373101" y="5688030"/>
              <a:ext cx="564373" cy="268733"/>
              <a:chOff x="5890169" y="4312037"/>
              <a:chExt cx="1895988" cy="1103725"/>
            </a:xfrm>
          </p:grpSpPr>
          <p:grpSp>
            <p:nvGrpSpPr>
              <p:cNvPr id="118" name="그룹 822">
                <a:extLst>
                  <a:ext uri="{FF2B5EF4-FFF2-40B4-BE49-F238E27FC236}">
                    <a16:creationId xmlns:a16="http://schemas.microsoft.com/office/drawing/2014/main" id="{4AF371DF-442C-26D5-2C6D-D16FBD2850AD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21" name="직선 연결선 771">
                  <a:extLst>
                    <a:ext uri="{FF2B5EF4-FFF2-40B4-BE49-F238E27FC236}">
                      <a16:creationId xmlns:a16="http://schemas.microsoft.com/office/drawing/2014/main" id="{2523D4BC-1E91-41AA-D336-E532590F9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직선 연결선 789">
                  <a:extLst>
                    <a:ext uri="{FF2B5EF4-FFF2-40B4-BE49-F238E27FC236}">
                      <a16:creationId xmlns:a16="http://schemas.microsoft.com/office/drawing/2014/main" id="{621D1701-2762-14B0-D580-ACC5755C7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직선 연결선 792">
                  <a:extLst>
                    <a:ext uri="{FF2B5EF4-FFF2-40B4-BE49-F238E27FC236}">
                      <a16:creationId xmlns:a16="http://schemas.microsoft.com/office/drawing/2014/main" id="{BE26CC01-80F9-E207-B616-923EDB29A0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직선 연결선 807">
                  <a:extLst>
                    <a:ext uri="{FF2B5EF4-FFF2-40B4-BE49-F238E27FC236}">
                      <a16:creationId xmlns:a16="http://schemas.microsoft.com/office/drawing/2014/main" id="{A5F2EA7F-E7B7-B604-51F3-4AAE2B522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직선 연결선 810">
                  <a:extLst>
                    <a:ext uri="{FF2B5EF4-FFF2-40B4-BE49-F238E27FC236}">
                      <a16:creationId xmlns:a16="http://schemas.microsoft.com/office/drawing/2014/main" id="{6CED643B-2278-AA38-CEA4-0AD0FAAB7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직선 연결선 815">
                  <a:extLst>
                    <a:ext uri="{FF2B5EF4-FFF2-40B4-BE49-F238E27FC236}">
                      <a16:creationId xmlns:a16="http://schemas.microsoft.com/office/drawing/2014/main" id="{57E6C65B-9FA5-8C50-82CE-A8B1DD2FC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직선 연결선 819">
                  <a:extLst>
                    <a:ext uri="{FF2B5EF4-FFF2-40B4-BE49-F238E27FC236}">
                      <a16:creationId xmlns:a16="http://schemas.microsoft.com/office/drawing/2014/main" id="{8FAFF7F1-7314-CA36-7AD2-2D933ACC9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직선 연결선 826">
                <a:extLst>
                  <a:ext uri="{FF2B5EF4-FFF2-40B4-BE49-F238E27FC236}">
                    <a16:creationId xmlns:a16="http://schemas.microsoft.com/office/drawing/2014/main" id="{F52351D3-87D4-D97C-A48F-D789303C34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32">
                <a:extLst>
                  <a:ext uri="{FF2B5EF4-FFF2-40B4-BE49-F238E27FC236}">
                    <a16:creationId xmlns:a16="http://schemas.microsoft.com/office/drawing/2014/main" id="{AE966D52-A77C-F7C1-9B49-4DB6F6A72E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C06D06A-2083-73BF-F1A6-EE1D992B75AD}"/>
                </a:ext>
              </a:extLst>
            </p:cNvPr>
            <p:cNvSpPr txBox="1"/>
            <p:nvPr/>
          </p:nvSpPr>
          <p:spPr>
            <a:xfrm rot="16200000">
              <a:off x="6455125" y="5108346"/>
              <a:ext cx="2507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40" name="그룹 761">
              <a:extLst>
                <a:ext uri="{FF2B5EF4-FFF2-40B4-BE49-F238E27FC236}">
                  <a16:creationId xmlns:a16="http://schemas.microsoft.com/office/drawing/2014/main" id="{B7AA34AA-EDBD-569B-F78B-8361225DDF96}"/>
                </a:ext>
              </a:extLst>
            </p:cNvPr>
            <p:cNvGrpSpPr/>
            <p:nvPr/>
          </p:nvGrpSpPr>
          <p:grpSpPr>
            <a:xfrm rot="5400000">
              <a:off x="6361247" y="2602833"/>
              <a:ext cx="598569" cy="124310"/>
              <a:chOff x="5608137" y="3394157"/>
              <a:chExt cx="338599" cy="70817"/>
            </a:xfrm>
          </p:grpSpPr>
          <p:grpSp>
            <p:nvGrpSpPr>
              <p:cNvPr id="141" name="그룹 753">
                <a:extLst>
                  <a:ext uri="{FF2B5EF4-FFF2-40B4-BE49-F238E27FC236}">
                    <a16:creationId xmlns:a16="http://schemas.microsoft.com/office/drawing/2014/main" id="{4C3250FC-FD77-0948-C09B-2E6400B8A58A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44" name="타원 750">
                  <a:extLst>
                    <a:ext uri="{FF2B5EF4-FFF2-40B4-BE49-F238E27FC236}">
                      <a16:creationId xmlns:a16="http://schemas.microsoft.com/office/drawing/2014/main" id="{E1957D15-C3EB-0A65-B00D-65BEBF404E9C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45" name="타원 751">
                  <a:extLst>
                    <a:ext uri="{FF2B5EF4-FFF2-40B4-BE49-F238E27FC236}">
                      <a16:creationId xmlns:a16="http://schemas.microsoft.com/office/drawing/2014/main" id="{9103FDA2-420C-3E78-F9A5-4AF04DB171F3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46" name="직선 연결선 752">
                  <a:extLst>
                    <a:ext uri="{FF2B5EF4-FFF2-40B4-BE49-F238E27FC236}">
                      <a16:creationId xmlns:a16="http://schemas.microsoft.com/office/drawing/2014/main" id="{7107C2FB-70A6-E315-2823-7EE5F8A113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직선 연결선 754">
                <a:extLst>
                  <a:ext uri="{FF2B5EF4-FFF2-40B4-BE49-F238E27FC236}">
                    <a16:creationId xmlns:a16="http://schemas.microsoft.com/office/drawing/2014/main" id="{AA8891D3-3F26-D871-BB3B-549B7C71D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직선 연결선 756">
                <a:extLst>
                  <a:ext uri="{FF2B5EF4-FFF2-40B4-BE49-F238E27FC236}">
                    <a16:creationId xmlns:a16="http://schemas.microsoft.com/office/drawing/2014/main" id="{CDE69F10-214B-B999-7028-0F6AF8FDB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U-turn Arrow 146">
            <a:extLst>
              <a:ext uri="{FF2B5EF4-FFF2-40B4-BE49-F238E27FC236}">
                <a16:creationId xmlns:a16="http://schemas.microsoft.com/office/drawing/2014/main" id="{632325B6-B26C-CC33-E2EA-E46A69D332DE}"/>
              </a:ext>
            </a:extLst>
          </p:cNvPr>
          <p:cNvSpPr/>
          <p:nvPr/>
        </p:nvSpPr>
        <p:spPr>
          <a:xfrm flipH="1">
            <a:off x="3931895" y="2236336"/>
            <a:ext cx="581169" cy="422861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U-turn Arrow 147">
            <a:extLst>
              <a:ext uri="{FF2B5EF4-FFF2-40B4-BE49-F238E27FC236}">
                <a16:creationId xmlns:a16="http://schemas.microsoft.com/office/drawing/2014/main" id="{A7BA45EA-DC2C-B7AB-C8A8-531F998414AF}"/>
              </a:ext>
            </a:extLst>
          </p:cNvPr>
          <p:cNvSpPr/>
          <p:nvPr/>
        </p:nvSpPr>
        <p:spPr>
          <a:xfrm flipH="1">
            <a:off x="6834931" y="2236336"/>
            <a:ext cx="581169" cy="422861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6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7FAC1DB-83EA-C7C0-90E2-0E931BF40EF5}"/>
              </a:ext>
            </a:extLst>
          </p:cNvPr>
          <p:cNvSpPr txBox="1"/>
          <p:nvPr/>
        </p:nvSpPr>
        <p:spPr>
          <a:xfrm>
            <a:off x="4379023" y="3690686"/>
            <a:ext cx="1855514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Reads as 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if BL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flows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347F0A7-A4B2-8351-B7C4-83AFCEDA90BF}"/>
              </a:ext>
            </a:extLst>
          </p:cNvPr>
          <p:cNvSpPr txBox="1"/>
          <p:nvPr/>
        </p:nvSpPr>
        <p:spPr>
          <a:xfrm>
            <a:off x="7428111" y="3690686"/>
            <a:ext cx="168683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Reads as 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if BL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cannot flow</a:t>
            </a:r>
          </a:p>
        </p:txBody>
      </p:sp>
    </p:spTree>
    <p:extLst>
      <p:ext uri="{BB962C8B-B14F-4D97-AF65-F5344CB8AC3E}">
        <p14:creationId xmlns:p14="http://schemas.microsoft.com/office/powerpoint/2010/main" val="40473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/>
      <p:bldP spid="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2400" dirty="0"/>
              <a:t>NAND strings connected to different bitlines comprise a</a:t>
            </a:r>
            <a:r>
              <a:rPr lang="en-IN" sz="2400" dirty="0"/>
              <a:t>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NAND </a:t>
            </a:r>
            <a:r>
              <a:rPr lang="en-CH" sz="2400" dirty="0">
                <a:solidFill>
                  <a:schemeClr val="accent5">
                    <a:lumMod val="75000"/>
                  </a:schemeClr>
                </a:solidFill>
              </a:rPr>
              <a:t>block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EEBA535B-0080-BECB-2D6E-5B4CD51E8B7F}"/>
              </a:ext>
            </a:extLst>
          </p:cNvPr>
          <p:cNvSpPr/>
          <p:nvPr/>
        </p:nvSpPr>
        <p:spPr>
          <a:xfrm>
            <a:off x="1400205" y="2072242"/>
            <a:ext cx="7225614" cy="4447608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NAND Flash Block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1860807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CCCDBB-DBD3-E362-153F-455ADC7D37E0}"/>
              </a:ext>
            </a:extLst>
          </p:cNvPr>
          <p:cNvCxnSpPr>
            <a:cxnSpLocks/>
          </p:cNvCxnSpPr>
          <p:nvPr/>
        </p:nvCxnSpPr>
        <p:spPr>
          <a:xfrm>
            <a:off x="2974321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D04370D-ECB3-0CFD-91B6-8865EB263328}"/>
              </a:ext>
            </a:extLst>
          </p:cNvPr>
          <p:cNvCxnSpPr>
            <a:cxnSpLocks/>
          </p:cNvCxnSpPr>
          <p:nvPr/>
        </p:nvCxnSpPr>
        <p:spPr>
          <a:xfrm>
            <a:off x="4087835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3CA42A9-FD7C-BDB4-39C2-C0DFF2EA2588}"/>
              </a:ext>
            </a:extLst>
          </p:cNvPr>
          <p:cNvCxnSpPr>
            <a:cxnSpLocks/>
          </p:cNvCxnSpPr>
          <p:nvPr/>
        </p:nvCxnSpPr>
        <p:spPr>
          <a:xfrm>
            <a:off x="5201349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F4344FD-8CB2-C1C3-D1BB-7A0451A612C2}"/>
              </a:ext>
            </a:extLst>
          </p:cNvPr>
          <p:cNvCxnSpPr>
            <a:cxnSpLocks/>
          </p:cNvCxnSpPr>
          <p:nvPr/>
        </p:nvCxnSpPr>
        <p:spPr>
          <a:xfrm>
            <a:off x="6314864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7C8D388-D4AF-0C9C-1411-6C78D69667E6}"/>
              </a:ext>
            </a:extLst>
          </p:cNvPr>
          <p:cNvCxnSpPr>
            <a:cxnSpLocks/>
          </p:cNvCxnSpPr>
          <p:nvPr/>
        </p:nvCxnSpPr>
        <p:spPr>
          <a:xfrm>
            <a:off x="7868682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타원 299">
            <a:extLst>
              <a:ext uri="{FF2B5EF4-FFF2-40B4-BE49-F238E27FC236}">
                <a16:creationId xmlns:a16="http://schemas.microsoft.com/office/drawing/2014/main" id="{22985A88-C155-3613-69E1-EE18E9E3021F}"/>
              </a:ext>
            </a:extLst>
          </p:cNvPr>
          <p:cNvSpPr/>
          <p:nvPr/>
        </p:nvSpPr>
        <p:spPr>
          <a:xfrm>
            <a:off x="7588930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3" name="타원 299">
            <a:extLst>
              <a:ext uri="{FF2B5EF4-FFF2-40B4-BE49-F238E27FC236}">
                <a16:creationId xmlns:a16="http://schemas.microsoft.com/office/drawing/2014/main" id="{AF88D51C-E7C7-0E9A-0E9E-E26A3BA2403B}"/>
              </a:ext>
            </a:extLst>
          </p:cNvPr>
          <p:cNvSpPr/>
          <p:nvPr/>
        </p:nvSpPr>
        <p:spPr>
          <a:xfrm>
            <a:off x="7588930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4" name="타원 299">
            <a:extLst>
              <a:ext uri="{FF2B5EF4-FFF2-40B4-BE49-F238E27FC236}">
                <a16:creationId xmlns:a16="http://schemas.microsoft.com/office/drawing/2014/main" id="{E0EF91D3-394D-BA3D-A0F8-CB6576BB8EA3}"/>
              </a:ext>
            </a:extLst>
          </p:cNvPr>
          <p:cNvSpPr/>
          <p:nvPr/>
        </p:nvSpPr>
        <p:spPr>
          <a:xfrm>
            <a:off x="7588930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5" name="타원 299">
            <a:extLst>
              <a:ext uri="{FF2B5EF4-FFF2-40B4-BE49-F238E27FC236}">
                <a16:creationId xmlns:a16="http://schemas.microsoft.com/office/drawing/2014/main" id="{9F6FAF5E-8FCC-1E5B-2159-C6110E7A25A7}"/>
              </a:ext>
            </a:extLst>
          </p:cNvPr>
          <p:cNvSpPr/>
          <p:nvPr/>
        </p:nvSpPr>
        <p:spPr>
          <a:xfrm>
            <a:off x="7588930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6" name="타원 299">
            <a:extLst>
              <a:ext uri="{FF2B5EF4-FFF2-40B4-BE49-F238E27FC236}">
                <a16:creationId xmlns:a16="http://schemas.microsoft.com/office/drawing/2014/main" id="{AED13238-3B6A-E9A3-2EC7-68FC8C26EE1F}"/>
              </a:ext>
            </a:extLst>
          </p:cNvPr>
          <p:cNvSpPr/>
          <p:nvPr/>
        </p:nvSpPr>
        <p:spPr>
          <a:xfrm>
            <a:off x="7588930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53F73A-7D89-0D4C-D7D0-425C3D094505}"/>
              </a:ext>
            </a:extLst>
          </p:cNvPr>
          <p:cNvCxnSpPr/>
          <p:nvPr/>
        </p:nvCxnSpPr>
        <p:spPr>
          <a:xfrm>
            <a:off x="7858407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5935A47-715F-3F03-21EC-E8D4566AA19C}"/>
              </a:ext>
            </a:extLst>
          </p:cNvPr>
          <p:cNvSpPr txBox="1"/>
          <p:nvPr/>
        </p:nvSpPr>
        <p:spPr>
          <a:xfrm rot="16200000">
            <a:off x="7668522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E88F7D5-1CA6-E127-F0BD-F66549510BB1}"/>
              </a:ext>
            </a:extLst>
          </p:cNvPr>
          <p:cNvGrpSpPr/>
          <p:nvPr/>
        </p:nvGrpSpPr>
        <p:grpSpPr>
          <a:xfrm>
            <a:off x="1196221" y="2671911"/>
            <a:ext cx="6392709" cy="3159303"/>
            <a:chOff x="1422400" y="2671911"/>
            <a:chExt cx="6166530" cy="315930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3C6B2F6-6E8E-8FF6-302E-2A86E360B1F3}"/>
                </a:ext>
              </a:extLst>
            </p:cNvPr>
            <p:cNvGrpSpPr/>
            <p:nvPr/>
          </p:nvGrpSpPr>
          <p:grpSpPr>
            <a:xfrm>
              <a:off x="1422400" y="2671911"/>
              <a:ext cx="6166530" cy="0"/>
              <a:chOff x="1231585" y="2671911"/>
              <a:chExt cx="6166530" cy="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CAED036-C333-CF55-4882-209376BB53EF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8D5F21A-ABFD-7E13-D0EA-40CFC484F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7A62C36-4C65-1E6E-05E8-FC016FB42577}"/>
                </a:ext>
              </a:extLst>
            </p:cNvPr>
            <p:cNvGrpSpPr/>
            <p:nvPr/>
          </p:nvGrpSpPr>
          <p:grpSpPr>
            <a:xfrm>
              <a:off x="1422400" y="3334594"/>
              <a:ext cx="6166530" cy="0"/>
              <a:chOff x="1231585" y="2671911"/>
              <a:chExt cx="6166530" cy="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445EF92-6D15-61B7-C6ED-8F9899750749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327981F-DF98-DC5A-7B6B-EFD2A2001E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12B03-D1B7-4DFB-86DC-EE89DF87501C}"/>
                </a:ext>
              </a:extLst>
            </p:cNvPr>
            <p:cNvGrpSpPr/>
            <p:nvPr/>
          </p:nvGrpSpPr>
          <p:grpSpPr>
            <a:xfrm>
              <a:off x="1422400" y="3997277"/>
              <a:ext cx="6166530" cy="0"/>
              <a:chOff x="1231585" y="2671911"/>
              <a:chExt cx="6166530" cy="0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11FB7AC-DF5B-1F85-2CF7-F7F9073B5856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03269AE-FE0E-9A79-5EA3-CEB420940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13060AC-FBF8-1411-3A41-60F6BE03FDFE}"/>
                </a:ext>
              </a:extLst>
            </p:cNvPr>
            <p:cNvGrpSpPr/>
            <p:nvPr/>
          </p:nvGrpSpPr>
          <p:grpSpPr>
            <a:xfrm>
              <a:off x="1422400" y="4659960"/>
              <a:ext cx="6166530" cy="0"/>
              <a:chOff x="1231585" y="2671911"/>
              <a:chExt cx="6166530" cy="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EDE51A7-BF25-0809-60C7-A712D3EF8DD8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801793F-ADE2-7D0E-1F3C-AD8C0DB30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EE6339C-A529-84A6-D866-9518AF60DC11}"/>
                </a:ext>
              </a:extLst>
            </p:cNvPr>
            <p:cNvGrpSpPr/>
            <p:nvPr/>
          </p:nvGrpSpPr>
          <p:grpSpPr>
            <a:xfrm>
              <a:off x="1422400" y="5831214"/>
              <a:ext cx="6166530" cy="0"/>
              <a:chOff x="1231585" y="2671911"/>
              <a:chExt cx="6166530" cy="0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D26B389-FADB-6A02-1A8A-4CAA518C435C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9B9D1A4-0988-5C2C-CAE4-8077F5038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1581055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1581055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1581055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1581055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1581055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1850532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51F3EDF-AB53-45C0-0E7A-8AD288282898}"/>
              </a:ext>
            </a:extLst>
          </p:cNvPr>
          <p:cNvSpPr txBox="1"/>
          <p:nvPr/>
        </p:nvSpPr>
        <p:spPr>
          <a:xfrm rot="16200000">
            <a:off x="1660647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53A7959A-818E-10AC-6B29-F33F9CB6ADFC}"/>
              </a:ext>
            </a:extLst>
          </p:cNvPr>
          <p:cNvSpPr/>
          <p:nvPr/>
        </p:nvSpPr>
        <p:spPr>
          <a:xfrm>
            <a:off x="2694569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D9B4ACF0-8625-0734-7FA9-81852AC3458F}"/>
              </a:ext>
            </a:extLst>
          </p:cNvPr>
          <p:cNvSpPr/>
          <p:nvPr/>
        </p:nvSpPr>
        <p:spPr>
          <a:xfrm>
            <a:off x="2694569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F90CD310-92F7-E1F5-C3D5-C27A78F1FEEB}"/>
              </a:ext>
            </a:extLst>
          </p:cNvPr>
          <p:cNvSpPr/>
          <p:nvPr/>
        </p:nvSpPr>
        <p:spPr>
          <a:xfrm>
            <a:off x="2694569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타원 299">
            <a:extLst>
              <a:ext uri="{FF2B5EF4-FFF2-40B4-BE49-F238E27FC236}">
                <a16:creationId xmlns:a16="http://schemas.microsoft.com/office/drawing/2014/main" id="{EC19123D-DD60-73C1-22CA-04900ED68C7F}"/>
              </a:ext>
            </a:extLst>
          </p:cNvPr>
          <p:cNvSpPr/>
          <p:nvPr/>
        </p:nvSpPr>
        <p:spPr>
          <a:xfrm>
            <a:off x="2694569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타원 299">
            <a:extLst>
              <a:ext uri="{FF2B5EF4-FFF2-40B4-BE49-F238E27FC236}">
                <a16:creationId xmlns:a16="http://schemas.microsoft.com/office/drawing/2014/main" id="{7C652857-347D-FD4C-105B-E549DE7EFE00}"/>
              </a:ext>
            </a:extLst>
          </p:cNvPr>
          <p:cNvSpPr/>
          <p:nvPr/>
        </p:nvSpPr>
        <p:spPr>
          <a:xfrm>
            <a:off x="2694569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543A94-621D-F608-1B98-D6CFA749F2D8}"/>
              </a:ext>
            </a:extLst>
          </p:cNvPr>
          <p:cNvCxnSpPr/>
          <p:nvPr/>
        </p:nvCxnSpPr>
        <p:spPr>
          <a:xfrm>
            <a:off x="2964046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A524E19-A288-8792-E97C-F9ECFD5DE35A}"/>
              </a:ext>
            </a:extLst>
          </p:cNvPr>
          <p:cNvSpPr txBox="1"/>
          <p:nvPr/>
        </p:nvSpPr>
        <p:spPr>
          <a:xfrm rot="16200000">
            <a:off x="2774161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타원 299">
            <a:extLst>
              <a:ext uri="{FF2B5EF4-FFF2-40B4-BE49-F238E27FC236}">
                <a16:creationId xmlns:a16="http://schemas.microsoft.com/office/drawing/2014/main" id="{D3109BB3-5256-BA3B-7E63-C1DC728423F0}"/>
              </a:ext>
            </a:extLst>
          </p:cNvPr>
          <p:cNvSpPr/>
          <p:nvPr/>
        </p:nvSpPr>
        <p:spPr>
          <a:xfrm>
            <a:off x="3808083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타원 299">
            <a:extLst>
              <a:ext uri="{FF2B5EF4-FFF2-40B4-BE49-F238E27FC236}">
                <a16:creationId xmlns:a16="http://schemas.microsoft.com/office/drawing/2014/main" id="{84D5DA4D-32D3-52F3-F3D7-524E532C4993}"/>
              </a:ext>
            </a:extLst>
          </p:cNvPr>
          <p:cNvSpPr/>
          <p:nvPr/>
        </p:nvSpPr>
        <p:spPr>
          <a:xfrm>
            <a:off x="3808083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타원 299">
            <a:extLst>
              <a:ext uri="{FF2B5EF4-FFF2-40B4-BE49-F238E27FC236}">
                <a16:creationId xmlns:a16="http://schemas.microsoft.com/office/drawing/2014/main" id="{51B2488E-971B-BD74-BA34-21D3D0A3A4BB}"/>
              </a:ext>
            </a:extLst>
          </p:cNvPr>
          <p:cNvSpPr/>
          <p:nvPr/>
        </p:nvSpPr>
        <p:spPr>
          <a:xfrm>
            <a:off x="3808083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타원 299">
            <a:extLst>
              <a:ext uri="{FF2B5EF4-FFF2-40B4-BE49-F238E27FC236}">
                <a16:creationId xmlns:a16="http://schemas.microsoft.com/office/drawing/2014/main" id="{6C5DA625-B927-4620-C2BD-75D52A76A842}"/>
              </a:ext>
            </a:extLst>
          </p:cNvPr>
          <p:cNvSpPr/>
          <p:nvPr/>
        </p:nvSpPr>
        <p:spPr>
          <a:xfrm>
            <a:off x="3808083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타원 299">
            <a:extLst>
              <a:ext uri="{FF2B5EF4-FFF2-40B4-BE49-F238E27FC236}">
                <a16:creationId xmlns:a16="http://schemas.microsoft.com/office/drawing/2014/main" id="{DA7D983E-1689-5DCD-E566-134E7A8FC2BD}"/>
              </a:ext>
            </a:extLst>
          </p:cNvPr>
          <p:cNvSpPr/>
          <p:nvPr/>
        </p:nvSpPr>
        <p:spPr>
          <a:xfrm>
            <a:off x="3808083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D0645-AE80-2C1A-C876-03F97A38A29A}"/>
              </a:ext>
            </a:extLst>
          </p:cNvPr>
          <p:cNvCxnSpPr/>
          <p:nvPr/>
        </p:nvCxnSpPr>
        <p:spPr>
          <a:xfrm>
            <a:off x="4077560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CAA545F-B235-E20F-74DB-0E656E9C46A9}"/>
              </a:ext>
            </a:extLst>
          </p:cNvPr>
          <p:cNvSpPr txBox="1"/>
          <p:nvPr/>
        </p:nvSpPr>
        <p:spPr>
          <a:xfrm rot="16200000">
            <a:off x="3887675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타원 299">
            <a:extLst>
              <a:ext uri="{FF2B5EF4-FFF2-40B4-BE49-F238E27FC236}">
                <a16:creationId xmlns:a16="http://schemas.microsoft.com/office/drawing/2014/main" id="{AADDC259-0BE4-8F6D-BEFC-A130234414D3}"/>
              </a:ext>
            </a:extLst>
          </p:cNvPr>
          <p:cNvSpPr/>
          <p:nvPr/>
        </p:nvSpPr>
        <p:spPr>
          <a:xfrm>
            <a:off x="4921597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타원 299">
            <a:extLst>
              <a:ext uri="{FF2B5EF4-FFF2-40B4-BE49-F238E27FC236}">
                <a16:creationId xmlns:a16="http://schemas.microsoft.com/office/drawing/2014/main" id="{2E57DAB5-F5E0-E8FF-AA21-44CFAA362B29}"/>
              </a:ext>
            </a:extLst>
          </p:cNvPr>
          <p:cNvSpPr/>
          <p:nvPr/>
        </p:nvSpPr>
        <p:spPr>
          <a:xfrm>
            <a:off x="4921597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타원 299">
            <a:extLst>
              <a:ext uri="{FF2B5EF4-FFF2-40B4-BE49-F238E27FC236}">
                <a16:creationId xmlns:a16="http://schemas.microsoft.com/office/drawing/2014/main" id="{3ADEEF72-E039-3058-002C-85218F0FCB3C}"/>
              </a:ext>
            </a:extLst>
          </p:cNvPr>
          <p:cNvSpPr/>
          <p:nvPr/>
        </p:nvSpPr>
        <p:spPr>
          <a:xfrm>
            <a:off x="4921597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타원 299">
            <a:extLst>
              <a:ext uri="{FF2B5EF4-FFF2-40B4-BE49-F238E27FC236}">
                <a16:creationId xmlns:a16="http://schemas.microsoft.com/office/drawing/2014/main" id="{78091155-CB67-15B3-7E67-6853654ECB68}"/>
              </a:ext>
            </a:extLst>
          </p:cNvPr>
          <p:cNvSpPr/>
          <p:nvPr/>
        </p:nvSpPr>
        <p:spPr>
          <a:xfrm>
            <a:off x="4921597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타원 299">
            <a:extLst>
              <a:ext uri="{FF2B5EF4-FFF2-40B4-BE49-F238E27FC236}">
                <a16:creationId xmlns:a16="http://schemas.microsoft.com/office/drawing/2014/main" id="{BF180142-95DE-BB98-62B0-FE05F36FD1B5}"/>
              </a:ext>
            </a:extLst>
          </p:cNvPr>
          <p:cNvSpPr/>
          <p:nvPr/>
        </p:nvSpPr>
        <p:spPr>
          <a:xfrm>
            <a:off x="4921597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8123839-D4A3-C187-8728-19BC5C4B9EE1}"/>
              </a:ext>
            </a:extLst>
          </p:cNvPr>
          <p:cNvCxnSpPr/>
          <p:nvPr/>
        </p:nvCxnSpPr>
        <p:spPr>
          <a:xfrm>
            <a:off x="5191074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EBC40EA-D282-EC98-589F-14656B57219D}"/>
              </a:ext>
            </a:extLst>
          </p:cNvPr>
          <p:cNvSpPr txBox="1"/>
          <p:nvPr/>
        </p:nvSpPr>
        <p:spPr>
          <a:xfrm rot="16200000">
            <a:off x="5001189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타원 299">
            <a:extLst>
              <a:ext uri="{FF2B5EF4-FFF2-40B4-BE49-F238E27FC236}">
                <a16:creationId xmlns:a16="http://schemas.microsoft.com/office/drawing/2014/main" id="{7C90B6E7-70C3-B458-E55D-E9B1456A90F0}"/>
              </a:ext>
            </a:extLst>
          </p:cNvPr>
          <p:cNvSpPr/>
          <p:nvPr/>
        </p:nvSpPr>
        <p:spPr>
          <a:xfrm>
            <a:off x="6035112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타원 299">
            <a:extLst>
              <a:ext uri="{FF2B5EF4-FFF2-40B4-BE49-F238E27FC236}">
                <a16:creationId xmlns:a16="http://schemas.microsoft.com/office/drawing/2014/main" id="{E800E47E-E647-2611-E913-24342E6F777D}"/>
              </a:ext>
            </a:extLst>
          </p:cNvPr>
          <p:cNvSpPr/>
          <p:nvPr/>
        </p:nvSpPr>
        <p:spPr>
          <a:xfrm>
            <a:off x="6035112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타원 299">
            <a:extLst>
              <a:ext uri="{FF2B5EF4-FFF2-40B4-BE49-F238E27FC236}">
                <a16:creationId xmlns:a16="http://schemas.microsoft.com/office/drawing/2014/main" id="{4A037F6A-D90B-995E-0673-4E77F39B5DCA}"/>
              </a:ext>
            </a:extLst>
          </p:cNvPr>
          <p:cNvSpPr/>
          <p:nvPr/>
        </p:nvSpPr>
        <p:spPr>
          <a:xfrm>
            <a:off x="6035112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타원 299">
            <a:extLst>
              <a:ext uri="{FF2B5EF4-FFF2-40B4-BE49-F238E27FC236}">
                <a16:creationId xmlns:a16="http://schemas.microsoft.com/office/drawing/2014/main" id="{DDAD087A-6A34-4823-A0B5-5D556B722CDE}"/>
              </a:ext>
            </a:extLst>
          </p:cNvPr>
          <p:cNvSpPr/>
          <p:nvPr/>
        </p:nvSpPr>
        <p:spPr>
          <a:xfrm>
            <a:off x="6035112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5" name="타원 299">
            <a:extLst>
              <a:ext uri="{FF2B5EF4-FFF2-40B4-BE49-F238E27FC236}">
                <a16:creationId xmlns:a16="http://schemas.microsoft.com/office/drawing/2014/main" id="{E0807613-17E5-5833-8D31-B5BA1C317D98}"/>
              </a:ext>
            </a:extLst>
          </p:cNvPr>
          <p:cNvSpPr/>
          <p:nvPr/>
        </p:nvSpPr>
        <p:spPr>
          <a:xfrm>
            <a:off x="6035112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CAB7BEC-F83A-AD0B-E943-EF54FD4DC79F}"/>
              </a:ext>
            </a:extLst>
          </p:cNvPr>
          <p:cNvCxnSpPr/>
          <p:nvPr/>
        </p:nvCxnSpPr>
        <p:spPr>
          <a:xfrm>
            <a:off x="6304589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20E430A-53F1-6077-19F5-D6B6CFC2DA7C}"/>
              </a:ext>
            </a:extLst>
          </p:cNvPr>
          <p:cNvSpPr txBox="1"/>
          <p:nvPr/>
        </p:nvSpPr>
        <p:spPr>
          <a:xfrm rot="16200000">
            <a:off x="6114704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B3C9DFC-9EAF-53DD-EC4E-C04D47B4B549}"/>
              </a:ext>
            </a:extLst>
          </p:cNvPr>
          <p:cNvSpPr txBox="1"/>
          <p:nvPr/>
        </p:nvSpPr>
        <p:spPr>
          <a:xfrm>
            <a:off x="7077456" y="24440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84067FC-D667-51B6-FE0B-EDB24B5C6558}"/>
              </a:ext>
            </a:extLst>
          </p:cNvPr>
          <p:cNvSpPr txBox="1"/>
          <p:nvPr/>
        </p:nvSpPr>
        <p:spPr>
          <a:xfrm>
            <a:off x="7077456" y="310875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1E52E3F-4644-D191-156B-458C299309EA}"/>
              </a:ext>
            </a:extLst>
          </p:cNvPr>
          <p:cNvSpPr txBox="1"/>
          <p:nvPr/>
        </p:nvSpPr>
        <p:spPr>
          <a:xfrm>
            <a:off x="7077456" y="3766333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1A2C064-9029-8574-1BF7-36038E85489E}"/>
              </a:ext>
            </a:extLst>
          </p:cNvPr>
          <p:cNvSpPr txBox="1"/>
          <p:nvPr/>
        </p:nvSpPr>
        <p:spPr>
          <a:xfrm>
            <a:off x="7077456" y="443389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E6044AF-8ECC-A5B9-2A7D-5533EB4647EC}"/>
              </a:ext>
            </a:extLst>
          </p:cNvPr>
          <p:cNvSpPr txBox="1"/>
          <p:nvPr/>
        </p:nvSpPr>
        <p:spPr>
          <a:xfrm>
            <a:off x="7077456" y="5604067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2A0CCCC-1D22-F9FB-EFD8-FB035703352B}"/>
              </a:ext>
            </a:extLst>
          </p:cNvPr>
          <p:cNvSpPr txBox="1"/>
          <p:nvPr/>
        </p:nvSpPr>
        <p:spPr>
          <a:xfrm>
            <a:off x="664645" y="2518022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DAF651F-DE26-24A2-81C3-A8DDDCB2B5AB}"/>
              </a:ext>
            </a:extLst>
          </p:cNvPr>
          <p:cNvSpPr txBox="1"/>
          <p:nvPr/>
        </p:nvSpPr>
        <p:spPr>
          <a:xfrm>
            <a:off x="664645" y="3184067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D664846-AB5B-17F8-C6C7-1142F823FA50}"/>
              </a:ext>
            </a:extLst>
          </p:cNvPr>
          <p:cNvSpPr txBox="1"/>
          <p:nvPr/>
        </p:nvSpPr>
        <p:spPr>
          <a:xfrm>
            <a:off x="664645" y="38501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865EBF-968D-C15E-2E3B-F0FE2C0D4360}"/>
              </a:ext>
            </a:extLst>
          </p:cNvPr>
          <p:cNvSpPr txBox="1"/>
          <p:nvPr/>
        </p:nvSpPr>
        <p:spPr>
          <a:xfrm>
            <a:off x="664645" y="450486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52F1E18-3693-8E4C-3BA8-473F1B3F97CD}"/>
              </a:ext>
            </a:extLst>
          </p:cNvPr>
          <p:cNvSpPr txBox="1"/>
          <p:nvPr/>
        </p:nvSpPr>
        <p:spPr>
          <a:xfrm>
            <a:off x="664645" y="567891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M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2AE0EB9-5A04-DED8-C43E-DD8218ABD2F4}"/>
              </a:ext>
            </a:extLst>
          </p:cNvPr>
          <p:cNvSpPr txBox="1"/>
          <p:nvPr/>
        </p:nvSpPr>
        <p:spPr>
          <a:xfrm>
            <a:off x="643632" y="1898041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8" name="Rounded Rectangular Callout 157">
            <a:extLst>
              <a:ext uri="{FF2B5EF4-FFF2-40B4-BE49-F238E27FC236}">
                <a16:creationId xmlns:a16="http://schemas.microsoft.com/office/drawing/2014/main" id="{54ED1685-D6B3-4BC8-24F5-3004AA27FF33}"/>
              </a:ext>
            </a:extLst>
          </p:cNvPr>
          <p:cNvSpPr/>
          <p:nvPr/>
        </p:nvSpPr>
        <p:spPr bwMode="auto">
          <a:xfrm>
            <a:off x="1550430" y="2992630"/>
            <a:ext cx="5639588" cy="857482"/>
          </a:xfrm>
          <a:prstGeom prst="wedgeRoundRectCallout">
            <a:avLst>
              <a:gd name="adj1" fmla="val -56206"/>
              <a:gd name="adj2" fmla="val -5442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single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wordline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(WL) controls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large number of flash cells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High bit-level parallelism 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large number of blocks share the same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bitlines</a:t>
            </a:r>
            <a:endParaRPr lang="en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Block Organization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large number of blocks</a:t>
            </a:r>
            <a:r>
              <a:rPr lang="en-US" dirty="0"/>
              <a:t> share the </a:t>
            </a:r>
            <a:r>
              <a:rPr lang="en-US" dirty="0">
                <a:solidFill>
                  <a:schemeClr val="accent1"/>
                </a:solidFill>
              </a:rPr>
              <a:t>same </a:t>
            </a:r>
            <a:r>
              <a:rPr lang="en-US" dirty="0" err="1">
                <a:solidFill>
                  <a:schemeClr val="accent1"/>
                </a:solidFill>
              </a:rPr>
              <a:t>bitlines</a:t>
            </a:r>
            <a:endParaRPr lang="en-CH" dirty="0"/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Similarity to Digital Logic Gates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DA85-467A-8C70-F7B7-DD68762DB910}"/>
              </a:ext>
            </a:extLst>
          </p:cNvPr>
          <p:cNvSpPr txBox="1"/>
          <p:nvPr/>
        </p:nvSpPr>
        <p:spPr>
          <a:xfrm>
            <a:off x="181497" y="1749276"/>
            <a:ext cx="1915640" cy="48003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22BC8-5D65-ED2B-8DCE-9AF13C294756}"/>
              </a:ext>
            </a:extLst>
          </p:cNvPr>
          <p:cNvSpPr txBox="1"/>
          <p:nvPr/>
        </p:nvSpPr>
        <p:spPr>
          <a:xfrm>
            <a:off x="2104286" y="3193525"/>
            <a:ext cx="6581846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59521-5498-7A5F-F30C-FCB8E69EA7AD}"/>
              </a:ext>
            </a:extLst>
          </p:cNvPr>
          <p:cNvSpPr txBox="1"/>
          <p:nvPr/>
        </p:nvSpPr>
        <p:spPr>
          <a:xfrm>
            <a:off x="2104286" y="1452409"/>
            <a:ext cx="6581846" cy="661714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96F09-B187-3EF2-9BF4-019B58D969CE}"/>
              </a:ext>
            </a:extLst>
          </p:cNvPr>
          <p:cNvSpPr txBox="1"/>
          <p:nvPr/>
        </p:nvSpPr>
        <p:spPr>
          <a:xfrm>
            <a:off x="2503440" y="2112074"/>
            <a:ext cx="6182692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D5C55-C347-ED38-4312-006F8D245330}"/>
              </a:ext>
            </a:extLst>
          </p:cNvPr>
          <p:cNvSpPr/>
          <p:nvPr/>
        </p:nvSpPr>
        <p:spPr>
          <a:xfrm>
            <a:off x="2104286" y="2114123"/>
            <a:ext cx="403608" cy="106765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75789-59B6-0D84-89B6-751D640906C4}"/>
              </a:ext>
            </a:extLst>
          </p:cNvPr>
          <p:cNvSpPr txBox="1"/>
          <p:nvPr/>
        </p:nvSpPr>
        <p:spPr>
          <a:xfrm>
            <a:off x="96684" y="946430"/>
            <a:ext cx="8928045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6037CE4-B575-2EA0-2A96-848C6EED30B5}"/>
              </a:ext>
            </a:extLst>
          </p:cNvPr>
          <p:cNvSpPr/>
          <p:nvPr/>
        </p:nvSpPr>
        <p:spPr bwMode="auto">
          <a:xfrm>
            <a:off x="139167" y="3746653"/>
            <a:ext cx="3405921" cy="2677498"/>
          </a:xfrm>
          <a:prstGeom prst="wedgeRoundRectCallout">
            <a:avLst>
              <a:gd name="adj1" fmla="val 10982"/>
              <a:gd name="adj2" fmla="val -7111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the same block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serially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NAND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62CC43-E364-5859-DAD4-3E0626522467}"/>
              </a:ext>
            </a:extLst>
          </p:cNvPr>
          <p:cNvGrpSpPr/>
          <p:nvPr/>
        </p:nvGrpSpPr>
        <p:grpSpPr>
          <a:xfrm>
            <a:off x="276903" y="4985973"/>
            <a:ext cx="3330382" cy="1260776"/>
            <a:chOff x="5347876" y="2425531"/>
            <a:chExt cx="3330382" cy="12607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5F6288-3BEC-C6A2-DDB3-F3E83344E07D}"/>
                </a:ext>
              </a:extLst>
            </p:cNvPr>
            <p:cNvGrpSpPr/>
            <p:nvPr/>
          </p:nvGrpSpPr>
          <p:grpSpPr>
            <a:xfrm>
              <a:off x="7081501" y="2428022"/>
              <a:ext cx="863919" cy="1258285"/>
              <a:chOff x="7081501" y="2428022"/>
              <a:chExt cx="863919" cy="125828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764AFF4-769F-CAF3-14AD-A156AB329B4F}"/>
                  </a:ext>
                </a:extLst>
              </p:cNvPr>
              <p:cNvGrpSpPr/>
              <p:nvPr/>
            </p:nvGrpSpPr>
            <p:grpSpPr>
              <a:xfrm rot="16200000">
                <a:off x="7013695" y="2858563"/>
                <a:ext cx="481719" cy="346107"/>
                <a:chOff x="1828800" y="1943097"/>
                <a:chExt cx="2757483" cy="198120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8971431-87DD-4F08-3F14-E09A5A7F5F9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8288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27AEF04-EC78-BA35-AEB1-967F0A2A070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4CD6C5A-222A-AB88-4268-44330360C2D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3931439" y="3269459"/>
                  <a:ext cx="0" cy="1309688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4B76251-F924-12E2-A963-B618A4A5751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35544F0-1215-E9CA-1E6E-CB680C68FB2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089694-EDDC-141A-DA35-1E899E17F8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81DDE38-CB03-D30D-8DE3-53DD0D3A16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68" y="2286003"/>
                  <a:ext cx="685812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7F12560-7145-BBED-321A-2E9B7F814F39}"/>
                  </a:ext>
                </a:extLst>
              </p:cNvPr>
              <p:cNvGrpSpPr/>
              <p:nvPr/>
            </p:nvGrpSpPr>
            <p:grpSpPr>
              <a:xfrm rot="16200000">
                <a:off x="7042231" y="3300929"/>
                <a:ext cx="424648" cy="346108"/>
                <a:chOff x="1303006" y="1943096"/>
                <a:chExt cx="2430794" cy="19812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88C36EE-72B7-9629-8FD8-CF93A06C42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1794503" y="3432806"/>
                  <a:ext cx="0" cy="982993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298CA14-3705-3561-E767-AFFBD766F2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DD47B08-272D-E3E6-6A0D-0E77187C28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766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8A0C23F-BCC0-15FE-F4EE-B5E652A57D8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7170B82-B328-9017-6377-92C67AC8CF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C32AA8E-5BD3-68E6-3BF5-CAAFABDAC8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B950033-0149-D344-2914-57296E8157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77" y="2286000"/>
                  <a:ext cx="685811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31E4F1B-B27F-3955-5D97-970ADDA450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27609" y="2939681"/>
                <a:ext cx="517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그룹 835">
                <a:extLst>
                  <a:ext uri="{FF2B5EF4-FFF2-40B4-BE49-F238E27FC236}">
                    <a16:creationId xmlns:a16="http://schemas.microsoft.com/office/drawing/2014/main" id="{6C5DD964-8B24-82C7-B86C-73C767E267E4}"/>
                  </a:ext>
                </a:extLst>
              </p:cNvPr>
              <p:cNvGrpSpPr/>
              <p:nvPr/>
            </p:nvGrpSpPr>
            <p:grpSpPr>
              <a:xfrm rot="16200000">
                <a:off x="7251418" y="2536345"/>
                <a:ext cx="352384" cy="143512"/>
                <a:chOff x="5890169" y="4312037"/>
                <a:chExt cx="1895988" cy="1103725"/>
              </a:xfrm>
            </p:grpSpPr>
            <p:grpSp>
              <p:nvGrpSpPr>
                <p:cNvPr id="24" name="그룹 822">
                  <a:extLst>
                    <a:ext uri="{FF2B5EF4-FFF2-40B4-BE49-F238E27FC236}">
                      <a16:creationId xmlns:a16="http://schemas.microsoft.com/office/drawing/2014/main" id="{02C0BD89-4727-5B33-6E7E-8ACB7FB8E13D}"/>
                    </a:ext>
                  </a:extLst>
                </p:cNvPr>
                <p:cNvGrpSpPr/>
                <p:nvPr/>
              </p:nvGrpSpPr>
              <p:grpSpPr>
                <a:xfrm>
                  <a:off x="6122466" y="4312037"/>
                  <a:ext cx="1432853" cy="1103725"/>
                  <a:chOff x="5991225" y="4310063"/>
                  <a:chExt cx="496427" cy="273840"/>
                </a:xfrm>
              </p:grpSpPr>
              <p:cxnSp>
                <p:nvCxnSpPr>
                  <p:cNvPr id="28" name="직선 연결선 771">
                    <a:extLst>
                      <a:ext uri="{FF2B5EF4-FFF2-40B4-BE49-F238E27FC236}">
                        <a16:creationId xmlns:a16="http://schemas.microsoft.com/office/drawing/2014/main" id="{01700553-2A73-60EC-989E-A05A930F90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991225" y="4310063"/>
                    <a:ext cx="40482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29" name="직선 연결선 789">
                    <a:extLst>
                      <a:ext uri="{FF2B5EF4-FFF2-40B4-BE49-F238E27FC236}">
                        <a16:creationId xmlns:a16="http://schemas.microsoft.com/office/drawing/2014/main" id="{4E4901A0-2362-40A5-63A9-81E016F28B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4445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0" name="직선 연결선 792">
                    <a:extLst>
                      <a:ext uri="{FF2B5EF4-FFF2-40B4-BE49-F238E27FC236}">
                        <a16:creationId xmlns:a16="http://schemas.microsoft.com/office/drawing/2014/main" id="{01D644F2-B1A0-A2A8-6D5A-D183E9BEFC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707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1" name="직선 연결선 807">
                    <a:extLst>
                      <a:ext uri="{FF2B5EF4-FFF2-40B4-BE49-F238E27FC236}">
                        <a16:creationId xmlns:a16="http://schemas.microsoft.com/office/drawing/2014/main" id="{AE8A3A2F-5750-8059-B60E-12A5F49C66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7183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2" name="직선 연결선 810">
                    <a:extLst>
                      <a:ext uri="{FF2B5EF4-FFF2-40B4-BE49-F238E27FC236}">
                        <a16:creationId xmlns:a16="http://schemas.microsoft.com/office/drawing/2014/main" id="{A88C530B-8656-B1F5-24A2-C75ED9B5F5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79921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3" name="직선 연결선 815">
                    <a:extLst>
                      <a:ext uri="{FF2B5EF4-FFF2-40B4-BE49-F238E27FC236}">
                        <a16:creationId xmlns:a16="http://schemas.microsoft.com/office/drawing/2014/main" id="{867F9C55-5894-DC1C-40FB-0F537BE6D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2659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4" name="직선 연결선 819">
                    <a:extLst>
                      <a:ext uri="{FF2B5EF4-FFF2-40B4-BE49-F238E27FC236}">
                        <a16:creationId xmlns:a16="http://schemas.microsoft.com/office/drawing/2014/main" id="{4BE2F77A-047B-C736-7096-6CA8F134FE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45397" y="4446983"/>
                    <a:ext cx="42255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</p:grpSp>
            <p:cxnSp>
              <p:nvCxnSpPr>
                <p:cNvPr id="26" name="직선 연결선 826">
                  <a:extLst>
                    <a:ext uri="{FF2B5EF4-FFF2-40B4-BE49-F238E27FC236}">
                      <a16:creationId xmlns:a16="http://schemas.microsoft.com/office/drawing/2014/main" id="{DE693FDD-D1BC-FFAD-E40E-93F5C4B1E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0169" y="4863900"/>
                  <a:ext cx="232301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7" name="직선 연결선 832">
                  <a:extLst>
                    <a:ext uri="{FF2B5EF4-FFF2-40B4-BE49-F238E27FC236}">
                      <a16:creationId xmlns:a16="http://schemas.microsoft.com/office/drawing/2014/main" id="{1FB35FE3-4D57-CBC3-985B-E3A41DE92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52471" y="4863900"/>
                  <a:ext cx="233686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9D67FC-29B4-A4BA-8C41-2CB829D4E3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355854" y="2428022"/>
                <a:ext cx="1431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5B3793-E306-5D40-B2E0-DD61ED7CFA62}"/>
                </a:ext>
              </a:extLst>
            </p:cNvPr>
            <p:cNvSpPr txBox="1"/>
            <p:nvPr/>
          </p:nvSpPr>
          <p:spPr>
            <a:xfrm>
              <a:off x="6741471" y="2898102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2C7AF6-E3A2-3D11-A766-410D6342B564}"/>
                </a:ext>
              </a:extLst>
            </p:cNvPr>
            <p:cNvSpPr txBox="1"/>
            <p:nvPr/>
          </p:nvSpPr>
          <p:spPr>
            <a:xfrm>
              <a:off x="6741471" y="3225588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85BF22-5A5F-AD99-CF20-EA162A942B39}"/>
                </a:ext>
              </a:extLst>
            </p:cNvPr>
            <p:cNvSpPr txBox="1"/>
            <p:nvPr/>
          </p:nvSpPr>
          <p:spPr>
            <a:xfrm>
              <a:off x="7842773" y="2738078"/>
              <a:ext cx="8354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(A•B)’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BFC3BA-79BB-7932-7EBF-1D636D9A93AD}"/>
                </a:ext>
              </a:extLst>
            </p:cNvPr>
            <p:cNvSpPr txBox="1"/>
            <p:nvPr/>
          </p:nvSpPr>
          <p:spPr>
            <a:xfrm>
              <a:off x="5347876" y="2425531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NAND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79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large number of blocks </a:t>
            </a:r>
            <a:r>
              <a:rPr lang="en-US" dirty="0"/>
              <a:t>share the </a:t>
            </a:r>
            <a:r>
              <a:rPr lang="en-US" dirty="0">
                <a:solidFill>
                  <a:schemeClr val="accent1"/>
                </a:solidFill>
              </a:rPr>
              <a:t>same </a:t>
            </a:r>
            <a:r>
              <a:rPr lang="en-US" dirty="0" err="1">
                <a:solidFill>
                  <a:schemeClr val="accent1"/>
                </a:solidFill>
              </a:rPr>
              <a:t>bitlines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Similarity to Digital Logic Gates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DA85-467A-8C70-F7B7-DD68762DB910}"/>
              </a:ext>
            </a:extLst>
          </p:cNvPr>
          <p:cNvSpPr txBox="1"/>
          <p:nvPr/>
        </p:nvSpPr>
        <p:spPr>
          <a:xfrm>
            <a:off x="181497" y="1749276"/>
            <a:ext cx="1915640" cy="48003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22BC8-5D65-ED2B-8DCE-9AF13C294756}"/>
              </a:ext>
            </a:extLst>
          </p:cNvPr>
          <p:cNvSpPr txBox="1"/>
          <p:nvPr/>
        </p:nvSpPr>
        <p:spPr>
          <a:xfrm>
            <a:off x="2104286" y="3193525"/>
            <a:ext cx="5992504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59521-5498-7A5F-F30C-FCB8E69EA7AD}"/>
              </a:ext>
            </a:extLst>
          </p:cNvPr>
          <p:cNvSpPr txBox="1"/>
          <p:nvPr/>
        </p:nvSpPr>
        <p:spPr>
          <a:xfrm>
            <a:off x="2104286" y="1516354"/>
            <a:ext cx="5992159" cy="6015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96F09-B187-3EF2-9BF4-019B58D969CE}"/>
              </a:ext>
            </a:extLst>
          </p:cNvPr>
          <p:cNvSpPr txBox="1"/>
          <p:nvPr/>
        </p:nvSpPr>
        <p:spPr>
          <a:xfrm>
            <a:off x="2503440" y="2112074"/>
            <a:ext cx="5596467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D5C55-C347-ED38-4312-006F8D245330}"/>
              </a:ext>
            </a:extLst>
          </p:cNvPr>
          <p:cNvSpPr/>
          <p:nvPr/>
        </p:nvSpPr>
        <p:spPr>
          <a:xfrm>
            <a:off x="2104286" y="2114123"/>
            <a:ext cx="403608" cy="106765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FD95D53-EA1C-BEB4-E2A1-9235FA7AF648}"/>
              </a:ext>
            </a:extLst>
          </p:cNvPr>
          <p:cNvSpPr/>
          <p:nvPr/>
        </p:nvSpPr>
        <p:spPr bwMode="auto">
          <a:xfrm>
            <a:off x="139167" y="3746653"/>
            <a:ext cx="3405921" cy="2677498"/>
          </a:xfrm>
          <a:prstGeom prst="wedgeRoundRectCallout">
            <a:avLst>
              <a:gd name="adj1" fmla="val 10982"/>
              <a:gd name="adj2" fmla="val -7111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the same block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serially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NAND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C86225-CA7B-0BE7-6EB7-7B5DA94AAC97}"/>
              </a:ext>
            </a:extLst>
          </p:cNvPr>
          <p:cNvGrpSpPr/>
          <p:nvPr/>
        </p:nvGrpSpPr>
        <p:grpSpPr>
          <a:xfrm>
            <a:off x="276903" y="4985973"/>
            <a:ext cx="3286985" cy="1260776"/>
            <a:chOff x="5347876" y="2425531"/>
            <a:chExt cx="3286985" cy="12607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25645C-D465-56DB-EA0A-0D55FB763CE5}"/>
                </a:ext>
              </a:extLst>
            </p:cNvPr>
            <p:cNvGrpSpPr/>
            <p:nvPr/>
          </p:nvGrpSpPr>
          <p:grpSpPr>
            <a:xfrm>
              <a:off x="7081501" y="2428022"/>
              <a:ext cx="863919" cy="1258285"/>
              <a:chOff x="7081501" y="2428022"/>
              <a:chExt cx="863919" cy="125828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FCC004-D377-053E-C2F9-3D01DF088AED}"/>
                  </a:ext>
                </a:extLst>
              </p:cNvPr>
              <p:cNvGrpSpPr/>
              <p:nvPr/>
            </p:nvGrpSpPr>
            <p:grpSpPr>
              <a:xfrm rot="16200000">
                <a:off x="7013695" y="2858563"/>
                <a:ext cx="481719" cy="346107"/>
                <a:chOff x="1828800" y="1943097"/>
                <a:chExt cx="2757483" cy="198120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635D793-4DD0-2B7F-0FF0-AB95196971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8288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19D1A18-9E30-DED8-54C4-6D9ABB23EF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D09CA3-9C90-3FDE-218B-985A32BD4F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3931439" y="3269459"/>
                  <a:ext cx="0" cy="1309688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2A5C99-1D0A-A26D-861A-D5E05DF4A8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A2EDAE1-E4B8-2161-29E4-ACB0050EBF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2082210-3AD2-C004-C15F-590C8B3EC3E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CC4C7E8-B7EA-6315-0CD6-09D65E1F33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68" y="2286003"/>
                  <a:ext cx="685812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D23B90-5309-4790-2443-CA3ED4DB6D0F}"/>
                  </a:ext>
                </a:extLst>
              </p:cNvPr>
              <p:cNvGrpSpPr/>
              <p:nvPr/>
            </p:nvGrpSpPr>
            <p:grpSpPr>
              <a:xfrm rot="16200000">
                <a:off x="7042231" y="3300929"/>
                <a:ext cx="424648" cy="346108"/>
                <a:chOff x="1303006" y="1943096"/>
                <a:chExt cx="2430794" cy="19812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4E32124-B8E9-388D-CD70-2E97C1B397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1794503" y="3432806"/>
                  <a:ext cx="0" cy="982993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3493952-1167-4D36-31BA-7F65287C8B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61A143-FB4B-987E-237F-77728E706A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766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09E4970-5E55-FC1A-E005-3E4D0AFC3A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9F4DB1A-BC35-370D-984C-E340ACEAB4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E3369E5-B80B-D3F0-3E06-B458D85C2C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ADFE08C-E594-A493-3870-CAB263AC93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77" y="2286000"/>
                  <a:ext cx="685811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557D065-27BF-C7C0-4787-FFC7C18B81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27609" y="2939681"/>
                <a:ext cx="517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그룹 835">
                <a:extLst>
                  <a:ext uri="{FF2B5EF4-FFF2-40B4-BE49-F238E27FC236}">
                    <a16:creationId xmlns:a16="http://schemas.microsoft.com/office/drawing/2014/main" id="{8AD5C108-F07F-3208-6E3B-79B5E8EE23DA}"/>
                  </a:ext>
                </a:extLst>
              </p:cNvPr>
              <p:cNvGrpSpPr/>
              <p:nvPr/>
            </p:nvGrpSpPr>
            <p:grpSpPr>
              <a:xfrm rot="16200000">
                <a:off x="7251418" y="2536345"/>
                <a:ext cx="352384" cy="143512"/>
                <a:chOff x="5890169" y="4312037"/>
                <a:chExt cx="1895988" cy="1103725"/>
              </a:xfrm>
            </p:grpSpPr>
            <p:grpSp>
              <p:nvGrpSpPr>
                <p:cNvPr id="24" name="그룹 822">
                  <a:extLst>
                    <a:ext uri="{FF2B5EF4-FFF2-40B4-BE49-F238E27FC236}">
                      <a16:creationId xmlns:a16="http://schemas.microsoft.com/office/drawing/2014/main" id="{0309855B-5687-240B-FE5B-A1CE2C2696C6}"/>
                    </a:ext>
                  </a:extLst>
                </p:cNvPr>
                <p:cNvGrpSpPr/>
                <p:nvPr/>
              </p:nvGrpSpPr>
              <p:grpSpPr>
                <a:xfrm>
                  <a:off x="6122466" y="4312037"/>
                  <a:ext cx="1432853" cy="1103725"/>
                  <a:chOff x="5991225" y="4310063"/>
                  <a:chExt cx="496427" cy="273840"/>
                </a:xfrm>
              </p:grpSpPr>
              <p:cxnSp>
                <p:nvCxnSpPr>
                  <p:cNvPr id="28" name="직선 연결선 771">
                    <a:extLst>
                      <a:ext uri="{FF2B5EF4-FFF2-40B4-BE49-F238E27FC236}">
                        <a16:creationId xmlns:a16="http://schemas.microsoft.com/office/drawing/2014/main" id="{4CA8B808-CC93-0199-46F1-B846DF6BF9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991225" y="4310063"/>
                    <a:ext cx="40482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29" name="직선 연결선 789">
                    <a:extLst>
                      <a:ext uri="{FF2B5EF4-FFF2-40B4-BE49-F238E27FC236}">
                        <a16:creationId xmlns:a16="http://schemas.microsoft.com/office/drawing/2014/main" id="{62DE691E-9D47-9531-B859-AFDACF3BC9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4445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0" name="직선 연결선 792">
                    <a:extLst>
                      <a:ext uri="{FF2B5EF4-FFF2-40B4-BE49-F238E27FC236}">
                        <a16:creationId xmlns:a16="http://schemas.microsoft.com/office/drawing/2014/main" id="{BB8C2A16-4205-4CCB-9EFE-2F054E785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707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1" name="직선 연결선 807">
                    <a:extLst>
                      <a:ext uri="{FF2B5EF4-FFF2-40B4-BE49-F238E27FC236}">
                        <a16:creationId xmlns:a16="http://schemas.microsoft.com/office/drawing/2014/main" id="{04E4BAE9-DEE6-247E-296E-4EFB3E13D8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7183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2" name="직선 연결선 810">
                    <a:extLst>
                      <a:ext uri="{FF2B5EF4-FFF2-40B4-BE49-F238E27FC236}">
                        <a16:creationId xmlns:a16="http://schemas.microsoft.com/office/drawing/2014/main" id="{3FE61277-7F2F-D72E-0A21-E8FCA60225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79921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3" name="직선 연결선 815">
                    <a:extLst>
                      <a:ext uri="{FF2B5EF4-FFF2-40B4-BE49-F238E27FC236}">
                        <a16:creationId xmlns:a16="http://schemas.microsoft.com/office/drawing/2014/main" id="{D0794618-790F-85B1-2E99-EADF45B80C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2659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4" name="직선 연결선 819">
                    <a:extLst>
                      <a:ext uri="{FF2B5EF4-FFF2-40B4-BE49-F238E27FC236}">
                        <a16:creationId xmlns:a16="http://schemas.microsoft.com/office/drawing/2014/main" id="{AFE1CAE2-D533-16D4-1B8B-6A39DA111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45397" y="4446983"/>
                    <a:ext cx="42255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</p:grpSp>
            <p:cxnSp>
              <p:nvCxnSpPr>
                <p:cNvPr id="26" name="직선 연결선 826">
                  <a:extLst>
                    <a:ext uri="{FF2B5EF4-FFF2-40B4-BE49-F238E27FC236}">
                      <a16:creationId xmlns:a16="http://schemas.microsoft.com/office/drawing/2014/main" id="{3BE1DC5E-933D-33FC-2F37-B3A925E76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0169" y="4863900"/>
                  <a:ext cx="232301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7" name="직선 연결선 832">
                  <a:extLst>
                    <a:ext uri="{FF2B5EF4-FFF2-40B4-BE49-F238E27FC236}">
                      <a16:creationId xmlns:a16="http://schemas.microsoft.com/office/drawing/2014/main" id="{7AD2C21A-04ED-9B88-8C43-51E783EC1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52471" y="4863900"/>
                  <a:ext cx="233686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C5CF733-44ED-0E23-D114-490A0E8F21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355854" y="2428022"/>
                <a:ext cx="1431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FE930D-4771-34E6-2C41-8791A26EDE01}"/>
                </a:ext>
              </a:extLst>
            </p:cNvPr>
            <p:cNvSpPr txBox="1"/>
            <p:nvPr/>
          </p:nvSpPr>
          <p:spPr>
            <a:xfrm>
              <a:off x="6741471" y="2898102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4C85F-E85F-23C4-FEFE-FB33BFB4CF02}"/>
                </a:ext>
              </a:extLst>
            </p:cNvPr>
            <p:cNvSpPr txBox="1"/>
            <p:nvPr/>
          </p:nvSpPr>
          <p:spPr>
            <a:xfrm>
              <a:off x="6741471" y="3225588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629CE-C159-D051-2D67-EA373F103A4F}"/>
                </a:ext>
              </a:extLst>
            </p:cNvPr>
            <p:cNvSpPr txBox="1"/>
            <p:nvPr/>
          </p:nvSpPr>
          <p:spPr>
            <a:xfrm>
              <a:off x="7799376" y="2738078"/>
              <a:ext cx="8354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(A•B)’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3BFF11-EE94-2A6F-E93B-194F65A03985}"/>
                </a:ext>
              </a:extLst>
            </p:cNvPr>
            <p:cNvSpPr txBox="1"/>
            <p:nvPr/>
          </p:nvSpPr>
          <p:spPr>
            <a:xfrm>
              <a:off x="5347876" y="2425531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NAND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C5FA4A-EC51-051F-DBA6-F3B349D33687}"/>
              </a:ext>
            </a:extLst>
          </p:cNvPr>
          <p:cNvSpPr txBox="1"/>
          <p:nvPr/>
        </p:nvSpPr>
        <p:spPr>
          <a:xfrm>
            <a:off x="8478860" y="3193525"/>
            <a:ext cx="503230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0769B-D5C4-1509-A64D-4883134692BF}"/>
              </a:ext>
            </a:extLst>
          </p:cNvPr>
          <p:cNvSpPr txBox="1"/>
          <p:nvPr/>
        </p:nvSpPr>
        <p:spPr>
          <a:xfrm>
            <a:off x="8507542" y="2112074"/>
            <a:ext cx="477666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BA1B2D-ABB3-7937-7608-FD9FF6ED5606}"/>
              </a:ext>
            </a:extLst>
          </p:cNvPr>
          <p:cNvSpPr txBox="1"/>
          <p:nvPr/>
        </p:nvSpPr>
        <p:spPr>
          <a:xfrm>
            <a:off x="8103594" y="1523420"/>
            <a:ext cx="952407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9AC1FA-7A6C-4FF2-8B09-C0E53280F42C}"/>
              </a:ext>
            </a:extLst>
          </p:cNvPr>
          <p:cNvSpPr/>
          <p:nvPr/>
        </p:nvSpPr>
        <p:spPr>
          <a:xfrm>
            <a:off x="8104855" y="1974213"/>
            <a:ext cx="403608" cy="448411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E5974FFB-0B77-DAD3-D3FF-27B3D7EADEA5}"/>
              </a:ext>
            </a:extLst>
          </p:cNvPr>
          <p:cNvSpPr/>
          <p:nvPr/>
        </p:nvSpPr>
        <p:spPr bwMode="auto">
          <a:xfrm>
            <a:off x="4525104" y="3746653"/>
            <a:ext cx="3327625" cy="2677498"/>
          </a:xfrm>
          <a:prstGeom prst="wedgeRoundRectCallout">
            <a:avLst>
              <a:gd name="adj1" fmla="val 57572"/>
              <a:gd name="adj2" fmla="val -2178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different blocks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in parallel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B851E9-F190-E293-AF95-44856BCD2C10}"/>
              </a:ext>
            </a:extLst>
          </p:cNvPr>
          <p:cNvGrpSpPr/>
          <p:nvPr/>
        </p:nvGrpSpPr>
        <p:grpSpPr>
          <a:xfrm>
            <a:off x="4435279" y="4808668"/>
            <a:ext cx="3233065" cy="1587850"/>
            <a:chOff x="5529798" y="4416638"/>
            <a:chExt cx="3233065" cy="15878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7CA8D5-C917-F099-F3DA-3401D8956B43}"/>
                </a:ext>
              </a:extLst>
            </p:cNvPr>
            <p:cNvSpPr txBox="1"/>
            <p:nvPr/>
          </p:nvSpPr>
          <p:spPr>
            <a:xfrm>
              <a:off x="5529798" y="4564782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NOR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35912BE-40E7-7710-3A91-9C29FFB4C999}"/>
                </a:ext>
              </a:extLst>
            </p:cNvPr>
            <p:cNvGrpSpPr/>
            <p:nvPr/>
          </p:nvGrpSpPr>
          <p:grpSpPr>
            <a:xfrm rot="16200000">
              <a:off x="6858255" y="5619110"/>
              <a:ext cx="424648" cy="346108"/>
              <a:chOff x="1303006" y="1943096"/>
              <a:chExt cx="2430794" cy="198120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F79CEE1-9339-E4E5-076C-01F4488463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794503" y="3432806"/>
                <a:ext cx="0" cy="982993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3E2468D-B651-5D38-453F-8A60F4E566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7907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CC065C1-01B5-6F23-2E07-5C9F7552B4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76600" y="3924300"/>
                <a:ext cx="4572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CD02464-97C4-E361-56A0-531CDC85A2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27813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75B59F2-5E71-EFFA-39F9-8ED83319E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9337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2458DF4-9F42-8456-2BCE-E3445EC2A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6289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A9C5782-64F4-0C7B-47E0-6472614D7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2430777" y="2286000"/>
                <a:ext cx="685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CAB3E5C-B0A1-05A4-2325-6CDA6F7D94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27612" y="4928297"/>
              <a:ext cx="517810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그룹 835">
              <a:extLst>
                <a:ext uri="{FF2B5EF4-FFF2-40B4-BE49-F238E27FC236}">
                  <a16:creationId xmlns:a16="http://schemas.microsoft.com/office/drawing/2014/main" id="{0932C4DA-E63D-329A-0DF6-CBCBD86E1A45}"/>
                </a:ext>
              </a:extLst>
            </p:cNvPr>
            <p:cNvGrpSpPr/>
            <p:nvPr/>
          </p:nvGrpSpPr>
          <p:grpSpPr>
            <a:xfrm rot="16200000">
              <a:off x="7251418" y="4524961"/>
              <a:ext cx="352384" cy="143512"/>
              <a:chOff x="5890169" y="4312037"/>
              <a:chExt cx="1895988" cy="1103725"/>
            </a:xfrm>
          </p:grpSpPr>
          <p:grpSp>
            <p:nvGrpSpPr>
              <p:cNvPr id="72" name="그룹 822">
                <a:extLst>
                  <a:ext uri="{FF2B5EF4-FFF2-40B4-BE49-F238E27FC236}">
                    <a16:creationId xmlns:a16="http://schemas.microsoft.com/office/drawing/2014/main" id="{340FEA88-E069-6720-F3D5-5E7358DB3CF5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77" name="직선 연결선 771">
                  <a:extLst>
                    <a:ext uri="{FF2B5EF4-FFF2-40B4-BE49-F238E27FC236}">
                      <a16:creationId xmlns:a16="http://schemas.microsoft.com/office/drawing/2014/main" id="{A2AC905F-E1F2-D3ED-534C-F3EDB4494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78" name="직선 연결선 789">
                  <a:extLst>
                    <a:ext uri="{FF2B5EF4-FFF2-40B4-BE49-F238E27FC236}">
                      <a16:creationId xmlns:a16="http://schemas.microsoft.com/office/drawing/2014/main" id="{B949350B-FDFF-CA32-53F2-94D20BDE3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79" name="직선 연결선 792">
                  <a:extLst>
                    <a:ext uri="{FF2B5EF4-FFF2-40B4-BE49-F238E27FC236}">
                      <a16:creationId xmlns:a16="http://schemas.microsoft.com/office/drawing/2014/main" id="{6375F1A9-25A4-975C-68D0-92ADBA38E6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0" name="직선 연결선 807">
                  <a:extLst>
                    <a:ext uri="{FF2B5EF4-FFF2-40B4-BE49-F238E27FC236}">
                      <a16:creationId xmlns:a16="http://schemas.microsoft.com/office/drawing/2014/main" id="{EF551D33-F731-CC1D-4889-D9A7CD5C3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1" name="직선 연결선 810">
                  <a:extLst>
                    <a:ext uri="{FF2B5EF4-FFF2-40B4-BE49-F238E27FC236}">
                      <a16:creationId xmlns:a16="http://schemas.microsoft.com/office/drawing/2014/main" id="{1635D3C7-D040-1FC1-3473-CCFE3D0AC6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2" name="직선 연결선 815">
                  <a:extLst>
                    <a:ext uri="{FF2B5EF4-FFF2-40B4-BE49-F238E27FC236}">
                      <a16:creationId xmlns:a16="http://schemas.microsoft.com/office/drawing/2014/main" id="{48BA41AB-A5C9-EABD-2328-4EA0C55BF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3" name="직선 연결선 819">
                  <a:extLst>
                    <a:ext uri="{FF2B5EF4-FFF2-40B4-BE49-F238E27FC236}">
                      <a16:creationId xmlns:a16="http://schemas.microsoft.com/office/drawing/2014/main" id="{B86FBCA0-0C1B-5488-EDBB-31B888B2D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73" name="직선 연결선 826">
                <a:extLst>
                  <a:ext uri="{FF2B5EF4-FFF2-40B4-BE49-F238E27FC236}">
                    <a16:creationId xmlns:a16="http://schemas.microsoft.com/office/drawing/2014/main" id="{68E6A143-D5FF-7241-34B3-67AF05571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noFill/>
              <a:ln w="25400" cap="rnd" cmpd="sng" algn="ctr">
                <a:solidFill>
                  <a:schemeClr val="tx1"/>
                </a:solidFill>
                <a:prstDash val="solid"/>
                <a:round/>
              </a:ln>
              <a:effectLst/>
            </p:spPr>
          </p:cxnSp>
          <p:cxnSp>
            <p:nvCxnSpPr>
              <p:cNvPr id="76" name="직선 연결선 832">
                <a:extLst>
                  <a:ext uri="{FF2B5EF4-FFF2-40B4-BE49-F238E27FC236}">
                    <a16:creationId xmlns:a16="http://schemas.microsoft.com/office/drawing/2014/main" id="{BC2EF456-5320-97EA-AFB1-F50A1AD922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noFill/>
              <a:ln w="25400" cap="rnd" cmpd="sng" algn="ctr">
                <a:solidFill>
                  <a:schemeClr val="tx1"/>
                </a:solidFill>
                <a:prstDash val="solid"/>
                <a:round/>
              </a:ln>
              <a:effectLst/>
            </p:spPr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C3666DD-4439-41D3-256C-03D4CA6890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55854" y="4416638"/>
              <a:ext cx="143100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2EE9B0-E129-3D91-D938-13B4A57B6271}"/>
                </a:ext>
              </a:extLst>
            </p:cNvPr>
            <p:cNvSpPr txBox="1"/>
            <p:nvPr/>
          </p:nvSpPr>
          <p:spPr>
            <a:xfrm>
              <a:off x="6578073" y="5039607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25F650-042F-9E92-653C-CE452024F17D}"/>
                </a:ext>
              </a:extLst>
            </p:cNvPr>
            <p:cNvSpPr txBox="1"/>
            <p:nvPr/>
          </p:nvSpPr>
          <p:spPr>
            <a:xfrm>
              <a:off x="6589112" y="5562902"/>
              <a:ext cx="14512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BB9E679-3B9C-3D1C-754A-454D6E7FB401}"/>
                </a:ext>
              </a:extLst>
            </p:cNvPr>
            <p:cNvSpPr txBox="1"/>
            <p:nvPr/>
          </p:nvSpPr>
          <p:spPr>
            <a:xfrm>
              <a:off x="7893714" y="4726694"/>
              <a:ext cx="86914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(A+B)’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08A2AD3-FA43-E438-C749-27857153A610}"/>
                </a:ext>
              </a:extLst>
            </p:cNvPr>
            <p:cNvGrpSpPr/>
            <p:nvPr/>
          </p:nvGrpSpPr>
          <p:grpSpPr>
            <a:xfrm rot="16200000">
              <a:off x="6858255" y="5104896"/>
              <a:ext cx="424648" cy="346108"/>
              <a:chOff x="1303006" y="1943096"/>
              <a:chExt cx="2430794" cy="1981207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86A020B-0D9F-E13A-0E53-BE4212D3C3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794503" y="3432806"/>
                <a:ext cx="0" cy="982993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49F618E-DFE3-D520-AA94-4EF9BA1A86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7907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56EB9D5-5D56-F081-F302-D1D2B518D4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76600" y="3924300"/>
                <a:ext cx="4572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52A5FC8-FBD0-FF6B-2888-B0BC05FF05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27813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6532B0B-F114-AF93-5856-6D72221405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9337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30B6707-0B7C-4D36-5C0D-20529C85D7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6289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0868303-12D2-9A0D-7119-CEA6AD3E7A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2430777" y="2286000"/>
                <a:ext cx="685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E282A85C-9C44-D8BC-11F8-9D881141E1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27612" y="4772911"/>
              <a:ext cx="0" cy="806928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63911B22-2F56-B0E1-F42A-0AC288C552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343" y="5069634"/>
              <a:ext cx="190269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25980F-D6C0-95B6-11C2-BB83E42125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343" y="5579839"/>
              <a:ext cx="190269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9CC3D4-94CD-D9CC-C9D7-8615D22F9AB6}"/>
              </a:ext>
            </a:extLst>
          </p:cNvPr>
          <p:cNvSpPr txBox="1"/>
          <p:nvPr/>
        </p:nvSpPr>
        <p:spPr>
          <a:xfrm>
            <a:off x="54045" y="955797"/>
            <a:ext cx="8928045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4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760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F64E-542B-0820-1FBD-58AC681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Flash-Cosmos: Overview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3623B-4362-820D-08E1-359419102538}"/>
              </a:ext>
            </a:extLst>
          </p:cNvPr>
          <p:cNvGrpSpPr/>
          <p:nvPr/>
        </p:nvGrpSpPr>
        <p:grpSpPr>
          <a:xfrm>
            <a:off x="63811" y="1635898"/>
            <a:ext cx="8930486" cy="1784038"/>
            <a:chOff x="63811" y="1797362"/>
            <a:chExt cx="8930486" cy="17840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28260B-5B3F-5487-0427-E2F0140B1A49}"/>
                </a:ext>
              </a:extLst>
            </p:cNvPr>
            <p:cNvSpPr/>
            <p:nvPr/>
          </p:nvSpPr>
          <p:spPr>
            <a:xfrm>
              <a:off x="1657350" y="1797362"/>
              <a:ext cx="7336947" cy="17840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Enables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bulk bitwise operations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multiple operands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sensing operation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using                                                  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Multi-Wordline Sensing (MWS)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2" name="Graphic 11" descr="Lights On with solid fill">
              <a:extLst>
                <a:ext uri="{FF2B5EF4-FFF2-40B4-BE49-F238E27FC236}">
                  <a16:creationId xmlns:a16="http://schemas.microsoft.com/office/drawing/2014/main" id="{644505EF-FA14-CC2D-8BC5-CBDC41ED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11" y="1916424"/>
              <a:ext cx="1545914" cy="154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5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75847"/>
            <a:ext cx="3340542" cy="3345805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A92EA0-1E94-B607-05D6-1DF92EEA66FA}"/>
              </a:ext>
            </a:extLst>
          </p:cNvPr>
          <p:cNvGrpSpPr/>
          <p:nvPr/>
        </p:nvGrpSpPr>
        <p:grpSpPr>
          <a:xfrm>
            <a:off x="4640972" y="2450831"/>
            <a:ext cx="3350590" cy="3570818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82388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7F4C6D-6442-6A74-4E35-C5472A477842}"/>
              </a:ext>
            </a:extLst>
          </p:cNvPr>
          <p:cNvSpPr txBox="1"/>
          <p:nvPr/>
        </p:nvSpPr>
        <p:spPr>
          <a:xfrm>
            <a:off x="8131704" y="6108110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64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70383"/>
            <a:ext cx="3340542" cy="3356577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A726258-BC82-F84E-51B0-AF50413061E1}"/>
              </a:ext>
            </a:extLst>
          </p:cNvPr>
          <p:cNvGrpSpPr/>
          <p:nvPr/>
        </p:nvGrpSpPr>
        <p:grpSpPr>
          <a:xfrm>
            <a:off x="4640972" y="2450831"/>
            <a:ext cx="3350590" cy="3576127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82388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7F4C6D-6442-6A74-4E35-C5472A477842}"/>
              </a:ext>
            </a:extLst>
          </p:cNvPr>
          <p:cNvSpPr txBox="1"/>
          <p:nvPr/>
        </p:nvSpPr>
        <p:spPr>
          <a:xfrm>
            <a:off x="8131704" y="6108110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255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256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12B72724-4EA2-9A0D-C907-57A087EA1953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09D5E1C1-2363-FE8D-13A1-B404927BAE95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9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/>
              <a:t>1. Processing</a:t>
            </a:r>
            <a:r>
              <a:rPr lang="de-DE" sz="3600" dirty="0"/>
              <a:t> </a:t>
            </a:r>
            <a:r>
              <a:rPr lang="en-US" sz="3600" dirty="0"/>
              <a:t>near Storage</a:t>
            </a:r>
          </a:p>
          <a:p>
            <a:pPr algn="l"/>
            <a:r>
              <a:rPr lang="en-US" sz="3600" dirty="0">
                <a:solidFill>
                  <a:srgbClr val="0000FF"/>
                </a:solidFill>
              </a:rPr>
              <a:t>2. Processing using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9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18AE8-3120-BE5C-51F0-38D686073E21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2C04B55-942E-9A2F-E40F-BE9D3B67F4EC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346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347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2761010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4"/>
            <a:ext cx="323170" cy="1236090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DD0ACD5-FAEE-15EC-7EB4-D75AA2DB9EE7}"/>
              </a:ext>
            </a:extLst>
          </p:cNvPr>
          <p:cNvGrpSpPr/>
          <p:nvPr/>
        </p:nvGrpSpPr>
        <p:grpSpPr>
          <a:xfrm>
            <a:off x="3646974" y="6038364"/>
            <a:ext cx="4751874" cy="369332"/>
            <a:chOff x="3646974" y="6038364"/>
            <a:chExt cx="4751874" cy="36933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4498AE8-BA94-395A-67B6-72EC683DA133}"/>
                </a:ext>
              </a:extLst>
            </p:cNvPr>
            <p:cNvSpPr txBox="1"/>
            <p:nvPr/>
          </p:nvSpPr>
          <p:spPr>
            <a:xfrm>
              <a:off x="4520830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6F62E51-B39D-E8A3-9001-75F45E31FA43}"/>
                </a:ext>
              </a:extLst>
            </p:cNvPr>
            <p:cNvSpPr txBox="1"/>
            <p:nvPr/>
          </p:nvSpPr>
          <p:spPr>
            <a:xfrm>
              <a:off x="5634344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B98305-506B-B480-351F-A8A1C4FC1A42}"/>
                </a:ext>
              </a:extLst>
            </p:cNvPr>
            <p:cNvSpPr txBox="1"/>
            <p:nvPr/>
          </p:nvSpPr>
          <p:spPr>
            <a:xfrm>
              <a:off x="6747858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B06029E-A4E0-F713-BC91-E6B68412676F}"/>
                </a:ext>
              </a:extLst>
            </p:cNvPr>
            <p:cNvSpPr txBox="1"/>
            <p:nvPr/>
          </p:nvSpPr>
          <p:spPr>
            <a:xfrm>
              <a:off x="7861372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5C2659-1AEA-8A62-13B4-D9C81B1CA1FF}"/>
                </a:ext>
              </a:extLst>
            </p:cNvPr>
            <p:cNvSpPr txBox="1"/>
            <p:nvPr/>
          </p:nvSpPr>
          <p:spPr>
            <a:xfrm>
              <a:off x="3646974" y="6038364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18AE8-3120-BE5C-51F0-38D686073E21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2C04B55-942E-9A2F-E40F-BE9D3B67F4EC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346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347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2761010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4"/>
            <a:ext cx="323170" cy="1236090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C091AF9-00C4-CB85-D88C-D0D0B96D11D7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454DBFB-3AA6-64AB-CFD0-D2FE15BBF744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019AF5A-CD39-AFA4-240E-C9ABD2080CB4}"/>
              </a:ext>
            </a:extLst>
          </p:cNvPr>
          <p:cNvSpPr/>
          <p:nvPr/>
        </p:nvSpPr>
        <p:spPr>
          <a:xfrm>
            <a:off x="119270" y="2134603"/>
            <a:ext cx="7003660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ounded Rectangular Callout 237">
            <a:extLst>
              <a:ext uri="{FF2B5EF4-FFF2-40B4-BE49-F238E27FC236}">
                <a16:creationId xmlns:a16="http://schemas.microsoft.com/office/drawing/2014/main" id="{F365C3AD-B8B3-E9C4-696D-1DFC4CA01EFE}"/>
              </a:ext>
            </a:extLst>
          </p:cNvPr>
          <p:cNvSpPr/>
          <p:nvPr/>
        </p:nvSpPr>
        <p:spPr bwMode="auto">
          <a:xfrm>
            <a:off x="79041" y="3164550"/>
            <a:ext cx="6783821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3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1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C51DF6-C26D-31D4-8228-ECF1FDC046C3}"/>
              </a:ext>
            </a:extLst>
          </p:cNvPr>
          <p:cNvGrpSpPr/>
          <p:nvPr/>
        </p:nvGrpSpPr>
        <p:grpSpPr>
          <a:xfrm>
            <a:off x="3646974" y="6038364"/>
            <a:ext cx="4751874" cy="369332"/>
            <a:chOff x="3646974" y="6038364"/>
            <a:chExt cx="4751874" cy="36933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4498AE8-BA94-395A-67B6-72EC683DA133}"/>
                </a:ext>
              </a:extLst>
            </p:cNvPr>
            <p:cNvSpPr txBox="1"/>
            <p:nvPr/>
          </p:nvSpPr>
          <p:spPr>
            <a:xfrm>
              <a:off x="4520830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6F62E51-B39D-E8A3-9001-75F45E31FA43}"/>
                </a:ext>
              </a:extLst>
            </p:cNvPr>
            <p:cNvSpPr txBox="1"/>
            <p:nvPr/>
          </p:nvSpPr>
          <p:spPr>
            <a:xfrm>
              <a:off x="5634344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B98305-506B-B480-351F-A8A1C4FC1A42}"/>
                </a:ext>
              </a:extLst>
            </p:cNvPr>
            <p:cNvSpPr txBox="1"/>
            <p:nvPr/>
          </p:nvSpPr>
          <p:spPr>
            <a:xfrm>
              <a:off x="6747858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B06029E-A4E0-F713-BC91-E6B68412676F}"/>
                </a:ext>
              </a:extLst>
            </p:cNvPr>
            <p:cNvSpPr txBox="1"/>
            <p:nvPr/>
          </p:nvSpPr>
          <p:spPr>
            <a:xfrm>
              <a:off x="7861372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5C2659-1AEA-8A62-13B4-D9C81B1CA1FF}"/>
                </a:ext>
              </a:extLst>
            </p:cNvPr>
            <p:cNvSpPr txBox="1"/>
            <p:nvPr/>
          </p:nvSpPr>
          <p:spPr>
            <a:xfrm>
              <a:off x="3646974" y="6038364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그룹 761">
            <a:extLst>
              <a:ext uri="{FF2B5EF4-FFF2-40B4-BE49-F238E27FC236}">
                <a16:creationId xmlns:a16="http://schemas.microsoft.com/office/drawing/2014/main" id="{6B9864D9-DA64-9337-C4F0-40A4EDF1C55D}"/>
              </a:ext>
            </a:extLst>
          </p:cNvPr>
          <p:cNvGrpSpPr/>
          <p:nvPr/>
        </p:nvGrpSpPr>
        <p:grpSpPr>
          <a:xfrm rot="5400000">
            <a:off x="7111108" y="5130604"/>
            <a:ext cx="598569" cy="124310"/>
            <a:chOff x="5608137" y="3394157"/>
            <a:chExt cx="338599" cy="70817"/>
          </a:xfrm>
        </p:grpSpPr>
        <p:grpSp>
          <p:nvGrpSpPr>
            <p:cNvPr id="264" name="그룹 753">
              <a:extLst>
                <a:ext uri="{FF2B5EF4-FFF2-40B4-BE49-F238E27FC236}">
                  <a16:creationId xmlns:a16="http://schemas.microsoft.com/office/drawing/2014/main" id="{1FFB55B6-DD97-C38D-728B-3B2EF7FF3E37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67" name="타원 750">
                <a:extLst>
                  <a:ext uri="{FF2B5EF4-FFF2-40B4-BE49-F238E27FC236}">
                    <a16:creationId xmlns:a16="http://schemas.microsoft.com/office/drawing/2014/main" id="{3614A03A-029E-2E6F-7934-2019D7DC512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8" name="타원 751">
                <a:extLst>
                  <a:ext uri="{FF2B5EF4-FFF2-40B4-BE49-F238E27FC236}">
                    <a16:creationId xmlns:a16="http://schemas.microsoft.com/office/drawing/2014/main" id="{3799B03C-B004-AE13-EE82-BDEB1CE64164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9" name="직선 연결선 752">
                <a:extLst>
                  <a:ext uri="{FF2B5EF4-FFF2-40B4-BE49-F238E27FC236}">
                    <a16:creationId xmlns:a16="http://schemas.microsoft.com/office/drawing/2014/main" id="{FA3053F5-71A0-685A-9590-213AF99A4CCA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직선 연결선 754">
              <a:extLst>
                <a:ext uri="{FF2B5EF4-FFF2-40B4-BE49-F238E27FC236}">
                  <a16:creationId xmlns:a16="http://schemas.microsoft.com/office/drawing/2014/main" id="{CD906916-7D42-5892-5296-6FF6599F9E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756">
              <a:extLst>
                <a:ext uri="{FF2B5EF4-FFF2-40B4-BE49-F238E27FC236}">
                  <a16:creationId xmlns:a16="http://schemas.microsoft.com/office/drawing/2014/main" id="{AADF468B-BDF6-518B-94D8-5D2220F4383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0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454DBFB-3AA6-64AB-CFD0-D2FE15BBF744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761">
            <a:extLst>
              <a:ext uri="{FF2B5EF4-FFF2-40B4-BE49-F238E27FC236}">
                <a16:creationId xmlns:a16="http://schemas.microsoft.com/office/drawing/2014/main" id="{FF45039B-4092-C370-2968-D2C5F5B28840}"/>
              </a:ext>
            </a:extLst>
          </p:cNvPr>
          <p:cNvGrpSpPr/>
          <p:nvPr/>
        </p:nvGrpSpPr>
        <p:grpSpPr>
          <a:xfrm rot="5400000">
            <a:off x="7111108" y="5130604"/>
            <a:ext cx="598569" cy="124310"/>
            <a:chOff x="5608137" y="3394157"/>
            <a:chExt cx="338599" cy="70817"/>
          </a:xfrm>
        </p:grpSpPr>
        <p:grpSp>
          <p:nvGrpSpPr>
            <p:cNvPr id="57" name="그룹 753">
              <a:extLst>
                <a:ext uri="{FF2B5EF4-FFF2-40B4-BE49-F238E27FC236}">
                  <a16:creationId xmlns:a16="http://schemas.microsoft.com/office/drawing/2014/main" id="{C762D2EF-749C-FCBC-6FFF-E61924220047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4" name="타원 750">
                <a:extLst>
                  <a:ext uri="{FF2B5EF4-FFF2-40B4-BE49-F238E27FC236}">
                    <a16:creationId xmlns:a16="http://schemas.microsoft.com/office/drawing/2014/main" id="{5306ECC7-7011-F0BC-C46B-C1D73B24985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5" name="타원 751">
                <a:extLst>
                  <a:ext uri="{FF2B5EF4-FFF2-40B4-BE49-F238E27FC236}">
                    <a16:creationId xmlns:a16="http://schemas.microsoft.com/office/drawing/2014/main" id="{22059ECE-59AF-5ABC-230B-B38AE6548A3D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76" name="직선 연결선 752">
                <a:extLst>
                  <a:ext uri="{FF2B5EF4-FFF2-40B4-BE49-F238E27FC236}">
                    <a16:creationId xmlns:a16="http://schemas.microsoft.com/office/drawing/2014/main" id="{CED94ADD-D7CF-9833-34E6-8316A555FC5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직선 연결선 754">
              <a:extLst>
                <a:ext uri="{FF2B5EF4-FFF2-40B4-BE49-F238E27FC236}">
                  <a16:creationId xmlns:a16="http://schemas.microsoft.com/office/drawing/2014/main" id="{FA6A2BE9-8513-9BF5-CAE4-C9F7E245E86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56">
              <a:extLst>
                <a:ext uri="{FF2B5EF4-FFF2-40B4-BE49-F238E27FC236}">
                  <a16:creationId xmlns:a16="http://schemas.microsoft.com/office/drawing/2014/main" id="{83F27804-7B96-E3FE-3238-418C048C2617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U-turn Arrow 78">
            <a:extLst>
              <a:ext uri="{FF2B5EF4-FFF2-40B4-BE49-F238E27FC236}">
                <a16:creationId xmlns:a16="http://schemas.microsoft.com/office/drawing/2014/main" id="{9A4FA08D-D8A2-E791-3750-3981B2B11EB3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1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4367471-C42F-0FE0-B34D-C4FE524001FE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D18EB6-50E9-676B-780E-DA33BD9E0CC4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412D94AD-4315-69E5-23F1-AF29DE58C32A}"/>
              </a:ext>
            </a:extLst>
          </p:cNvPr>
          <p:cNvSpPr/>
          <p:nvPr/>
        </p:nvSpPr>
        <p:spPr bwMode="auto">
          <a:xfrm>
            <a:off x="91875" y="2713495"/>
            <a:ext cx="6783821" cy="980015"/>
          </a:xfrm>
          <a:prstGeom prst="wedgeRoundRectCallout">
            <a:avLst>
              <a:gd name="adj1" fmla="val 54874"/>
              <a:gd name="adj2" fmla="val -934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67A7FC-F6E9-7251-2034-3D77D077A567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46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1151250-6EEB-3ADE-F1D9-73E4650F5047}"/>
              </a:ext>
            </a:extLst>
          </p:cNvPr>
          <p:cNvSpPr/>
          <p:nvPr/>
        </p:nvSpPr>
        <p:spPr>
          <a:xfrm>
            <a:off x="114347" y="984337"/>
            <a:ext cx="8945689" cy="55165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412D94AD-4315-69E5-23F1-AF29DE58C32A}"/>
              </a:ext>
            </a:extLst>
          </p:cNvPr>
          <p:cNvSpPr/>
          <p:nvPr/>
        </p:nvSpPr>
        <p:spPr bwMode="auto">
          <a:xfrm>
            <a:off x="305279" y="3164550"/>
            <a:ext cx="6557583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reads as ‘1’ only when all the target cells store ‘1’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EDB84A-73E0-CCF4-16A2-DCF76D21D6C2}"/>
              </a:ext>
            </a:extLst>
          </p:cNvPr>
          <p:cNvSpPr/>
          <p:nvPr/>
        </p:nvSpPr>
        <p:spPr>
          <a:xfrm>
            <a:off x="149703" y="2888361"/>
            <a:ext cx="8826170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(Intra-Block MWS)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enables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bitwise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multiple pages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the same block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via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single sensing operation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53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4B9B2D4-ABEB-5C2D-C5A7-1AF73E46B3E5}"/>
              </a:ext>
            </a:extLst>
          </p:cNvPr>
          <p:cNvGrpSpPr/>
          <p:nvPr/>
        </p:nvGrpSpPr>
        <p:grpSpPr>
          <a:xfrm>
            <a:off x="4051865" y="3963243"/>
            <a:ext cx="3939696" cy="891472"/>
            <a:chOff x="4051865" y="2665067"/>
            <a:chExt cx="3939696" cy="89147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AF7E077-839B-1724-3C21-3D39E2D0647B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7EC11CB-AA70-A5BD-AACB-2D3E2704B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743F075-715B-D82B-82F4-168D190DD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9A41AF5-64EE-26C7-285B-8317752243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542741D-0874-7B04-8DCD-C192E5EFD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51AE13-33BA-911F-3E7D-69BB80A0DFDC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1413122-D6B4-7163-1B07-239DE88E8821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CD131FC-2BDF-7CE2-15DD-C33DE157FF5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87B5B92-07AF-0E3D-45A7-C1E16CB2AFA0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8F8F6-AE41-A5F8-6DFB-28F664C389B3}"/>
              </a:ext>
            </a:extLst>
          </p:cNvPr>
          <p:cNvGrpSpPr/>
          <p:nvPr/>
        </p:nvGrpSpPr>
        <p:grpSpPr>
          <a:xfrm>
            <a:off x="3382115" y="4344250"/>
            <a:ext cx="5014215" cy="2"/>
            <a:chOff x="1231585" y="2671909"/>
            <a:chExt cx="6166530" cy="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8E8F28-586E-629F-D0AC-D48A7BF0DD17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D1C5D1-439B-5774-546B-BAFB14D9F7BD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4065202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4065202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4065202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4065202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411840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1741317" y="4193725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20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0"/>
            <a:ext cx="3350590" cy="3721939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6" y="4034843"/>
            <a:ext cx="581169" cy="2148705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9" y="2731243"/>
            <a:ext cx="581169" cy="344152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4388320-A808-B32C-F06F-90610089A65B}"/>
              </a:ext>
            </a:extLst>
          </p:cNvPr>
          <p:cNvGrpSpPr/>
          <p:nvPr/>
        </p:nvGrpSpPr>
        <p:grpSpPr>
          <a:xfrm>
            <a:off x="3646974" y="6239030"/>
            <a:ext cx="4751874" cy="369332"/>
            <a:chOff x="3646974" y="6239030"/>
            <a:chExt cx="4751874" cy="36933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1CF2D58-C2BD-B98E-E75C-4616E922EFE4}"/>
                </a:ext>
              </a:extLst>
            </p:cNvPr>
            <p:cNvSpPr txBox="1"/>
            <p:nvPr/>
          </p:nvSpPr>
          <p:spPr>
            <a:xfrm>
              <a:off x="4520830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7EA1743-3CDF-A414-D5F1-B65D113A9442}"/>
                </a:ext>
              </a:extLst>
            </p:cNvPr>
            <p:cNvSpPr txBox="1"/>
            <p:nvPr/>
          </p:nvSpPr>
          <p:spPr>
            <a:xfrm>
              <a:off x="5634344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0573B24-1499-5432-265A-94570B9D0F9B}"/>
                </a:ext>
              </a:extLst>
            </p:cNvPr>
            <p:cNvSpPr txBox="1"/>
            <p:nvPr/>
          </p:nvSpPr>
          <p:spPr>
            <a:xfrm>
              <a:off x="6747858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F7D9D2C-DA47-F17A-669B-2ADAACEFC598}"/>
                </a:ext>
              </a:extLst>
            </p:cNvPr>
            <p:cNvSpPr txBox="1"/>
            <p:nvPr/>
          </p:nvSpPr>
          <p:spPr>
            <a:xfrm>
              <a:off x="7861372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2059A4A-4675-0AF1-5D07-E4B1D16A19E3}"/>
                </a:ext>
              </a:extLst>
            </p:cNvPr>
            <p:cNvSpPr txBox="1"/>
            <p:nvPr/>
          </p:nvSpPr>
          <p:spPr>
            <a:xfrm>
              <a:off x="3646974" y="6239030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0"/>
            <a:ext cx="3350590" cy="3721939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6" y="4034843"/>
            <a:ext cx="581169" cy="2148705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9" y="2731243"/>
            <a:ext cx="581169" cy="344152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C653F93-2B17-147D-A742-F69F0BD2B921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5B43075-0402-8440-0E4B-90399C0CEA1C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BAC58DE-BEFD-86AA-9215-FEC4AB516A6A}"/>
              </a:ext>
            </a:extLst>
          </p:cNvPr>
          <p:cNvSpPr/>
          <p:nvPr/>
        </p:nvSpPr>
        <p:spPr>
          <a:xfrm>
            <a:off x="7122930" y="1987464"/>
            <a:ext cx="1190941" cy="45861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ounded Rectangular Callout 211">
            <a:extLst>
              <a:ext uri="{FF2B5EF4-FFF2-40B4-BE49-F238E27FC236}">
                <a16:creationId xmlns:a16="http://schemas.microsoft.com/office/drawing/2014/main" id="{B2FA120D-ED33-9E9D-77A3-F35E7849F0FA}"/>
              </a:ext>
            </a:extLst>
          </p:cNvPr>
          <p:cNvSpPr/>
          <p:nvPr/>
        </p:nvSpPr>
        <p:spPr bwMode="auto">
          <a:xfrm>
            <a:off x="79041" y="3164550"/>
            <a:ext cx="6783821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OR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13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6B2C235-FE7A-476E-6859-BB08AB033A5D}"/>
              </a:ext>
            </a:extLst>
          </p:cNvPr>
          <p:cNvGrpSpPr/>
          <p:nvPr/>
        </p:nvGrpSpPr>
        <p:grpSpPr>
          <a:xfrm>
            <a:off x="3646974" y="6239030"/>
            <a:ext cx="4751874" cy="369332"/>
            <a:chOff x="3646974" y="6239030"/>
            <a:chExt cx="4751874" cy="36933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1CF2D58-C2BD-B98E-E75C-4616E922EFE4}"/>
                </a:ext>
              </a:extLst>
            </p:cNvPr>
            <p:cNvSpPr txBox="1"/>
            <p:nvPr/>
          </p:nvSpPr>
          <p:spPr>
            <a:xfrm>
              <a:off x="4520830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7EA1743-3CDF-A414-D5F1-B65D113A9442}"/>
                </a:ext>
              </a:extLst>
            </p:cNvPr>
            <p:cNvSpPr txBox="1"/>
            <p:nvPr/>
          </p:nvSpPr>
          <p:spPr>
            <a:xfrm>
              <a:off x="5634344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0573B24-1499-5432-265A-94570B9D0F9B}"/>
                </a:ext>
              </a:extLst>
            </p:cNvPr>
            <p:cNvSpPr txBox="1"/>
            <p:nvPr/>
          </p:nvSpPr>
          <p:spPr>
            <a:xfrm>
              <a:off x="6747858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F7D9D2C-DA47-F17A-669B-2ADAACEFC598}"/>
                </a:ext>
              </a:extLst>
            </p:cNvPr>
            <p:cNvSpPr txBox="1"/>
            <p:nvPr/>
          </p:nvSpPr>
          <p:spPr>
            <a:xfrm>
              <a:off x="7861372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2059A4A-4675-0AF1-5D07-E4B1D16A19E3}"/>
                </a:ext>
              </a:extLst>
            </p:cNvPr>
            <p:cNvSpPr txBox="1"/>
            <p:nvPr/>
          </p:nvSpPr>
          <p:spPr>
            <a:xfrm>
              <a:off x="3646974" y="6239030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0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1" grpId="0" animBg="1"/>
      <p:bldP spid="200" grpId="0" animBg="1"/>
      <p:bldP spid="202" grpId="0" animBg="1"/>
      <p:bldP spid="203" grpId="0" animBg="1"/>
      <p:bldP spid="330" grpId="0" animBg="1"/>
      <p:bldP spid="331" grpId="0" animBg="1"/>
      <p:bldP spid="332" grpId="0" animBg="1"/>
      <p:bldP spid="333" grpId="0" animBg="1"/>
      <p:bldP spid="20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B109BEF-48B0-8EB1-A210-E40E134F8961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3B29001F-F445-DB4D-C9CC-5F11A90FE92C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ounded Rectangular Callout 353">
            <a:extLst>
              <a:ext uri="{FF2B5EF4-FFF2-40B4-BE49-F238E27FC236}">
                <a16:creationId xmlns:a16="http://schemas.microsoft.com/office/drawing/2014/main" id="{385365DC-36C5-373E-D9BA-549ABE6DC92E}"/>
              </a:ext>
            </a:extLst>
          </p:cNvPr>
          <p:cNvSpPr/>
          <p:nvPr/>
        </p:nvSpPr>
        <p:spPr bwMode="auto">
          <a:xfrm>
            <a:off x="91875" y="2713495"/>
            <a:ext cx="6783821" cy="980015"/>
          </a:xfrm>
          <a:prstGeom prst="wedgeRoundRectCallout">
            <a:avLst>
              <a:gd name="adj1" fmla="val 54874"/>
              <a:gd name="adj2" fmla="val -934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OR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15A6905E-73C9-560C-0EFD-931F694B90CA}"/>
              </a:ext>
            </a:extLst>
          </p:cNvPr>
          <p:cNvSpPr/>
          <p:nvPr/>
        </p:nvSpPr>
        <p:spPr>
          <a:xfrm>
            <a:off x="7122930" y="1974213"/>
            <a:ext cx="1190941" cy="4585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6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E1C4-8DFD-E4E4-760A-55F921C0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49B6-9FBD-89F8-A67C-2CF578DB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79904" cy="884238"/>
          </a:xfrm>
        </p:spPr>
        <p:txBody>
          <a:bodyPr/>
          <a:lstStyle/>
          <a:p>
            <a:r>
              <a:rPr lang="en-US" sz="3600" dirty="0"/>
              <a:t>Flash-Cosmos: In-Flash Bulk Bitwise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BA3D-21C3-6872-5E2C-91B998F7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Park,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Roknoddin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Azizi, Geraldo F. Oliveira,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Nadig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David Novo, Juan Gómez-Luna,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Myungsuk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Kim,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"Flash-Cosmos: In-Flash Bulk Bitwise Operations Using Inherent Computation Capability of NAND Flash Memory"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3"/>
              </a:rPr>
              <a:t>55th International Symposium on Microarchitecture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 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MICRO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Chicago, IL, USA, October 2022.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6"/>
              </a:rPr>
              <a:t>Longer Lecture 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7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8"/>
              </a:rPr>
              <a:t>Lecture Video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(44 minutes)]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9"/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7F1E-E068-FBBD-6306-8DBE1C905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D7156-EC0B-3AB4-97B2-DE8E2D7CD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4" y="4077072"/>
            <a:ext cx="9080500" cy="226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6F451-E36F-CD60-7C1E-B488090EDE7E}"/>
              </a:ext>
            </a:extLst>
          </p:cNvPr>
          <p:cNvSpPr txBox="1"/>
          <p:nvPr/>
        </p:nvSpPr>
        <p:spPr>
          <a:xfrm>
            <a:off x="1779861" y="64385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https://arxiv.org/pdf/2209.05566.pdf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54667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FB3C844-DAC5-ADC6-BEB5-6428BC54E3C1}"/>
              </a:ext>
            </a:extLst>
          </p:cNvPr>
          <p:cNvSpPr/>
          <p:nvPr/>
        </p:nvSpPr>
        <p:spPr>
          <a:xfrm>
            <a:off x="99155" y="972065"/>
            <a:ext cx="8945689" cy="567072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B70C486-55DA-B33C-0324-EED4D30DCB66}"/>
              </a:ext>
            </a:extLst>
          </p:cNvPr>
          <p:cNvSpPr/>
          <p:nvPr/>
        </p:nvSpPr>
        <p:spPr>
          <a:xfrm>
            <a:off x="198309" y="2888361"/>
            <a:ext cx="87959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(Inter-Block MWS)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enables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bitwise 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multiple pages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different blocks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via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single sensing operation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487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753-93C9-50DA-F1C2-0F75AC8C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Other Bitwise Operations</a:t>
            </a:r>
            <a:endParaRPr lang="en-C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82318-7172-6CDD-6419-378E12399E1D}"/>
              </a:ext>
            </a:extLst>
          </p:cNvPr>
          <p:cNvGrpSpPr/>
          <p:nvPr/>
        </p:nvGrpSpPr>
        <p:grpSpPr>
          <a:xfrm>
            <a:off x="274996" y="1044822"/>
            <a:ext cx="8594009" cy="1841005"/>
            <a:chOff x="262057" y="1106885"/>
            <a:chExt cx="8594009" cy="17082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C2573-18D6-34BF-65E0-EBC6133216EC}"/>
                </a:ext>
              </a:extLst>
            </p:cNvPr>
            <p:cNvSpPr/>
            <p:nvPr/>
          </p:nvSpPr>
          <p:spPr>
            <a:xfrm>
              <a:off x="1467060" y="1280052"/>
              <a:ext cx="7389006" cy="1535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Exploit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Inverse Read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[1]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which is supported in modern NAND flash memory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3FE2850-2BCB-5A5A-5C4F-9E582DD3DF0C}"/>
                </a:ext>
              </a:extLst>
            </p:cNvPr>
            <p:cNvSpPr/>
            <p:nvPr/>
          </p:nvSpPr>
          <p:spPr>
            <a:xfrm>
              <a:off x="4042185" y="1106885"/>
              <a:ext cx="2371411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NOT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032" name="Picture 8" descr="Not Gate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4D2E18C2-DEAF-44A2-EC55-C69E1F842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57" y="1749429"/>
              <a:ext cx="1100843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0F840-1965-6013-6594-0A8293D36D7D}"/>
              </a:ext>
            </a:extLst>
          </p:cNvPr>
          <p:cNvGrpSpPr/>
          <p:nvPr/>
        </p:nvGrpSpPr>
        <p:grpSpPr>
          <a:xfrm>
            <a:off x="217347" y="3083632"/>
            <a:ext cx="8651658" cy="1373401"/>
            <a:chOff x="217347" y="3151842"/>
            <a:chExt cx="8784316" cy="1373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158534-00C4-FA71-A244-ACD4FED0F0ED}"/>
                </a:ext>
              </a:extLst>
            </p:cNvPr>
            <p:cNvSpPr/>
            <p:nvPr/>
          </p:nvSpPr>
          <p:spPr>
            <a:xfrm>
              <a:off x="1471372" y="3315848"/>
              <a:ext cx="7530291" cy="12093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Exploit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MWS + Inverse Read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417E89D-5AF4-C611-BFA5-42FDE8F70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57" y="3313115"/>
              <a:ext cx="1192580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A51DBEF-610A-813A-9AC6-D03719508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47" y="3924168"/>
              <a:ext cx="1192580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0581BA-043D-1E02-3A15-DAE576EB7C35}"/>
                </a:ext>
              </a:extLst>
            </p:cNvPr>
            <p:cNvSpPr/>
            <p:nvPr/>
          </p:nvSpPr>
          <p:spPr>
            <a:xfrm>
              <a:off x="3656112" y="3151842"/>
              <a:ext cx="3160809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NAND/ NOR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000FA5-0B3E-2856-FF12-31E80B3FF4B5}"/>
              </a:ext>
            </a:extLst>
          </p:cNvPr>
          <p:cNvGrpSpPr/>
          <p:nvPr/>
        </p:nvGrpSpPr>
        <p:grpSpPr>
          <a:xfrm>
            <a:off x="119157" y="4632316"/>
            <a:ext cx="8749848" cy="1587035"/>
            <a:chOff x="142338" y="4986139"/>
            <a:chExt cx="8859324" cy="13808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139655-6EB4-98EF-EC6F-2C3DFB619474}"/>
                </a:ext>
              </a:extLst>
            </p:cNvPr>
            <p:cNvSpPr/>
            <p:nvPr/>
          </p:nvSpPr>
          <p:spPr>
            <a:xfrm>
              <a:off x="1471371" y="5159306"/>
              <a:ext cx="7530291" cy="11317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Use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XOR between sensing and cache latches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[2]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which is also supported in NAND flash memory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92F6070-BCDD-BBC8-4234-159B73A27488}"/>
                </a:ext>
              </a:extLst>
            </p:cNvPr>
            <p:cNvSpPr/>
            <p:nvPr/>
          </p:nvSpPr>
          <p:spPr>
            <a:xfrm>
              <a:off x="3647485" y="4986139"/>
              <a:ext cx="3160809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XOR/XNOR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95A71B2-C196-7781-7A3D-F09605D8C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44" y="5117316"/>
              <a:ext cx="1263892" cy="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CFC2783-5EA4-293F-4E6D-04D45CBF7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38" y="5729549"/>
              <a:ext cx="1274798" cy="637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A40488-02FD-0E1B-A6CB-32FF3923154D}"/>
              </a:ext>
            </a:extLst>
          </p:cNvPr>
          <p:cNvSpPr txBox="1"/>
          <p:nvPr/>
        </p:nvSpPr>
        <p:spPr>
          <a:xfrm>
            <a:off x="1295452" y="6177522"/>
            <a:ext cx="728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[1] Lee+, “High-Performance 1-Gb-NAND Flash Memory with 0.12-µm Technology,” JSSC, 2002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[2] Kim+,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“A 512-Gb 3-b/Cell 64-Stacked WL 3-D-NAND Flash Memory,” JSSC,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F64E-542B-0820-1FBD-58AC681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Flash-Cosmos: Overview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C0F3D-EDBA-6457-AC33-AAE4D7D43318}"/>
              </a:ext>
            </a:extLst>
          </p:cNvPr>
          <p:cNvGrpSpPr/>
          <p:nvPr/>
        </p:nvGrpSpPr>
        <p:grpSpPr>
          <a:xfrm>
            <a:off x="54453" y="4214641"/>
            <a:ext cx="8939844" cy="1631638"/>
            <a:chOff x="54453" y="1710400"/>
            <a:chExt cx="8939844" cy="16316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82DCC8-5572-82A6-65ED-54461A020D77}"/>
                </a:ext>
              </a:extLst>
            </p:cNvPr>
            <p:cNvSpPr/>
            <p:nvPr/>
          </p:nvSpPr>
          <p:spPr>
            <a:xfrm>
              <a:off x="1657350" y="1710400"/>
              <a:ext cx="7336947" cy="1631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Increases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the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reliability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of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bulk bitwise operations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by using                     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Enhanced SLC-mode Programming (ESP)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1" name="Graphic 10" descr="Lights On with solid fill">
              <a:extLst>
                <a:ext uri="{FF2B5EF4-FFF2-40B4-BE49-F238E27FC236}">
                  <a16:creationId xmlns:a16="http://schemas.microsoft.com/office/drawing/2014/main" id="{132788BC-F14E-2F44-B248-F380C07E8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53" y="1764686"/>
              <a:ext cx="1545914" cy="154591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3623B-4362-820D-08E1-359419102538}"/>
              </a:ext>
            </a:extLst>
          </p:cNvPr>
          <p:cNvGrpSpPr/>
          <p:nvPr/>
        </p:nvGrpSpPr>
        <p:grpSpPr>
          <a:xfrm>
            <a:off x="63811" y="1635898"/>
            <a:ext cx="8930486" cy="1784038"/>
            <a:chOff x="63811" y="1797362"/>
            <a:chExt cx="8930486" cy="17840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28260B-5B3F-5487-0427-E2F0140B1A49}"/>
                </a:ext>
              </a:extLst>
            </p:cNvPr>
            <p:cNvSpPr/>
            <p:nvPr/>
          </p:nvSpPr>
          <p:spPr>
            <a:xfrm>
              <a:off x="1657350" y="1797362"/>
              <a:ext cx="7336947" cy="17840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Enables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bulk bitwise operations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multiple operands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sensing operation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using                                                  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Multi-Wordline Sensing (MWS)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2" name="Graphic 11" descr="Lights On with solid fill">
              <a:extLst>
                <a:ext uri="{FF2B5EF4-FFF2-40B4-BE49-F238E27FC236}">
                  <a16:creationId xmlns:a16="http://schemas.microsoft.com/office/drawing/2014/main" id="{644505EF-FA14-CC2D-8BC5-CBDC41ED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11" y="1916424"/>
              <a:ext cx="1545914" cy="154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4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rgbClr val="C00000"/>
                </a:solidFill>
              </a:rPr>
              <a:t>SLC-mode programming </a:t>
            </a:r>
            <a:r>
              <a:rPr lang="en-US" sz="2400" b="0" dirty="0"/>
              <a:t>provides a </a:t>
            </a:r>
            <a:r>
              <a:rPr lang="en-US" sz="2400" b="0" dirty="0">
                <a:solidFill>
                  <a:srgbClr val="C00000"/>
                </a:solidFill>
              </a:rPr>
              <a:t>large voltage margin </a:t>
            </a:r>
            <a:r>
              <a:rPr lang="en-US" sz="2400" b="0" dirty="0"/>
              <a:t>between the erased and programmed states</a:t>
            </a:r>
          </a:p>
          <a:p>
            <a:r>
              <a:rPr lang="en-US" sz="2400" b="0" dirty="0"/>
              <a:t>Based on our </a:t>
            </a:r>
            <a:r>
              <a:rPr lang="en-US" sz="2400" b="0" dirty="0">
                <a:solidFill>
                  <a:srgbClr val="C00000"/>
                </a:solidFill>
              </a:rPr>
              <a:t>real device characterization</a:t>
            </a:r>
            <a:r>
              <a:rPr lang="en-US" sz="2400" b="0" dirty="0"/>
              <a:t>, we observe that </a:t>
            </a:r>
            <a:br>
              <a:rPr lang="en-US" sz="2400" b="0" dirty="0"/>
            </a:br>
            <a:r>
              <a:rPr lang="en-US" sz="2400" b="0" dirty="0">
                <a:solidFill>
                  <a:srgbClr val="C00000"/>
                </a:solidFill>
              </a:rPr>
              <a:t>SLC-mode programming </a:t>
            </a:r>
            <a:r>
              <a:rPr lang="en-US" sz="2400" b="0" dirty="0"/>
              <a:t>is still </a:t>
            </a:r>
            <a:r>
              <a:rPr lang="en-US" sz="2400" b="0" dirty="0">
                <a:solidFill>
                  <a:srgbClr val="C00000"/>
                </a:solidFill>
              </a:rPr>
              <a:t>highly error-prone without</a:t>
            </a:r>
            <a:r>
              <a:rPr lang="en-US" sz="2400" b="0" dirty="0"/>
              <a:t> the use of </a:t>
            </a:r>
            <a:r>
              <a:rPr lang="en-US" sz="2400" b="0" dirty="0">
                <a:solidFill>
                  <a:srgbClr val="C00000"/>
                </a:solidFill>
              </a:rPr>
              <a:t>ECC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data-randomization</a:t>
            </a:r>
          </a:p>
          <a:p>
            <a:pPr marL="0" indent="0">
              <a:buNone/>
            </a:pPr>
            <a:endParaRPr lang="en-US" sz="2400" b="0" dirty="0">
              <a:solidFill>
                <a:srgbClr val="C00000"/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직선 화살표 연결선 531">
            <a:extLst>
              <a:ext uri="{FF2B5EF4-FFF2-40B4-BE49-F238E27FC236}">
                <a16:creationId xmlns:a16="http://schemas.microsoft.com/office/drawing/2014/main" id="{E4E4A86F-0986-4516-B38D-AA353966BA59}"/>
              </a:ext>
            </a:extLst>
          </p:cNvPr>
          <p:cNvCxnSpPr>
            <a:cxnSpLocks/>
          </p:cNvCxnSpPr>
          <p:nvPr/>
        </p:nvCxnSpPr>
        <p:spPr>
          <a:xfrm>
            <a:off x="3722531" y="5172065"/>
            <a:ext cx="929644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7D786F-BECE-7AC1-B48F-112624B7D3E0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id="{720CB1A0-9E0A-4EDC-ABF7-24BB33D2C5F2}"/>
                </a:ext>
              </a:extLst>
            </p:cNvPr>
            <p:cNvSpPr/>
            <p:nvPr/>
          </p:nvSpPr>
          <p:spPr>
            <a:xfrm rot="16200000">
              <a:off x="1657486" y="4447342"/>
              <a:ext cx="1332744" cy="340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# of cells</a:t>
              </a:r>
              <a:endParaRPr kumimoji="0" lang="ko-K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3E1174-8194-1851-693B-E68CFE4645D7}"/>
                </a:ext>
              </a:extLst>
            </p:cNvPr>
            <p:cNvGrpSpPr/>
            <p:nvPr/>
          </p:nvGrpSpPr>
          <p:grpSpPr>
            <a:xfrm>
              <a:off x="2526533" y="3564506"/>
              <a:ext cx="5140905" cy="1934175"/>
              <a:chOff x="2526533" y="3564506"/>
              <a:chExt cx="5140905" cy="1934175"/>
            </a:xfrm>
          </p:grpSpPr>
          <p:sp>
            <p:nvSpPr>
              <p:cNvPr id="7" name="Freeform 32">
                <a:extLst>
                  <a:ext uri="{FF2B5EF4-FFF2-40B4-BE49-F238E27FC236}">
                    <a16:creationId xmlns:a16="http://schemas.microsoft.com/office/drawing/2014/main" id="{1129A25F-003B-46C9-BE4B-FB2F2C99A591}"/>
                  </a:ext>
                </a:extLst>
              </p:cNvPr>
              <p:cNvSpPr/>
              <p:nvPr/>
            </p:nvSpPr>
            <p:spPr>
              <a:xfrm>
                <a:off x="2679720" y="4062606"/>
                <a:ext cx="1095975" cy="907752"/>
              </a:xfrm>
              <a:custGeom>
                <a:avLst/>
                <a:gdLst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1 h 1965304"/>
                  <a:gd name="connsiteX1" fmla="*/ 1992573 w 3807725"/>
                  <a:gd name="connsiteY1" fmla="*/ 26 h 1965304"/>
                  <a:gd name="connsiteX2" fmla="*/ 3807725 w 3807725"/>
                  <a:gd name="connsiteY2" fmla="*/ 1965304 h 1965304"/>
                  <a:gd name="connsiteX0" fmla="*/ 0 w 3807725"/>
                  <a:gd name="connsiteY0" fmla="*/ 1924358 h 1965301"/>
                  <a:gd name="connsiteX1" fmla="*/ 1992573 w 3807725"/>
                  <a:gd name="connsiteY1" fmla="*/ 23 h 1965301"/>
                  <a:gd name="connsiteX2" fmla="*/ 3807725 w 3807725"/>
                  <a:gd name="connsiteY2" fmla="*/ 1965301 h 1965301"/>
                  <a:gd name="connsiteX0" fmla="*/ 0 w 3807725"/>
                  <a:gd name="connsiteY0" fmla="*/ 1924360 h 1965303"/>
                  <a:gd name="connsiteX1" fmla="*/ 1992573 w 3807725"/>
                  <a:gd name="connsiteY1" fmla="*/ 25 h 1965303"/>
                  <a:gd name="connsiteX2" fmla="*/ 3807725 w 3807725"/>
                  <a:gd name="connsiteY2" fmla="*/ 1965303 h 1965303"/>
                  <a:gd name="connsiteX0" fmla="*/ 0 w 3784113"/>
                  <a:gd name="connsiteY0" fmla="*/ 1951633 h 1965281"/>
                  <a:gd name="connsiteX1" fmla="*/ 1968961 w 3784113"/>
                  <a:gd name="connsiteY1" fmla="*/ 3 h 1965281"/>
                  <a:gd name="connsiteX2" fmla="*/ 3784113 w 3784113"/>
                  <a:gd name="connsiteY2" fmla="*/ 1965281 h 1965281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4113" h="1965278">
                    <a:moveTo>
                      <a:pt x="0" y="1965277"/>
                    </a:moveTo>
                    <a:cubicBezTo>
                      <a:pt x="234630" y="1392071"/>
                      <a:pt x="724317" y="0"/>
                      <a:pt x="1968961" y="0"/>
                    </a:cubicBezTo>
                    <a:cubicBezTo>
                      <a:pt x="3213605" y="0"/>
                      <a:pt x="3584157" y="1405720"/>
                      <a:pt x="3784113" y="196527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B32CE8-99E6-45F3-B908-FC6859C60194}"/>
                  </a:ext>
                </a:extLst>
              </p:cNvPr>
              <p:cNvSpPr txBox="1"/>
              <p:nvPr/>
            </p:nvSpPr>
            <p:spPr>
              <a:xfrm>
                <a:off x="2742977" y="4469347"/>
                <a:ext cx="1001051" cy="5474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Erased</a:t>
                </a:r>
              </a:p>
            </p:txBody>
          </p:sp>
          <p:sp>
            <p:nvSpPr>
              <p:cNvPr id="12" name="Rectangle 74">
                <a:extLst>
                  <a:ext uri="{FF2B5EF4-FFF2-40B4-BE49-F238E27FC236}">
                    <a16:creationId xmlns:a16="http://schemas.microsoft.com/office/drawing/2014/main" id="{EB67D176-8F35-4F33-8186-87A8344D51BF}"/>
                  </a:ext>
                </a:extLst>
              </p:cNvPr>
              <p:cNvSpPr/>
              <p:nvPr/>
            </p:nvSpPr>
            <p:spPr>
              <a:xfrm>
                <a:off x="4834485" y="4219147"/>
                <a:ext cx="6800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469CC9-0906-4375-B805-5D2B03104836}"/>
                  </a:ext>
                </a:extLst>
              </p:cNvPr>
              <p:cNvSpPr txBox="1"/>
              <p:nvPr/>
            </p:nvSpPr>
            <p:spPr>
              <a:xfrm>
                <a:off x="4652175" y="4469347"/>
                <a:ext cx="1001051" cy="54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Prog.</a:t>
                </a: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3C549A9-225E-4712-81FB-DA15E8D390ED}"/>
                  </a:ext>
                </a:extLst>
              </p:cNvPr>
              <p:cNvSpPr/>
              <p:nvPr/>
            </p:nvSpPr>
            <p:spPr>
              <a:xfrm>
                <a:off x="4604012" y="4062606"/>
                <a:ext cx="1095975" cy="907752"/>
              </a:xfrm>
              <a:custGeom>
                <a:avLst/>
                <a:gdLst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1 h 1965304"/>
                  <a:gd name="connsiteX1" fmla="*/ 1992573 w 3807725"/>
                  <a:gd name="connsiteY1" fmla="*/ 26 h 1965304"/>
                  <a:gd name="connsiteX2" fmla="*/ 3807725 w 3807725"/>
                  <a:gd name="connsiteY2" fmla="*/ 1965304 h 1965304"/>
                  <a:gd name="connsiteX0" fmla="*/ 0 w 3807725"/>
                  <a:gd name="connsiteY0" fmla="*/ 1924358 h 1965301"/>
                  <a:gd name="connsiteX1" fmla="*/ 1992573 w 3807725"/>
                  <a:gd name="connsiteY1" fmla="*/ 23 h 1965301"/>
                  <a:gd name="connsiteX2" fmla="*/ 3807725 w 3807725"/>
                  <a:gd name="connsiteY2" fmla="*/ 1965301 h 1965301"/>
                  <a:gd name="connsiteX0" fmla="*/ 0 w 3807725"/>
                  <a:gd name="connsiteY0" fmla="*/ 1924360 h 1965303"/>
                  <a:gd name="connsiteX1" fmla="*/ 1992573 w 3807725"/>
                  <a:gd name="connsiteY1" fmla="*/ 25 h 1965303"/>
                  <a:gd name="connsiteX2" fmla="*/ 3807725 w 3807725"/>
                  <a:gd name="connsiteY2" fmla="*/ 1965303 h 1965303"/>
                  <a:gd name="connsiteX0" fmla="*/ 0 w 3784113"/>
                  <a:gd name="connsiteY0" fmla="*/ 1951633 h 1965281"/>
                  <a:gd name="connsiteX1" fmla="*/ 1968961 w 3784113"/>
                  <a:gd name="connsiteY1" fmla="*/ 3 h 1965281"/>
                  <a:gd name="connsiteX2" fmla="*/ 3784113 w 3784113"/>
                  <a:gd name="connsiteY2" fmla="*/ 1965281 h 1965281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4113" h="1965278">
                    <a:moveTo>
                      <a:pt x="0" y="1965277"/>
                    </a:moveTo>
                    <a:cubicBezTo>
                      <a:pt x="234630" y="1392071"/>
                      <a:pt x="724317" y="0"/>
                      <a:pt x="1968961" y="0"/>
                    </a:cubicBezTo>
                    <a:cubicBezTo>
                      <a:pt x="3213605" y="0"/>
                      <a:pt x="3584157" y="1405720"/>
                      <a:pt x="3784113" y="196527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322B0C80-34CE-4B58-8946-6BCC45E2BB73}"/>
                  </a:ext>
                </a:extLst>
              </p:cNvPr>
              <p:cNvSpPr/>
              <p:nvPr/>
            </p:nvSpPr>
            <p:spPr>
              <a:xfrm>
                <a:off x="2899185" y="4219147"/>
                <a:ext cx="6800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1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Courier New" panose="02070309020205020404" pitchFamily="49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263EEC-AFE1-4BD6-9F2C-93CB0C38E4BF}"/>
                  </a:ext>
                </a:extLst>
              </p:cNvPr>
              <p:cNvSpPr txBox="1"/>
              <p:nvPr/>
            </p:nvSpPr>
            <p:spPr>
              <a:xfrm>
                <a:off x="6241595" y="5006238"/>
                <a:ext cx="14258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Threshold voltage</a:t>
                </a:r>
                <a:endParaRPr kumimoji="0" lang="ko-KR" alt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59">
                <a:extLst>
                  <a:ext uri="{FF2B5EF4-FFF2-40B4-BE49-F238E27FC236}">
                    <a16:creationId xmlns:a16="http://schemas.microsoft.com/office/drawing/2014/main" id="{F2BDFF84-19D4-45B0-9588-3A95E08D4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778" y="3564506"/>
                <a:ext cx="0" cy="140585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22" name="Straight Arrow Connector 78">
                <a:extLst>
                  <a:ext uri="{FF2B5EF4-FFF2-40B4-BE49-F238E27FC236}">
                    <a16:creationId xmlns:a16="http://schemas.microsoft.com/office/drawing/2014/main" id="{4238D85A-742E-41D9-8B46-95DDF81F0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533" y="4965224"/>
                <a:ext cx="433367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triangle" w="lg" len="lg"/>
              </a:ln>
              <a:effectLst/>
            </p:spPr>
          </p:cxn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6CF9AB8-9A8F-433C-91BE-EB43C42F6DFD}"/>
              </a:ext>
            </a:extLst>
          </p:cNvPr>
          <p:cNvSpPr txBox="1"/>
          <p:nvPr/>
        </p:nvSpPr>
        <p:spPr>
          <a:xfrm>
            <a:off x="3239222" y="5261350"/>
            <a:ext cx="2000839" cy="7962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Voltage margin in SLC-mode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ESP</a:t>
            </a:r>
            <a:r>
              <a:rPr lang="en-US" sz="2400" b="0" dirty="0"/>
              <a:t> further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400" b="0" dirty="0"/>
              <a:t> the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voltage margin </a:t>
            </a:r>
            <a:r>
              <a:rPr lang="en-US" sz="2400" b="0" dirty="0"/>
              <a:t>between the erased and programmed states</a:t>
            </a:r>
          </a:p>
          <a:p>
            <a:r>
              <a:rPr lang="en-US" sz="2400" b="0" dirty="0"/>
              <a:t>A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wider voltage margin </a:t>
            </a:r>
            <a:r>
              <a:rPr lang="en-US" sz="2400" b="0" dirty="0"/>
              <a:t>between the two states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improves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reliability</a:t>
            </a:r>
            <a:r>
              <a:rPr lang="en-US" sz="2400" b="0" dirty="0"/>
              <a:t> by making the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cells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less vulnerable </a:t>
            </a:r>
            <a:r>
              <a:rPr lang="en-US" sz="2400" b="0" dirty="0"/>
              <a:t>to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errors</a:t>
            </a:r>
            <a:endParaRPr lang="en-US" sz="2000" b="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3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45" grpId="0"/>
      <p:bldP spid="46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ESP increases the voltage margin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between the erased and programmed states</a:t>
            </a:r>
          </a:p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A wider voltage margin between the two states improves reliability during data sensing by making the cells less vulnerable to errors</a:t>
            </a:r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113E4E-CC80-AA92-AEEA-05A976F0DFC6}"/>
              </a:ext>
            </a:extLst>
          </p:cNvPr>
          <p:cNvSpPr txBox="1"/>
          <p:nvPr/>
        </p:nvSpPr>
        <p:spPr>
          <a:xfrm>
            <a:off x="149703" y="810085"/>
            <a:ext cx="8844594" cy="550649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AF1E-B3FE-744D-8D61-161DDD3CFDCC}"/>
              </a:ext>
            </a:extLst>
          </p:cNvPr>
          <p:cNvSpPr txBox="1">
            <a:spLocks/>
          </p:cNvSpPr>
          <p:nvPr/>
        </p:nvSpPr>
        <p:spPr>
          <a:xfrm>
            <a:off x="156533" y="2686765"/>
            <a:ext cx="8830934" cy="1523427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ESP improves the reliability of in-flash computation without the use of ECC or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data-randomization techniques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43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ESP increases the voltage margin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between the erased and programmed states</a:t>
            </a:r>
          </a:p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A wider voltage margin between the two states improves reliability during data sensing by making the cells less vulnerable to errors</a:t>
            </a:r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113E4E-CC80-AA92-AEEA-05A976F0DFC6}"/>
              </a:ext>
            </a:extLst>
          </p:cNvPr>
          <p:cNvSpPr txBox="1"/>
          <p:nvPr/>
        </p:nvSpPr>
        <p:spPr>
          <a:xfrm>
            <a:off x="149703" y="810085"/>
            <a:ext cx="8844594" cy="550649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AF1E-B3FE-744D-8D61-161DDD3CFDCC}"/>
              </a:ext>
            </a:extLst>
          </p:cNvPr>
          <p:cNvSpPr txBox="1">
            <a:spLocks/>
          </p:cNvSpPr>
          <p:nvPr/>
        </p:nvSpPr>
        <p:spPr>
          <a:xfrm>
            <a:off x="156533" y="2686765"/>
            <a:ext cx="8830934" cy="1523427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ESP can improve the reliability of prior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in-flash processing techniques as well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92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6336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256D-BF64-7A25-F970-0996F65D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46E3-2607-6F21-C479-B4CA39A5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049240"/>
          </a:xfrm>
        </p:spPr>
        <p:txBody>
          <a:bodyPr/>
          <a:lstStyle/>
          <a:p>
            <a:r>
              <a:rPr lang="en-IN" b="0" dirty="0"/>
              <a:t>We evaluate Flash-Cosmos using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D4F4-97F6-C6B2-4FC5-06336855E32B}"/>
              </a:ext>
            </a:extLst>
          </p:cNvPr>
          <p:cNvSpPr txBox="1">
            <a:spLocks/>
          </p:cNvSpPr>
          <p:nvPr/>
        </p:nvSpPr>
        <p:spPr>
          <a:xfrm>
            <a:off x="276727" y="2350067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160 real state-of-the-art 3D NAND flash chips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Real Device Characterization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900E4-764D-9997-126D-E2471429E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0" dirty="0"/>
              <a:t>We validate the </a:t>
            </a:r>
            <a:r>
              <a:rPr lang="en-IN" b="0" dirty="0">
                <a:solidFill>
                  <a:schemeClr val="accent2"/>
                </a:solidFill>
              </a:rPr>
              <a:t>feasibility</a:t>
            </a:r>
            <a:r>
              <a:rPr lang="en-IN" b="0" dirty="0"/>
              <a:t>, </a:t>
            </a:r>
            <a:r>
              <a:rPr lang="en-IN" b="0" dirty="0">
                <a:solidFill>
                  <a:schemeClr val="accent2"/>
                </a:solidFill>
              </a:rPr>
              <a:t>performance</a:t>
            </a:r>
            <a:r>
              <a:rPr lang="en-IN" b="0" dirty="0"/>
              <a:t>, and </a:t>
            </a:r>
            <a:r>
              <a:rPr lang="en-IN" b="0" dirty="0">
                <a:solidFill>
                  <a:schemeClr val="accent2"/>
                </a:solidFill>
              </a:rPr>
              <a:t>reliability</a:t>
            </a:r>
            <a:r>
              <a:rPr lang="en-IN" b="0" dirty="0"/>
              <a:t> of Flash-Cosmos</a:t>
            </a:r>
          </a:p>
          <a:p>
            <a:pPr marL="0" indent="0">
              <a:buNone/>
            </a:pPr>
            <a:endParaRPr lang="en-IN" b="0" dirty="0"/>
          </a:p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160 48-layer 3D TLC NAND flash chips</a:t>
            </a:r>
          </a:p>
          <a:p>
            <a:pPr lvl="1"/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3,686,400 tested wordlines</a:t>
            </a:r>
          </a:p>
          <a:p>
            <a:pPr marL="457200" lvl="1" indent="0">
              <a:buNone/>
            </a:pPr>
            <a:endParaRPr lang="en-IN" b="0" dirty="0">
              <a:solidFill>
                <a:schemeClr val="accent2"/>
              </a:solidFill>
            </a:endParaRPr>
          </a:p>
          <a:p>
            <a:r>
              <a:rPr lang="en-IN" b="0" dirty="0">
                <a:solidFill>
                  <a:srgbClr val="C00000"/>
                </a:solidFill>
              </a:rPr>
              <a:t>Under worst-case operating conditions</a:t>
            </a:r>
          </a:p>
          <a:p>
            <a:pPr lvl="1"/>
            <a:r>
              <a:rPr lang="en-IN" b="0" dirty="0">
                <a:solidFill>
                  <a:srgbClr val="C00000"/>
                </a:solidFill>
              </a:rPr>
              <a:t>1-year retention time at 10K P/E cycles</a:t>
            </a:r>
          </a:p>
          <a:p>
            <a:pPr lvl="1"/>
            <a:r>
              <a:rPr lang="en-IN" b="0" dirty="0">
                <a:solidFill>
                  <a:srgbClr val="C00000"/>
                </a:solidFill>
              </a:rPr>
              <a:t>Worst-case data patterns</a:t>
            </a:r>
          </a:p>
        </p:txBody>
      </p:sp>
    </p:spTree>
    <p:extLst>
      <p:ext uri="{BB962C8B-B14F-4D97-AF65-F5344CB8AC3E}">
        <p14:creationId xmlns:p14="http://schemas.microsoft.com/office/powerpoint/2010/main" val="23238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93380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7F12-2C40-13EA-87C8-C750D778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Results: Real-Device Characterization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9F002-92B9-2C95-4AFD-6C164BFABD2E}"/>
              </a:ext>
            </a:extLst>
          </p:cNvPr>
          <p:cNvSpPr/>
          <p:nvPr/>
        </p:nvSpPr>
        <p:spPr>
          <a:xfrm>
            <a:off x="163286" y="1183315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Both intra- and inter-block MWS operations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require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changes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 the cell array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commodity NAND flash chips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CEAFA-2FE6-FE17-068C-5C2F817B5EB4}"/>
              </a:ext>
            </a:extLst>
          </p:cNvPr>
          <p:cNvSpPr/>
          <p:nvPr/>
        </p:nvSpPr>
        <p:spPr>
          <a:xfrm>
            <a:off x="163286" y="2973478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Both MWS operations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can activate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multiple WLs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 to 48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 to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 the same 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small increase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sensing latency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 10%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1C1B50-381D-4281-9DDF-704F16410869}"/>
              </a:ext>
            </a:extLst>
          </p:cNvPr>
          <p:cNvSpPr/>
          <p:nvPr/>
        </p:nvSpPr>
        <p:spPr>
          <a:xfrm>
            <a:off x="163286" y="4763641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significantly improves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reliability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computation results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 observed bit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the tested flash cells)</a:t>
            </a:r>
          </a:p>
        </p:txBody>
      </p:sp>
    </p:spTree>
    <p:extLst>
      <p:ext uri="{BB962C8B-B14F-4D97-AF65-F5344CB8AC3E}">
        <p14:creationId xmlns:p14="http://schemas.microsoft.com/office/powerpoint/2010/main" val="40709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256D-BF64-7A25-F970-0996F65D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46E3-2607-6F21-C479-B4CA39A5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049240"/>
          </a:xfrm>
        </p:spPr>
        <p:txBody>
          <a:bodyPr/>
          <a:lstStyle/>
          <a:p>
            <a:r>
              <a:rPr lang="en-IN" b="0" dirty="0"/>
              <a:t>We evaluate Flash-Cosmos using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D4F4-97F6-C6B2-4FC5-06336855E32B}"/>
              </a:ext>
            </a:extLst>
          </p:cNvPr>
          <p:cNvSpPr txBox="1">
            <a:spLocks/>
          </p:cNvSpPr>
          <p:nvPr/>
        </p:nvSpPr>
        <p:spPr>
          <a:xfrm>
            <a:off x="276727" y="2350067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160 real state-of-the-art 3D NAND flash chips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C03CA4-8B56-8E81-5427-E762B58B3838}"/>
              </a:ext>
            </a:extLst>
          </p:cNvPr>
          <p:cNvSpPr txBox="1">
            <a:spLocks/>
          </p:cNvSpPr>
          <p:nvPr/>
        </p:nvSpPr>
        <p:spPr>
          <a:xfrm>
            <a:off x="276727" y="4126730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Three real-world applications that perform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bulk bitwise operations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 </a:t>
            </a:r>
            <a:r>
              <a:rPr lang="en-IN" dirty="0"/>
              <a:t>with real-world workloads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261A-9E2A-0E4E-9C8A-B7EBF096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877175"/>
            <a:ext cx="8844594" cy="5384286"/>
          </a:xfrm>
        </p:spPr>
        <p:txBody>
          <a:bodyPr tIns="108000" bIns="108000">
            <a:noAutofit/>
          </a:bodyPr>
          <a:lstStyle/>
          <a:p>
            <a:r>
              <a:rPr lang="en-CH" sz="2600" dirty="0">
                <a:solidFill>
                  <a:srgbClr val="7030A0"/>
                </a:solidFill>
              </a:rPr>
              <a:t>Simulat</a:t>
            </a:r>
            <a:r>
              <a:rPr lang="en-US" sz="2600" dirty="0">
                <a:solidFill>
                  <a:srgbClr val="7030A0"/>
                </a:solidFill>
              </a:rPr>
              <a:t>ion</a:t>
            </a:r>
          </a:p>
          <a:p>
            <a:pPr lvl="1"/>
            <a:r>
              <a:rPr lang="en-CH" sz="2000" dirty="0">
                <a:solidFill>
                  <a:srgbClr val="7030A0"/>
                </a:solidFill>
              </a:rPr>
              <a:t>MQSim [Tavakkol</a:t>
            </a:r>
            <a:r>
              <a:rPr lang="en-IN" sz="2000" dirty="0">
                <a:solidFill>
                  <a:srgbClr val="7030A0"/>
                </a:solidFill>
              </a:rPr>
              <a:t>+</a:t>
            </a:r>
            <a:r>
              <a:rPr lang="en-CH" sz="2000" dirty="0">
                <a:solidFill>
                  <a:srgbClr val="7030A0"/>
                </a:solidFill>
              </a:rPr>
              <a:t>, FAST</a:t>
            </a:r>
            <a:r>
              <a:rPr lang="en-IN" sz="2000" dirty="0">
                <a:solidFill>
                  <a:srgbClr val="7030A0"/>
                </a:solidFill>
              </a:rPr>
              <a:t>’</a:t>
            </a:r>
            <a:r>
              <a:rPr lang="en-CH" sz="2000" dirty="0">
                <a:solidFill>
                  <a:srgbClr val="7030A0"/>
                </a:solidFill>
              </a:rPr>
              <a:t>18]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to </a:t>
            </a:r>
            <a:r>
              <a:rPr lang="en-US" sz="2000" b="0" dirty="0">
                <a:solidFill>
                  <a:srgbClr val="7030A0"/>
                </a:solidFill>
              </a:rPr>
              <a:t>model the performance of                </a:t>
            </a:r>
            <a:br>
              <a:rPr lang="en-US" sz="2000" b="0" dirty="0">
                <a:solidFill>
                  <a:srgbClr val="7030A0"/>
                </a:solidFill>
              </a:rPr>
            </a:br>
            <a:r>
              <a:rPr lang="en-US" sz="2000" b="0" dirty="0">
                <a:solidFill>
                  <a:srgbClr val="7030A0"/>
                </a:solidFill>
              </a:rPr>
              <a:t>Flash-Cosmos and the baselines</a:t>
            </a:r>
            <a:r>
              <a:rPr lang="en-US" sz="2000" b="0" dirty="0"/>
              <a:t>                       </a:t>
            </a:r>
            <a:endParaRPr lang="en-CH" sz="2000" b="0" dirty="0"/>
          </a:p>
          <a:p>
            <a:r>
              <a:rPr lang="en-CH" sz="2600" dirty="0">
                <a:solidFill>
                  <a:srgbClr val="7030A0"/>
                </a:solidFill>
              </a:rPr>
              <a:t>Workload</a:t>
            </a:r>
            <a:r>
              <a:rPr lang="en-US" sz="2600" dirty="0">
                <a:solidFill>
                  <a:srgbClr val="7030A0"/>
                </a:solidFill>
              </a:rPr>
              <a:t>s</a:t>
            </a:r>
          </a:p>
          <a:p>
            <a:pPr lvl="1"/>
            <a:r>
              <a:rPr lang="en-US" sz="2000" b="0" dirty="0">
                <a:solidFill>
                  <a:srgbClr val="7030A0"/>
                </a:solidFill>
              </a:rPr>
              <a:t>Three real-world applications </a:t>
            </a:r>
            <a:r>
              <a:rPr lang="en-US" sz="2000" b="0" dirty="0"/>
              <a:t>that heavily rely on bulk bitwise operations</a:t>
            </a:r>
            <a:endParaRPr lang="en-CH" sz="2000" b="0" dirty="0"/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Bitmap Indices (BMI): </a:t>
            </a:r>
            <a:r>
              <a:rPr lang="en-CH" sz="2000" b="0" dirty="0"/>
              <a:t>Bitwise AND of up to </a:t>
            </a:r>
            <a:r>
              <a:rPr lang="en-CH" sz="2000" b="0" dirty="0">
                <a:solidFill>
                  <a:schemeClr val="accent1"/>
                </a:solidFill>
              </a:rPr>
              <a:t>~1,000 </a:t>
            </a:r>
            <a:r>
              <a:rPr lang="en-CH" sz="2000" b="0" dirty="0"/>
              <a:t>operands</a:t>
            </a:r>
            <a:endParaRPr lang="en-US" sz="2000" b="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Image Segmentation (IMS): </a:t>
            </a:r>
            <a:r>
              <a:rPr lang="en-CH" sz="2000" b="0" dirty="0"/>
              <a:t>Bitwise AND of </a:t>
            </a:r>
            <a:r>
              <a:rPr lang="en-CH" sz="2000" b="0" dirty="0">
                <a:solidFill>
                  <a:schemeClr val="accent1"/>
                </a:solidFill>
              </a:rPr>
              <a:t>3 </a:t>
            </a:r>
            <a:r>
              <a:rPr lang="en-CH" sz="2000" b="0" dirty="0"/>
              <a:t>operands</a:t>
            </a:r>
            <a:endParaRPr lang="en-US" sz="2000" b="0" dirty="0">
              <a:solidFill>
                <a:srgbClr val="7030A0"/>
              </a:solidFill>
            </a:endParaRP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k</a:t>
            </a:r>
            <a:r>
              <a:rPr lang="en-US" sz="2000" dirty="0">
                <a:solidFill>
                  <a:srgbClr val="7030A0"/>
                </a:solidFill>
              </a:rPr>
              <a:t>-clique star listing (KCS): </a:t>
            </a:r>
            <a:r>
              <a:rPr lang="en-CH" sz="1800" b="0" dirty="0"/>
              <a:t>Bitwise OR of up to </a:t>
            </a:r>
            <a:r>
              <a:rPr lang="en-CH" sz="1800" b="0" dirty="0">
                <a:solidFill>
                  <a:schemeClr val="accent1"/>
                </a:solidFill>
              </a:rPr>
              <a:t>32</a:t>
            </a:r>
            <a:r>
              <a:rPr lang="en-CH" sz="1800" b="0" dirty="0"/>
              <a:t> operands</a:t>
            </a:r>
            <a:endParaRPr lang="en-GB" sz="1800" b="0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Baselines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Outside-Storage Processing (OSP):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a multi-core CPU (Intel i7 11700K)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In-Storage Processing (ISP):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an in-storage hardware accelerator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ParaBit [Gao+, MICRO’21]: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the state-of-the-art in-flash processing (IFP) mechanism</a:t>
            </a:r>
          </a:p>
        </p:txBody>
      </p:sp>
    </p:spTree>
    <p:extLst>
      <p:ext uri="{BB962C8B-B14F-4D97-AF65-F5344CB8AC3E}">
        <p14:creationId xmlns:p14="http://schemas.microsoft.com/office/powerpoint/2010/main" val="17898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A41CFE9-64CE-D1CD-AD9D-39BB007EB7DC}"/>
              </a:ext>
            </a:extLst>
          </p:cNvPr>
          <p:cNvGrpSpPr/>
          <p:nvPr/>
        </p:nvGrpSpPr>
        <p:grpSpPr>
          <a:xfrm>
            <a:off x="0" y="706003"/>
            <a:ext cx="4699392" cy="3100317"/>
            <a:chOff x="0" y="832739"/>
            <a:chExt cx="4699392" cy="3100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0BC1D8-C4F4-C46A-0F5E-5E2A59647490}"/>
                </a:ext>
              </a:extLst>
            </p:cNvPr>
            <p:cNvGrpSpPr/>
            <p:nvPr/>
          </p:nvGrpSpPr>
          <p:grpSpPr>
            <a:xfrm>
              <a:off x="0" y="1132875"/>
              <a:ext cx="4699392" cy="2800181"/>
              <a:chOff x="0" y="1132875"/>
              <a:chExt cx="4699392" cy="280018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BBF97B-1D7E-7F22-828D-415B84E93940}"/>
                  </a:ext>
                </a:extLst>
              </p:cNvPr>
              <p:cNvSpPr/>
              <p:nvPr/>
            </p:nvSpPr>
            <p:spPr>
              <a:xfrm>
                <a:off x="3650323" y="1399011"/>
                <a:ext cx="958747" cy="211377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F70927-DD97-74EC-520E-61E530A3AFCA}"/>
                  </a:ext>
                </a:extLst>
              </p:cNvPr>
              <p:cNvGrpSpPr/>
              <p:nvPr/>
            </p:nvGrpSpPr>
            <p:grpSpPr>
              <a:xfrm>
                <a:off x="0" y="1132875"/>
                <a:ext cx="4699392" cy="2800181"/>
                <a:chOff x="0" y="885741"/>
                <a:chExt cx="4699392" cy="2800181"/>
              </a:xfrm>
              <a:noFill/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79FB59-5FE3-4EF3-5154-5B2E0D5666E3}"/>
                    </a:ext>
                  </a:extLst>
                </p:cNvPr>
                <p:cNvSpPr txBox="1"/>
                <p:nvPr/>
              </p:nvSpPr>
              <p:spPr>
                <a:xfrm rot="16200000">
                  <a:off x="-994286" y="1880027"/>
                  <a:ext cx="2357904" cy="36933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Speedup over OSP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graphicFrame>
              <p:nvGraphicFramePr>
                <p:cNvPr id="97" name="Chart 96">
                  <a:extLst>
                    <a:ext uri="{FF2B5EF4-FFF2-40B4-BE49-F238E27FC236}">
                      <a16:creationId xmlns:a16="http://schemas.microsoft.com/office/drawing/2014/main" id="{59604941-9013-4B81-87A7-DB39D633F09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9222" y="1047628"/>
                <a:ext cx="4530170" cy="263829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358F8A6-3AFB-9A35-8120-10983DA05219}"/>
                </a:ext>
              </a:extLst>
            </p:cNvPr>
            <p:cNvGrpSpPr/>
            <p:nvPr/>
          </p:nvGrpSpPr>
          <p:grpSpPr>
            <a:xfrm>
              <a:off x="756278" y="832739"/>
              <a:ext cx="554846" cy="553998"/>
              <a:chOff x="2147861" y="956309"/>
              <a:chExt cx="554846" cy="55399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B8A54-1358-A005-1CE4-32C330E3366B}"/>
                  </a:ext>
                </a:extLst>
              </p:cNvPr>
              <p:cNvSpPr/>
              <p:nvPr/>
            </p:nvSpPr>
            <p:spPr>
              <a:xfrm>
                <a:off x="2147861" y="1150117"/>
                <a:ext cx="166382" cy="166382"/>
              </a:xfrm>
              <a:prstGeom prst="rect">
                <a:avLst/>
              </a:prstGeom>
              <a:solidFill>
                <a:srgbClr val="767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B81062-EE6F-156C-2E0E-9417E5F9BFF4}"/>
                  </a:ext>
                </a:extLst>
              </p:cNvPr>
              <p:cNvSpPr txBox="1"/>
              <p:nvPr/>
            </p:nvSpPr>
            <p:spPr>
              <a:xfrm>
                <a:off x="2327638" y="956309"/>
                <a:ext cx="375069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ISP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FE8C9A7-319C-658A-980B-57628E21B2BA}"/>
                </a:ext>
              </a:extLst>
            </p:cNvPr>
            <p:cNvGrpSpPr/>
            <p:nvPr/>
          </p:nvGrpSpPr>
          <p:grpSpPr>
            <a:xfrm>
              <a:off x="1551512" y="832739"/>
              <a:ext cx="1003623" cy="553998"/>
              <a:chOff x="3433152" y="956309"/>
              <a:chExt cx="1003623" cy="55399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E9CEA9-5782-301A-7273-960430D97570}"/>
                  </a:ext>
                </a:extLst>
              </p:cNvPr>
              <p:cNvSpPr/>
              <p:nvPr/>
            </p:nvSpPr>
            <p:spPr>
              <a:xfrm>
                <a:off x="3433152" y="1150117"/>
                <a:ext cx="166382" cy="166382"/>
              </a:xfrm>
              <a:prstGeom prst="rect">
                <a:avLst/>
              </a:prstGeom>
              <a:solidFill>
                <a:srgbClr val="AFABA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154E0-D6A5-131B-3589-6AF72B72AFF1}"/>
                  </a:ext>
                </a:extLst>
              </p:cNvPr>
              <p:cNvSpPr txBox="1"/>
              <p:nvPr/>
            </p:nvSpPr>
            <p:spPr>
              <a:xfrm>
                <a:off x="3609717" y="956309"/>
                <a:ext cx="827058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ParaBit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ADFB732-1841-ED08-6B56-D7A99A72F7C1}"/>
                </a:ext>
              </a:extLst>
            </p:cNvPr>
            <p:cNvGrpSpPr/>
            <p:nvPr/>
          </p:nvGrpSpPr>
          <p:grpSpPr>
            <a:xfrm>
              <a:off x="2795523" y="832739"/>
              <a:ext cx="1648181" cy="553998"/>
              <a:chOff x="4585719" y="956309"/>
              <a:chExt cx="1648181" cy="55399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985338-B342-26E4-A06D-16A94DB94D58}"/>
                  </a:ext>
                </a:extLst>
              </p:cNvPr>
              <p:cNvSpPr/>
              <p:nvPr/>
            </p:nvSpPr>
            <p:spPr>
              <a:xfrm>
                <a:off x="4585719" y="1150117"/>
                <a:ext cx="166382" cy="166382"/>
              </a:xfrm>
              <a:prstGeom prst="rect">
                <a:avLst/>
              </a:prstGeom>
              <a:solidFill>
                <a:srgbClr val="E3F1D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158AD0-96C8-089A-696B-13AA5C181D3C}"/>
                  </a:ext>
                </a:extLst>
              </p:cNvPr>
              <p:cNvSpPr txBox="1"/>
              <p:nvPr/>
            </p:nvSpPr>
            <p:spPr>
              <a:xfrm>
                <a:off x="4751748" y="956309"/>
                <a:ext cx="1482152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Flash-Cosmos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E94C9-71F5-48D3-82D1-1A000A73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Results: Performance &amp; Energy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9E291A-E819-F6EC-20BE-1FFED6473AFC}"/>
              </a:ext>
            </a:extLst>
          </p:cNvPr>
          <p:cNvSpPr/>
          <p:nvPr/>
        </p:nvSpPr>
        <p:spPr>
          <a:xfrm>
            <a:off x="169223" y="3918869"/>
            <a:ext cx="8795858" cy="1150417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provides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significant performance &amp; energy benefits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over all the baselines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9E2EE3-A030-411B-160F-5EA8B18CF43A}"/>
              </a:ext>
            </a:extLst>
          </p:cNvPr>
          <p:cNvSpPr/>
          <p:nvPr/>
        </p:nvSpPr>
        <p:spPr>
          <a:xfrm>
            <a:off x="169223" y="5328718"/>
            <a:ext cx="8795858" cy="1045834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larger the number of operands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higher the performance &amp; energy benefits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B6A3B3-0B81-3899-1574-E5A0264F550F}"/>
              </a:ext>
            </a:extLst>
          </p:cNvPr>
          <p:cNvGrpSpPr/>
          <p:nvPr/>
        </p:nvGrpSpPr>
        <p:grpSpPr>
          <a:xfrm>
            <a:off x="4609071" y="692696"/>
            <a:ext cx="4431813" cy="3132380"/>
            <a:chOff x="4609071" y="819432"/>
            <a:chExt cx="4431813" cy="31323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828D14-E3D9-99B3-9FC9-8D3F62863A0C}"/>
                </a:ext>
              </a:extLst>
            </p:cNvPr>
            <p:cNvSpPr/>
            <p:nvPr/>
          </p:nvSpPr>
          <p:spPr>
            <a:xfrm>
              <a:off x="8053039" y="1390124"/>
              <a:ext cx="912041" cy="2113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0EBE669-9A24-F97E-687F-D3A31E6E0F2D}"/>
                </a:ext>
              </a:extLst>
            </p:cNvPr>
            <p:cNvGrpSpPr/>
            <p:nvPr/>
          </p:nvGrpSpPr>
          <p:grpSpPr>
            <a:xfrm>
              <a:off x="4609071" y="819432"/>
              <a:ext cx="4431813" cy="3132380"/>
              <a:chOff x="4609071" y="572298"/>
              <a:chExt cx="4431813" cy="3132380"/>
            </a:xfrm>
            <a:noFill/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0E6C6A6-AA86-40D2-B708-C64F3DC4F74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760526" y="981491"/>
              <a:ext cx="4280358" cy="272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719FA-0A19-70C4-C427-BDAA997AF736}"/>
                  </a:ext>
                </a:extLst>
              </p:cNvPr>
              <p:cNvSpPr txBox="1"/>
              <p:nvPr/>
            </p:nvSpPr>
            <p:spPr>
              <a:xfrm rot="16200000">
                <a:off x="3305787" y="1875582"/>
                <a:ext cx="297589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Energy benefit over OSP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39B22A-113A-14DA-474C-F7851D1E11DF}"/>
              </a:ext>
            </a:extLst>
          </p:cNvPr>
          <p:cNvGrpSpPr/>
          <p:nvPr/>
        </p:nvGrpSpPr>
        <p:grpSpPr>
          <a:xfrm>
            <a:off x="828058" y="1433442"/>
            <a:ext cx="7117302" cy="1898433"/>
            <a:chOff x="828058" y="1560178"/>
            <a:chExt cx="7117302" cy="1898433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8757DAD-F57C-D9EA-A40F-8EE913D7D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754" y="1883779"/>
              <a:ext cx="6301" cy="1535596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49A43C-FE81-7D8A-34AE-521E15501E43}"/>
                </a:ext>
              </a:extLst>
            </p:cNvPr>
            <p:cNvSpPr txBox="1"/>
            <p:nvPr/>
          </p:nvSpPr>
          <p:spPr>
            <a:xfrm>
              <a:off x="828058" y="1560178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31C02C6-17FF-BF64-FC72-E39DFB0C1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278" y="1883779"/>
              <a:ext cx="0" cy="78101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546B36-F1F0-72FE-0C26-C8B378FA206B}"/>
                </a:ext>
              </a:extLst>
            </p:cNvPr>
            <p:cNvCxnSpPr/>
            <p:nvPr/>
          </p:nvCxnSpPr>
          <p:spPr>
            <a:xfrm flipH="1">
              <a:off x="831151" y="1883779"/>
              <a:ext cx="780181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6F253F6-8B4C-72B6-75A1-1F5E38C901D4}"/>
                </a:ext>
              </a:extLst>
            </p:cNvPr>
            <p:cNvSpPr txBox="1"/>
            <p:nvPr/>
          </p:nvSpPr>
          <p:spPr>
            <a:xfrm>
              <a:off x="956640" y="2098867"/>
              <a:ext cx="38680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35CF39F-6CD2-2516-371F-3676C93B79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5024" y="3170053"/>
              <a:ext cx="731567" cy="7608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60D0B92-8368-0185-1225-3FF4148C32B6}"/>
                </a:ext>
              </a:extLst>
            </p:cNvPr>
            <p:cNvSpPr txBox="1"/>
            <p:nvPr/>
          </p:nvSpPr>
          <p:spPr>
            <a:xfrm>
              <a:off x="1720929" y="2842318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D1A5F0A-13C6-C804-A6A4-84FE504C7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1497" y="3170053"/>
              <a:ext cx="0" cy="28855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DAE9F4D-7779-43CB-E010-B991959FB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5567" y="2520394"/>
              <a:ext cx="811521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989AE50-A33E-416A-268E-CCAEFF045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7034" y="2520394"/>
              <a:ext cx="0" cy="89898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BDE5645-44A7-1795-C178-FB4D2FEC63E7}"/>
                </a:ext>
              </a:extLst>
            </p:cNvPr>
            <p:cNvSpPr txBox="1"/>
            <p:nvPr/>
          </p:nvSpPr>
          <p:spPr>
            <a:xfrm>
              <a:off x="2603656" y="2748448"/>
              <a:ext cx="426473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4969ECDB-D95C-9BCC-116B-4B9532EFBC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1327" y="2520394"/>
              <a:ext cx="1" cy="21059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285FE95-DDBB-15AF-1C82-C6821F017E67}"/>
                </a:ext>
              </a:extLst>
            </p:cNvPr>
            <p:cNvSpPr txBox="1"/>
            <p:nvPr/>
          </p:nvSpPr>
          <p:spPr>
            <a:xfrm>
              <a:off x="2896830" y="2221401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84D786F-3773-7609-EB46-4066B7BCF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0148" y="2976516"/>
              <a:ext cx="0" cy="12253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E46B497-430B-A758-614A-63CCB0A27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9783" y="2036232"/>
              <a:ext cx="0" cy="97734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A99BF46-9989-47A0-D191-34530A72D7DD}"/>
                </a:ext>
              </a:extLst>
            </p:cNvPr>
            <p:cNvSpPr txBox="1"/>
            <p:nvPr/>
          </p:nvSpPr>
          <p:spPr>
            <a:xfrm>
              <a:off x="5342358" y="1694102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E02CA85-4D77-0404-1901-323525D794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6512" y="2036232"/>
              <a:ext cx="0" cy="59312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83A6F5-8C82-F0E2-5AA4-12B7DAD27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4874" y="2036232"/>
              <a:ext cx="703276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A3B2D91-02B7-574F-B099-A6DB31637CF5}"/>
                </a:ext>
              </a:extLst>
            </p:cNvPr>
            <p:cNvSpPr txBox="1"/>
            <p:nvPr/>
          </p:nvSpPr>
          <p:spPr>
            <a:xfrm>
              <a:off x="5481804" y="2171602"/>
              <a:ext cx="3658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434AAF9-139D-70EF-2421-8089142FE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5059" y="2986553"/>
              <a:ext cx="702268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BF929F1-6D1F-52A4-C843-AD2DA24219C0}"/>
                </a:ext>
              </a:extLst>
            </p:cNvPr>
            <p:cNvSpPr txBox="1"/>
            <p:nvPr/>
          </p:nvSpPr>
          <p:spPr>
            <a:xfrm>
              <a:off x="6240293" y="2624567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1.6×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042DDA4-C960-3D09-5560-9536409088D0}"/>
                </a:ext>
              </a:extLst>
            </p:cNvPr>
            <p:cNvCxnSpPr/>
            <p:nvPr/>
          </p:nvCxnSpPr>
          <p:spPr>
            <a:xfrm flipH="1">
              <a:off x="7246066" y="2485500"/>
              <a:ext cx="699294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CF4C205-E916-FE96-084B-4272BB4D2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3745" y="2510156"/>
              <a:ext cx="0" cy="52535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990598B-80CC-B91C-470B-6EC07247AE85}"/>
                </a:ext>
              </a:extLst>
            </p:cNvPr>
            <p:cNvSpPr txBox="1"/>
            <p:nvPr/>
          </p:nvSpPr>
          <p:spPr>
            <a:xfrm>
              <a:off x="7051910" y="2662680"/>
              <a:ext cx="407478" cy="233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4D7457A-561D-BC56-778D-0FCAC9F0AE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4479" y="2483718"/>
              <a:ext cx="0" cy="18107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66B7072-787A-CEC6-DDF9-A0FF71ED0485}"/>
                </a:ext>
              </a:extLst>
            </p:cNvPr>
            <p:cNvSpPr txBox="1"/>
            <p:nvPr/>
          </p:nvSpPr>
          <p:spPr>
            <a:xfrm>
              <a:off x="7340651" y="2268658"/>
              <a:ext cx="510124" cy="1262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0FE90-C44B-AA3C-5182-1CD6E2926924}"/>
              </a:ext>
            </a:extLst>
          </p:cNvPr>
          <p:cNvGrpSpPr/>
          <p:nvPr/>
        </p:nvGrpSpPr>
        <p:grpSpPr>
          <a:xfrm>
            <a:off x="3598761" y="2010811"/>
            <a:ext cx="5376016" cy="1281828"/>
            <a:chOff x="3598761" y="2137547"/>
            <a:chExt cx="5376016" cy="1281828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230ABD5-D248-59B6-4844-7C5A16AD4A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9604" y="2434109"/>
              <a:ext cx="720183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2384736-A781-C5AD-AD9D-EFA98D865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5281" y="2469339"/>
              <a:ext cx="0" cy="9500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6EC297D-C295-33E0-F775-9406565AF571}"/>
                </a:ext>
              </a:extLst>
            </p:cNvPr>
            <p:cNvSpPr txBox="1"/>
            <p:nvPr/>
          </p:nvSpPr>
          <p:spPr>
            <a:xfrm>
              <a:off x="3598761" y="2137547"/>
              <a:ext cx="48536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0CF1475-559D-8EEE-428D-6EFA4B71A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3767" y="2431467"/>
              <a:ext cx="0" cy="37063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35C8745-4374-D371-1121-816E277704D7}"/>
                </a:ext>
              </a:extLst>
            </p:cNvPr>
            <p:cNvSpPr txBox="1"/>
            <p:nvPr/>
          </p:nvSpPr>
          <p:spPr>
            <a:xfrm>
              <a:off x="4031276" y="2137547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58EC2BB-34B6-5DFA-F4B8-6339D7E7B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5242" y="2431467"/>
              <a:ext cx="0" cy="60187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86630B5-BBB9-6C6B-A7FE-791DA847A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7480" y="2437659"/>
              <a:ext cx="720426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D73BA0E7-D5F9-36C9-6921-52EA91D7A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7693" y="2431467"/>
              <a:ext cx="0" cy="25820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7D62FEE-674A-75B9-1AD7-E3681120E2F6}"/>
                </a:ext>
              </a:extLst>
            </p:cNvPr>
            <p:cNvSpPr txBox="1"/>
            <p:nvPr/>
          </p:nvSpPr>
          <p:spPr>
            <a:xfrm>
              <a:off x="8447884" y="2149668"/>
              <a:ext cx="5268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3.3×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535CC5B-0886-FB87-76F6-14C1569B6149}"/>
                </a:ext>
              </a:extLst>
            </p:cNvPr>
            <p:cNvSpPr txBox="1"/>
            <p:nvPr/>
          </p:nvSpPr>
          <p:spPr>
            <a:xfrm>
              <a:off x="7903194" y="2162523"/>
              <a:ext cx="5521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13.4×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2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DB93-78E3-6265-1EF1-E8524F2C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565EC1E-882A-574A-9A16-2948B59C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7" y="1308875"/>
            <a:ext cx="8845550" cy="2287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DD384-86F4-50D8-11FE-F36C3C6137DD}"/>
              </a:ext>
            </a:extLst>
          </p:cNvPr>
          <p:cNvSpPr txBox="1"/>
          <p:nvPr/>
        </p:nvSpPr>
        <p:spPr>
          <a:xfrm>
            <a:off x="1746472" y="5740570"/>
            <a:ext cx="5586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  <a:hlinkClick r:id="rId4"/>
              </a:rPr>
              <a:t>https://arxiv.org/abs/2209.05566.pdf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F610A36-3851-B440-9EF1-137BCB8FC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639" y="3793290"/>
            <a:ext cx="1798722" cy="17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Flash-Cosmos and Key Results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6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Flash-Cosmos: Summary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AC079-FE81-074E-961A-356D7D9D7A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51562" y="6514500"/>
            <a:ext cx="204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8E1B8-46DA-764A-A70B-26D693849073}" type="slidenum">
              <a:rPr kumimoji="0" lang="en-CH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80A72E-F794-6449-C42F-1CDBF5A6278B}"/>
              </a:ext>
            </a:extLst>
          </p:cNvPr>
          <p:cNvGrpSpPr/>
          <p:nvPr/>
        </p:nvGrpSpPr>
        <p:grpSpPr>
          <a:xfrm>
            <a:off x="163902" y="1069648"/>
            <a:ext cx="8636977" cy="1238123"/>
            <a:chOff x="163902" y="1069648"/>
            <a:chExt cx="8636977" cy="1238123"/>
          </a:xfrm>
        </p:grpSpPr>
        <p:sp>
          <p:nvSpPr>
            <p:cNvPr id="6" name="Content Placeholder 3">
              <a:extLst>
                <a:ext uri="{FF2B5EF4-FFF2-40B4-BE49-F238E27FC236}">
                  <a16:creationId xmlns:a16="http://schemas.microsoft.com/office/drawing/2014/main" id="{6B82CE9F-E1FF-F12B-FFF3-21DF9AF594C8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1069648"/>
              <a:ext cx="7560611" cy="1238123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First work to enable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multi-operand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bulk bitwise operations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 sensing operation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high reliability</a:t>
              </a:r>
            </a:p>
          </p:txBody>
        </p:sp>
        <p:pic>
          <p:nvPicPr>
            <p:cNvPr id="11" name="Graphic 10" descr="Badge Tick with solid fill">
              <a:extLst>
                <a:ext uri="{FF2B5EF4-FFF2-40B4-BE49-F238E27FC236}">
                  <a16:creationId xmlns:a16="http://schemas.microsoft.com/office/drawing/2014/main" id="{FFD78D8D-E1E2-5F7F-09C2-39BEE44D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902" y="1182442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FF359D-4B1F-55B1-201E-09F569D8C549}"/>
              </a:ext>
            </a:extLst>
          </p:cNvPr>
          <p:cNvGrpSpPr/>
          <p:nvPr/>
        </p:nvGrpSpPr>
        <p:grpSpPr>
          <a:xfrm>
            <a:off x="163902" y="2572530"/>
            <a:ext cx="8636977" cy="985236"/>
            <a:chOff x="163902" y="3559646"/>
            <a:chExt cx="8636977" cy="985236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A4A6804-65B6-7AF9-09DE-2F0C78AE9531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3559646"/>
              <a:ext cx="7560611" cy="985236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Improves performance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3.5x/25x/32x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on average over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ParaBit/ISP/OSP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across the workloads</a:t>
              </a:r>
            </a:p>
          </p:txBody>
        </p:sp>
        <p:pic>
          <p:nvPicPr>
            <p:cNvPr id="22" name="Graphic 21" descr="Bar graph with upward trend with solid fill">
              <a:extLst>
                <a:ext uri="{FF2B5EF4-FFF2-40B4-BE49-F238E27FC236}">
                  <a16:creationId xmlns:a16="http://schemas.microsoft.com/office/drawing/2014/main" id="{9EBF5EE4-8F3A-1D95-73C6-16AABA0EF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902" y="3595064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833626-D025-F544-FE17-CC206B611E47}"/>
              </a:ext>
            </a:extLst>
          </p:cNvPr>
          <p:cNvGrpSpPr/>
          <p:nvPr/>
        </p:nvGrpSpPr>
        <p:grpSpPr>
          <a:xfrm>
            <a:off x="163902" y="3864910"/>
            <a:ext cx="8636976" cy="1030490"/>
            <a:chOff x="163902" y="4830765"/>
            <a:chExt cx="8636976" cy="1030490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A109F4DA-3FC3-5414-52B2-5CF7D62D2499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4830765"/>
              <a:ext cx="7560610" cy="1030490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Improves energy efficiency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3.3x/13.4x/95x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average over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ParaBit/ISP/OSP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across the workloads</a:t>
              </a:r>
            </a:p>
          </p:txBody>
        </p:sp>
        <p:pic>
          <p:nvPicPr>
            <p:cNvPr id="24" name="Graphic 23" descr="Renewable Energy with solid fill">
              <a:extLst>
                <a:ext uri="{FF2B5EF4-FFF2-40B4-BE49-F238E27FC236}">
                  <a16:creationId xmlns:a16="http://schemas.microsoft.com/office/drawing/2014/main" id="{46DACC40-058C-D8E5-1D24-89BB56203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902" y="4888810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EDA995-1C14-1E60-DD92-13DBB1668AD5}"/>
              </a:ext>
            </a:extLst>
          </p:cNvPr>
          <p:cNvGrpSpPr/>
          <p:nvPr/>
        </p:nvGrpSpPr>
        <p:grpSpPr>
          <a:xfrm>
            <a:off x="297845" y="5176866"/>
            <a:ext cx="8548310" cy="1030490"/>
            <a:chOff x="297845" y="5176866"/>
            <a:chExt cx="8548310" cy="1030490"/>
          </a:xfrm>
        </p:grpSpPr>
        <p:sp>
          <p:nvSpPr>
            <p:cNvPr id="30" name="Content Placeholder 3">
              <a:extLst>
                <a:ext uri="{FF2B5EF4-FFF2-40B4-BE49-F238E27FC236}">
                  <a16:creationId xmlns:a16="http://schemas.microsoft.com/office/drawing/2014/main" id="{A8D02809-EA24-5B6A-286D-2D93BB4D3992}"/>
                </a:ext>
              </a:extLst>
            </p:cNvPr>
            <p:cNvSpPr txBox="1">
              <a:spLocks/>
            </p:cNvSpPr>
            <p:nvPr/>
          </p:nvSpPr>
          <p:spPr>
            <a:xfrm>
              <a:off x="1285545" y="5176866"/>
              <a:ext cx="7560610" cy="1030490"/>
            </a:xfrm>
            <a:prstGeom prst="roundRect">
              <a:avLst>
                <a:gd name="adj" fmla="val 315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Low-cost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&amp;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requires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no changes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 flash cell arrays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2" name="Graphic 31" descr="Dollar with solid fill">
              <a:extLst>
                <a:ext uri="{FF2B5EF4-FFF2-40B4-BE49-F238E27FC236}">
                  <a16:creationId xmlns:a16="http://schemas.microsoft.com/office/drawing/2014/main" id="{DDBED169-D489-D7C7-8F4C-A3BD0BAC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7845" y="5294866"/>
              <a:ext cx="761384" cy="76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5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0F6FF-5EEA-96A7-D270-4EC40068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686F-5C8D-AB5C-0A5E-E5562E7B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79904" cy="884238"/>
          </a:xfrm>
        </p:spPr>
        <p:txBody>
          <a:bodyPr/>
          <a:lstStyle/>
          <a:p>
            <a:r>
              <a:rPr lang="en-US" sz="3600" dirty="0"/>
              <a:t>More on Flash-Cosmos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9A46-C2AF-69CF-80E9-A1BD160B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Park,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Roknoddin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Azizi, Geraldo F. Oliveira,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Nadig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David Novo, Juan Gómez-Luna,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Myungsuk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Kim,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"Flash-Cosmos: In-Flash Bulk Bitwise Operations Using Inherent Computation Capability of NAND Flash Memory"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3"/>
              </a:rPr>
              <a:t>55th International Symposium on Microarchitecture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 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MICRO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Chicago, IL, USA, October 2022.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6"/>
              </a:rPr>
              <a:t>Longer Lecture 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7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8"/>
              </a:rPr>
              <a:t>Lecture Video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(44 minutes)]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9"/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F10F3-BDE0-A960-C118-A35D671F8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12F87-FD08-8EBF-DDF0-C3222377A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4" y="4077072"/>
            <a:ext cx="9080500" cy="226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B7AC7-B724-B625-A7F2-C270F73CDCB0}"/>
              </a:ext>
            </a:extLst>
          </p:cNvPr>
          <p:cNvSpPr txBox="1"/>
          <p:nvPr/>
        </p:nvSpPr>
        <p:spPr>
          <a:xfrm>
            <a:off x="1779861" y="64385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https://arxiv.org/pdf/2209.05566.pdf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11947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2F54-5E12-ADCB-DD08-71670F7C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C420-5721-F0D7-F45F-03758370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1" y="248020"/>
            <a:ext cx="9152061" cy="884238"/>
          </a:xfrm>
        </p:spPr>
        <p:txBody>
          <a:bodyPr/>
          <a:lstStyle/>
          <a:p>
            <a:r>
              <a:rPr lang="en-US" sz="3200" dirty="0"/>
              <a:t>CIPHERMATCH: Accelerating Secure String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FBC8-BF0D-43B8-152A-780544D7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89" y="1176523"/>
            <a:ext cx="8750176" cy="515302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</a:rPr>
              <a:t>Mayank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Kabra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Nadig, Harshita Gupta, Rahul Bera, Manos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Frouzakis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Vamanan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Arulchelvan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Yu Liang,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Haiyu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Mao,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”CIPHERMATCH: Accelerating Homomorphic Encryption-Based String Matching via Memory-Efficient Data Packing and In-Flash Processing"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4"/>
              </a:rPr>
              <a:t>30th International Conference on Architectural Support for Programming Languages and Operating System 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ASPLOS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Rotterdam, Netherlands April 2025.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9966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1A74A-38EE-3392-FA56-1127FA3B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7BF8-9A42-9789-0D9D-DF3BB32AA444}"/>
              </a:ext>
            </a:extLst>
          </p:cNvPr>
          <p:cNvSpPr txBox="1"/>
          <p:nvPr/>
        </p:nvSpPr>
        <p:spPr>
          <a:xfrm>
            <a:off x="2096462" y="64623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https://arxiv.org/pdf/2503.08968.pdf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3568E63-191A-3694-C110-54B75A5C7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8761" r="3192" b="6112"/>
          <a:stretch/>
        </p:blipFill>
        <p:spPr>
          <a:xfrm>
            <a:off x="-43557" y="4094528"/>
            <a:ext cx="9224069" cy="16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40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88CE-8932-4200-3F08-0BDDC752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F79D-E214-1435-B6A2-8B190D6A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2" y="270153"/>
            <a:ext cx="9152061" cy="884238"/>
          </a:xfrm>
        </p:spPr>
        <p:txBody>
          <a:bodyPr/>
          <a:lstStyle/>
          <a:p>
            <a:r>
              <a:rPr lang="en-US" sz="3200" dirty="0"/>
              <a:t>Upcoming Presentation at ASPLOS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CEEE-CCEE-11B3-CD1B-3DBBF31D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89" y="1176523"/>
            <a:ext cx="8750176" cy="5153025"/>
          </a:xfrm>
        </p:spPr>
        <p:txBody>
          <a:bodyPr/>
          <a:lstStyle/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432FF"/>
                </a:solidFill>
              </a:rPr>
              <a:t>To be presented at ASPLOS 2025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Presenter - Mayank </a:t>
            </a:r>
            <a:r>
              <a:rPr lang="en-US" sz="2000" dirty="0" err="1">
                <a:solidFill>
                  <a:srgbClr val="996600"/>
                </a:solidFill>
              </a:rPr>
              <a:t>Kabra</a:t>
            </a:r>
            <a:endParaRPr lang="en-US" sz="2000" dirty="0">
              <a:solidFill>
                <a:srgbClr val="9966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Visit us in </a:t>
            </a:r>
            <a:r>
              <a:rPr lang="en-US" sz="2000" i="1" u="sng" dirty="0">
                <a:solidFill>
                  <a:srgbClr val="996600"/>
                </a:solidFill>
              </a:rPr>
              <a:t>Session 1D: Homomorphic Encryption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Location: Van </a:t>
            </a:r>
            <a:r>
              <a:rPr lang="en-US" sz="2000" dirty="0" err="1">
                <a:solidFill>
                  <a:srgbClr val="996600"/>
                </a:solidFill>
              </a:rPr>
              <a:t>Oldenbarneveld</a:t>
            </a:r>
            <a:r>
              <a:rPr lang="en-US" sz="2000" dirty="0">
                <a:solidFill>
                  <a:srgbClr val="996600"/>
                </a:solidFill>
              </a:rPr>
              <a:t> 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26C69-A5A8-DEC6-CB1E-ED3A75471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F28E4-48A2-8F1F-0D6A-5D559C4DB182}"/>
              </a:ext>
            </a:extLst>
          </p:cNvPr>
          <p:cNvSpPr txBox="1"/>
          <p:nvPr/>
        </p:nvSpPr>
        <p:spPr>
          <a:xfrm>
            <a:off x="2096462" y="64623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https://arxiv.org/pdf/2503.08968.pdf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D0CFB-895A-7C84-4D7B-0610DE66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04380" y="4667754"/>
            <a:ext cx="1728192" cy="1728192"/>
          </a:xfrm>
          <a:prstGeom prst="rect">
            <a:avLst/>
          </a:prstGeom>
          <a:ln w="25400" cap="rnd">
            <a:solidFill>
              <a:schemeClr val="tx1"/>
            </a:solidFill>
          </a:ln>
        </p:spPr>
      </p:pic>
      <p:pic>
        <p:nvPicPr>
          <p:cNvPr id="8" name="Picture 7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F45A7356-BB17-F082-AED8-5D8CE87DF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8761" r="3192" b="6112"/>
          <a:stretch/>
        </p:blipFill>
        <p:spPr>
          <a:xfrm>
            <a:off x="-43559" y="1254243"/>
            <a:ext cx="9224069" cy="16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5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0241-5468-E1F4-30C8-1D5D7EAD37C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IN" dirty="0"/>
              <a:t>Bulk Bitwise Operations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195EA8-9E9E-608B-621F-9370298A8540}"/>
              </a:ext>
            </a:extLst>
          </p:cNvPr>
          <p:cNvSpPr/>
          <p:nvPr/>
        </p:nvSpPr>
        <p:spPr>
          <a:xfrm>
            <a:off x="2907036" y="2708950"/>
            <a:ext cx="3381054" cy="18861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Bulk Bitwise Operations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C6ED8-859A-14EC-74B2-1B6F5A0CF166}"/>
              </a:ext>
            </a:extLst>
          </p:cNvPr>
          <p:cNvGrpSpPr/>
          <p:nvPr/>
        </p:nvGrpSpPr>
        <p:grpSpPr>
          <a:xfrm>
            <a:off x="6158926" y="2422803"/>
            <a:ext cx="2906054" cy="841740"/>
            <a:chOff x="6155379" y="2304885"/>
            <a:chExt cx="2906054" cy="8272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BB008-39F0-9BAB-C8DF-13C09E0492E1}"/>
                </a:ext>
              </a:extLst>
            </p:cNvPr>
            <p:cNvSpPr txBox="1"/>
            <p:nvPr/>
          </p:nvSpPr>
          <p:spPr>
            <a:xfrm>
              <a:off x="6960793" y="2304885"/>
              <a:ext cx="2100640" cy="514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Web Search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02191F-A9F1-C85B-D510-6DE705ECADD8}"/>
                </a:ext>
              </a:extLst>
            </p:cNvPr>
            <p:cNvSpPr/>
            <p:nvPr/>
          </p:nvSpPr>
          <p:spPr>
            <a:xfrm>
              <a:off x="6155379" y="2870886"/>
              <a:ext cx="778821" cy="261261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B787A-C2C0-C109-8A1A-869A8C6D89C7}"/>
              </a:ext>
            </a:extLst>
          </p:cNvPr>
          <p:cNvGrpSpPr/>
          <p:nvPr/>
        </p:nvGrpSpPr>
        <p:grpSpPr>
          <a:xfrm>
            <a:off x="79020" y="3219066"/>
            <a:ext cx="2828016" cy="523220"/>
            <a:chOff x="167698" y="3921170"/>
            <a:chExt cx="300162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78CB53-C3D3-8292-5FCA-BA993B7FC8E4}"/>
                </a:ext>
              </a:extLst>
            </p:cNvPr>
            <p:cNvSpPr txBox="1"/>
            <p:nvPr/>
          </p:nvSpPr>
          <p:spPr>
            <a:xfrm>
              <a:off x="167698" y="3921170"/>
              <a:ext cx="258811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Cryptography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71B2C7-EB45-96F8-91EF-896E3704A045}"/>
                </a:ext>
              </a:extLst>
            </p:cNvPr>
            <p:cNvSpPr/>
            <p:nvPr/>
          </p:nvSpPr>
          <p:spPr>
            <a:xfrm flipV="1">
              <a:off x="2722606" y="4320653"/>
              <a:ext cx="446719" cy="68113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0E6732-6279-A8D1-5FBF-27200DE1680E}"/>
              </a:ext>
            </a:extLst>
          </p:cNvPr>
          <p:cNvGrpSpPr/>
          <p:nvPr/>
        </p:nvGrpSpPr>
        <p:grpSpPr>
          <a:xfrm>
            <a:off x="793445" y="4337665"/>
            <a:ext cx="2663982" cy="1441839"/>
            <a:chOff x="2691463" y="4203827"/>
            <a:chExt cx="2119259" cy="1893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5D5DE-0E03-72B9-79F1-094EB8B16A99}"/>
                </a:ext>
              </a:extLst>
            </p:cNvPr>
            <p:cNvSpPr txBox="1"/>
            <p:nvPr/>
          </p:nvSpPr>
          <p:spPr>
            <a:xfrm>
              <a:off x="2691463" y="5410201"/>
              <a:ext cx="2076068" cy="68711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Set Operations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94242E-DAD6-B207-603D-6D9D1C234B27}"/>
                </a:ext>
              </a:extLst>
            </p:cNvPr>
            <p:cNvSpPr/>
            <p:nvPr/>
          </p:nvSpPr>
          <p:spPr>
            <a:xfrm>
              <a:off x="4085969" y="4203827"/>
              <a:ext cx="724753" cy="1175481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EFCDF-1B34-6C6D-F7B6-B0F21B9807D6}"/>
              </a:ext>
            </a:extLst>
          </p:cNvPr>
          <p:cNvGrpSpPr/>
          <p:nvPr/>
        </p:nvGrpSpPr>
        <p:grpSpPr>
          <a:xfrm>
            <a:off x="5800038" y="4307102"/>
            <a:ext cx="3224181" cy="1136768"/>
            <a:chOff x="5708822" y="3892397"/>
            <a:chExt cx="3252849" cy="11367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B29B6A-C158-9383-DAFC-99CDB66237F6}"/>
                </a:ext>
              </a:extLst>
            </p:cNvPr>
            <p:cNvSpPr txBox="1"/>
            <p:nvPr/>
          </p:nvSpPr>
          <p:spPr>
            <a:xfrm>
              <a:off x="5945876" y="4505945"/>
              <a:ext cx="301579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Genome Analysis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E5815B-E94B-D316-57B5-E3C4184C1CCF}"/>
                </a:ext>
              </a:extLst>
            </p:cNvPr>
            <p:cNvSpPr/>
            <p:nvPr/>
          </p:nvSpPr>
          <p:spPr>
            <a:xfrm>
              <a:off x="5708822" y="3892397"/>
              <a:ext cx="955589" cy="679603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4C88B8-91D5-5824-C4C3-97DD15BFE0C7}"/>
              </a:ext>
            </a:extLst>
          </p:cNvPr>
          <p:cNvGrpSpPr/>
          <p:nvPr/>
        </p:nvGrpSpPr>
        <p:grpSpPr>
          <a:xfrm>
            <a:off x="5023840" y="1471369"/>
            <a:ext cx="3446729" cy="1407029"/>
            <a:chOff x="4514410" y="1471369"/>
            <a:chExt cx="3446729" cy="1407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C155A-D7D0-B4B3-E296-85B7D0F9D5CD}"/>
                </a:ext>
              </a:extLst>
            </p:cNvPr>
            <p:cNvGrpSpPr/>
            <p:nvPr/>
          </p:nvGrpSpPr>
          <p:grpSpPr>
            <a:xfrm>
              <a:off x="4514410" y="1471369"/>
              <a:ext cx="3446729" cy="1407029"/>
              <a:chOff x="4514410" y="1286744"/>
              <a:chExt cx="3446729" cy="140702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BF258-D638-1C0E-0344-8906AE37D6C8}"/>
                  </a:ext>
                </a:extLst>
              </p:cNvPr>
              <p:cNvSpPr txBox="1"/>
              <p:nvPr/>
            </p:nvSpPr>
            <p:spPr>
              <a:xfrm>
                <a:off x="4514410" y="1286744"/>
                <a:ext cx="3446729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Databases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95BC2DC-157F-F762-6E8F-600309C59753}"/>
                  </a:ext>
                </a:extLst>
              </p:cNvPr>
              <p:cNvSpPr/>
              <p:nvPr/>
            </p:nvSpPr>
            <p:spPr>
              <a:xfrm>
                <a:off x="4967416" y="1905000"/>
                <a:ext cx="185963" cy="788773"/>
              </a:xfrm>
              <a:custGeom>
                <a:avLst/>
                <a:gdLst>
                  <a:gd name="connsiteX0" fmla="*/ 0 w 255373"/>
                  <a:gd name="connsiteY0" fmla="*/ 1087395 h 1087395"/>
                  <a:gd name="connsiteX1" fmla="*/ 255373 w 255373"/>
                  <a:gd name="connsiteY1" fmla="*/ 0 h 108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373" h="1087395">
                    <a:moveTo>
                      <a:pt x="0" y="1087395"/>
                    </a:moveTo>
                    <a:lnTo>
                      <a:pt x="255373" y="0"/>
                    </a:lnTo>
                  </a:path>
                </a:pathLst>
              </a:custGeom>
              <a:noFill/>
              <a:ln w="19050">
                <a:noFill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192750-8087-E1A3-E2ED-45AEC5C37068}"/>
                </a:ext>
              </a:extLst>
            </p:cNvPr>
            <p:cNvSpPr/>
            <p:nvPr/>
          </p:nvSpPr>
          <p:spPr>
            <a:xfrm>
              <a:off x="5010472" y="2148002"/>
              <a:ext cx="434564" cy="730396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5BB1AF-B44D-DA56-F2E1-E809AECA3487}"/>
              </a:ext>
            </a:extLst>
          </p:cNvPr>
          <p:cNvGrpSpPr/>
          <p:nvPr/>
        </p:nvGrpSpPr>
        <p:grpSpPr>
          <a:xfrm>
            <a:off x="3419824" y="4589837"/>
            <a:ext cx="3062762" cy="1582798"/>
            <a:chOff x="3419824" y="4589837"/>
            <a:chExt cx="3062762" cy="1582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C156E-C02B-E5FD-7EAB-8059A1256C92}"/>
                </a:ext>
              </a:extLst>
            </p:cNvPr>
            <p:cNvGrpSpPr/>
            <p:nvPr/>
          </p:nvGrpSpPr>
          <p:grpSpPr>
            <a:xfrm>
              <a:off x="4597563" y="4589837"/>
              <a:ext cx="184731" cy="1582798"/>
              <a:chOff x="2329207" y="4013776"/>
              <a:chExt cx="3384336" cy="173579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93A48A-5B6B-3E5D-27FF-6C6EB03D76AD}"/>
                  </a:ext>
                </a:extLst>
              </p:cNvPr>
              <p:cNvSpPr txBox="1"/>
              <p:nvPr/>
            </p:nvSpPr>
            <p:spPr>
              <a:xfrm>
                <a:off x="2329207" y="5108270"/>
                <a:ext cx="3384336" cy="6413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7DE841F-73DF-F0F6-03FC-9FEF4727AC3C}"/>
                  </a:ext>
                </a:extLst>
              </p:cNvPr>
              <p:cNvSpPr/>
              <p:nvPr/>
            </p:nvSpPr>
            <p:spPr>
              <a:xfrm flipH="1">
                <a:off x="3420385" y="4013776"/>
                <a:ext cx="533400" cy="1219200"/>
              </a:xfrm>
              <a:custGeom>
                <a:avLst/>
                <a:gdLst>
                  <a:gd name="connsiteX0" fmla="*/ 345989 w 345989"/>
                  <a:gd name="connsiteY0" fmla="*/ 0 h 1194487"/>
                  <a:gd name="connsiteX1" fmla="*/ 0 w 345989"/>
                  <a:gd name="connsiteY1" fmla="*/ 1194487 h 119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989" h="1194487">
                    <a:moveTo>
                      <a:pt x="345989" y="0"/>
                    </a:moveTo>
                    <a:lnTo>
                      <a:pt x="0" y="1194487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6A045-42BC-87CA-7FE5-AA37DEF71C95}"/>
                </a:ext>
              </a:extLst>
            </p:cNvPr>
            <p:cNvSpPr txBox="1"/>
            <p:nvPr/>
          </p:nvSpPr>
          <p:spPr>
            <a:xfrm>
              <a:off x="3419824" y="5637707"/>
              <a:ext cx="306276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Graph Processing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AD0F6-9DDF-AC63-CD23-9501D486AC77}"/>
              </a:ext>
            </a:extLst>
          </p:cNvPr>
          <p:cNvGrpSpPr/>
          <p:nvPr/>
        </p:nvGrpSpPr>
        <p:grpSpPr>
          <a:xfrm>
            <a:off x="109276" y="1514651"/>
            <a:ext cx="3381055" cy="1484059"/>
            <a:chOff x="251196" y="3881598"/>
            <a:chExt cx="3502560" cy="1484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7EFEB1-6AE4-A843-A0F5-819325BB2C09}"/>
                </a:ext>
              </a:extLst>
            </p:cNvPr>
            <p:cNvSpPr txBox="1"/>
            <p:nvPr/>
          </p:nvSpPr>
          <p:spPr>
            <a:xfrm>
              <a:off x="251196" y="3881598"/>
              <a:ext cx="3502560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Hyper-dimensional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Computing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CF617F-BA13-F503-E951-51D1C2647824}"/>
                </a:ext>
              </a:extLst>
            </p:cNvPr>
            <p:cNvSpPr/>
            <p:nvPr/>
          </p:nvSpPr>
          <p:spPr>
            <a:xfrm flipV="1">
              <a:off x="2943020" y="4905113"/>
              <a:ext cx="644996" cy="460544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017EA-B4FE-9CD4-D0C1-276ED765ECB2}"/>
              </a:ext>
            </a:extLst>
          </p:cNvPr>
          <p:cNvGrpSpPr/>
          <p:nvPr/>
        </p:nvGrpSpPr>
        <p:grpSpPr>
          <a:xfrm>
            <a:off x="3954247" y="1326088"/>
            <a:ext cx="511680" cy="1382862"/>
            <a:chOff x="3983674" y="1483307"/>
            <a:chExt cx="511680" cy="138286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323B32-CA3A-F274-47C3-57CD4E5AC3D6}"/>
                </a:ext>
              </a:extLst>
            </p:cNvPr>
            <p:cNvSpPr/>
            <p:nvPr/>
          </p:nvSpPr>
          <p:spPr>
            <a:xfrm flipV="1">
              <a:off x="4292820" y="2056083"/>
              <a:ext cx="185963" cy="810086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79E054-B118-9637-72F7-03AA1F58A264}"/>
                </a:ext>
              </a:extLst>
            </p:cNvPr>
            <p:cNvSpPr txBox="1"/>
            <p:nvPr/>
          </p:nvSpPr>
          <p:spPr>
            <a:xfrm>
              <a:off x="3983674" y="1483307"/>
              <a:ext cx="511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6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BC45-2F1E-B6F5-EF48-9BBF6256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54F1-9530-8B7E-275A-5A33373E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F6AA-C46D-7C7E-E324-AE3651C14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FF"/>
                </a:solidFill>
              </a:rPr>
              <a:t>1. Processing near Storage</a:t>
            </a:r>
          </a:p>
          <a:p>
            <a:pPr algn="l"/>
            <a:r>
              <a:rPr lang="en-US" sz="3600" dirty="0"/>
              <a:t>2. Processing using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72BFB-6D52-5F12-19AA-C8E4E690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0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C7C7-A5D7-3ED9-FFC7-A2BFE671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01E1-0B05-003F-932A-EB113DF9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9239944" cy="1066800"/>
          </a:xfrm>
        </p:spPr>
        <p:txBody>
          <a:bodyPr/>
          <a:lstStyle/>
          <a:p>
            <a:r>
              <a:rPr lang="en-US" dirty="0"/>
              <a:t>In-Storage Genomic Data Filtering </a:t>
            </a:r>
            <a:r>
              <a:rPr lang="en-US" sz="2200" b="1" dirty="0">
                <a:solidFill>
                  <a:srgbClr val="006633"/>
                </a:solidFill>
              </a:rPr>
              <a:t>[ASPLOS 2022]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1B0F-6363-98A6-FA7A-454190B8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sz="1600" dirty="0"/>
              <a:t>Nika Mansouri </a:t>
            </a:r>
            <a:r>
              <a:rPr lang="en-US" sz="1600" dirty="0" err="1"/>
              <a:t>Ghiasi</a:t>
            </a:r>
            <a:r>
              <a:rPr lang="en-US" sz="1600" dirty="0"/>
              <a:t>, </a:t>
            </a:r>
            <a:r>
              <a:rPr lang="en-US" sz="1600" dirty="0" err="1"/>
              <a:t>Jisung</a:t>
            </a:r>
            <a:r>
              <a:rPr lang="en-US" sz="1600" dirty="0"/>
              <a:t> Park, Harun Mustafa, </a:t>
            </a:r>
            <a:r>
              <a:rPr lang="en-US" sz="1600" dirty="0" err="1"/>
              <a:t>Jeremie</a:t>
            </a:r>
            <a:r>
              <a:rPr lang="en-US" sz="1600" dirty="0"/>
              <a:t> Kim, </a:t>
            </a:r>
            <a:r>
              <a:rPr lang="en-US" sz="1600" dirty="0" err="1"/>
              <a:t>Ataberk</a:t>
            </a:r>
            <a:r>
              <a:rPr lang="en-US" sz="1600" dirty="0"/>
              <a:t> </a:t>
            </a:r>
            <a:r>
              <a:rPr lang="en-US" sz="1600" dirty="0" err="1"/>
              <a:t>Olgun</a:t>
            </a:r>
            <a:r>
              <a:rPr lang="en-US" sz="1600" dirty="0"/>
              <a:t>, </a:t>
            </a:r>
            <a:r>
              <a:rPr lang="en-US" sz="1600" dirty="0" err="1"/>
              <a:t>Arvid</a:t>
            </a:r>
            <a:r>
              <a:rPr lang="en-US" sz="1600" dirty="0"/>
              <a:t> Gollwitzer, </a:t>
            </a:r>
            <a:r>
              <a:rPr lang="en-US" sz="1600" dirty="0" err="1"/>
              <a:t>Damla</a:t>
            </a:r>
            <a:r>
              <a:rPr lang="en-US" sz="1600" dirty="0"/>
              <a:t> </a:t>
            </a:r>
            <a:r>
              <a:rPr lang="en-US" sz="1600" dirty="0" err="1"/>
              <a:t>Senol</a:t>
            </a:r>
            <a:r>
              <a:rPr lang="en-US" sz="1600" dirty="0"/>
              <a:t> Cali, Can </a:t>
            </a:r>
            <a:r>
              <a:rPr lang="en-US" sz="1600" dirty="0" err="1"/>
              <a:t>Firtina</a:t>
            </a:r>
            <a:r>
              <a:rPr lang="en-US" sz="1600" dirty="0"/>
              <a:t>, </a:t>
            </a:r>
            <a:r>
              <a:rPr lang="en-US" sz="1600" dirty="0" err="1"/>
              <a:t>Haiyu</a:t>
            </a:r>
            <a:r>
              <a:rPr lang="en-US" sz="1600" dirty="0"/>
              <a:t> Mao, Nour </a:t>
            </a:r>
            <a:r>
              <a:rPr lang="en-US" sz="1600" dirty="0" err="1"/>
              <a:t>Almadhoun</a:t>
            </a:r>
            <a:r>
              <a:rPr lang="en-US" sz="1600" dirty="0"/>
              <a:t> </a:t>
            </a:r>
            <a:r>
              <a:rPr lang="en-US" sz="1600" dirty="0" err="1"/>
              <a:t>Alserr</a:t>
            </a:r>
            <a:r>
              <a:rPr lang="en-US" sz="1600" dirty="0"/>
              <a:t>, </a:t>
            </a:r>
            <a:r>
              <a:rPr lang="en-US" sz="1600" dirty="0" err="1"/>
              <a:t>Rachata</a:t>
            </a:r>
            <a:r>
              <a:rPr lang="en-US" sz="1600" dirty="0"/>
              <a:t> </a:t>
            </a:r>
            <a:r>
              <a:rPr lang="en-US" sz="1600" dirty="0" err="1"/>
              <a:t>Ausavarungnirun</a:t>
            </a:r>
            <a:r>
              <a:rPr lang="en-US" sz="1600" dirty="0"/>
              <a:t>, Nandita Vijaykumar, Mohammed </a:t>
            </a:r>
            <a:r>
              <a:rPr lang="en-US" sz="1600" dirty="0" err="1"/>
              <a:t>Alser</a:t>
            </a:r>
            <a:r>
              <a:rPr lang="en-US" sz="1600" dirty="0"/>
              <a:t>, and Onur Mutlu,</a:t>
            </a:r>
            <a:br>
              <a:rPr lang="en-US" sz="1600" dirty="0"/>
            </a:br>
            <a:r>
              <a:rPr lang="en-US" sz="1600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"GenStore: A High-Performance and Energy-Efficient In-Storage Computing System for Genome Sequence Analysis"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i="1" dirty="0"/>
              <a:t>Proceedings of the </a:t>
            </a:r>
            <a:r>
              <a:rPr lang="en-US" sz="1600" i="1" dirty="0">
                <a:hlinkClick r:id="rId3"/>
              </a:rPr>
              <a:t>27th International Conference on Architectural Support for Programming Languages and Operating Systems</a:t>
            </a:r>
            <a:r>
              <a:rPr lang="en-US" sz="1600" i="1" dirty="0"/>
              <a:t> (</a:t>
            </a:r>
            <a:r>
              <a:rPr lang="en-US" sz="1600" b="1" i="1" dirty="0"/>
              <a:t>ASPLOS</a:t>
            </a:r>
            <a:r>
              <a:rPr lang="en-US" sz="1600" i="1" dirty="0"/>
              <a:t>)</a:t>
            </a:r>
            <a:r>
              <a:rPr lang="en-US" sz="1600" dirty="0"/>
              <a:t>, Virtual, February-March 2022.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4"/>
              </a:rPr>
              <a:t>Lightning Talk Slides (pptx)</a:t>
            </a: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(pdf)</a:t>
            </a:r>
            <a:r>
              <a:rPr lang="en-US" sz="1600" dirty="0"/>
              <a:t>]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6"/>
              </a:rPr>
              <a:t>Lightning Talk Video</a:t>
            </a:r>
            <a:r>
              <a:rPr lang="en-US" sz="1600" dirty="0"/>
              <a:t> (90 seconds)]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9263C-8A7F-0D41-4EB2-02461CB61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A63B7-CA99-798A-94D5-CB7A6762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89040"/>
            <a:ext cx="9144000" cy="2009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47416-CD12-33DF-20EE-3BA4C41F1B73}"/>
              </a:ext>
            </a:extLst>
          </p:cNvPr>
          <p:cNvSpPr txBox="1"/>
          <p:nvPr/>
        </p:nvSpPr>
        <p:spPr>
          <a:xfrm>
            <a:off x="2036375" y="5589240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https://github.com/CMU-SAFARI/GenStore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https://arxiv.org/pdf/2202.10400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1133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9E1E-9581-5B25-9606-46A797E4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60EB4BC2-EA75-B257-80B6-AAACF0273AC2}"/>
              </a:ext>
            </a:extLst>
          </p:cNvPr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567FD42-3DDD-FE7B-75F5-B835303EB1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6220"/>
            <a:ext cx="9144000" cy="2151395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3600" b="1" dirty="0" err="1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GenStore</a:t>
            </a:r>
            <a:r>
              <a:rPr lang="en-US" sz="36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High-Performance In-Storage Processing System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Genome Sequence Analysis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8B556AF0-4744-4D0C-353A-502B6E7357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636912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Nika Mansouri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Ghiasi</a:t>
            </a:r>
            <a:r>
              <a:rPr lang="en-GB" sz="2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Jisung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Park, Harun Mustafa,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Kim,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Ataberk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Olgun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Arvid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Gollwitzer,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Can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Firtina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Mao, Nour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Almadhoun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Rachata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Ausavarungnirun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Nandita Vijaykumar, Mohammed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433CFC-4403-33CB-26C0-4F7A08513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853" y="4725144"/>
            <a:ext cx="1901305" cy="36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FD9D0-D995-E9B6-BFAB-5EC3974AE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228600" y="5561756"/>
            <a:ext cx="2350827" cy="404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BE555-7F6B-6689-3745-3B436FD56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83" y="5561756"/>
            <a:ext cx="2001528" cy="580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63AC7-BE69-BF72-63FB-8247BEA41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67" y="5359377"/>
            <a:ext cx="937146" cy="93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F0A172-1A06-DAE8-1911-F03DC16E63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69" y="5357102"/>
            <a:ext cx="2292824" cy="9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95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6BD1-83A9-F123-0D03-242E96348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F4C5-5AD2-9ACE-A918-5079E25E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Genome Sequence Analysis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1A8E-93DA-CB9B-1CAC-E64CFFE8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2017090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sequence analysis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is critical for many applications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Personalized medicine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Outbreak tracing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Evolutionary studies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endParaRPr lang="en-US" sz="2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E0460D-C204-AD00-57B9-0F1609FAB77E}"/>
              </a:ext>
            </a:extLst>
          </p:cNvPr>
          <p:cNvSpPr txBox="1">
            <a:spLocks/>
          </p:cNvSpPr>
          <p:nvPr/>
        </p:nvSpPr>
        <p:spPr>
          <a:xfrm>
            <a:off x="189559" y="2760516"/>
            <a:ext cx="8874054" cy="5951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Genome sequencing machines extract smaller fragments of the original DNA sequence, known 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C924D-F3C4-F7A3-EF7C-1C8F082A687D}"/>
              </a:ext>
            </a:extLst>
          </p:cNvPr>
          <p:cNvSpPr/>
          <p:nvPr/>
        </p:nvSpPr>
        <p:spPr>
          <a:xfrm>
            <a:off x="570224" y="480903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4B895-B397-283A-ED03-3994574573D7}"/>
              </a:ext>
            </a:extLst>
          </p:cNvPr>
          <p:cNvSpPr/>
          <p:nvPr/>
        </p:nvSpPr>
        <p:spPr>
          <a:xfrm>
            <a:off x="570224" y="506342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5B2DA2-23CC-E53A-A43D-F2B88331BA2A}"/>
              </a:ext>
            </a:extLst>
          </p:cNvPr>
          <p:cNvSpPr/>
          <p:nvPr/>
        </p:nvSpPr>
        <p:spPr>
          <a:xfrm>
            <a:off x="570224" y="557220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6E031-D00D-B743-82E5-9B3FE6145DDD}"/>
              </a:ext>
            </a:extLst>
          </p:cNvPr>
          <p:cNvSpPr/>
          <p:nvPr/>
        </p:nvSpPr>
        <p:spPr>
          <a:xfrm>
            <a:off x="570224" y="531781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91E5A-66E9-A7E2-B688-D3C0AFCB203C}"/>
              </a:ext>
            </a:extLst>
          </p:cNvPr>
          <p:cNvSpPr/>
          <p:nvPr/>
        </p:nvSpPr>
        <p:spPr>
          <a:xfrm>
            <a:off x="451412" y="4676167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F05B2-9215-4D24-EFB9-56F8B681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3605258"/>
            <a:ext cx="904357" cy="2141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E023C9-E77A-5ADF-695C-42D6E4E3B9E8}"/>
              </a:ext>
            </a:extLst>
          </p:cNvPr>
          <p:cNvSpPr/>
          <p:nvPr/>
        </p:nvSpPr>
        <p:spPr>
          <a:xfrm>
            <a:off x="1151525" y="4228818"/>
            <a:ext cx="717518" cy="434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68DBFC-61EE-AA14-2187-EB6BD897151F}"/>
              </a:ext>
            </a:extLst>
          </p:cNvPr>
          <p:cNvSpPr/>
          <p:nvPr/>
        </p:nvSpPr>
        <p:spPr>
          <a:xfrm>
            <a:off x="1196264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09949B-664D-C27A-DD84-3D08676F6F5A}"/>
              </a:ext>
            </a:extLst>
          </p:cNvPr>
          <p:cNvSpPr/>
          <p:nvPr/>
        </p:nvSpPr>
        <p:spPr>
          <a:xfrm>
            <a:off x="2448325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DBCD0-F591-370D-7DD3-9CA0F765DFFA}"/>
              </a:ext>
            </a:extLst>
          </p:cNvPr>
          <p:cNvSpPr/>
          <p:nvPr/>
        </p:nvSpPr>
        <p:spPr>
          <a:xfrm>
            <a:off x="1071764" y="4423877"/>
            <a:ext cx="825221" cy="58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BAF4F-6C31-D492-7534-5A5242D5E228}"/>
              </a:ext>
            </a:extLst>
          </p:cNvPr>
          <p:cNvSpPr/>
          <p:nvPr/>
        </p:nvSpPr>
        <p:spPr>
          <a:xfrm>
            <a:off x="1821422" y="4005331"/>
            <a:ext cx="904357" cy="1000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DC32EA-7AD3-990E-AF65-153969C22657}"/>
              </a:ext>
            </a:extLst>
          </p:cNvPr>
          <p:cNvSpPr/>
          <p:nvPr/>
        </p:nvSpPr>
        <p:spPr>
          <a:xfrm>
            <a:off x="1917974" y="4089227"/>
            <a:ext cx="717518" cy="3556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D134C1-2F4E-772D-6CB4-43B28CAD63A1}"/>
              </a:ext>
            </a:extLst>
          </p:cNvPr>
          <p:cNvCxnSpPr>
            <a:cxnSpLocks/>
            <a:stCxn id="18" idx="1"/>
            <a:endCxn id="18" idx="0"/>
          </p:cNvCxnSpPr>
          <p:nvPr/>
        </p:nvCxnSpPr>
        <p:spPr>
          <a:xfrm flipV="1">
            <a:off x="1917974" y="4089227"/>
            <a:ext cx="358759" cy="17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D3B14D-BFCB-4C19-2AF8-793B84B9F9A8}"/>
              </a:ext>
            </a:extLst>
          </p:cNvPr>
          <p:cNvCxnSpPr>
            <a:cxnSpLocks/>
          </p:cNvCxnSpPr>
          <p:nvPr/>
        </p:nvCxnSpPr>
        <p:spPr>
          <a:xfrm flipV="1">
            <a:off x="1896985" y="4109760"/>
            <a:ext cx="522122" cy="254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2A2B08-013A-7202-46CB-5C73FCEB23E4}"/>
              </a:ext>
            </a:extLst>
          </p:cNvPr>
          <p:cNvCxnSpPr>
            <a:cxnSpLocks/>
          </p:cNvCxnSpPr>
          <p:nvPr/>
        </p:nvCxnSpPr>
        <p:spPr>
          <a:xfrm>
            <a:off x="1821422" y="4540292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EF3B1F-0475-9E31-34A5-22130853F333}"/>
              </a:ext>
            </a:extLst>
          </p:cNvPr>
          <p:cNvCxnSpPr>
            <a:cxnSpLocks/>
          </p:cNvCxnSpPr>
          <p:nvPr/>
        </p:nvCxnSpPr>
        <p:spPr>
          <a:xfrm>
            <a:off x="2419107" y="4663734"/>
            <a:ext cx="0" cy="340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49DF8C-0763-B57E-4F1B-3731BB2F0975}"/>
              </a:ext>
            </a:extLst>
          </p:cNvPr>
          <p:cNvCxnSpPr>
            <a:cxnSpLocks/>
          </p:cNvCxnSpPr>
          <p:nvPr/>
        </p:nvCxnSpPr>
        <p:spPr>
          <a:xfrm>
            <a:off x="1821422" y="4676167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7660F82-51D5-4BFE-66A6-155EA662FD3E}"/>
              </a:ext>
            </a:extLst>
          </p:cNvPr>
          <p:cNvSpPr/>
          <p:nvPr/>
        </p:nvSpPr>
        <p:spPr>
          <a:xfrm flipV="1">
            <a:off x="1906398" y="4596872"/>
            <a:ext cx="462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20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4444 -0.078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3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7 L 0.29862 -0.068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7222 L 0.56337 -0.1893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0.5941 -0.1539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11" grpId="0" animBg="1"/>
      <p:bldP spid="12" grpId="0" animBg="1"/>
      <p:bldP spid="13" grpId="0" animBg="1"/>
      <p:bldP spid="14" grpId="0" animBg="1"/>
      <p:bldP spid="17" grpId="0" animBg="1"/>
      <p:bldP spid="36" grpId="0" animBg="1"/>
      <p:bldP spid="37" grpId="0" animBg="1"/>
      <p:bldP spid="16" grpId="0" animBg="1"/>
      <p:bldP spid="4" grpId="0" animBg="1"/>
      <p:bldP spid="18" grpId="0" animBg="1"/>
      <p:bldP spid="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3272-9D23-250E-A918-2B1CC80A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9873-D89F-F023-24C6-CA93A90E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Genome Sequence Analysis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7334-2A6E-CB23-0C3E-F3C982AD3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391627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F49415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 mapping: 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first key step in genome sequence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DB373-2A1B-8E7B-8396-4CFE7FA65EFA}"/>
              </a:ext>
            </a:extLst>
          </p:cNvPr>
          <p:cNvSpPr/>
          <p:nvPr/>
        </p:nvSpPr>
        <p:spPr>
          <a:xfrm>
            <a:off x="1461309" y="3089732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…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DA0301-94F7-C422-E1DC-8F1137788BDA}"/>
              </a:ext>
            </a:extLst>
          </p:cNvPr>
          <p:cNvSpPr txBox="1">
            <a:spLocks/>
          </p:cNvSpPr>
          <p:nvPr/>
        </p:nvSpPr>
        <p:spPr>
          <a:xfrm>
            <a:off x="189559" y="1329892"/>
            <a:ext cx="8874053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Aligns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matching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locations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17E67-1713-2C27-47F0-B810BE59C44E}"/>
              </a:ext>
            </a:extLst>
          </p:cNvPr>
          <p:cNvSpPr txBox="1"/>
          <p:nvPr/>
        </p:nvSpPr>
        <p:spPr>
          <a:xfrm>
            <a:off x="3277565" y="2630105"/>
            <a:ext cx="3274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Reference Genome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FA051-6E43-D4E1-8C76-5F94D0C90B86}"/>
              </a:ext>
            </a:extLst>
          </p:cNvPr>
          <p:cNvSpPr txBox="1"/>
          <p:nvPr/>
        </p:nvSpPr>
        <p:spPr>
          <a:xfrm>
            <a:off x="1440240" y="3655504"/>
            <a:ext cx="161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A9FD3-410C-1D6A-667C-BAC97D2C21E5}"/>
              </a:ext>
            </a:extLst>
          </p:cNvPr>
          <p:cNvSpPr txBox="1"/>
          <p:nvPr/>
        </p:nvSpPr>
        <p:spPr>
          <a:xfrm>
            <a:off x="6008877" y="3655504"/>
            <a:ext cx="161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FDA52B0-C6EE-D2BB-E6A2-593D8D1C6008}"/>
              </a:ext>
            </a:extLst>
          </p:cNvPr>
          <p:cNvSpPr txBox="1">
            <a:spLocks/>
          </p:cNvSpPr>
          <p:nvPr/>
        </p:nvSpPr>
        <p:spPr>
          <a:xfrm>
            <a:off x="189559" y="1762301"/>
            <a:ext cx="8874053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For each matching location,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alignment step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finds the degree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similarity (alignment score)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0C3D1B-2C65-B416-6841-FD89393AFD3E}"/>
              </a:ext>
            </a:extLst>
          </p:cNvPr>
          <p:cNvSpPr/>
          <p:nvPr/>
        </p:nvSpPr>
        <p:spPr>
          <a:xfrm>
            <a:off x="2809631" y="4267041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54CE1C-A24E-DE94-AF7C-8111DCD4B118}"/>
              </a:ext>
            </a:extLst>
          </p:cNvPr>
          <p:cNvSpPr/>
          <p:nvPr/>
        </p:nvSpPr>
        <p:spPr>
          <a:xfrm>
            <a:off x="5999168" y="451751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C1CFEC-F17D-DE83-6EFF-2A78DFD0F47F}"/>
              </a:ext>
            </a:extLst>
          </p:cNvPr>
          <p:cNvSpPr/>
          <p:nvPr/>
        </p:nvSpPr>
        <p:spPr>
          <a:xfrm>
            <a:off x="5722850" y="402309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2AA2B0-A460-AC49-ACCC-CADB611ED660}"/>
              </a:ext>
            </a:extLst>
          </p:cNvPr>
          <p:cNvSpPr/>
          <p:nvPr/>
        </p:nvSpPr>
        <p:spPr>
          <a:xfrm>
            <a:off x="3304480" y="4596872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586B3A-538D-0838-FE67-A9C6ABF4FBA9}"/>
              </a:ext>
            </a:extLst>
          </p:cNvPr>
          <p:cNvSpPr txBox="1"/>
          <p:nvPr/>
        </p:nvSpPr>
        <p:spPr>
          <a:xfrm>
            <a:off x="189559" y="4238301"/>
            <a:ext cx="86844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Calculating the alignment score requires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E9040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computationally-expensive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approximate string matching (ASM)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to account for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between reads and the reference genome due to: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45F2D66-182F-1774-7319-CDE916BBCE49}"/>
              </a:ext>
            </a:extLst>
          </p:cNvPr>
          <p:cNvSpPr txBox="1">
            <a:spLocks/>
          </p:cNvSpPr>
          <p:nvPr/>
        </p:nvSpPr>
        <p:spPr>
          <a:xfrm>
            <a:off x="192005" y="5358860"/>
            <a:ext cx="8871607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Sequencing errors</a:t>
            </a: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Genetic variation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B698B1-C45F-66FF-A0C5-C92FB12F6AEF}"/>
              </a:ext>
            </a:extLst>
          </p:cNvPr>
          <p:cNvSpPr/>
          <p:nvPr/>
        </p:nvSpPr>
        <p:spPr>
          <a:xfrm>
            <a:off x="2250064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D56F0-5290-6ECD-CC47-D8CFACE313C4}"/>
              </a:ext>
            </a:extLst>
          </p:cNvPr>
          <p:cNvSpPr/>
          <p:nvPr/>
        </p:nvSpPr>
        <p:spPr>
          <a:xfrm>
            <a:off x="6920341" y="2820576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14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1 L 0.03958 -0.1009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1.85185E-6 L -0.47725 -0.1731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8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49 -0.1847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92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42 -0.136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8" grpId="0"/>
      <p:bldP spid="21" grpId="0"/>
      <p:bldP spid="20" grpId="0"/>
      <p:bldP spid="31" grpId="0" animBg="1"/>
      <p:bldP spid="33" grpId="0" animBg="1"/>
      <p:bldP spid="34" grpId="0" animBg="1"/>
      <p:bldP spid="35" grpId="0" animBg="1"/>
      <p:bldP spid="36" grpId="0"/>
      <p:bldP spid="37" grpId="0"/>
      <p:bldP spid="4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9266-45AC-7585-6EAA-E31680EE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7BD6-AAB7-35A2-386A-9055CD4F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Genome Sequence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3119C-6CC6-D1A4-CAF2-961DF7387811}"/>
              </a:ext>
            </a:extLst>
          </p:cNvPr>
          <p:cNvSpPr/>
          <p:nvPr/>
        </p:nvSpPr>
        <p:spPr>
          <a:xfrm>
            <a:off x="0" y="4374560"/>
            <a:ext cx="9144000" cy="763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A5349B-9254-FEF3-92E0-2B4091F19BCB}"/>
              </a:ext>
            </a:extLst>
          </p:cNvPr>
          <p:cNvSpPr/>
          <p:nvPr/>
        </p:nvSpPr>
        <p:spPr>
          <a:xfrm>
            <a:off x="-1" y="5303763"/>
            <a:ext cx="9144000" cy="74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4" name="Graphic 23" descr="Close">
            <a:extLst>
              <a:ext uri="{FF2B5EF4-FFF2-40B4-BE49-F238E27FC236}">
                <a16:creationId xmlns:a16="http://schemas.microsoft.com/office/drawing/2014/main" id="{5711E6DE-1F2F-7B90-E6F5-67E23D038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37" y="4306723"/>
            <a:ext cx="914400" cy="9144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003AF83-E05B-4A0F-37D2-620C08E8527C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2D7CD43-1960-2C24-F039-611A8E33C959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AACB666-5FD7-0780-08CE-FE78E154CAB1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8E5B4-839B-FA5A-A264-372C9816F083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08E64-263B-72A7-8B04-A79E5BF5BD2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E31BDD-814B-034F-7F0F-5798AAD91D40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C44803-E330-829A-8814-52654DAB7A33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CC8080-45AB-A134-6A7B-F8C80CD010D1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DA8C91-E740-F153-1E56-9FD953398275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9227C-2348-28C3-4847-1438024FEC8C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3539D-161F-5A31-76DB-829A482A0CD3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304E2D-EB1F-3E86-68DF-1298E7D1E9B9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28410-AF4E-C143-25A7-61D57ACFC5B1}"/>
              </a:ext>
            </a:extLst>
          </p:cNvPr>
          <p:cNvSpPr txBox="1"/>
          <p:nvPr/>
        </p:nvSpPr>
        <p:spPr>
          <a:xfrm>
            <a:off x="6841354" y="1768561"/>
            <a:ext cx="181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Alignment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2671743D-9478-F9DB-EBE2-CB9ADB37ADCB}"/>
              </a:ext>
            </a:extLst>
          </p:cNvPr>
          <p:cNvSpPr/>
          <p:nvPr/>
        </p:nvSpPr>
        <p:spPr>
          <a:xfrm>
            <a:off x="1445366" y="910326"/>
            <a:ext cx="5886717" cy="98583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Movement from Storage</a:t>
            </a:r>
          </a:p>
        </p:txBody>
      </p:sp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13979F7E-4249-AF50-E52D-338650F6A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37" y="5219357"/>
            <a:ext cx="914400" cy="914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92016BB-9C32-DE71-E8A4-70ED547B3B70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32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75781 0.212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10856 L 0.73472 0.15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449 L 0.73472 0.0881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8611 L 0.71024 0.0516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2.59259E-6 L 0.71406 0.1909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93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611 L 0.70747 0.1347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384 L 0.70677 0.095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616 L 0.7342 0.1645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759 L 0.72361 0.2229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0" grpId="0" animBg="1"/>
      <p:bldP spid="31" grpId="0" animBg="1"/>
      <p:bldP spid="3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AE17-042E-57DF-98FA-E05FD135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7E365-68FB-EF59-30F2-44327F4ABDA6}"/>
              </a:ext>
            </a:extLst>
          </p:cNvPr>
          <p:cNvSpPr/>
          <p:nvPr/>
        </p:nvSpPr>
        <p:spPr>
          <a:xfrm>
            <a:off x="3721994" y="2113937"/>
            <a:ext cx="5232447" cy="1833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Graphic 4" descr="Processor">
            <a:extLst>
              <a:ext uri="{FF2B5EF4-FFF2-40B4-BE49-F238E27FC236}">
                <a16:creationId xmlns:a16="http://schemas.microsoft.com/office/drawing/2014/main" id="{032412C9-6488-34B9-3598-8A43B30B5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529" y="1207214"/>
            <a:ext cx="955855" cy="955855"/>
          </a:xfrm>
          <a:prstGeom prst="rect">
            <a:avLst/>
          </a:prstGeom>
        </p:spPr>
      </p:pic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5F08CA93-72A3-371B-63F6-A33766909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4410" y="1249505"/>
            <a:ext cx="955854" cy="955854"/>
          </a:xfrm>
          <a:prstGeom prst="rect">
            <a:avLst/>
          </a:prstGeom>
        </p:spPr>
      </p:pic>
      <p:pic>
        <p:nvPicPr>
          <p:cNvPr id="12" name="Graphic 11" descr="Filter">
            <a:extLst>
              <a:ext uri="{FF2B5EF4-FFF2-40B4-BE49-F238E27FC236}">
                <a16:creationId xmlns:a16="http://schemas.microsoft.com/office/drawing/2014/main" id="{FE34A14D-D296-DCCA-8A95-AF14DE8F5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7325" y="125862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15F93-F07D-399D-6D3D-55049217C736}"/>
              </a:ext>
            </a:extLst>
          </p:cNvPr>
          <p:cNvSpPr txBox="1"/>
          <p:nvPr/>
        </p:nvSpPr>
        <p:spPr>
          <a:xfrm>
            <a:off x="3986741" y="897913"/>
            <a:ext cx="174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Heuristics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FAB60-82A7-83E9-FA95-ED2A0A828A27}"/>
              </a:ext>
            </a:extLst>
          </p:cNvPr>
          <p:cNvSpPr txBox="1"/>
          <p:nvPr/>
        </p:nvSpPr>
        <p:spPr>
          <a:xfrm>
            <a:off x="5620127" y="910197"/>
            <a:ext cx="213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Accelerators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4B512-A112-B038-EA84-804E986072C3}"/>
              </a:ext>
            </a:extLst>
          </p:cNvPr>
          <p:cNvSpPr txBox="1"/>
          <p:nvPr/>
        </p:nvSpPr>
        <p:spPr>
          <a:xfrm>
            <a:off x="7503786" y="910197"/>
            <a:ext cx="106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07D4B2-5228-434C-620E-AE870343CD92}"/>
              </a:ext>
            </a:extLst>
          </p:cNvPr>
          <p:cNvSpPr/>
          <p:nvPr/>
        </p:nvSpPr>
        <p:spPr>
          <a:xfrm>
            <a:off x="0" y="4266028"/>
            <a:ext cx="9144000" cy="763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D8EE70-C716-13FF-DF64-8A1B1BA1FF19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DD1A1F-9EF5-181E-41A9-F7248965588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C57101E-67B9-3205-DB64-834A2C76096D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10D87B-3C2A-9FA4-B192-DA61355E1B1F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304C26-DD76-7997-1FCE-4FB7FC5A1F09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4EF00B-D168-8847-B7A1-FFCD62E555B0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27ED48-840E-12D0-B1A4-471485B9E480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36D2D0-C51D-81C1-ABC6-A67A65EF7EAE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29AB6B-0182-A128-19AF-B9C1D70697D6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A40AE2-2684-D4CF-663C-2C490A165561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D9D3BF3-D827-71CA-8962-8E9DE20A9D66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0AC4F26-BAFA-9760-65AD-749041B252D2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FB1F7CE-A657-AD83-1FC0-05C1D82312F6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36419E-3B21-C63A-30FD-66D69A2B0146}"/>
              </a:ext>
            </a:extLst>
          </p:cNvPr>
          <p:cNvSpPr/>
          <p:nvPr/>
        </p:nvSpPr>
        <p:spPr>
          <a:xfrm>
            <a:off x="-1" y="5303763"/>
            <a:ext cx="9144000" cy="74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05D70EA2-9C1A-0885-E434-A22561415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8837" y="5219357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57B987-9A61-3F05-0C45-1F99DDEDDCCF}"/>
              </a:ext>
            </a:extLst>
          </p:cNvPr>
          <p:cNvSpPr txBox="1"/>
          <p:nvPr/>
        </p:nvSpPr>
        <p:spPr>
          <a:xfrm>
            <a:off x="632697" y="4093991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3A7960-485C-38C1-85AA-1DEC946F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Accelerating Genome Sequence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4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75781 0.2120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10856 L 0.73472 0.15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449 L 0.73472 0.0881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8611 L 0.71024 0.05162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2.59259E-6 L 0.71406 0.1909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93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611 L 0.70747 0.1347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384 L 0.70677 0.0953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616 L 0.7342 0.1645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759 L 0.72361 0.2229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6" grpId="0"/>
      <p:bldP spid="2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3" grpId="0" animBg="1"/>
      <p:bldP spid="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21F8-BC2D-E932-030F-2762C77C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4C92DFD-C20E-CBCE-EEE2-9232794C27BD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3A5CB-4835-E9FD-88D2-17886FA4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Key Idea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3F45DE-0149-D9E0-BF22-17DA820E6BA4}"/>
              </a:ext>
            </a:extLst>
          </p:cNvPr>
          <p:cNvSpPr/>
          <p:nvPr/>
        </p:nvSpPr>
        <p:spPr>
          <a:xfrm>
            <a:off x="1" y="5233752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Non-matching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not have potential matching locations and can skip alignment</a:t>
            </a:r>
          </a:p>
        </p:txBody>
      </p:sp>
      <p:pic>
        <p:nvPicPr>
          <p:cNvPr id="23" name="Graphic 22" descr="Filter">
            <a:extLst>
              <a:ext uri="{FF2B5EF4-FFF2-40B4-BE49-F238E27FC236}">
                <a16:creationId xmlns:a16="http://schemas.microsoft.com/office/drawing/2014/main" id="{D974DD81-BA53-6953-3EE9-2C82BC0E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10CF156-3CEE-D078-8DC7-98F0344C3592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EFA43D-BDDB-5245-9952-D2DAF3B58162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BA06B6-7A16-C05E-09B6-A253666B383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AEBC79-DF2D-8E71-B7B3-9EA9F1EF86E6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676354-7463-D764-7441-824300D5BCC6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CE6D34-381E-22A9-C08E-8DFE5284E53C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FD4974-5444-D02A-9135-DF908E1ACC13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C1FA1-BB1C-D172-9EFD-3DBA0676EC6B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9EF5F1-0CB7-39FF-E506-A0540308D97D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8516BD-1322-318C-5E0B-6F7FF3C3CCB7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84B788-746D-B8F8-DEA8-6F694508B1E6}"/>
              </a:ext>
            </a:extLst>
          </p:cNvPr>
          <p:cNvSpPr txBox="1"/>
          <p:nvPr/>
        </p:nvSpPr>
        <p:spPr>
          <a:xfrm>
            <a:off x="401293" y="3750196"/>
            <a:ext cx="20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Filtered Reads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1982C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E0B348F-0CF2-3DCC-A8FC-B96DD6E23E5E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C1F5E7-017F-3A01-EA2A-6EC1F2F937E0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946414-C8DF-47BB-4BF4-7E330EEB0818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26BCFC-B55A-555A-33B4-4DE654842193}"/>
              </a:ext>
            </a:extLst>
          </p:cNvPr>
          <p:cNvSpPr/>
          <p:nvPr/>
        </p:nvSpPr>
        <p:spPr>
          <a:xfrm>
            <a:off x="-223" y="4267200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Exactly-matching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not need expensive approximate string matching during alignment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8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69861 0.20046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70087 0.14213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71163 0.08657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D750-F92D-8FC4-2917-6D67A26C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6522-1B68-AFB2-60D1-E47980F5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E2FD7F-B7B4-58D6-724C-35E95F9D4BD2}"/>
              </a:ext>
            </a:extLst>
          </p:cNvPr>
          <p:cNvSpPr/>
          <p:nvPr/>
        </p:nvSpPr>
        <p:spPr>
          <a:xfrm>
            <a:off x="-1" y="4332370"/>
            <a:ext cx="9143999" cy="770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Read mapping workloads can exhibit different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behavior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A57784-F77A-D8CA-A845-D7E23B6E02E3}"/>
              </a:ext>
            </a:extLst>
          </p:cNvPr>
          <p:cNvSpPr/>
          <p:nvPr/>
        </p:nvSpPr>
        <p:spPr>
          <a:xfrm>
            <a:off x="1" y="5233752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limited hardware resources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the storage system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3" name="Graphic 22" descr="Filter">
            <a:extLst>
              <a:ext uri="{FF2B5EF4-FFF2-40B4-BE49-F238E27FC236}">
                <a16:creationId xmlns:a16="http://schemas.microsoft.com/office/drawing/2014/main" id="{FCEB8DFE-B6FE-9F9A-0D6A-FDF26A6F7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9A62BA-F790-6840-7342-BC22CBB70FA0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7FD314-1787-84F5-CBF0-CF0D97B2915D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259A57-43E4-F8E7-FA39-54CAEA20ECE7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B33602-5817-B3A8-400E-35D439BA5216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F117FE-2818-92D4-6A35-D7C4B53403D3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CD7DC5-8F71-D100-AA6F-A0B64E50B699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2EE2D0-6688-C9D0-9D3D-CBF979CF3ADC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488749-FC99-309A-852E-5DD9F40305A2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46B9AF-C7B1-9065-1012-500B0DC6463B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073FD1-EA02-899A-44FD-FCD47AD7E596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82719D-8A87-0002-B204-9617EA2F2473}"/>
              </a:ext>
            </a:extLst>
          </p:cNvPr>
          <p:cNvSpPr txBox="1"/>
          <p:nvPr/>
        </p:nvSpPr>
        <p:spPr>
          <a:xfrm>
            <a:off x="401293" y="3750196"/>
            <a:ext cx="20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Filtered Reads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1982C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68AFC0-D736-671E-C5E2-2F1C3C243EF4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9DE7EA-EDE8-1557-59FD-FB48B49DC10E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B0F101-6ACC-9E06-BDEB-1739FF3895E6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C861615-BF21-CA2D-75D1-068A9283D753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80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animBg="1"/>
      <p:bldP spid="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6808B-15C3-DF71-BBC3-89B6A968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3C65-70BB-28B7-C6B6-2DED36E2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GenStore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1162F-905C-61F0-04C8-4F590C170ADB}"/>
              </a:ext>
            </a:extLst>
          </p:cNvPr>
          <p:cNvSpPr/>
          <p:nvPr/>
        </p:nvSpPr>
        <p:spPr>
          <a:xfrm>
            <a:off x="-1" y="3816725"/>
            <a:ext cx="9144000" cy="748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60CD4-DEFB-7C6A-F39A-311D098E9A7E}"/>
              </a:ext>
            </a:extLst>
          </p:cNvPr>
          <p:cNvSpPr/>
          <p:nvPr/>
        </p:nvSpPr>
        <p:spPr>
          <a:xfrm>
            <a:off x="-1" y="4673964"/>
            <a:ext cx="9144000" cy="74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B28CF5-FA99-AA3B-EFBD-E95CB4642D43}"/>
              </a:ext>
            </a:extLst>
          </p:cNvPr>
          <p:cNvSpPr/>
          <p:nvPr/>
        </p:nvSpPr>
        <p:spPr>
          <a:xfrm>
            <a:off x="-1" y="5504396"/>
            <a:ext cx="9144000" cy="920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1" indent="-185738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GenStore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provides significant speedup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1.4x - 33.6x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) and  </a:t>
            </a:r>
          </a:p>
          <a:p>
            <a:pPr marL="363538" marR="0" lvl="1" indent="-185738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energy reduction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(3.9x – 29.2x)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 low cost</a:t>
            </a:r>
          </a:p>
        </p:txBody>
      </p:sp>
      <p:pic>
        <p:nvPicPr>
          <p:cNvPr id="25" name="Graphic 24" descr="Filter">
            <a:extLst>
              <a:ext uri="{FF2B5EF4-FFF2-40B4-BE49-F238E27FC236}">
                <a16:creationId xmlns:a16="http://schemas.microsoft.com/office/drawing/2014/main" id="{C051B605-F583-EB22-38B4-47886148F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9A67DE-D558-2F55-C80B-6015F6FF879A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EA749E-BCD7-9BF0-B193-5D2685E92F37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539E91B-FDF5-AB89-478B-E9B4D6D5043B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51639A6-0D4F-BF59-6CDC-2795439F962C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7F4B7F8-497C-A5BC-E4F4-0CFBE6BD9781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GenStore-Enabled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1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1A7B2-D2B0-DDA5-98FF-D9DF556F0299}"/>
              </a:ext>
            </a:extLst>
          </p:cNvPr>
          <p:cNvSpPr txBox="1"/>
          <p:nvPr/>
        </p:nvSpPr>
        <p:spPr>
          <a:xfrm>
            <a:off x="646760" y="3637091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923EB-5102-424C-EF70-0B6E58DC2DED}"/>
              </a:ext>
            </a:extLst>
          </p:cNvPr>
          <p:cNvSpPr txBox="1"/>
          <p:nvPr/>
        </p:nvSpPr>
        <p:spPr>
          <a:xfrm>
            <a:off x="646759" y="4494329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30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7" grpId="0" uiExpand="1" bldLvl="2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0241-5468-E1F4-30C8-1D5D7EAD37C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IN" dirty="0"/>
              <a:t>Bulk Bitwise Operations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195EA8-9E9E-608B-621F-9370298A8540}"/>
              </a:ext>
            </a:extLst>
          </p:cNvPr>
          <p:cNvSpPr/>
          <p:nvPr/>
        </p:nvSpPr>
        <p:spPr>
          <a:xfrm>
            <a:off x="2907036" y="2708950"/>
            <a:ext cx="3381054" cy="18861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Bulk Bitwise Operations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C6ED8-859A-14EC-74B2-1B6F5A0CF166}"/>
              </a:ext>
            </a:extLst>
          </p:cNvPr>
          <p:cNvGrpSpPr/>
          <p:nvPr/>
        </p:nvGrpSpPr>
        <p:grpSpPr>
          <a:xfrm>
            <a:off x="6158926" y="2422803"/>
            <a:ext cx="2906054" cy="841740"/>
            <a:chOff x="6155379" y="2304885"/>
            <a:chExt cx="2906054" cy="8272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BB008-39F0-9BAB-C8DF-13C09E0492E1}"/>
                </a:ext>
              </a:extLst>
            </p:cNvPr>
            <p:cNvSpPr txBox="1"/>
            <p:nvPr/>
          </p:nvSpPr>
          <p:spPr>
            <a:xfrm>
              <a:off x="6960793" y="2304885"/>
              <a:ext cx="2100640" cy="514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Web Search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02191F-A9F1-C85B-D510-6DE705ECADD8}"/>
                </a:ext>
              </a:extLst>
            </p:cNvPr>
            <p:cNvSpPr/>
            <p:nvPr/>
          </p:nvSpPr>
          <p:spPr>
            <a:xfrm>
              <a:off x="6155379" y="2870886"/>
              <a:ext cx="778821" cy="261261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B787A-C2C0-C109-8A1A-869A8C6D89C7}"/>
              </a:ext>
            </a:extLst>
          </p:cNvPr>
          <p:cNvGrpSpPr/>
          <p:nvPr/>
        </p:nvGrpSpPr>
        <p:grpSpPr>
          <a:xfrm>
            <a:off x="79020" y="3219066"/>
            <a:ext cx="2828016" cy="523220"/>
            <a:chOff x="167698" y="3921170"/>
            <a:chExt cx="300162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78CB53-C3D3-8292-5FCA-BA993B7FC8E4}"/>
                </a:ext>
              </a:extLst>
            </p:cNvPr>
            <p:cNvSpPr txBox="1"/>
            <p:nvPr/>
          </p:nvSpPr>
          <p:spPr>
            <a:xfrm>
              <a:off x="167698" y="3921170"/>
              <a:ext cx="258811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Cryptography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71B2C7-EB45-96F8-91EF-896E3704A045}"/>
                </a:ext>
              </a:extLst>
            </p:cNvPr>
            <p:cNvSpPr/>
            <p:nvPr/>
          </p:nvSpPr>
          <p:spPr>
            <a:xfrm flipV="1">
              <a:off x="2722606" y="4320653"/>
              <a:ext cx="446719" cy="68113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0E6732-6279-A8D1-5FBF-27200DE1680E}"/>
              </a:ext>
            </a:extLst>
          </p:cNvPr>
          <p:cNvGrpSpPr/>
          <p:nvPr/>
        </p:nvGrpSpPr>
        <p:grpSpPr>
          <a:xfrm>
            <a:off x="793445" y="4337665"/>
            <a:ext cx="2663982" cy="1441839"/>
            <a:chOff x="2691463" y="4203827"/>
            <a:chExt cx="2119259" cy="1893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5D5DE-0E03-72B9-79F1-094EB8B16A99}"/>
                </a:ext>
              </a:extLst>
            </p:cNvPr>
            <p:cNvSpPr txBox="1"/>
            <p:nvPr/>
          </p:nvSpPr>
          <p:spPr>
            <a:xfrm>
              <a:off x="2691463" y="5410201"/>
              <a:ext cx="2076068" cy="68711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Set Operations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94242E-DAD6-B207-603D-6D9D1C234B27}"/>
                </a:ext>
              </a:extLst>
            </p:cNvPr>
            <p:cNvSpPr/>
            <p:nvPr/>
          </p:nvSpPr>
          <p:spPr>
            <a:xfrm>
              <a:off x="4085969" y="4203827"/>
              <a:ext cx="724753" cy="1175481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EFCDF-1B34-6C6D-F7B6-B0F21B9807D6}"/>
              </a:ext>
            </a:extLst>
          </p:cNvPr>
          <p:cNvGrpSpPr/>
          <p:nvPr/>
        </p:nvGrpSpPr>
        <p:grpSpPr>
          <a:xfrm>
            <a:off x="5800038" y="4307102"/>
            <a:ext cx="3224181" cy="1136768"/>
            <a:chOff x="5708822" y="3892397"/>
            <a:chExt cx="3252849" cy="11367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B29B6A-C158-9383-DAFC-99CDB66237F6}"/>
                </a:ext>
              </a:extLst>
            </p:cNvPr>
            <p:cNvSpPr txBox="1"/>
            <p:nvPr/>
          </p:nvSpPr>
          <p:spPr>
            <a:xfrm>
              <a:off x="5945876" y="4505945"/>
              <a:ext cx="301579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Genome Analysis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E5815B-E94B-D316-57B5-E3C4184C1CCF}"/>
                </a:ext>
              </a:extLst>
            </p:cNvPr>
            <p:cNvSpPr/>
            <p:nvPr/>
          </p:nvSpPr>
          <p:spPr>
            <a:xfrm>
              <a:off x="5708822" y="3892397"/>
              <a:ext cx="955589" cy="679603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4C88B8-91D5-5824-C4C3-97DD15BFE0C7}"/>
              </a:ext>
            </a:extLst>
          </p:cNvPr>
          <p:cNvGrpSpPr/>
          <p:nvPr/>
        </p:nvGrpSpPr>
        <p:grpSpPr>
          <a:xfrm>
            <a:off x="4985547" y="765305"/>
            <a:ext cx="3446729" cy="2113093"/>
            <a:chOff x="4476117" y="765305"/>
            <a:chExt cx="3446729" cy="21130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C155A-D7D0-B4B3-E296-85B7D0F9D5CD}"/>
                </a:ext>
              </a:extLst>
            </p:cNvPr>
            <p:cNvGrpSpPr/>
            <p:nvPr/>
          </p:nvGrpSpPr>
          <p:grpSpPr>
            <a:xfrm>
              <a:off x="4476117" y="765305"/>
              <a:ext cx="3446729" cy="2113093"/>
              <a:chOff x="4476117" y="580680"/>
              <a:chExt cx="3446729" cy="211309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BF258-D638-1C0E-0344-8906AE37D6C8}"/>
                  </a:ext>
                </a:extLst>
              </p:cNvPr>
              <p:cNvSpPr txBox="1"/>
              <p:nvPr/>
            </p:nvSpPr>
            <p:spPr>
              <a:xfrm>
                <a:off x="4476117" y="580680"/>
                <a:ext cx="3446729" cy="144655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Databases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(database queries and indexing)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95BC2DC-157F-F762-6E8F-600309C59753}"/>
                  </a:ext>
                </a:extLst>
              </p:cNvPr>
              <p:cNvSpPr/>
              <p:nvPr/>
            </p:nvSpPr>
            <p:spPr>
              <a:xfrm>
                <a:off x="4967416" y="1905000"/>
                <a:ext cx="185963" cy="788773"/>
              </a:xfrm>
              <a:custGeom>
                <a:avLst/>
                <a:gdLst>
                  <a:gd name="connsiteX0" fmla="*/ 0 w 255373"/>
                  <a:gd name="connsiteY0" fmla="*/ 1087395 h 1087395"/>
                  <a:gd name="connsiteX1" fmla="*/ 255373 w 255373"/>
                  <a:gd name="connsiteY1" fmla="*/ 0 h 108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373" h="1087395">
                    <a:moveTo>
                      <a:pt x="0" y="1087395"/>
                    </a:moveTo>
                    <a:lnTo>
                      <a:pt x="255373" y="0"/>
                    </a:lnTo>
                  </a:path>
                </a:pathLst>
              </a:custGeom>
              <a:noFill/>
              <a:ln w="19050">
                <a:noFill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192750-8087-E1A3-E2ED-45AEC5C37068}"/>
                </a:ext>
              </a:extLst>
            </p:cNvPr>
            <p:cNvSpPr/>
            <p:nvPr/>
          </p:nvSpPr>
          <p:spPr>
            <a:xfrm>
              <a:off x="5010472" y="2148002"/>
              <a:ext cx="434564" cy="730396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5BB1AF-B44D-DA56-F2E1-E809AECA3487}"/>
              </a:ext>
            </a:extLst>
          </p:cNvPr>
          <p:cNvGrpSpPr/>
          <p:nvPr/>
        </p:nvGrpSpPr>
        <p:grpSpPr>
          <a:xfrm>
            <a:off x="3419824" y="4589837"/>
            <a:ext cx="3062762" cy="1582798"/>
            <a:chOff x="3419824" y="4589837"/>
            <a:chExt cx="3062762" cy="1582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C156E-C02B-E5FD-7EAB-8059A1256C92}"/>
                </a:ext>
              </a:extLst>
            </p:cNvPr>
            <p:cNvGrpSpPr/>
            <p:nvPr/>
          </p:nvGrpSpPr>
          <p:grpSpPr>
            <a:xfrm>
              <a:off x="4597563" y="4589837"/>
              <a:ext cx="184731" cy="1582798"/>
              <a:chOff x="2329207" y="4013776"/>
              <a:chExt cx="3384336" cy="173579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93A48A-5B6B-3E5D-27FF-6C6EB03D76AD}"/>
                  </a:ext>
                </a:extLst>
              </p:cNvPr>
              <p:cNvSpPr txBox="1"/>
              <p:nvPr/>
            </p:nvSpPr>
            <p:spPr>
              <a:xfrm>
                <a:off x="2329207" y="5108270"/>
                <a:ext cx="3384336" cy="6413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7DE841F-73DF-F0F6-03FC-9FEF4727AC3C}"/>
                  </a:ext>
                </a:extLst>
              </p:cNvPr>
              <p:cNvSpPr/>
              <p:nvPr/>
            </p:nvSpPr>
            <p:spPr>
              <a:xfrm flipH="1">
                <a:off x="3420385" y="4013776"/>
                <a:ext cx="533400" cy="1219200"/>
              </a:xfrm>
              <a:custGeom>
                <a:avLst/>
                <a:gdLst>
                  <a:gd name="connsiteX0" fmla="*/ 345989 w 345989"/>
                  <a:gd name="connsiteY0" fmla="*/ 0 h 1194487"/>
                  <a:gd name="connsiteX1" fmla="*/ 0 w 345989"/>
                  <a:gd name="connsiteY1" fmla="*/ 1194487 h 119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989" h="1194487">
                    <a:moveTo>
                      <a:pt x="345989" y="0"/>
                    </a:moveTo>
                    <a:lnTo>
                      <a:pt x="0" y="1194487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6A045-42BC-87CA-7FE5-AA37DEF71C95}"/>
                </a:ext>
              </a:extLst>
            </p:cNvPr>
            <p:cNvSpPr txBox="1"/>
            <p:nvPr/>
          </p:nvSpPr>
          <p:spPr>
            <a:xfrm>
              <a:off x="3419824" y="5637707"/>
              <a:ext cx="306276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Graph Processing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AD0F6-9DDF-AC63-CD23-9501D486AC77}"/>
              </a:ext>
            </a:extLst>
          </p:cNvPr>
          <p:cNvGrpSpPr/>
          <p:nvPr/>
        </p:nvGrpSpPr>
        <p:grpSpPr>
          <a:xfrm>
            <a:off x="109276" y="1514651"/>
            <a:ext cx="3381055" cy="1484059"/>
            <a:chOff x="251196" y="3881598"/>
            <a:chExt cx="3502560" cy="1484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7EFEB1-6AE4-A843-A0F5-819325BB2C09}"/>
                </a:ext>
              </a:extLst>
            </p:cNvPr>
            <p:cNvSpPr txBox="1"/>
            <p:nvPr/>
          </p:nvSpPr>
          <p:spPr>
            <a:xfrm>
              <a:off x="251196" y="3881598"/>
              <a:ext cx="3502560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Hyper-dimensional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Computing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CF617F-BA13-F503-E951-51D1C2647824}"/>
                </a:ext>
              </a:extLst>
            </p:cNvPr>
            <p:cNvSpPr/>
            <p:nvPr/>
          </p:nvSpPr>
          <p:spPr>
            <a:xfrm flipV="1">
              <a:off x="2943020" y="4905113"/>
              <a:ext cx="644996" cy="460544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017EA-B4FE-9CD4-D0C1-276ED765ECB2}"/>
              </a:ext>
            </a:extLst>
          </p:cNvPr>
          <p:cNvGrpSpPr/>
          <p:nvPr/>
        </p:nvGrpSpPr>
        <p:grpSpPr>
          <a:xfrm>
            <a:off x="3954247" y="1326088"/>
            <a:ext cx="511680" cy="1382862"/>
            <a:chOff x="3983674" y="1483307"/>
            <a:chExt cx="511680" cy="138286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323B32-CA3A-F274-47C3-57CD4E5AC3D6}"/>
                </a:ext>
              </a:extLst>
            </p:cNvPr>
            <p:cNvSpPr/>
            <p:nvPr/>
          </p:nvSpPr>
          <p:spPr>
            <a:xfrm flipV="1">
              <a:off x="4292820" y="2056083"/>
              <a:ext cx="185963" cy="810086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79E054-B118-9637-72F7-03AA1F58A264}"/>
                </a:ext>
              </a:extLst>
            </p:cNvPr>
            <p:cNvSpPr txBox="1"/>
            <p:nvPr/>
          </p:nvSpPr>
          <p:spPr>
            <a:xfrm>
              <a:off x="3983674" y="1483307"/>
              <a:ext cx="511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C7C91-6337-A9B5-6FE5-7BFC9A8E32FF}"/>
              </a:ext>
            </a:extLst>
          </p:cNvPr>
          <p:cNvSpPr txBox="1"/>
          <p:nvPr/>
        </p:nvSpPr>
        <p:spPr>
          <a:xfrm>
            <a:off x="79020" y="880533"/>
            <a:ext cx="8945199" cy="528039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F817863-984B-7FED-BE8F-AF05F6B3DD4D}"/>
              </a:ext>
            </a:extLst>
          </p:cNvPr>
          <p:cNvSpPr txBox="1">
            <a:spLocks/>
          </p:cNvSpPr>
          <p:nvPr/>
        </p:nvSpPr>
        <p:spPr>
          <a:xfrm>
            <a:off x="119781" y="2658419"/>
            <a:ext cx="8904437" cy="1886199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Data movement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between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compute units </a:t>
            </a:r>
            <a:b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the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memory hierarchy significantly affects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performance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of bulk bitwise operations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E5C5-899A-18E9-DCEB-A1F9087C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8AB-507D-2231-40B1-B90A8983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9239944" cy="1066800"/>
          </a:xfrm>
        </p:spPr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GenStore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0827-7A8B-7DC5-28D5-391B2928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sz="1600" dirty="0"/>
              <a:t>Nika Mansouri </a:t>
            </a:r>
            <a:r>
              <a:rPr lang="en-US" sz="1600" dirty="0" err="1"/>
              <a:t>Ghiasi</a:t>
            </a:r>
            <a:r>
              <a:rPr lang="en-US" sz="1600" dirty="0"/>
              <a:t>, </a:t>
            </a:r>
            <a:r>
              <a:rPr lang="en-US" sz="1600" dirty="0" err="1"/>
              <a:t>Jisung</a:t>
            </a:r>
            <a:r>
              <a:rPr lang="en-US" sz="1600" dirty="0"/>
              <a:t> Park, Harun Mustafa, </a:t>
            </a:r>
            <a:r>
              <a:rPr lang="en-US" sz="1600" dirty="0" err="1"/>
              <a:t>Jeremie</a:t>
            </a:r>
            <a:r>
              <a:rPr lang="en-US" sz="1600" dirty="0"/>
              <a:t> Kim, </a:t>
            </a:r>
            <a:r>
              <a:rPr lang="en-US" sz="1600" dirty="0" err="1"/>
              <a:t>Ataberk</a:t>
            </a:r>
            <a:r>
              <a:rPr lang="en-US" sz="1600" dirty="0"/>
              <a:t> </a:t>
            </a:r>
            <a:r>
              <a:rPr lang="en-US" sz="1600" dirty="0" err="1"/>
              <a:t>Olgun</a:t>
            </a:r>
            <a:r>
              <a:rPr lang="en-US" sz="1600" dirty="0"/>
              <a:t>, </a:t>
            </a:r>
            <a:r>
              <a:rPr lang="en-US" sz="1600" dirty="0" err="1"/>
              <a:t>Arvid</a:t>
            </a:r>
            <a:r>
              <a:rPr lang="en-US" sz="1600" dirty="0"/>
              <a:t> Gollwitzer, </a:t>
            </a:r>
            <a:r>
              <a:rPr lang="en-US" sz="1600" dirty="0" err="1"/>
              <a:t>Damla</a:t>
            </a:r>
            <a:r>
              <a:rPr lang="en-US" sz="1600" dirty="0"/>
              <a:t> </a:t>
            </a:r>
            <a:r>
              <a:rPr lang="en-US" sz="1600" dirty="0" err="1"/>
              <a:t>Senol</a:t>
            </a:r>
            <a:r>
              <a:rPr lang="en-US" sz="1600" dirty="0"/>
              <a:t> Cali, Can </a:t>
            </a:r>
            <a:r>
              <a:rPr lang="en-US" sz="1600" dirty="0" err="1"/>
              <a:t>Firtina</a:t>
            </a:r>
            <a:r>
              <a:rPr lang="en-US" sz="1600" dirty="0"/>
              <a:t>, </a:t>
            </a:r>
            <a:r>
              <a:rPr lang="en-US" sz="1600" dirty="0" err="1"/>
              <a:t>Haiyu</a:t>
            </a:r>
            <a:r>
              <a:rPr lang="en-US" sz="1600" dirty="0"/>
              <a:t> Mao, Nour </a:t>
            </a:r>
            <a:r>
              <a:rPr lang="en-US" sz="1600" dirty="0" err="1"/>
              <a:t>Almadhoun</a:t>
            </a:r>
            <a:r>
              <a:rPr lang="en-US" sz="1600" dirty="0"/>
              <a:t> </a:t>
            </a:r>
            <a:r>
              <a:rPr lang="en-US" sz="1600" dirty="0" err="1"/>
              <a:t>Alserr</a:t>
            </a:r>
            <a:r>
              <a:rPr lang="en-US" sz="1600" dirty="0"/>
              <a:t>, </a:t>
            </a:r>
            <a:r>
              <a:rPr lang="en-US" sz="1600" dirty="0" err="1"/>
              <a:t>Rachata</a:t>
            </a:r>
            <a:r>
              <a:rPr lang="en-US" sz="1600" dirty="0"/>
              <a:t> </a:t>
            </a:r>
            <a:r>
              <a:rPr lang="en-US" sz="1600" dirty="0" err="1"/>
              <a:t>Ausavarungnirun</a:t>
            </a:r>
            <a:r>
              <a:rPr lang="en-US" sz="1600" dirty="0"/>
              <a:t>, Nandita Vijaykumar, Mohammed </a:t>
            </a:r>
            <a:r>
              <a:rPr lang="en-US" sz="1600" dirty="0" err="1"/>
              <a:t>Alser</a:t>
            </a:r>
            <a:r>
              <a:rPr lang="en-US" sz="1600" dirty="0"/>
              <a:t>, and Onur Mutlu,</a:t>
            </a:r>
            <a:br>
              <a:rPr lang="en-US" sz="1600" dirty="0"/>
            </a:br>
            <a:r>
              <a:rPr lang="en-US" sz="1600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"GenStore: A High-Performance and Energy-Efficient In-Storage Computing System for Genome Sequence Analysis"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i="1" dirty="0"/>
              <a:t>Proceedings of the </a:t>
            </a:r>
            <a:r>
              <a:rPr lang="en-US" sz="1600" i="1" dirty="0">
                <a:hlinkClick r:id="rId3"/>
              </a:rPr>
              <a:t>27th International Conference on Architectural Support for Programming Languages and Operating Systems</a:t>
            </a:r>
            <a:r>
              <a:rPr lang="en-US" sz="1600" i="1" dirty="0"/>
              <a:t> (</a:t>
            </a:r>
            <a:r>
              <a:rPr lang="en-US" sz="1600" b="1" i="1" dirty="0"/>
              <a:t>ASPLOS</a:t>
            </a:r>
            <a:r>
              <a:rPr lang="en-US" sz="1600" i="1" dirty="0"/>
              <a:t>)</a:t>
            </a:r>
            <a:r>
              <a:rPr lang="en-US" sz="1600" dirty="0"/>
              <a:t>, Virtual, February-March 2022.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4"/>
              </a:rPr>
              <a:t>Lightning Talk Slides (pptx)</a:t>
            </a: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(pdf)</a:t>
            </a:r>
            <a:r>
              <a:rPr lang="en-US" sz="1600" dirty="0"/>
              <a:t>]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6"/>
              </a:rPr>
              <a:t>Lightning Talk Video</a:t>
            </a:r>
            <a:r>
              <a:rPr lang="en-US" sz="1600" dirty="0"/>
              <a:t> (90 seconds)]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BCC7-1998-7043-18DB-88BD165B5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73BD4-ECD3-98F2-9059-E7D183321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89040"/>
            <a:ext cx="9144000" cy="2009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0E652-FA0C-5947-F089-6BB09F416D93}"/>
              </a:ext>
            </a:extLst>
          </p:cNvPr>
          <p:cNvSpPr txBox="1"/>
          <p:nvPr/>
        </p:nvSpPr>
        <p:spPr>
          <a:xfrm>
            <a:off x="2036375" y="5589240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https://github.com/CMU-SAFARI/GenStore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https://arxiv.org/pdf/2202.10400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33981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DE8-38CE-29F9-20B9-888CF3CE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In-Storage Metagenomics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[ISCA 2024]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96FE-CAF9-A994-58C9-9E99BCCC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Nika Mansouri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Ghiasi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Mohammad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Harun Mustafa, Arvid Gollwitzer, Can Firtina, Julien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Eudine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Haiyu Mao, Joel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Lindegger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Meryem Banu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Cavlak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Mohammed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Alser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Park, and Onur Mutlu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"MegIS: High-Performance and Low-Cost Metagenomic Analysis with In-Storage Processing"</a:t>
            </a:r>
            <a:br>
              <a:rPr lang="en-US" sz="1800" b="0" i="0" dirty="0">
                <a:solidFill>
                  <a:srgbClr val="0000FF"/>
                </a:solidFill>
                <a:effectLst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800" b="0" i="1" dirty="0">
                <a:solidFill>
                  <a:srgbClr val="000000"/>
                </a:solidFill>
                <a:effectLst/>
                <a:hlinkClick r:id="rId3"/>
              </a:rPr>
              <a:t>51st Annual International Symposium on Computer Architecture 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1" i="1" dirty="0">
                <a:solidFill>
                  <a:srgbClr val="000000"/>
                </a:solidFill>
                <a:effectLst/>
              </a:rPr>
              <a:t>ISCA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Buenos Aires, Argentina, July 2024.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6"/>
              </a:rPr>
              <a:t>arXiv version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03392-B5C0-F9F0-6D83-3E73B8233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70F0-1D2A-0247-75F3-5A7C8AAB2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5" y="3789040"/>
            <a:ext cx="9028532" cy="201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0CF22-232E-330B-5D4B-758BC70DF777}"/>
              </a:ext>
            </a:extLst>
          </p:cNvPr>
          <p:cNvSpPr txBox="1"/>
          <p:nvPr/>
        </p:nvSpPr>
        <p:spPr>
          <a:xfrm>
            <a:off x="2201485" y="5589240"/>
            <a:ext cx="4969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https://github.com/CMU-SAFARI/MegIS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https://arxiv.org/pdf/2406.19113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32592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MegIS: Metagenomics In-Storage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571C-7F1B-DA49-A585-AADD1EF8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82130"/>
            <a:ext cx="8798061" cy="2389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dirty="0"/>
              <a:t>First in-storage </a:t>
            </a:r>
            <a:r>
              <a:rPr lang="en-GB" sz="2400" dirty="0"/>
              <a:t>system for </a:t>
            </a:r>
            <a:r>
              <a:rPr lang="en-GB" sz="2400" i="1" dirty="0"/>
              <a:t>end-to-end</a:t>
            </a:r>
            <a:r>
              <a:rPr lang="en-GB" sz="2400" dirty="0"/>
              <a:t> metagenomic analysis</a:t>
            </a:r>
            <a:endParaRPr lang="en-CH" sz="2400" b="1" u="sng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b="1" dirty="0">
                <a:solidFill>
                  <a:srgbClr val="1982C3"/>
                </a:solidFill>
              </a:rPr>
              <a:t>Idea: </a:t>
            </a:r>
            <a:r>
              <a:rPr lang="en-CH" sz="2400" dirty="0">
                <a:solidFill>
                  <a:srgbClr val="1982C3"/>
                </a:solidFill>
              </a:rPr>
              <a:t>Cooperative in-storage processing for metagenomic analysis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/>
              <a:t>Hardware/software co-design between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storage system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chemeClr val="accent2"/>
                </a:solidFill>
              </a:rPr>
              <a:t>host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2F72DB-BA33-AD4A-845C-0862E8D50054}"/>
              </a:ext>
            </a:extLst>
          </p:cNvPr>
          <p:cNvGrpSpPr/>
          <p:nvPr/>
        </p:nvGrpSpPr>
        <p:grpSpPr>
          <a:xfrm>
            <a:off x="705812" y="3349728"/>
            <a:ext cx="1112788" cy="2580206"/>
            <a:chOff x="705812" y="3752813"/>
            <a:chExt cx="1112788" cy="2580206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9F73F0A-BBF0-AB43-AE37-CA6EDBD4C79D}"/>
                </a:ext>
              </a:extLst>
            </p:cNvPr>
            <p:cNvSpPr/>
            <p:nvPr/>
          </p:nvSpPr>
          <p:spPr>
            <a:xfrm rot="16200000">
              <a:off x="7778" y="4509537"/>
              <a:ext cx="2567546" cy="1054098"/>
            </a:xfrm>
            <a:prstGeom prst="roundRect">
              <a:avLst>
                <a:gd name="adj" fmla="val 69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D30CBAC-E4B4-5E45-A7E1-989B18F3E366}"/>
                </a:ext>
              </a:extLst>
            </p:cNvPr>
            <p:cNvSpPr txBox="1"/>
            <p:nvPr/>
          </p:nvSpPr>
          <p:spPr>
            <a:xfrm rot="16200000">
              <a:off x="-384236" y="4842861"/>
              <a:ext cx="2580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Host System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EDB59F-6F83-E24F-BE7A-70E8371CE730}"/>
              </a:ext>
            </a:extLst>
          </p:cNvPr>
          <p:cNvGrpSpPr/>
          <p:nvPr/>
        </p:nvGrpSpPr>
        <p:grpSpPr>
          <a:xfrm>
            <a:off x="2666932" y="3403412"/>
            <a:ext cx="5771256" cy="2549218"/>
            <a:chOff x="2666932" y="2519021"/>
            <a:chExt cx="5771256" cy="25492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66932" y="2519021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72611" y="3820953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D5C3FA2-A0FC-FE4E-BE85-F2B9BA3A3DB3}"/>
              </a:ext>
            </a:extLst>
          </p:cNvPr>
          <p:cNvSpPr/>
          <p:nvPr/>
        </p:nvSpPr>
        <p:spPr>
          <a:xfrm>
            <a:off x="4720181" y="1982707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7EE58E-34CA-734B-AFA0-E50BB9C3121E}"/>
              </a:ext>
            </a:extLst>
          </p:cNvPr>
          <p:cNvSpPr/>
          <p:nvPr/>
        </p:nvSpPr>
        <p:spPr>
          <a:xfrm>
            <a:off x="6854812" y="1993080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41DDBA-2274-3644-B6FD-C69DF7C5E257}"/>
              </a:ext>
            </a:extLst>
          </p:cNvPr>
          <p:cNvSpPr/>
          <p:nvPr/>
        </p:nvSpPr>
        <p:spPr>
          <a:xfrm>
            <a:off x="518985" y="2371034"/>
            <a:ext cx="1631091" cy="367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Gears">
            <a:extLst>
              <a:ext uri="{FF2B5EF4-FFF2-40B4-BE49-F238E27FC236}">
                <a16:creationId xmlns:a16="http://schemas.microsoft.com/office/drawing/2014/main" id="{831A2A72-74C4-E949-8023-19D16F08D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562" y="4130806"/>
            <a:ext cx="1005390" cy="1005390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7D7A506D-825F-5444-B607-951193CB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868" y="4130806"/>
            <a:ext cx="1005390" cy="10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32" grpId="0" animBg="1"/>
      <p:bldP spid="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MegIS’s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 large database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containing 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on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Metagenomic sample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with species that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not known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FC74F1-D7D6-004C-9A0D-339AD5F6B1BA}"/>
              </a:ext>
            </a:extLst>
          </p:cNvPr>
          <p:cNvSpPr/>
          <p:nvPr/>
        </p:nvSpPr>
        <p:spPr>
          <a:xfrm>
            <a:off x="3183315" y="902919"/>
            <a:ext cx="3986566" cy="143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E83524F-D1AE-5146-B046-26D6C429D551}"/>
              </a:ext>
            </a:extLst>
          </p:cNvPr>
          <p:cNvSpPr/>
          <p:nvPr/>
        </p:nvSpPr>
        <p:spPr>
          <a:xfrm>
            <a:off x="3305590" y="1306940"/>
            <a:ext cx="1948977" cy="669551"/>
          </a:xfrm>
          <a:prstGeom prst="roundRect">
            <a:avLst>
              <a:gd name="adj" fmla="val 8025"/>
            </a:avLst>
          </a:prstGeom>
          <a:solidFill>
            <a:srgbClr val="19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Preparation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of 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Input Queries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DF42-242B-494C-A19C-DD02A2CE9086}"/>
              </a:ext>
            </a:extLst>
          </p:cNvPr>
          <p:cNvGrpSpPr/>
          <p:nvPr/>
        </p:nvGrpSpPr>
        <p:grpSpPr>
          <a:xfrm>
            <a:off x="5449487" y="888858"/>
            <a:ext cx="1566110" cy="1417511"/>
            <a:chOff x="3141770" y="1630562"/>
            <a:chExt cx="1566110" cy="141751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554566-2B3B-664E-9EF8-BCC331174B96}"/>
                </a:ext>
              </a:extLst>
            </p:cNvPr>
            <p:cNvGrpSpPr/>
            <p:nvPr/>
          </p:nvGrpSpPr>
          <p:grpSpPr>
            <a:xfrm>
              <a:off x="3141770" y="1630562"/>
              <a:ext cx="1501047" cy="1417511"/>
              <a:chOff x="3294003" y="1331203"/>
              <a:chExt cx="1501047" cy="1417511"/>
            </a:xfrm>
          </p:grpSpPr>
          <p:sp>
            <p:nvSpPr>
              <p:cNvPr id="42" name="Left Brace 41">
                <a:extLst>
                  <a:ext uri="{FF2B5EF4-FFF2-40B4-BE49-F238E27FC236}">
                    <a16:creationId xmlns:a16="http://schemas.microsoft.com/office/drawing/2014/main" id="{34F39EAB-9D04-E24D-A5BA-7FE029F24424}"/>
                  </a:ext>
                </a:extLst>
              </p:cNvPr>
              <p:cNvSpPr/>
              <p:nvPr/>
            </p:nvSpPr>
            <p:spPr>
              <a:xfrm>
                <a:off x="3819479" y="1396616"/>
                <a:ext cx="157183" cy="1273306"/>
              </a:xfrm>
              <a:prstGeom prst="leftBrace">
                <a:avLst/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4B06CC-8B52-D040-A34E-1E24E09E70C4}"/>
                  </a:ext>
                </a:extLst>
              </p:cNvPr>
              <p:cNvSpPr txBox="1"/>
              <p:nvPr/>
            </p:nvSpPr>
            <p:spPr>
              <a:xfrm rot="16200000">
                <a:off x="2923737" y="1701469"/>
                <a:ext cx="133146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Query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K-mer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E8CD6A-FE89-804E-9106-9C0E4EB2DF1F}"/>
                  </a:ext>
                </a:extLst>
              </p:cNvPr>
              <p:cNvSpPr txBox="1"/>
              <p:nvPr/>
            </p:nvSpPr>
            <p:spPr>
              <a:xfrm>
                <a:off x="4550435" y="2348604"/>
                <a:ext cx="244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  <a:endParaRPr kumimoji="0" lang="en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B2752C-9359-DA49-AE26-6C3D46C13A6D}"/>
                </a:ext>
              </a:extLst>
            </p:cNvPr>
            <p:cNvGrpSpPr/>
            <p:nvPr/>
          </p:nvGrpSpPr>
          <p:grpSpPr>
            <a:xfrm>
              <a:off x="3821530" y="1735182"/>
              <a:ext cx="886350" cy="978451"/>
              <a:chOff x="1678724" y="2023347"/>
              <a:chExt cx="1007267" cy="97845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0DC3EA-5B9A-E747-8E69-18C10647080F}"/>
                  </a:ext>
                </a:extLst>
              </p:cNvPr>
              <p:cNvSpPr/>
              <p:nvPr/>
            </p:nvSpPr>
            <p:spPr>
              <a:xfrm>
                <a:off x="1678724" y="2023347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G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57D6DDF-B576-E640-BA02-CCDDCDEE4683}"/>
                  </a:ext>
                </a:extLst>
              </p:cNvPr>
              <p:cNvSpPr/>
              <p:nvPr/>
            </p:nvSpPr>
            <p:spPr>
              <a:xfrm>
                <a:off x="1853406" y="2415581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CE7C62-6FCE-FF40-AD6D-69C30A519E29}"/>
                  </a:ext>
                </a:extLst>
              </p:cNvPr>
              <p:cNvSpPr/>
              <p:nvPr/>
            </p:nvSpPr>
            <p:spPr>
              <a:xfrm>
                <a:off x="1980330" y="2793453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G</a:t>
                </a:r>
              </a:p>
            </p:txBody>
          </p: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4CCC2E9-16E2-7A44-AB37-4B273934DA95}"/>
              </a:ext>
            </a:extLst>
          </p:cNvPr>
          <p:cNvCxnSpPr>
            <a:cxnSpLocks/>
          </p:cNvCxnSpPr>
          <p:nvPr/>
        </p:nvCxnSpPr>
        <p:spPr>
          <a:xfrm>
            <a:off x="5246916" y="1636485"/>
            <a:ext cx="251999" cy="0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AC4E35-E94C-C141-A92A-FF44708D3071}"/>
              </a:ext>
            </a:extLst>
          </p:cNvPr>
          <p:cNvSpPr/>
          <p:nvPr/>
        </p:nvSpPr>
        <p:spPr>
          <a:xfrm>
            <a:off x="3183315" y="902919"/>
            <a:ext cx="3986566" cy="1403450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6DA14E-A896-534D-8084-B859E5C22444}"/>
              </a:ext>
            </a:extLst>
          </p:cNvPr>
          <p:cNvSpPr/>
          <p:nvPr/>
        </p:nvSpPr>
        <p:spPr>
          <a:xfrm>
            <a:off x="3811343" y="2534582"/>
            <a:ext cx="4578895" cy="1959589"/>
          </a:xfrm>
          <a:prstGeom prst="rect">
            <a:avLst/>
          </a:prstGeom>
          <a:solidFill>
            <a:srgbClr val="FA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A047C92-00C3-B249-B8A9-DA556AB1591B}"/>
              </a:ext>
            </a:extLst>
          </p:cNvPr>
          <p:cNvSpPr/>
          <p:nvPr/>
        </p:nvSpPr>
        <p:spPr>
          <a:xfrm>
            <a:off x="3934912" y="3145377"/>
            <a:ext cx="2065855" cy="737999"/>
          </a:xfrm>
          <a:prstGeom prst="roundRect">
            <a:avLst>
              <a:gd name="adj" fmla="val 8025"/>
            </a:avLst>
          </a:prstGeom>
          <a:solidFill>
            <a:srgbClr val="C81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Presence/Absence Identification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AE664-EB47-6F4E-987C-0C561866EB95}"/>
              </a:ext>
            </a:extLst>
          </p:cNvPr>
          <p:cNvGrpSpPr/>
          <p:nvPr/>
        </p:nvGrpSpPr>
        <p:grpSpPr>
          <a:xfrm>
            <a:off x="6372024" y="2606099"/>
            <a:ext cx="2267268" cy="1882173"/>
            <a:chOff x="5032700" y="1554591"/>
            <a:chExt cx="2267268" cy="1882173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5C344D7-A8FE-844D-8309-E25D2745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1554591"/>
              <a:ext cx="617134" cy="617134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435414-8AC3-F74B-888D-9FD16C63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700" y="2210884"/>
              <a:ext cx="552729" cy="552729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99998-2DEC-CC46-8FB0-92339880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2792027"/>
              <a:ext cx="644737" cy="644737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5132CE-9F5D-3444-B0EC-27339CB8C19E}"/>
                </a:ext>
              </a:extLst>
            </p:cNvPr>
            <p:cNvSpPr txBox="1"/>
            <p:nvPr/>
          </p:nvSpPr>
          <p:spPr>
            <a:xfrm>
              <a:off x="5567969" y="1676971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V. cholerae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4FCA09-E660-F14A-974A-6D849D721B8B}"/>
                </a:ext>
              </a:extLst>
            </p:cNvPr>
            <p:cNvSpPr txBox="1"/>
            <p:nvPr/>
          </p:nvSpPr>
          <p:spPr>
            <a:xfrm>
              <a:off x="5604503" y="2936064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A9AC2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E. coli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7FAF4B2-8CBC-074D-9ED2-0061A15663E8}"/>
                </a:ext>
              </a:extLst>
            </p:cNvPr>
            <p:cNvSpPr txBox="1"/>
            <p:nvPr/>
          </p:nvSpPr>
          <p:spPr>
            <a:xfrm>
              <a:off x="5586604" y="2310900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06161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SARS-CoV-2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4E4EB7-05D8-5D49-A1D6-EA5979E4291E}"/>
              </a:ext>
            </a:extLst>
          </p:cNvPr>
          <p:cNvCxnSpPr>
            <a:cxnSpLocks/>
          </p:cNvCxnSpPr>
          <p:nvPr/>
        </p:nvCxnSpPr>
        <p:spPr>
          <a:xfrm>
            <a:off x="5990142" y="3503159"/>
            <a:ext cx="251999" cy="0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A33AD54-B1E5-FE4A-BFF7-80AABBA4554E}"/>
              </a:ext>
            </a:extLst>
          </p:cNvPr>
          <p:cNvSpPr/>
          <p:nvPr/>
        </p:nvSpPr>
        <p:spPr>
          <a:xfrm>
            <a:off x="3821380" y="2550652"/>
            <a:ext cx="4568857" cy="1968028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Abundance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Estimation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259C6EC-FBC7-F940-AE9D-DEEE3170479E}"/>
              </a:ext>
            </a:extLst>
          </p:cNvPr>
          <p:cNvSpPr/>
          <p:nvPr/>
        </p:nvSpPr>
        <p:spPr>
          <a:xfrm>
            <a:off x="4491772" y="4740519"/>
            <a:ext cx="4462231" cy="1634755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7CB7F0-BF36-C14B-8D79-D7B2F42F53FF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208F13-904C-2D46-94E6-44C653F1A981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14A0039-5C7F-4F4D-AEE7-297542D59ACF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70220D-5C1C-564E-83E5-2DC750C93B8C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3F0DC2F3-64C6-D34E-A894-60193FF44A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175264-F4C1-114C-BF76-0BAC89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E23FD3A-14E5-F149-9AE1-7F2A4216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32C96E9-E2AF-CD43-80A4-CFBAC975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F9045C0-A825-324B-9DB2-FBDE0FDFBD5C}"/>
              </a:ext>
            </a:extLst>
          </p:cNvPr>
          <p:cNvSpPr/>
          <p:nvPr/>
        </p:nvSpPr>
        <p:spPr>
          <a:xfrm>
            <a:off x="2785555" y="837834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872217B-7440-A042-8907-FFBB92E623AD}"/>
              </a:ext>
            </a:extLst>
          </p:cNvPr>
          <p:cNvSpPr/>
          <p:nvPr/>
        </p:nvSpPr>
        <p:spPr>
          <a:xfrm>
            <a:off x="3396476" y="2480301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4C1E589-8B7D-654E-847C-A314A6EA4511}"/>
              </a:ext>
            </a:extLst>
          </p:cNvPr>
          <p:cNvSpPr/>
          <p:nvPr/>
        </p:nvSpPr>
        <p:spPr>
          <a:xfrm>
            <a:off x="4079097" y="4672965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0DD894-C05C-8F47-BD6E-92913601A08E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78" name="Content Placeholder 4">
              <a:extLst>
                <a:ext uri="{FF2B5EF4-FFF2-40B4-BE49-F238E27FC236}">
                  <a16:creationId xmlns:a16="http://schemas.microsoft.com/office/drawing/2014/main" id="{A5A5F0E0-B507-514D-84C8-37782FE8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2086F982-86AE-9843-957C-792C4B961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19164211-9EC3-844C-8A8E-742A8146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8545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564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47639"/>
              <a:ext cx="4372074" cy="972021"/>
              <a:chOff x="971015" y="4573670"/>
              <a:chExt cx="4372074" cy="972021"/>
            </a:xfrm>
          </p:grpSpPr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9DF4AA4-CC38-594B-84CE-E9809A1C84CD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1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8A3730E-727B-9C4B-860C-874E267F7663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F945EE-722D-724C-AA0D-8DB1A664D308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CF05649-0E70-F94C-9B5B-CBD12DA950AA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5" grpId="0" animBg="1"/>
      <p:bldP spid="3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012E98E-C4C2-A74A-B545-930BC0D5FF20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584AB9-28C6-2249-871F-65D4DF326D9E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46437-D39B-2F46-AC74-5C0A2A5F698F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8A03049-0196-184D-83F7-27354D953CA7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BF9CA09-F642-3544-9CFF-77BE4047A350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2BEE3B-C54C-5749-A2D3-4B8BF4152815}"/>
              </a:ext>
            </a:extLst>
          </p:cNvPr>
          <p:cNvSpPr/>
          <p:nvPr/>
        </p:nvSpPr>
        <p:spPr>
          <a:xfrm>
            <a:off x="79799" y="797901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26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650AEE3-1136-E14F-89F4-CC529241222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F83A90-DD4C-5D44-9509-F1DA2DA7CCD1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C1B7797-62A8-0045-A3DF-9AAF0546D7A0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88A8235-F586-E041-A6AC-4D8FC9B0CDDB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EC32507-A443-5A4C-A95C-9AA56C0C2E71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D0D847-FD88-A24E-9B42-175B6DDCAE24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DD6D5-ED65-E845-AC4A-7DB9C4F0CFB7}"/>
              </a:ext>
            </a:extLst>
          </p:cNvPr>
          <p:cNvSpPr/>
          <p:nvPr/>
        </p:nvSpPr>
        <p:spPr>
          <a:xfrm>
            <a:off x="79799" y="830142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914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5729638" cy="1361512"/>
              <a:chOff x="971015" y="4562245"/>
              <a:chExt cx="5729638" cy="136151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직사각형 78">
                <a:extLst>
                  <a:ext uri="{FF2B5EF4-FFF2-40B4-BE49-F238E27FC236}">
                    <a16:creationId xmlns:a16="http://schemas.microsoft.com/office/drawing/2014/main" id="{0A890FAD-3B97-AD48-800F-45C77AD71D20}"/>
                  </a:ext>
                </a:extLst>
              </p:cNvPr>
              <p:cNvSpPr/>
              <p:nvPr/>
            </p:nvSpPr>
            <p:spPr>
              <a:xfrm>
                <a:off x="5934877" y="477899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ACC</a:t>
                </a:r>
                <a:endParaRPr kumimoji="0" lang="ko-K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직사각형 78">
                <a:extLst>
                  <a:ext uri="{FF2B5EF4-FFF2-40B4-BE49-F238E27FC236}">
                    <a16:creationId xmlns:a16="http://schemas.microsoft.com/office/drawing/2014/main" id="{5785C21E-C67C-E043-8489-65393A3BD31B}"/>
                  </a:ext>
                </a:extLst>
              </p:cNvPr>
              <p:cNvSpPr/>
              <p:nvPr/>
            </p:nvSpPr>
            <p:spPr>
              <a:xfrm>
                <a:off x="3202311" y="479966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ACC</a:t>
                </a:r>
                <a:endParaRPr kumimoji="0" lang="ko-K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66C401CC-C87D-7049-9839-81ACDCE1FBC6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F900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Lightweight in-storage accelerators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Minimize SRAM/DRAM buffer spaces needed inside the SSD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26B9EB5-EF70-7D40-B6FA-6C416442F4E6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72F70BE-E34F-514E-8596-9C65E2A45B3A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42C5C90-298F-3A4E-A6AF-51303D48EBCF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6DD4D81-DEAF-6748-BE65-AB956B3F1E31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6645DA-20F3-4B41-A12C-B6B15D9A7B3A}"/>
              </a:ext>
            </a:extLst>
          </p:cNvPr>
          <p:cNvSpPr/>
          <p:nvPr/>
        </p:nvSpPr>
        <p:spPr>
          <a:xfrm>
            <a:off x="0" y="4580889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D4A8FC6-A479-EA4A-BB98-F880F3FF3C45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401066B-7687-C041-BB61-3525B972271E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537FA2E-949B-574C-B1F5-A11D5F83FD82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802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2788971"/>
              <a:ext cx="7226937" cy="1808755"/>
              <a:chOff x="971015" y="4115002"/>
              <a:chExt cx="7226937" cy="180875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A20B564-6FD3-5B43-ADCC-7C363CBDA8F1}"/>
                  </a:ext>
                </a:extLst>
              </p:cNvPr>
              <p:cNvSpPr/>
              <p:nvPr/>
            </p:nvSpPr>
            <p:spPr>
              <a:xfrm>
                <a:off x="3218889" y="4115002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MegIS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F54877-8BC9-0D4E-BE68-0BEA8434F060}"/>
                  </a:ext>
                </a:extLst>
              </p:cNvPr>
              <p:cNvSpPr/>
              <p:nvPr/>
            </p:nvSpPr>
            <p:spPr>
              <a:xfrm>
                <a:off x="6968654" y="5344530"/>
                <a:ext cx="1229298" cy="578367"/>
              </a:xfrm>
              <a:prstGeom prst="rect">
                <a:avLst/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MegIS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842FB48-1197-5D43-BC5B-3BD922FE9DF3}"/>
              </a:ext>
            </a:extLst>
          </p:cNvPr>
          <p:cNvSpPr/>
          <p:nvPr/>
        </p:nvSpPr>
        <p:spPr>
          <a:xfrm>
            <a:off x="79798" y="5504411"/>
            <a:ext cx="8962739" cy="853441"/>
          </a:xfrm>
          <a:prstGeom prst="roundRect">
            <a:avLst>
              <a:gd name="adj" fmla="val 1095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mapping scheme and Flash Translation Layer (FTL)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Specialize to the characteristics of metagenomic analysis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 the SSD’s full internal bandwidth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B2D97E1-91C0-A649-B057-F8EFFE7C9184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0BD05C0-4CB5-2145-9EA6-E22E1A02087D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E332501-AC70-B14B-904F-57945CAD325E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EC46954-54C7-C24D-89D1-623EC43F8C5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99BFE44-0408-1C4F-BE6E-21139D117DEB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285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Lightweight in-storage accelerators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Minimize SRAM/DRAM buffer spaces needed inside the SSD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AC8AB3-DD91-5A43-84DA-3F09AE325F24}"/>
              </a:ext>
            </a:extLst>
          </p:cNvPr>
          <p:cNvSpPr/>
          <p:nvPr/>
        </p:nvSpPr>
        <p:spPr>
          <a:xfrm>
            <a:off x="-28764" y="4566703"/>
            <a:ext cx="9143999" cy="88816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E9028A9-839E-8F43-B5FC-23C302E73769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9FB57D0-4689-5344-9D4B-7959BBC061C6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BE1CF2-37DC-274E-8B22-B10C1BD001AF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직사각형 78">
            <a:extLst>
              <a:ext uri="{FF2B5EF4-FFF2-40B4-BE49-F238E27FC236}">
                <a16:creationId xmlns:a16="http://schemas.microsoft.com/office/drawing/2014/main" id="{B4333B67-197B-EA44-BA13-C61FA34AF5AB}"/>
              </a:ext>
            </a:extLst>
          </p:cNvPr>
          <p:cNvSpPr/>
          <p:nvPr/>
        </p:nvSpPr>
        <p:spPr>
          <a:xfrm>
            <a:off x="5934877" y="297945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6" name="직사각형 78">
            <a:extLst>
              <a:ext uri="{FF2B5EF4-FFF2-40B4-BE49-F238E27FC236}">
                <a16:creationId xmlns:a16="http://schemas.microsoft.com/office/drawing/2014/main" id="{14D37576-0270-C547-AA3D-0EF2A00F6DCD}"/>
              </a:ext>
            </a:extLst>
          </p:cNvPr>
          <p:cNvSpPr/>
          <p:nvPr/>
        </p:nvSpPr>
        <p:spPr>
          <a:xfrm>
            <a:off x="3202311" y="300012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Data-Movement Bottleneck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12DB94-70BB-CE4D-57FE-E0F9E4E3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rgbClr val="C00000"/>
                </a:solidFill>
              </a:rPr>
              <a:t>Conventional systems</a:t>
            </a:r>
            <a:r>
              <a:rPr lang="en-IN" b="0" dirty="0"/>
              <a:t> perform </a:t>
            </a:r>
            <a:r>
              <a:rPr lang="en-IN" b="0" dirty="0">
                <a:solidFill>
                  <a:srgbClr val="C00000"/>
                </a:solidFill>
              </a:rPr>
              <a:t>outside-storage processing (OSP) </a:t>
            </a:r>
            <a:r>
              <a:rPr lang="en-IN" b="0" dirty="0"/>
              <a:t>after </a:t>
            </a:r>
            <a:r>
              <a:rPr lang="en-IN" b="0" dirty="0">
                <a:solidFill>
                  <a:srgbClr val="C00000"/>
                </a:solidFill>
              </a:rPr>
              <a:t>moving the data to host CPU</a:t>
            </a:r>
            <a:r>
              <a:rPr lang="en-IN" b="0" dirty="0"/>
              <a:t> through the memory hierarchy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7589" y="2605240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9757" y="2775698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20967" y="3380096"/>
            <a:ext cx="1314288" cy="474532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1887151" y="2581967"/>
            <a:ext cx="1314290" cy="513237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51C6512-49B3-07E5-FDB3-71F166EC8E13}"/>
              </a:ext>
            </a:extLst>
          </p:cNvPr>
          <p:cNvSpPr/>
          <p:nvPr/>
        </p:nvSpPr>
        <p:spPr>
          <a:xfrm>
            <a:off x="6003854" y="2341020"/>
            <a:ext cx="3018783" cy="1783761"/>
          </a:xfrm>
          <a:prstGeom prst="roundRect">
            <a:avLst>
              <a:gd name="adj" fmla="val 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DD749-D071-2526-0BEA-DB5225459B8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812896" y="3226967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167674-08BE-B930-F306-1C664E65AA99}"/>
              </a:ext>
            </a:extLst>
          </p:cNvPr>
          <p:cNvCxnSpPr>
            <a:cxnSpLocks/>
            <a:stCxn id="9" idx="1"/>
            <a:endCxn id="25" idx="1"/>
          </p:cNvCxnSpPr>
          <p:nvPr/>
        </p:nvCxnSpPr>
        <p:spPr>
          <a:xfrm flipH="1">
            <a:off x="4527066" y="3232901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9" name="Right Arrow 7">
            <a:extLst>
              <a:ext uri="{FF2B5EF4-FFF2-40B4-BE49-F238E27FC236}">
                <a16:creationId xmlns:a16="http://schemas.microsoft.com/office/drawing/2014/main" id="{9EF4D0BA-5761-03B4-FA0B-586797591EDD}"/>
              </a:ext>
            </a:extLst>
          </p:cNvPr>
          <p:cNvSpPr/>
          <p:nvPr/>
        </p:nvSpPr>
        <p:spPr>
          <a:xfrm>
            <a:off x="4571987" y="3389861"/>
            <a:ext cx="1362491" cy="474532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</a:p>
        </p:txBody>
      </p:sp>
      <p:sp>
        <p:nvSpPr>
          <p:cNvPr id="20" name="Right Arrow 11">
            <a:extLst>
              <a:ext uri="{FF2B5EF4-FFF2-40B4-BE49-F238E27FC236}">
                <a16:creationId xmlns:a16="http://schemas.microsoft.com/office/drawing/2014/main" id="{F81466E0-C237-AAAD-F566-AC58F8223B4B}"/>
              </a:ext>
            </a:extLst>
          </p:cNvPr>
          <p:cNvSpPr/>
          <p:nvPr/>
        </p:nvSpPr>
        <p:spPr>
          <a:xfrm flipH="1">
            <a:off x="4571988" y="2578757"/>
            <a:ext cx="1362491" cy="513237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5FFDAC6-195C-AB27-D90B-CB709DCDAF50}"/>
              </a:ext>
            </a:extLst>
          </p:cNvPr>
          <p:cNvSpPr/>
          <p:nvPr/>
        </p:nvSpPr>
        <p:spPr>
          <a:xfrm>
            <a:off x="1834451" y="3087853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88FD9D-5D65-CC04-4C7C-13C5D0C6846C}"/>
              </a:ext>
            </a:extLst>
          </p:cNvPr>
          <p:cNvSpPr/>
          <p:nvPr/>
        </p:nvSpPr>
        <p:spPr>
          <a:xfrm>
            <a:off x="1468306" y="3911317"/>
            <a:ext cx="227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C2189A-E394-F9E2-53AA-CE0D6C80A92C}"/>
              </a:ext>
            </a:extLst>
          </p:cNvPr>
          <p:cNvSpPr/>
          <p:nvPr/>
        </p:nvSpPr>
        <p:spPr>
          <a:xfrm>
            <a:off x="3823011" y="3920201"/>
            <a:ext cx="227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B03F38FD-DB6F-5CD8-6E39-81249B257DCC}"/>
              </a:ext>
            </a:extLst>
          </p:cNvPr>
          <p:cNvSpPr/>
          <p:nvPr/>
        </p:nvSpPr>
        <p:spPr>
          <a:xfrm>
            <a:off x="4527066" y="3095204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39F966-117A-9924-DFEA-FBEBF7C21CDB}"/>
              </a:ext>
            </a:extLst>
          </p:cNvPr>
          <p:cNvSpPr/>
          <p:nvPr/>
        </p:nvSpPr>
        <p:spPr>
          <a:xfrm>
            <a:off x="4364709" y="3344311"/>
            <a:ext cx="675598" cy="1151781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AED852-1A20-EF1F-65F7-D620734D8055}"/>
              </a:ext>
            </a:extLst>
          </p:cNvPr>
          <p:cNvSpPr txBox="1"/>
          <p:nvPr/>
        </p:nvSpPr>
        <p:spPr>
          <a:xfrm>
            <a:off x="3851351" y="444452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153413-69AF-C099-D921-7D66EE3EC880}"/>
              </a:ext>
            </a:extLst>
          </p:cNvPr>
          <p:cNvSpPr/>
          <p:nvPr/>
        </p:nvSpPr>
        <p:spPr>
          <a:xfrm>
            <a:off x="149705" y="5356097"/>
            <a:ext cx="8844592" cy="1048442"/>
          </a:xfrm>
          <a:prstGeom prst="rect">
            <a:avLst/>
          </a:prstGeom>
          <a:solidFill>
            <a:srgbClr val="FFCF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external I/O bandwidth of storage is the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main bottleneck for data movement in OSP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1D077F-FCA6-E819-0A01-0188BBC38513}"/>
              </a:ext>
            </a:extLst>
          </p:cNvPr>
          <p:cNvSpPr txBox="1"/>
          <p:nvPr/>
        </p:nvSpPr>
        <p:spPr>
          <a:xfrm>
            <a:off x="331020" y="2216162"/>
            <a:ext cx="1589947" cy="36933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animBg="1"/>
      <p:bldP spid="6" grpId="0" animBg="1"/>
      <p:bldP spid="8" grpId="0" animBg="1"/>
      <p:bldP spid="12" grpId="0" animBg="1"/>
      <p:bldP spid="9" grpId="0" animBg="1"/>
      <p:bldP spid="19" grpId="0" animBg="1"/>
      <p:bldP spid="20" grpId="0" animBg="1"/>
      <p:bldP spid="22" grpId="0" animBg="1"/>
      <p:bldP spid="23" grpId="0"/>
      <p:bldP spid="24" grpId="0"/>
      <p:bldP spid="25" grpId="0" animBg="1"/>
      <p:bldP spid="27" grpId="0" animBg="1"/>
      <p:bldP spid="29" grpId="0"/>
      <p:bldP spid="30" grpId="0" animBg="1"/>
      <p:bldP spid="4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7408-D0C7-D44C-8CA9-2CF126E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Methodology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E9A6-1332-FE46-8BA5-7AF826E6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782953"/>
            <a:ext cx="8867700" cy="618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Performance, Energy, and Power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13176-62EF-0444-8525-9B46C38F6FA9}"/>
              </a:ext>
            </a:extLst>
          </p:cNvPr>
          <p:cNvSpPr txBox="1">
            <a:spLocks/>
          </p:cNvSpPr>
          <p:nvPr/>
        </p:nvSpPr>
        <p:spPr>
          <a:xfrm>
            <a:off x="138150" y="3269789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86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Comparison Points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 software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Kraken2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[Genome Biology’19]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 software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Metalign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[Genome Biology’20]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 hardware-accelerated tool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(using processing-in-memory), Sieve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[ISCA’21]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1D9B45-2A07-5C4B-8DA9-83FC78275922}"/>
              </a:ext>
            </a:extLst>
          </p:cNvPr>
          <p:cNvSpPr txBox="1">
            <a:spLocks/>
          </p:cNvSpPr>
          <p:nvPr/>
        </p:nvSpPr>
        <p:spPr>
          <a:xfrm>
            <a:off x="138150" y="5053806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 Configurations</a:t>
            </a:r>
          </a:p>
          <a:p>
            <a:pPr marL="187200" marR="0" lvl="0" indent="-18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SSD-C: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SATA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interface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GB/s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D883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sequential read bandwidth)</a:t>
            </a:r>
          </a:p>
          <a:p>
            <a:pPr marL="187200" marR="0" lvl="0" indent="-18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SSD-P: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PCIe Gen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interface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GB/s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sequential read bandwidth)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9C1676-E33D-4E41-9F5A-1DCA6742E159}"/>
              </a:ext>
            </a:extLst>
          </p:cNvPr>
          <p:cNvSpPr/>
          <p:nvPr/>
        </p:nvSpPr>
        <p:spPr>
          <a:xfrm>
            <a:off x="216338" y="1331251"/>
            <a:ext cx="5719767" cy="1612976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F93E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 Components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Synthesized Verilog model for the in-storage accelerators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MQSim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Tavakkol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+, FAST’18]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SSD’s internal operations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Ramulator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[Kim+, CAL’15]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SSD’s internal 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108E62-380A-8147-BE56-BCB5E800B902}"/>
              </a:ext>
            </a:extLst>
          </p:cNvPr>
          <p:cNvSpPr/>
          <p:nvPr/>
        </p:nvSpPr>
        <p:spPr>
          <a:xfrm>
            <a:off x="6056027" y="1331250"/>
            <a:ext cx="2871636" cy="1612977"/>
          </a:xfrm>
          <a:prstGeom prst="roundRect">
            <a:avLst>
              <a:gd name="adj" fmla="val 7738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F93E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 Components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Measure on a real system: 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AMD® EPYC® CPU with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physical cores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-TB DRAM </a:t>
            </a:r>
          </a:p>
        </p:txBody>
      </p:sp>
    </p:spTree>
    <p:extLst>
      <p:ext uri="{BB962C8B-B14F-4D97-AF65-F5344CB8AC3E}">
        <p14:creationId xmlns:p14="http://schemas.microsoft.com/office/powerpoint/2010/main" val="25953604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Accuracy-Optimized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0E94CA-121B-A641-A120-8EDBA3BD0514}"/>
              </a:ext>
            </a:extLst>
          </p:cNvPr>
          <p:cNvGrpSpPr/>
          <p:nvPr/>
        </p:nvGrpSpPr>
        <p:grpSpPr>
          <a:xfrm>
            <a:off x="742489" y="1157249"/>
            <a:ext cx="4124195" cy="2902216"/>
            <a:chOff x="742489" y="1345434"/>
            <a:chExt cx="4124195" cy="2902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B3C64E-32A6-BB4D-805B-A3DF5D9D03DB}"/>
                </a:ext>
              </a:extLst>
            </p:cNvPr>
            <p:cNvSpPr txBox="1"/>
            <p:nvPr/>
          </p:nvSpPr>
          <p:spPr>
            <a:xfrm>
              <a:off x="1572317" y="3878318"/>
              <a:ext cx="2731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Sample Genetic Diversity</a:t>
              </a:r>
              <a:endPara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F2044B-3BD1-5A40-A75D-5C20FFA27692}"/>
                </a:ext>
              </a:extLst>
            </p:cNvPr>
            <p:cNvGrpSpPr/>
            <p:nvPr/>
          </p:nvGrpSpPr>
          <p:grpSpPr>
            <a:xfrm>
              <a:off x="742489" y="1345434"/>
              <a:ext cx="4124195" cy="2508544"/>
              <a:chOff x="742489" y="1345434"/>
              <a:chExt cx="4124195" cy="250854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AE386A-C9A9-5740-AC5A-70B5E57B4E29}"/>
                  </a:ext>
                </a:extLst>
              </p:cNvPr>
              <p:cNvSpPr/>
              <p:nvPr/>
            </p:nvSpPr>
            <p:spPr>
              <a:xfrm>
                <a:off x="3820105" y="1621089"/>
                <a:ext cx="887661" cy="17999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aphicFrame>
            <p:nvGraphicFramePr>
              <p:cNvPr id="60" name="Chart 59">
                <a:extLst>
                  <a:ext uri="{FF2B5EF4-FFF2-40B4-BE49-F238E27FC236}">
                    <a16:creationId xmlns:a16="http://schemas.microsoft.com/office/drawing/2014/main" id="{82C52D0A-6721-6949-9487-5C857DE49D4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2489" y="1345434"/>
              <a:ext cx="4124195" cy="2508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451487-EB6A-094A-AF12-EADE9AADBA7D}"/>
                  </a:ext>
                </a:extLst>
              </p:cNvPr>
              <p:cNvSpPr txBox="1"/>
              <p:nvPr/>
            </p:nvSpPr>
            <p:spPr>
              <a:xfrm>
                <a:off x="1172263" y="1569086"/>
                <a:ext cx="1151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SSD-C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ABC933A-F666-5E4D-9551-465071CF2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4254" y="1909995"/>
                <a:ext cx="0" cy="1227399"/>
              </a:xfrm>
              <a:prstGeom prst="straightConnector1">
                <a:avLst/>
              </a:prstGeom>
              <a:ln w="15875">
                <a:solidFill>
                  <a:srgbClr val="C813BD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FFB455-423E-9949-9C48-50EF91969F5E}"/>
                  </a:ext>
                </a:extLst>
              </p:cNvPr>
              <p:cNvSpPr txBox="1"/>
              <p:nvPr/>
            </p:nvSpPr>
            <p:spPr>
              <a:xfrm rot="16200000">
                <a:off x="3804071" y="2284604"/>
                <a:ext cx="435135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13BD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5.8x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813BD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5B911D-8820-DB4B-A370-BBDAA8309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446" y="1909995"/>
                <a:ext cx="436729" cy="0"/>
              </a:xfrm>
              <a:prstGeom prst="line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556FC6-E668-FA42-8B8D-CF209A0A65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0039" y="1934293"/>
                <a:ext cx="0" cy="1368794"/>
              </a:xfrm>
              <a:prstGeom prst="straightConnector1">
                <a:avLst/>
              </a:prstGeom>
              <a:ln w="15875">
                <a:solidFill>
                  <a:srgbClr val="DB742F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641F7-E931-3440-8A90-9B9CA3181AE8}"/>
                  </a:ext>
                </a:extLst>
              </p:cNvPr>
              <p:cNvSpPr txBox="1"/>
              <p:nvPr/>
            </p:nvSpPr>
            <p:spPr>
              <a:xfrm rot="16200000">
                <a:off x="3947075" y="2587064"/>
                <a:ext cx="562431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742F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14.9x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B742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C9BF254-4D50-9A45-AEEB-86D359F76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0105" y="1598961"/>
                <a:ext cx="0" cy="1799945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245BE89-C33C-E24B-8830-731F147C8940}"/>
              </a:ext>
            </a:extLst>
          </p:cNvPr>
          <p:cNvSpPr/>
          <p:nvPr/>
        </p:nvSpPr>
        <p:spPr>
          <a:xfrm>
            <a:off x="742489" y="1319623"/>
            <a:ext cx="4544619" cy="27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B769C-583A-814B-8C10-C157D1F2AD78}"/>
              </a:ext>
            </a:extLst>
          </p:cNvPr>
          <p:cNvSpPr/>
          <p:nvPr/>
        </p:nvSpPr>
        <p:spPr>
          <a:xfrm>
            <a:off x="6772152" y="1416637"/>
            <a:ext cx="1839764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ACD3F7C-9123-E04C-83B3-761BA236799F}"/>
              </a:ext>
            </a:extLst>
          </p:cNvPr>
          <p:cNvGraphicFramePr>
            <a:graphicFrameLocks/>
          </p:cNvGraphicFramePr>
          <p:nvPr/>
        </p:nvGraphicFramePr>
        <p:xfrm>
          <a:off x="248501" y="1159379"/>
          <a:ext cx="8717335" cy="250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ABE9E3F-836A-034D-BBE3-6B70DA378548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89E6D-57B3-6C49-B044-C1F8049B09A8}"/>
              </a:ext>
            </a:extLst>
          </p:cNvPr>
          <p:cNvCxnSpPr>
            <a:cxnSpLocks/>
          </p:cNvCxnSpPr>
          <p:nvPr/>
        </p:nvCxnSpPr>
        <p:spPr>
          <a:xfrm flipV="1">
            <a:off x="7228776" y="1703410"/>
            <a:ext cx="0" cy="1227399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CD6609-5A0B-6D43-AB99-DA2487D3F50E}"/>
              </a:ext>
            </a:extLst>
          </p:cNvPr>
          <p:cNvSpPr txBox="1"/>
          <p:nvPr/>
        </p:nvSpPr>
        <p:spPr>
          <a:xfrm rot="16200000">
            <a:off x="7011972" y="2018190"/>
            <a:ext cx="435135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5.8x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D8BF2-18BF-004B-8E3D-D8696AFDD895}"/>
              </a:ext>
            </a:extLst>
          </p:cNvPr>
          <p:cNvCxnSpPr>
            <a:cxnSpLocks/>
          </p:cNvCxnSpPr>
          <p:nvPr/>
        </p:nvCxnSpPr>
        <p:spPr>
          <a:xfrm>
            <a:off x="7104830" y="1715133"/>
            <a:ext cx="841005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0DDC96C-B7E3-3042-A661-E1D5A7B5D47A}"/>
              </a:ext>
            </a:extLst>
          </p:cNvPr>
          <p:cNvCxnSpPr>
            <a:cxnSpLocks/>
          </p:cNvCxnSpPr>
          <p:nvPr/>
        </p:nvCxnSpPr>
        <p:spPr>
          <a:xfrm flipV="1">
            <a:off x="7687459" y="1705409"/>
            <a:ext cx="0" cy="1368794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EC42210-F527-7E4A-ADE5-9EF4DFCE468D}"/>
              </a:ext>
            </a:extLst>
          </p:cNvPr>
          <p:cNvSpPr txBox="1"/>
          <p:nvPr/>
        </p:nvSpPr>
        <p:spPr>
          <a:xfrm rot="16200000">
            <a:off x="7431400" y="2083587"/>
            <a:ext cx="5624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14.9x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FCD3F2-D5CF-5F47-AB95-951E0EED3AC1}"/>
              </a:ext>
            </a:extLst>
          </p:cNvPr>
          <p:cNvCxnSpPr>
            <a:cxnSpLocks/>
          </p:cNvCxnSpPr>
          <p:nvPr/>
        </p:nvCxnSpPr>
        <p:spPr>
          <a:xfrm flipV="1">
            <a:off x="6765801" y="1416635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941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Accuracy-Optimized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735555-25D2-AC4F-8A97-3E548F78B832}"/>
              </a:ext>
            </a:extLst>
          </p:cNvPr>
          <p:cNvSpPr/>
          <p:nvPr/>
        </p:nvSpPr>
        <p:spPr>
          <a:xfrm>
            <a:off x="6758338" y="1417695"/>
            <a:ext cx="1856752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ADBEF5-BCAE-5F4B-A3EB-1C89D996B5C4}"/>
              </a:ext>
            </a:extLst>
          </p:cNvPr>
          <p:cNvCxnSpPr>
            <a:cxnSpLocks/>
          </p:cNvCxnSpPr>
          <p:nvPr/>
        </p:nvCxnSpPr>
        <p:spPr>
          <a:xfrm flipV="1">
            <a:off x="6771373" y="1403627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1925798-8C48-114C-BB3F-D6C813142D9E}"/>
              </a:ext>
            </a:extLst>
          </p:cNvPr>
          <p:cNvGraphicFramePr>
            <a:graphicFrameLocks/>
          </p:cNvGraphicFramePr>
          <p:nvPr/>
        </p:nvGraphicFramePr>
        <p:xfrm>
          <a:off x="838973" y="1121964"/>
          <a:ext cx="8090592" cy="250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B340014-3ACE-A94B-A358-156EE2874D83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02733E-4E88-B149-8BA0-ECACCF5ED903}"/>
              </a:ext>
            </a:extLst>
          </p:cNvPr>
          <p:cNvCxnSpPr>
            <a:cxnSpLocks/>
          </p:cNvCxnSpPr>
          <p:nvPr/>
        </p:nvCxnSpPr>
        <p:spPr>
          <a:xfrm flipV="1">
            <a:off x="7222955" y="2187891"/>
            <a:ext cx="0" cy="755190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4024B69-4A3E-424B-87C3-8C8EA00555B8}"/>
              </a:ext>
            </a:extLst>
          </p:cNvPr>
          <p:cNvSpPr txBox="1"/>
          <p:nvPr/>
        </p:nvSpPr>
        <p:spPr>
          <a:xfrm rot="16200000">
            <a:off x="7030648" y="2400742"/>
            <a:ext cx="3738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4.0x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C4F67CE-E6F4-B849-8B2B-FAAD7DBDD50E}"/>
              </a:ext>
            </a:extLst>
          </p:cNvPr>
          <p:cNvCxnSpPr>
            <a:cxnSpLocks/>
          </p:cNvCxnSpPr>
          <p:nvPr/>
        </p:nvCxnSpPr>
        <p:spPr>
          <a:xfrm>
            <a:off x="7100709" y="2172725"/>
            <a:ext cx="866957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82AD82C-8561-E540-A48F-7B2179C9EC76}"/>
              </a:ext>
            </a:extLst>
          </p:cNvPr>
          <p:cNvCxnSpPr>
            <a:cxnSpLocks/>
          </p:cNvCxnSpPr>
          <p:nvPr/>
        </p:nvCxnSpPr>
        <p:spPr>
          <a:xfrm flipV="1">
            <a:off x="7697287" y="2150843"/>
            <a:ext cx="0" cy="946149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8B1CAD4-81EB-D846-AFFB-3F258050B3E6}"/>
              </a:ext>
            </a:extLst>
          </p:cNvPr>
          <p:cNvSpPr txBox="1"/>
          <p:nvPr/>
        </p:nvSpPr>
        <p:spPr>
          <a:xfrm rot="16200000">
            <a:off x="7432924" y="2459192"/>
            <a:ext cx="4907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12.1x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4302A2-D3DC-0F49-A900-57384555A9B4}"/>
              </a:ext>
            </a:extLst>
          </p:cNvPr>
          <p:cNvSpPr/>
          <p:nvPr/>
        </p:nvSpPr>
        <p:spPr>
          <a:xfrm>
            <a:off x="0" y="5216027"/>
            <a:ext cx="9144000" cy="1156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75B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improves performance on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75B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cost-optimized and performance-optimized SSDs</a:t>
            </a:r>
          </a:p>
        </p:txBody>
      </p:sp>
    </p:spTree>
    <p:extLst>
      <p:ext uri="{BB962C8B-B14F-4D97-AF65-F5344CB8AC3E}">
        <p14:creationId xmlns:p14="http://schemas.microsoft.com/office/powerpoint/2010/main" val="306613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D976D2-2EDE-C442-8A2D-BDF924CCDF1D}"/>
              </a:ext>
            </a:extLst>
          </p:cNvPr>
          <p:cNvSpPr/>
          <p:nvPr/>
        </p:nvSpPr>
        <p:spPr>
          <a:xfrm>
            <a:off x="7728167" y="1681316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5A243D-3C64-314C-BB95-94CE65398D23}"/>
              </a:ext>
            </a:extLst>
          </p:cNvPr>
          <p:cNvSpPr/>
          <p:nvPr/>
        </p:nvSpPr>
        <p:spPr>
          <a:xfrm>
            <a:off x="3533508" y="1687913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4056B9-C5A4-4642-8B19-60C5BA863B82}"/>
              </a:ext>
            </a:extLst>
          </p:cNvPr>
          <p:cNvCxnSpPr>
            <a:cxnSpLocks/>
          </p:cNvCxnSpPr>
          <p:nvPr/>
        </p:nvCxnSpPr>
        <p:spPr>
          <a:xfrm flipV="1">
            <a:off x="3785700" y="1951881"/>
            <a:ext cx="0" cy="1155868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56F9C1-9450-014F-ACE8-FA5375B22789}"/>
              </a:ext>
            </a:extLst>
          </p:cNvPr>
          <p:cNvSpPr txBox="1"/>
          <p:nvPr/>
        </p:nvSpPr>
        <p:spPr>
          <a:xfrm rot="16200000">
            <a:off x="3414958" y="2434526"/>
            <a:ext cx="490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4.9x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2E2A88-BBFB-8845-AE79-B4A95FAC4335}"/>
              </a:ext>
            </a:extLst>
          </p:cNvPr>
          <p:cNvGraphicFramePr>
            <a:graphicFrameLocks/>
          </p:cNvGraphicFramePr>
          <p:nvPr/>
        </p:nvGraphicFramePr>
        <p:xfrm>
          <a:off x="737076" y="1472036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C348AE-9BE2-2A4B-8E09-097659438226}"/>
              </a:ext>
            </a:extLst>
          </p:cNvPr>
          <p:cNvGraphicFramePr>
            <a:graphicFrameLocks/>
          </p:cNvGraphicFramePr>
          <p:nvPr/>
        </p:nvGraphicFramePr>
        <p:xfrm>
          <a:off x="4922210" y="1467411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DE9DA3-471A-174B-BB7E-5E5A8292A4D6}"/>
              </a:ext>
            </a:extLst>
          </p:cNvPr>
          <p:cNvSpPr txBox="1"/>
          <p:nvPr/>
        </p:nvSpPr>
        <p:spPr>
          <a:xfrm rot="16200000">
            <a:off x="-814605" y="2394129"/>
            <a:ext cx="277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69339-7856-0A4A-9462-195656FD4C75}"/>
              </a:ext>
            </a:extLst>
          </p:cNvPr>
          <p:cNvSpPr txBox="1"/>
          <p:nvPr/>
        </p:nvSpPr>
        <p:spPr>
          <a:xfrm>
            <a:off x="1143779" y="1637078"/>
            <a:ext cx="1096792" cy="45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CE357-EACE-8448-8749-9EF89EC635D5}"/>
              </a:ext>
            </a:extLst>
          </p:cNvPr>
          <p:cNvCxnSpPr>
            <a:cxnSpLocks/>
          </p:cNvCxnSpPr>
          <p:nvPr/>
        </p:nvCxnSpPr>
        <p:spPr>
          <a:xfrm flipH="1">
            <a:off x="7718642" y="1684491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50C006-E3F8-4B47-B3DE-03EB2640C090}"/>
              </a:ext>
            </a:extLst>
          </p:cNvPr>
          <p:cNvCxnSpPr>
            <a:cxnSpLocks/>
          </p:cNvCxnSpPr>
          <p:nvPr/>
        </p:nvCxnSpPr>
        <p:spPr>
          <a:xfrm flipH="1">
            <a:off x="3523983" y="1678562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34C8D8-6A86-FC49-A730-3E3E547B0B84}"/>
              </a:ext>
            </a:extLst>
          </p:cNvPr>
          <p:cNvGrpSpPr/>
          <p:nvPr/>
        </p:nvGrpSpPr>
        <p:grpSpPr>
          <a:xfrm>
            <a:off x="1135129" y="1168680"/>
            <a:ext cx="3180029" cy="369332"/>
            <a:chOff x="1135129" y="1421165"/>
            <a:chExt cx="3180029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3AD82-F051-5448-9C9F-37D4E55965C8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7B186E-686A-A748-8537-6AA2B95FDD0D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PIM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EA7E51-7014-9240-861C-D200BF2647D2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D2A688-4534-8C4C-8352-7C14C1F88251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852337-879C-FF4B-9EFE-0C57DD64339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02D251-6EB3-E841-B696-272B85E6B378}"/>
              </a:ext>
            </a:extLst>
          </p:cNvPr>
          <p:cNvCxnSpPr>
            <a:cxnSpLocks/>
          </p:cNvCxnSpPr>
          <p:nvPr/>
        </p:nvCxnSpPr>
        <p:spPr>
          <a:xfrm flipV="1">
            <a:off x="7978552" y="2273288"/>
            <a:ext cx="0" cy="514273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A49EEA-4306-1C4A-8194-3D121DEAE8C6}"/>
              </a:ext>
            </a:extLst>
          </p:cNvPr>
          <p:cNvSpPr txBox="1"/>
          <p:nvPr/>
        </p:nvSpPr>
        <p:spPr>
          <a:xfrm rot="16200000">
            <a:off x="7339224" y="2403433"/>
            <a:ext cx="968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3DC33-A41B-B046-8A9A-AD812F8807D0}"/>
              </a:ext>
            </a:extLst>
          </p:cNvPr>
          <p:cNvSpPr txBox="1"/>
          <p:nvPr/>
        </p:nvSpPr>
        <p:spPr>
          <a:xfrm>
            <a:off x="5333766" y="1637078"/>
            <a:ext cx="10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57D037-BA05-0649-BB7E-00D81A0AE0AA}"/>
              </a:ext>
            </a:extLst>
          </p:cNvPr>
          <p:cNvSpPr txBox="1"/>
          <p:nvPr/>
        </p:nvSpPr>
        <p:spPr>
          <a:xfrm>
            <a:off x="1382061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A64E6F-E310-AE47-9501-B56EFE138873}"/>
              </a:ext>
            </a:extLst>
          </p:cNvPr>
          <p:cNvSpPr txBox="1"/>
          <p:nvPr/>
        </p:nvSpPr>
        <p:spPr>
          <a:xfrm>
            <a:off x="5545289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EB392-F5CD-BF47-8326-685FFE14F3E3}"/>
              </a:ext>
            </a:extLst>
          </p:cNvPr>
          <p:cNvGrpSpPr/>
          <p:nvPr/>
        </p:nvGrpSpPr>
        <p:grpSpPr>
          <a:xfrm>
            <a:off x="5333766" y="1168680"/>
            <a:ext cx="3180029" cy="369332"/>
            <a:chOff x="1135129" y="1421165"/>
            <a:chExt cx="3180029" cy="369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8F355D3-0F3D-8947-B942-7A57E6B130BD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4512D5-86CA-8646-98B8-D76CB79BFE53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PIM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BBBF39-E4CA-EE4E-B0B9-B5A62AD67140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2253F7-DBB2-E14F-9235-4BF0B05AC323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6D1E46-0846-D143-9C9C-667835C4FBB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949E2D6-74FE-E343-B9EC-D9C3FFC82441}"/>
              </a:ext>
            </a:extLst>
          </p:cNvPr>
          <p:cNvSpPr/>
          <p:nvPr/>
        </p:nvSpPr>
        <p:spPr>
          <a:xfrm>
            <a:off x="0" y="4785879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48871AB-A931-094C-80D6-574E4A0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Speedup over the PIM Baseline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296832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15C9-A6DD-614C-91E9-CB17C96C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684"/>
            <a:ext cx="8798061" cy="601390"/>
          </a:xfrm>
        </p:spPr>
        <p:txBody>
          <a:bodyPr/>
          <a:lstStyle/>
          <a:p>
            <a:r>
              <a:rPr lang="en-CH" sz="2400" dirty="0"/>
              <a:t>On average across different input sets and SSDs</a:t>
            </a:r>
          </a:p>
          <a:p>
            <a:endParaRPr lang="en-CH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F475A-5E16-4946-AC40-A1BB808A4B03}"/>
              </a:ext>
            </a:extLst>
          </p:cNvPr>
          <p:cNvGraphicFramePr>
            <a:graphicFrameLocks/>
          </p:cNvGraphicFramePr>
          <p:nvPr/>
        </p:nvGraphicFramePr>
        <p:xfrm>
          <a:off x="1324224" y="1511074"/>
          <a:ext cx="7014576" cy="300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B7952F-4C1F-0E41-8095-74D13B2FC2FE}"/>
              </a:ext>
            </a:extLst>
          </p:cNvPr>
          <p:cNvSpPr txBox="1"/>
          <p:nvPr/>
        </p:nvSpPr>
        <p:spPr>
          <a:xfrm rot="16200000">
            <a:off x="-480696" y="2578298"/>
            <a:ext cx="2780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GeoMean Energy Reduction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(Higher is Better)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4C737-6FEA-2246-8D04-9675BCD2241A}"/>
              </a:ext>
            </a:extLst>
          </p:cNvPr>
          <p:cNvSpPr/>
          <p:nvPr/>
        </p:nvSpPr>
        <p:spPr>
          <a:xfrm>
            <a:off x="0" y="4747923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energy reduction over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CH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</a:t>
            </a:r>
            <a:r>
              <a:rPr kumimoji="0" lang="en-CH" sz="235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DB74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and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46513-A638-C740-B242-5F6A7C513128}"/>
              </a:ext>
            </a:extLst>
          </p:cNvPr>
          <p:cNvCxnSpPr>
            <a:cxnSpLocks/>
          </p:cNvCxnSpPr>
          <p:nvPr/>
        </p:nvCxnSpPr>
        <p:spPr>
          <a:xfrm flipV="1">
            <a:off x="2536132" y="1950787"/>
            <a:ext cx="0" cy="1658031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C154CB-9114-3544-9CEC-75361288F786}"/>
              </a:ext>
            </a:extLst>
          </p:cNvPr>
          <p:cNvSpPr txBox="1"/>
          <p:nvPr/>
        </p:nvSpPr>
        <p:spPr>
          <a:xfrm rot="16200000">
            <a:off x="2308736" y="2235101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D5D0C-E127-AA45-85BB-5D0CB7293B6F}"/>
              </a:ext>
            </a:extLst>
          </p:cNvPr>
          <p:cNvCxnSpPr>
            <a:cxnSpLocks/>
          </p:cNvCxnSpPr>
          <p:nvPr/>
        </p:nvCxnSpPr>
        <p:spPr>
          <a:xfrm>
            <a:off x="2163468" y="1950787"/>
            <a:ext cx="4980561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72BED7-0A92-2645-A423-633BFD3B22F7}"/>
              </a:ext>
            </a:extLst>
          </p:cNvPr>
          <p:cNvCxnSpPr>
            <a:cxnSpLocks/>
          </p:cNvCxnSpPr>
          <p:nvPr/>
        </p:nvCxnSpPr>
        <p:spPr>
          <a:xfrm flipV="1">
            <a:off x="4151870" y="1967145"/>
            <a:ext cx="0" cy="1882361"/>
          </a:xfrm>
          <a:prstGeom prst="straightConnector1">
            <a:avLst/>
          </a:prstGeom>
          <a:ln w="15875">
            <a:solidFill>
              <a:srgbClr val="DB742F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6B11B6-4049-B842-845B-BF613047B3B3}"/>
              </a:ext>
            </a:extLst>
          </p:cNvPr>
          <p:cNvSpPr txBox="1"/>
          <p:nvPr/>
        </p:nvSpPr>
        <p:spPr>
          <a:xfrm rot="16200000">
            <a:off x="3832152" y="2306140"/>
            <a:ext cx="5847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DB742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15.2x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DB742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648080-A72B-CE45-9DEC-DAC2BC1670B1}"/>
              </a:ext>
            </a:extLst>
          </p:cNvPr>
          <p:cNvCxnSpPr>
            <a:cxnSpLocks/>
          </p:cNvCxnSpPr>
          <p:nvPr/>
        </p:nvCxnSpPr>
        <p:spPr>
          <a:xfrm flipV="1">
            <a:off x="5769935" y="1950787"/>
            <a:ext cx="0" cy="958662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1419C1-DA6A-8F47-8864-B7672570EC50}"/>
              </a:ext>
            </a:extLst>
          </p:cNvPr>
          <p:cNvSpPr txBox="1"/>
          <p:nvPr/>
        </p:nvSpPr>
        <p:spPr>
          <a:xfrm rot="16200000">
            <a:off x="5547208" y="223510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1E3EC5-2D00-D84B-BC50-6509DDF6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Reduction in Energy Consumption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4324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2F0B-17AA-4B4A-B19A-F926192A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Accuracy, Area,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B41-A619-A04A-A04A-0D5A45CB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13432"/>
            <a:ext cx="9261231" cy="24057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H" b="1" u="sng" dirty="0"/>
              <a:t>Accuracy</a:t>
            </a:r>
            <a:endParaRPr lang="en-CH" sz="3200" b="1" u="sng" dirty="0"/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Same accuracy </a:t>
            </a:r>
            <a:r>
              <a:rPr lang="en-CH" sz="2400" dirty="0"/>
              <a:t>as the </a:t>
            </a:r>
            <a:r>
              <a:rPr lang="en-CH" sz="2400" b="1" dirty="0">
                <a:solidFill>
                  <a:schemeClr val="accent2"/>
                </a:solidFill>
              </a:rPr>
              <a:t>accuracy-optimized</a:t>
            </a:r>
            <a:r>
              <a:rPr lang="en-CH" sz="2400" dirty="0"/>
              <a:t> baseline</a:t>
            </a:r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Significantly higher accuracy </a:t>
            </a:r>
            <a:r>
              <a:rPr lang="en-CH" sz="2400" dirty="0"/>
              <a:t>than the </a:t>
            </a:r>
            <a:r>
              <a:rPr lang="en-CH" sz="2400" b="1" dirty="0">
                <a:solidFill>
                  <a:srgbClr val="C812BD"/>
                </a:solidFill>
              </a:rPr>
              <a:t>performance-optimized</a:t>
            </a:r>
            <a:r>
              <a:rPr lang="en-CH" sz="2400" b="1" dirty="0">
                <a:solidFill>
                  <a:schemeClr val="accent2"/>
                </a:solidFill>
              </a:rPr>
              <a:t> </a:t>
            </a:r>
            <a:r>
              <a:rPr lang="en-CH" sz="2400" dirty="0"/>
              <a:t>and </a:t>
            </a:r>
            <a:r>
              <a:rPr lang="en-CH" sz="2400" b="1" dirty="0">
                <a:solidFill>
                  <a:srgbClr val="7030A0"/>
                </a:solidFill>
              </a:rPr>
              <a:t>PIM</a:t>
            </a:r>
            <a:r>
              <a:rPr lang="en-CH" sz="2400" dirty="0"/>
              <a:t> baselines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4.6 – 5.2× </a:t>
            </a:r>
            <a:r>
              <a:rPr lang="en-GB" dirty="0"/>
              <a:t>higher F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scores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3 – 24% </a:t>
            </a:r>
            <a:r>
              <a:rPr lang="en-GB" dirty="0"/>
              <a:t>lower L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norm error</a:t>
            </a:r>
            <a:endParaRPr lang="en-CH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5DBDC-10A7-E946-AF64-F5682E6E7917}"/>
              </a:ext>
            </a:extLst>
          </p:cNvPr>
          <p:cNvSpPr txBox="1">
            <a:spLocks/>
          </p:cNvSpPr>
          <p:nvPr/>
        </p:nvSpPr>
        <p:spPr>
          <a:xfrm>
            <a:off x="93785" y="3980857"/>
            <a:ext cx="8858667" cy="221815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Area and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Total for an 8-channel SSD: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Area: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mm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(Only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of the area of three ARM Cortex 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cores in an SSD controller)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Power: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7.658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11150" marR="0" lvl="1" indent="-18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GB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11150" marR="0" lvl="1" indent="-18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GB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77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/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outperforms the baselines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even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8244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/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outperforms the baselines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even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1EE48-0301-6F4E-897B-09D2A13371A0}"/>
              </a:ext>
            </a:extLst>
          </p:cNvPr>
          <p:cNvSpPr/>
          <p:nvPr/>
        </p:nvSpPr>
        <p:spPr>
          <a:xfrm>
            <a:off x="0" y="978195"/>
            <a:ext cx="9144000" cy="5388738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3F13CA-549A-CE40-81EA-57B17365887B}"/>
              </a:ext>
            </a:extLst>
          </p:cNvPr>
          <p:cNvSpPr/>
          <p:nvPr/>
        </p:nvSpPr>
        <p:spPr>
          <a:xfrm>
            <a:off x="194153" y="2448623"/>
            <a:ext cx="8755694" cy="2058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improves system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cost-efficiency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and makes metagenomics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more accessible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wider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adoption</a:t>
            </a:r>
          </a:p>
        </p:txBody>
      </p:sp>
    </p:spTree>
    <p:extLst>
      <p:ext uri="{BB962C8B-B14F-4D97-AF65-F5344CB8AC3E}">
        <p14:creationId xmlns:p14="http://schemas.microsoft.com/office/powerpoint/2010/main" val="19287687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04824"/>
            <a:ext cx="9451268" cy="56772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running in-storage processing operations on the </a:t>
            </a:r>
            <a:r>
              <a:rPr lang="en-CH" b="1" dirty="0">
                <a:solidFill>
                  <a:srgbClr val="548235"/>
                </a:solidFill>
              </a:rPr>
              <a:t>cores existing in the SSD controller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using the same accelerators </a:t>
            </a:r>
            <a:r>
              <a:rPr lang="en-CH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H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Database sizes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Memory capacities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#SSDs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#Channels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#Samples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dirty="0"/>
              <a:t>MegIS’s performance for </a:t>
            </a:r>
            <a:r>
              <a:rPr lang="en-GB" b="1" dirty="0">
                <a:solidFill>
                  <a:srgbClr val="7030A0"/>
                </a:solidFill>
              </a:rPr>
              <a:t>abundance estimation</a:t>
            </a:r>
            <a:endParaRPr lang="en-C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3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49202"/>
            <a:ext cx="8798061" cy="5677226"/>
          </a:xfrm>
        </p:spPr>
        <p:txBody>
          <a:bodyPr/>
          <a:lstStyle/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with the </a:t>
            </a:r>
            <a:r>
              <a:rPr lang="en-CH" sz="2400" b="1" dirty="0">
                <a:solidFill>
                  <a:srgbClr val="548235"/>
                </a:solidFill>
              </a:rPr>
              <a:t>cores in the SSD controller</a:t>
            </a:r>
          </a:p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</a:t>
            </a:r>
            <a:r>
              <a:rPr lang="en-CH" sz="2400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32000"/>
              </a:lnSpc>
            </a:pPr>
            <a:r>
              <a:rPr lang="en-CH" sz="2400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Database sizes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Memory capacities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#SSDs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#Channels</a:t>
            </a:r>
          </a:p>
          <a:p>
            <a:pPr lvl="1">
              <a:lnSpc>
                <a:spcPct val="132000"/>
              </a:lnSpc>
              <a:spcAft>
                <a:spcPts val="1500"/>
              </a:spcAft>
            </a:pPr>
            <a:r>
              <a:rPr lang="en-CH" sz="2000" dirty="0"/>
              <a:t>#Samples</a:t>
            </a:r>
          </a:p>
          <a:p>
            <a:pPr>
              <a:lnSpc>
                <a:spcPct val="132000"/>
              </a:lnSpc>
            </a:pPr>
            <a:r>
              <a:rPr lang="en-GB" sz="2400" dirty="0"/>
              <a:t>MegIS’s performance for </a:t>
            </a:r>
            <a:r>
              <a:rPr lang="en-GB" sz="2400" b="1" dirty="0">
                <a:solidFill>
                  <a:srgbClr val="7030A0"/>
                </a:solidFill>
              </a:rPr>
              <a:t>abundance estimation</a:t>
            </a:r>
            <a:endParaRPr lang="en-CH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D571B-80CC-B14C-B2F8-9BE69FF1E252}"/>
              </a:ext>
            </a:extLst>
          </p:cNvPr>
          <p:cNvSpPr/>
          <p:nvPr/>
        </p:nvSpPr>
        <p:spPr>
          <a:xfrm>
            <a:off x="93785" y="949202"/>
            <a:ext cx="8895836" cy="5427847"/>
          </a:xfrm>
          <a:prstGeom prst="rect">
            <a:avLst/>
          </a:prstGeom>
          <a:solidFill>
            <a:srgbClr val="FFFFFF">
              <a:alpha val="8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5D0C2-A56B-C84C-9E77-1E7F2112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/>
          <a:stretch/>
        </p:blipFill>
        <p:spPr>
          <a:xfrm>
            <a:off x="173036" y="985851"/>
            <a:ext cx="8797925" cy="2283081"/>
          </a:xfrm>
          <a:prstGeom prst="rect">
            <a:avLst/>
          </a:prstGeom>
          <a:ln w="28575">
            <a:solidFill>
              <a:srgbClr val="0643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47A77-6E0F-A54B-935F-72A22D2BF1CC}"/>
              </a:ext>
            </a:extLst>
          </p:cNvPr>
          <p:cNvSpPr txBox="1"/>
          <p:nvPr/>
        </p:nvSpPr>
        <p:spPr>
          <a:xfrm>
            <a:off x="2236175" y="6131854"/>
            <a:ext cx="4671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  <a:hlinkClick r:id="rId4"/>
              </a:rPr>
              <a:t>https://arxiv.org/abs/2406.19113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8B7A-F56E-E54F-9851-24F87EB83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9" y="3424873"/>
            <a:ext cx="2490178" cy="24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8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7|1|6.4|2.9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8.2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8.2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4|3.1|5.3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6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1_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sz="3200" b="1" dirty="0" smtClean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7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1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0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0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243256</TotalTime>
  <Words>7729</Words>
  <Application>Microsoft Office PowerPoint</Application>
  <PresentationFormat>On-screen Show (4:3)</PresentationFormat>
  <Paragraphs>2153</Paragraphs>
  <Slides>106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106</vt:i4>
      </vt:variant>
    </vt:vector>
  </HeadingPairs>
  <TitlesOfParts>
    <vt:vector size="188" baseType="lpstr">
      <vt:lpstr>ＭＳ Ｐゴシック</vt:lpstr>
      <vt:lpstr>Arial</vt:lpstr>
      <vt:lpstr>Arial</vt:lpstr>
      <vt:lpstr>Avenir Next</vt:lpstr>
      <vt:lpstr>Avenir Next Medium</vt:lpstr>
      <vt:lpstr>Calibri</vt:lpstr>
      <vt:lpstr>Cambria</vt:lpstr>
      <vt:lpstr>Cambria Math</vt:lpstr>
      <vt:lpstr>Corbel</vt:lpstr>
      <vt:lpstr>Courier</vt:lpstr>
      <vt:lpstr>Courier New</vt:lpstr>
      <vt:lpstr>Garamond</vt:lpstr>
      <vt:lpstr>Helvetica</vt:lpstr>
      <vt:lpstr>Myriad Pro Bold Cond</vt:lpstr>
      <vt:lpstr>Segoe UI Symbol</vt:lpstr>
      <vt:lpstr>Tahoma</vt:lpstr>
      <vt:lpstr>Times New Roman</vt:lpstr>
      <vt:lpstr>Verdana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12_Edge</vt:lpstr>
      <vt:lpstr>95_Edge</vt:lpstr>
      <vt:lpstr>99_Edge</vt:lpstr>
      <vt:lpstr>43_Edge</vt:lpstr>
      <vt:lpstr>100_Edge</vt:lpstr>
      <vt:lpstr>19_Edge</vt:lpstr>
      <vt:lpstr>30_Edge</vt:lpstr>
      <vt:lpstr>41_Edge</vt:lpstr>
      <vt:lpstr>31_Edge</vt:lpstr>
      <vt:lpstr>1_Office Theme</vt:lpstr>
      <vt:lpstr>3_Office Theme</vt:lpstr>
      <vt:lpstr>11_Edge</vt:lpstr>
      <vt:lpstr>37_Edge</vt:lpstr>
      <vt:lpstr>20_Edge</vt:lpstr>
      <vt:lpstr>19_Office Theme</vt:lpstr>
      <vt:lpstr>21_Office Theme</vt:lpstr>
      <vt:lpstr>22_Office Theme</vt:lpstr>
      <vt:lpstr>157_Edge</vt:lpstr>
      <vt:lpstr>137_Edge</vt:lpstr>
      <vt:lpstr>104_Edge</vt:lpstr>
      <vt:lpstr>102_Edge</vt:lpstr>
      <vt:lpstr>140_Edge</vt:lpstr>
      <vt:lpstr>4_Office Theme</vt:lpstr>
      <vt:lpstr>21_Edge</vt:lpstr>
      <vt:lpstr>5_Office Theme</vt:lpstr>
      <vt:lpstr>1st Workshop on  Memory-Centric Computing: Storage-Centric Computing</vt:lpstr>
      <vt:lpstr>Goal: Processing Inside Memory/Storage</vt:lpstr>
      <vt:lpstr>Processing in Memory: Two Types</vt:lpstr>
      <vt:lpstr>Storage-Centric Computing: Two Types</vt:lpstr>
      <vt:lpstr>Flash-Cosmos: In-Flash Bulk Bitwise Execution</vt:lpstr>
      <vt:lpstr>Talk Outline</vt:lpstr>
      <vt:lpstr>Bulk Bitwise Operations</vt:lpstr>
      <vt:lpstr>Bulk Bitwise Operations</vt:lpstr>
      <vt:lpstr>Data-Movement Bottleneck</vt:lpstr>
      <vt:lpstr>NDP for Bulk Bitwise Operations</vt:lpstr>
      <vt:lpstr>In-Storage Processing (ISP)</vt:lpstr>
      <vt:lpstr>In-Storage Processing (ISP)</vt:lpstr>
      <vt:lpstr>In-Flash Processing (IFP)</vt:lpstr>
      <vt:lpstr>In-Flash Processing (IFP)</vt:lpstr>
      <vt:lpstr>Data Sensing Bottleneck in IFP</vt:lpstr>
      <vt:lpstr>Data Sensing Bottleneck in IFP</vt:lpstr>
      <vt:lpstr>Data Sensing Bottleneck in IFP</vt:lpstr>
      <vt:lpstr>Data Sensing Bottleneck in IFP</vt:lpstr>
      <vt:lpstr>Data Sensing Bottleneck in IFP</vt:lpstr>
      <vt:lpstr>Reliability Issues in IFP</vt:lpstr>
      <vt:lpstr>Reliability Issues in IFP</vt:lpstr>
      <vt:lpstr>Reliability Issues in IFP</vt:lpstr>
      <vt:lpstr>Reliability Issues in IFP</vt:lpstr>
      <vt:lpstr>Our Goal</vt:lpstr>
      <vt:lpstr>Our Proposal</vt:lpstr>
      <vt:lpstr>Talk Outline</vt:lpstr>
      <vt:lpstr>NAND Flash Basics: A Flash Cell</vt:lpstr>
      <vt:lpstr>NAND Flash Basics: A NAND String</vt:lpstr>
      <vt:lpstr>NAND Flash Basics: Read Mechanism</vt:lpstr>
      <vt:lpstr>NAND Flash Basics: Read Mechanism</vt:lpstr>
      <vt:lpstr>NAND Flash Basics: Read Mechanism</vt:lpstr>
      <vt:lpstr>NAND Flash Basics: A NAND Flash Block</vt:lpstr>
      <vt:lpstr>NAND Flash Basics: Block Organization</vt:lpstr>
      <vt:lpstr>Similarity to Digital Logic Gates</vt:lpstr>
      <vt:lpstr>Similarity to Digital Logic Gates</vt:lpstr>
      <vt:lpstr>Talk Outline</vt:lpstr>
      <vt:lpstr>Flash-Cosmos: Overview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Supporting Other Bitwise Operations</vt:lpstr>
      <vt:lpstr>Flash-Cosmos: Overview</vt:lpstr>
      <vt:lpstr>Enhanced SLC-Mode Programming (ESP)</vt:lpstr>
      <vt:lpstr>Enhanced SLC-Mode Programming (ESP)</vt:lpstr>
      <vt:lpstr>Enhanced SLC-Mode Programming (ESP)</vt:lpstr>
      <vt:lpstr>Enhanced SLC-Mode Programming (ESP)</vt:lpstr>
      <vt:lpstr>Talk Outline</vt:lpstr>
      <vt:lpstr>Evaluation Methodology</vt:lpstr>
      <vt:lpstr>Real Device Characterization</vt:lpstr>
      <vt:lpstr>Results: Real-Device Characterization</vt:lpstr>
      <vt:lpstr>Evaluation Methodology</vt:lpstr>
      <vt:lpstr>Evaluation with real-world workloads</vt:lpstr>
      <vt:lpstr>Results: Performance &amp; Energy</vt:lpstr>
      <vt:lpstr>More in the Paper</vt:lpstr>
      <vt:lpstr>Talk Outline</vt:lpstr>
      <vt:lpstr>Flash-Cosmos: Summary</vt:lpstr>
      <vt:lpstr>More on Flash-Cosmos</vt:lpstr>
      <vt:lpstr>CIPHERMATCH: Accelerating Secure String Matching</vt:lpstr>
      <vt:lpstr>Upcoming Presentation at ASPLOS 2025</vt:lpstr>
      <vt:lpstr>Storage-Centric Computing: Two Types</vt:lpstr>
      <vt:lpstr>In-Storage Genomic Data Filtering [ASPLOS 2022] </vt:lpstr>
      <vt:lpstr>GenStore:  A High-Performance In-Storage Processing System for Genome Sequence Analysis</vt:lpstr>
      <vt:lpstr>Genome Sequence Analysis</vt:lpstr>
      <vt:lpstr>Genome Sequence Analysis</vt:lpstr>
      <vt:lpstr>Genome Sequence Analysis</vt:lpstr>
      <vt:lpstr>Accelerating Genome Sequence Analysis</vt:lpstr>
      <vt:lpstr>Key Idea</vt:lpstr>
      <vt:lpstr>Challenges</vt:lpstr>
      <vt:lpstr>GenStore</vt:lpstr>
      <vt:lpstr>More on GenStore </vt:lpstr>
      <vt:lpstr>In-Storage Metagenomics [ISCA 2024] </vt:lpstr>
      <vt:lpstr>MegIS: Metagenomics In-Storage</vt:lpstr>
      <vt:lpstr>MegIS’s Steps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Evaluation: Methodology Overview</vt:lpstr>
      <vt:lpstr>Evaluation: Speedup over the Software Baselines</vt:lpstr>
      <vt:lpstr>Evaluation: Speedup over the Software Baselines</vt:lpstr>
      <vt:lpstr>Evaluation: Speedup over the PIM Baseline</vt:lpstr>
      <vt:lpstr>Evaluation: Reduction in Energy Consumption</vt:lpstr>
      <vt:lpstr>Evaluation: Accuracy, Area, and Power</vt:lpstr>
      <vt:lpstr>Evaluation: System Cost-Efficiency</vt:lpstr>
      <vt:lpstr>Evaluation: System Cost-Efficiency</vt:lpstr>
      <vt:lpstr>More in the Paper</vt:lpstr>
      <vt:lpstr>More in the Paper</vt:lpstr>
      <vt:lpstr>MegIS: Summary</vt:lpstr>
      <vt:lpstr>More on MegIS </vt:lpstr>
      <vt:lpstr>Storage-Centric Computing: Two Types</vt:lpstr>
      <vt:lpstr>Summary and Future Outlook</vt:lpstr>
      <vt:lpstr>Our Vision on Storage-Centric Computing</vt:lpstr>
      <vt:lpstr>Storage-Centric Computing: Some Challenges </vt:lpstr>
      <vt:lpstr>1st Workshop on  Memory-Centric Computing: Storage-Centric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Sadrosadati  Seyyedmohammad</cp:lastModifiedBy>
  <cp:revision>3285</cp:revision>
  <cp:lastPrinted>2017-12-05T03:30:35Z</cp:lastPrinted>
  <dcterms:created xsi:type="dcterms:W3CDTF">2010-10-08T20:41:54Z</dcterms:created>
  <dcterms:modified xsi:type="dcterms:W3CDTF">2025-03-30T09:44:51Z</dcterms:modified>
</cp:coreProperties>
</file>