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1.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2.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3.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4.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5.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theme/theme6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37" r:id="rId43"/>
    <p:sldMasterId id="2147488747" r:id="rId44"/>
    <p:sldMasterId id="2147488978" r:id="rId45"/>
    <p:sldMasterId id="2147488991" r:id="rId46"/>
    <p:sldMasterId id="2147489016" r:id="rId47"/>
    <p:sldMasterId id="2147489028" r:id="rId48"/>
    <p:sldMasterId id="2147489216" r:id="rId49"/>
    <p:sldMasterId id="2147489228" r:id="rId50"/>
    <p:sldMasterId id="2147489252" r:id="rId51"/>
    <p:sldMasterId id="2147489265" r:id="rId52"/>
    <p:sldMasterId id="2147489277" r:id="rId53"/>
    <p:sldMasterId id="2147489289" r:id="rId54"/>
    <p:sldMasterId id="2147489550" r:id="rId55"/>
    <p:sldMasterId id="2147489562" r:id="rId56"/>
    <p:sldMasterId id="2147489587" r:id="rId57"/>
    <p:sldMasterId id="2147489643" r:id="rId58"/>
    <p:sldMasterId id="2147489805" r:id="rId59"/>
    <p:sldMasterId id="2147489925" r:id="rId60"/>
    <p:sldMasterId id="2147489950" r:id="rId61"/>
    <p:sldMasterId id="2147489979" r:id="rId62"/>
    <p:sldMasterId id="2147490040" r:id="rId63"/>
    <p:sldMasterId id="2147490114" r:id="rId64"/>
    <p:sldMasterId id="2147490139" r:id="rId65"/>
    <p:sldMasterId id="2147490152" r:id="rId66"/>
  </p:sldMasterIdLst>
  <p:notesMasterIdLst>
    <p:notesMasterId r:id="rId131"/>
  </p:notesMasterIdLst>
  <p:handoutMasterIdLst>
    <p:handoutMasterId r:id="rId132"/>
  </p:handoutMasterIdLst>
  <p:sldIdLst>
    <p:sldId id="7250" r:id="rId67"/>
    <p:sldId id="7209" r:id="rId68"/>
    <p:sldId id="7210" r:id="rId69"/>
    <p:sldId id="7211" r:id="rId70"/>
    <p:sldId id="6948" r:id="rId71"/>
    <p:sldId id="7664" r:id="rId72"/>
    <p:sldId id="7665" r:id="rId73"/>
    <p:sldId id="6949" r:id="rId74"/>
    <p:sldId id="3926" r:id="rId75"/>
    <p:sldId id="6950" r:id="rId76"/>
    <p:sldId id="6951" r:id="rId77"/>
    <p:sldId id="6952" r:id="rId78"/>
    <p:sldId id="4291" r:id="rId79"/>
    <p:sldId id="6597" r:id="rId80"/>
    <p:sldId id="545" r:id="rId81"/>
    <p:sldId id="550" r:id="rId82"/>
    <p:sldId id="571" r:id="rId83"/>
    <p:sldId id="655" r:id="rId84"/>
    <p:sldId id="672" r:id="rId85"/>
    <p:sldId id="552" r:id="rId86"/>
    <p:sldId id="656" r:id="rId87"/>
    <p:sldId id="709" r:id="rId88"/>
    <p:sldId id="674" r:id="rId89"/>
    <p:sldId id="675" r:id="rId90"/>
    <p:sldId id="676" r:id="rId91"/>
    <p:sldId id="643" r:id="rId92"/>
    <p:sldId id="677" r:id="rId93"/>
    <p:sldId id="461" r:id="rId94"/>
    <p:sldId id="678" r:id="rId95"/>
    <p:sldId id="701" r:id="rId96"/>
    <p:sldId id="703" r:id="rId97"/>
    <p:sldId id="679" r:id="rId98"/>
    <p:sldId id="604" r:id="rId99"/>
    <p:sldId id="682" r:id="rId100"/>
    <p:sldId id="683" r:id="rId101"/>
    <p:sldId id="6598" r:id="rId102"/>
    <p:sldId id="6599" r:id="rId103"/>
    <p:sldId id="6600" r:id="rId104"/>
    <p:sldId id="6359" r:id="rId105"/>
    <p:sldId id="6063" r:id="rId106"/>
    <p:sldId id="6064" r:id="rId107"/>
    <p:sldId id="3792" r:id="rId108"/>
    <p:sldId id="7220" r:id="rId109"/>
    <p:sldId id="7221" r:id="rId110"/>
    <p:sldId id="7223" r:id="rId111"/>
    <p:sldId id="5771" r:id="rId112"/>
    <p:sldId id="7244" r:id="rId113"/>
    <p:sldId id="7121" r:id="rId114"/>
    <p:sldId id="7275" r:id="rId115"/>
    <p:sldId id="7396" r:id="rId116"/>
    <p:sldId id="7609" r:id="rId117"/>
    <p:sldId id="7663" r:id="rId118"/>
    <p:sldId id="7593" r:id="rId119"/>
    <p:sldId id="7592" r:id="rId120"/>
    <p:sldId id="7577" r:id="rId121"/>
    <p:sldId id="7578" r:id="rId122"/>
    <p:sldId id="7605" r:id="rId123"/>
    <p:sldId id="7986" r:id="rId124"/>
    <p:sldId id="8068" r:id="rId125"/>
    <p:sldId id="2147470627" r:id="rId126"/>
    <p:sldId id="2147470628" r:id="rId127"/>
    <p:sldId id="6038" r:id="rId128"/>
    <p:sldId id="7060" r:id="rId129"/>
    <p:sldId id="2147470630" r:id="rId1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37" autoAdjust="0"/>
    <p:restoredTop sz="95473" autoAdjust="0"/>
  </p:normalViewPr>
  <p:slideViewPr>
    <p:cSldViewPr>
      <p:cViewPr varScale="1">
        <p:scale>
          <a:sx n="125" d="100"/>
          <a:sy n="125" d="100"/>
        </p:scale>
        <p:origin x="2408"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8.xml"/><Relationship Id="rId16" Type="http://schemas.openxmlformats.org/officeDocument/2006/relationships/slideMaster" Target="slideMasters/slideMaster16.xml"/><Relationship Id="rId107" Type="http://schemas.openxmlformats.org/officeDocument/2006/relationships/slide" Target="slides/slide4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74" Type="http://schemas.openxmlformats.org/officeDocument/2006/relationships/slide" Target="slides/slide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28" Type="http://schemas.openxmlformats.org/officeDocument/2006/relationships/slide" Target="slides/slide62.xml"/><Relationship Id="rId5" Type="http://schemas.openxmlformats.org/officeDocument/2006/relationships/slideMaster" Target="slideMasters/slideMaster5.xml"/><Relationship Id="rId90" Type="http://schemas.openxmlformats.org/officeDocument/2006/relationships/slide" Target="slides/slide24.xml"/><Relationship Id="rId95" Type="http://schemas.openxmlformats.org/officeDocument/2006/relationships/slide" Target="slides/slide2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Master" Target="slideMasters/slideMaster64.xml"/><Relationship Id="rId69" Type="http://schemas.openxmlformats.org/officeDocument/2006/relationships/slide" Target="slides/slide3.xml"/><Relationship Id="rId113" Type="http://schemas.openxmlformats.org/officeDocument/2006/relationships/slide" Target="slides/slide47.xml"/><Relationship Id="rId118" Type="http://schemas.openxmlformats.org/officeDocument/2006/relationships/slide" Target="slides/slide52.xml"/><Relationship Id="rId134" Type="http://schemas.openxmlformats.org/officeDocument/2006/relationships/viewProps" Target="viewProps.xml"/><Relationship Id="rId80" Type="http://schemas.openxmlformats.org/officeDocument/2006/relationships/slide" Target="slides/slide14.xml"/><Relationship Id="rId85" Type="http://schemas.openxmlformats.org/officeDocument/2006/relationships/slide" Target="slides/slide1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08" Type="http://schemas.openxmlformats.org/officeDocument/2006/relationships/slide" Target="slides/slide42.xml"/><Relationship Id="rId124" Type="http://schemas.openxmlformats.org/officeDocument/2006/relationships/slide" Target="slides/slide58.xml"/><Relationship Id="rId129" Type="http://schemas.openxmlformats.org/officeDocument/2006/relationships/slide" Target="slides/slide63.xml"/><Relationship Id="rId54" Type="http://schemas.openxmlformats.org/officeDocument/2006/relationships/slideMaster" Target="slideMasters/slideMaster54.xml"/><Relationship Id="rId70" Type="http://schemas.openxmlformats.org/officeDocument/2006/relationships/slide" Target="slides/slide4.xml"/><Relationship Id="rId75" Type="http://schemas.openxmlformats.org/officeDocument/2006/relationships/slide" Target="slides/slide9.xml"/><Relationship Id="rId91" Type="http://schemas.openxmlformats.org/officeDocument/2006/relationships/slide" Target="slides/slide25.xml"/><Relationship Id="rId96"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119" Type="http://schemas.openxmlformats.org/officeDocument/2006/relationships/slide" Target="slides/slide53.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5.xml"/><Relationship Id="rId86" Type="http://schemas.openxmlformats.org/officeDocument/2006/relationships/slide" Target="slides/slide20.xml"/><Relationship Id="rId130" Type="http://schemas.openxmlformats.org/officeDocument/2006/relationships/slide" Target="slides/slide64.xml"/><Relationship Id="rId135"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04" Type="http://schemas.openxmlformats.org/officeDocument/2006/relationships/slide" Target="slides/slide38.xml"/><Relationship Id="rId120" Type="http://schemas.openxmlformats.org/officeDocument/2006/relationships/slide" Target="slides/slide54.xml"/><Relationship Id="rId125" Type="http://schemas.openxmlformats.org/officeDocument/2006/relationships/slide" Target="slides/slide59.xml"/><Relationship Id="rId7" Type="http://schemas.openxmlformats.org/officeDocument/2006/relationships/slideMaster" Target="slideMasters/slideMaster7.xml"/><Relationship Id="rId71" Type="http://schemas.openxmlformats.org/officeDocument/2006/relationships/slide" Target="slides/slide5.xml"/><Relationship Id="rId92" Type="http://schemas.openxmlformats.org/officeDocument/2006/relationships/slide" Target="slides/slide2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15" Type="http://schemas.openxmlformats.org/officeDocument/2006/relationships/slide" Target="slides/slide49.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Master" Target="slideMasters/slideMaster61.xml"/><Relationship Id="rId82" Type="http://schemas.openxmlformats.org/officeDocument/2006/relationships/slide" Target="slides/slide1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105" Type="http://schemas.openxmlformats.org/officeDocument/2006/relationships/slide" Target="slides/slide39.xml"/><Relationship Id="rId126"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98" Type="http://schemas.openxmlformats.org/officeDocument/2006/relationships/slide" Target="slides/slide32.xml"/><Relationship Id="rId121" Type="http://schemas.openxmlformats.org/officeDocument/2006/relationships/slide" Target="slides/slide5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116" Type="http://schemas.openxmlformats.org/officeDocument/2006/relationships/slide" Target="slides/slide5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handoutMaster" Target="handoutMasters/handout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78" Type="http://schemas.openxmlformats.org/officeDocument/2006/relationships/slide" Target="slides/slide12.xml"/><Relationship Id="rId94" Type="http://schemas.openxmlformats.org/officeDocument/2006/relationships/slide" Target="slides/slide28.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3/29/25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3/29/25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646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different approaches used by prior works to identify memory bottlenecks and NDP  suitability are not comprehensive enough in</a:t>
            </a:r>
          </a:p>
          <a:p>
            <a:endParaRPr lang="en-US" dirty="0"/>
          </a:p>
          <a:p>
            <a:endParaRPr lang="en-US" dirty="0"/>
          </a:p>
          <a:p>
            <a:r>
              <a:rPr lang="en-US" dirty="0"/>
              <a:t>[CLICK] identifying data movement bottlenecks</a:t>
            </a:r>
          </a:p>
          <a:p>
            <a:r>
              <a:rPr lang="en-US" dirty="0"/>
              <a:t>[CLICK] correlating different data movement mitigation mechanisms, as NDP, with the different types of data movement bottlenecks.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3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THEREFORE, our goal is to develop a methodology to </a:t>
            </a:r>
          </a:p>
          <a:p>
            <a:endParaRPr lang="en-US" dirty="0"/>
          </a:p>
          <a:p>
            <a:r>
              <a:rPr lang="en-US" dirty="0"/>
              <a:t>[CLICK] methodically identify the major sources of inefficiency that lead to data movement bottlenecks by observing and identifying relevant metrics and</a:t>
            </a:r>
          </a:p>
          <a:p>
            <a:endParaRPr lang="en-US" dirty="0"/>
          </a:p>
          <a:p>
            <a:r>
              <a:rPr lang="en-US" dirty="0"/>
              <a:t>[CLICK] comprehensively compare traditional compute-centric data movement mitigation techniques to more memory-centric techniques, thereby developing a rigorous understanding of the best techniques to mitigate each source of data movement.</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799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42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check the first step </a:t>
            </a:r>
          </a:p>
          <a:p>
            <a:endParaRPr lang="en-US" dirty="0"/>
          </a:p>
          <a:p>
            <a:r>
              <a:rPr lang="en-US" dirty="0"/>
              <a:t> [NEXT]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33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goal of the first step is to identify functions in an application that suffers from memory bottlenecks</a:t>
            </a:r>
          </a:p>
          <a:p>
            <a:endParaRPr lang="en-US" dirty="0"/>
          </a:p>
          <a:p>
            <a:r>
              <a:rPr lang="en-US" dirty="0"/>
              <a:t>[CLICK] To profile the applications and identify functions that suffer from data movement bottlenecks</a:t>
            </a:r>
          </a:p>
          <a:p>
            <a:endParaRPr lang="en-US" dirty="0"/>
          </a:p>
          <a:p>
            <a:r>
              <a:rPr lang="en-US" dirty="0"/>
              <a:t>[CLICK] we use a hardware profiling tool. In this work, we decided to use Intel </a:t>
            </a:r>
            <a:r>
              <a:rPr lang="en-US" dirty="0" err="1"/>
              <a:t>Vtune</a:t>
            </a:r>
            <a:endParaRPr lang="en-US" dirty="0"/>
          </a:p>
          <a:p>
            <a:endParaRPr lang="en-US" dirty="0"/>
          </a:p>
          <a:p>
            <a:r>
              <a:rPr lang="en-US" dirty="0"/>
              <a:t>[CLICK] Intel </a:t>
            </a:r>
            <a:r>
              <a:rPr lang="en-US" dirty="0" err="1"/>
              <a:t>Vtune</a:t>
            </a:r>
            <a:r>
              <a:rPr lang="en-US" dirty="0"/>
              <a:t> provides a metric called Memory bound, which is defined as the percentage of CPU pipeline slots that are not utilized because of memory stalls. </a:t>
            </a:r>
          </a:p>
          <a:p>
            <a:endParaRPr lang="en-US" dirty="0"/>
          </a:p>
          <a:p>
            <a:r>
              <a:rPr lang="en-US" dirty="0"/>
              <a:t> [NEXT]</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give a look to the second  step.</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176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In Step 2, we aim to analyze application’s memory characteristics, as locality, thus we could understand how it affects the components of the memory system, as cache behavior or  prefetching. To this end, we evaluate two key metrics.</a:t>
            </a:r>
          </a:p>
          <a:p>
            <a:endParaRPr lang="en-US" dirty="0"/>
          </a:p>
          <a:p>
            <a:r>
              <a:rPr lang="en-US" dirty="0"/>
              <a:t>[CLICK] We first evaluate spatial locality from an application. </a:t>
            </a:r>
          </a:p>
          <a:p>
            <a:endParaRPr lang="en-US" dirty="0"/>
          </a:p>
          <a:p>
            <a:r>
              <a:rPr lang="en-US" dirty="0"/>
              <a:t>[CLICK] For this, we collect the memory trace of an application </a:t>
            </a:r>
          </a:p>
          <a:p>
            <a:endParaRPr lang="en-US" dirty="0"/>
          </a:p>
          <a:p>
            <a:r>
              <a:rPr lang="en-US" dirty="0"/>
              <a:t>[CLICK] To build a  histogram called the stride profile, where each bin  stores how many times each stride appear in the memory trace.</a:t>
            </a:r>
          </a:p>
          <a:p>
            <a:endParaRPr lang="en-US" dirty="0"/>
          </a:p>
          <a:p>
            <a:r>
              <a:rPr lang="en-US" dirty="0"/>
              <a:t>[CLICK] In this example, the stride between the first accessed address and the next accessed address is equal to 1. We increment a stride profile histogram in bin 1 to indicate such stride has been observed.</a:t>
            </a:r>
          </a:p>
          <a:p>
            <a:endParaRPr lang="en-US" dirty="0"/>
          </a:p>
          <a:p>
            <a:r>
              <a:rPr lang="en-US" dirty="0"/>
              <a:t>[CLICK] We use the stride profile histogram to calculate the cumulative distribution  of stride profiles, which represents the final spatial locality value. </a:t>
            </a:r>
          </a:p>
          <a:p>
            <a:endParaRPr lang="en-US" dirty="0"/>
          </a:p>
          <a:p>
            <a:r>
              <a:rPr lang="en-US" dirty="0"/>
              <a:t>[CLICK] A spatial locality value close to 0 is caused by large stride values or random accesses, as shown in this example. In such case, we say the application has low spatial locality </a:t>
            </a:r>
          </a:p>
          <a:p>
            <a:endParaRPr lang="en-US" dirty="0"/>
          </a:p>
          <a:p>
            <a:r>
              <a:rPr lang="en-US" dirty="0"/>
              <a:t>[CLICK] A spatial locality value close to 1 is caused by a completely sequential access pattern. . In such case, we say the application has high spatial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147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Similarly, we evaluate how much temporal locality an application has. </a:t>
            </a:r>
          </a:p>
          <a:p>
            <a:endParaRPr lang="en-US" dirty="0"/>
          </a:p>
          <a:p>
            <a:r>
              <a:rPr lang="en-US" dirty="0"/>
              <a:t>[CLICK] For this, we collect the memory trace of an application </a:t>
            </a:r>
          </a:p>
          <a:p>
            <a:endParaRPr lang="en-US" dirty="0"/>
          </a:p>
          <a:p>
            <a:r>
              <a:rPr lang="en-US" dirty="0"/>
              <a:t>[CLICK] to create a histogram called reuse profile, where each bin  represents the number of times a memory address is reused. For each memory address, we increment the bin that represents the corresponding number of repetitions. </a:t>
            </a:r>
          </a:p>
          <a:p>
            <a:endParaRPr lang="en-US" dirty="0"/>
          </a:p>
          <a:p>
            <a:r>
              <a:rPr lang="en-US" dirty="0"/>
              <a:t>[CLICK] In this example, memory address  A is reused 4 times. Thus, we increment the reuse profile histogram in bin 4 to indicate such reuse has been observed.</a:t>
            </a:r>
          </a:p>
          <a:p>
            <a:endParaRPr lang="en-US" dirty="0"/>
          </a:p>
          <a:p>
            <a:r>
              <a:rPr lang="en-US" dirty="0"/>
              <a:t>[CLICK] We use the reuse profile histogram to calculate the cumulative distribution  of rese profiles, which represents the final temporal locality value. </a:t>
            </a:r>
          </a:p>
          <a:p>
            <a:endParaRPr lang="en-US" dirty="0"/>
          </a:p>
          <a:p>
            <a:r>
              <a:rPr lang="en-US" dirty="0"/>
              <a:t>[CLICK] A temporal locality value close to 0 is caused by low data reuse. In such case, we say the application has low temporal locality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temporal locality value close to 1 is caused by high data reuse/ In such case, we say the application has high temporal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369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look deeper into Step 3 of our methodology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0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works rely on many different methodology's to identify memory bottlenecks in a system. Often, such methodologies are intuitively used as a indication of NDP suitability for a given application</a:t>
            </a:r>
          </a:p>
          <a:p>
            <a:endParaRPr lang="en-US" dirty="0"/>
          </a:p>
          <a:p>
            <a:pPr marL="0" indent="0">
              <a:buFontTx/>
              <a:buNone/>
            </a:pPr>
            <a:r>
              <a:rPr lang="en-US" dirty="0"/>
              <a:t>[CLICK] However, as I will show next, none of those models are comprehensive enough to identify memory bottlenecks and NDP suitability. This happens because these models are built targeting to identify specific sources of data movement bottlenecks, and often their definitions of compute and memory bound are not enough to indicate NDP suitability. </a:t>
            </a:r>
          </a:p>
          <a:p>
            <a:endParaRPr lang="en-US" dirty="0"/>
          </a:p>
          <a:p>
            <a:r>
              <a:rPr lang="en-US" dirty="0"/>
              <a:t>[CLICK] For that, we will analyze two commonly used approaches: the roofline model, which correlates the arithmetic intensity of an application with performance, </a:t>
            </a:r>
          </a:p>
          <a:p>
            <a:endParaRPr lang="en-US" dirty="0"/>
          </a:p>
          <a:p>
            <a:r>
              <a:rPr lang="en-US" dirty="0"/>
              <a:t>[CLICK]  and identifying application that has high misses-per-kilo instructions or MPKI.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48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While Step 2 allows us to understand inherent application sources for memory boundedness, it is important to understand how hardware architectural features can also result in memory bottlenecks.  As a result, in our third step we perform a scalability analysis of the functions selected in Step 1, where we evaluate performance and energy scaling for three different system configurations. The scalability analysis makes use of three architecture-dependent metrics: </a:t>
            </a:r>
          </a:p>
          <a:p>
            <a:endParaRPr lang="en-US" dirty="0"/>
          </a:p>
          <a:p>
            <a:r>
              <a:rPr lang="en-US" dirty="0"/>
              <a:t>[CLICK] First, Arithmetic Intensity (AI), defined as the number of arithmetic and logic operations performed per L1 cache line accessed. </a:t>
            </a:r>
          </a:p>
          <a:p>
            <a:endParaRPr lang="en-US" dirty="0"/>
          </a:p>
          <a:p>
            <a:r>
              <a:rPr lang="en-US" dirty="0"/>
              <a:t>[CLICK] This metric indicates how much computation there is per memory request. Intuitively, applications with high AI are likely to be computationally intensive, while applications with low AI tend to be memory intensive</a:t>
            </a:r>
          </a:p>
          <a:p>
            <a:endParaRPr lang="en-US" dirty="0"/>
          </a:p>
          <a:p>
            <a:r>
              <a:rPr lang="en-US" dirty="0"/>
              <a:t>[CLICK] Second, Misses per Kilo-Instruction (MPKI), defined as the number of LLC misses per one thousand instructions.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This metric is considered to be a good indicator of NDP suitability by several prior works since it indicates memory intensity of an application.</a:t>
            </a:r>
          </a:p>
          <a:p>
            <a:endParaRPr lang="en-US" dirty="0"/>
          </a:p>
          <a:p>
            <a:r>
              <a:rPr lang="en-US" dirty="0"/>
              <a:t>[CLICK] and  third, a new metric called Last-to-First Miss-Ratio (LFMR) define as the ratio between the number of LLC misses and the total number of L1 cache misses. </a:t>
            </a:r>
          </a:p>
          <a:p>
            <a:endParaRPr lang="en-US" dirty="0"/>
          </a:p>
          <a:p>
            <a:r>
              <a:rPr lang="en-US" dirty="0"/>
              <a:t>[CLICK] We find that this metric accurately identifies how much an application benefits from the deep cache hierarchy. An LFMR value close to 0 means that the number of LLC misses is very small compared to the number of L1 misses. However, an LFMR value close to 1 means that very few L1 misses hit in L2 or L3 caches, and the application does not benefit much from the deep cache hierarchy, and most L1 misses need to be serviced by main memory</a:t>
            </a:r>
          </a:p>
          <a:p>
            <a:endParaRPr lang="en-US" dirty="0"/>
          </a:p>
          <a:p>
            <a:r>
              <a:rPr lang="en-US" dirty="0"/>
              <a:t>[NEXT]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235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With such classification, </a:t>
            </a:r>
            <a:r>
              <a:rPr lang="en-US" dirty="0"/>
              <a:t>we analyze how the functions in each class correlates with different data movement mitigation mechanisms in terms of performance and energy using our scalability analysis. </a:t>
            </a:r>
          </a:p>
          <a:p>
            <a:endParaRPr lang="en-US" b="1" dirty="0"/>
          </a:p>
          <a:p>
            <a:r>
              <a:rPr lang="en-US" b="1" dirty="0"/>
              <a:t>[NEXT]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67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726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28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184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91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620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 roofline model is a simple model used to identify if an application is memory-bound or compute-bound. The x-axis of the plot defines the Arithmetic Intensity of an application, calculated as the number of Operations the application executes per byte it accesses. The y-axis defines the performance of the application in GOPS/s</a:t>
            </a:r>
          </a:p>
          <a:p>
            <a:pPr marL="0" indent="0">
              <a:buFontTx/>
              <a:buNone/>
            </a:pPr>
            <a:endParaRPr lang="en-US" dirty="0"/>
          </a:p>
          <a:p>
            <a:pPr marL="0" indent="0">
              <a:buFontTx/>
              <a:buNone/>
            </a:pPr>
            <a:endParaRPr lang="en-US" dirty="0"/>
          </a:p>
          <a:p>
            <a:pPr marL="0" indent="0">
              <a:buFontTx/>
              <a:buNone/>
            </a:pPr>
            <a:r>
              <a:rPr lang="en-US" dirty="0"/>
              <a:t>[CLICK] it has two main lines that characterizes the application and system. The first line is called Compute Roof, and it is defined as the maximum peak system throughput. Applications below this curve are called compute-bound. Prior works show that a compute bound application does not benefit from NDP </a:t>
            </a:r>
          </a:p>
          <a:p>
            <a:pPr marL="0" indent="0">
              <a:buFontTx/>
              <a:buNone/>
            </a:pPr>
            <a:endParaRPr lang="en-US" dirty="0"/>
          </a:p>
          <a:p>
            <a:pPr marL="0" indent="0">
              <a:buFontTx/>
              <a:buNone/>
            </a:pPr>
            <a:r>
              <a:rPr lang="en-US" dirty="0"/>
              <a:t>[CLICK] The second line is called memory roof. It is defined as the maximum DRAM bandwidth times the arithmetic intensity of the application. Prior works show that an application below this curve are memory-bound, and are suitable for NDP offloading. </a:t>
            </a:r>
          </a:p>
          <a:p>
            <a:pPr marL="0" indent="0">
              <a:buFontTx/>
              <a:buNone/>
            </a:pPr>
            <a:endParaRPr lang="en-US" dirty="0"/>
          </a:p>
          <a:p>
            <a:pPr marL="0" indent="0">
              <a:buFontTx/>
              <a:buNone/>
            </a:pPr>
            <a:r>
              <a:rPr lang="en-US" dirty="0"/>
              <a:t>[NEXT]</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77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119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56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175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4569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60</a:t>
            </a:fld>
            <a:endParaRPr lang="en-US"/>
          </a:p>
        </p:txBody>
      </p:sp>
    </p:spTree>
    <p:extLst>
      <p:ext uri="{BB962C8B-B14F-4D97-AF65-F5344CB8AC3E}">
        <p14:creationId xmlns:p14="http://schemas.microsoft.com/office/powerpoint/2010/main" val="3776269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61</a:t>
            </a:fld>
            <a:endParaRPr lang="en-US"/>
          </a:p>
        </p:txBody>
      </p:sp>
    </p:spTree>
    <p:extLst>
      <p:ext uri="{BB962C8B-B14F-4D97-AF65-F5344CB8AC3E}">
        <p14:creationId xmlns:p14="http://schemas.microsoft.com/office/powerpoint/2010/main" val="30006544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33076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use this model with more than 40 applications that we will analyze later. We compare when such applications benefits from a general purpose NDP architecture. </a:t>
            </a:r>
          </a:p>
          <a:p>
            <a:pPr marL="0" indent="0">
              <a:buFontTx/>
              <a:buNone/>
            </a:pPr>
            <a:r>
              <a:rPr lang="en-US" dirty="0"/>
              <a:t>In the plot, we classify the applications as:</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CPU, compared to running on the NDP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NDP, compared to running on the CPU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Similar on CPU and NDP, when running an application on the NDP and host system achieves similar performance.</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And depends, when application benefits from NDP depending on system configuration (e.g., core count) compared to a regular host system. </a:t>
            </a:r>
          </a:p>
          <a:p>
            <a:pPr marL="0" indent="0">
              <a:buFont typeface="Arial" panose="020B0604020202020204" pitchFamily="34" charset="0"/>
              <a:buNone/>
            </a:pPr>
            <a:endParaRPr lang="en-US" dirty="0"/>
          </a:p>
          <a:p>
            <a:pPr marL="0" indent="0">
              <a:buFontTx/>
              <a:buNone/>
            </a:pPr>
            <a:r>
              <a:rPr lang="en-US" dirty="0"/>
              <a:t>[CLICK] Based on that, we make the following observations. </a:t>
            </a:r>
          </a:p>
          <a:p>
            <a:pPr marL="0" indent="0">
              <a:buFontTx/>
              <a:buNone/>
            </a:pPr>
            <a:endParaRPr lang="en-US" dirty="0"/>
          </a:p>
          <a:p>
            <a:pPr marL="0" indent="0">
              <a:buFontTx/>
              <a:buNone/>
            </a:pPr>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4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First, memory bound applications benefit from NDP, as prior works indicated</a:t>
            </a:r>
          </a:p>
          <a:p>
            <a:pPr marL="0" indent="0">
              <a:buFontTx/>
              <a:buNone/>
            </a:pPr>
            <a:endParaRPr lang="en-US" dirty="0"/>
          </a:p>
          <a:p>
            <a:pPr marL="0" indent="0">
              <a:buFontTx/>
              <a:buNone/>
            </a:pPr>
            <a:r>
              <a:rPr lang="en-US" dirty="0"/>
              <a:t>[CLICK] Second, compute bound applications do not benefit from NDP, also as indicated by prior works</a:t>
            </a:r>
          </a:p>
          <a:p>
            <a:pPr marL="0" indent="0">
              <a:buFontTx/>
              <a:buNone/>
            </a:pPr>
            <a:endParaRPr lang="en-US" dirty="0"/>
          </a:p>
          <a:p>
            <a:pPr marL="0" indent="0">
              <a:buFontTx/>
              <a:buNone/>
            </a:pPr>
            <a:r>
              <a:rPr lang="en-US" dirty="0"/>
              <a:t>[CLICL] However, we observe that some memory bound applications can also not benefit from NDP, or benefit from it in particular configurations (at different core counts for example) </a:t>
            </a:r>
          </a:p>
          <a:p>
            <a:pPr marL="0" indent="0">
              <a:buFontTx/>
              <a:buNone/>
            </a:pPr>
            <a:endParaRPr lang="en-US" dirty="0"/>
          </a:p>
          <a:p>
            <a:pPr marL="0" indent="0">
              <a:buFontTx/>
              <a:buNone/>
            </a:pPr>
            <a:r>
              <a:rPr lang="en-US" dirty="0"/>
              <a:t>[CLICK] This behavior also happens for compute bound applications</a:t>
            </a:r>
            <a:br>
              <a:rPr lang="en-US" dirty="0"/>
            </a:br>
            <a:br>
              <a:rPr lang="en-US" dirty="0"/>
            </a:b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60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[CLICK] Therefore, we conclude that the roofline model cannot accurately account for NDP suitability of memory-bound applications </a:t>
            </a:r>
          </a:p>
          <a:p>
            <a:pPr marL="171450" indent="-171450">
              <a:buFontTx/>
              <a:buChar char="-"/>
            </a:pPr>
            <a:endParaRPr lang="en-US" dirty="0"/>
          </a:p>
          <a:p>
            <a:pPr marL="0" indent="0">
              <a:buFontTx/>
              <a:buNone/>
            </a:pP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62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another metric utilized to indicate NDP suitability. Prior works say that an application with high LLC MPKI (usually a value higher than 10) benefits from NDP. We checked this observation by evaluating the speedup provided by NDP for of a large number of application (in the y-axis), and the applications MPKI (in the x-axis). We make the following observations </a:t>
            </a:r>
          </a:p>
          <a:p>
            <a:endParaRPr lang="en-US" dirty="0"/>
          </a:p>
          <a:p>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135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 expected, applications with high last-level misses per-kilo instructions always benefit from NDP.  </a:t>
            </a:r>
          </a:p>
          <a:p>
            <a:endParaRPr lang="en-US" dirty="0"/>
          </a:p>
          <a:p>
            <a:r>
              <a:rPr lang="en-US" dirty="0"/>
              <a:t>[CLICK] Likewise, applications with low MPKI never benefit from NDP</a:t>
            </a:r>
          </a:p>
          <a:p>
            <a:endParaRPr lang="en-US" dirty="0"/>
          </a:p>
          <a:p>
            <a:r>
              <a:rPr lang="en-US" dirty="0"/>
              <a:t>[CLICK] However, we observe that applications with low MPKI can either benefit from NDP depending on the system configuration or they can have similar performance as the NDP system</a:t>
            </a:r>
          </a:p>
          <a:p>
            <a:endParaRPr lang="en-US" dirty="0"/>
          </a:p>
          <a:p>
            <a:r>
              <a:rPr lang="en-US" dirty="0"/>
              <a:t> [NEXT]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9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0" indent="0">
              <a:buFontTx/>
              <a:buNone/>
            </a:pPr>
            <a:r>
              <a:rPr lang="en-US" dirty="0"/>
              <a:t>[CLICK] Therefore, we conclude that the MPKI alone  cannot accurately account for NDP suitability of memory-bound applications </a:t>
            </a:r>
          </a:p>
          <a:p>
            <a:pPr marL="0" indent="0">
              <a:buFontTx/>
              <a:buNone/>
            </a:pPr>
            <a:endParaRPr lang="en-US" dirty="0"/>
          </a:p>
          <a:p>
            <a:pPr marL="0" indent="0">
              <a:buFontTx/>
              <a:buNone/>
            </a:pPr>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89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1.xml"/><Relationship Id="rId4" Type="http://schemas.openxmlformats.org/officeDocument/2006/relationships/image" Target="../media/image9.jpeg"/></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2025. 3. 29.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3/29/25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3/29/25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3/29/25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3/29/25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3/29/25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3/29/25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3/29/25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3/29/25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3/29/25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3/29/25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3/29/25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3/29/25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3/29/25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7780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98904175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484555708"/>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011347303"/>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461163443"/>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538035438"/>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282648316"/>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43068786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401893"/>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817288809"/>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71601851"/>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91304996"/>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719981829"/>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134130160"/>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46669412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692264669"/>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93074921"/>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77611546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452061857"/>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08448342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196968552"/>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78391516"/>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40358243"/>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91659031"/>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20222062"/>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3096874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0.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theme" Target="../theme/theme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4.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1.xml.rels><?xml version="1.0" encoding="UTF-8" standalone="yes"?>
<Relationships xmlns="http://schemas.openxmlformats.org/package/2006/relationships"><Relationship Id="rId3" Type="http://schemas.openxmlformats.org/officeDocument/2006/relationships/slideLayout" Target="../slideLayouts/slideLayout661.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5" Type="http://schemas.openxmlformats.org/officeDocument/2006/relationships/theme" Target="../theme/theme61.xml"/><Relationship Id="rId4" Type="http://schemas.openxmlformats.org/officeDocument/2006/relationships/slideLayout" Target="../slideLayouts/slideLayout662.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64.xml"/><Relationship Id="rId1" Type="http://schemas.openxmlformats.org/officeDocument/2006/relationships/slideLayout" Target="../slideLayouts/slideLayout663.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67.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5" Type="http://schemas.openxmlformats.org/officeDocument/2006/relationships/theme" Target="../theme/theme63.xml"/><Relationship Id="rId4" Type="http://schemas.openxmlformats.org/officeDocument/2006/relationships/slideLayout" Target="../slideLayouts/slideLayout668.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71.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theme" Target="../theme/theme64.xml"/><Relationship Id="rId5" Type="http://schemas.openxmlformats.org/officeDocument/2006/relationships/slideLayout" Target="../slideLayouts/slideLayout673.xml"/><Relationship Id="rId4" Type="http://schemas.openxmlformats.org/officeDocument/2006/relationships/slideLayout" Target="../slideLayouts/slideLayout67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theme" Target="../theme/theme65.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theme" Target="../theme/theme66.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2025. 3. 29.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3/29/25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3/29/25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636724"/>
      </p:ext>
    </p:extLst>
  </p:cSld>
  <p:clrMap bg1="lt1" tx1="dk1" bg2="lt2" tx2="dk2" accent1="accent1" accent2="accent2" accent3="accent3" accent4="accent4" accent5="accent5" accent6="accent6" hlink="hlink" folHlink="folHlink"/>
  <p:sldLayoutIdLst>
    <p:sldLayoutId id="2147489980" r:id="rId1"/>
    <p:sldLayoutId id="214748998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366389966"/>
      </p:ext>
    </p:extLst>
  </p:cSld>
  <p:clrMap bg1="lt1" tx1="dk1" bg2="lt2" tx2="dk2" accent1="accent1" accent2="accent2" accent3="accent3" accent4="accent4" accent5="accent5" accent6="accent6" hlink="hlink" folHlink="folHlink"/>
  <p:sldLayoutIdLst>
    <p:sldLayoutId id="2147490140" r:id="rId1"/>
    <p:sldLayoutId id="2147490141" r:id="rId2"/>
    <p:sldLayoutId id="2147490142" r:id="rId3"/>
    <p:sldLayoutId id="2147490143" r:id="rId4"/>
    <p:sldLayoutId id="2147490144" r:id="rId5"/>
    <p:sldLayoutId id="2147490145" r:id="rId6"/>
    <p:sldLayoutId id="2147490146" r:id="rId7"/>
    <p:sldLayoutId id="2147490147" r:id="rId8"/>
    <p:sldLayoutId id="2147490148" r:id="rId9"/>
    <p:sldLayoutId id="2147490149" r:id="rId10"/>
    <p:sldLayoutId id="2147490150" r:id="rId11"/>
    <p:sldLayoutId id="21474901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5669375"/>
      </p:ext>
    </p:extLst>
  </p:cSld>
  <p:clrMap bg1="lt1" tx1="dk1" bg2="lt2" tx2="dk2" accent1="accent1" accent2="accent2" accent3="accent3" accent4="accent4" accent5="accent5" accent6="accent6" hlink="hlink" folHlink="folHlink"/>
  <p:sldLayoutIdLst>
    <p:sldLayoutId id="2147490153" r:id="rId1"/>
    <p:sldLayoutId id="2147490154" r:id="rId2"/>
    <p:sldLayoutId id="2147490155" r:id="rId3"/>
    <p:sldLayoutId id="2147490156" r:id="rId4"/>
    <p:sldLayoutId id="2147490157" r:id="rId5"/>
    <p:sldLayoutId id="2147490158" r:id="rId6"/>
    <p:sldLayoutId id="2147490159" r:id="rId7"/>
    <p:sldLayoutId id="2147490160" r:id="rId8"/>
    <p:sldLayoutId id="2147490161" r:id="rId9"/>
    <p:sldLayoutId id="2147490162" r:id="rId10"/>
    <p:sldLayoutId id="2147490163" r:id="rId11"/>
    <p:sldLayoutId id="21474901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33.xml"/><Relationship Id="rId5" Type="http://schemas.openxmlformats.org/officeDocument/2006/relationships/hyperlink" Target="https://geraldofojunior.github.io/" TargetMode="Externa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1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19.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534.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4.xml"/></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xml"/><Relationship Id="rId1" Type="http://schemas.openxmlformats.org/officeDocument/2006/relationships/slideLayout" Target="../slideLayouts/slideLayout664.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664.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664.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xml"/><Relationship Id="rId1" Type="http://schemas.openxmlformats.org/officeDocument/2006/relationships/slideLayout" Target="../slideLayouts/slideLayout664.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66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664.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664.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6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6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4.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21.xml"/><Relationship Id="rId1" Type="http://schemas.openxmlformats.org/officeDocument/2006/relationships/slideLayout" Target="../slideLayouts/slideLayout66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64.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6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64.xml"/><Relationship Id="rId4" Type="http://schemas.openxmlformats.org/officeDocument/2006/relationships/hyperlink" Target="https://github.com/CMU-SAFARI/DAMOV"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47.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hyperlink" Target="https://arxiv.org/pdf/1903.03988.pdf"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32.png"/><Relationship Id="rId1" Type="http://schemas.openxmlformats.org/officeDocument/2006/relationships/slideLayout" Target="../slideLayouts/slideLayout557.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playlist?list=PL5Q2soXY2Zi8KzG2CQYRNQOVD0GOBrnKy" TargetMode="External"/><Relationship Id="rId1" Type="http://schemas.openxmlformats.org/officeDocument/2006/relationships/slideLayout" Target="../slideLayouts/slideLayout557.xml"/></Relationships>
</file>

<file path=ppt/slides/_rels/slide5.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625.xml"/><Relationship Id="rId6" Type="http://schemas.openxmlformats.org/officeDocument/2006/relationships/image" Target="../media/image13.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hyperlink" Target="https://www.youtube.com/playlist?list=PL5Q2soXY2Zi9DSQg7OAlsNO8dOQKxF9s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fall2024/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png"/><Relationship Id="rId7" Type="http://schemas.openxmlformats.org/officeDocument/2006/relationships/hyperlink" Target="https://www.youtube.com/playlist?list=PL5Q2soXY2Zi_EObuoAZVSq_o6UySWQHvZ" TargetMode="External"/><Relationship Id="rId2" Type="http://schemas.openxmlformats.org/officeDocument/2006/relationships/notesSlide" Target="../notesSlides/notesSlide27.xml"/><Relationship Id="rId1" Type="http://schemas.openxmlformats.org/officeDocument/2006/relationships/slideLayout" Target="../slideLayouts/slideLayout557.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spring2023/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557.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hyperlink" Target="https://events.safari.ethz.ch/isca-pim-tutorial/" TargetMode="External"/></Relationships>
</file>

<file path=ppt/slides/_rels/slide5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36.xml"/><Relationship Id="rId6" Type="http://schemas.openxmlformats.org/officeDocument/2006/relationships/image" Target="../media/image40.jpeg"/><Relationship Id="rId5" Type="http://schemas.openxmlformats.org/officeDocument/2006/relationships/hyperlink" Target="https://www.youtube.com/live/GIb5EgSrWk0" TargetMode="External"/><Relationship Id="rId4" Type="http://schemas.openxmlformats.org/officeDocument/2006/relationships/hyperlink" Target="https://events.safari.ethz.ch/isca-pim-tutorial/" TargetMode="External"/><Relationship Id="rId9"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hyperlink" Target="https://www.youtube.com/watch?v=oYCaLcT0Kmo" TargetMode="External"/><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3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s://events.safari.ethz.ch/asplos-pim-tutorial/" TargetMode="External"/><Relationship Id="rId9" Type="http://schemas.openxmlformats.org/officeDocument/2006/relationships/image" Target="../media/image1.png"/></Relationships>
</file>

<file path=ppt/slides/_rels/slide56.xml.rels><?xml version="1.0" encoding="UTF-8" standalone="yes"?>
<Relationships xmlns="http://schemas.openxmlformats.org/package/2006/relationships"><Relationship Id="rId8" Type="http://schemas.openxmlformats.org/officeDocument/2006/relationships/hyperlink" Target="https://events.safari.ethz.ch/real-pim-tutorial/" TargetMode="External"/><Relationship Id="rId3" Type="http://schemas.openxmlformats.org/officeDocument/2006/relationships/image" Target="../media/image46.png"/><Relationship Id="rId7" Type="http://schemas.openxmlformats.org/officeDocument/2006/relationships/hyperlink" Target="https://www.youtube.com/watch?v=f5-nT1tbz5w" TargetMode="External"/><Relationship Id="rId2" Type="http://schemas.openxmlformats.org/officeDocument/2006/relationships/notesSlide" Target="../notesSlides/notesSlide31.xml"/><Relationship Id="rId1" Type="http://schemas.openxmlformats.org/officeDocument/2006/relationships/slideLayout" Target="../slideLayouts/slideLayout236.xml"/><Relationship Id="rId6" Type="http://schemas.openxmlformats.org/officeDocument/2006/relationships/hyperlink" Target="https://youtube.com/playlist?list=PL5Q2soXY2Zi-841fUYYUK9EsXKhQKRPyX" TargetMode="External"/><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1.png"/></Relationships>
</file>

<file path=ppt/slides/_rels/slide5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236.xml"/><Relationship Id="rId6" Type="http://schemas.openxmlformats.org/officeDocument/2006/relationships/image" Target="../media/image49.png"/><Relationship Id="rId5" Type="http://schemas.openxmlformats.org/officeDocument/2006/relationships/hyperlink" Target="https://www.youtube.com/live/ohU00NSIxOI" TargetMode="External"/><Relationship Id="rId4" Type="http://schemas.openxmlformats.org/officeDocument/2006/relationships/hyperlink" Target="https://events.safari.ethz.ch/micro-pim-tutorial" TargetMode="External"/><Relationship Id="rId9"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hyperlink" Target="https://events.safari.ethz.ch/heart24-memorycentric-tutorial" TargetMode="External"/><Relationship Id="rId2" Type="http://schemas.openxmlformats.org/officeDocument/2006/relationships/notesSlide" Target="../notesSlides/notesSlide33.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3" Type="http://schemas.openxmlformats.org/officeDocument/2006/relationships/hyperlink" Target="https://events.safari.ethz.ch/isca24-memorycentric-tutorial" TargetMode="External"/><Relationship Id="rId2" Type="http://schemas.openxmlformats.org/officeDocument/2006/relationships/image" Target="../media/image53.jpeg"/><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arxiv.org/pdf/2310.10168.pdf" TargetMode="External"/><Relationship Id="rId1" Type="http://schemas.openxmlformats.org/officeDocument/2006/relationships/slideLayout" Target="../slideLayouts/slideLayout625.xml"/></Relationships>
</file>

<file path=ppt/slides/_rels/slide60.xml.rels><?xml version="1.0" encoding="UTF-8" standalone="yes"?>
<Relationships xmlns="http://schemas.openxmlformats.org/package/2006/relationships"><Relationship Id="rId3" Type="http://schemas.openxmlformats.org/officeDocument/2006/relationships/hyperlink" Target="https://events.safari.ethz.ch/micro24-memorycentric-tutorial" TargetMode="External"/><Relationship Id="rId2" Type="http://schemas.openxmlformats.org/officeDocument/2006/relationships/notesSlide" Target="../notesSlides/notesSlide34.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image" Target="../media/image54.jpeg"/></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75.xml"/></Relationships>
</file>

<file path=ppt/slides/_rels/slide6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1.png"/><Relationship Id="rId2" Type="http://schemas.openxmlformats.org/officeDocument/2006/relationships/hyperlink" Target="https://github.com/CMU-SAFARI/" TargetMode="External"/><Relationship Id="rId1" Type="http://schemas.openxmlformats.org/officeDocument/2006/relationships/slideLayout" Target="../slideLayouts/slideLayout68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533.xml"/><Relationship Id="rId5" Type="http://schemas.openxmlformats.org/officeDocument/2006/relationships/hyperlink" Target="https://geraldofojunior.github.io/" TargetMode="Externa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625.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1</a:t>
            </a:r>
            <a:r>
              <a:rPr lang="en-US" altLang="en-US" b="1" baseline="30000" dirty="0">
                <a:solidFill>
                  <a:srgbClr val="C00000"/>
                </a:solidFill>
                <a:ea typeface="ＭＳ Ｐゴシック" charset="-128"/>
              </a:rPr>
              <a:t>st</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sz="4000" dirty="0">
                <a:solidFill>
                  <a:srgbClr val="006633"/>
                </a:solidFill>
                <a:ea typeface="ＭＳ Ｐゴシック" panose="020B0600070205080204" pitchFamily="34" charset="-128"/>
              </a:rPr>
              <a:t>Research Challenges &amp; Closing Remarks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hlinkClick r:id="rId5"/>
              </a:rPr>
              <a:t>https://geraldofojunior.github.io</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ASPLOS 2025</a:t>
            </a:r>
          </a:p>
          <a:p>
            <a:pPr eaLnBrk="1" hangingPunct="1"/>
            <a:r>
              <a:rPr lang="en-US" altLang="en-US" sz="2800" kern="0" dirty="0">
                <a:ea typeface="ＭＳ Ｐゴシック" panose="020B0600070205080204" pitchFamily="34" charset="-128"/>
              </a:rPr>
              <a:t>30 March 2025</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23574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32902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964298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307321"/>
            <a:ext cx="9144000" cy="1857983"/>
          </a:xfrm>
          <a:prstGeom prst="rect">
            <a:avLst/>
          </a:prstGeom>
        </p:spPr>
      </p:pic>
    </p:spTree>
    <p:extLst>
      <p:ext uri="{BB962C8B-B14F-4D97-AF65-F5344CB8AC3E}">
        <p14:creationId xmlns:p14="http://schemas.microsoft.com/office/powerpoint/2010/main" val="385685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345318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9</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30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A2E6-D0FE-1348-8134-F985264C119B}"/>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28D57C36-ADA8-F94D-98B1-577370ADE20E}"/>
              </a:ext>
            </a:extLst>
          </p:cNvPr>
          <p:cNvSpPr>
            <a:spLocks noGrp="1"/>
          </p:cNvSpPr>
          <p:nvPr>
            <p:ph idx="1"/>
          </p:nvPr>
        </p:nvSpPr>
        <p:spPr>
          <a:solidFill>
            <a:schemeClr val="bg1"/>
          </a:solidFill>
          <a:ln>
            <a:solidFill>
              <a:schemeClr val="bg1"/>
            </a:solidFill>
          </a:ln>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pic>
        <p:nvPicPr>
          <p:cNvPr id="4" name="Picture 3">
            <a:extLst>
              <a:ext uri="{FF2B5EF4-FFF2-40B4-BE49-F238E27FC236}">
                <a16:creationId xmlns:a16="http://schemas.microsoft.com/office/drawing/2014/main" id="{F012A819-09DA-1140-B18F-D23452F9ADB8}"/>
              </a:ext>
            </a:extLst>
          </p:cNvPr>
          <p:cNvPicPr>
            <a:picLocks noChangeAspect="1"/>
          </p:cNvPicPr>
          <p:nvPr/>
        </p:nvPicPr>
        <p:blipFill>
          <a:blip r:embed="rId3"/>
          <a:stretch>
            <a:fillRect/>
          </a:stretch>
        </p:blipFill>
        <p:spPr>
          <a:xfrm>
            <a:off x="1992668" y="1812034"/>
            <a:ext cx="5154267" cy="4417943"/>
          </a:xfrm>
          <a:prstGeom prst="rect">
            <a:avLst/>
          </a:prstGeom>
        </p:spPr>
      </p:pic>
      <p:sp>
        <p:nvSpPr>
          <p:cNvPr id="5" name="Freeform 4">
            <a:extLst>
              <a:ext uri="{FF2B5EF4-FFF2-40B4-BE49-F238E27FC236}">
                <a16:creationId xmlns:a16="http://schemas.microsoft.com/office/drawing/2014/main" id="{15417C1D-41C6-A042-8DCE-AB90D203DE28}"/>
              </a:ext>
            </a:extLst>
          </p:cNvPr>
          <p:cNvSpPr/>
          <p:nvPr/>
        </p:nvSpPr>
        <p:spPr>
          <a:xfrm>
            <a:off x="2680570" y="2931090"/>
            <a:ext cx="4609578" cy="2768252"/>
          </a:xfrm>
          <a:custGeom>
            <a:avLst/>
            <a:gdLst>
              <a:gd name="connsiteX0" fmla="*/ 187890 w 4609578"/>
              <a:gd name="connsiteY0" fmla="*/ 1365337 h 2768252"/>
              <a:gd name="connsiteX1" fmla="*/ 1277655 w 4609578"/>
              <a:gd name="connsiteY1" fmla="*/ 0 h 2768252"/>
              <a:gd name="connsiteX2" fmla="*/ 4609578 w 4609578"/>
              <a:gd name="connsiteY2" fmla="*/ 37578 h 2768252"/>
              <a:gd name="connsiteX3" fmla="*/ 4221271 w 4609578"/>
              <a:gd name="connsiteY3" fmla="*/ 2392472 h 2768252"/>
              <a:gd name="connsiteX4" fmla="*/ 237994 w 4609578"/>
              <a:gd name="connsiteY4" fmla="*/ 2768252 h 2768252"/>
              <a:gd name="connsiteX5" fmla="*/ 0 w 4609578"/>
              <a:gd name="connsiteY5" fmla="*/ 2442576 h 2768252"/>
              <a:gd name="connsiteX6" fmla="*/ 187890 w 4609578"/>
              <a:gd name="connsiteY6" fmla="*/ 1365337 h 276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578" h="2768252">
                <a:moveTo>
                  <a:pt x="187890" y="1365337"/>
                </a:moveTo>
                <a:lnTo>
                  <a:pt x="1277655" y="0"/>
                </a:lnTo>
                <a:lnTo>
                  <a:pt x="4609578" y="37578"/>
                </a:lnTo>
                <a:lnTo>
                  <a:pt x="4221271" y="2392472"/>
                </a:lnTo>
                <a:lnTo>
                  <a:pt x="237994" y="2768252"/>
                </a:lnTo>
                <a:lnTo>
                  <a:pt x="0" y="2442576"/>
                </a:lnTo>
                <a:lnTo>
                  <a:pt x="187890" y="136533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212871F7-59BC-2D40-AB3F-F1BFCDE72FD3}"/>
              </a:ext>
            </a:extLst>
          </p:cNvPr>
          <p:cNvSpPr/>
          <p:nvPr/>
        </p:nvSpPr>
        <p:spPr>
          <a:xfrm>
            <a:off x="2751292" y="3333919"/>
            <a:ext cx="509798" cy="623086"/>
          </a:xfrm>
          <a:custGeom>
            <a:avLst/>
            <a:gdLst>
              <a:gd name="connsiteX0" fmla="*/ 48552 w 509798"/>
              <a:gd name="connsiteY0" fmla="*/ 0 h 623086"/>
              <a:gd name="connsiteX1" fmla="*/ 0 w 509798"/>
              <a:gd name="connsiteY1" fmla="*/ 623086 h 623086"/>
              <a:gd name="connsiteX2" fmla="*/ 509798 w 509798"/>
              <a:gd name="connsiteY2" fmla="*/ 169932 h 623086"/>
              <a:gd name="connsiteX3" fmla="*/ 48552 w 509798"/>
              <a:gd name="connsiteY3" fmla="*/ 0 h 623086"/>
            </a:gdLst>
            <a:ahLst/>
            <a:cxnLst>
              <a:cxn ang="0">
                <a:pos x="connsiteX0" y="connsiteY0"/>
              </a:cxn>
              <a:cxn ang="0">
                <a:pos x="connsiteX1" y="connsiteY1"/>
              </a:cxn>
              <a:cxn ang="0">
                <a:pos x="connsiteX2" y="connsiteY2"/>
              </a:cxn>
              <a:cxn ang="0">
                <a:pos x="connsiteX3" y="connsiteY3"/>
              </a:cxn>
            </a:cxnLst>
            <a:rect l="l" t="t" r="r" b="b"/>
            <a:pathLst>
              <a:path w="509798" h="623086">
                <a:moveTo>
                  <a:pt x="48552" y="0"/>
                </a:moveTo>
                <a:lnTo>
                  <a:pt x="0" y="623086"/>
                </a:lnTo>
                <a:lnTo>
                  <a:pt x="509798" y="169932"/>
                </a:lnTo>
                <a:lnTo>
                  <a:pt x="485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BA1CE8E-B7D0-D148-AF11-DD2E15A2DE03}"/>
              </a:ext>
            </a:extLst>
          </p:cNvPr>
          <p:cNvSpPr/>
          <p:nvPr/>
        </p:nvSpPr>
        <p:spPr>
          <a:xfrm>
            <a:off x="3471483" y="1812034"/>
            <a:ext cx="3066882" cy="275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683E39D-0DF5-2748-AC1C-B58C89512699}"/>
              </a:ext>
            </a:extLst>
          </p:cNvPr>
          <p:cNvCxnSpPr>
            <a:cxnSpLocks/>
          </p:cNvCxnSpPr>
          <p:nvPr/>
        </p:nvCxnSpPr>
        <p:spPr>
          <a:xfrm>
            <a:off x="4126938" y="2330506"/>
            <a:ext cx="0" cy="341483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6" name="Curved Connector 15">
            <a:extLst>
              <a:ext uri="{FF2B5EF4-FFF2-40B4-BE49-F238E27FC236}">
                <a16:creationId xmlns:a16="http://schemas.microsoft.com/office/drawing/2014/main" id="{4069DC07-DD3F-6D4C-B7FF-8354E31EEA54}"/>
              </a:ext>
            </a:extLst>
          </p:cNvPr>
          <p:cNvCxnSpPr>
            <a:cxnSpLocks/>
          </p:cNvCxnSpPr>
          <p:nvPr/>
        </p:nvCxnSpPr>
        <p:spPr>
          <a:xfrm>
            <a:off x="1849455" y="2803284"/>
            <a:ext cx="1319145" cy="43424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C8DC679-8050-D74E-BEEE-B8533474A7B9}"/>
              </a:ext>
            </a:extLst>
          </p:cNvPr>
          <p:cNvSpPr/>
          <p:nvPr/>
        </p:nvSpPr>
        <p:spPr>
          <a:xfrm>
            <a:off x="5729388" y="1510836"/>
            <a:ext cx="33496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Peak System Throughput</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2" name="Curved Connector 11">
            <a:extLst>
              <a:ext uri="{FF2B5EF4-FFF2-40B4-BE49-F238E27FC236}">
                <a16:creationId xmlns:a16="http://schemas.microsoft.com/office/drawing/2014/main" id="{95F772CF-9535-8345-B675-C5F70D2F25F4}"/>
              </a:ext>
            </a:extLst>
          </p:cNvPr>
          <p:cNvCxnSpPr>
            <a:cxnSpLocks/>
          </p:cNvCxnSpPr>
          <p:nvPr/>
        </p:nvCxnSpPr>
        <p:spPr>
          <a:xfrm rot="5400000">
            <a:off x="5558759" y="2012868"/>
            <a:ext cx="411536" cy="382423"/>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DF13F9F-29F9-A14D-B165-B7C0C1C0FEBA}"/>
              </a:ext>
            </a:extLst>
          </p:cNvPr>
          <p:cNvSpPr/>
          <p:nvPr/>
        </p:nvSpPr>
        <p:spPr>
          <a:xfrm>
            <a:off x="77738" y="2204079"/>
            <a:ext cx="177215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BW x AI</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BF935C9B-625B-CD40-A0BA-74230A593934}"/>
              </a:ext>
            </a:extLst>
          </p:cNvPr>
          <p:cNvSpPr/>
          <p:nvPr/>
        </p:nvSpPr>
        <p:spPr>
          <a:xfrm>
            <a:off x="4178969" y="2522544"/>
            <a:ext cx="2869194" cy="31767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Compute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 suitable for NDP</a:t>
            </a:r>
          </a:p>
        </p:txBody>
      </p:sp>
      <p:sp>
        <p:nvSpPr>
          <p:cNvPr id="26" name="Freeform 25">
            <a:extLst>
              <a:ext uri="{FF2B5EF4-FFF2-40B4-BE49-F238E27FC236}">
                <a16:creationId xmlns:a16="http://schemas.microsoft.com/office/drawing/2014/main" id="{467C6D86-2386-8B47-883D-14B101E4FA8B}"/>
              </a:ext>
            </a:extLst>
          </p:cNvPr>
          <p:cNvSpPr/>
          <p:nvPr/>
        </p:nvSpPr>
        <p:spPr>
          <a:xfrm>
            <a:off x="2694648" y="2654188"/>
            <a:ext cx="1367554" cy="3050697"/>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Memory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Suitable for NDP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Slide Number Placeholder 5">
            <a:extLst>
              <a:ext uri="{FF2B5EF4-FFF2-40B4-BE49-F238E27FC236}">
                <a16:creationId xmlns:a16="http://schemas.microsoft.com/office/drawing/2014/main" id="{9A4872B9-BF24-0D46-B8FE-B70180A89BCE}"/>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10</a:t>
            </a:r>
          </a:p>
        </p:txBody>
      </p:sp>
    </p:spTree>
    <p:extLst>
      <p:ext uri="{BB962C8B-B14F-4D97-AF65-F5344CB8AC3E}">
        <p14:creationId xmlns:p14="http://schemas.microsoft.com/office/powerpoint/2010/main" val="25810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41E0BF-E26E-4145-9F36-5872B559F41D}"/>
              </a:ext>
            </a:extLst>
          </p:cNvPr>
          <p:cNvGrpSpPr/>
          <p:nvPr/>
        </p:nvGrpSpPr>
        <p:grpSpPr>
          <a:xfrm>
            <a:off x="1992668" y="1863788"/>
            <a:ext cx="5154267" cy="4366189"/>
            <a:chOff x="1992668" y="1863788"/>
            <a:chExt cx="5154267" cy="4366189"/>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6" name="Rectangle 5">
              <a:extLst>
                <a:ext uri="{FF2B5EF4-FFF2-40B4-BE49-F238E27FC236}">
                  <a16:creationId xmlns:a16="http://schemas.microsoft.com/office/drawing/2014/main" id="{732313A9-6CC1-5244-B284-49D4ED9EBC2E}"/>
                </a:ext>
              </a:extLst>
            </p:cNvPr>
            <p:cNvSpPr/>
            <p:nvPr/>
          </p:nvSpPr>
          <p:spPr>
            <a:xfrm rot="2458086">
              <a:off x="2985415" y="3025302"/>
              <a:ext cx="262334" cy="80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11</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4" name="Rounded Rectangle 3">
            <a:extLst>
              <a:ext uri="{FF2B5EF4-FFF2-40B4-BE49-F238E27FC236}">
                <a16:creationId xmlns:a16="http://schemas.microsoft.com/office/drawing/2014/main" id="{DFC0A3C4-CD36-184B-B8C4-6A88B847DBF7}"/>
              </a:ext>
            </a:extLst>
          </p:cNvPr>
          <p:cNvSpPr/>
          <p:nvPr/>
        </p:nvSpPr>
        <p:spPr>
          <a:xfrm>
            <a:off x="1730176"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4CBA6F11-18E2-4E4C-B96A-8154976AF005}"/>
              </a:ext>
            </a:extLst>
          </p:cNvPr>
          <p:cNvSpPr/>
          <p:nvPr/>
        </p:nvSpPr>
        <p:spPr>
          <a:xfrm>
            <a:off x="3370997"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91729042-D165-5043-B4FE-A68D30AEFB88}"/>
              </a:ext>
            </a:extLst>
          </p:cNvPr>
          <p:cNvSpPr/>
          <p:nvPr/>
        </p:nvSpPr>
        <p:spPr>
          <a:xfrm>
            <a:off x="5011818" y="1852005"/>
            <a:ext cx="1971472"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1CA5B28-4719-1F49-A4B8-1CB3EFFDA118}"/>
              </a:ext>
            </a:extLst>
          </p:cNvPr>
          <p:cNvSpPr/>
          <p:nvPr/>
        </p:nvSpPr>
        <p:spPr>
          <a:xfrm>
            <a:off x="7146934" y="1852635"/>
            <a:ext cx="1157569"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5036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12</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1068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13</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687BBC68-3866-C44E-BA64-ACD5C59CFC4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8">
            <a:extLst>
              <a:ext uri="{FF2B5EF4-FFF2-40B4-BE49-F238E27FC236}">
                <a16:creationId xmlns:a16="http://schemas.microsoft.com/office/drawing/2014/main" id="{CEC6CE3C-D69B-B241-827E-ADBA265E9232}"/>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R</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oofline</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model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664429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02804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14</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9" name="Rectangle 8">
            <a:extLst>
              <a:ext uri="{FF2B5EF4-FFF2-40B4-BE49-F238E27FC236}">
                <a16:creationId xmlns:a16="http://schemas.microsoft.com/office/drawing/2014/main" id="{D3189439-E9C6-4B44-B556-C59A937FDB4D}"/>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10" name="Rectangle 9">
            <a:extLst>
              <a:ext uri="{FF2B5EF4-FFF2-40B4-BE49-F238E27FC236}">
                <a16:creationId xmlns:a16="http://schemas.microsoft.com/office/drawing/2014/main" id="{B2530758-2ED9-814A-8BDB-FB4049BE120D}"/>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3720626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15</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28289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16</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
        <p:nvSpPr>
          <p:cNvPr id="28" name="Rectangle 27">
            <a:extLst>
              <a:ext uri="{FF2B5EF4-FFF2-40B4-BE49-F238E27FC236}">
                <a16:creationId xmlns:a16="http://schemas.microsoft.com/office/drawing/2014/main" id="{C2F5592C-4612-0F4E-AD46-616ED18D0D3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38">
            <a:extLst>
              <a:ext uri="{FF2B5EF4-FFF2-40B4-BE49-F238E27FC236}">
                <a16:creationId xmlns:a16="http://schemas.microsoft.com/office/drawing/2014/main" id="{5AAE17DE-3BB3-4544-9637-B45F5E0AF201}"/>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LLC MPKI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CB8D62E4-26D3-6640-8308-3EB3D097A2D9}"/>
              </a:ext>
            </a:extLst>
          </p:cNvPr>
          <p:cNvSpPr/>
          <p:nvPr/>
        </p:nvSpPr>
        <p:spPr>
          <a:xfrm>
            <a:off x="1542111" y="6377510"/>
            <a:ext cx="6118990" cy="41140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0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17</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8327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18</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70C9183B-6A84-6C4E-B4E6-8F3B35B04014}"/>
              </a:ext>
            </a:extLst>
          </p:cNvPr>
          <p:cNvSpPr/>
          <p:nvPr/>
        </p:nvSpPr>
        <p:spPr>
          <a:xfrm>
            <a:off x="0" y="773219"/>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38">
            <a:extLst>
              <a:ext uri="{FF2B5EF4-FFF2-40B4-BE49-F238E27FC236}">
                <a16:creationId xmlns:a16="http://schemas.microsoft.com/office/drawing/2014/main" id="{CDD8CDC1-58E7-B949-B9CF-8E6EA1CD7C03}"/>
              </a:ext>
            </a:extLst>
          </p:cNvPr>
          <p:cNvSpPr/>
          <p:nvPr/>
        </p:nvSpPr>
        <p:spPr>
          <a:xfrm>
            <a:off x="-9601" y="2274838"/>
            <a:ext cx="9163202" cy="2308324"/>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 available methodology can comprehensively:</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identify</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bottlenecks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correlate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them with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most suitable </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mitigation mechanism</a:t>
            </a:r>
          </a:p>
        </p:txBody>
      </p:sp>
    </p:spTree>
    <p:extLst>
      <p:ext uri="{BB962C8B-B14F-4D97-AF65-F5344CB8AC3E}">
        <p14:creationId xmlns:p14="http://schemas.microsoft.com/office/powerpoint/2010/main" val="37198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fade">
                                      <p:cBhvr>
                                        <p:cTn id="12" dur="500"/>
                                        <p:tgtEl>
                                          <p:spTgt spid="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xEl>
                                              <p:pRg st="2" end="2"/>
                                            </p:txEl>
                                          </p:spTgt>
                                        </p:tgtEl>
                                        <p:attrNameLst>
                                          <p:attrName>style.visibility</p:attrName>
                                        </p:attrNameLst>
                                      </p:cBhvr>
                                      <p:to>
                                        <p:strVal val="visible"/>
                                      </p:to>
                                    </p:set>
                                    <p:animEffect transition="in" filter="fade">
                                      <p:cBhvr>
                                        <p:cTn id="1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64A4-4FE6-1242-911B-6F16213F8BF2}"/>
              </a:ext>
            </a:extLst>
          </p:cNvPr>
          <p:cNvSpPr>
            <a:spLocks noGrp="1"/>
          </p:cNvSpPr>
          <p:nvPr>
            <p:ph type="title"/>
          </p:nvPr>
        </p:nvSpPr>
        <p:spPr>
          <a:xfrm>
            <a:off x="21560" y="73723"/>
            <a:ext cx="9155095" cy="740193"/>
          </a:xfrm>
        </p:spPr>
        <p:txBody>
          <a:bodyPr/>
          <a:lstStyle/>
          <a:p>
            <a:r>
              <a:rPr lang="en-US" dirty="0"/>
              <a:t>Our Goal</a:t>
            </a:r>
          </a:p>
        </p:txBody>
      </p:sp>
      <p:sp>
        <p:nvSpPr>
          <p:cNvPr id="3" name="Content Placeholder 2">
            <a:extLst>
              <a:ext uri="{FF2B5EF4-FFF2-40B4-BE49-F238E27FC236}">
                <a16:creationId xmlns:a16="http://schemas.microsoft.com/office/drawing/2014/main" id="{6C99A6A8-7087-224D-A762-E494DBE29BC2}"/>
              </a:ext>
            </a:extLst>
          </p:cNvPr>
          <p:cNvSpPr>
            <a:spLocks noGrp="1"/>
          </p:cNvSpPr>
          <p:nvPr>
            <p:ph idx="1"/>
          </p:nvPr>
        </p:nvSpPr>
        <p:spPr/>
        <p:txBody>
          <a:bodyPr/>
          <a:lstStyle/>
          <a:p>
            <a:pPr marL="0" indent="-457200">
              <a:lnSpc>
                <a:spcPct val="100000"/>
              </a:lnSpc>
              <a:spcBef>
                <a:spcPts val="0"/>
              </a:spcBef>
              <a:defRPr/>
            </a:pPr>
            <a:r>
              <a:rPr lang="en-US" sz="3200" b="1" dirty="0">
                <a:solidFill>
                  <a:schemeClr val="accent5"/>
                </a:solidFill>
              </a:rPr>
              <a:t>Our Goal: </a:t>
            </a:r>
            <a:r>
              <a:rPr lang="en-US" sz="3200" dirty="0"/>
              <a:t>develop a methodology to:</a:t>
            </a:r>
          </a:p>
          <a:p>
            <a:pPr marL="0" indent="-457200" algn="ctr">
              <a:lnSpc>
                <a:spcPct val="100000"/>
              </a:lnSpc>
              <a:spcBef>
                <a:spcPts val="0"/>
              </a:spcBef>
              <a:buNone/>
              <a:defRPr/>
            </a:pPr>
            <a:endParaRPr lang="en-US" sz="500" b="1"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methodically identify </a:t>
            </a:r>
            <a:r>
              <a:rPr lang="en-US" sz="2800" dirty="0"/>
              <a:t>sources of data movement bottlenecks</a:t>
            </a:r>
            <a:br>
              <a:rPr lang="en-US" sz="2400" dirty="0"/>
            </a:br>
            <a:endParaRPr lang="en-US" sz="1200"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comprehensively compare </a:t>
            </a:r>
            <a:r>
              <a:rPr lang="en-US" sz="2800" dirty="0"/>
              <a:t>compute- and memory-centric data movement mitigation techniques</a:t>
            </a:r>
          </a:p>
          <a:p>
            <a:endParaRPr lang="en-US" dirty="0"/>
          </a:p>
        </p:txBody>
      </p:sp>
      <p:sp>
        <p:nvSpPr>
          <p:cNvPr id="4" name="Slide Number Placeholder 5">
            <a:extLst>
              <a:ext uri="{FF2B5EF4-FFF2-40B4-BE49-F238E27FC236}">
                <a16:creationId xmlns:a16="http://schemas.microsoft.com/office/drawing/2014/main" id="{E516E2E1-6CBC-244A-99BA-FE4C26B0218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19</a:t>
            </a:r>
          </a:p>
        </p:txBody>
      </p:sp>
    </p:spTree>
    <p:extLst>
      <p:ext uri="{BB962C8B-B14F-4D97-AF65-F5344CB8AC3E}">
        <p14:creationId xmlns:p14="http://schemas.microsoft.com/office/powerpoint/2010/main" val="1789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264</a:t>
            </a:r>
          </a:p>
        </p:txBody>
      </p:sp>
    </p:spTree>
    <p:extLst>
      <p:ext uri="{BB962C8B-B14F-4D97-AF65-F5344CB8AC3E}">
        <p14:creationId xmlns:p14="http://schemas.microsoft.com/office/powerpoint/2010/main" val="402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7713FE8C-DF81-C54A-AB72-6E14A130CB73}"/>
              </a:ext>
            </a:extLst>
          </p:cNvPr>
          <p:cNvGrpSpPr/>
          <p:nvPr/>
        </p:nvGrpSpPr>
        <p:grpSpPr>
          <a:xfrm>
            <a:off x="35440" y="684327"/>
            <a:ext cx="9138932" cy="6132873"/>
            <a:chOff x="35440" y="675449"/>
            <a:chExt cx="9138932" cy="6132873"/>
          </a:xfrm>
        </p:grpSpPr>
        <p:sp>
          <p:nvSpPr>
            <p:cNvPr id="165" name="Rectangle 164">
              <a:extLst>
                <a:ext uri="{FF2B5EF4-FFF2-40B4-BE49-F238E27FC236}">
                  <a16:creationId xmlns:a16="http://schemas.microsoft.com/office/drawing/2014/main" id="{FDBBCE1E-1C96-1B42-9717-57112FF86F62}"/>
                </a:ext>
              </a:extLst>
            </p:cNvPr>
            <p:cNvSpPr/>
            <p:nvPr/>
          </p:nvSpPr>
          <p:spPr>
            <a:xfrm>
              <a:off x="4734968" y="675449"/>
              <a:ext cx="4288889" cy="222552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E9C9A79-340C-454D-8898-6B85C347E0AA}"/>
                </a:ext>
              </a:extLst>
            </p:cNvPr>
            <p:cNvSpPr/>
            <p:nvPr/>
          </p:nvSpPr>
          <p:spPr>
            <a:xfrm>
              <a:off x="35440" y="3131550"/>
              <a:ext cx="9042027" cy="32984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D8FC8774-3F8C-534D-8BB1-35C4CAA84151}"/>
                </a:ext>
              </a:extLst>
            </p:cNvPr>
            <p:cNvSpPr/>
            <p:nvPr/>
          </p:nvSpPr>
          <p:spPr>
            <a:xfrm>
              <a:off x="5066805" y="6389816"/>
              <a:ext cx="4086603" cy="41850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3BC59A3F-A5B5-C84C-88DB-42B2DFE3E40D}"/>
                </a:ext>
              </a:extLst>
            </p:cNvPr>
            <p:cNvSpPr/>
            <p:nvPr/>
          </p:nvSpPr>
          <p:spPr>
            <a:xfrm>
              <a:off x="8909414" y="2902843"/>
              <a:ext cx="264958" cy="2928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265</a:t>
            </a:r>
          </a:p>
        </p:txBody>
      </p:sp>
    </p:spTree>
    <p:extLst>
      <p:ext uri="{BB962C8B-B14F-4D97-AF65-F5344CB8AC3E}">
        <p14:creationId xmlns:p14="http://schemas.microsoft.com/office/powerpoint/2010/main" val="8088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EBC11-E63A-4446-921E-28F4A466B862}"/>
              </a:ext>
            </a:extLst>
          </p:cNvPr>
          <p:cNvSpPr>
            <a:spLocks noGrp="1"/>
          </p:cNvSpPr>
          <p:nvPr>
            <p:ph type="title"/>
          </p:nvPr>
        </p:nvSpPr>
        <p:spPr/>
        <p:txBody>
          <a:bodyPr/>
          <a:lstStyle/>
          <a:p>
            <a:r>
              <a:rPr lang="en-US" dirty="0"/>
              <a:t>Step 1: Application Profiling</a:t>
            </a:r>
          </a:p>
        </p:txBody>
      </p:sp>
      <p:sp>
        <p:nvSpPr>
          <p:cNvPr id="3" name="Espaço Reservado para Conteúdo 2">
            <a:extLst>
              <a:ext uri="{FF2B5EF4-FFF2-40B4-BE49-F238E27FC236}">
                <a16:creationId xmlns:a16="http://schemas.microsoft.com/office/drawing/2014/main" id="{2462783E-F658-4225-AE9A-DEA70F9FEFCF}"/>
              </a:ext>
            </a:extLst>
          </p:cNvPr>
          <p:cNvSpPr>
            <a:spLocks noGrp="1"/>
          </p:cNvSpPr>
          <p:nvPr>
            <p:ph idx="1"/>
          </p:nvPr>
        </p:nvSpPr>
        <p:spPr>
          <a:xfrm>
            <a:off x="75991" y="813917"/>
            <a:ext cx="8987622" cy="985334"/>
          </a:xfrm>
        </p:spPr>
        <p:txBody>
          <a:bodyPr/>
          <a:lstStyle/>
          <a:p>
            <a:pPr marL="0" indent="0">
              <a:buNone/>
            </a:pPr>
            <a:r>
              <a:rPr lang="en-US" dirty="0">
                <a:solidFill>
                  <a:schemeClr val="accent5"/>
                </a:solidFill>
              </a:rPr>
              <a:t>Goal: </a:t>
            </a:r>
            <a:r>
              <a:rPr lang="en-US" dirty="0"/>
              <a:t>Identify </a:t>
            </a:r>
            <a:r>
              <a:rPr lang="en-US" b="1" dirty="0">
                <a:solidFill>
                  <a:schemeClr val="accent5"/>
                </a:solidFill>
              </a:rPr>
              <a:t>application</a:t>
            </a:r>
            <a:r>
              <a:rPr lang="en-US" dirty="0"/>
              <a:t> </a:t>
            </a:r>
            <a:r>
              <a:rPr lang="en-US" b="1" dirty="0">
                <a:solidFill>
                  <a:schemeClr val="accent5"/>
                </a:solidFill>
              </a:rPr>
              <a:t>functions</a:t>
            </a:r>
            <a:r>
              <a:rPr lang="en-US" dirty="0"/>
              <a:t> that suffer from </a:t>
            </a:r>
            <a:r>
              <a:rPr lang="en-US" dirty="0">
                <a:solidFill>
                  <a:srgbClr val="C00000"/>
                </a:solidFill>
              </a:rPr>
              <a:t>data movement bottlenecks</a:t>
            </a:r>
          </a:p>
          <a:p>
            <a:pPr marL="0" indent="0">
              <a:buNone/>
            </a:pPr>
            <a:endParaRPr lang="en-US" dirty="0"/>
          </a:p>
        </p:txBody>
      </p:sp>
      <p:sp>
        <p:nvSpPr>
          <p:cNvPr id="6" name="Slide Number Placeholder 5">
            <a:extLst>
              <a:ext uri="{FF2B5EF4-FFF2-40B4-BE49-F238E27FC236}">
                <a16:creationId xmlns:a16="http://schemas.microsoft.com/office/drawing/2014/main" id="{933B559E-9A0F-2043-B365-0F62482DF8B6}"/>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266</a:t>
            </a:r>
          </a:p>
        </p:txBody>
      </p:sp>
      <p:grpSp>
        <p:nvGrpSpPr>
          <p:cNvPr id="7" name="Group 6">
            <a:extLst>
              <a:ext uri="{FF2B5EF4-FFF2-40B4-BE49-F238E27FC236}">
                <a16:creationId xmlns:a16="http://schemas.microsoft.com/office/drawing/2014/main" id="{0DDC5806-1842-E44F-B9F9-A632C82E7EA2}"/>
              </a:ext>
            </a:extLst>
          </p:cNvPr>
          <p:cNvGrpSpPr/>
          <p:nvPr/>
        </p:nvGrpSpPr>
        <p:grpSpPr>
          <a:xfrm>
            <a:off x="287318" y="2244751"/>
            <a:ext cx="3412488" cy="3665463"/>
            <a:chOff x="287318" y="2244751"/>
            <a:chExt cx="3412488" cy="3665463"/>
          </a:xfrm>
        </p:grpSpPr>
        <p:sp>
          <p:nvSpPr>
            <p:cNvPr id="10" name="Oval 9">
              <a:extLst>
                <a:ext uri="{FF2B5EF4-FFF2-40B4-BE49-F238E27FC236}">
                  <a16:creationId xmlns:a16="http://schemas.microsoft.com/office/drawing/2014/main" id="{C496608B-4837-9D43-94AE-85FBB9F79C15}"/>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1" name="Oval 10">
              <a:extLst>
                <a:ext uri="{FF2B5EF4-FFF2-40B4-BE49-F238E27FC236}">
                  <a16:creationId xmlns:a16="http://schemas.microsoft.com/office/drawing/2014/main" id="{C06208B6-8848-C34D-A607-E8EE8446E0A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7" name="Oval 16">
              <a:extLst>
                <a:ext uri="{FF2B5EF4-FFF2-40B4-BE49-F238E27FC236}">
                  <a16:creationId xmlns:a16="http://schemas.microsoft.com/office/drawing/2014/main" id="{8104CB52-165A-804A-A5D3-D72CD3F7F0E4}"/>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8" name="Oval 17">
              <a:extLst>
                <a:ext uri="{FF2B5EF4-FFF2-40B4-BE49-F238E27FC236}">
                  <a16:creationId xmlns:a16="http://schemas.microsoft.com/office/drawing/2014/main" id="{05596F73-5690-4E4D-B17D-3722AC076A3F}"/>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9" name="Oval 18">
              <a:extLst>
                <a:ext uri="{FF2B5EF4-FFF2-40B4-BE49-F238E27FC236}">
                  <a16:creationId xmlns:a16="http://schemas.microsoft.com/office/drawing/2014/main" id="{F3EE88E2-4C02-0845-AF9C-BFD50049AD87}"/>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20" name="Oval 19">
              <a:extLst>
                <a:ext uri="{FF2B5EF4-FFF2-40B4-BE49-F238E27FC236}">
                  <a16:creationId xmlns:a16="http://schemas.microsoft.com/office/drawing/2014/main" id="{925F2DA0-7DF6-1B43-8569-93EBC93386B7}"/>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21" name="Oval 20">
              <a:extLst>
                <a:ext uri="{FF2B5EF4-FFF2-40B4-BE49-F238E27FC236}">
                  <a16:creationId xmlns:a16="http://schemas.microsoft.com/office/drawing/2014/main" id="{D3A6FBC5-C984-4B47-ABE2-B0EBFC1B1C47}"/>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22" name="Oval 21">
              <a:extLst>
                <a:ext uri="{FF2B5EF4-FFF2-40B4-BE49-F238E27FC236}">
                  <a16:creationId xmlns:a16="http://schemas.microsoft.com/office/drawing/2014/main" id="{AD32A554-9F41-4446-ACC4-F2C36E4EFB9C}"/>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23" name="Oval 22">
              <a:extLst>
                <a:ext uri="{FF2B5EF4-FFF2-40B4-BE49-F238E27FC236}">
                  <a16:creationId xmlns:a16="http://schemas.microsoft.com/office/drawing/2014/main" id="{CE18A455-D9F9-3E44-A3EB-683308697B05}"/>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24" name="Oval 23">
              <a:extLst>
                <a:ext uri="{FF2B5EF4-FFF2-40B4-BE49-F238E27FC236}">
                  <a16:creationId xmlns:a16="http://schemas.microsoft.com/office/drawing/2014/main" id="{6306BC25-7A70-854E-A917-29A7F97591DB}"/>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25" name="Oval 24">
              <a:extLst>
                <a:ext uri="{FF2B5EF4-FFF2-40B4-BE49-F238E27FC236}">
                  <a16:creationId xmlns:a16="http://schemas.microsoft.com/office/drawing/2014/main" id="{FE2AC4E1-0981-1848-8BFD-B7B5505D24FF}"/>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6" name="Oval 25">
              <a:extLst>
                <a:ext uri="{FF2B5EF4-FFF2-40B4-BE49-F238E27FC236}">
                  <a16:creationId xmlns:a16="http://schemas.microsoft.com/office/drawing/2014/main" id="{B6AD325A-5A2D-0544-9321-6ECD94B32DD8}"/>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7" name="Oval 26">
              <a:extLst>
                <a:ext uri="{FF2B5EF4-FFF2-40B4-BE49-F238E27FC236}">
                  <a16:creationId xmlns:a16="http://schemas.microsoft.com/office/drawing/2014/main" id="{F20788F0-5522-E34B-9B91-4E1234C364C7}"/>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grpSp>
        <p:nvGrpSpPr>
          <p:cNvPr id="8" name="Group 7">
            <a:extLst>
              <a:ext uri="{FF2B5EF4-FFF2-40B4-BE49-F238E27FC236}">
                <a16:creationId xmlns:a16="http://schemas.microsoft.com/office/drawing/2014/main" id="{73BCC471-B72D-A445-AA95-C298290FABC6}"/>
              </a:ext>
            </a:extLst>
          </p:cNvPr>
          <p:cNvGrpSpPr/>
          <p:nvPr/>
        </p:nvGrpSpPr>
        <p:grpSpPr>
          <a:xfrm>
            <a:off x="2527431" y="2441408"/>
            <a:ext cx="6270075" cy="2663402"/>
            <a:chOff x="2527431" y="2441408"/>
            <a:chExt cx="6270075" cy="2663402"/>
          </a:xfrm>
        </p:grpSpPr>
        <p:pic>
          <p:nvPicPr>
            <p:cNvPr id="28" name="Picture 27">
              <a:extLst>
                <a:ext uri="{FF2B5EF4-FFF2-40B4-BE49-F238E27FC236}">
                  <a16:creationId xmlns:a16="http://schemas.microsoft.com/office/drawing/2014/main" id="{49ECB3D1-993D-B74B-8C9F-2D5838C7A60C}"/>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sp>
          <p:nvSpPr>
            <p:cNvPr id="5" name="Rounded Rectangle 4">
              <a:extLst>
                <a:ext uri="{FF2B5EF4-FFF2-40B4-BE49-F238E27FC236}">
                  <a16:creationId xmlns:a16="http://schemas.microsoft.com/office/drawing/2014/main" id="{AEEF0EB7-0B31-0144-92A9-FEF113BA452A}"/>
                </a:ext>
              </a:extLst>
            </p:cNvPr>
            <p:cNvSpPr/>
            <p:nvPr/>
          </p:nvSpPr>
          <p:spPr>
            <a:xfrm>
              <a:off x="4503788" y="2441408"/>
              <a:ext cx="4293718" cy="1123712"/>
            </a:xfrm>
            <a:prstGeom prst="roundRect">
              <a:avLst/>
            </a:prstGeom>
            <a:solidFill>
              <a:srgbClr val="65AFE6"/>
            </a:solidFill>
            <a:ln w="19050">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Hardware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Profiling</a:t>
              </a: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Intel </a:t>
              </a:r>
              <a:r>
                <a:rPr kumimoji="0" lang="en-US" sz="28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VTune</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grpSp>
      <p:grpSp>
        <p:nvGrpSpPr>
          <p:cNvPr id="32" name="Group 31">
            <a:extLst>
              <a:ext uri="{FF2B5EF4-FFF2-40B4-BE49-F238E27FC236}">
                <a16:creationId xmlns:a16="http://schemas.microsoft.com/office/drawing/2014/main" id="{B1AE9B66-D609-1E4A-AFBC-A38D90565790}"/>
              </a:ext>
            </a:extLst>
          </p:cNvPr>
          <p:cNvGrpSpPr/>
          <p:nvPr/>
        </p:nvGrpSpPr>
        <p:grpSpPr>
          <a:xfrm>
            <a:off x="4153851" y="3837169"/>
            <a:ext cx="4990149" cy="1851541"/>
            <a:chOff x="4153849" y="3429000"/>
            <a:chExt cx="4990149" cy="1851541"/>
          </a:xfrm>
        </p:grpSpPr>
        <p:sp>
          <p:nvSpPr>
            <p:cNvPr id="29" name="Down Arrow 28">
              <a:extLst>
                <a:ext uri="{FF2B5EF4-FFF2-40B4-BE49-F238E27FC236}">
                  <a16:creationId xmlns:a16="http://schemas.microsoft.com/office/drawing/2014/main" id="{0972CF5F-19E0-7642-8520-F37978904065}"/>
                </a:ext>
              </a:extLst>
            </p:cNvPr>
            <p:cNvSpPr/>
            <p:nvPr/>
          </p:nvSpPr>
          <p:spPr>
            <a:xfrm>
              <a:off x="6353503" y="3429000"/>
              <a:ext cx="590843" cy="771063"/>
            </a:xfrm>
            <a:prstGeom prst="downArrow">
              <a:avLst/>
            </a:prstGeom>
            <a:solidFill>
              <a:srgbClr val="5F8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8056B7B-08EC-C24B-A626-E008FBD547C3}"/>
                </a:ext>
              </a:extLst>
            </p:cNvPr>
            <p:cNvSpPr/>
            <p:nvPr/>
          </p:nvSpPr>
          <p:spPr>
            <a:xfrm>
              <a:off x="4153849" y="4326434"/>
              <a:ext cx="4990149"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MemoryBound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 is stalled due to load/store</a:t>
              </a:r>
            </a:p>
          </p:txBody>
        </p:sp>
      </p:grpSp>
    </p:spTree>
    <p:extLst>
      <p:ext uri="{BB962C8B-B14F-4D97-AF65-F5344CB8AC3E}">
        <p14:creationId xmlns:p14="http://schemas.microsoft.com/office/powerpoint/2010/main" val="73528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AF5943AA-AAB6-8F43-8BAF-2F24FB3035C1}"/>
              </a:ext>
            </a:extLst>
          </p:cNvPr>
          <p:cNvGrpSpPr/>
          <p:nvPr/>
        </p:nvGrpSpPr>
        <p:grpSpPr>
          <a:xfrm>
            <a:off x="14076" y="686024"/>
            <a:ext cx="9126379" cy="5730634"/>
            <a:chOff x="14076" y="686024"/>
            <a:chExt cx="9126379" cy="5730634"/>
          </a:xfrm>
        </p:grpSpPr>
        <p:sp>
          <p:nvSpPr>
            <p:cNvPr id="159" name="Rounded Rectangle 158">
              <a:extLst>
                <a:ext uri="{FF2B5EF4-FFF2-40B4-BE49-F238E27FC236}">
                  <a16:creationId xmlns:a16="http://schemas.microsoft.com/office/drawing/2014/main" id="{E2497EF4-F92E-D441-811E-A618F3AEEBD3}"/>
                </a:ext>
              </a:extLst>
            </p:cNvPr>
            <p:cNvSpPr/>
            <p:nvPr/>
          </p:nvSpPr>
          <p:spPr>
            <a:xfrm>
              <a:off x="6943570" y="1093656"/>
              <a:ext cx="1913802"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1572916-28C8-CA40-A398-4FBF00895EFE}"/>
                </a:ext>
              </a:extLst>
            </p:cNvPr>
            <p:cNvSpPr/>
            <p:nvPr/>
          </p:nvSpPr>
          <p:spPr>
            <a:xfrm>
              <a:off x="14076" y="4648573"/>
              <a:ext cx="9042027" cy="1768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C577EE6A-8B38-684F-A57B-1D71665784DC}"/>
                </a:ext>
              </a:extLst>
            </p:cNvPr>
            <p:cNvSpPr/>
            <p:nvPr/>
          </p:nvSpPr>
          <p:spPr>
            <a:xfrm>
              <a:off x="42687" y="3142410"/>
              <a:ext cx="5748194"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21E0DCF5-0F6E-FA4D-AA78-CB489F0FEFBD}"/>
                </a:ext>
              </a:extLst>
            </p:cNvPr>
            <p:cNvSpPr/>
            <p:nvPr/>
          </p:nvSpPr>
          <p:spPr>
            <a:xfrm>
              <a:off x="8859827" y="3978404"/>
              <a:ext cx="280628" cy="6827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084286C4-C556-9546-BF05-71CEAA3D7EC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1" name="Rectangle 170">
            <a:extLst>
              <a:ext uri="{FF2B5EF4-FFF2-40B4-BE49-F238E27FC236}">
                <a16:creationId xmlns:a16="http://schemas.microsoft.com/office/drawing/2014/main" id="{E188E54C-E5E4-1F41-85CD-22566CE3F4AB}"/>
              </a:ext>
            </a:extLst>
          </p:cNvPr>
          <p:cNvSpPr/>
          <p:nvPr/>
        </p:nvSpPr>
        <p:spPr>
          <a:xfrm>
            <a:off x="1336897" y="6381964"/>
            <a:ext cx="7362188" cy="4184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267</a:t>
            </a:r>
          </a:p>
        </p:txBody>
      </p:sp>
    </p:spTree>
    <p:extLst>
      <p:ext uri="{BB962C8B-B14F-4D97-AF65-F5344CB8AC3E}">
        <p14:creationId xmlns:p14="http://schemas.microsoft.com/office/powerpoint/2010/main" val="342335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677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C890B5AF-127C-9B48-8762-8F9049C597C5}"/>
              </a:ext>
            </a:extLst>
          </p:cNvPr>
          <p:cNvGrpSpPr/>
          <p:nvPr/>
        </p:nvGrpSpPr>
        <p:grpSpPr>
          <a:xfrm>
            <a:off x="3594955" y="1542476"/>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0373A7F9-408A-C24A-93B2-88170AB123ED}"/>
              </a:ext>
            </a:extLst>
          </p:cNvPr>
          <p:cNvGrpSpPr/>
          <p:nvPr/>
        </p:nvGrpSpPr>
        <p:grpSpPr>
          <a:xfrm>
            <a:off x="3337836" y="1315375"/>
            <a:ext cx="2422047" cy="2045162"/>
            <a:chOff x="3337836" y="1315375"/>
            <a:chExt cx="2422047" cy="2045162"/>
          </a:xfrm>
        </p:grpSpPr>
        <p:sp>
          <p:nvSpPr>
            <p:cNvPr id="31" name="Rectangle 30">
              <a:extLst>
                <a:ext uri="{FF2B5EF4-FFF2-40B4-BE49-F238E27FC236}">
                  <a16:creationId xmlns:a16="http://schemas.microsoft.com/office/drawing/2014/main" id="{D80CF8DD-ACAF-B44D-81AD-1D3FD8D28DCF}"/>
                </a:ext>
              </a:extLst>
            </p:cNvPr>
            <p:cNvSpPr/>
            <p:nvPr/>
          </p:nvSpPr>
          <p:spPr>
            <a:xfrm>
              <a:off x="3537892" y="3248912"/>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grpSp>
          <p:nvGrpSpPr>
            <p:cNvPr id="200" name="Group 199">
              <a:extLst>
                <a:ext uri="{FF2B5EF4-FFF2-40B4-BE49-F238E27FC236}">
                  <a16:creationId xmlns:a16="http://schemas.microsoft.com/office/drawing/2014/main" id="{6C0B0244-ECF8-F549-8CEC-216117E164D7}"/>
                </a:ext>
              </a:extLst>
            </p:cNvPr>
            <p:cNvGrpSpPr/>
            <p:nvPr/>
          </p:nvGrpSpPr>
          <p:grpSpPr>
            <a:xfrm>
              <a:off x="3337836" y="1315375"/>
              <a:ext cx="2422047" cy="1861009"/>
              <a:chOff x="3337836" y="1315375"/>
              <a:chExt cx="2422047" cy="1861009"/>
            </a:xfrm>
          </p:grpSpPr>
          <p:sp>
            <p:nvSpPr>
              <p:cNvPr id="6" name="Rectangle 5">
                <a:extLst>
                  <a:ext uri="{FF2B5EF4-FFF2-40B4-BE49-F238E27FC236}">
                    <a16:creationId xmlns:a16="http://schemas.microsoft.com/office/drawing/2014/main" id="{6AE50638-FD8F-684B-AA83-C6454DFB8388}"/>
                  </a:ext>
                </a:extLst>
              </p:cNvPr>
              <p:cNvSpPr/>
              <p:nvPr/>
            </p:nvSpPr>
            <p:spPr>
              <a:xfrm>
                <a:off x="3537891" y="1490592"/>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5218780"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3627940" y="2264004"/>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3880458" y="2060812"/>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4142591" y="1866841"/>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4404709" y="1625380"/>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4672904" y="1857895"/>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4942827" y="2060812"/>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5219845" y="2253451"/>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5486360" y="2665790"/>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3714808" y="2940660"/>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3967326" y="2936946"/>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4229211" y="2936942"/>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4492375" y="2936942"/>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4758803" y="2938550"/>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5305648" y="2936942"/>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5572696" y="2936942"/>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5029695" y="2936946"/>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3628626" y="300902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3880458" y="3012194"/>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4142343" y="3013101"/>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4405507" y="301536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4671935" y="3015367"/>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4942827"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5486360" y="3014749"/>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2666707" y="2164765"/>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3537892" y="1315375"/>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268</a:t>
            </a:r>
          </a:p>
        </p:txBody>
      </p:sp>
    </p:spTree>
    <p:extLst>
      <p:ext uri="{BB962C8B-B14F-4D97-AF65-F5344CB8AC3E}">
        <p14:creationId xmlns:p14="http://schemas.microsoft.com/office/powerpoint/2010/main" val="602691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262C657A-FB1D-A24C-81B5-44428BD81B79}"/>
              </a:ext>
            </a:extLst>
          </p:cNvPr>
          <p:cNvGrpSpPr/>
          <p:nvPr/>
        </p:nvGrpSpPr>
        <p:grpSpPr>
          <a:xfrm>
            <a:off x="3599401" y="4223364"/>
            <a:ext cx="2082800" cy="1393372"/>
            <a:chOff x="6620681" y="4245345"/>
            <a:chExt cx="2082800" cy="1393372"/>
          </a:xfrm>
        </p:grpSpPr>
        <p:sp>
          <p:nvSpPr>
            <p:cNvPr id="149" name="Freeform 148">
              <a:extLst>
                <a:ext uri="{FF2B5EF4-FFF2-40B4-BE49-F238E27FC236}">
                  <a16:creationId xmlns:a16="http://schemas.microsoft.com/office/drawing/2014/main" id="{4EF812C2-108B-CA4F-B1BC-6E7B303D31C0}"/>
                </a:ext>
              </a:extLst>
            </p:cNvPr>
            <p:cNvSpPr/>
            <p:nvPr/>
          </p:nvSpPr>
          <p:spPr>
            <a:xfrm>
              <a:off x="6620681" y="4245345"/>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144">
              <a:extLst>
                <a:ext uri="{FF2B5EF4-FFF2-40B4-BE49-F238E27FC236}">
                  <a16:creationId xmlns:a16="http://schemas.microsoft.com/office/drawing/2014/main" id="{404D9876-A2B3-E147-9FCB-3F1E535DD8C9}"/>
                </a:ext>
              </a:extLst>
            </p:cNvPr>
            <p:cNvSpPr/>
            <p:nvPr/>
          </p:nvSpPr>
          <p:spPr>
            <a:xfrm>
              <a:off x="6632771" y="4245479"/>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1" name="Group 190">
            <a:extLst>
              <a:ext uri="{FF2B5EF4-FFF2-40B4-BE49-F238E27FC236}">
                <a16:creationId xmlns:a16="http://schemas.microsoft.com/office/drawing/2014/main" id="{8A53F08B-5EA8-4340-9810-5379CC836EC4}"/>
              </a:ext>
            </a:extLst>
          </p:cNvPr>
          <p:cNvGrpSpPr/>
          <p:nvPr/>
        </p:nvGrpSpPr>
        <p:grpSpPr>
          <a:xfrm>
            <a:off x="3513915" y="1532037"/>
            <a:ext cx="2278124" cy="2211557"/>
            <a:chOff x="3513915" y="1532037"/>
            <a:chExt cx="2278124" cy="2211557"/>
          </a:xfrm>
        </p:grpSpPr>
        <p:grpSp>
          <p:nvGrpSpPr>
            <p:cNvPr id="184" name="Group 183">
              <a:extLst>
                <a:ext uri="{FF2B5EF4-FFF2-40B4-BE49-F238E27FC236}">
                  <a16:creationId xmlns:a16="http://schemas.microsoft.com/office/drawing/2014/main" id="{C890B5AF-127C-9B48-8762-8F9049C597C5}"/>
                </a:ext>
              </a:extLst>
            </p:cNvPr>
            <p:cNvGrpSpPr/>
            <p:nvPr/>
          </p:nvGrpSpPr>
          <p:grpSpPr>
            <a:xfrm>
              <a:off x="3600691" y="1532037"/>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gr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grpSp>
        <p:nvGrpSpPr>
          <p:cNvPr id="78" name="Group 77">
            <a:extLst>
              <a:ext uri="{FF2B5EF4-FFF2-40B4-BE49-F238E27FC236}">
                <a16:creationId xmlns:a16="http://schemas.microsoft.com/office/drawing/2014/main" id="{61B9A1F1-A385-3042-BC34-E142EAC4EDD5}"/>
              </a:ext>
            </a:extLst>
          </p:cNvPr>
          <p:cNvGrpSpPr/>
          <p:nvPr/>
        </p:nvGrpSpPr>
        <p:grpSpPr>
          <a:xfrm>
            <a:off x="3335053" y="3993414"/>
            <a:ext cx="2423160" cy="2048256"/>
            <a:chOff x="788815" y="3038014"/>
            <a:chExt cx="2422047" cy="2045162"/>
          </a:xfrm>
        </p:grpSpPr>
        <p:sp>
          <p:nvSpPr>
            <p:cNvPr id="79" name="Rectangle 78">
              <a:extLst>
                <a:ext uri="{FF2B5EF4-FFF2-40B4-BE49-F238E27FC236}">
                  <a16:creationId xmlns:a16="http://schemas.microsoft.com/office/drawing/2014/main" id="{47DD77BE-0201-F445-96A7-730B2770A863}"/>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5098519-6E04-CC46-B342-D4FC8662B809}"/>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1" name="Rectangle 80">
              <a:extLst>
                <a:ext uri="{FF2B5EF4-FFF2-40B4-BE49-F238E27FC236}">
                  <a16:creationId xmlns:a16="http://schemas.microsoft.com/office/drawing/2014/main" id="{07B442A4-3AB2-5D4A-BA04-CCDD1F5900F2}"/>
                </a:ext>
              </a:extLst>
            </p:cNvPr>
            <p:cNvSpPr>
              <a:spLocks/>
            </p:cNvSpPr>
            <p:nvPr/>
          </p:nvSpPr>
          <p:spPr>
            <a:xfrm>
              <a:off x="1078919" y="3362436"/>
              <a:ext cx="171680" cy="130086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20B9EFA-F304-934D-850C-C060128DDAF1}"/>
                </a:ext>
              </a:extLst>
            </p:cNvPr>
            <p:cNvSpPr/>
            <p:nvPr/>
          </p:nvSpPr>
          <p:spPr>
            <a:xfrm>
              <a:off x="1331437" y="3589481"/>
              <a:ext cx="178008" cy="107010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58C68B2-432E-C445-ABDD-D5E519331493}"/>
                </a:ext>
              </a:extLst>
            </p:cNvPr>
            <p:cNvSpPr/>
            <p:nvPr/>
          </p:nvSpPr>
          <p:spPr>
            <a:xfrm>
              <a:off x="1593570" y="3782324"/>
              <a:ext cx="173113" cy="87725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B33CC26-6757-1248-88E9-E675AF8B3F60}"/>
                </a:ext>
              </a:extLst>
            </p:cNvPr>
            <p:cNvSpPr/>
            <p:nvPr/>
          </p:nvSpPr>
          <p:spPr>
            <a:xfrm>
              <a:off x="1855688" y="4384697"/>
              <a:ext cx="173997" cy="27488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F6022B08-D881-6544-8694-FE3FDA1D4E92}"/>
                </a:ext>
              </a:extLst>
            </p:cNvPr>
            <p:cNvSpPr/>
            <p:nvPr/>
          </p:nvSpPr>
          <p:spPr>
            <a:xfrm>
              <a:off x="2123883" y="4384696"/>
              <a:ext cx="172767" cy="27649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819729DE-A3D9-2245-B297-717D025DBEBF}"/>
                </a:ext>
              </a:extLst>
            </p:cNvPr>
            <p:cNvSpPr/>
            <p:nvPr/>
          </p:nvSpPr>
          <p:spPr>
            <a:xfrm>
              <a:off x="2393806" y="4391959"/>
              <a:ext cx="172760"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B1B5D6B6-577B-0E44-86B2-60326546CA9E}"/>
                </a:ext>
              </a:extLst>
            </p:cNvPr>
            <p:cNvSpPr/>
            <p:nvPr/>
          </p:nvSpPr>
          <p:spPr>
            <a:xfrm>
              <a:off x="2670824" y="4391955"/>
              <a:ext cx="169651"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2E4E856-1A36-1B4D-A511-73925E4BF7A3}"/>
                </a:ext>
              </a:extLst>
            </p:cNvPr>
            <p:cNvSpPr/>
            <p:nvPr/>
          </p:nvSpPr>
          <p:spPr>
            <a:xfrm>
              <a:off x="2937339" y="4388429"/>
              <a:ext cx="173736" cy="27115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8FE9D712-F844-9142-9065-24258EEFFC28}"/>
                </a:ext>
              </a:extLst>
            </p:cNvPr>
            <p:cNvCxnSpPr>
              <a:cxnSpLocks/>
              <a:stCxn id="81" idx="2"/>
              <a:endCxn id="97" idx="0"/>
            </p:cNvCxnSpPr>
            <p:nvPr/>
          </p:nvCxnSpPr>
          <p:spPr>
            <a:xfrm>
              <a:off x="1164759" y="4663299"/>
              <a:ext cx="1714"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C28E47A-6976-9744-A7AF-4B29A46F84CF}"/>
                </a:ext>
              </a:extLst>
            </p:cNvPr>
            <p:cNvCxnSpPr>
              <a:cxnSpLocks/>
              <a:stCxn id="82" idx="2"/>
              <a:endCxn id="98" idx="0"/>
            </p:cNvCxnSpPr>
            <p:nvPr/>
          </p:nvCxnSpPr>
          <p:spPr>
            <a:xfrm flipH="1">
              <a:off x="1418305" y="4659586"/>
              <a:ext cx="2136"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9CB0173-8F61-764A-A323-8F4A80D55761}"/>
                </a:ext>
              </a:extLst>
            </p:cNvPr>
            <p:cNvCxnSpPr>
              <a:cxnSpLocks/>
              <a:stCxn id="83" idx="2"/>
              <a:endCxn id="99" idx="0"/>
            </p:cNvCxnSpPr>
            <p:nvPr/>
          </p:nvCxnSpPr>
          <p:spPr>
            <a:xfrm>
              <a:off x="1680127" y="4659580"/>
              <a:ext cx="63" cy="76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5083279-B42F-AF47-B0E2-1829070DB3DB}"/>
                </a:ext>
              </a:extLst>
            </p:cNvPr>
            <p:cNvCxnSpPr>
              <a:cxnSpLocks/>
              <a:stCxn id="84" idx="2"/>
              <a:endCxn id="100" idx="0"/>
            </p:cNvCxnSpPr>
            <p:nvPr/>
          </p:nvCxnSpPr>
          <p:spPr>
            <a:xfrm>
              <a:off x="1942687" y="4659580"/>
              <a:ext cx="668" cy="784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BFBCF5-F586-264F-8526-D171A846BD60}"/>
                </a:ext>
              </a:extLst>
            </p:cNvPr>
            <p:cNvCxnSpPr>
              <a:cxnSpLocks/>
              <a:stCxn id="85" idx="2"/>
              <a:endCxn id="101" idx="0"/>
            </p:cNvCxnSpPr>
            <p:nvPr/>
          </p:nvCxnSpPr>
          <p:spPr>
            <a:xfrm flipH="1">
              <a:off x="2209782" y="4661188"/>
              <a:ext cx="485" cy="76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69F42E-51D3-0A48-9DDD-07410C2B43FF}"/>
                </a:ext>
              </a:extLst>
            </p:cNvPr>
            <p:cNvCxnSpPr>
              <a:cxnSpLocks/>
              <a:stCxn id="87" idx="2"/>
              <a:endCxn id="80" idx="0"/>
            </p:cNvCxnSpPr>
            <p:nvPr/>
          </p:nvCxnSpPr>
          <p:spPr>
            <a:xfrm>
              <a:off x="2755650" y="4659581"/>
              <a:ext cx="977"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BBA4A3B-751D-5643-A456-2E57B08F665F}"/>
                </a:ext>
              </a:extLst>
            </p:cNvPr>
            <p:cNvCxnSpPr>
              <a:cxnSpLocks/>
              <a:stCxn id="88" idx="2"/>
              <a:endCxn id="103"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11C5DEC-18E0-C243-85E2-943AD98D6B98}"/>
                </a:ext>
              </a:extLst>
            </p:cNvPr>
            <p:cNvCxnSpPr>
              <a:cxnSpLocks/>
              <a:stCxn id="86" idx="2"/>
              <a:endCxn id="102" idx="0"/>
            </p:cNvCxnSpPr>
            <p:nvPr/>
          </p:nvCxnSpPr>
          <p:spPr>
            <a:xfrm>
              <a:off x="2480187" y="4659585"/>
              <a:ext cx="488"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233B9420-87F0-C94E-A7C5-17922FB7791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98" name="Rectangle 97">
              <a:extLst>
                <a:ext uri="{FF2B5EF4-FFF2-40B4-BE49-F238E27FC236}">
                  <a16:creationId xmlns:a16="http://schemas.microsoft.com/office/drawing/2014/main" id="{0DD6E581-B1D7-D24A-A986-CB9234B47637}"/>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99" name="Rectangle 98">
              <a:extLst>
                <a:ext uri="{FF2B5EF4-FFF2-40B4-BE49-F238E27FC236}">
                  <a16:creationId xmlns:a16="http://schemas.microsoft.com/office/drawing/2014/main" id="{B01AAA1C-C98E-8A41-9035-1333973272A9}"/>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00" name="Rectangle 99">
              <a:extLst>
                <a:ext uri="{FF2B5EF4-FFF2-40B4-BE49-F238E27FC236}">
                  <a16:creationId xmlns:a16="http://schemas.microsoft.com/office/drawing/2014/main" id="{7B373BDB-268E-E045-AB2D-F9BB33AE733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01" name="Rectangle 100">
              <a:extLst>
                <a:ext uri="{FF2B5EF4-FFF2-40B4-BE49-F238E27FC236}">
                  <a16:creationId xmlns:a16="http://schemas.microsoft.com/office/drawing/2014/main" id="{6A908E18-A663-B24E-9C15-AF4B365A9CCF}"/>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02" name="Rectangle 101">
              <a:extLst>
                <a:ext uri="{FF2B5EF4-FFF2-40B4-BE49-F238E27FC236}">
                  <a16:creationId xmlns:a16="http://schemas.microsoft.com/office/drawing/2014/main" id="{D6ADD539-2F40-3645-9C19-19E717B48C0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03" name="Rectangle 102">
              <a:extLst>
                <a:ext uri="{FF2B5EF4-FFF2-40B4-BE49-F238E27FC236}">
                  <a16:creationId xmlns:a16="http://schemas.microsoft.com/office/drawing/2014/main" id="{70A58056-C4AA-3D4C-BB37-EB3C71F361A5}"/>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04" name="Rectangle 103">
              <a:extLst>
                <a:ext uri="{FF2B5EF4-FFF2-40B4-BE49-F238E27FC236}">
                  <a16:creationId xmlns:a16="http://schemas.microsoft.com/office/drawing/2014/main" id="{9CFA3989-0490-D840-B274-800B7DF4C567}"/>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05" name="Rectangle 104">
              <a:extLst>
                <a:ext uri="{FF2B5EF4-FFF2-40B4-BE49-F238E27FC236}">
                  <a16:creationId xmlns:a16="http://schemas.microsoft.com/office/drawing/2014/main" id="{32406E9F-3174-E84C-AA18-8E89277F67A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06" name="Rectangle 105">
              <a:extLst>
                <a:ext uri="{FF2B5EF4-FFF2-40B4-BE49-F238E27FC236}">
                  <a16:creationId xmlns:a16="http://schemas.microsoft.com/office/drawing/2014/main" id="{D6866A0F-70D6-2241-BB0D-6259363D09B1}"/>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nvGrpSpPr>
          <p:cNvPr id="189" name="Group 188">
            <a:extLst>
              <a:ext uri="{FF2B5EF4-FFF2-40B4-BE49-F238E27FC236}">
                <a16:creationId xmlns:a16="http://schemas.microsoft.com/office/drawing/2014/main" id="{66156681-0810-954D-9001-A4D4E1F38412}"/>
              </a:ext>
            </a:extLst>
          </p:cNvPr>
          <p:cNvGrpSpPr/>
          <p:nvPr/>
        </p:nvGrpSpPr>
        <p:grpSpPr>
          <a:xfrm>
            <a:off x="6331514" y="3993414"/>
            <a:ext cx="2612683" cy="2417981"/>
            <a:chOff x="6331514" y="3993414"/>
            <a:chExt cx="2612683" cy="2417981"/>
          </a:xfrm>
        </p:grpSpPr>
        <p:grpSp>
          <p:nvGrpSpPr>
            <p:cNvPr id="187" name="Group 186">
              <a:extLst>
                <a:ext uri="{FF2B5EF4-FFF2-40B4-BE49-F238E27FC236}">
                  <a16:creationId xmlns:a16="http://schemas.microsoft.com/office/drawing/2014/main" id="{6ADC4CBD-9E8C-494D-8334-A4A059A8A8AB}"/>
                </a:ext>
              </a:extLst>
            </p:cNvPr>
            <p:cNvGrpSpPr/>
            <p:nvPr/>
          </p:nvGrpSpPr>
          <p:grpSpPr>
            <a:xfrm>
              <a:off x="6625771" y="4256277"/>
              <a:ext cx="2057047" cy="1368009"/>
              <a:chOff x="6625771" y="4256277"/>
              <a:chExt cx="2057047" cy="1368009"/>
            </a:xfrm>
          </p:grpSpPr>
          <p:sp>
            <p:nvSpPr>
              <p:cNvPr id="186" name="Freeform 185">
                <a:extLst>
                  <a:ext uri="{FF2B5EF4-FFF2-40B4-BE49-F238E27FC236}">
                    <a16:creationId xmlns:a16="http://schemas.microsoft.com/office/drawing/2014/main" id="{819B6C30-6E7E-564B-99D3-4DDF45D0FAC0}"/>
                  </a:ext>
                </a:extLst>
              </p:cNvPr>
              <p:cNvSpPr/>
              <p:nvPr/>
            </p:nvSpPr>
            <p:spPr>
              <a:xfrm>
                <a:off x="6625771" y="4259943"/>
                <a:ext cx="2039258" cy="1364343"/>
              </a:xfrm>
              <a:custGeom>
                <a:avLst/>
                <a:gdLst>
                  <a:gd name="connsiteX0" fmla="*/ 0 w 2039258"/>
                  <a:gd name="connsiteY0" fmla="*/ 1008743 h 1364343"/>
                  <a:gd name="connsiteX1" fmla="*/ 0 w 2039258"/>
                  <a:gd name="connsiteY1" fmla="*/ 1364343 h 1364343"/>
                  <a:gd name="connsiteX2" fmla="*/ 2039258 w 2039258"/>
                  <a:gd name="connsiteY2" fmla="*/ 1364343 h 1364343"/>
                  <a:gd name="connsiteX3" fmla="*/ 2039258 w 2039258"/>
                  <a:gd name="connsiteY3" fmla="*/ 0 h 1364343"/>
                  <a:gd name="connsiteX4" fmla="*/ 1944915 w 2039258"/>
                  <a:gd name="connsiteY4" fmla="*/ 7257 h 1364343"/>
                  <a:gd name="connsiteX5" fmla="*/ 1872343 w 2039258"/>
                  <a:gd name="connsiteY5" fmla="*/ 14514 h 1364343"/>
                  <a:gd name="connsiteX6" fmla="*/ 1719943 w 2039258"/>
                  <a:gd name="connsiteY6" fmla="*/ 50800 h 1364343"/>
                  <a:gd name="connsiteX7" fmla="*/ 1632858 w 2039258"/>
                  <a:gd name="connsiteY7" fmla="*/ 65314 h 1364343"/>
                  <a:gd name="connsiteX8" fmla="*/ 1524000 w 2039258"/>
                  <a:gd name="connsiteY8" fmla="*/ 116114 h 1364343"/>
                  <a:gd name="connsiteX9" fmla="*/ 1386115 w 2039258"/>
                  <a:gd name="connsiteY9" fmla="*/ 152400 h 1364343"/>
                  <a:gd name="connsiteX10" fmla="*/ 1291772 w 2039258"/>
                  <a:gd name="connsiteY10" fmla="*/ 224971 h 1364343"/>
                  <a:gd name="connsiteX11" fmla="*/ 1240972 w 2039258"/>
                  <a:gd name="connsiteY11" fmla="*/ 268514 h 1364343"/>
                  <a:gd name="connsiteX12" fmla="*/ 1153886 w 2039258"/>
                  <a:gd name="connsiteY12" fmla="*/ 312057 h 1364343"/>
                  <a:gd name="connsiteX13" fmla="*/ 1088572 w 2039258"/>
                  <a:gd name="connsiteY13" fmla="*/ 355600 h 1364343"/>
                  <a:gd name="connsiteX14" fmla="*/ 986972 w 2039258"/>
                  <a:gd name="connsiteY14" fmla="*/ 406400 h 1364343"/>
                  <a:gd name="connsiteX15" fmla="*/ 928915 w 2039258"/>
                  <a:gd name="connsiteY15" fmla="*/ 449943 h 1364343"/>
                  <a:gd name="connsiteX16" fmla="*/ 878115 w 2039258"/>
                  <a:gd name="connsiteY16" fmla="*/ 486228 h 1364343"/>
                  <a:gd name="connsiteX17" fmla="*/ 791029 w 2039258"/>
                  <a:gd name="connsiteY17" fmla="*/ 544286 h 1364343"/>
                  <a:gd name="connsiteX18" fmla="*/ 732972 w 2039258"/>
                  <a:gd name="connsiteY18" fmla="*/ 609600 h 1364343"/>
                  <a:gd name="connsiteX19" fmla="*/ 696686 w 2039258"/>
                  <a:gd name="connsiteY19" fmla="*/ 660400 h 1364343"/>
                  <a:gd name="connsiteX20" fmla="*/ 653143 w 2039258"/>
                  <a:gd name="connsiteY20" fmla="*/ 711200 h 1364343"/>
                  <a:gd name="connsiteX21" fmla="*/ 631372 w 2039258"/>
                  <a:gd name="connsiteY21" fmla="*/ 798286 h 1364343"/>
                  <a:gd name="connsiteX22" fmla="*/ 573315 w 2039258"/>
                  <a:gd name="connsiteY22" fmla="*/ 849086 h 1364343"/>
                  <a:gd name="connsiteX23" fmla="*/ 493486 w 2039258"/>
                  <a:gd name="connsiteY23" fmla="*/ 899886 h 1364343"/>
                  <a:gd name="connsiteX24" fmla="*/ 449943 w 2039258"/>
                  <a:gd name="connsiteY24" fmla="*/ 943428 h 1364343"/>
                  <a:gd name="connsiteX25" fmla="*/ 449943 w 2039258"/>
                  <a:gd name="connsiteY25" fmla="*/ 943428 h 1364343"/>
                  <a:gd name="connsiteX26" fmla="*/ 370115 w 2039258"/>
                  <a:gd name="connsiteY26" fmla="*/ 1016000 h 1364343"/>
                  <a:gd name="connsiteX27" fmla="*/ 275772 w 2039258"/>
                  <a:gd name="connsiteY27" fmla="*/ 1037771 h 1364343"/>
                  <a:gd name="connsiteX28" fmla="*/ 181429 w 2039258"/>
                  <a:gd name="connsiteY28" fmla="*/ 1045028 h 1364343"/>
                  <a:gd name="connsiteX29" fmla="*/ 108858 w 2039258"/>
                  <a:gd name="connsiteY29" fmla="*/ 1045028 h 1364343"/>
                  <a:gd name="connsiteX30" fmla="*/ 0 w 2039258"/>
                  <a:gd name="connsiteY30" fmla="*/ 1008743 h 13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9258" h="1364343">
                    <a:moveTo>
                      <a:pt x="0" y="1008743"/>
                    </a:moveTo>
                    <a:lnTo>
                      <a:pt x="0" y="1364343"/>
                    </a:lnTo>
                    <a:lnTo>
                      <a:pt x="2039258" y="1364343"/>
                    </a:lnTo>
                    <a:lnTo>
                      <a:pt x="2039258" y="0"/>
                    </a:lnTo>
                    <a:lnTo>
                      <a:pt x="1944915" y="7257"/>
                    </a:lnTo>
                    <a:lnTo>
                      <a:pt x="1872343" y="14514"/>
                    </a:lnTo>
                    <a:lnTo>
                      <a:pt x="1719943" y="50800"/>
                    </a:lnTo>
                    <a:lnTo>
                      <a:pt x="1632858" y="65314"/>
                    </a:lnTo>
                    <a:lnTo>
                      <a:pt x="1524000" y="116114"/>
                    </a:lnTo>
                    <a:lnTo>
                      <a:pt x="1386115" y="152400"/>
                    </a:lnTo>
                    <a:lnTo>
                      <a:pt x="1291772" y="224971"/>
                    </a:lnTo>
                    <a:lnTo>
                      <a:pt x="1240972" y="268514"/>
                    </a:lnTo>
                    <a:lnTo>
                      <a:pt x="1153886" y="312057"/>
                    </a:lnTo>
                    <a:lnTo>
                      <a:pt x="1088572" y="355600"/>
                    </a:lnTo>
                    <a:lnTo>
                      <a:pt x="986972" y="406400"/>
                    </a:lnTo>
                    <a:lnTo>
                      <a:pt x="928915" y="449943"/>
                    </a:lnTo>
                    <a:lnTo>
                      <a:pt x="878115" y="486228"/>
                    </a:lnTo>
                    <a:lnTo>
                      <a:pt x="791029" y="544286"/>
                    </a:lnTo>
                    <a:lnTo>
                      <a:pt x="732972" y="609600"/>
                    </a:lnTo>
                    <a:lnTo>
                      <a:pt x="696686" y="660400"/>
                    </a:lnTo>
                    <a:lnTo>
                      <a:pt x="653143" y="711200"/>
                    </a:lnTo>
                    <a:lnTo>
                      <a:pt x="631372" y="798286"/>
                    </a:lnTo>
                    <a:lnTo>
                      <a:pt x="573315" y="849086"/>
                    </a:lnTo>
                    <a:lnTo>
                      <a:pt x="493486" y="899886"/>
                    </a:lnTo>
                    <a:lnTo>
                      <a:pt x="449943" y="943428"/>
                    </a:lnTo>
                    <a:lnTo>
                      <a:pt x="449943" y="943428"/>
                    </a:lnTo>
                    <a:lnTo>
                      <a:pt x="370115" y="1016000"/>
                    </a:lnTo>
                    <a:lnTo>
                      <a:pt x="275772" y="1037771"/>
                    </a:lnTo>
                    <a:lnTo>
                      <a:pt x="181429" y="1045028"/>
                    </a:lnTo>
                    <a:lnTo>
                      <a:pt x="108858" y="1045028"/>
                    </a:lnTo>
                    <a:lnTo>
                      <a:pt x="0" y="1008743"/>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18A75164-DF3A-8A4D-AB8F-C95B2A0D7617}"/>
                  </a:ext>
                </a:extLst>
              </p:cNvPr>
              <p:cNvSpPr/>
              <p:nvPr/>
            </p:nvSpPr>
            <p:spPr>
              <a:xfrm flipV="1">
                <a:off x="6636303" y="4256277"/>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 name="Rectangle 143">
              <a:extLst>
                <a:ext uri="{FF2B5EF4-FFF2-40B4-BE49-F238E27FC236}">
                  <a16:creationId xmlns:a16="http://schemas.microsoft.com/office/drawing/2014/main" id="{7ED0E1FD-3A87-9644-A456-7A4388F1575C}"/>
                </a:ext>
              </a:extLst>
            </p:cNvPr>
            <p:cNvSpPr/>
            <p:nvPr/>
          </p:nvSpPr>
          <p:spPr>
            <a:xfrm>
              <a:off x="6352525" y="6042063"/>
              <a:ext cx="2591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temporal locality </a:t>
              </a:r>
            </a:p>
          </p:txBody>
        </p:sp>
        <p:grpSp>
          <p:nvGrpSpPr>
            <p:cNvPr id="107" name="Group 106">
              <a:extLst>
                <a:ext uri="{FF2B5EF4-FFF2-40B4-BE49-F238E27FC236}">
                  <a16:creationId xmlns:a16="http://schemas.microsoft.com/office/drawing/2014/main" id="{BBF3BFAA-9E0E-BD4D-ACDB-6F05BC7B8A14}"/>
                </a:ext>
              </a:extLst>
            </p:cNvPr>
            <p:cNvGrpSpPr/>
            <p:nvPr/>
          </p:nvGrpSpPr>
          <p:grpSpPr>
            <a:xfrm>
              <a:off x="6331514" y="3993414"/>
              <a:ext cx="2422047" cy="2045162"/>
              <a:chOff x="788815" y="3038014"/>
              <a:chExt cx="2422047" cy="2045162"/>
            </a:xfrm>
          </p:grpSpPr>
          <p:sp>
            <p:nvSpPr>
              <p:cNvPr id="108" name="Rectangle 107">
                <a:extLst>
                  <a:ext uri="{FF2B5EF4-FFF2-40B4-BE49-F238E27FC236}">
                    <a16:creationId xmlns:a16="http://schemas.microsoft.com/office/drawing/2014/main" id="{EF6BD22F-73B4-0E4D-B134-7B2B8812113A}"/>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0B8CF64A-A7C7-544E-8D2B-9B1F82F5858A}"/>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110" name="Rectangle 109">
                <a:extLst>
                  <a:ext uri="{FF2B5EF4-FFF2-40B4-BE49-F238E27FC236}">
                    <a16:creationId xmlns:a16="http://schemas.microsoft.com/office/drawing/2014/main" id="{345A3645-CC13-9346-8D99-85C374A9780C}"/>
                  </a:ext>
                </a:extLst>
              </p:cNvPr>
              <p:cNvSpPr/>
              <p:nvPr/>
            </p:nvSpPr>
            <p:spPr>
              <a:xfrm>
                <a:off x="1083495" y="4394003"/>
                <a:ext cx="167626" cy="26929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E8036C1B-0B7E-1E48-A6E1-8AB7302A812E}"/>
                  </a:ext>
                </a:extLst>
              </p:cNvPr>
              <p:cNvSpPr/>
              <p:nvPr/>
            </p:nvSpPr>
            <p:spPr>
              <a:xfrm>
                <a:off x="1331437" y="4394003"/>
                <a:ext cx="175490" cy="2655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340EBE-BDF4-1946-A800-950B0ABA7968}"/>
                  </a:ext>
                </a:extLst>
              </p:cNvPr>
              <p:cNvSpPr/>
              <p:nvPr/>
            </p:nvSpPr>
            <p:spPr>
              <a:xfrm>
                <a:off x="1593571" y="4394003"/>
                <a:ext cx="173488" cy="26557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FC97ADE9-7E8A-274B-9056-C82EC210317D}"/>
                  </a:ext>
                </a:extLst>
              </p:cNvPr>
              <p:cNvSpPr/>
              <p:nvPr/>
            </p:nvSpPr>
            <p:spPr>
              <a:xfrm>
                <a:off x="1855688" y="4388429"/>
                <a:ext cx="175416"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E96468CE-D63B-F843-9C49-AB30BCE4E43F}"/>
                  </a:ext>
                </a:extLst>
              </p:cNvPr>
              <p:cNvSpPr/>
              <p:nvPr/>
            </p:nvSpPr>
            <p:spPr>
              <a:xfrm>
                <a:off x="2123883" y="4394007"/>
                <a:ext cx="173015"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02DF29C0-A79A-9D4E-B2DC-F2910F35C6EE}"/>
                  </a:ext>
                </a:extLst>
              </p:cNvPr>
              <p:cNvSpPr/>
              <p:nvPr/>
            </p:nvSpPr>
            <p:spPr>
              <a:xfrm>
                <a:off x="2393805" y="3665572"/>
                <a:ext cx="175415" cy="99570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C34A3892-5E11-F240-A5F7-01BB73B311CE}"/>
                  </a:ext>
                </a:extLst>
              </p:cNvPr>
              <p:cNvSpPr/>
              <p:nvPr/>
            </p:nvSpPr>
            <p:spPr>
              <a:xfrm>
                <a:off x="2670823" y="3509310"/>
                <a:ext cx="169161" cy="1150271"/>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390C7A1F-5896-524B-AAAA-011DA82C1E2D}"/>
                  </a:ext>
                </a:extLst>
              </p:cNvPr>
              <p:cNvSpPr/>
              <p:nvPr/>
            </p:nvSpPr>
            <p:spPr>
              <a:xfrm>
                <a:off x="2937338" y="3366415"/>
                <a:ext cx="169161" cy="129316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7500A4FC-6CD7-3048-917B-739F3920E621}"/>
                  </a:ext>
                </a:extLst>
              </p:cNvPr>
              <p:cNvCxnSpPr>
                <a:cxnSpLocks/>
                <a:stCxn id="110" idx="2"/>
                <a:endCxn id="126" idx="0"/>
              </p:cNvCxnSpPr>
              <p:nvPr/>
            </p:nvCxnSpPr>
            <p:spPr>
              <a:xfrm flipH="1">
                <a:off x="1166473" y="4663299"/>
                <a:ext cx="835"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4FC8614-17AF-CB40-8D1C-308AD9615033}"/>
                  </a:ext>
                </a:extLst>
              </p:cNvPr>
              <p:cNvCxnSpPr>
                <a:cxnSpLocks/>
                <a:stCxn id="111" idx="2"/>
                <a:endCxn id="127"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0B1EFD1-CD93-8D43-96FF-5E9D859DF1B4}"/>
                  </a:ext>
                </a:extLst>
              </p:cNvPr>
              <p:cNvCxnSpPr>
                <a:cxnSpLocks/>
                <a:stCxn id="112" idx="2"/>
                <a:endCxn id="128" idx="0"/>
              </p:cNvCxnSpPr>
              <p:nvPr/>
            </p:nvCxnSpPr>
            <p:spPr>
              <a:xfrm flipH="1">
                <a:off x="1680190" y="4659581"/>
                <a:ext cx="125"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9102464-0C6B-5B4F-9C4B-EBE1526A3B9A}"/>
                  </a:ext>
                </a:extLst>
              </p:cNvPr>
              <p:cNvCxnSpPr>
                <a:cxnSpLocks/>
                <a:stCxn id="113" idx="2"/>
                <a:endCxn id="129"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59834D1-80AA-604D-82E3-EF7173C38969}"/>
                  </a:ext>
                </a:extLst>
              </p:cNvPr>
              <p:cNvCxnSpPr>
                <a:cxnSpLocks/>
                <a:stCxn id="114" idx="2"/>
                <a:endCxn id="130"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12467B-EC8C-4345-B27C-F3E2E9F5D366}"/>
                  </a:ext>
                </a:extLst>
              </p:cNvPr>
              <p:cNvCxnSpPr>
                <a:cxnSpLocks/>
                <a:stCxn id="116" idx="2"/>
                <a:endCxn id="109" idx="0"/>
              </p:cNvCxnSpPr>
              <p:nvPr/>
            </p:nvCxnSpPr>
            <p:spPr>
              <a:xfrm>
                <a:off x="2755404" y="4659581"/>
                <a:ext cx="1223"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776E9E5-504F-8447-8113-D7AA1AA8C13F}"/>
                  </a:ext>
                </a:extLst>
              </p:cNvPr>
              <p:cNvCxnSpPr>
                <a:cxnSpLocks/>
                <a:stCxn id="117" idx="2"/>
                <a:endCxn id="132" idx="0"/>
              </p:cNvCxnSpPr>
              <p:nvPr/>
            </p:nvCxnSpPr>
            <p:spPr>
              <a:xfrm>
                <a:off x="3021919" y="4659581"/>
                <a:ext cx="1756" cy="77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7A890EC-D307-C74E-86E2-8A2D3B25414F}"/>
                  </a:ext>
                </a:extLst>
              </p:cNvPr>
              <p:cNvCxnSpPr>
                <a:cxnSpLocks/>
                <a:stCxn id="115" idx="2"/>
                <a:endCxn id="131" idx="0"/>
              </p:cNvCxnSpPr>
              <p:nvPr/>
            </p:nvCxnSpPr>
            <p:spPr>
              <a:xfrm flipH="1">
                <a:off x="2480674" y="4661275"/>
                <a:ext cx="839"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76DDD1F1-66B5-E345-AB43-9855D84F5CCB}"/>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127" name="Rectangle 126">
                <a:extLst>
                  <a:ext uri="{FF2B5EF4-FFF2-40B4-BE49-F238E27FC236}">
                    <a16:creationId xmlns:a16="http://schemas.microsoft.com/office/drawing/2014/main" id="{5BA02FBC-8583-304D-ACD4-B8D171296B5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28" name="Rectangle 127">
                <a:extLst>
                  <a:ext uri="{FF2B5EF4-FFF2-40B4-BE49-F238E27FC236}">
                    <a16:creationId xmlns:a16="http://schemas.microsoft.com/office/drawing/2014/main" id="{ECFFE00C-EAF1-3E4C-9AD5-EAAEE7EB80B5}"/>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29" name="Rectangle 128">
                <a:extLst>
                  <a:ext uri="{FF2B5EF4-FFF2-40B4-BE49-F238E27FC236}">
                    <a16:creationId xmlns:a16="http://schemas.microsoft.com/office/drawing/2014/main" id="{444F899A-F55D-6D48-ABF6-F770CAC2B113}"/>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30" name="Rectangle 129">
                <a:extLst>
                  <a:ext uri="{FF2B5EF4-FFF2-40B4-BE49-F238E27FC236}">
                    <a16:creationId xmlns:a16="http://schemas.microsoft.com/office/drawing/2014/main" id="{DA070DB5-E33D-3944-A609-90793CA3D2F8}"/>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31" name="Rectangle 130">
                <a:extLst>
                  <a:ext uri="{FF2B5EF4-FFF2-40B4-BE49-F238E27FC236}">
                    <a16:creationId xmlns:a16="http://schemas.microsoft.com/office/drawing/2014/main" id="{B5765415-A5C7-FB40-923A-A41944807275}"/>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32" name="Rectangle 131">
                <a:extLst>
                  <a:ext uri="{FF2B5EF4-FFF2-40B4-BE49-F238E27FC236}">
                    <a16:creationId xmlns:a16="http://schemas.microsoft.com/office/drawing/2014/main" id="{934473CF-5DDD-3744-B2FF-2E11C5111B38}"/>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33" name="Rectangle 132">
                <a:extLst>
                  <a:ext uri="{FF2B5EF4-FFF2-40B4-BE49-F238E27FC236}">
                    <a16:creationId xmlns:a16="http://schemas.microsoft.com/office/drawing/2014/main" id="{9E82F757-3E5F-194D-BBBE-4A6614FA4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34" name="Rectangle 133">
                <a:extLst>
                  <a:ext uri="{FF2B5EF4-FFF2-40B4-BE49-F238E27FC236}">
                    <a16:creationId xmlns:a16="http://schemas.microsoft.com/office/drawing/2014/main" id="{72992CF4-C541-B94E-A4F2-67030C1EA380}"/>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35" name="Rectangle 134">
                <a:extLst>
                  <a:ext uri="{FF2B5EF4-FFF2-40B4-BE49-F238E27FC236}">
                    <a16:creationId xmlns:a16="http://schemas.microsoft.com/office/drawing/2014/main" id="{847334AA-BDFE-EF45-9C2A-A95A661EC7A8}"/>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C6511C9-8C1B-464F-AABB-62E4B412F618}"/>
              </a:ext>
            </a:extLst>
          </p:cNvPr>
          <p:cNvGrpSpPr/>
          <p:nvPr/>
        </p:nvGrpSpPr>
        <p:grpSpPr>
          <a:xfrm>
            <a:off x="3337836" y="1315375"/>
            <a:ext cx="2422047" cy="2045162"/>
            <a:chOff x="788815" y="3038014"/>
            <a:chExt cx="2422047" cy="2045162"/>
          </a:xfrm>
        </p:grpSpPr>
        <p:sp>
          <p:nvSpPr>
            <p:cNvPr id="6" name="Rectangle 5">
              <a:extLst>
                <a:ext uri="{FF2B5EF4-FFF2-40B4-BE49-F238E27FC236}">
                  <a16:creationId xmlns:a16="http://schemas.microsoft.com/office/drawing/2014/main" id="{6AE50638-FD8F-684B-AA83-C6454DFB8388}"/>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1078919" y="3986643"/>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1331437" y="3783451"/>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1593570" y="3589480"/>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1855688" y="3348019"/>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2123883" y="3580534"/>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2393806" y="3783451"/>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2670824" y="3976090"/>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1165787" y="4663299"/>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1943354" y="4659581"/>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2209782" y="4661189"/>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2756627" y="4659581"/>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2480674" y="4659585"/>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1" name="Rectangle 30">
              <a:extLst>
                <a:ext uri="{FF2B5EF4-FFF2-40B4-BE49-F238E27FC236}">
                  <a16:creationId xmlns:a16="http://schemas.microsoft.com/office/drawing/2014/main" id="{D80CF8DD-ACAF-B44D-81AD-1D3FD8D28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42B21FF5-9F24-8742-8541-50E8462A376E}"/>
              </a:ext>
            </a:extLst>
          </p:cNvPr>
          <p:cNvGrpSpPr/>
          <p:nvPr/>
        </p:nvGrpSpPr>
        <p:grpSpPr>
          <a:xfrm>
            <a:off x="671726" y="4633383"/>
            <a:ext cx="3641980" cy="1473411"/>
            <a:chOff x="671726" y="4633383"/>
            <a:chExt cx="3641980" cy="1473411"/>
          </a:xfrm>
        </p:grpSpPr>
        <p:sp>
          <p:nvSpPr>
            <p:cNvPr id="141" name="Rectangle 140">
              <a:extLst>
                <a:ext uri="{FF2B5EF4-FFF2-40B4-BE49-F238E27FC236}">
                  <a16:creationId xmlns:a16="http://schemas.microsoft.com/office/drawing/2014/main" id="{AB99411A-45E2-CE41-8023-DE958B7B9247}"/>
                </a:ext>
              </a:extLst>
            </p:cNvPr>
            <p:cNvSpPr/>
            <p:nvPr/>
          </p:nvSpPr>
          <p:spPr>
            <a:xfrm>
              <a:off x="4139970" y="4633383"/>
              <a:ext cx="173736" cy="101014"/>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2767453E-3267-3F49-B7F5-23F6DE3DBF06}"/>
                </a:ext>
              </a:extLst>
            </p:cNvPr>
            <p:cNvSpPr/>
            <p:nvPr/>
          </p:nvSpPr>
          <p:spPr>
            <a:xfrm>
              <a:off x="671726" y="5737462"/>
              <a:ext cx="2173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profile(4)+= 1</a:t>
              </a:r>
            </a:p>
          </p:txBody>
        </p:sp>
      </p:grpSp>
      <p:grpSp>
        <p:nvGrpSpPr>
          <p:cNvPr id="4" name="Group 3">
            <a:extLst>
              <a:ext uri="{FF2B5EF4-FFF2-40B4-BE49-F238E27FC236}">
                <a16:creationId xmlns:a16="http://schemas.microsoft.com/office/drawing/2014/main" id="{D733A4E1-EC39-0249-98BA-1E5619136D9E}"/>
              </a:ext>
            </a:extLst>
          </p:cNvPr>
          <p:cNvGrpSpPr/>
          <p:nvPr/>
        </p:nvGrpSpPr>
        <p:grpSpPr>
          <a:xfrm>
            <a:off x="542959" y="4874348"/>
            <a:ext cx="2416383" cy="855880"/>
            <a:chOff x="542959" y="4874348"/>
            <a:chExt cx="2416383" cy="855880"/>
          </a:xfrm>
        </p:grpSpPr>
        <p:sp>
          <p:nvSpPr>
            <p:cNvPr id="136" name="Rectangle 135">
              <a:extLst>
                <a:ext uri="{FF2B5EF4-FFF2-40B4-BE49-F238E27FC236}">
                  <a16:creationId xmlns:a16="http://schemas.microsoft.com/office/drawing/2014/main" id="{450BF305-DF0E-624F-A6CE-A373F70D3DE5}"/>
                </a:ext>
              </a:extLst>
            </p:cNvPr>
            <p:cNvSpPr/>
            <p:nvPr/>
          </p:nvSpPr>
          <p:spPr>
            <a:xfrm>
              <a:off x="542959" y="5402277"/>
              <a:ext cx="403940" cy="327951"/>
            </a:xfrm>
            <a:prstGeom prst="rect">
              <a:avLst/>
            </a:prstGeom>
            <a:solidFill>
              <a:schemeClr val="accent5"/>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7" name="Rectangle 136">
              <a:extLst>
                <a:ext uri="{FF2B5EF4-FFF2-40B4-BE49-F238E27FC236}">
                  <a16:creationId xmlns:a16="http://schemas.microsoft.com/office/drawing/2014/main" id="{DD0152B1-7F8A-974E-A716-27E2F95A122A}"/>
                </a:ext>
              </a:extLst>
            </p:cNvPr>
            <p:cNvSpPr/>
            <p:nvPr/>
          </p:nvSpPr>
          <p:spPr>
            <a:xfrm>
              <a:off x="1314554" y="5402275"/>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8" name="Rectangle 137">
              <a:extLst>
                <a:ext uri="{FF2B5EF4-FFF2-40B4-BE49-F238E27FC236}">
                  <a16:creationId xmlns:a16="http://schemas.microsoft.com/office/drawing/2014/main" id="{F81D73D9-F4BA-3A49-B8B1-D95BFA0C51AE}"/>
                </a:ext>
              </a:extLst>
            </p:cNvPr>
            <p:cNvSpPr/>
            <p:nvPr/>
          </p:nvSpPr>
          <p:spPr>
            <a:xfrm>
              <a:off x="2093406" y="5402266"/>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9" name="Rectangle 138">
              <a:extLst>
                <a:ext uri="{FF2B5EF4-FFF2-40B4-BE49-F238E27FC236}">
                  <a16:creationId xmlns:a16="http://schemas.microsoft.com/office/drawing/2014/main" id="{9598C031-710A-6A44-AADB-6131D15C36A7}"/>
                </a:ext>
              </a:extLst>
            </p:cNvPr>
            <p:cNvSpPr/>
            <p:nvPr/>
          </p:nvSpPr>
          <p:spPr>
            <a:xfrm>
              <a:off x="2555402" y="5402254"/>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51" name="Rectangle 150">
              <a:extLst>
                <a:ext uri="{FF2B5EF4-FFF2-40B4-BE49-F238E27FC236}">
                  <a16:creationId xmlns:a16="http://schemas.microsoft.com/office/drawing/2014/main" id="{A8700D72-F4E1-CD42-86A9-C79B4F168A2A}"/>
                </a:ext>
              </a:extLst>
            </p:cNvPr>
            <p:cNvSpPr/>
            <p:nvPr/>
          </p:nvSpPr>
          <p:spPr>
            <a:xfrm>
              <a:off x="951714" y="4874348"/>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53" name="Rectangle 152">
            <a:extLst>
              <a:ext uri="{FF2B5EF4-FFF2-40B4-BE49-F238E27FC236}">
                <a16:creationId xmlns:a16="http://schemas.microsoft.com/office/drawing/2014/main" id="{72AF58E8-FF8A-F449-8AE2-690C11F52F9C}"/>
              </a:ext>
            </a:extLst>
          </p:cNvPr>
          <p:cNvSpPr/>
          <p:nvPr/>
        </p:nvSpPr>
        <p:spPr>
          <a:xfrm>
            <a:off x="27828" y="3880288"/>
            <a:ext cx="34523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Temporal Locality</a:t>
            </a:r>
            <a:r>
              <a:rPr kumimoji="0" lang="en-US" sz="28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7</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269</a:t>
            </a:r>
          </a:p>
        </p:txBody>
      </p:sp>
      <p:sp>
        <p:nvSpPr>
          <p:cNvPr id="169" name="Rectangle 168">
            <a:extLst>
              <a:ext uri="{FF2B5EF4-FFF2-40B4-BE49-F238E27FC236}">
                <a16:creationId xmlns:a16="http://schemas.microsoft.com/office/drawing/2014/main" id="{BC1B7BB1-AF7F-E24B-A039-1EE6702D1422}"/>
              </a:ext>
            </a:extLst>
          </p:cNvPr>
          <p:cNvSpPr/>
          <p:nvPr/>
        </p:nvSpPr>
        <p:spPr>
          <a:xfrm>
            <a:off x="0" y="1120337"/>
            <a:ext cx="9144000" cy="262325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75A2E716-188E-8A4D-9481-663EF6706BF1}"/>
              </a:ext>
            </a:extLst>
          </p:cNvPr>
          <p:cNvSpPr/>
          <p:nvPr/>
        </p:nvSpPr>
        <p:spPr>
          <a:xfrm>
            <a:off x="3372587" y="6045398"/>
            <a:ext cx="25338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temporal locality </a:t>
            </a:r>
          </a:p>
        </p:txBody>
      </p:sp>
    </p:spTree>
    <p:extLst>
      <p:ext uri="{BB962C8B-B14F-4D97-AF65-F5344CB8AC3E}">
        <p14:creationId xmlns:p14="http://schemas.microsoft.com/office/powerpoint/2010/main" val="26319569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270</a:t>
            </a:r>
          </a:p>
        </p:txBody>
      </p:sp>
      <p:grpSp>
        <p:nvGrpSpPr>
          <p:cNvPr id="134" name="Group 133">
            <a:extLst>
              <a:ext uri="{FF2B5EF4-FFF2-40B4-BE49-F238E27FC236}">
                <a16:creationId xmlns:a16="http://schemas.microsoft.com/office/drawing/2014/main" id="{871793EA-946C-D245-9D0F-6EA93A29D1D5}"/>
              </a:ext>
            </a:extLst>
          </p:cNvPr>
          <p:cNvGrpSpPr/>
          <p:nvPr/>
        </p:nvGrpSpPr>
        <p:grpSpPr>
          <a:xfrm>
            <a:off x="33822" y="686024"/>
            <a:ext cx="8962501" cy="5760017"/>
            <a:chOff x="33822" y="686024"/>
            <a:chExt cx="8962501" cy="5760017"/>
          </a:xfrm>
        </p:grpSpPr>
        <p:sp>
          <p:nvSpPr>
            <p:cNvPr id="138" name="Rectangle 137">
              <a:extLst>
                <a:ext uri="{FF2B5EF4-FFF2-40B4-BE49-F238E27FC236}">
                  <a16:creationId xmlns:a16="http://schemas.microsoft.com/office/drawing/2014/main" id="{D5562ACF-C6DB-1A46-B272-F5357ED42020}"/>
                </a:ext>
              </a:extLst>
            </p:cNvPr>
            <p:cNvSpPr/>
            <p:nvPr/>
          </p:nvSpPr>
          <p:spPr>
            <a:xfrm>
              <a:off x="33822" y="4635910"/>
              <a:ext cx="5743809" cy="181013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9B398435-B761-C045-8E60-F79024C3C2CE}"/>
                </a:ext>
              </a:extLst>
            </p:cNvPr>
            <p:cNvSpPr/>
            <p:nvPr/>
          </p:nvSpPr>
          <p:spPr>
            <a:xfrm>
              <a:off x="42687" y="3142410"/>
              <a:ext cx="8953636"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49D826FC-7E49-0640-99E2-623234613C4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Rounded Rectangle 155">
              <a:extLst>
                <a:ext uri="{FF2B5EF4-FFF2-40B4-BE49-F238E27FC236}">
                  <a16:creationId xmlns:a16="http://schemas.microsoft.com/office/drawing/2014/main" id="{4AD0DCEF-0174-E54A-B1DC-128ABE5B826A}"/>
                </a:ext>
              </a:extLst>
            </p:cNvPr>
            <p:cNvSpPr/>
            <p:nvPr/>
          </p:nvSpPr>
          <p:spPr>
            <a:xfrm>
              <a:off x="5468456" y="1108404"/>
              <a:ext cx="1487695"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7" name="Rectangle 156">
            <a:extLst>
              <a:ext uri="{FF2B5EF4-FFF2-40B4-BE49-F238E27FC236}">
                <a16:creationId xmlns:a16="http://schemas.microsoft.com/office/drawing/2014/main" id="{27300F7A-9EAC-6546-A643-33005BCCBA16}"/>
              </a:ext>
            </a:extLst>
          </p:cNvPr>
          <p:cNvSpPr/>
          <p:nvPr/>
        </p:nvSpPr>
        <p:spPr>
          <a:xfrm>
            <a:off x="5076893" y="6446041"/>
            <a:ext cx="661453" cy="42459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9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B8D7-9C14-C143-B781-628DC7A2D1FF}"/>
              </a:ext>
            </a:extLst>
          </p:cNvPr>
          <p:cNvSpPr>
            <a:spLocks noGrp="1"/>
          </p:cNvSpPr>
          <p:nvPr>
            <p:ph type="title"/>
          </p:nvPr>
        </p:nvSpPr>
        <p:spPr/>
        <p:txBody>
          <a:bodyPr/>
          <a:lstStyle/>
          <a:p>
            <a:r>
              <a:rPr lang="en-US" sz="3200" dirty="0"/>
              <a:t>Step 3: Memory Bottleneck Classification (1/2)</a:t>
            </a:r>
          </a:p>
        </p:txBody>
      </p:sp>
      <p:sp>
        <p:nvSpPr>
          <p:cNvPr id="4" name="Rounded Rectangle 3">
            <a:extLst>
              <a:ext uri="{FF2B5EF4-FFF2-40B4-BE49-F238E27FC236}">
                <a16:creationId xmlns:a16="http://schemas.microsoft.com/office/drawing/2014/main" id="{A93E776C-E039-A64B-B0F2-869F21028337}"/>
              </a:ext>
            </a:extLst>
          </p:cNvPr>
          <p:cNvSpPr/>
          <p:nvPr/>
        </p:nvSpPr>
        <p:spPr>
          <a:xfrm>
            <a:off x="75991" y="813916"/>
            <a:ext cx="8987622" cy="1727403"/>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Arithmetic Intensity (AI)</a:t>
            </a:r>
            <a:br>
              <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br>
            <a:endParaRPr kumimoji="0" lang="en-US" sz="5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floating-point/arithmetic operations per L1 cache lines accessed</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rPr>
              <a:t>computational intensity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 memory request</a:t>
            </a: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 name="Rounded Rectangle 6">
            <a:extLst>
              <a:ext uri="{FF2B5EF4-FFF2-40B4-BE49-F238E27FC236}">
                <a16:creationId xmlns:a16="http://schemas.microsoft.com/office/drawing/2014/main" id="{507883F3-CB48-FC4F-A9BA-9E572046607D}"/>
              </a:ext>
            </a:extLst>
          </p:cNvPr>
          <p:cNvSpPr/>
          <p:nvPr/>
        </p:nvSpPr>
        <p:spPr>
          <a:xfrm>
            <a:off x="75991" y="2711989"/>
            <a:ext cx="8987622" cy="1727403"/>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LLC Misses-per-Kilo-Instructions (MPKI)</a:t>
            </a:r>
            <a:b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br>
            <a:endParaRPr kumimoji="0" lang="en-US" sz="5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one thousand instructions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memory intensity</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F3A33352-8D02-E04F-93A8-36FB658B5D3A}"/>
              </a:ext>
            </a:extLst>
          </p:cNvPr>
          <p:cNvSpPr/>
          <p:nvPr/>
        </p:nvSpPr>
        <p:spPr>
          <a:xfrm>
            <a:off x="75991" y="4610062"/>
            <a:ext cx="8987622" cy="1727403"/>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Last-to-First Miss Ratio (LFMR)</a:t>
            </a:r>
            <a:br>
              <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br>
            <a:endPar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L1 misses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if an application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benefits from L2/L3 caches</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FEFDBF3-4F44-4543-B4A7-6FFF612F1A7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271</a:t>
            </a:r>
          </a:p>
        </p:txBody>
      </p:sp>
    </p:spTree>
    <p:extLst>
      <p:ext uri="{BB962C8B-B14F-4D97-AF65-F5344CB8AC3E}">
        <p14:creationId xmlns:p14="http://schemas.microsoft.com/office/powerpoint/2010/main" val="1895993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F0144-A6C5-4349-8B72-1B493B479330}"/>
              </a:ext>
            </a:extLst>
          </p:cNvPr>
          <p:cNvSpPr>
            <a:spLocks noGrp="1"/>
          </p:cNvSpPr>
          <p:nvPr>
            <p:ph type="title"/>
          </p:nvPr>
        </p:nvSpPr>
        <p:spPr/>
        <p:txBody>
          <a:bodyPr/>
          <a:lstStyle/>
          <a:p>
            <a:r>
              <a:rPr lang="en-US" dirty="0"/>
              <a:t>Step 3: Memory Bottleneck Analysis</a:t>
            </a:r>
          </a:p>
        </p:txBody>
      </p:sp>
      <p:sp>
        <p:nvSpPr>
          <p:cNvPr id="45" name="Rounded Rectangle 44">
            <a:extLst>
              <a:ext uri="{FF2B5EF4-FFF2-40B4-BE49-F238E27FC236}">
                <a16:creationId xmlns:a16="http://schemas.microsoft.com/office/drawing/2014/main" id="{643BDBE9-E2FB-7F40-AC99-750DC2EFE20A}"/>
              </a:ext>
            </a:extLst>
          </p:cNvPr>
          <p:cNvSpPr/>
          <p:nvPr/>
        </p:nvSpPr>
        <p:spPr>
          <a:xfrm>
            <a:off x="75991" y="3443391"/>
            <a:ext cx="1278479" cy="57991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Temporal Locality</a:t>
            </a:r>
          </a:p>
        </p:txBody>
      </p:sp>
      <p:cxnSp>
        <p:nvCxnSpPr>
          <p:cNvPr id="46" name="Elbow Connector 45">
            <a:extLst>
              <a:ext uri="{FF2B5EF4-FFF2-40B4-BE49-F238E27FC236}">
                <a16:creationId xmlns:a16="http://schemas.microsoft.com/office/drawing/2014/main" id="{40705735-90E3-254A-AF5A-AB9D58B8FAAC}"/>
              </a:ext>
            </a:extLst>
          </p:cNvPr>
          <p:cNvCxnSpPr>
            <a:cxnSpLocks/>
          </p:cNvCxnSpPr>
          <p:nvPr/>
        </p:nvCxnSpPr>
        <p:spPr>
          <a:xfrm rot="10800000" flipH="1">
            <a:off x="1354473" y="2368004"/>
            <a:ext cx="330071"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43D521C-197C-7247-8312-22DD5CAE5CC2}"/>
              </a:ext>
            </a:extLst>
          </p:cNvPr>
          <p:cNvCxnSpPr>
            <a:cxnSpLocks/>
          </p:cNvCxnSpPr>
          <p:nvPr/>
        </p:nvCxnSpPr>
        <p:spPr>
          <a:xfrm>
            <a:off x="1354476" y="3733347"/>
            <a:ext cx="327335"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CD614B-37F2-B244-B610-D217F9E5BBA6}"/>
              </a:ext>
            </a:extLst>
          </p:cNvPr>
          <p:cNvSpPr/>
          <p:nvPr/>
        </p:nvSpPr>
        <p:spPr>
          <a:xfrm>
            <a:off x="1071271" y="20161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7" name="Rectangle 176">
            <a:extLst>
              <a:ext uri="{FF2B5EF4-FFF2-40B4-BE49-F238E27FC236}">
                <a16:creationId xmlns:a16="http://schemas.microsoft.com/office/drawing/2014/main" id="{CCEDE15C-84AB-6C45-A922-AFBF41D8B9CA}"/>
              </a:ext>
            </a:extLst>
          </p:cNvPr>
          <p:cNvSpPr/>
          <p:nvPr/>
        </p:nvSpPr>
        <p:spPr>
          <a:xfrm>
            <a:off x="1048539" y="507674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05" name="Rounded Rectangle 104">
            <a:extLst>
              <a:ext uri="{FF2B5EF4-FFF2-40B4-BE49-F238E27FC236}">
                <a16:creationId xmlns:a16="http://schemas.microsoft.com/office/drawing/2014/main" id="{A831447C-BD49-E14D-BC10-FF8AF2158F79}"/>
              </a:ext>
            </a:extLst>
          </p:cNvPr>
          <p:cNvSpPr/>
          <p:nvPr/>
        </p:nvSpPr>
        <p:spPr>
          <a:xfrm>
            <a:off x="1676779" y="2188696"/>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167" name="Group 166">
            <a:extLst>
              <a:ext uri="{FF2B5EF4-FFF2-40B4-BE49-F238E27FC236}">
                <a16:creationId xmlns:a16="http://schemas.microsoft.com/office/drawing/2014/main" id="{011FD250-1D0F-D04C-A2D2-FCD40DDEB358}"/>
              </a:ext>
            </a:extLst>
          </p:cNvPr>
          <p:cNvGrpSpPr/>
          <p:nvPr/>
        </p:nvGrpSpPr>
        <p:grpSpPr>
          <a:xfrm rot="16200000">
            <a:off x="2285562" y="1957389"/>
            <a:ext cx="1296903" cy="820764"/>
            <a:chOff x="3270773" y="4911119"/>
            <a:chExt cx="981344" cy="613301"/>
          </a:xfrm>
        </p:grpSpPr>
        <p:cxnSp>
          <p:nvCxnSpPr>
            <p:cNvPr id="169" name="Elbow Connector 168">
              <a:extLst>
                <a:ext uri="{FF2B5EF4-FFF2-40B4-BE49-F238E27FC236}">
                  <a16:creationId xmlns:a16="http://schemas.microsoft.com/office/drawing/2014/main" id="{19C7B5D6-CCBC-6441-9918-C6942BCAB94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DB376B02-5260-A948-8A29-6992AE74F7B9}"/>
                </a:ext>
              </a:extLst>
            </p:cNvPr>
            <p:cNvCxnSpPr>
              <a:cxnSpLocks/>
              <a:endCxn id="259" idx="1"/>
            </p:cNvCxnSpPr>
            <p:nvPr/>
          </p:nvCxnSpPr>
          <p:spPr>
            <a:xfrm rot="5400000">
              <a:off x="3198464" y="4983429"/>
              <a:ext cx="613300" cy="468682"/>
            </a:xfrm>
            <a:prstGeom prst="bentConnector3">
              <a:avLst>
                <a:gd name="adj1" fmla="val 2737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8E25B451-5E0F-F94E-8C79-7B44F5EA6A77}"/>
              </a:ext>
            </a:extLst>
          </p:cNvPr>
          <p:cNvSpPr/>
          <p:nvPr/>
        </p:nvSpPr>
        <p:spPr>
          <a:xfrm>
            <a:off x="2146226" y="2955747"/>
            <a:ext cx="13242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Decreasing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cxnSp>
        <p:nvCxnSpPr>
          <p:cNvPr id="175" name="Straight Connector 174">
            <a:extLst>
              <a:ext uri="{FF2B5EF4-FFF2-40B4-BE49-F238E27FC236}">
                <a16:creationId xmlns:a16="http://schemas.microsoft.com/office/drawing/2014/main" id="{F4A9FF02-084E-444C-95C7-63969E4D9CA8}"/>
              </a:ext>
            </a:extLst>
          </p:cNvPr>
          <p:cNvCxnSpPr>
            <a:cxnSpLocks/>
          </p:cNvCxnSpPr>
          <p:nvPr/>
        </p:nvCxnSpPr>
        <p:spPr>
          <a:xfrm>
            <a:off x="2736705" y="1714961"/>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C11D3D82-B5DA-6842-BD5D-4C3BCBAFB6B8}"/>
              </a:ext>
            </a:extLst>
          </p:cNvPr>
          <p:cNvSpPr/>
          <p:nvPr/>
        </p:nvSpPr>
        <p:spPr>
          <a:xfrm>
            <a:off x="2452481" y="135788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78" name="Rounded Rectangle 177">
            <a:extLst>
              <a:ext uri="{FF2B5EF4-FFF2-40B4-BE49-F238E27FC236}">
                <a16:creationId xmlns:a16="http://schemas.microsoft.com/office/drawing/2014/main" id="{23831667-E180-E34C-B21C-B0FFD3AB7C18}"/>
              </a:ext>
            </a:extLst>
          </p:cNvPr>
          <p:cNvSpPr/>
          <p:nvPr/>
        </p:nvSpPr>
        <p:spPr>
          <a:xfrm>
            <a:off x="3358242" y="1530930"/>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grpSp>
        <p:nvGrpSpPr>
          <p:cNvPr id="208" name="Group 207">
            <a:extLst>
              <a:ext uri="{FF2B5EF4-FFF2-40B4-BE49-F238E27FC236}">
                <a16:creationId xmlns:a16="http://schemas.microsoft.com/office/drawing/2014/main" id="{B7A1EC7A-2269-3E42-9E81-B5C7A7526BC4}"/>
              </a:ext>
            </a:extLst>
          </p:cNvPr>
          <p:cNvGrpSpPr/>
          <p:nvPr/>
        </p:nvGrpSpPr>
        <p:grpSpPr>
          <a:xfrm rot="16200000">
            <a:off x="4254205" y="1353923"/>
            <a:ext cx="654625" cy="753677"/>
            <a:chOff x="3195934" y="4911119"/>
            <a:chExt cx="1056183" cy="753677"/>
          </a:xfrm>
        </p:grpSpPr>
        <p:cxnSp>
          <p:nvCxnSpPr>
            <p:cNvPr id="213" name="Elbow Connector 212">
              <a:extLst>
                <a:ext uri="{FF2B5EF4-FFF2-40B4-BE49-F238E27FC236}">
                  <a16:creationId xmlns:a16="http://schemas.microsoft.com/office/drawing/2014/main" id="{26ADE1EF-0AEC-874D-9F67-2416336BBE8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3EFB2FB2-40B5-F94B-8442-34B571167C1B}"/>
                </a:ext>
              </a:extLst>
            </p:cNvPr>
            <p:cNvCxnSpPr>
              <a:cxnSpLocks/>
              <a:endCxn id="217" idx="1"/>
            </p:cNvCxnSpPr>
            <p:nvPr/>
          </p:nvCxnSpPr>
          <p:spPr>
            <a:xfrm rot="5400000">
              <a:off x="3090856" y="5016197"/>
              <a:ext cx="753677" cy="543521"/>
            </a:xfrm>
            <a:prstGeom prst="bentConnector3">
              <a:avLst>
                <a:gd name="adj1" fmla="val 21565"/>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09" name="Straight Connector 208">
            <a:extLst>
              <a:ext uri="{FF2B5EF4-FFF2-40B4-BE49-F238E27FC236}">
                <a16:creationId xmlns:a16="http://schemas.microsoft.com/office/drawing/2014/main" id="{F796F1BF-99FA-3A44-910B-45B1595E2A86}"/>
              </a:ext>
            </a:extLst>
          </p:cNvPr>
          <p:cNvCxnSpPr>
            <a:cxnSpLocks/>
          </p:cNvCxnSpPr>
          <p:nvPr/>
        </p:nvCxnSpPr>
        <p:spPr>
          <a:xfrm>
            <a:off x="4347236" y="1401708"/>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F7576F9E-4DD1-064F-87B4-9321E6D7E90A}"/>
              </a:ext>
            </a:extLst>
          </p:cNvPr>
          <p:cNvSpPr/>
          <p:nvPr/>
        </p:nvSpPr>
        <p:spPr>
          <a:xfrm>
            <a:off x="4142293" y="103732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216" name="Rounded Rectangle 215">
            <a:extLst>
              <a:ext uri="{FF2B5EF4-FFF2-40B4-BE49-F238E27FC236}">
                <a16:creationId xmlns:a16="http://schemas.microsoft.com/office/drawing/2014/main" id="{CF43DACB-9410-7940-AC53-C170D22E9888}"/>
              </a:ext>
            </a:extLst>
          </p:cNvPr>
          <p:cNvSpPr/>
          <p:nvPr/>
        </p:nvSpPr>
        <p:spPr>
          <a:xfrm>
            <a:off x="4950162" y="1223649"/>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17" name="Rounded Rectangle 216">
            <a:extLst>
              <a:ext uri="{FF2B5EF4-FFF2-40B4-BE49-F238E27FC236}">
                <a16:creationId xmlns:a16="http://schemas.microsoft.com/office/drawing/2014/main" id="{5E2C267E-6F2E-2D4C-9030-2C0709320ED8}"/>
              </a:ext>
            </a:extLst>
          </p:cNvPr>
          <p:cNvSpPr/>
          <p:nvPr/>
        </p:nvSpPr>
        <p:spPr>
          <a:xfrm>
            <a:off x="4958356" y="1869442"/>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59" name="Rounded Rectangle 258">
            <a:extLst>
              <a:ext uri="{FF2B5EF4-FFF2-40B4-BE49-F238E27FC236}">
                <a16:creationId xmlns:a16="http://schemas.microsoft.com/office/drawing/2014/main" id="{3CBB8A5A-A289-3541-818C-126F17163587}"/>
              </a:ext>
            </a:extLst>
          </p:cNvPr>
          <p:cNvSpPr/>
          <p:nvPr/>
        </p:nvSpPr>
        <p:spPr>
          <a:xfrm>
            <a:off x="3344398" y="2827589"/>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268" name="Rounded Rectangle 267">
            <a:extLst>
              <a:ext uri="{FF2B5EF4-FFF2-40B4-BE49-F238E27FC236}">
                <a16:creationId xmlns:a16="http://schemas.microsoft.com/office/drawing/2014/main" id="{879424EC-FC35-624F-A770-79EF5BD6E4DD}"/>
              </a:ext>
            </a:extLst>
          </p:cNvPr>
          <p:cNvSpPr/>
          <p:nvPr/>
        </p:nvSpPr>
        <p:spPr>
          <a:xfrm>
            <a:off x="4969867" y="2824696"/>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52" name="Rounded Rectangle 51">
            <a:extLst>
              <a:ext uri="{FF2B5EF4-FFF2-40B4-BE49-F238E27FC236}">
                <a16:creationId xmlns:a16="http://schemas.microsoft.com/office/drawing/2014/main" id="{6B2737C7-2FB7-1243-BE8B-8949F1F1A368}"/>
              </a:ext>
            </a:extLst>
          </p:cNvPr>
          <p:cNvSpPr/>
          <p:nvPr/>
        </p:nvSpPr>
        <p:spPr>
          <a:xfrm>
            <a:off x="1684544" y="4922943"/>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53" name="Group 52">
            <a:extLst>
              <a:ext uri="{FF2B5EF4-FFF2-40B4-BE49-F238E27FC236}">
                <a16:creationId xmlns:a16="http://schemas.microsoft.com/office/drawing/2014/main" id="{7EA8A33A-6F4C-784D-8920-97F8E0CC26AB}"/>
              </a:ext>
            </a:extLst>
          </p:cNvPr>
          <p:cNvGrpSpPr/>
          <p:nvPr/>
        </p:nvGrpSpPr>
        <p:grpSpPr>
          <a:xfrm rot="16200000">
            <a:off x="2269482" y="4690182"/>
            <a:ext cx="1353074" cy="856055"/>
            <a:chOff x="3228482" y="4911118"/>
            <a:chExt cx="1023847" cy="639671"/>
          </a:xfrm>
        </p:grpSpPr>
        <p:cxnSp>
          <p:nvCxnSpPr>
            <p:cNvPr id="54" name="Elbow Connector 53">
              <a:extLst>
                <a:ext uri="{FF2B5EF4-FFF2-40B4-BE49-F238E27FC236}">
                  <a16:creationId xmlns:a16="http://schemas.microsoft.com/office/drawing/2014/main" id="{52C7FB9D-E730-8042-811F-C0D5EA260200}"/>
                </a:ext>
              </a:extLst>
            </p:cNvPr>
            <p:cNvCxnSpPr>
              <a:cxnSpLocks/>
              <a:endCxn id="113" idx="1"/>
            </p:cNvCxnSpPr>
            <p:nvPr/>
          </p:nvCxnSpPr>
          <p:spPr>
            <a:xfrm rot="5400000" flipV="1">
              <a:off x="3700780" y="4949796"/>
              <a:ext cx="590225" cy="512873"/>
            </a:xfrm>
            <a:prstGeom prst="bentConnector3">
              <a:avLst>
                <a:gd name="adj1" fmla="val 2829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3B345F68-CC7E-5846-B7F5-DB02FC0B60DC}"/>
                </a:ext>
              </a:extLst>
            </p:cNvPr>
            <p:cNvCxnSpPr>
              <a:cxnSpLocks/>
              <a:endCxn id="114" idx="1"/>
            </p:cNvCxnSpPr>
            <p:nvPr/>
          </p:nvCxnSpPr>
          <p:spPr>
            <a:xfrm rot="5400000">
              <a:off x="3164133" y="4975467"/>
              <a:ext cx="639671" cy="510973"/>
            </a:xfrm>
            <a:prstGeom prst="bentConnector3">
              <a:avLst>
                <a:gd name="adj1" fmla="val 2663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001AD76-8A66-9D4A-8C40-BF4927FE8B79}"/>
              </a:ext>
            </a:extLst>
          </p:cNvPr>
          <p:cNvSpPr/>
          <p:nvPr/>
        </p:nvSpPr>
        <p:spPr>
          <a:xfrm>
            <a:off x="3307875" y="4253043"/>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4" name="Rounded Rectangle 113">
            <a:extLst>
              <a:ext uri="{FF2B5EF4-FFF2-40B4-BE49-F238E27FC236}">
                <a16:creationId xmlns:a16="http://schemas.microsoft.com/office/drawing/2014/main" id="{5CA36008-AA34-A440-96CA-03BBD5B82D69}"/>
              </a:ext>
            </a:extLst>
          </p:cNvPr>
          <p:cNvSpPr/>
          <p:nvPr/>
        </p:nvSpPr>
        <p:spPr>
          <a:xfrm>
            <a:off x="3374049" y="5606115"/>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7" name="Rectangle 116">
            <a:extLst>
              <a:ext uri="{FF2B5EF4-FFF2-40B4-BE49-F238E27FC236}">
                <a16:creationId xmlns:a16="http://schemas.microsoft.com/office/drawing/2014/main" id="{7437E05F-CA10-6B47-B091-5E5E3FEFA89B}"/>
              </a:ext>
            </a:extLst>
          </p:cNvPr>
          <p:cNvSpPr/>
          <p:nvPr/>
        </p:nvSpPr>
        <p:spPr>
          <a:xfrm>
            <a:off x="2488786" y="58042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18" name="Rectangle 117">
            <a:extLst>
              <a:ext uri="{FF2B5EF4-FFF2-40B4-BE49-F238E27FC236}">
                <a16:creationId xmlns:a16="http://schemas.microsoft.com/office/drawing/2014/main" id="{8B8C6938-8194-7540-9900-7C9B71D111B7}"/>
              </a:ext>
            </a:extLst>
          </p:cNvPr>
          <p:cNvSpPr/>
          <p:nvPr/>
        </p:nvSpPr>
        <p:spPr>
          <a:xfrm>
            <a:off x="2146244" y="4064413"/>
            <a:ext cx="12119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Increasing</a:t>
            </a:r>
          </a:p>
        </p:txBody>
      </p:sp>
      <p:sp>
        <p:nvSpPr>
          <p:cNvPr id="133" name="Rounded Rectangle 132">
            <a:extLst>
              <a:ext uri="{FF2B5EF4-FFF2-40B4-BE49-F238E27FC236}">
                <a16:creationId xmlns:a16="http://schemas.microsoft.com/office/drawing/2014/main" id="{4F10B253-58BC-4A4B-83AF-F2BD6DBBF2C4}"/>
              </a:ext>
            </a:extLst>
          </p:cNvPr>
          <p:cNvSpPr/>
          <p:nvPr/>
        </p:nvSpPr>
        <p:spPr>
          <a:xfrm>
            <a:off x="4955043" y="4253043"/>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147" name="Rounded Rectangle 146">
            <a:extLst>
              <a:ext uri="{FF2B5EF4-FFF2-40B4-BE49-F238E27FC236}">
                <a16:creationId xmlns:a16="http://schemas.microsoft.com/office/drawing/2014/main" id="{C241EEFB-8720-6C46-9804-F0D5BBA5213A}"/>
              </a:ext>
            </a:extLst>
          </p:cNvPr>
          <p:cNvSpPr/>
          <p:nvPr/>
        </p:nvSpPr>
        <p:spPr>
          <a:xfrm>
            <a:off x="4959879" y="5606115"/>
            <a:ext cx="854393"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cxnSp>
        <p:nvCxnSpPr>
          <p:cNvPr id="248" name="Elbow Connector 247">
            <a:extLst>
              <a:ext uri="{FF2B5EF4-FFF2-40B4-BE49-F238E27FC236}">
                <a16:creationId xmlns:a16="http://schemas.microsoft.com/office/drawing/2014/main" id="{16BA4EFE-5EAE-D84E-A89F-0B9EC4F2202A}"/>
              </a:ext>
            </a:extLst>
          </p:cNvPr>
          <p:cNvCxnSpPr>
            <a:cxnSpLocks/>
            <a:stCxn id="147" idx="3"/>
            <a:endCxn id="295" idx="1"/>
          </p:cNvCxnSpPr>
          <p:nvPr/>
        </p:nvCxnSpPr>
        <p:spPr>
          <a:xfrm flipV="1">
            <a:off x="5814272" y="5317424"/>
            <a:ext cx="755302" cy="477323"/>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1758A04-E348-F240-B67E-AE7482A808F4}"/>
              </a:ext>
            </a:extLst>
          </p:cNvPr>
          <p:cNvCxnSpPr>
            <a:cxnSpLocks/>
            <a:stCxn id="147" idx="3"/>
            <a:endCxn id="291" idx="1"/>
          </p:cNvCxnSpPr>
          <p:nvPr/>
        </p:nvCxnSpPr>
        <p:spPr>
          <a:xfrm>
            <a:off x="5814272" y="5794747"/>
            <a:ext cx="765722" cy="482677"/>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89221D-47B2-0A41-BE80-DF926D4C98C6}"/>
              </a:ext>
            </a:extLst>
          </p:cNvPr>
          <p:cNvCxnSpPr>
            <a:stCxn id="259" idx="3"/>
            <a:endCxn id="268" idx="1"/>
          </p:cNvCxnSpPr>
          <p:nvPr/>
        </p:nvCxnSpPr>
        <p:spPr>
          <a:xfrm flipV="1">
            <a:off x="4178816" y="3013328"/>
            <a:ext cx="791051" cy="2893"/>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2422C35-A2F5-5740-B50E-84460D1B8F6F}"/>
              </a:ext>
            </a:extLst>
          </p:cNvPr>
          <p:cNvCxnSpPr>
            <a:cxnSpLocks/>
            <a:stCxn id="216" idx="3"/>
            <a:endCxn id="292" idx="1"/>
          </p:cNvCxnSpPr>
          <p:nvPr/>
        </p:nvCxnSpPr>
        <p:spPr>
          <a:xfrm flipV="1">
            <a:off x="5784580" y="1412254"/>
            <a:ext cx="806779" cy="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07D979A-087F-C341-832C-D77F4A3511A7}"/>
              </a:ext>
            </a:extLst>
          </p:cNvPr>
          <p:cNvCxnSpPr>
            <a:cxnSpLocks/>
            <a:stCxn id="217" idx="3"/>
            <a:endCxn id="293" idx="1"/>
          </p:cNvCxnSpPr>
          <p:nvPr/>
        </p:nvCxnSpPr>
        <p:spPr>
          <a:xfrm>
            <a:off x="5792774" y="2058074"/>
            <a:ext cx="798584" cy="2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13821E4-B9A9-1E47-917C-255E2A1FD9E9}"/>
              </a:ext>
            </a:extLst>
          </p:cNvPr>
          <p:cNvCxnSpPr>
            <a:cxnSpLocks/>
            <a:stCxn id="268" idx="3"/>
            <a:endCxn id="294" idx="1"/>
          </p:cNvCxnSpPr>
          <p:nvPr/>
        </p:nvCxnSpPr>
        <p:spPr>
          <a:xfrm>
            <a:off x="5804285" y="3013328"/>
            <a:ext cx="787073" cy="3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E378C-FCB0-244B-9AEA-8D4A1B1B5FFF}"/>
              </a:ext>
            </a:extLst>
          </p:cNvPr>
          <p:cNvCxnSpPr>
            <a:stCxn id="113" idx="3"/>
            <a:endCxn id="133" idx="1"/>
          </p:cNvCxnSpPr>
          <p:nvPr/>
        </p:nvCxnSpPr>
        <p:spPr>
          <a:xfrm>
            <a:off x="4142293" y="4441675"/>
            <a:ext cx="812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C701D3-6D34-964F-9119-04854084FF9F}"/>
              </a:ext>
            </a:extLst>
          </p:cNvPr>
          <p:cNvCxnSpPr>
            <a:stCxn id="114" idx="3"/>
            <a:endCxn id="147" idx="1"/>
          </p:cNvCxnSpPr>
          <p:nvPr/>
        </p:nvCxnSpPr>
        <p:spPr>
          <a:xfrm>
            <a:off x="4208467" y="5794747"/>
            <a:ext cx="75141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03D1A70E-27D2-1040-97E1-917318921929}"/>
              </a:ext>
            </a:extLst>
          </p:cNvPr>
          <p:cNvCxnSpPr>
            <a:cxnSpLocks/>
            <a:stCxn id="133" idx="3"/>
            <a:endCxn id="27" idx="1"/>
          </p:cNvCxnSpPr>
          <p:nvPr/>
        </p:nvCxnSpPr>
        <p:spPr>
          <a:xfrm flipV="1">
            <a:off x="5789461" y="4441674"/>
            <a:ext cx="80692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8756E2-3028-9B44-A547-3A08D98693B1}"/>
              </a:ext>
            </a:extLst>
          </p:cNvPr>
          <p:cNvSpPr/>
          <p:nvPr/>
        </p:nvSpPr>
        <p:spPr>
          <a:xfrm>
            <a:off x="4170049" y="20212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9" name="Rectangle 178">
            <a:extLst>
              <a:ext uri="{FF2B5EF4-FFF2-40B4-BE49-F238E27FC236}">
                <a16:creationId xmlns:a16="http://schemas.microsoft.com/office/drawing/2014/main" id="{49D8A377-DA90-BC43-BF8A-CC8C4E61B4FA}"/>
              </a:ext>
            </a:extLst>
          </p:cNvPr>
          <p:cNvSpPr/>
          <p:nvPr/>
        </p:nvSpPr>
        <p:spPr>
          <a:xfrm>
            <a:off x="4265193" y="2687104"/>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0" name="Rectangle 179">
            <a:extLst>
              <a:ext uri="{FF2B5EF4-FFF2-40B4-BE49-F238E27FC236}">
                <a16:creationId xmlns:a16="http://schemas.microsoft.com/office/drawing/2014/main" id="{06E82DB8-AAF0-1044-83E2-449E804B9963}"/>
              </a:ext>
            </a:extLst>
          </p:cNvPr>
          <p:cNvSpPr/>
          <p:nvPr/>
        </p:nvSpPr>
        <p:spPr>
          <a:xfrm>
            <a:off x="4203821" y="406771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1" name="Rectangle 180">
            <a:extLst>
              <a:ext uri="{FF2B5EF4-FFF2-40B4-BE49-F238E27FC236}">
                <a16:creationId xmlns:a16="http://schemas.microsoft.com/office/drawing/2014/main" id="{A01EC710-2621-0540-B4DE-69958AE75A8E}"/>
              </a:ext>
            </a:extLst>
          </p:cNvPr>
          <p:cNvSpPr/>
          <p:nvPr/>
        </p:nvSpPr>
        <p:spPr>
          <a:xfrm>
            <a:off x="4273142" y="5790118"/>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2" name="Rectangle 181">
            <a:extLst>
              <a:ext uri="{FF2B5EF4-FFF2-40B4-BE49-F238E27FC236}">
                <a16:creationId xmlns:a16="http://schemas.microsoft.com/office/drawing/2014/main" id="{5C9AA83E-6A52-534A-9E67-38E370A5EB6C}"/>
              </a:ext>
            </a:extLst>
          </p:cNvPr>
          <p:cNvSpPr/>
          <p:nvPr/>
        </p:nvSpPr>
        <p:spPr>
          <a:xfrm>
            <a:off x="5913987" y="627207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84" name="Rectangle 183">
            <a:extLst>
              <a:ext uri="{FF2B5EF4-FFF2-40B4-BE49-F238E27FC236}">
                <a16:creationId xmlns:a16="http://schemas.microsoft.com/office/drawing/2014/main" id="{E257CBB5-FD31-3D43-AB14-3ED9548F07DF}"/>
              </a:ext>
            </a:extLst>
          </p:cNvPr>
          <p:cNvSpPr/>
          <p:nvPr/>
        </p:nvSpPr>
        <p:spPr>
          <a:xfrm>
            <a:off x="5765314" y="10578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5" name="Rectangle 184">
            <a:extLst>
              <a:ext uri="{FF2B5EF4-FFF2-40B4-BE49-F238E27FC236}">
                <a16:creationId xmlns:a16="http://schemas.microsoft.com/office/drawing/2014/main" id="{6B9BFE6A-A959-9549-A635-20339A9B9A74}"/>
              </a:ext>
            </a:extLst>
          </p:cNvPr>
          <p:cNvSpPr/>
          <p:nvPr/>
        </p:nvSpPr>
        <p:spPr>
          <a:xfrm>
            <a:off x="5785639" y="17243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6" name="Rectangle 185">
            <a:extLst>
              <a:ext uri="{FF2B5EF4-FFF2-40B4-BE49-F238E27FC236}">
                <a16:creationId xmlns:a16="http://schemas.microsoft.com/office/drawing/2014/main" id="{E976140D-CF12-7D4B-8FB7-BAF3288B431B}"/>
              </a:ext>
            </a:extLst>
          </p:cNvPr>
          <p:cNvSpPr/>
          <p:nvPr/>
        </p:nvSpPr>
        <p:spPr>
          <a:xfrm>
            <a:off x="5814272" y="26813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7" name="Rectangle 186">
            <a:extLst>
              <a:ext uri="{FF2B5EF4-FFF2-40B4-BE49-F238E27FC236}">
                <a16:creationId xmlns:a16="http://schemas.microsoft.com/office/drawing/2014/main" id="{31CEE361-002E-D243-8A3D-38B9125601E5}"/>
              </a:ext>
            </a:extLst>
          </p:cNvPr>
          <p:cNvSpPr/>
          <p:nvPr/>
        </p:nvSpPr>
        <p:spPr>
          <a:xfrm>
            <a:off x="5814272" y="4050026"/>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8" name="Rectangle 187">
            <a:extLst>
              <a:ext uri="{FF2B5EF4-FFF2-40B4-BE49-F238E27FC236}">
                <a16:creationId xmlns:a16="http://schemas.microsoft.com/office/drawing/2014/main" id="{7E5A93BB-DE85-AA45-9BDB-57CDD69863B4}"/>
              </a:ext>
            </a:extLst>
          </p:cNvPr>
          <p:cNvSpPr/>
          <p:nvPr/>
        </p:nvSpPr>
        <p:spPr>
          <a:xfrm>
            <a:off x="5817590" y="494638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72" name="Rectangle 71">
            <a:extLst>
              <a:ext uri="{FF2B5EF4-FFF2-40B4-BE49-F238E27FC236}">
                <a16:creationId xmlns:a16="http://schemas.microsoft.com/office/drawing/2014/main" id="{BBF1E46F-55BD-6644-AA4D-3A4E8BDFA619}"/>
              </a:ext>
            </a:extLst>
          </p:cNvPr>
          <p:cNvSpPr/>
          <p:nvPr/>
        </p:nvSpPr>
        <p:spPr>
          <a:xfrm>
            <a:off x="5016058" y="6383671"/>
            <a:ext cx="3899341" cy="443692"/>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9CB9BB-E451-D940-BD9C-E7A53900C843}"/>
              </a:ext>
            </a:extLst>
          </p:cNvPr>
          <p:cNvSpPr/>
          <p:nvPr/>
        </p:nvSpPr>
        <p:spPr>
          <a:xfrm>
            <a:off x="75990" y="695617"/>
            <a:ext cx="9068009" cy="5676608"/>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54A1377A-2721-FA4D-B83D-AEABA5CBB04E}"/>
              </a:ext>
            </a:extLst>
          </p:cNvPr>
          <p:cNvSpPr/>
          <p:nvPr/>
        </p:nvSpPr>
        <p:spPr>
          <a:xfrm>
            <a:off x="6353247" y="695618"/>
            <a:ext cx="2759653" cy="5943600"/>
          </a:xfrm>
          <a:prstGeom prst="roundRect">
            <a:avLst>
              <a:gd name="adj" fmla="val 3593"/>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Rectangle 291">
            <a:extLst>
              <a:ext uri="{FF2B5EF4-FFF2-40B4-BE49-F238E27FC236}">
                <a16:creationId xmlns:a16="http://schemas.microsoft.com/office/drawing/2014/main" id="{579BF855-92CB-9546-87E6-31F231AF73A2}"/>
              </a:ext>
            </a:extLst>
          </p:cNvPr>
          <p:cNvSpPr/>
          <p:nvPr/>
        </p:nvSpPr>
        <p:spPr>
          <a:xfrm>
            <a:off x="6591359" y="1115074"/>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1a: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Bandwidth</a:t>
            </a:r>
          </a:p>
        </p:txBody>
      </p:sp>
      <p:sp>
        <p:nvSpPr>
          <p:cNvPr id="293" name="Rectangle 292">
            <a:extLst>
              <a:ext uri="{FF2B5EF4-FFF2-40B4-BE49-F238E27FC236}">
                <a16:creationId xmlns:a16="http://schemas.microsoft.com/office/drawing/2014/main" id="{EE807EDB-1517-CC4E-BFE3-D57C54419B5C}"/>
              </a:ext>
            </a:extLst>
          </p:cNvPr>
          <p:cNvSpPr/>
          <p:nvPr/>
        </p:nvSpPr>
        <p:spPr>
          <a:xfrm>
            <a:off x="6591358" y="1763093"/>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Latency</a:t>
            </a:r>
          </a:p>
        </p:txBody>
      </p:sp>
      <p:sp>
        <p:nvSpPr>
          <p:cNvPr id="294" name="Rectangle 293">
            <a:extLst>
              <a:ext uri="{FF2B5EF4-FFF2-40B4-BE49-F238E27FC236}">
                <a16:creationId xmlns:a16="http://schemas.microsoft.com/office/drawing/2014/main" id="{F0B7A44E-A476-AF42-906A-F3CEAB99A9A0}"/>
              </a:ext>
            </a:extLst>
          </p:cNvPr>
          <p:cNvSpPr/>
          <p:nvPr/>
        </p:nvSpPr>
        <p:spPr>
          <a:xfrm>
            <a:off x="6591358" y="2720354"/>
            <a:ext cx="2324041" cy="592009"/>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1c: L1/L2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Capacity</a:t>
            </a:r>
          </a:p>
        </p:txBody>
      </p:sp>
      <p:sp>
        <p:nvSpPr>
          <p:cNvPr id="27" name="Rectangle 26">
            <a:extLst>
              <a:ext uri="{FF2B5EF4-FFF2-40B4-BE49-F238E27FC236}">
                <a16:creationId xmlns:a16="http://schemas.microsoft.com/office/drawing/2014/main" id="{430B3994-32AE-1444-B1F7-B0BCCA531C01}"/>
              </a:ext>
            </a:extLst>
          </p:cNvPr>
          <p:cNvSpPr/>
          <p:nvPr/>
        </p:nvSpPr>
        <p:spPr>
          <a:xfrm>
            <a:off x="6596382" y="4144494"/>
            <a:ext cx="2319017"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2a: L3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Contention</a:t>
            </a:r>
          </a:p>
        </p:txBody>
      </p:sp>
      <p:sp>
        <p:nvSpPr>
          <p:cNvPr id="291" name="Rectangle 290">
            <a:extLst>
              <a:ext uri="{FF2B5EF4-FFF2-40B4-BE49-F238E27FC236}">
                <a16:creationId xmlns:a16="http://schemas.microsoft.com/office/drawing/2014/main" id="{C1E1CE50-4A35-5045-88B1-E3861B82A761}"/>
              </a:ext>
            </a:extLst>
          </p:cNvPr>
          <p:cNvSpPr/>
          <p:nvPr/>
        </p:nvSpPr>
        <p:spPr>
          <a:xfrm>
            <a:off x="6579994" y="5980244"/>
            <a:ext cx="2335405"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2c: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Compute-Bound</a:t>
            </a:r>
          </a:p>
        </p:txBody>
      </p:sp>
      <p:sp>
        <p:nvSpPr>
          <p:cNvPr id="295" name="Rectangle 294">
            <a:extLst>
              <a:ext uri="{FF2B5EF4-FFF2-40B4-BE49-F238E27FC236}">
                <a16:creationId xmlns:a16="http://schemas.microsoft.com/office/drawing/2014/main" id="{529C6FE1-A040-534C-869A-B42C9A528B71}"/>
              </a:ext>
            </a:extLst>
          </p:cNvPr>
          <p:cNvSpPr/>
          <p:nvPr/>
        </p:nvSpPr>
        <p:spPr>
          <a:xfrm>
            <a:off x="6569574" y="5020244"/>
            <a:ext cx="2345826"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L1 Cache Capacity</a:t>
            </a:r>
          </a:p>
        </p:txBody>
      </p:sp>
      <p:sp>
        <p:nvSpPr>
          <p:cNvPr id="65" name="Rectangle 64">
            <a:extLst>
              <a:ext uri="{FF2B5EF4-FFF2-40B4-BE49-F238E27FC236}">
                <a16:creationId xmlns:a16="http://schemas.microsoft.com/office/drawing/2014/main" id="{CD337A0F-219D-9045-9726-E2147F7B4783}"/>
              </a:ext>
            </a:extLst>
          </p:cNvPr>
          <p:cNvSpPr/>
          <p:nvPr/>
        </p:nvSpPr>
        <p:spPr>
          <a:xfrm>
            <a:off x="6057157" y="695617"/>
            <a:ext cx="337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Memory Bottleneck Class</a:t>
            </a:r>
          </a:p>
        </p:txBody>
      </p:sp>
      <p:sp>
        <p:nvSpPr>
          <p:cNvPr id="76" name="Rounded Rectangle 75">
            <a:extLst>
              <a:ext uri="{FF2B5EF4-FFF2-40B4-BE49-F238E27FC236}">
                <a16:creationId xmlns:a16="http://schemas.microsoft.com/office/drawing/2014/main" id="{27063B40-663B-6947-A34B-31F097D89AD9}"/>
              </a:ext>
            </a:extLst>
          </p:cNvPr>
          <p:cNvSpPr/>
          <p:nvPr/>
        </p:nvSpPr>
        <p:spPr>
          <a:xfrm>
            <a:off x="145310" y="2186107"/>
            <a:ext cx="5903567" cy="2485787"/>
          </a:xfrm>
          <a:prstGeom prst="roundRect">
            <a:avLst/>
          </a:prstGeom>
          <a:solidFill>
            <a:schemeClr val="accent1">
              <a:lumMod val="20000"/>
              <a:lumOff val="80000"/>
            </a:schemeClr>
          </a:solidFill>
          <a:ln w="19050">
            <a:solidFill>
              <a:schemeClr val="tx1"/>
            </a:solid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Six classes of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 movement bottlenecks: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class ↔ data movement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mitigation mechanism </a:t>
            </a:r>
          </a:p>
        </p:txBody>
      </p:sp>
    </p:spTree>
    <p:extLst>
      <p:ext uri="{BB962C8B-B14F-4D97-AF65-F5344CB8AC3E}">
        <p14:creationId xmlns:p14="http://schemas.microsoft.com/office/powerpoint/2010/main" val="13615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71797030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22EBCA5E-6124-26EE-1A9D-094191CEE6CD}"/>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954875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8A8E8918-8691-3FF7-E0FA-2DD854B6ED5D}"/>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9756119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41795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BC56684D-048C-4489-9417-A00EDF08C6C3}"/>
              </a:ext>
            </a:extLst>
          </p:cNvPr>
          <p:cNvPicPr>
            <a:picLocks noChangeAspect="1"/>
          </p:cNvPicPr>
          <p:nvPr/>
        </p:nvPicPr>
        <p:blipFill>
          <a:blip r:embed="rId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5042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2539323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4814430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pic>
        <p:nvPicPr>
          <p:cNvPr id="6" name="Picture 5" descr="safari.png">
            <a:extLst>
              <a:ext uri="{FF2B5EF4-FFF2-40B4-BE49-F238E27FC236}">
                <a16:creationId xmlns:a16="http://schemas.microsoft.com/office/drawing/2014/main" id="{C2BBE121-BC9B-EBD5-7B90-AF5054ED8A94}"/>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05242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40004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7871994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45C9899B-0C6B-9012-9C33-24CC4B7C8C97}"/>
              </a:ext>
            </a:extLst>
          </p:cNvPr>
          <p:cNvSpPr txBox="1"/>
          <p:nvPr/>
        </p:nvSpPr>
        <p:spPr>
          <a:xfrm>
            <a:off x="1364831" y="6433591"/>
            <a:ext cx="68075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https://www.youtube.com/playlist?list=PL5Q2soXY2Zi8KzG2CQYRNQOVD0GOBrnKy</a:t>
            </a:r>
            <a:endParaRPr kumimoji="0" lang="en-US" sz="1400" b="0" i="0" u="none" strike="noStrike" kern="1200" cap="none" spc="0" normalizeH="0" baseline="0" noProof="0" dirty="0">
              <a:ln>
                <a:noFill/>
              </a:ln>
              <a:solidFill>
                <a:srgbClr val="0432FF"/>
              </a:solidFill>
              <a:effectLst/>
              <a:uLnTx/>
              <a:uFillTx/>
              <a:latin typeface="Tahoma"/>
              <a:ea typeface="+mn-ea"/>
              <a:cs typeface="+mn-cs"/>
            </a:endParaRPr>
          </a:p>
        </p:txBody>
      </p:sp>
      <p:pic>
        <p:nvPicPr>
          <p:cNvPr id="7" name="Picture 6">
            <a:extLst>
              <a:ext uri="{FF2B5EF4-FFF2-40B4-BE49-F238E27FC236}">
                <a16:creationId xmlns:a16="http://schemas.microsoft.com/office/drawing/2014/main" id="{61344070-9290-664E-9D29-73558E017206}"/>
              </a:ext>
            </a:extLst>
          </p:cNvPr>
          <p:cNvPicPr>
            <a:picLocks noChangeAspect="1"/>
          </p:cNvPicPr>
          <p:nvPr/>
        </p:nvPicPr>
        <p:blipFill>
          <a:blip r:embed="rId3"/>
          <a:stretch>
            <a:fillRect/>
          </a:stretch>
        </p:blipFill>
        <p:spPr>
          <a:xfrm>
            <a:off x="1043608" y="1340768"/>
            <a:ext cx="7056784" cy="4987708"/>
          </a:xfrm>
          <a:prstGeom prst="rect">
            <a:avLst/>
          </a:prstGeom>
        </p:spPr>
      </p:pic>
    </p:spTree>
    <p:extLst>
      <p:ext uri="{BB962C8B-B14F-4D97-AF65-F5344CB8AC3E}">
        <p14:creationId xmlns:p14="http://schemas.microsoft.com/office/powerpoint/2010/main" val="35467244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How to Keep It </a:t>
            </a:r>
            <a:r>
              <a:rPr lang="en-US" b="1" dirty="0"/>
              <a:t>Simple</a:t>
            </a:r>
            <a:r>
              <a:rPr lang="en-US" dirty="0"/>
              <a:t>?</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
        <p:nvSpPr>
          <p:cNvPr id="4" name="Slide Number Placeholder 3">
            <a:extLst>
              <a:ext uri="{FF2B5EF4-FFF2-40B4-BE49-F238E27FC236}">
                <a16:creationId xmlns:a16="http://schemas.microsoft.com/office/drawing/2014/main" id="{A6A8D773-6BAA-0917-252B-04A7CECA8E78}"/>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58463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A989B9-559E-2DEE-93CC-BA475A5E47CB}"/>
              </a:ext>
            </a:extLst>
          </p:cNvPr>
          <p:cNvPicPr>
            <a:picLocks noChangeAspect="1"/>
          </p:cNvPicPr>
          <p:nvPr/>
        </p:nvPicPr>
        <p:blipFill rotWithShape="1">
          <a:blip r:embed="rId3">
            <a:extLst>
              <a:ext uri="{28A0092B-C50C-407E-A947-70E740481C1C}">
                <a14:useLocalDpi xmlns:a14="http://schemas.microsoft.com/office/drawing/2010/main" val="0"/>
              </a:ext>
            </a:extLst>
          </a:blip>
          <a:srcRect t="2116"/>
          <a:stretch/>
        </p:blipFill>
        <p:spPr>
          <a:xfrm>
            <a:off x="3282793" y="1571166"/>
            <a:ext cx="5820741" cy="3816425"/>
          </a:xfrm>
          <a:prstGeom prst="rect">
            <a:avLst/>
          </a:prstGeom>
        </p:spPr>
      </p:pic>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5574797"/>
          </a:xfrm>
        </p:spPr>
        <p:txBody>
          <a:bodyPr>
            <a:normAutofit/>
          </a:bodyPr>
          <a:lstStyle/>
          <a:p>
            <a:r>
              <a:rPr lang="en-US" dirty="0"/>
              <a:t>Short weekly lectures</a:t>
            </a:r>
          </a:p>
          <a:p>
            <a:r>
              <a:rPr lang="en-US" dirty="0"/>
              <a:t>Hands-on projects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(Fall 2024)</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4704440" y="5589240"/>
            <a:ext cx="431581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https://safari.ethz.ch/projects_and_seminars/fall2024/doku.php?id=processing_in_memory</a:t>
            </a: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14657" y="5989505"/>
            <a:ext cx="518483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https://www.youtube.com/playlist?list=PL5Q2soXY2Zi9DSQg7OAlsNO8dOQKxF9sl</a:t>
            </a: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pic>
        <p:nvPicPr>
          <p:cNvPr id="11" name="Picture 10">
            <a:extLst>
              <a:ext uri="{FF2B5EF4-FFF2-40B4-BE49-F238E27FC236}">
                <a16:creationId xmlns:a16="http://schemas.microsoft.com/office/drawing/2014/main" id="{A32D2402-F396-38E7-DF8B-8679A47BCB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66" y="3079989"/>
            <a:ext cx="6625938" cy="2555252"/>
          </a:xfrm>
          <a:prstGeom prst="rect">
            <a:avLst/>
          </a:prstGeom>
        </p:spPr>
      </p:pic>
      <p:sp>
        <p:nvSpPr>
          <p:cNvPr id="12" name="Slide Number Placeholder 3">
            <a:extLst>
              <a:ext uri="{FF2B5EF4-FFF2-40B4-BE49-F238E27FC236}">
                <a16:creationId xmlns:a16="http://schemas.microsoft.com/office/drawing/2014/main" id="{C9182648-ED7A-BA88-9CFE-7D8B82CE493C}"/>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415780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B8844-A7CC-0F42-B9D5-4EE4D8AC333B}"/>
              </a:ext>
            </a:extLst>
          </p:cNvPr>
          <p:cNvPicPr>
            <a:picLocks noChangeAspect="1"/>
          </p:cNvPicPr>
          <p:nvPr/>
        </p:nvPicPr>
        <p:blipFill>
          <a:blip r:embed="rId3"/>
          <a:stretch>
            <a:fillRect/>
          </a:stretch>
        </p:blipFill>
        <p:spPr>
          <a:xfrm>
            <a:off x="4196277" y="1015107"/>
            <a:ext cx="4768211" cy="4934173"/>
          </a:xfrm>
          <a:prstGeom prst="rect">
            <a:avLst/>
          </a:prstGeom>
        </p:spPr>
      </p:pic>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(Spring 2023)</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5071306" y="5949280"/>
            <a:ext cx="394894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https://safari.ethz.ch/projects_and_seminars/spring2023/doku.php?id=processing_in_memory</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64318" y="6002760"/>
            <a:ext cx="4697615"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https://www.youtube.com/playlist?list=PL5Q2soXY2Zi_EObuoAZVSq_o6UySWQHvZ</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4906721"/>
          </a:xfrm>
        </p:spPr>
        <p:txBody>
          <a:bodyPr>
            <a:normAutofit/>
          </a:bodyPr>
          <a:lstStyle/>
          <a:p>
            <a:r>
              <a:rPr lang="en-US" dirty="0"/>
              <a:t>Short weekly lectures</a:t>
            </a:r>
          </a:p>
          <a:p>
            <a:r>
              <a:rPr lang="en-US" dirty="0"/>
              <a:t>Hands-on projects</a:t>
            </a:r>
          </a:p>
        </p:txBody>
      </p:sp>
      <p:pic>
        <p:nvPicPr>
          <p:cNvPr id="9" name="Picture 8">
            <a:extLst>
              <a:ext uri="{FF2B5EF4-FFF2-40B4-BE49-F238E27FC236}">
                <a16:creationId xmlns:a16="http://schemas.microsoft.com/office/drawing/2014/main" id="{CF4F741A-415C-0C42-8D0C-08905F9B9CAA}"/>
              </a:ext>
            </a:extLst>
          </p:cNvPr>
          <p:cNvPicPr>
            <a:picLocks noChangeAspect="1"/>
          </p:cNvPicPr>
          <p:nvPr/>
        </p:nvPicPr>
        <p:blipFill>
          <a:blip r:embed="rId8"/>
          <a:stretch>
            <a:fillRect/>
          </a:stretch>
        </p:blipFill>
        <p:spPr>
          <a:xfrm>
            <a:off x="146314" y="2564904"/>
            <a:ext cx="4883772" cy="3428932"/>
          </a:xfrm>
          <a:prstGeom prst="rect">
            <a:avLst/>
          </a:prstGeom>
        </p:spPr>
      </p:pic>
      <p:sp>
        <p:nvSpPr>
          <p:cNvPr id="3" name="Slide Number Placeholder 3">
            <a:extLst>
              <a:ext uri="{FF2B5EF4-FFF2-40B4-BE49-F238E27FC236}">
                <a16:creationId xmlns:a16="http://schemas.microsoft.com/office/drawing/2014/main" id="{E97B8818-47DE-76A7-5F3B-715E656CCB03}"/>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446820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Slide Number Placeholder 3">
            <a:extLst>
              <a:ext uri="{FF2B5EF4-FFF2-40B4-BE49-F238E27FC236}">
                <a16:creationId xmlns:a16="http://schemas.microsoft.com/office/drawing/2014/main" id="{8C0B4C87-244C-A915-57E7-F9CE4E6B3562}"/>
              </a:ext>
            </a:extLst>
          </p:cNvPr>
          <p:cNvSpPr txBox="1">
            <a:spLocks/>
          </p:cNvSpPr>
          <p:nvPr/>
        </p:nvSpPr>
        <p:spPr bwMode="auto">
          <a:xfrm>
            <a:off x="6705600" y="6396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23594FA-E141-4234-AE05-360401972BE7}" type="slidenum">
              <a:rPr lang="en-US" altLang="en-US" smtClean="0">
                <a:solidFill>
                  <a:srgbClr val="000000"/>
                </a:solidFill>
              </a:rPr>
              <a:pPr>
                <a:defRPr/>
              </a:pPr>
              <a:t>52</a:t>
            </a:fld>
            <a:endParaRPr lang="en-US" altLang="en-US">
              <a:solidFill>
                <a:srgbClr val="000000"/>
              </a:solidFill>
            </a:endParaRPr>
          </a:p>
        </p:txBody>
      </p:sp>
    </p:spTree>
    <p:extLst>
      <p:ext uri="{BB962C8B-B14F-4D97-AF65-F5344CB8AC3E}">
        <p14:creationId xmlns:p14="http://schemas.microsoft.com/office/powerpoint/2010/main" val="49729932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Tutorials </a:t>
            </a:r>
            <a:r>
              <a:rPr lang="en-US" sz="2400" b="1" dirty="0"/>
              <a:t>[ISCA’23, ASPLOS’23, HPCA’23]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March, Feb : Lectures + Hands-on labs + Invited talks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3"/>
          <a:stretch>
            <a:fillRect/>
          </a:stretch>
        </p:blipFill>
        <p:spPr>
          <a:xfrm>
            <a:off x="1437037" y="1340063"/>
            <a:ext cx="6269927" cy="5093266"/>
          </a:xfrm>
          <a:prstGeom prst="rect">
            <a:avLst/>
          </a:prstGeom>
        </p:spPr>
      </p:pic>
      <p:sp>
        <p:nvSpPr>
          <p:cNvPr id="3" name="TextBox 2">
            <a:extLst>
              <a:ext uri="{FF2B5EF4-FFF2-40B4-BE49-F238E27FC236}">
                <a16:creationId xmlns:a16="http://schemas.microsoft.com/office/drawing/2014/main" id="{865E29B1-2DC9-D82B-4903-3A21A186A460}"/>
              </a:ext>
            </a:extLst>
          </p:cNvPr>
          <p:cNvSpPr txBox="1"/>
          <p:nvPr/>
        </p:nvSpPr>
        <p:spPr>
          <a:xfrm>
            <a:off x="1691680" y="6453094"/>
            <a:ext cx="57534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Slide Number Placeholder 3">
            <a:extLst>
              <a:ext uri="{FF2B5EF4-FFF2-40B4-BE49-F238E27FC236}">
                <a16:creationId xmlns:a16="http://schemas.microsoft.com/office/drawing/2014/main" id="{3C24CBE5-AE88-40EA-0765-4211AE0FA66D}"/>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6" name="Picture 5" descr="safari.png">
            <a:extLst>
              <a:ext uri="{FF2B5EF4-FFF2-40B4-BE49-F238E27FC236}">
                <a16:creationId xmlns:a16="http://schemas.microsoft.com/office/drawing/2014/main" id="{5D3C1493-603E-6383-44F9-71148738F770}"/>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913663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18: Lectures + Hands-on labs + Invited talks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[ISCA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1"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https://www.youtube.com/live/GIb5EgSrWk0</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1026" name="Picture 2">
            <a:extLst>
              <a:ext uri="{FF2B5EF4-FFF2-40B4-BE49-F238E27FC236}">
                <a16:creationId xmlns:a16="http://schemas.microsoft.com/office/drawing/2014/main" id="{428413E4-8C3D-4B26-3C8E-0BC409B05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99" y="1329152"/>
            <a:ext cx="3992788" cy="224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1332AC-74CE-D052-B480-BBD900DDCEE9}"/>
              </a:ext>
            </a:extLst>
          </p:cNvPr>
          <p:cNvPicPr>
            <a:picLocks noChangeAspect="1"/>
          </p:cNvPicPr>
          <p:nvPr/>
        </p:nvPicPr>
        <p:blipFill>
          <a:blip r:embed="rId7"/>
          <a:stretch>
            <a:fillRect/>
          </a:stretch>
        </p:blipFill>
        <p:spPr>
          <a:xfrm>
            <a:off x="77818" y="3621824"/>
            <a:ext cx="5075554" cy="3047536"/>
          </a:xfrm>
          <a:prstGeom prst="rect">
            <a:avLst/>
          </a:prstGeom>
        </p:spPr>
      </p:pic>
      <p:pic>
        <p:nvPicPr>
          <p:cNvPr id="7" name="Picture 6">
            <a:extLst>
              <a:ext uri="{FF2B5EF4-FFF2-40B4-BE49-F238E27FC236}">
                <a16:creationId xmlns:a16="http://schemas.microsoft.com/office/drawing/2014/main" id="{8CF9ACDE-D4E9-7A90-1EBA-7613ABD8FC3B}"/>
              </a:ext>
            </a:extLst>
          </p:cNvPr>
          <p:cNvPicPr>
            <a:picLocks noChangeAspect="1"/>
          </p:cNvPicPr>
          <p:nvPr/>
        </p:nvPicPr>
        <p:blipFill>
          <a:blip r:embed="rId8"/>
          <a:stretch>
            <a:fillRect/>
          </a:stretch>
        </p:blipFill>
        <p:spPr>
          <a:xfrm>
            <a:off x="5247613" y="1329152"/>
            <a:ext cx="3815548" cy="2603904"/>
          </a:xfrm>
          <a:prstGeom prst="rect">
            <a:avLst/>
          </a:prstGeom>
        </p:spPr>
      </p:pic>
      <p:sp>
        <p:nvSpPr>
          <p:cNvPr id="3" name="Slide Number Placeholder 3">
            <a:extLst>
              <a:ext uri="{FF2B5EF4-FFF2-40B4-BE49-F238E27FC236}">
                <a16:creationId xmlns:a16="http://schemas.microsoft.com/office/drawing/2014/main" id="{C1DB6270-370C-242A-BDB2-AA7E9AE1ADB2}"/>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descr="safari.png">
            <a:extLst>
              <a:ext uri="{FF2B5EF4-FFF2-40B4-BE49-F238E27FC236}">
                <a16:creationId xmlns:a16="http://schemas.microsoft.com/office/drawing/2014/main" id="{EDFC4DC3-E12B-FAA2-739A-FEE2E073B0C1}"/>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0609969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[ASPLOS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0" y="5560114"/>
            <a:ext cx="41327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https://events.safari.ethz.ch/asplos-pim-tutorial/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March 26: Lectures + Hands-on labs + Invited talks</a:t>
            </a:r>
          </a:p>
        </p:txBody>
      </p:sp>
      <p:pic>
        <p:nvPicPr>
          <p:cNvPr id="3" name="Picture 2">
            <a:extLst>
              <a:ext uri="{FF2B5EF4-FFF2-40B4-BE49-F238E27FC236}">
                <a16:creationId xmlns:a16="http://schemas.microsoft.com/office/drawing/2014/main" id="{FFEE78B6-7082-8F4F-83C3-3CBD0E8F55F2}"/>
              </a:ext>
            </a:extLst>
          </p:cNvPr>
          <p:cNvPicPr>
            <a:picLocks noChangeAspect="1"/>
          </p:cNvPicPr>
          <p:nvPr/>
        </p:nvPicPr>
        <p:blipFill>
          <a:blip r:embed="rId5"/>
          <a:stretch>
            <a:fillRect/>
          </a:stretch>
        </p:blipFill>
        <p:spPr>
          <a:xfrm>
            <a:off x="394377" y="1297886"/>
            <a:ext cx="3841200" cy="3298310"/>
          </a:xfrm>
          <a:prstGeom prst="rect">
            <a:avLst/>
          </a:prstGeom>
        </p:spPr>
      </p:pic>
      <p:pic>
        <p:nvPicPr>
          <p:cNvPr id="5" name="Picture 4">
            <a:extLst>
              <a:ext uri="{FF2B5EF4-FFF2-40B4-BE49-F238E27FC236}">
                <a16:creationId xmlns:a16="http://schemas.microsoft.com/office/drawing/2014/main" id="{37D627B2-6E32-4B4C-B315-4D68EF649815}"/>
              </a:ext>
            </a:extLst>
          </p:cNvPr>
          <p:cNvPicPr>
            <a:picLocks noChangeAspect="1"/>
          </p:cNvPicPr>
          <p:nvPr/>
        </p:nvPicPr>
        <p:blipFill>
          <a:blip r:embed="rId6"/>
          <a:stretch>
            <a:fillRect/>
          </a:stretch>
        </p:blipFill>
        <p:spPr>
          <a:xfrm>
            <a:off x="4842189" y="1297886"/>
            <a:ext cx="4132800" cy="2947161"/>
          </a:xfrm>
          <a:prstGeom prst="rect">
            <a:avLst/>
          </a:prstGeom>
        </p:spPr>
      </p:pic>
      <p:pic>
        <p:nvPicPr>
          <p:cNvPr id="4" name="Picture 3">
            <a:extLst>
              <a:ext uri="{FF2B5EF4-FFF2-40B4-BE49-F238E27FC236}">
                <a16:creationId xmlns:a16="http://schemas.microsoft.com/office/drawing/2014/main" id="{B99EEEE7-9546-C543-8892-1CEE13106392}"/>
              </a:ext>
            </a:extLst>
          </p:cNvPr>
          <p:cNvPicPr>
            <a:picLocks noChangeAspect="1"/>
          </p:cNvPicPr>
          <p:nvPr/>
        </p:nvPicPr>
        <p:blipFill>
          <a:blip r:embed="rId7"/>
          <a:stretch>
            <a:fillRect/>
          </a:stretch>
        </p:blipFill>
        <p:spPr>
          <a:xfrm>
            <a:off x="288072" y="3761772"/>
            <a:ext cx="4712456" cy="2656597"/>
          </a:xfrm>
          <a:prstGeom prst="rect">
            <a:avLst/>
          </a:prstGeom>
        </p:spPr>
      </p:pic>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https://www.youtube.com/watch?v=oYCaLcT0Kmo</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Slide Number Placeholder 3">
            <a:extLst>
              <a:ext uri="{FF2B5EF4-FFF2-40B4-BE49-F238E27FC236}">
                <a16:creationId xmlns:a16="http://schemas.microsoft.com/office/drawing/2014/main" id="{C537BAFF-523E-1E32-1E6A-E6E314E9F458}"/>
              </a:ext>
            </a:extLst>
          </p:cNvPr>
          <p:cNvSpPr>
            <a:spLocks noGrp="1"/>
          </p:cNvSpPr>
          <p:nvPr>
            <p:ph type="sldNum" sz="quarter" idx="11"/>
          </p:nvPr>
        </p:nvSpPr>
        <p:spPr>
          <a:xfrm>
            <a:off x="6553200" y="6428184"/>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7" name="Picture 6" descr="safari.png">
            <a:extLst>
              <a:ext uri="{FF2B5EF4-FFF2-40B4-BE49-F238E27FC236}">
                <a16:creationId xmlns:a16="http://schemas.microsoft.com/office/drawing/2014/main" id="{9D5616BC-0DDC-BCA6-D42E-42746303693D}"/>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95262226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[HPCA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February 26: Lectures + Hands-on labs + Invited Talks</a:t>
            </a:r>
          </a:p>
        </p:txBody>
      </p:sp>
      <p:pic>
        <p:nvPicPr>
          <p:cNvPr id="4" name="Picture 3">
            <a:extLst>
              <a:ext uri="{FF2B5EF4-FFF2-40B4-BE49-F238E27FC236}">
                <a16:creationId xmlns:a16="http://schemas.microsoft.com/office/drawing/2014/main" id="{FBF26A4B-34F2-8142-864E-EB19E13266C5}"/>
              </a:ext>
            </a:extLst>
          </p:cNvPr>
          <p:cNvPicPr>
            <a:picLocks noChangeAspect="1"/>
          </p:cNvPicPr>
          <p:nvPr/>
        </p:nvPicPr>
        <p:blipFill>
          <a:blip r:embed="rId3"/>
          <a:stretch>
            <a:fillRect/>
          </a:stretch>
        </p:blipFill>
        <p:spPr>
          <a:xfrm>
            <a:off x="169011" y="1363718"/>
            <a:ext cx="3841461" cy="2833173"/>
          </a:xfrm>
          <a:prstGeom prst="rect">
            <a:avLst/>
          </a:prstGeom>
        </p:spPr>
      </p:pic>
      <p:pic>
        <p:nvPicPr>
          <p:cNvPr id="3" name="Picture 2">
            <a:extLst>
              <a:ext uri="{FF2B5EF4-FFF2-40B4-BE49-F238E27FC236}">
                <a16:creationId xmlns:a16="http://schemas.microsoft.com/office/drawing/2014/main" id="{2683F126-CB84-8E4B-85E5-D542C93B9352}"/>
              </a:ext>
            </a:extLst>
          </p:cNvPr>
          <p:cNvPicPr>
            <a:picLocks noChangeAspect="1"/>
          </p:cNvPicPr>
          <p:nvPr/>
        </p:nvPicPr>
        <p:blipFill>
          <a:blip r:embed="rId4"/>
          <a:stretch>
            <a:fillRect/>
          </a:stretch>
        </p:blipFill>
        <p:spPr>
          <a:xfrm>
            <a:off x="169011" y="4304043"/>
            <a:ext cx="4273613" cy="2149051"/>
          </a:xfrm>
          <a:prstGeom prst="rect">
            <a:avLst/>
          </a:prstGeom>
        </p:spPr>
      </p:pic>
      <p:pic>
        <p:nvPicPr>
          <p:cNvPr id="5" name="Picture 4">
            <a:extLst>
              <a:ext uri="{FF2B5EF4-FFF2-40B4-BE49-F238E27FC236}">
                <a16:creationId xmlns:a16="http://schemas.microsoft.com/office/drawing/2014/main" id="{B0065DBD-14DB-5E4E-9289-1D8D2F26B74D}"/>
              </a:ext>
            </a:extLst>
          </p:cNvPr>
          <p:cNvPicPr>
            <a:picLocks noChangeAspect="1"/>
          </p:cNvPicPr>
          <p:nvPr/>
        </p:nvPicPr>
        <p:blipFill>
          <a:blip r:embed="rId5"/>
          <a:stretch>
            <a:fillRect/>
          </a:stretch>
        </p:blipFill>
        <p:spPr>
          <a:xfrm>
            <a:off x="4556171" y="1359270"/>
            <a:ext cx="4129452" cy="2944773"/>
          </a:xfrm>
          <a:prstGeom prst="rect">
            <a:avLst/>
          </a:prstGeom>
        </p:spPr>
      </p:pic>
      <p:sp>
        <p:nvSpPr>
          <p:cNvPr id="9" name="Rectangle 8">
            <a:hlinkClick r:id="rId6"/>
            <a:extLst>
              <a:ext uri="{FF2B5EF4-FFF2-40B4-BE49-F238E27FC236}">
                <a16:creationId xmlns:a16="http://schemas.microsoft.com/office/drawing/2014/main" id="{0425CB07-FD9D-B147-B9DD-CBEB73E9AE34}"/>
              </a:ext>
            </a:extLst>
          </p:cNvPr>
          <p:cNvSpPr/>
          <p:nvPr/>
        </p:nvSpPr>
        <p:spPr>
          <a:xfrm>
            <a:off x="4953642" y="4336761"/>
            <a:ext cx="373198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https://www.youtube.com/watch?v=f5-nT1tbz5w</a:t>
            </a: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4616312" y="5517232"/>
            <a:ext cx="4009449"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https://events.safari.ethz.ch/real-pim-tutorial/</a:t>
            </a: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6" name="Slide Number Placeholder 3">
            <a:extLst>
              <a:ext uri="{FF2B5EF4-FFF2-40B4-BE49-F238E27FC236}">
                <a16:creationId xmlns:a16="http://schemas.microsoft.com/office/drawing/2014/main" id="{D4EA325C-5342-E81E-D7EB-988D2AF7CC98}"/>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7" name="Picture 6" descr="safari.png">
            <a:extLst>
              <a:ext uri="{FF2B5EF4-FFF2-40B4-BE49-F238E27FC236}">
                <a16:creationId xmlns:a16="http://schemas.microsoft.com/office/drawing/2014/main" id="{C6F5C877-C591-950A-8A20-9DEC360BB990}"/>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77272280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1025585"/>
            <a:ext cx="8894602" cy="5574797"/>
          </a:xfrm>
        </p:spPr>
        <p:txBody>
          <a:bodyPr>
            <a:normAutofit/>
          </a:bodyPr>
          <a:lstStyle/>
          <a:p>
            <a:r>
              <a:rPr lang="en-US" dirty="0"/>
              <a:t> October 29: Lectures + Hands-on labs + Invited talks</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4855528"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https://events.safari.ethz.ch/micro-pim-tutorial</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4922261"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https://www.youtube.com/</a:t>
            </a:r>
            <a:b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b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live/ohU00NSIxOI </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8A9F2F48-7EB6-A7F4-A8EE-461BEF67D20A}"/>
              </a:ext>
            </a:extLst>
          </p:cNvPr>
          <p:cNvSpPr>
            <a:spLocks noGrp="1"/>
          </p:cNvSpPr>
          <p:nvPr>
            <p:ph type="sldNum" sz="quarter" idx="4"/>
          </p:nvPr>
        </p:nvSpPr>
        <p:spPr>
          <a:xfrm>
            <a:off x="7039842" y="6560583"/>
            <a:ext cx="2057400" cy="365125"/>
          </a:xfrm>
          <a:prstGeom prst="rect">
            <a:avLst/>
          </a:prstGeom>
        </p:spPr>
        <p:txBody>
          <a:bodyPr vert="horz" lIns="91440" tIns="45720" rIns="91440" bIns="45720" rtlCol="0" anchor="ctr"/>
          <a:lstStyle>
            <a:defPPr>
              <a:defRPr lang="en-CH"/>
            </a:defPPr>
            <a:lvl1pPr marL="0" algn="r" defTabSz="914400" rtl="0" eaLnBrk="1" latinLnBrk="0" hangingPunct="1">
              <a:defRPr sz="900" b="0" i="0" kern="1200">
                <a:solidFill>
                  <a:schemeClr val="tx1">
                    <a:tint val="75000"/>
                  </a:schemeClr>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579B59-77B5-774A-97C3-0D6C62254113}" type="slidenum">
              <a:rPr kumimoji="0" lang="en-CH" sz="900" b="0" i="0" u="none" strike="noStrike" kern="1200" cap="none" spc="0" normalizeH="0" baseline="0" noProof="0" smtClean="0">
                <a:ln>
                  <a:noFill/>
                </a:ln>
                <a:solidFill>
                  <a:srgbClr val="000000">
                    <a:tint val="75000"/>
                  </a:srgbClr>
                </a:solidFill>
                <a:effectLst/>
                <a:uLnTx/>
                <a:uFillTx/>
                <a:latin typeface="Avenir Next Medium"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CH" sz="900" b="0" i="0" u="none" strike="noStrike" kern="1200" cap="none" spc="0" normalizeH="0" baseline="0" noProof="0">
              <a:ln>
                <a:noFill/>
              </a:ln>
              <a:solidFill>
                <a:srgbClr val="000000">
                  <a:tint val="75000"/>
                </a:srgbClr>
              </a:solidFill>
              <a:effectLst/>
              <a:uLnTx/>
              <a:uFillTx/>
              <a:latin typeface="Avenir Next Medium" panose="020B0503020202020204" pitchFamily="34" charset="0"/>
              <a:ea typeface="+mn-ea"/>
              <a:cs typeface="+mn-cs"/>
            </a:endParaRPr>
          </a:p>
        </p:txBody>
      </p:sp>
      <p:pic>
        <p:nvPicPr>
          <p:cNvPr id="16" name="Picture 15" descr="A screenshot of a computer&#10;&#10;Description automatically generated">
            <a:extLst>
              <a:ext uri="{FF2B5EF4-FFF2-40B4-BE49-F238E27FC236}">
                <a16:creationId xmlns:a16="http://schemas.microsoft.com/office/drawing/2014/main" id="{1C87F166-3C12-6868-45A2-E11B6FE14817}"/>
              </a:ext>
            </a:extLst>
          </p:cNvPr>
          <p:cNvPicPr>
            <a:picLocks noChangeAspect="1"/>
          </p:cNvPicPr>
          <p:nvPr/>
        </p:nvPicPr>
        <p:blipFill>
          <a:blip r:embed="rId6"/>
          <a:stretch>
            <a:fillRect/>
          </a:stretch>
        </p:blipFill>
        <p:spPr>
          <a:xfrm>
            <a:off x="435926" y="1592161"/>
            <a:ext cx="3836425" cy="3199189"/>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08253466-414F-7AD0-0231-E52EED159FA3}"/>
              </a:ext>
            </a:extLst>
          </p:cNvPr>
          <p:cNvPicPr>
            <a:picLocks noChangeAspect="1"/>
          </p:cNvPicPr>
          <p:nvPr/>
        </p:nvPicPr>
        <p:blipFill>
          <a:blip r:embed="rId7"/>
          <a:stretch>
            <a:fillRect/>
          </a:stretch>
        </p:blipFill>
        <p:spPr>
          <a:xfrm>
            <a:off x="696286" y="4985479"/>
            <a:ext cx="3280096" cy="1483120"/>
          </a:xfrm>
          <a:prstGeom prst="rect">
            <a:avLst/>
          </a:prstGeom>
        </p:spPr>
      </p:pic>
      <p:pic>
        <p:nvPicPr>
          <p:cNvPr id="20" name="Picture 19" descr="A computer hardware with many different components&#10;&#10;Description automatically generated with medium confidence">
            <a:extLst>
              <a:ext uri="{FF2B5EF4-FFF2-40B4-BE49-F238E27FC236}">
                <a16:creationId xmlns:a16="http://schemas.microsoft.com/office/drawing/2014/main" id="{0FB7BA30-E51C-6DC2-4437-B40407F9D55A}"/>
              </a:ext>
            </a:extLst>
          </p:cNvPr>
          <p:cNvPicPr>
            <a:picLocks noChangeAspect="1"/>
          </p:cNvPicPr>
          <p:nvPr/>
        </p:nvPicPr>
        <p:blipFill>
          <a:blip r:embed="rId8"/>
          <a:stretch>
            <a:fillRect/>
          </a:stretch>
        </p:blipFill>
        <p:spPr>
          <a:xfrm>
            <a:off x="4818425" y="1592161"/>
            <a:ext cx="3940261" cy="2524335"/>
          </a:xfrm>
          <a:prstGeom prst="rect">
            <a:avLst/>
          </a:prstGeom>
        </p:spPr>
      </p:pic>
      <p:sp>
        <p:nvSpPr>
          <p:cNvPr id="6" name="Title 1">
            <a:extLst>
              <a:ext uri="{FF2B5EF4-FFF2-40B4-BE49-F238E27FC236}">
                <a16:creationId xmlns:a16="http://schemas.microsoft.com/office/drawing/2014/main" id="{89ED3AB7-E8DC-FFF5-4ED5-AF9EBDC440DC}"/>
              </a:ext>
            </a:extLst>
          </p:cNvPr>
          <p:cNvSpPr txBox="1">
            <a:spLocks/>
          </p:cNvSpPr>
          <p:nvPr/>
        </p:nvSpPr>
        <p:spPr bwMode="auto">
          <a:xfrm>
            <a:off x="169011" y="132335"/>
            <a:ext cx="8894602" cy="606084"/>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ＭＳ Ｐゴシック" pitchFamily="-106" charset="-128"/>
              </a:rPr>
              <a:t>Real PIM Tutorial </a:t>
            </a:r>
            <a:r>
              <a:rPr kumimoji="0" lang="en-US" sz="3000" b="1" i="0" u="none" strike="noStrike" kern="0" cap="none" spc="0" normalizeH="0" baseline="0" noProof="0" dirty="0">
                <a:ln>
                  <a:noFill/>
                </a:ln>
                <a:solidFill>
                  <a:srgbClr val="006633"/>
                </a:solidFill>
                <a:effectLst/>
                <a:uLnTx/>
                <a:uFillTx/>
                <a:latin typeface="Garamond"/>
                <a:ea typeface="ＭＳ Ｐゴシック" pitchFamily="-106" charset="-128"/>
              </a:rPr>
              <a:t>[MICRO 2023]</a:t>
            </a:r>
          </a:p>
        </p:txBody>
      </p:sp>
      <p:pic>
        <p:nvPicPr>
          <p:cNvPr id="2" name="Picture 1" descr="safari.png">
            <a:extLst>
              <a:ext uri="{FF2B5EF4-FFF2-40B4-BE49-F238E27FC236}">
                <a16:creationId xmlns:a16="http://schemas.microsoft.com/office/drawing/2014/main" id="{BA346B69-1F7E-B0F6-B639-B5A707DAE424}"/>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7385403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HEART 2024</a:t>
            </a:r>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A868BC43-D168-F3C4-B55E-FB48A740D153}"/>
              </a:ext>
            </a:extLst>
          </p:cNvPr>
          <p:cNvSpPr txBox="1"/>
          <p:nvPr/>
        </p:nvSpPr>
        <p:spPr>
          <a:xfrm>
            <a:off x="1181129" y="6453336"/>
            <a:ext cx="7135287" cy="338554"/>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https://events.safari.ethz.ch/heart24-memorycentric-tutorial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2050" name="Picture 2">
            <a:extLst>
              <a:ext uri="{FF2B5EF4-FFF2-40B4-BE49-F238E27FC236}">
                <a16:creationId xmlns:a16="http://schemas.microsoft.com/office/drawing/2014/main" id="{4E89BE08-B879-A7E4-88FF-B44BDE743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7328"/>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afari.png">
            <a:extLst>
              <a:ext uri="{FF2B5EF4-FFF2-40B4-BE49-F238E27FC236}">
                <a16:creationId xmlns:a16="http://schemas.microsoft.com/office/drawing/2014/main" id="{E2DE10FD-3FD8-0D98-EEBA-BC191E0E8EC6}"/>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6596347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ISCA 2024</a:t>
            </a:r>
          </a:p>
        </p:txBody>
      </p:sp>
      <p:sp>
        <p:nvSpPr>
          <p:cNvPr id="3" name="Content Placeholder 2">
            <a:extLst>
              <a:ext uri="{FF2B5EF4-FFF2-40B4-BE49-F238E27FC236}">
                <a16:creationId xmlns:a16="http://schemas.microsoft.com/office/drawing/2014/main" id="{00383DA8-1683-11CE-C926-E006F83807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1026" name="Picture 2">
            <a:extLst>
              <a:ext uri="{FF2B5EF4-FFF2-40B4-BE49-F238E27FC236}">
                <a16:creationId xmlns:a16="http://schemas.microsoft.com/office/drawing/2014/main" id="{1703219E-EDDD-EB82-5641-F86F57363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81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68BC43-D168-F3C4-B55E-FB48A740D153}"/>
              </a:ext>
            </a:extLst>
          </p:cNvPr>
          <p:cNvSpPr txBox="1"/>
          <p:nvPr/>
        </p:nvSpPr>
        <p:spPr>
          <a:xfrm>
            <a:off x="1793476" y="6453094"/>
            <a:ext cx="65229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https://events.safari.ethz.ch/isca24-memorycentric-tutorial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descr="safari.png">
            <a:extLst>
              <a:ext uri="{FF2B5EF4-FFF2-40B4-BE49-F238E27FC236}">
                <a16:creationId xmlns:a16="http://schemas.microsoft.com/office/drawing/2014/main" id="{01002C34-D150-C3D7-5D35-C009507D7E98}"/>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282815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304800" y="3650568"/>
            <a:ext cx="8610600" cy="1280916"/>
          </a:xfrm>
          <a:prstGeom prst="rect">
            <a:avLst/>
          </a:prstGeom>
        </p:spPr>
      </p:pic>
      <p:sp>
        <p:nvSpPr>
          <p:cNvPr id="4" name="Slide Number Placeholder 3">
            <a:extLst>
              <a:ext uri="{FF2B5EF4-FFF2-40B4-BE49-F238E27FC236}">
                <a16:creationId xmlns:a16="http://schemas.microsoft.com/office/drawing/2014/main" id="{93C82876-4BF9-05D6-B9A3-A3BB275A5461}"/>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71160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MICRO 2024</a:t>
            </a:r>
          </a:p>
        </p:txBody>
      </p:sp>
      <p:sp>
        <p:nvSpPr>
          <p:cNvPr id="3" name="Content Placeholder 2">
            <a:extLst>
              <a:ext uri="{FF2B5EF4-FFF2-40B4-BE49-F238E27FC236}">
                <a16:creationId xmlns:a16="http://schemas.microsoft.com/office/drawing/2014/main" id="{00383DA8-1683-11CE-C926-E006F83807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A868BC43-D168-F3C4-B55E-FB48A740D153}"/>
              </a:ext>
            </a:extLst>
          </p:cNvPr>
          <p:cNvSpPr txBox="1"/>
          <p:nvPr/>
        </p:nvSpPr>
        <p:spPr>
          <a:xfrm>
            <a:off x="1475656" y="6453094"/>
            <a:ext cx="67056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https://events.safari.ethz.ch/micro24-memorycentric-tutorial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4098" name="Picture 2">
            <a:extLst>
              <a:ext uri="{FF2B5EF4-FFF2-40B4-BE49-F238E27FC236}">
                <a16:creationId xmlns:a16="http://schemas.microsoft.com/office/drawing/2014/main" id="{7D02042B-AF28-2728-2675-A038A320F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64" y="1127774"/>
            <a:ext cx="8827595" cy="49655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afari.png">
            <a:extLst>
              <a:ext uri="{FF2B5EF4-FFF2-40B4-BE49-F238E27FC236}">
                <a16:creationId xmlns:a16="http://schemas.microsoft.com/office/drawing/2014/main" id="{0CC35C70-E761-8C0E-3A10-39835C680F00}"/>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0281870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a:t>
            </a:r>
            <a:r>
              <a:rPr lang="en-US" dirty="0" err="1"/>
              <a:t>PPoPP</a:t>
            </a:r>
            <a:r>
              <a:rPr lang="en-US" dirty="0"/>
              <a:t> 2025</a:t>
            </a:r>
          </a:p>
        </p:txBody>
      </p:sp>
      <p:pic>
        <p:nvPicPr>
          <p:cNvPr id="7" name="Content Placeholder 6">
            <a:extLst>
              <a:ext uri="{FF2B5EF4-FFF2-40B4-BE49-F238E27FC236}">
                <a16:creationId xmlns:a16="http://schemas.microsoft.com/office/drawing/2014/main" id="{E35FE8BD-DFE1-0030-F9CE-9C5F58A7C5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19200"/>
            <a:ext cx="8610600" cy="4746225"/>
          </a:xfrm>
        </p:spPr>
      </p:pic>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3" name="Picture 2" descr="safari.png">
            <a:extLst>
              <a:ext uri="{FF2B5EF4-FFF2-40B4-BE49-F238E27FC236}">
                <a16:creationId xmlns:a16="http://schemas.microsoft.com/office/drawing/2014/main" id="{060A2FDB-E3F4-EA51-EE9D-66C14A35D967}"/>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4905499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35833876-7D1A-16CA-7FD5-248FFB35F223}"/>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E16A6598-F24D-1D67-5F23-CB446E67B8DE}"/>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A044D9F4-2E00-3E8C-975A-3D6992D81A48}"/>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C797DD58-5A50-9EA2-81BD-859844E0C1A0}"/>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B3702041-08EB-7CEC-D9AA-4E41D916FD8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3C47421B-0C2B-624F-1238-EDB522A1BEB4}"/>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9B0858A1-2C5D-D49C-4341-A1DE983CA80D}"/>
              </a:ext>
            </a:extLst>
          </p:cNvPr>
          <p:cNvPicPr>
            <a:picLocks noChangeAspect="1"/>
          </p:cNvPicPr>
          <p:nvPr/>
        </p:nvPicPr>
        <p:blipFill>
          <a:blip r:embed="rId11"/>
          <a:stretch>
            <a:fillRect/>
          </a:stretch>
        </p:blipFill>
        <p:spPr>
          <a:xfrm>
            <a:off x="770829" y="2420888"/>
            <a:ext cx="7319449" cy="4065234"/>
          </a:xfrm>
          <a:prstGeom prst="rect">
            <a:avLst/>
          </a:prstGeom>
        </p:spPr>
      </p:pic>
      <p:pic>
        <p:nvPicPr>
          <p:cNvPr id="14" name="Picture 13" descr="safari.png">
            <a:extLst>
              <a:ext uri="{FF2B5EF4-FFF2-40B4-BE49-F238E27FC236}">
                <a16:creationId xmlns:a16="http://schemas.microsoft.com/office/drawing/2014/main" id="{31DD3D12-5DCC-E0E0-54FB-5EE7FC437498}"/>
              </a:ext>
            </a:extLst>
          </p:cNvPr>
          <p:cNvPicPr>
            <a:picLocks noChangeAspect="1"/>
          </p:cNvPicPr>
          <p:nvPr/>
        </p:nvPicPr>
        <p:blipFill>
          <a:blip r:embed="rId1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919324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1</a:t>
            </a:r>
            <a:r>
              <a:rPr lang="en-US" altLang="en-US" b="1" baseline="30000" dirty="0">
                <a:solidFill>
                  <a:srgbClr val="C00000"/>
                </a:solidFill>
                <a:ea typeface="ＭＳ Ｐゴシック" charset="-128"/>
              </a:rPr>
              <a:t>st</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sz="4000" dirty="0">
                <a:solidFill>
                  <a:srgbClr val="006633"/>
                </a:solidFill>
                <a:ea typeface="ＭＳ Ｐゴシック" panose="020B0600070205080204" pitchFamily="34" charset="-128"/>
              </a:rPr>
              <a:t>Research Challenges &amp; Closing Remarks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ASPLOS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30 March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332106131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789040"/>
            <a:ext cx="7772400" cy="2183887"/>
          </a:xfrm>
          <a:prstGeom prst="rect">
            <a:avLst/>
          </a:prstGeom>
        </p:spPr>
      </p:pic>
      <p:sp>
        <p:nvSpPr>
          <p:cNvPr id="4" name="Slide Number Placeholder 3">
            <a:extLst>
              <a:ext uri="{FF2B5EF4-FFF2-40B4-BE49-F238E27FC236}">
                <a16:creationId xmlns:a16="http://schemas.microsoft.com/office/drawing/2014/main" id="{4747C8FF-7C0E-F8E4-9426-E148FA73D909}"/>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0352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369599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994736654"/>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5.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336405</TotalTime>
  <Words>5955</Words>
  <Application>Microsoft Macintosh PowerPoint</Application>
  <PresentationFormat>On-screen Show (4:3)</PresentationFormat>
  <Paragraphs>1057</Paragraphs>
  <Slides>64</Slides>
  <Notes>36</Notes>
  <HiddenSlides>0</HiddenSlides>
  <MMClips>0</MMClips>
  <ScaleCrop>false</ScaleCrop>
  <HeadingPairs>
    <vt:vector size="6" baseType="variant">
      <vt:variant>
        <vt:lpstr>Fonts Used</vt:lpstr>
      </vt:variant>
      <vt:variant>
        <vt:i4>13</vt:i4>
      </vt:variant>
      <vt:variant>
        <vt:lpstr>Theme</vt:lpstr>
      </vt:variant>
      <vt:variant>
        <vt:i4>66</vt:i4>
      </vt:variant>
      <vt:variant>
        <vt:lpstr>Slide Titles</vt:lpstr>
      </vt:variant>
      <vt:variant>
        <vt:i4>64</vt:i4>
      </vt:variant>
    </vt:vector>
  </HeadingPairs>
  <TitlesOfParts>
    <vt:vector size="143" baseType="lpstr">
      <vt:lpstr>System Font Regular</vt:lpstr>
      <vt:lpstr>Arial</vt:lpstr>
      <vt:lpstr>Avenir Next Medium</vt:lpstr>
      <vt:lpstr>Calibri</vt:lpstr>
      <vt:lpstr>Cambria</vt:lpstr>
      <vt:lpstr>Cambria Math</vt:lpstr>
      <vt:lpstr>Corbel</vt:lpstr>
      <vt:lpstr>Courier New</vt:lpstr>
      <vt:lpstr>Garamond</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5_Office Theme</vt:lpstr>
      <vt:lpstr>Custom Design</vt:lpstr>
      <vt:lpstr>BEER</vt:lpstr>
      <vt:lpstr>22_Edge</vt:lpstr>
      <vt:lpstr>62_Edge</vt:lpstr>
      <vt:lpstr>1st Workshop on  Memory-Centric Computing: Research Challenges &amp; Closing Remarks </vt:lpstr>
      <vt:lpstr>Eliminating the Adoption Barriers</vt:lpstr>
      <vt:lpstr>Potential Barriers to Adoption of PIM</vt:lpstr>
      <vt:lpstr>We Need to Revisit the Entire Stack</vt:lpstr>
      <vt:lpstr>Adoption: How to Keep It Simple?</vt:lpstr>
      <vt:lpstr>Adoption: How to Ease Programmability? (I)</vt:lpstr>
      <vt:lpstr>Adoption: How to Ease Programmability? (II)</vt:lpstr>
      <vt:lpstr>Adoption: How to Maintain Coherence? (I)</vt:lpstr>
      <vt:lpstr>Challenge: Coherence for Hybrid CPU-PIM Apps</vt:lpstr>
      <vt:lpstr>Adoption: How to Maintain Coherence? (II)</vt:lpstr>
      <vt:lpstr>Adoption: How to Support Synchronization?</vt:lpstr>
      <vt:lpstr>Adoption: How to Support Virtual Memory?</vt:lpstr>
      <vt:lpstr>Adoption: Code and Data Mapping</vt:lpstr>
      <vt:lpstr>DAMOV Analysis Methodology &amp; Workloads</vt:lpstr>
      <vt:lpstr>Identifying Memory Bottlenecks</vt:lpstr>
      <vt:lpstr>Limitations of Prior Approaches (1/2) </vt:lpstr>
      <vt:lpstr>Limitations of Prior Approaches (1/2) </vt:lpstr>
      <vt:lpstr>Limitations of Prior Approaches (1/2) </vt:lpstr>
      <vt:lpstr>Limitations of Prior Approaches (1/2) </vt:lpstr>
      <vt:lpstr>Limitations of Prior Approaches (2/2) </vt:lpstr>
      <vt:lpstr>Limitations of Prior Approaches (2/2) </vt:lpstr>
      <vt:lpstr>Limitations of Prior Approaches (2/2) </vt:lpstr>
      <vt:lpstr>Identifying Memory Bottlenecks</vt:lpstr>
      <vt:lpstr>The Problem</vt:lpstr>
      <vt:lpstr>Our Goal</vt:lpstr>
      <vt:lpstr>Methodology Overview</vt:lpstr>
      <vt:lpstr>Methodology Overview</vt:lpstr>
      <vt:lpstr>Step 1: Application Profiling</vt:lpstr>
      <vt:lpstr>Methodology Overview</vt:lpstr>
      <vt:lpstr>Step 2: Locality-Based Clustering </vt:lpstr>
      <vt:lpstr>Step 2: Locality-Based Clustering </vt:lpstr>
      <vt:lpstr>Methodology Overview</vt:lpstr>
      <vt:lpstr>Step 3: Memory Bottleneck Classification (1/2)</vt:lpstr>
      <vt:lpstr>Step 3: Memory Bottleneck Classification (2/2)</vt:lpstr>
      <vt:lpstr>Step 3: Memory Bottleneck Analysis</vt:lpstr>
      <vt:lpstr>DAMOV is Open Source</vt:lpstr>
      <vt:lpstr>DAMOV is Open Source</vt:lpstr>
      <vt:lpstr>More on DAMOV Analysis Methodology &amp; Workloads</vt:lpstr>
      <vt:lpstr>More on DAMOV Methods &amp; Benchmarks</vt:lpstr>
      <vt:lpstr>Challenge and Opportunity for Future</vt:lpstr>
      <vt:lpstr>Challenge and Opportunity for Future</vt:lpstr>
      <vt:lpstr>Challenge and Opportunity for Future</vt:lpstr>
      <vt:lpstr>Concluding Remarks</vt:lpstr>
      <vt:lpstr>Fundamentally Better Architectures</vt:lpstr>
      <vt:lpstr>We Need to Revisit the Entire Stack</vt:lpstr>
      <vt:lpstr>We Need to Exploit Good Principles</vt:lpstr>
      <vt:lpstr>PIM Review and Open Problems</vt:lpstr>
      <vt:lpstr>Special Research Sessions &amp; Courses (I)</vt:lpstr>
      <vt:lpstr>Special Research Sessions &amp; Courses (II)</vt:lpstr>
      <vt:lpstr>Processing-in-Memory Course (Fall 2024)</vt:lpstr>
      <vt:lpstr>Processing-in-Memory Course (Spring 2023)</vt:lpstr>
      <vt:lpstr>PIM Course (Fall 2022)</vt:lpstr>
      <vt:lpstr>Real PIM Tutorials [ISCA’23, ASPLOS’23, HPCA’23]</vt:lpstr>
      <vt:lpstr>Real PIM Tutorial [ISCA 2023]</vt:lpstr>
      <vt:lpstr>Real PIM Tutorial [ASPLOS 2023]</vt:lpstr>
      <vt:lpstr>Real PIM Tutorial [HPCA 2023]</vt:lpstr>
      <vt:lpstr>PowerPoint Presentation</vt:lpstr>
      <vt:lpstr>PIM Tutorial at HEART 2024</vt:lpstr>
      <vt:lpstr>PIM Tutorial at ISCA 2024</vt:lpstr>
      <vt:lpstr>PIM Tutorial at MICRO 2024</vt:lpstr>
      <vt:lpstr>PIM Tutorial at PPoPP 2025</vt:lpstr>
      <vt:lpstr>Referenced Papers, Talks, Artifacts</vt:lpstr>
      <vt:lpstr>Open Source Tools: SAFARI GitHub</vt:lpstr>
      <vt:lpstr>1st Workshop on  Memory-Centric Computing: Research Challenges &amp; Closing Remarks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3254</cp:revision>
  <cp:lastPrinted>2017-12-05T03:30:35Z</cp:lastPrinted>
  <dcterms:created xsi:type="dcterms:W3CDTF">2010-10-08T20:41:54Z</dcterms:created>
  <dcterms:modified xsi:type="dcterms:W3CDTF">2025-03-29T22:49:02Z</dcterms:modified>
</cp:coreProperties>
</file>