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1167" r:id="rId3"/>
    <p:sldId id="1165" r:id="rId4"/>
    <p:sldId id="1164" r:id="rId5"/>
    <p:sldId id="1169" r:id="rId6"/>
    <p:sldId id="1170" r:id="rId7"/>
    <p:sldId id="1239" r:id="rId8"/>
    <p:sldId id="1240" r:id="rId9"/>
    <p:sldId id="1241" r:id="rId10"/>
    <p:sldId id="1037" r:id="rId11"/>
    <p:sldId id="1064" r:id="rId12"/>
    <p:sldId id="990" r:id="rId13"/>
    <p:sldId id="1179" r:id="rId14"/>
    <p:sldId id="1242" r:id="rId15"/>
    <p:sldId id="1237" r:id="rId16"/>
    <p:sldId id="1186" r:id="rId17"/>
    <p:sldId id="1085" r:id="rId18"/>
    <p:sldId id="1243" r:id="rId19"/>
    <p:sldId id="1174" r:id="rId20"/>
    <p:sldId id="1214" r:id="rId21"/>
    <p:sldId id="1244" r:id="rId22"/>
    <p:sldId id="1222" r:id="rId23"/>
    <p:sldId id="1223" r:id="rId24"/>
    <p:sldId id="1049" r:id="rId25"/>
    <p:sldId id="1227" r:id="rId26"/>
    <p:sldId id="1226" r:id="rId27"/>
    <p:sldId id="1225" r:id="rId28"/>
    <p:sldId id="1228" r:id="rId29"/>
    <p:sldId id="1060" r:id="rId30"/>
    <p:sldId id="1246" r:id="rId31"/>
    <p:sldId id="1076" r:id="rId32"/>
    <p:sldId id="1232" r:id="rId33"/>
    <p:sldId id="1216" r:id="rId34"/>
    <p:sldId id="1233" r:id="rId35"/>
    <p:sldId id="1230" r:id="rId36"/>
    <p:sldId id="1219" r:id="rId37"/>
    <p:sldId id="1220" r:id="rId38"/>
    <p:sldId id="1061" r:id="rId39"/>
    <p:sldId id="1235" r:id="rId40"/>
    <p:sldId id="1081" r:id="rId41"/>
    <p:sldId id="1173" r:id="rId42"/>
    <p:sldId id="1168" r:id="rId43"/>
    <p:sldId id="1175" r:id="rId44"/>
    <p:sldId id="1178" r:id="rId45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54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pos="2880">
          <p15:clr>
            <a:srgbClr val="A4A3A4"/>
          </p15:clr>
        </p15:guide>
        <p15:guide id="5" pos="476">
          <p15:clr>
            <a:srgbClr val="A4A3A4"/>
          </p15:clr>
        </p15:guide>
        <p15:guide id="6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FB0"/>
    <a:srgbClr val="E5A000"/>
    <a:srgbClr val="FFFC00"/>
    <a:srgbClr val="265E87"/>
    <a:srgbClr val="FF8000"/>
    <a:srgbClr val="CC0000"/>
    <a:srgbClr val="595959"/>
    <a:srgbClr val="89C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90" autoAdjust="0"/>
    <p:restoredTop sz="81619" autoAdjust="0"/>
  </p:normalViewPr>
  <p:slideViewPr>
    <p:cSldViewPr showGuides="1">
      <p:cViewPr>
        <p:scale>
          <a:sx n="135" d="100"/>
          <a:sy n="135" d="100"/>
        </p:scale>
        <p:origin x="64" y="192"/>
      </p:cViewPr>
      <p:guideLst>
        <p:guide orient="horz" pos="1620"/>
        <p:guide orient="horz" pos="2754"/>
        <p:guide orient="horz" pos="577"/>
        <p:guide pos="288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406B0E0F-0591-4AC5-B031-25803E18640D}" type="datetimeFigureOut">
              <a:rPr lang="de-DE"/>
              <a:t>28.03.25</a:t>
            </a:fld>
            <a:endParaRPr lang="de-DE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EEA24F55-777E-4E3F-A2EA-CF19629F41DA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F5616EDD-9E62-4560-AB9D-EBF97163CE5E}" type="datetimeFigureOut">
              <a:rPr lang="de-DE"/>
              <a:t>28.03.25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07B07F09-2E78-4401-8456-77BCAA34158E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izenplatzhalt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4AC99-C0A9-42CC-B31A-778668AA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46FCC-BB31-607F-7E89-D654C57BC57B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F2DE4-A8D0-FBA2-1AEE-AB7FF286487F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6EC08-90E9-8FB8-FFB5-D64BAA8F63F9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1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70AD2-E5E2-A7E5-BEFE-7E581672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38A59-05B8-DC7B-0A46-5FC0A79FA5E9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4995E-CFD1-241F-8CAA-A0FEF0A8256B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5AECB-15CC-99C9-D5AE-333A01DF2FB2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3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56446-FBC6-6FB5-4803-179817AE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1852D-B2C2-7168-315D-B39EC4600108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62683-BBEB-CCFF-BCB8-61EF2B92D0AA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1ABE-05EE-DA03-1C0A-41646B4511F4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49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EA84-8B04-7D8F-9993-3520A7B5B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56E1A-9BE2-92C0-E0D3-B4231FAF0C2B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49948-0840-E453-6678-38406DF657EC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E1956-C90E-9C27-70C1-C60195E4C6E9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86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96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45CF-3425-DC1B-A4B5-9BF33D5FD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0D6AD-8F16-5737-A7BB-FE373C064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62104-8F2A-D7CB-C9CF-BD9BE47DC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93C0-51BD-391C-D7A3-7B3388132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75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0C2D3D-7738-EE7B-4C71-EBE5E41DB0DE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759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2A8E1-5750-ED26-FEBD-415FBF53C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F91F9F-A9C9-B7AF-9754-6A3066AF36B4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A6313-75F4-60CC-1C8E-FA037812D8B4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4B151-A2E0-457D-9272-0387CF8104C9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14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6B82E86-CC12-4BF2-B3CB-2CF6E6A78D3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A473-B588-A998-A2A9-71172E56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418EE-C6F3-A9FA-DE48-454239A4B30B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EC265-8771-D16F-9420-A13962F8649A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8621-5A5B-2338-BE5E-519AB41F290D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396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48CAC-E94C-C62D-972F-F3F5DAD9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7E512-6FC7-9B86-43F7-67BE6A035813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9C688-869E-088D-2FA9-5ABF07E258E6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A44E9-21BE-8D98-7383-79F511EA387D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70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3C3D4-DEB7-FB84-A51F-91C74805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75E74-7C2C-AEFD-9A6C-16709D076527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AB019-A652-D35E-FD1C-574781D24CE9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854E0-4591-6BCF-BD95-EBD88847D4A8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71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7219-681D-6834-1C7B-76284812B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65D94-EC10-EDB5-6715-41A3AC3BCF05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C52D9-9640-5DBA-0983-83E87A57724E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30FE3-BDE2-0D40-65EA-3ED3B7A8FFD7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656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6EB7-3DBA-54DC-4249-758E43DE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3E05D-6476-25BE-8E6D-C8C2BA5FFF6D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EAA1A-C033-BC75-C77B-A9C2D292FA68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1A70-0ABE-7746-17F1-B93159CBBBA9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71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33163-89BB-E121-B035-2BF99FF5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D8F02-D35C-F04D-5D42-793CDF08B5F3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AEDA8-9F80-8EB5-9BBA-CFCF35F2BCF4}"/>
              </a:ext>
            </a:extLst>
          </p:cNvPr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46AFD-746F-C25B-A0C8-A7CD0B84A217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791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6134-3346-C027-5623-9FE6CE62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F7D3D-4019-736A-84BC-82FF34C42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83303-1E1D-06C1-FC85-F732A973F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63BDA-23CE-AFB1-CF8A-F2EF021DC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583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plot: % is the amount of multi-operand operations (decrease reliability, improves performance)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596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80CE4-4D1F-A734-798F-DE4FE12F9A7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A53CC-B0A5-28B1-D6D3-1306C1412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34D5A-C6C8-3709-100C-9CE2580CBA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Mention here that in short-term UPMEM and optane DC can alleviate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42432-DDD6-3B1F-1120-A2C5B8E57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7B07F09-2E78-4401-8456-77BCAA34158E}" type="slidenum">
              <a:rPr lang="de-DE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489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75247-24BD-D8D6-8CC2-EB749443C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707C5-084F-FD1B-9310-319A7283C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FEC45-1473-1D83-3658-F4228D091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C1A3E-6E0C-586E-B845-E293339B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22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C6B28-6FDA-AD28-2582-385A6E41F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98C96-80EA-C9C4-7170-7F83E0C31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F7CC7-97D7-FBB5-5911-D04795B53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85FC-FE37-E4AD-1C28-63B9AAE90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10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931F9-45BD-4717-D2BB-A0AE2C67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0EBA4-863C-8E10-04A5-CA7E18157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1C29D-9698-32C9-15DF-B0D23782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EAEAD-9073-FDCC-93C0-974282AC6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54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230DE-5161-65AC-35BE-B4B97A8D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E6B75-543D-5C2B-89A4-2FBA7E65871B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D324E-3FDC-FE1F-3B08-7EA516E742AB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9C44-3900-1859-F5CC-097679E2950F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933753-B1BC-499D-8272-F27B65E44F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935E-6785-8788-B1EC-FB2E3B89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4E7B6-6D4C-A536-E3D3-C10E3218250A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0745-9D8A-A6E0-D167-F0EFC5C8CA5B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C0-EC96-BCA4-B6F2-DD0D20B8F3A9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933753-B1BC-499D-8272-F27B65E44F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8B73A-BC47-F05B-9D7A-F6C1319B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1AC67-3400-188A-4B87-4DE0C980F9F6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61EE-3927-D3BC-9A92-07D8ED2F24CF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5ADB6-CC0C-3E50-9400-E3EF27DF94F5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933753-B1BC-499D-8272-F27B65E44F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4508-933A-CD49-B254-ED65A725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25F94-ADBE-6898-B5E5-F17A9F9A9D81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518EC-7B0C-2134-D655-AC8BBFC4E105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77B07-0FE1-CC0A-85DA-1D1BB0FBB011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933753-B1BC-499D-8272-F27B65E44F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7B07F09-2E78-4401-8456-77BCAA34158E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800" noProof="0">
              <a:latin typeface="Tw Cen MT" charset="0"/>
              <a:cs typeface="Tw Cen MT" charset="0"/>
            </a:endParaRPr>
          </a:p>
        </p:txBody>
      </p:sp>
      <p:sp>
        <p:nvSpPr>
          <p:cNvPr id="10" name="Titel 9"/>
          <p:cNvSpPr>
            <a:spLocks noGrp="1" noEditPoints="1"/>
          </p:cNvSpPr>
          <p:nvPr>
            <p:ph type="title"/>
          </p:nvPr>
        </p:nvSpPr>
        <p:spPr>
          <a:xfrm>
            <a:off x="755650" y="1347614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265E87"/>
                </a:solidFill>
                <a:latin typeface="Tw Cen MT" charset="0"/>
                <a:ea typeface="Verdana" pitchFamily="34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800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00392" y="4083918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9" name="Content Placeholder 8"/>
          <p:cNvSpPr>
            <a:spLocks noGrp="1" noEditPoints="1"/>
          </p:cNvSpPr>
          <p:nvPr>
            <p:ph sz="quarter" idx="10"/>
          </p:nvPr>
        </p:nvSpPr>
        <p:spPr>
          <a:xfrm>
            <a:off x="755577" y="2355726"/>
            <a:ext cx="4608512" cy="194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2"/>
                </a:solidFill>
                <a:latin typeface="Tw Cen MT" charset="0"/>
                <a:cs typeface="Tw Cen MT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5956" y="4589463"/>
            <a:ext cx="2487613" cy="323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0"/>
          <p:cNvSpPr/>
          <p:nvPr/>
        </p:nvSpPr>
        <p:spPr>
          <a:xfrm>
            <a:off x="179388" y="4371975"/>
            <a:ext cx="8785225" cy="647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u="sng" noProof="0">
              <a:solidFill>
                <a:schemeClr val="bg1">
                  <a:lumMod val="85000"/>
                </a:schemeClr>
              </a:solidFill>
              <a:latin typeface="Tw Cen MT" charset="0"/>
              <a:cs typeface="Tw Cen MT" charset="0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4567238"/>
            <a:ext cx="17113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9975" y="4567238"/>
            <a:ext cx="547688" cy="1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8488" y="4538663"/>
            <a:ext cx="1163637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8988" y="4460875"/>
            <a:ext cx="1133475" cy="40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5956" y="4594798"/>
            <a:ext cx="1854325" cy="3185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2014_01_20-Logo_Compiler_Construction-20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251520" y="123478"/>
            <a:ext cx="1841629" cy="611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 noEditPoints="1"/>
          </p:cNvSpPr>
          <p:nvPr>
            <p:ph type="body" sz="quarter" idx="12"/>
          </p:nvPr>
        </p:nvSpPr>
        <p:spPr>
          <a:xfrm>
            <a:off x="395288" y="195486"/>
            <a:ext cx="691356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 charset="0"/>
                <a:ea typeface="+mn-ea"/>
                <a:cs typeface="Tw Cen M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6" name="Content Placeholder 15"/>
          <p:cNvSpPr>
            <a:spLocks noGrp="1" noEditPoints="1"/>
          </p:cNvSpPr>
          <p:nvPr>
            <p:ph sz="quarter" idx="14"/>
          </p:nvPr>
        </p:nvSpPr>
        <p:spPr>
          <a:xfrm>
            <a:off x="395288" y="915566"/>
            <a:ext cx="8569325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 sz="2000">
                <a:latin typeface="Tw Cen MT" charset="0"/>
                <a:cs typeface="Tw Cen MT" charset="0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pitchFamily="2" charset="2"/>
              <a:buChar char="q"/>
              <a:defRPr sz="1800">
                <a:latin typeface="Tw Cen MT" charset="0"/>
                <a:cs typeface="Tw Cen MT" charset="0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>
                <a:latin typeface="Tw Cen MT" charset="0"/>
                <a:cs typeface="Tw Cen MT" charset="0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 charset="0"/>
                <a:cs typeface="Tw Cen MT" charset="0"/>
              </a:defRPr>
            </a:lvl1pPr>
          </a:lstStyle>
          <a:p>
            <a:fld id="{2DA1BE7D-6820-4450-ACB1-CA4C41F17A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 noEditPoints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/>
          <p:cNvSpPr>
            <a:spLocks noGrp="1" noEditPoints="1"/>
          </p:cNvSpPr>
          <p:nvPr>
            <p:ph sz="quarter" idx="14"/>
          </p:nvPr>
        </p:nvSpPr>
        <p:spPr>
          <a:xfrm>
            <a:off x="395289" y="915988"/>
            <a:ext cx="4320728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 sz="2000">
                <a:latin typeface="Tw Cen MT" charset="0"/>
                <a:cs typeface="Tw Cen MT" charset="0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pitchFamily="2" charset="2"/>
              <a:buChar char="q"/>
              <a:defRPr sz="1800">
                <a:latin typeface="Tw Cen MT" charset="0"/>
                <a:cs typeface="Tw Cen MT" charset="0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>
                <a:latin typeface="Tw Cen MT" charset="0"/>
                <a:cs typeface="Tw Cen MT" charset="0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ntent Placeholder 15"/>
          <p:cNvSpPr>
            <a:spLocks noGrp="1" noEditPoints="1"/>
          </p:cNvSpPr>
          <p:nvPr>
            <p:ph sz="quarter" idx="15"/>
          </p:nvPr>
        </p:nvSpPr>
        <p:spPr>
          <a:xfrm>
            <a:off x="4716016" y="915988"/>
            <a:ext cx="4248597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 sz="2000">
                <a:latin typeface="Tw Cen MT" charset="0"/>
                <a:cs typeface="Tw Cen MT" charset="0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pitchFamily="2" charset="2"/>
              <a:buChar char="q"/>
              <a:defRPr sz="1800">
                <a:latin typeface="Tw Cen MT" charset="0"/>
                <a:cs typeface="Tw Cen MT" charset="0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>
                <a:latin typeface="Tw Cen MT" charset="0"/>
                <a:cs typeface="Tw Cen MT" charset="0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pitchFamily="2" charset="2"/>
              <a:buChar char="§"/>
              <a:defRPr sz="1400">
                <a:latin typeface="Tw Cen MT" charset="0"/>
                <a:cs typeface="Tw Cen MT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platzhalter 11"/>
          <p:cNvSpPr>
            <a:spLocks noGrp="1" noEditPoints="1"/>
          </p:cNvSpPr>
          <p:nvPr>
            <p:ph type="body" sz="quarter" idx="16"/>
          </p:nvPr>
        </p:nvSpPr>
        <p:spPr>
          <a:xfrm>
            <a:off x="395288" y="195486"/>
            <a:ext cx="691356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 charset="0"/>
                <a:ea typeface="+mn-ea"/>
                <a:cs typeface="Tw Cen M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 charset="0"/>
                <a:cs typeface="Tw Cen MT" charset="0"/>
              </a:defRPr>
            </a:lvl1pPr>
          </a:lstStyle>
          <a:p>
            <a:fld id="{2DA1BE7D-6820-4450-ACB1-CA4C41F17A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1"/>
          <p:cNvSpPr>
            <a:spLocks noGrp="1" noEditPoints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platzhalter 11"/>
          <p:cNvSpPr>
            <a:spLocks noGrp="1" noEditPoints="1"/>
          </p:cNvSpPr>
          <p:nvPr>
            <p:ph type="body" sz="quarter" idx="12"/>
          </p:nvPr>
        </p:nvSpPr>
        <p:spPr>
          <a:xfrm>
            <a:off x="395288" y="195486"/>
            <a:ext cx="691356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 charset="0"/>
                <a:ea typeface="+mn-ea"/>
                <a:cs typeface="Tw Cen M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Footer Placeholder 1"/>
          <p:cNvSpPr>
            <a:spLocks noGrp="1" noEditPoints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800" noProof="0">
              <a:latin typeface="Tw Cen MT" charset="0"/>
              <a:cs typeface="Tw Cen MT" charset="0"/>
            </a:endParaRPr>
          </a:p>
        </p:txBody>
      </p:sp>
      <p:sp>
        <p:nvSpPr>
          <p:cNvPr id="10" name="Titel 9"/>
          <p:cNvSpPr>
            <a:spLocks noGrp="1" noEditPoints="1"/>
          </p:cNvSpPr>
          <p:nvPr>
            <p:ph type="title"/>
          </p:nvPr>
        </p:nvSpPr>
        <p:spPr>
          <a:xfrm>
            <a:off x="755650" y="1419622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E87B14"/>
                </a:solidFill>
                <a:latin typeface="Tw Cen MT" charset="0"/>
                <a:ea typeface="Verdana" pitchFamily="34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800" noProof="0" dirty="0"/>
          </a:p>
        </p:txBody>
      </p:sp>
      <p:sp>
        <p:nvSpPr>
          <p:cNvPr id="14" name="Content Placeholder 15"/>
          <p:cNvSpPr>
            <a:spLocks noGrp="1" noEditPoints="1"/>
          </p:cNvSpPr>
          <p:nvPr>
            <p:ph sz="quarter" idx="14"/>
          </p:nvPr>
        </p:nvSpPr>
        <p:spPr>
          <a:xfrm>
            <a:off x="2267745" y="2355726"/>
            <a:ext cx="5256584" cy="2304256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 sz="2400">
                <a:latin typeface="Tw Cen MT" charset="0"/>
                <a:cs typeface="Tw Cen MT" charset="0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pitchFamily="2" charset="2"/>
              <a:buChar char="q"/>
              <a:defRPr sz="2000">
                <a:latin typeface="Tw Cen MT" charset="0"/>
                <a:cs typeface="Tw Cen MT" charset="0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pitchFamily="2" charset="2"/>
              <a:buChar char="§"/>
              <a:defRPr sz="1800">
                <a:latin typeface="Tw Cen MT" charset="0"/>
                <a:cs typeface="Tw Cen MT" charset="0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pitchFamily="2" charset="2"/>
              <a:buChar char="§"/>
              <a:defRPr sz="1600">
                <a:latin typeface="Tw Cen MT" charset="0"/>
                <a:cs typeface="Tw Cen MT" charset="0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pitchFamily="2" charset="2"/>
              <a:buChar char="§"/>
              <a:defRPr sz="1600">
                <a:latin typeface="Tw Cen MT" charset="0"/>
                <a:cs typeface="Tw Cen MT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7" name="Picture 6" descr="2014_01_20-Logo_Compiler_Construction-2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1520" y="123478"/>
            <a:ext cx="1841629" cy="611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68344" y="4112565"/>
            <a:ext cx="136815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9" name="Footer Placeholder 1"/>
          <p:cNvSpPr>
            <a:spLocks noGrp="1" noEditPoints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 noEditPoints="1"/>
          </p:cNvSpPr>
          <p:nvPr>
            <p:ph type="body" sz="quarter" idx="12"/>
          </p:nvPr>
        </p:nvSpPr>
        <p:spPr>
          <a:xfrm>
            <a:off x="395288" y="195486"/>
            <a:ext cx="691356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 charset="0"/>
                <a:ea typeface="+mn-ea"/>
                <a:cs typeface="Tw Cen M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48082" y="2600550"/>
            <a:ext cx="72008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93280" y="2594596"/>
            <a:ext cx="720080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17416" y="2594596"/>
            <a:ext cx="720080" cy="72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13560" y="2594596"/>
            <a:ext cx="720080" cy="720080"/>
          </a:xfrm>
          <a:prstGeom prst="rect">
            <a:avLst/>
          </a:prstGeom>
          <a:solidFill>
            <a:srgbClr val="89C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082" y="1544538"/>
            <a:ext cx="72008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93280" y="1538584"/>
            <a:ext cx="720080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17416" y="1538584"/>
            <a:ext cx="72008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413560" y="1538584"/>
            <a:ext cx="72008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22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 charset="0"/>
                <a:cs typeface="Tw Cen MT" charset="0"/>
              </a:defRPr>
            </a:lvl1pPr>
          </a:lstStyle>
          <a:p>
            <a:fld id="{2DA1BE7D-6820-4450-ACB1-CA4C41F17A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-612576" y="-4124994"/>
            <a:ext cx="9492493" cy="211757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endParaRPr lang="de-DE">
              <a:latin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388" y="0"/>
            <a:ext cx="8785225" cy="771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r>
              <a:rPr lang="de-DE" dirty="0">
                <a:latin typeface="Tw Cen MT" charset="0"/>
                <a:cs typeface="Tw Cen MT" charset="0"/>
              </a:rPr>
              <a:t>     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8343" y="123478"/>
            <a:ext cx="1111989" cy="5866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rcRect l="18778" t="33574" r="132" b="51917"/>
          <a:stretch/>
        </p:blipFill>
        <p:spPr>
          <a:xfrm>
            <a:off x="0" y="5020022"/>
            <a:ext cx="9144000" cy="123478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 charset="0"/>
                <a:cs typeface="Tw Cen MT" charset="0"/>
              </a:defRPr>
            </a:lvl1pPr>
          </a:lstStyle>
          <a:p>
            <a:fld id="{2DA1BE7D-6820-4450-ACB1-CA4C41F17A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2014_01_20-Logo_Compiler_Construction-20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7668344" y="4660025"/>
            <a:ext cx="1083308" cy="3599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 noEditPoints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 noEditPoint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Compilation for heterogeneous compute-in/near-memory systems</a:t>
            </a:r>
          </a:p>
        </p:txBody>
      </p:sp>
      <p:sp>
        <p:nvSpPr>
          <p:cNvPr id="6" name="Textplatzhalter 5"/>
          <p:cNvSpPr>
            <a:spLocks noGrp="1" noEditPoints="1"/>
          </p:cNvSpPr>
          <p:nvPr>
            <p:ph sz="quarter" idx="10"/>
          </p:nvPr>
        </p:nvSpPr>
        <p:spPr>
          <a:xfrm>
            <a:off x="755576" y="2355726"/>
            <a:ext cx="8388424" cy="1944812"/>
          </a:xfrm>
        </p:spPr>
        <p:txBody>
          <a:bodyPr/>
          <a:lstStyle/>
          <a:p>
            <a:r>
              <a:rPr lang="en-US" dirty="0"/>
              <a:t>Hamid </a:t>
            </a:r>
            <a:r>
              <a:rPr lang="en-US" dirty="0" err="1"/>
              <a:t>Farzaneh</a:t>
            </a:r>
            <a:endParaRPr lang="en-US" dirty="0"/>
          </a:p>
          <a:p>
            <a:r>
              <a:rPr lang="en-US" dirty="0"/>
              <a:t>TU Dresden, Germany</a:t>
            </a:r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1600" dirty="0" err="1"/>
              <a:t>MCCSys</a:t>
            </a:r>
            <a:r>
              <a:rPr lang="en-US" sz="1600" dirty="0"/>
              <a:t> Workshop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ASPLOS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example: </a:t>
            </a:r>
            <a:r>
              <a:rPr lang="en-US" dirty="0" err="1"/>
              <a:t>Matmult</a:t>
            </a:r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922" y="915566"/>
            <a:ext cx="5617171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100" b="1" dirty="0">
                <a:latin typeface="Courier" pitchFamily="2" charset="0"/>
              </a:rPr>
              <a:t>def</a:t>
            </a:r>
            <a:r>
              <a:rPr lang="en-GB" sz="1100" dirty="0">
                <a:latin typeface="Courier" pitchFamily="2" charset="0"/>
              </a:rPr>
              <a:t> mm(int32(64, 64) A, int32(64, 64) B) -&gt; (int32(64, 64) C) {</a:t>
            </a:r>
          </a:p>
          <a:p>
            <a:r>
              <a:rPr lang="en-GB" sz="1100" dirty="0">
                <a:latin typeface="Courier" pitchFamily="2" charset="0"/>
              </a:rPr>
              <a:t>  C(</a:t>
            </a:r>
            <a:r>
              <a:rPr lang="en-GB" sz="1100" dirty="0" err="1">
                <a:latin typeface="Courier" pitchFamily="2" charset="0"/>
              </a:rPr>
              <a:t>i,j</a:t>
            </a:r>
            <a:r>
              <a:rPr lang="en-GB" sz="1100" dirty="0">
                <a:latin typeface="Courier" pitchFamily="2" charset="0"/>
              </a:rPr>
              <a:t>) += A(</a:t>
            </a:r>
            <a:r>
              <a:rPr lang="en-GB" sz="1100" dirty="0" err="1">
                <a:latin typeface="Courier" pitchFamily="2" charset="0"/>
              </a:rPr>
              <a:t>i,k</a:t>
            </a:r>
            <a:r>
              <a:rPr lang="en-GB" sz="1100" dirty="0">
                <a:latin typeface="Courier" pitchFamily="2" charset="0"/>
              </a:rPr>
              <a:t>) * B(</a:t>
            </a:r>
            <a:r>
              <a:rPr lang="en-GB" sz="1100" dirty="0" err="1">
                <a:latin typeface="Courier" pitchFamily="2" charset="0"/>
              </a:rPr>
              <a:t>k,j</a:t>
            </a:r>
            <a:r>
              <a:rPr lang="en-GB" sz="1100" dirty="0">
                <a:latin typeface="Courier" pitchFamily="2" charset="0"/>
              </a:rPr>
              <a:t>) </a:t>
            </a:r>
          </a:p>
          <a:p>
            <a:r>
              <a:rPr lang="en-GB" sz="1100" dirty="0">
                <a:latin typeface="Courier" pitchFamily="2" charset="0"/>
              </a:rPr>
              <a:t>	where i in 0:64, k in 0:64, j in 0:64</a:t>
            </a:r>
          </a:p>
          <a:p>
            <a:r>
              <a:rPr lang="en-GB" sz="1100" dirty="0">
                <a:latin typeface="Courier" pitchFamily="2" charset="0"/>
              </a:rPr>
              <a:t>}</a:t>
            </a:r>
            <a:endParaRPr lang="en-GB" sz="1100" dirty="0">
              <a:effectLst/>
              <a:latin typeface="Courier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7358"/>
          <a:stretch/>
        </p:blipFill>
        <p:spPr>
          <a:xfrm>
            <a:off x="2699792" y="1855918"/>
            <a:ext cx="5214081" cy="2687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example: </a:t>
            </a:r>
            <a:r>
              <a:rPr lang="en-US" dirty="0" err="1"/>
              <a:t>Matmult</a:t>
            </a:r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922" y="915566"/>
            <a:ext cx="5617171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100" b="1" dirty="0">
                <a:latin typeface="Courier" pitchFamily="2" charset="0"/>
              </a:rPr>
              <a:t>def</a:t>
            </a:r>
            <a:r>
              <a:rPr lang="en-GB" sz="1100" dirty="0">
                <a:latin typeface="Courier" pitchFamily="2" charset="0"/>
              </a:rPr>
              <a:t> mm(int32(64, 64) A, int32(64, 64) B) -&gt; (int32(64, 64) C) {</a:t>
            </a:r>
          </a:p>
          <a:p>
            <a:r>
              <a:rPr lang="en-GB" sz="1100" dirty="0">
                <a:latin typeface="Courier" pitchFamily="2" charset="0"/>
              </a:rPr>
              <a:t>  C(</a:t>
            </a:r>
            <a:r>
              <a:rPr lang="en-GB" sz="1100" dirty="0" err="1">
                <a:latin typeface="Courier" pitchFamily="2" charset="0"/>
              </a:rPr>
              <a:t>i,j</a:t>
            </a:r>
            <a:r>
              <a:rPr lang="en-GB" sz="1100" dirty="0">
                <a:latin typeface="Courier" pitchFamily="2" charset="0"/>
              </a:rPr>
              <a:t>) += A(</a:t>
            </a:r>
            <a:r>
              <a:rPr lang="en-GB" sz="1100" dirty="0" err="1">
                <a:latin typeface="Courier" pitchFamily="2" charset="0"/>
              </a:rPr>
              <a:t>i,k</a:t>
            </a:r>
            <a:r>
              <a:rPr lang="en-GB" sz="1100" dirty="0">
                <a:latin typeface="Courier" pitchFamily="2" charset="0"/>
              </a:rPr>
              <a:t>) * B(</a:t>
            </a:r>
            <a:r>
              <a:rPr lang="en-GB" sz="1100" dirty="0" err="1">
                <a:latin typeface="Courier" pitchFamily="2" charset="0"/>
              </a:rPr>
              <a:t>k,j</a:t>
            </a:r>
            <a:r>
              <a:rPr lang="en-GB" sz="1100" dirty="0">
                <a:latin typeface="Courier" pitchFamily="2" charset="0"/>
              </a:rPr>
              <a:t>) </a:t>
            </a:r>
          </a:p>
          <a:p>
            <a:r>
              <a:rPr lang="en-GB" sz="1100" dirty="0">
                <a:latin typeface="Courier" pitchFamily="2" charset="0"/>
              </a:rPr>
              <a:t>	where i in 0:64, k in 0:64, j in 0:64</a:t>
            </a:r>
          </a:p>
          <a:p>
            <a:r>
              <a:rPr lang="en-GB" sz="1100" dirty="0">
                <a:latin typeface="Courier" pitchFamily="2" charset="0"/>
              </a:rPr>
              <a:t>}</a:t>
            </a:r>
            <a:endParaRPr lang="en-GB" sz="1100" dirty="0">
              <a:effectLst/>
              <a:latin typeface="Courier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7358"/>
          <a:stretch/>
        </p:blipFill>
        <p:spPr>
          <a:xfrm>
            <a:off x="7308850" y="912616"/>
            <a:ext cx="1643503" cy="847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946" y="756236"/>
            <a:ext cx="6577326" cy="440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example: </a:t>
            </a:r>
            <a:r>
              <a:rPr lang="en-US" dirty="0" err="1"/>
              <a:t>Matmult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422" y="915566"/>
            <a:ext cx="5617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Courier" pitchFamily="2" charset="0"/>
              </a:rPr>
              <a:t>def</a:t>
            </a:r>
            <a:r>
              <a:rPr lang="en-GB" sz="1100" dirty="0">
                <a:latin typeface="Courier" pitchFamily="2" charset="0"/>
              </a:rPr>
              <a:t> mm(int32(64, 64) A, int32(64, 64) B) -&gt; (int32(64, 64) C) {</a:t>
            </a:r>
          </a:p>
          <a:p>
            <a:r>
              <a:rPr lang="en-GB" sz="1100" dirty="0">
                <a:latin typeface="Courier" pitchFamily="2" charset="0"/>
              </a:rPr>
              <a:t>  C(</a:t>
            </a:r>
            <a:r>
              <a:rPr lang="en-GB" sz="1100" dirty="0" err="1">
                <a:latin typeface="Courier" pitchFamily="2" charset="0"/>
              </a:rPr>
              <a:t>i,j</a:t>
            </a:r>
            <a:r>
              <a:rPr lang="en-GB" sz="1100" dirty="0">
                <a:latin typeface="Courier" pitchFamily="2" charset="0"/>
              </a:rPr>
              <a:t>) += A(</a:t>
            </a:r>
            <a:r>
              <a:rPr lang="en-GB" sz="1100" dirty="0" err="1">
                <a:latin typeface="Courier" pitchFamily="2" charset="0"/>
              </a:rPr>
              <a:t>i,k</a:t>
            </a:r>
            <a:r>
              <a:rPr lang="en-GB" sz="1100" dirty="0">
                <a:latin typeface="Courier" pitchFamily="2" charset="0"/>
              </a:rPr>
              <a:t>) * B(</a:t>
            </a:r>
            <a:r>
              <a:rPr lang="en-GB" sz="1100" dirty="0" err="1">
                <a:latin typeface="Courier" pitchFamily="2" charset="0"/>
              </a:rPr>
              <a:t>k,j</a:t>
            </a:r>
            <a:r>
              <a:rPr lang="en-GB" sz="1100" dirty="0">
                <a:latin typeface="Courier" pitchFamily="2" charset="0"/>
              </a:rPr>
              <a:t>) </a:t>
            </a:r>
          </a:p>
          <a:p>
            <a:r>
              <a:rPr lang="en-GB" sz="1100" dirty="0">
                <a:latin typeface="Courier" pitchFamily="2" charset="0"/>
              </a:rPr>
              <a:t>	where i in 0:64, k in 0:64, j in 0:64</a:t>
            </a:r>
          </a:p>
          <a:p>
            <a:r>
              <a:rPr lang="en-GB" sz="1100" dirty="0">
                <a:latin typeface="Courier" pitchFamily="2" charset="0"/>
              </a:rPr>
              <a:t>}</a:t>
            </a:r>
            <a:endParaRPr lang="en-GB" sz="1100" dirty="0">
              <a:effectLst/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D884-38F7-8E78-5F64-A33B137E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8C521-396E-25DA-099C-3005035454D7}"/>
              </a:ext>
            </a:extLst>
          </p:cNvPr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FEF5E6-1538-3745-981E-9288310295D2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example: </a:t>
            </a:r>
            <a:r>
              <a:rPr lang="en-US" dirty="0" err="1"/>
              <a:t>Matmult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9DE6-3E58-6E12-D13C-6D85CB866BA8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93E94-2110-8C2F-C7A8-52513B465043}"/>
              </a:ext>
            </a:extLst>
          </p:cNvPr>
          <p:cNvSpPr/>
          <p:nvPr/>
        </p:nvSpPr>
        <p:spPr>
          <a:xfrm>
            <a:off x="417422" y="915566"/>
            <a:ext cx="5617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Courier" pitchFamily="2" charset="0"/>
              </a:rPr>
              <a:t>def</a:t>
            </a:r>
            <a:r>
              <a:rPr lang="en-GB" sz="1100" dirty="0">
                <a:latin typeface="Courier" pitchFamily="2" charset="0"/>
              </a:rPr>
              <a:t> mm(int32(64, 64) A, int32(64, 64) B) -&gt; (int32(64, 64) C) {</a:t>
            </a:r>
          </a:p>
          <a:p>
            <a:r>
              <a:rPr lang="en-GB" sz="1100" dirty="0">
                <a:latin typeface="Courier" pitchFamily="2" charset="0"/>
              </a:rPr>
              <a:t>  C(</a:t>
            </a:r>
            <a:r>
              <a:rPr lang="en-GB" sz="1100" dirty="0" err="1">
                <a:latin typeface="Courier" pitchFamily="2" charset="0"/>
              </a:rPr>
              <a:t>i,j</a:t>
            </a:r>
            <a:r>
              <a:rPr lang="en-GB" sz="1100" dirty="0">
                <a:latin typeface="Courier" pitchFamily="2" charset="0"/>
              </a:rPr>
              <a:t>) += A(</a:t>
            </a:r>
            <a:r>
              <a:rPr lang="en-GB" sz="1100" dirty="0" err="1">
                <a:latin typeface="Courier" pitchFamily="2" charset="0"/>
              </a:rPr>
              <a:t>i,k</a:t>
            </a:r>
            <a:r>
              <a:rPr lang="en-GB" sz="1100" dirty="0">
                <a:latin typeface="Courier" pitchFamily="2" charset="0"/>
              </a:rPr>
              <a:t>) * B(</a:t>
            </a:r>
            <a:r>
              <a:rPr lang="en-GB" sz="1100" dirty="0" err="1">
                <a:latin typeface="Courier" pitchFamily="2" charset="0"/>
              </a:rPr>
              <a:t>k,j</a:t>
            </a:r>
            <a:r>
              <a:rPr lang="en-GB" sz="1100" dirty="0">
                <a:latin typeface="Courier" pitchFamily="2" charset="0"/>
              </a:rPr>
              <a:t>) </a:t>
            </a:r>
          </a:p>
          <a:p>
            <a:r>
              <a:rPr lang="en-GB" sz="1100" dirty="0">
                <a:latin typeface="Courier" pitchFamily="2" charset="0"/>
              </a:rPr>
              <a:t>	where i in 0:64, k in 0:64, j in 0:64</a:t>
            </a:r>
          </a:p>
          <a:p>
            <a:r>
              <a:rPr lang="en-GB" sz="1100" dirty="0">
                <a:latin typeface="Courier" pitchFamily="2" charset="0"/>
              </a:rPr>
              <a:t>}</a:t>
            </a:r>
            <a:endParaRPr lang="en-GB" sz="1100" dirty="0">
              <a:effectLst/>
              <a:latin typeface="Courier" pitchFamily="2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8CE14F9-5D45-4D44-00A8-B2B6C6DFEBCC}"/>
              </a:ext>
            </a:extLst>
          </p:cNvPr>
          <p:cNvSpPr/>
          <p:nvPr/>
        </p:nvSpPr>
        <p:spPr>
          <a:xfrm>
            <a:off x="5034156" y="1263895"/>
            <a:ext cx="679156" cy="411319"/>
          </a:xfrm>
          <a:prstGeom prst="downArrow">
            <a:avLst>
              <a:gd name="adj1" fmla="val 50000"/>
              <a:gd name="adj2" fmla="val 31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A67EB7-C6A9-1B4C-9BCF-30B504B47BFD}"/>
              </a:ext>
            </a:extLst>
          </p:cNvPr>
          <p:cNvSpPr/>
          <p:nvPr/>
        </p:nvSpPr>
        <p:spPr>
          <a:xfrm>
            <a:off x="143823" y="1685659"/>
            <a:ext cx="7165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latin typeface="Courier" pitchFamily="2" charset="0"/>
            </a:endParaRPr>
          </a:p>
          <a:p>
            <a:r>
              <a:rPr lang="en-GB" sz="1000" dirty="0">
                <a:latin typeface="Courier" pitchFamily="2" charset="0"/>
              </a:rPr>
              <a:t>    %3 = cinm.op.gemm %0, %1 : (tensor&lt;64x64xi32&gt;, tensor&lt;64x64xi32&gt;) -&gt; tensor&lt;64x64xi32&gt;</a:t>
            </a:r>
          </a:p>
          <a:p>
            <a:r>
              <a:rPr lang="en-GB" sz="1000" dirty="0">
                <a:latin typeface="Courier" pitchFamily="2" charset="0"/>
              </a:rPr>
              <a:t>  </a:t>
            </a:r>
          </a:p>
          <a:p>
            <a:endParaRPr lang="en-GB" sz="1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4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8CA34-3C72-BC6A-66D8-423E9127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5ADA-5C6A-FA04-7C69-2343A5E6D307}"/>
              </a:ext>
            </a:extLst>
          </p:cNvPr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628FDD-6030-1FA3-2B00-36D2B408C246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example: </a:t>
            </a:r>
            <a:r>
              <a:rPr lang="en-US" dirty="0" err="1"/>
              <a:t>Matmult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9EFE-AD76-A685-3CA1-215E18E366AB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H. Farzaneh. </a:t>
            </a:r>
            <a:r>
              <a:rPr lang="en-US" dirty="0" err="1"/>
              <a:t>MCCSys</a:t>
            </a:r>
            <a:r>
              <a:rPr lang="en-US" dirty="0"/>
              <a:t> Workshop, ASPLOS 2025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096F34A-4BCA-1BEB-0595-D0A4F9B8C5D0}"/>
              </a:ext>
            </a:extLst>
          </p:cNvPr>
          <p:cNvSpPr/>
          <p:nvPr/>
        </p:nvSpPr>
        <p:spPr>
          <a:xfrm>
            <a:off x="4054071" y="1306835"/>
            <a:ext cx="679156" cy="411319"/>
          </a:xfrm>
          <a:prstGeom prst="downArrow">
            <a:avLst>
              <a:gd name="adj1" fmla="val 50000"/>
              <a:gd name="adj2" fmla="val 31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BF9267-7349-A6D4-2B02-6CCEFF946274}"/>
              </a:ext>
            </a:extLst>
          </p:cNvPr>
          <p:cNvSpPr/>
          <p:nvPr/>
        </p:nvSpPr>
        <p:spPr>
          <a:xfrm>
            <a:off x="4727948" y="2193696"/>
            <a:ext cx="4172684" cy="286232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latin typeface="Courier" pitchFamily="2" charset="0"/>
              </a:rPr>
              <a:t>upmem.</a:t>
            </a:r>
            <a:r>
              <a:rPr lang="en-US" sz="1000" b="1" dirty="0">
                <a:latin typeface="Courier" pitchFamily="2" charset="0"/>
              </a:rPr>
              <a:t>module</a:t>
            </a:r>
            <a:r>
              <a:rPr lang="en-US" sz="1000" dirty="0">
                <a:latin typeface="Courier" pitchFamily="2" charset="0"/>
              </a:rPr>
              <a:t> @dpu_kernels {</a:t>
            </a:r>
          </a:p>
          <a:p>
            <a:r>
              <a:rPr lang="en-US" sz="1000" dirty="0">
                <a:latin typeface="Courier" pitchFamily="2" charset="0"/>
              </a:rPr>
              <a:t> </a:t>
            </a:r>
            <a:r>
              <a:rPr lang="de" sz="1000" dirty="0">
                <a:latin typeface="Courier" pitchFamily="2" charset="0"/>
              </a:rPr>
              <a:t>  </a:t>
            </a:r>
            <a:r>
              <a:rPr lang="en-US" sz="1000" dirty="0">
                <a:latin typeface="Courier" pitchFamily="2" charset="0"/>
              </a:rPr>
              <a:t>upmem.func @main() </a:t>
            </a:r>
            <a:endParaRPr lang="de" sz="1000" dirty="0">
              <a:latin typeface="Courier" pitchFamily="2" charset="0"/>
            </a:endParaRPr>
          </a:p>
          <a:p>
            <a:r>
              <a:rPr lang="de" sz="1000" dirty="0">
                <a:latin typeface="Courier" pitchFamily="2" charset="0"/>
              </a:rPr>
              <a:t>	</a:t>
            </a:r>
            <a:r>
              <a:rPr lang="en-US" sz="1000" dirty="0">
                <a:latin typeface="Courier" pitchFamily="2" charset="0"/>
              </a:rPr>
              <a:t>attributes {num_tasklets = N : i64} {</a:t>
            </a:r>
          </a:p>
          <a:p>
            <a:r>
              <a:rPr lang="en-US" sz="1000" dirty="0">
                <a:latin typeface="Courier" pitchFamily="2" charset="0"/>
              </a:rPr>
              <a:t>      </a:t>
            </a:r>
            <a:r>
              <a:rPr lang="de" sz="1000" dirty="0">
                <a:latin typeface="Courier" pitchFamily="2" charset="0"/>
              </a:rPr>
              <a:t>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  upmem.</a:t>
            </a:r>
            <a:r>
              <a:rPr lang="en-US" sz="1000" b="1" dirty="0">
                <a:latin typeface="Courier" pitchFamily="2" charset="0"/>
              </a:rPr>
              <a:t>memcpy</a:t>
            </a: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b="1" dirty="0">
                <a:latin typeface="Courier" pitchFamily="2" charset="0"/>
              </a:rPr>
              <a:t>mram_to_wram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de" sz="1000" dirty="0">
                <a:latin typeface="Courier" pitchFamily="2" charset="0"/>
              </a:rPr>
              <a:t>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  upmem.</a:t>
            </a:r>
            <a:r>
              <a:rPr lang="en-US" sz="1000" b="1" dirty="0">
                <a:latin typeface="Courier" pitchFamily="2" charset="0"/>
              </a:rPr>
              <a:t>memcpy</a:t>
            </a: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b="1" dirty="0">
                <a:latin typeface="Courier" pitchFamily="2" charset="0"/>
              </a:rPr>
              <a:t>mram_to_wram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de" sz="1000" dirty="0">
                <a:latin typeface="Courier" pitchFamily="2" charset="0"/>
              </a:rPr>
              <a:t>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  scf.for %arg0 = </a:t>
            </a:r>
            <a:r>
              <a:rPr lang="de" sz="1000" dirty="0">
                <a:latin typeface="Courier" pitchFamily="2" charset="0"/>
              </a:rPr>
              <a:t>0</a:t>
            </a:r>
            <a:r>
              <a:rPr lang="en-US" sz="1000" dirty="0">
                <a:latin typeface="Courier" pitchFamily="2" charset="0"/>
              </a:rPr>
              <a:t> to </a:t>
            </a:r>
            <a:r>
              <a:rPr lang="de" sz="1000" dirty="0">
                <a:latin typeface="Courier" pitchFamily="2" charset="0"/>
              </a:rPr>
              <a:t>64</a:t>
            </a:r>
            <a:r>
              <a:rPr lang="en-US" sz="1000" dirty="0">
                <a:latin typeface="Courier" pitchFamily="2" charset="0"/>
              </a:rPr>
              <a:t> {</a:t>
            </a:r>
          </a:p>
          <a:p>
            <a:r>
              <a:rPr lang="en-US" sz="1000" dirty="0">
                <a:latin typeface="Courier" pitchFamily="2" charset="0"/>
              </a:rPr>
              <a:t>        %6 = memref.load %1[%arg0] : memref&lt;64xi32&gt;</a:t>
            </a:r>
          </a:p>
          <a:p>
            <a:r>
              <a:rPr lang="en-US" sz="1000" dirty="0">
                <a:latin typeface="Courier" pitchFamily="2" charset="0"/>
              </a:rPr>
              <a:t>        %7 = memref.load %3[%arg0] : memref&lt;64xi32&gt;</a:t>
            </a:r>
          </a:p>
          <a:p>
            <a:r>
              <a:rPr lang="en-US" sz="1000" dirty="0">
                <a:latin typeface="Courier" pitchFamily="2" charset="0"/>
              </a:rPr>
              <a:t>        %8 = memref.load %5[] : memref&lt;i32&gt;</a:t>
            </a:r>
          </a:p>
          <a:p>
            <a:r>
              <a:rPr lang="en-US" sz="1000" dirty="0">
                <a:latin typeface="Courier" pitchFamily="2" charset="0"/>
              </a:rPr>
              <a:t>        %9 = arith.muli %6, %7 : i32</a:t>
            </a:r>
          </a:p>
          <a:p>
            <a:r>
              <a:rPr lang="en-US" sz="1000" dirty="0">
                <a:latin typeface="Courier" pitchFamily="2" charset="0"/>
              </a:rPr>
              <a:t>        %10 = arith.addi %9, %8 : i32</a:t>
            </a:r>
          </a:p>
          <a:p>
            <a:r>
              <a:rPr lang="en-US" sz="1000" dirty="0">
                <a:latin typeface="Courier" pitchFamily="2" charset="0"/>
              </a:rPr>
              <a:t>        memref.store %10, %5[] : memref&lt;i32&gt;</a:t>
            </a:r>
          </a:p>
          <a:p>
            <a:r>
              <a:rPr lang="en-US" sz="1000" dirty="0">
                <a:latin typeface="Courier" pitchFamily="2" charset="0"/>
              </a:rPr>
              <a:t>      }</a:t>
            </a:r>
          </a:p>
          <a:p>
            <a:r>
              <a:rPr lang="en-US" sz="1000" dirty="0">
                <a:latin typeface="Courier" pitchFamily="2" charset="0"/>
              </a:rPr>
              <a:t>      upmem.</a:t>
            </a:r>
            <a:r>
              <a:rPr lang="en-US" sz="1000" b="1" dirty="0">
                <a:latin typeface="Courier" pitchFamily="2" charset="0"/>
              </a:rPr>
              <a:t>memcpy</a:t>
            </a:r>
            <a:r>
              <a:rPr lang="en-US" sz="1000" dirty="0">
                <a:latin typeface="Courier" pitchFamily="2" charset="0"/>
              </a:rPr>
              <a:t>  </a:t>
            </a:r>
            <a:r>
              <a:rPr lang="en-US" sz="1000" b="1" dirty="0">
                <a:latin typeface="Courier" pitchFamily="2" charset="0"/>
              </a:rPr>
              <a:t>wram_to_mram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de" sz="1000" dirty="0">
                <a:latin typeface="Courier" pitchFamily="2" charset="0"/>
              </a:rPr>
              <a:t>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  upmem.return</a:t>
            </a:r>
          </a:p>
          <a:p>
            <a:r>
              <a:rPr lang="en-US" sz="1000" dirty="0">
                <a:latin typeface="Courier" pitchFamily="2" charset="0"/>
              </a:rPr>
              <a:t>    }</a:t>
            </a:r>
          </a:p>
          <a:p>
            <a:r>
              <a:rPr lang="en-US" sz="1000" dirty="0">
                <a:latin typeface="Courier" pitchFamily="2" charset="0"/>
              </a:rPr>
              <a:t>  }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606857E8-B0F7-A00C-D9A4-7C27895054C2}"/>
              </a:ext>
            </a:extLst>
          </p:cNvPr>
          <p:cNvSpPr txBox="1"/>
          <p:nvPr/>
        </p:nvSpPr>
        <p:spPr>
          <a:xfrm>
            <a:off x="1109481" y="1733927"/>
            <a:ext cx="2308638" cy="33045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600" dirty="0">
                <a:latin typeface="Tw Cen MT" charset="0"/>
                <a:cs typeface="Tw Cen MT" charset="0"/>
              </a:rPr>
              <a:t>Host code</a:t>
            </a:r>
            <a:endParaRPr lang="en-US" sz="1600" dirty="0">
              <a:latin typeface="Tw Cen MT" charset="0"/>
              <a:cs typeface="Tw Cen MT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B3F5E11-0D0C-1532-A68C-033B7D5CAD61}"/>
              </a:ext>
            </a:extLst>
          </p:cNvPr>
          <p:cNvSpPr/>
          <p:nvPr/>
        </p:nvSpPr>
        <p:spPr>
          <a:xfrm>
            <a:off x="168005" y="2297034"/>
            <a:ext cx="4680705" cy="25235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latin typeface="Courier" pitchFamily="2" charset="0"/>
              </a:rPr>
              <a:t>  func.func @main() {</a:t>
            </a:r>
          </a:p>
          <a:p>
            <a:r>
              <a:rPr lang="de" sz="1000" dirty="0">
                <a:latin typeface="Courier" pitchFamily="2" charset="0"/>
              </a:rPr>
              <a:t>    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%1 = upmem.</a:t>
            </a:r>
            <a:r>
              <a:rPr lang="en-US" sz="1000" b="1" dirty="0">
                <a:latin typeface="Courier" pitchFamily="2" charset="0"/>
              </a:rPr>
              <a:t>alloc_dpus</a:t>
            </a:r>
            <a:r>
              <a:rPr lang="en-US" sz="1000" dirty="0">
                <a:latin typeface="Courier" pitchFamily="2" charset="0"/>
              </a:rPr>
              <a:t> : !upmem.hierarchy&lt;1x16x1&gt;</a:t>
            </a:r>
          </a:p>
          <a:p>
            <a:r>
              <a:rPr lang="en-US" sz="1000" dirty="0">
                <a:latin typeface="Courier" pitchFamily="2" charset="0"/>
              </a:rPr>
              <a:t>    scf.for %arg0 = %c0 to %c64 step %c16 {</a:t>
            </a:r>
          </a:p>
          <a:p>
            <a:r>
              <a:rPr lang="en-US" sz="1000" dirty="0">
                <a:latin typeface="Courier" pitchFamily="2" charset="0"/>
              </a:rPr>
              <a:t>      scf.for %arg1 = %c0 to %c64 step %c1 {</a:t>
            </a:r>
          </a:p>
          <a:p>
            <a:r>
              <a:rPr lang="en-US" sz="1000" dirty="0">
                <a:latin typeface="Courier" pitchFamily="2" charset="0"/>
              </a:rPr>
              <a:t>        upmem.</a:t>
            </a:r>
            <a:r>
              <a:rPr lang="en-US" sz="1000" b="1" dirty="0">
                <a:latin typeface="Courier" pitchFamily="2" charset="0"/>
              </a:rPr>
              <a:t>scatter</a:t>
            </a:r>
            <a:r>
              <a:rPr lang="en-US" sz="1000" dirty="0">
                <a:latin typeface="Courier" pitchFamily="2" charset="0"/>
              </a:rPr>
              <a:t> %subview[264, 64, #map] onto %1 : </a:t>
            </a:r>
            <a:r>
              <a:rPr lang="de" sz="1000" dirty="0">
                <a:latin typeface="Courier" pitchFamily="2" charset="0"/>
              </a:rPr>
              <a:t>...</a:t>
            </a:r>
          </a:p>
          <a:p>
            <a:r>
              <a:rPr lang="en-US" sz="1000" dirty="0">
                <a:latin typeface="Courier" pitchFamily="2" charset="0"/>
              </a:rPr>
              <a:t>        upmem.</a:t>
            </a:r>
            <a:r>
              <a:rPr lang="en-US" sz="1000" b="1" dirty="0">
                <a:latin typeface="Courier" pitchFamily="2" charset="0"/>
              </a:rPr>
              <a:t>scatter</a:t>
            </a:r>
            <a:r>
              <a:rPr lang="en-US" sz="1000" dirty="0">
                <a:latin typeface="Courier" pitchFamily="2" charset="0"/>
              </a:rPr>
              <a:t> %alloc_0[8, 64, #map1] onto %1 : </a:t>
            </a:r>
            <a:r>
              <a:rPr lang="de" sz="1000" dirty="0">
                <a:latin typeface="Courier" pitchFamily="2" charset="0"/>
              </a:rPr>
              <a:t>...</a:t>
            </a:r>
          </a:p>
          <a:p>
            <a:r>
              <a:rPr lang="en-US" sz="1000" dirty="0">
                <a:latin typeface="Courier" pitchFamily="2" charset="0"/>
              </a:rPr>
              <a:t>        upmem.</a:t>
            </a:r>
            <a:r>
              <a:rPr lang="en-US" sz="1000" b="1" dirty="0">
                <a:latin typeface="Courier" pitchFamily="2" charset="0"/>
              </a:rPr>
              <a:t>scatter</a:t>
            </a:r>
            <a:r>
              <a:rPr lang="en-US" sz="1000" dirty="0">
                <a:latin typeface="Courier" pitchFamily="2" charset="0"/>
              </a:rPr>
              <a:t> %0[0, 1, #map2] onto %1 : </a:t>
            </a:r>
            <a:r>
              <a:rPr lang="de" sz="1000" dirty="0">
                <a:latin typeface="Courier" pitchFamily="2" charset="0"/>
              </a:rPr>
              <a:t>...</a:t>
            </a:r>
            <a:endParaRPr lang="en-US" sz="1000" dirty="0">
              <a:latin typeface="Courier" pitchFamily="2" charset="0"/>
            </a:endParaRPr>
          </a:p>
          <a:p>
            <a:r>
              <a:rPr lang="en-US" sz="1000" dirty="0">
                <a:latin typeface="Courier" pitchFamily="2" charset="0"/>
              </a:rPr>
              <a:t>        upmem.</a:t>
            </a:r>
            <a:r>
              <a:rPr lang="en-US" sz="1000" b="1" dirty="0">
                <a:latin typeface="Courier" pitchFamily="2" charset="0"/>
              </a:rPr>
              <a:t>launch</a:t>
            </a:r>
            <a:r>
              <a:rPr lang="en-US" sz="1000" dirty="0">
                <a:latin typeface="Courier" pitchFamily="2" charset="0"/>
              </a:rPr>
              <a:t>_func  @dpu_kernels::@main %1 : </a:t>
            </a:r>
            <a:r>
              <a:rPr lang="de" sz="1000" dirty="0">
                <a:latin typeface="Courier" pitchFamily="2" charset="0"/>
              </a:rPr>
              <a:t>...</a:t>
            </a:r>
          </a:p>
          <a:p>
            <a:r>
              <a:rPr lang="en-US" sz="1000" dirty="0">
                <a:latin typeface="Courier" pitchFamily="2" charset="0"/>
              </a:rPr>
              <a:t>        upmem.</a:t>
            </a:r>
            <a:r>
              <a:rPr lang="en-US" sz="1000" b="1" dirty="0">
                <a:latin typeface="Courier" pitchFamily="2" charset="0"/>
              </a:rPr>
              <a:t>gather</a:t>
            </a:r>
            <a:r>
              <a:rPr lang="en-US" sz="1000" dirty="0">
                <a:latin typeface="Courier" pitchFamily="2" charset="0"/>
              </a:rPr>
              <a:t> %alloc_1[0, 1, #map2] from %1 : </a:t>
            </a:r>
            <a:r>
              <a:rPr lang="de" sz="1000" dirty="0">
                <a:latin typeface="Courier" pitchFamily="2" charset="0"/>
              </a:rPr>
              <a:t>...</a:t>
            </a:r>
          </a:p>
          <a:p>
            <a:r>
              <a:rPr lang="de" sz="1000" dirty="0">
                <a:latin typeface="Courier" pitchFamily="2" charset="0"/>
              </a:rPr>
              <a:t>        ...</a:t>
            </a:r>
          </a:p>
          <a:p>
            <a:r>
              <a:rPr lang="en-US" sz="1000" dirty="0">
                <a:latin typeface="Courier" pitchFamily="2" charset="0"/>
              </a:rPr>
              <a:t>       }</a:t>
            </a:r>
          </a:p>
          <a:p>
            <a:r>
              <a:rPr lang="en-US" sz="1000" dirty="0">
                <a:latin typeface="Courier" pitchFamily="2" charset="0"/>
              </a:rPr>
              <a:t>    }</a:t>
            </a:r>
          </a:p>
          <a:p>
            <a:r>
              <a:rPr lang="en-US" sz="1000" dirty="0">
                <a:latin typeface="Courier" pitchFamily="2" charset="0"/>
              </a:rPr>
              <a:t>    upmem.free_dpus %1 : !upmem.hierarchy&lt;1x16x1&gt;</a:t>
            </a:r>
          </a:p>
          <a:p>
            <a:r>
              <a:rPr lang="en-US" sz="1000" dirty="0">
                <a:latin typeface="Courier" pitchFamily="2" charset="0"/>
              </a:rPr>
              <a:t>    return</a:t>
            </a:r>
          </a:p>
          <a:p>
            <a:r>
              <a:rPr lang="en-US" sz="1000" dirty="0">
                <a:latin typeface="Courier" pitchFamily="2" charset="0"/>
              </a:rPr>
              <a:t> 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25801-B17A-298A-E373-59E6CDCDEC11}"/>
              </a:ext>
            </a:extLst>
          </p:cNvPr>
          <p:cNvSpPr txBox="1"/>
          <p:nvPr/>
        </p:nvSpPr>
        <p:spPr>
          <a:xfrm>
            <a:off x="5580112" y="1702886"/>
            <a:ext cx="2308638" cy="33045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600" dirty="0">
                <a:latin typeface="Tw Cen MT" charset="0"/>
                <a:cs typeface="Tw Cen MT" charset="0"/>
              </a:rPr>
              <a:t>Device code</a:t>
            </a:r>
            <a:endParaRPr lang="en-US" sz="1600" dirty="0">
              <a:latin typeface="Tw Cen MT" charset="0"/>
              <a:cs typeface="Tw Cen MT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D391C-AC5E-4212-7F4E-55BB7C353831}"/>
              </a:ext>
            </a:extLst>
          </p:cNvPr>
          <p:cNvSpPr/>
          <p:nvPr/>
        </p:nvSpPr>
        <p:spPr>
          <a:xfrm>
            <a:off x="143823" y="851002"/>
            <a:ext cx="7165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latin typeface="Courier" pitchFamily="2" charset="0"/>
            </a:endParaRPr>
          </a:p>
          <a:p>
            <a:r>
              <a:rPr lang="en-GB" sz="1000" dirty="0">
                <a:latin typeface="Courier" pitchFamily="2" charset="0"/>
              </a:rPr>
              <a:t>    %3 = cinm.op.gemm %0, %1 : (tensor&lt;64x64xi32&gt;, tensor&lt;64x64xi32&gt;) -&gt; tensor&lt;64x64xi32&gt;</a:t>
            </a:r>
          </a:p>
        </p:txBody>
      </p:sp>
    </p:spTree>
    <p:extLst>
      <p:ext uri="{BB962C8B-B14F-4D97-AF65-F5344CB8AC3E}">
        <p14:creationId xmlns:p14="http://schemas.microsoft.com/office/powerpoint/2010/main" val="251116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E08C2-1327-EF8F-566F-D4EA3BD46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79E1A-3539-11C0-8B32-91AF1434711B}"/>
              </a:ext>
            </a:extLst>
          </p:cNvPr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4F2F0-6457-863F-DCC1-400A83ABA7F1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CIM-Crossbar example: </a:t>
            </a:r>
            <a:r>
              <a:rPr lang="en-US" dirty="0" err="1"/>
              <a:t>Matmult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24B2-FFEC-6DB1-50A5-EA54708AF8CF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H. Farzaneh. </a:t>
            </a:r>
            <a:r>
              <a:rPr lang="en-US" dirty="0" err="1"/>
              <a:t>MCCSys</a:t>
            </a:r>
            <a:r>
              <a:rPr lang="en-US" dirty="0"/>
              <a:t> Workshop, ASPLOS 2025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ACA2FFB-E749-91A8-8152-E12095889238}"/>
              </a:ext>
            </a:extLst>
          </p:cNvPr>
          <p:cNvSpPr/>
          <p:nvPr/>
        </p:nvSpPr>
        <p:spPr>
          <a:xfrm>
            <a:off x="1963362" y="2030770"/>
            <a:ext cx="532913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latin typeface="Courier" pitchFamily="2" charset="0"/>
              </a:rPr>
              <a:t>%dev = </a:t>
            </a:r>
            <a:r>
              <a:rPr lang="en-US" sz="1000" dirty="0" err="1">
                <a:latin typeface="Courier" pitchFamily="2" charset="0"/>
              </a:rPr>
              <a:t>cim.</a:t>
            </a:r>
            <a:r>
              <a:rPr lang="en-US" sz="1000" b="1" dirty="0" err="1">
                <a:latin typeface="Courier" pitchFamily="2" charset="0"/>
              </a:rPr>
              <a:t>acquire_device</a:t>
            </a:r>
            <a:r>
              <a:rPr lang="en-US" sz="1000" b="1" dirty="0">
                <a:latin typeface="Courier" pitchFamily="2" charset="0"/>
              </a:rPr>
              <a:t> </a:t>
            </a:r>
            <a:r>
              <a:rPr lang="en-US" sz="1000" dirty="0">
                <a:latin typeface="Courier" pitchFamily="2" charset="0"/>
              </a:rPr>
              <a:t>-&gt; !</a:t>
            </a:r>
            <a:r>
              <a:rPr lang="en-US" sz="1000" dirty="0" err="1">
                <a:latin typeface="Courier" pitchFamily="2" charset="0"/>
              </a:rPr>
              <a:t>cim.deviceId</a:t>
            </a:r>
            <a:r>
              <a:rPr lang="en-US" sz="1000" dirty="0">
                <a:latin typeface="Courier" pitchFamily="2" charset="0"/>
              </a:rPr>
              <a:t> </a:t>
            </a:r>
          </a:p>
          <a:p>
            <a:r>
              <a:rPr lang="en-US" sz="1000" dirty="0">
                <a:latin typeface="Courier" pitchFamily="2" charset="0"/>
              </a:rPr>
              <a:t>%</a:t>
            </a:r>
            <a:r>
              <a:rPr lang="en-US" sz="1000" dirty="0" err="1">
                <a:latin typeface="Courier" pitchFamily="2" charset="0"/>
              </a:rPr>
              <a:t>xbar</a:t>
            </a:r>
            <a:r>
              <a:rPr lang="en-US" sz="1000" dirty="0">
                <a:latin typeface="Courier" pitchFamily="2" charset="0"/>
              </a:rPr>
              <a:t> = </a:t>
            </a:r>
            <a:r>
              <a:rPr lang="en-US" sz="1000" dirty="0" err="1">
                <a:latin typeface="Courier" pitchFamily="2" charset="0"/>
              </a:rPr>
              <a:t>cim.</a:t>
            </a:r>
            <a:r>
              <a:rPr lang="en-US" sz="1000" b="1" dirty="0" err="1">
                <a:latin typeface="Courier" pitchFamily="2" charset="0"/>
              </a:rPr>
              <a:t>acquire_crossbar</a:t>
            </a:r>
            <a:r>
              <a:rPr lang="en-US" sz="1000" b="1" dirty="0">
                <a:latin typeface="Courier" pitchFamily="2" charset="0"/>
              </a:rPr>
              <a:t> </a:t>
            </a:r>
            <a:r>
              <a:rPr lang="en-US" sz="1000" dirty="0">
                <a:latin typeface="Courier" pitchFamily="2" charset="0"/>
              </a:rPr>
              <a:t>%dev : ... -&gt; !</a:t>
            </a:r>
            <a:r>
              <a:rPr lang="en-US" sz="1000" dirty="0" err="1">
                <a:latin typeface="Courier" pitchFamily="2" charset="0"/>
              </a:rPr>
              <a:t>cim.crossbarId</a:t>
            </a:r>
            <a:r>
              <a:rPr lang="en-US" sz="1000" dirty="0">
                <a:latin typeface="Courier" pitchFamily="2" charset="0"/>
              </a:rPr>
              <a:t> </a:t>
            </a:r>
          </a:p>
          <a:p>
            <a:r>
              <a:rPr lang="en-US" sz="1000" dirty="0">
                <a:latin typeface="Courier" pitchFamily="2" charset="0"/>
              </a:rPr>
              <a:t>%fut0 = </a:t>
            </a:r>
            <a:r>
              <a:rPr lang="en-US" sz="1000" dirty="0" err="1">
                <a:latin typeface="Courier" pitchFamily="2" charset="0"/>
              </a:rPr>
              <a:t>cim.op.</a:t>
            </a:r>
            <a:r>
              <a:rPr lang="en-US" sz="1000" b="1" dirty="0" err="1">
                <a:latin typeface="Courier" pitchFamily="2" charset="0"/>
              </a:rPr>
              <a:t>gemm</a:t>
            </a:r>
            <a:r>
              <a:rPr lang="en-US" sz="1000" dirty="0">
                <a:latin typeface="Courier" pitchFamily="2" charset="0"/>
              </a:rPr>
              <a:t> %</a:t>
            </a:r>
            <a:r>
              <a:rPr lang="en-US" sz="1000" dirty="0" err="1">
                <a:latin typeface="Courier" pitchFamily="2" charset="0"/>
              </a:rPr>
              <a:t>xbar</a:t>
            </a:r>
            <a:r>
              <a:rPr lang="en-US" sz="1000" dirty="0">
                <a:latin typeface="Courier" pitchFamily="2" charset="0"/>
              </a:rPr>
              <a:t>, %barg0, %btw0 : ... -&gt; !</a:t>
            </a:r>
            <a:r>
              <a:rPr lang="en-US" sz="1000" dirty="0" err="1">
                <a:latin typeface="Courier" pitchFamily="2" charset="0"/>
              </a:rPr>
              <a:t>cim.future</a:t>
            </a:r>
            <a:r>
              <a:rPr lang="en-US" sz="1000" dirty="0">
                <a:latin typeface="Courier" pitchFamily="2" charset="0"/>
              </a:rPr>
              <a:t>&lt;…&gt; </a:t>
            </a:r>
          </a:p>
          <a:p>
            <a:r>
              <a:rPr lang="en-US" sz="1000" dirty="0">
                <a:latin typeface="Courier" pitchFamily="2" charset="0"/>
              </a:rPr>
              <a:t>%bm0 = </a:t>
            </a:r>
            <a:r>
              <a:rPr lang="en-US" sz="1000" dirty="0" err="1">
                <a:latin typeface="Courier" pitchFamily="2" charset="0"/>
              </a:rPr>
              <a:t>cim.</a:t>
            </a:r>
            <a:r>
              <a:rPr lang="en-US" sz="1000" b="1" dirty="0" err="1">
                <a:latin typeface="Courier" pitchFamily="2" charset="0"/>
              </a:rPr>
              <a:t>barrier</a:t>
            </a:r>
            <a:r>
              <a:rPr lang="en-US" sz="1000" dirty="0">
                <a:latin typeface="Courier" pitchFamily="2" charset="0"/>
              </a:rPr>
              <a:t> %fut0 : !</a:t>
            </a:r>
            <a:r>
              <a:rPr lang="en-US" sz="1000" dirty="0" err="1">
                <a:latin typeface="Courier" pitchFamily="2" charset="0"/>
              </a:rPr>
              <a:t>cim.future</a:t>
            </a:r>
            <a:r>
              <a:rPr lang="en-US" sz="1000" dirty="0">
                <a:latin typeface="Courier" pitchFamily="2" charset="0"/>
              </a:rPr>
              <a:t>&lt;…&gt; -&gt; tensor&lt;…&gt; </a:t>
            </a:r>
          </a:p>
          <a:p>
            <a:r>
              <a:rPr lang="en-US" sz="1000" dirty="0" err="1">
                <a:latin typeface="Courier" pitchFamily="2" charset="0"/>
              </a:rPr>
              <a:t>cim.</a:t>
            </a:r>
            <a:r>
              <a:rPr lang="en-US" sz="1000" b="1" dirty="0" err="1">
                <a:latin typeface="Courier" pitchFamily="2" charset="0"/>
              </a:rPr>
              <a:t>release_crossbar</a:t>
            </a:r>
            <a:r>
              <a:rPr lang="en-US" sz="1000" b="1" dirty="0">
                <a:latin typeface="Courier" pitchFamily="2" charset="0"/>
              </a:rPr>
              <a:t> </a:t>
            </a:r>
            <a:r>
              <a:rPr lang="en-US" sz="1000" dirty="0">
                <a:latin typeface="Courier" pitchFamily="2" charset="0"/>
              </a:rPr>
              <a:t>%</a:t>
            </a:r>
            <a:r>
              <a:rPr lang="en-US" sz="1000" dirty="0" err="1">
                <a:latin typeface="Courier" pitchFamily="2" charset="0"/>
              </a:rPr>
              <a:t>xbar</a:t>
            </a:r>
            <a:r>
              <a:rPr lang="en-US" sz="1000" dirty="0">
                <a:latin typeface="Courier" pitchFamily="2" charset="0"/>
              </a:rPr>
              <a:t> : !</a:t>
            </a:r>
            <a:r>
              <a:rPr lang="en-US" sz="1000" dirty="0" err="1">
                <a:latin typeface="Courier" pitchFamily="2" charset="0"/>
              </a:rPr>
              <a:t>cim.crossbarId</a:t>
            </a:r>
            <a:r>
              <a:rPr lang="en-US" sz="1000" dirty="0">
                <a:latin typeface="Courier" pitchFamily="2" charset="0"/>
              </a:rPr>
              <a:t> </a:t>
            </a:r>
          </a:p>
          <a:p>
            <a:r>
              <a:rPr lang="en-US" sz="1000" dirty="0" err="1">
                <a:latin typeface="Courier" pitchFamily="2" charset="0"/>
              </a:rPr>
              <a:t>cim.</a:t>
            </a:r>
            <a:r>
              <a:rPr lang="en-US" sz="1000" b="1" dirty="0" err="1">
                <a:latin typeface="Courier" pitchFamily="2" charset="0"/>
              </a:rPr>
              <a:t>release_device</a:t>
            </a:r>
            <a:r>
              <a:rPr lang="en-US" sz="1000" b="1" dirty="0">
                <a:latin typeface="Courier" pitchFamily="2" charset="0"/>
              </a:rPr>
              <a:t> </a:t>
            </a:r>
            <a:r>
              <a:rPr lang="en-US" sz="1000" dirty="0">
                <a:latin typeface="Courier" pitchFamily="2" charset="0"/>
              </a:rPr>
              <a:t>%dev : !</a:t>
            </a:r>
            <a:r>
              <a:rPr lang="en-US" sz="1000" dirty="0" err="1">
                <a:latin typeface="Courier" pitchFamily="2" charset="0"/>
              </a:rPr>
              <a:t>cim.deviceId</a:t>
            </a:r>
            <a:r>
              <a:rPr lang="en-US" sz="1000" dirty="0">
                <a:latin typeface="Courier" pitchFamily="2" charset="0"/>
              </a:rPr>
              <a:t> </a:t>
            </a:r>
          </a:p>
          <a:p>
            <a:endParaRPr lang="en-US" sz="1000" dirty="0"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F6871-DEAF-1FC2-D064-D731C01BAA9E}"/>
              </a:ext>
            </a:extLst>
          </p:cNvPr>
          <p:cNvSpPr/>
          <p:nvPr/>
        </p:nvSpPr>
        <p:spPr>
          <a:xfrm>
            <a:off x="1907431" y="3803758"/>
            <a:ext cx="532913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00" dirty="0">
                <a:latin typeface="Courier" pitchFamily="2" charset="0"/>
              </a:rPr>
              <a:t>…</a:t>
            </a:r>
          </a:p>
          <a:p>
            <a:r>
              <a:rPr lang="de-DE" sz="1000" dirty="0" err="1">
                <a:latin typeface="Courier" pitchFamily="2" charset="0"/>
              </a:rPr>
              <a:t>memristor.</a:t>
            </a:r>
            <a:r>
              <a:rPr lang="de-DE" sz="1000" b="1" dirty="0" err="1">
                <a:latin typeface="Courier" pitchFamily="2" charset="0"/>
              </a:rPr>
              <a:t>write_to_crossbar</a:t>
            </a:r>
            <a:r>
              <a:rPr lang="de-DE" sz="1000" b="1" dirty="0">
                <a:latin typeface="Courier" pitchFamily="2" charset="0"/>
              </a:rPr>
              <a:t> </a:t>
            </a:r>
            <a:r>
              <a:rPr lang="de-DE" sz="1000" dirty="0">
                <a:latin typeface="Courier" pitchFamily="2" charset="0"/>
              </a:rPr>
              <a:t>%c0_i32, %</a:t>
            </a:r>
            <a:r>
              <a:rPr lang="de-DE" sz="1000" dirty="0" err="1">
                <a:latin typeface="Courier" pitchFamily="2" charset="0"/>
              </a:rPr>
              <a:t>rhsb</a:t>
            </a:r>
            <a:r>
              <a:rPr lang="de-DE" sz="1000" dirty="0">
                <a:latin typeface="Courier" pitchFamily="2" charset="0"/>
              </a:rPr>
              <a:t> : i32, </a:t>
            </a:r>
            <a:r>
              <a:rPr lang="de-DE" sz="1000" dirty="0" err="1">
                <a:latin typeface="Courier" pitchFamily="2" charset="0"/>
              </a:rPr>
              <a:t>memref</a:t>
            </a:r>
            <a:r>
              <a:rPr lang="de-DE" sz="1000" dirty="0">
                <a:latin typeface="Courier" pitchFamily="2" charset="0"/>
              </a:rPr>
              <a:t>&lt;…&gt;</a:t>
            </a:r>
          </a:p>
          <a:p>
            <a:r>
              <a:rPr lang="de-DE" sz="1000" dirty="0" err="1">
                <a:latin typeface="Courier" pitchFamily="2" charset="0"/>
              </a:rPr>
              <a:t>memristor.</a:t>
            </a:r>
            <a:r>
              <a:rPr lang="de-DE" sz="1000" b="1" dirty="0" err="1">
                <a:latin typeface="Courier" pitchFamily="2" charset="0"/>
              </a:rPr>
              <a:t>gemm</a:t>
            </a:r>
            <a:r>
              <a:rPr lang="de-DE" sz="1000" dirty="0">
                <a:latin typeface="Courier" pitchFamily="2" charset="0"/>
              </a:rPr>
              <a:t> %</a:t>
            </a:r>
            <a:r>
              <a:rPr lang="de-DE" sz="1000" dirty="0" err="1">
                <a:latin typeface="Courier" pitchFamily="2" charset="0"/>
              </a:rPr>
              <a:t>xbar</a:t>
            </a:r>
            <a:r>
              <a:rPr lang="de-DE" sz="1000" dirty="0">
                <a:latin typeface="Courier" pitchFamily="2" charset="0"/>
              </a:rPr>
              <a:t>, %</a:t>
            </a:r>
            <a:r>
              <a:rPr lang="de-DE" sz="1000" dirty="0" err="1">
                <a:latin typeface="Courier" pitchFamily="2" charset="0"/>
              </a:rPr>
              <a:t>lhsb</a:t>
            </a:r>
            <a:r>
              <a:rPr lang="de-DE" sz="1000" dirty="0">
                <a:latin typeface="Courier" pitchFamily="2" charset="0"/>
              </a:rPr>
              <a:t>, %</a:t>
            </a:r>
            <a:r>
              <a:rPr lang="de-DE" sz="1000" dirty="0" err="1">
                <a:latin typeface="Courier" pitchFamily="2" charset="0"/>
              </a:rPr>
              <a:t>resb</a:t>
            </a:r>
            <a:r>
              <a:rPr lang="de-DE" sz="1000" dirty="0">
                <a:latin typeface="Courier" pitchFamily="2" charset="0"/>
              </a:rPr>
              <a:t> : i32, </a:t>
            </a:r>
            <a:r>
              <a:rPr lang="de-DE" sz="1000" dirty="0" err="1">
                <a:latin typeface="Courier" pitchFamily="2" charset="0"/>
              </a:rPr>
              <a:t>memref</a:t>
            </a:r>
            <a:r>
              <a:rPr lang="de-DE" sz="1000" dirty="0">
                <a:latin typeface="Courier" pitchFamily="2" charset="0"/>
              </a:rPr>
              <a:t>&lt;…&gt;, </a:t>
            </a:r>
            <a:r>
              <a:rPr lang="de-DE" sz="1000" dirty="0" err="1">
                <a:latin typeface="Courier" pitchFamily="2" charset="0"/>
              </a:rPr>
              <a:t>memref</a:t>
            </a:r>
            <a:r>
              <a:rPr lang="de-DE" sz="1000" dirty="0">
                <a:latin typeface="Courier" pitchFamily="2" charset="0"/>
              </a:rPr>
              <a:t>&lt;…&gt; </a:t>
            </a:r>
          </a:p>
          <a:p>
            <a:r>
              <a:rPr lang="de-DE" sz="1000" dirty="0" err="1">
                <a:latin typeface="Courier" pitchFamily="2" charset="0"/>
              </a:rPr>
              <a:t>memristor.</a:t>
            </a:r>
            <a:r>
              <a:rPr lang="de-DE" sz="1000" b="1" dirty="0" err="1">
                <a:latin typeface="Courier" pitchFamily="2" charset="0"/>
              </a:rPr>
              <a:t>barrier</a:t>
            </a:r>
            <a:r>
              <a:rPr lang="de-DE" sz="1000" dirty="0">
                <a:latin typeface="Courier" pitchFamily="2" charset="0"/>
              </a:rPr>
              <a:t> %</a:t>
            </a:r>
            <a:r>
              <a:rPr lang="de-DE" sz="1000" dirty="0" err="1">
                <a:latin typeface="Courier" pitchFamily="2" charset="0"/>
              </a:rPr>
              <a:t>xbar</a:t>
            </a:r>
            <a:r>
              <a:rPr lang="de-DE" sz="1000" dirty="0">
                <a:latin typeface="Courier" pitchFamily="2" charset="0"/>
              </a:rPr>
              <a:t> : i32 </a:t>
            </a:r>
            <a:endParaRPr lang="en-US" sz="1000" b="1" dirty="0">
              <a:latin typeface="Courier" pitchFamily="2" charset="0"/>
            </a:endParaRPr>
          </a:p>
          <a:p>
            <a:r>
              <a:rPr lang="en-US" sz="1000" b="1" dirty="0">
                <a:latin typeface="Courier" pitchFamily="2" charset="0"/>
              </a:rPr>
              <a:t>…</a:t>
            </a:r>
            <a:endParaRPr lang="de-DE" sz="1000" dirty="0">
              <a:latin typeface="Courier" pitchFamily="2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820412D-4046-EB7B-813F-E29F070B6EB2}"/>
              </a:ext>
            </a:extLst>
          </p:cNvPr>
          <p:cNvSpPr/>
          <p:nvPr/>
        </p:nvSpPr>
        <p:spPr>
          <a:xfrm>
            <a:off x="3977801" y="3309121"/>
            <a:ext cx="797026" cy="443771"/>
          </a:xfrm>
          <a:prstGeom prst="downArrow">
            <a:avLst>
              <a:gd name="adj1" fmla="val 50000"/>
              <a:gd name="adj2" fmla="val 31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E6F71A8-4E74-0A8D-2F5B-A1AF0D160C3F}"/>
              </a:ext>
            </a:extLst>
          </p:cNvPr>
          <p:cNvSpPr/>
          <p:nvPr/>
        </p:nvSpPr>
        <p:spPr>
          <a:xfrm>
            <a:off x="3977801" y="1421746"/>
            <a:ext cx="797026" cy="443771"/>
          </a:xfrm>
          <a:prstGeom prst="downArrow">
            <a:avLst>
              <a:gd name="adj1" fmla="val 50000"/>
              <a:gd name="adj2" fmla="val 3195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A7AEF-10AE-A85B-B1D2-7E78A0CC77A9}"/>
              </a:ext>
            </a:extLst>
          </p:cNvPr>
          <p:cNvSpPr/>
          <p:nvPr/>
        </p:nvSpPr>
        <p:spPr>
          <a:xfrm>
            <a:off x="395288" y="981955"/>
            <a:ext cx="7165027" cy="3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latin typeface="Courier" pitchFamily="2" charset="0"/>
            </a:endParaRPr>
          </a:p>
          <a:p>
            <a:r>
              <a:rPr lang="en-GB" sz="1000" dirty="0">
                <a:latin typeface="Courier" pitchFamily="2" charset="0"/>
              </a:rPr>
              <a:t>    %3 = cinm.op.gemm %0, %1 : (tensor&lt;64x64xi32&gt;, tensor&lt;64x64xi32&gt;) -&gt; tensor&lt;64x64xi32&gt;</a:t>
            </a:r>
          </a:p>
          <a:p>
            <a:r>
              <a:rPr lang="en-GB" sz="1000" dirty="0">
                <a:latin typeface="Courier" pitchFamily="2" charset="0"/>
              </a:rPr>
              <a:t>  </a:t>
            </a:r>
          </a:p>
          <a:p>
            <a:endParaRPr lang="en-GB" sz="1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5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13038-5AE0-C04C-8976-7EF98A4D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F6C76-B232-5169-07B5-F8CB7F185F2F}"/>
              </a:ext>
            </a:extLst>
          </p:cNvPr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8ED6-FD08-95BA-3503-0AE39132A44C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UPMEM CNM system: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003A-CF1E-0F1A-3EA5-4E7A369F7792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03A57-ECF7-CAB7-0932-AEBE1D9CFC27}"/>
              </a:ext>
            </a:extLst>
          </p:cNvPr>
          <p:cNvSpPr txBox="1"/>
          <p:nvPr/>
        </p:nvSpPr>
        <p:spPr>
          <a:xfrm>
            <a:off x="395288" y="3870796"/>
            <a:ext cx="237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charset="0"/>
                <a:cs typeface="Tw Cen MT" charset="0"/>
              </a:rPr>
              <a:t>1-DIMM	128 DPUs</a:t>
            </a:r>
          </a:p>
          <a:p>
            <a:r>
              <a:rPr lang="en-US" sz="1600" dirty="0">
                <a:latin typeface="Tw Cen MT" charset="0"/>
                <a:cs typeface="Tw Cen MT" charset="0"/>
              </a:rPr>
              <a:t>4-DIMMs 	512 DPUs</a:t>
            </a:r>
          </a:p>
          <a:p>
            <a:r>
              <a:rPr lang="en-US" sz="1600" dirty="0">
                <a:latin typeface="Tw Cen MT" charset="0"/>
                <a:cs typeface="Tw Cen MT" charset="0"/>
              </a:rPr>
              <a:t>8-DIMMs	1024 DPUs</a:t>
            </a:r>
          </a:p>
          <a:p>
            <a:r>
              <a:rPr lang="en-US" sz="1600" dirty="0">
                <a:latin typeface="Tw Cen MT" charset="0"/>
                <a:cs typeface="Tw Cen MT" charset="0"/>
              </a:rPr>
              <a:t>16-DIMMs	2048 DPUs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66AB60-E921-56F1-DA64-42AACFB4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288" y="1171283"/>
            <a:ext cx="4032728" cy="2645647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9CE050-D3AC-687A-064F-F26E1FD51A5F}"/>
              </a:ext>
            </a:extLst>
          </p:cNvPr>
          <p:cNvSpPr/>
          <p:nvPr/>
        </p:nvSpPr>
        <p:spPr>
          <a:xfrm>
            <a:off x="2771551" y="3921934"/>
            <a:ext cx="2352586" cy="915867"/>
          </a:xfrm>
          <a:prstGeom prst="wedgeRoundRectCallout">
            <a:avLst>
              <a:gd name="adj1" fmla="val -30592"/>
              <a:gd name="adj2" fmla="val -77468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Optimizations achieve 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40%-50% speedup</a:t>
            </a:r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 (geomean)</a:t>
            </a:r>
            <a:endParaRPr lang="en-DE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6DDA32-558F-159D-8BEA-903D604A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49193" y="1044895"/>
            <a:ext cx="3935214" cy="2596494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C4F52C9-814C-0A32-FE84-F94618404B3E}"/>
              </a:ext>
            </a:extLst>
          </p:cNvPr>
          <p:cNvSpPr/>
          <p:nvPr/>
        </p:nvSpPr>
        <p:spPr>
          <a:xfrm>
            <a:off x="5550490" y="3746392"/>
            <a:ext cx="3384376" cy="915867"/>
          </a:xfrm>
          <a:prstGeom prst="wedgeRoundRectCallout">
            <a:avLst>
              <a:gd name="adj1" fmla="val -23474"/>
              <a:gd name="adj2" fmla="val -64921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Manual designs 2-5x faster than CPU.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CINM 1.5-2x faster than hand-optimized code</a:t>
            </a:r>
            <a:endParaRPr lang="en-DE" b="1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BBE79-CB7C-211C-072A-554115C39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635C4-6660-19CB-4CCA-D7F18CA870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CIM-Crossbar: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2013-23D0-B78F-C00C-625832387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5E52-A270-C3FA-BC18-D1A4231A1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976"/>
            <a:ext cx="8886283" cy="20136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FD154-71E4-F728-5606-2509050D9D29}"/>
              </a:ext>
            </a:extLst>
          </p:cNvPr>
          <p:cNvSpPr txBox="1"/>
          <p:nvPr/>
        </p:nvSpPr>
        <p:spPr bwMode="auto">
          <a:xfrm>
            <a:off x="143508" y="846918"/>
            <a:ext cx="8856984" cy="37439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>
              <a:spcBef>
                <a:spcPts val="0"/>
              </a:spcBef>
              <a:buClr>
                <a:schemeClr val="tx2"/>
              </a:buClr>
              <a:buSzPct val="80000"/>
              <a:buFont typeface="Wingdings"/>
              <a:buChar char="q"/>
              <a:defRPr sz="20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6"/>
              </a:buClr>
              <a:buSzPct val="80000"/>
              <a:buFont typeface="Wingdings"/>
              <a:buChar char="q"/>
              <a:defRPr sz="18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3"/>
              </a:buClr>
              <a:buSzPct val="120000"/>
              <a:buFont typeface="Wingdings"/>
              <a:buChar char="§"/>
              <a:defRPr sz="16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5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4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Crossbar target: validate results of SOA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Reuse the domain-specific transformations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Enable device-specific optimizations</a:t>
            </a:r>
          </a:p>
          <a:p>
            <a:pPr lvl="1">
              <a:spcAft>
                <a:spcPts val="0"/>
              </a:spcAft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24B3-FC6A-FA79-AFF9-A3BE921CC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8B14A-89CE-F36C-2ED1-9B77C1EC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CCE6-AAEB-F1A2-6ADA-6F7996B337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CIM-Crossbar: </a:t>
            </a:r>
            <a:r>
              <a:rPr lang="de-DE" dirty="0" err="1"/>
              <a:t>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28085-189F-3685-2DF0-A2D824CD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C9208-6B56-73A5-B05B-CC000CB4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976"/>
            <a:ext cx="8886283" cy="20136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07BDA9-B29B-21CF-C480-D7CE66482A0E}"/>
              </a:ext>
            </a:extLst>
          </p:cNvPr>
          <p:cNvSpPr txBox="1"/>
          <p:nvPr/>
        </p:nvSpPr>
        <p:spPr bwMode="auto">
          <a:xfrm>
            <a:off x="143508" y="846918"/>
            <a:ext cx="8856984" cy="37439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>
              <a:spcBef>
                <a:spcPts val="0"/>
              </a:spcBef>
              <a:buClr>
                <a:schemeClr val="tx2"/>
              </a:buClr>
              <a:buSzPct val="80000"/>
              <a:buFont typeface="Wingdings"/>
              <a:buChar char="q"/>
              <a:defRPr sz="20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6"/>
              </a:buClr>
              <a:buSzPct val="80000"/>
              <a:buFont typeface="Wingdings"/>
              <a:buChar char="q"/>
              <a:defRPr sz="18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3"/>
              </a:buClr>
              <a:buSzPct val="120000"/>
              <a:buFont typeface="Wingdings"/>
              <a:buChar char="§"/>
              <a:defRPr sz="16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5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4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Crossbar target: validate results of SOA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Reuse the domain-specific transformations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en-DE" dirty="0">
                <a:latin typeface="Tw Cen MT" panose="020B0602020104020603" pitchFamily="34" charset="77"/>
              </a:rPr>
              <a:t>Enable device-specific optimizations</a:t>
            </a:r>
          </a:p>
          <a:p>
            <a:pPr lvl="1">
              <a:spcAft>
                <a:spcPts val="0"/>
              </a:spcAft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4E6C5A-4E99-7367-9E2D-AA87F5C77566}"/>
              </a:ext>
            </a:extLst>
          </p:cNvPr>
          <p:cNvSpPr/>
          <p:nvPr/>
        </p:nvSpPr>
        <p:spPr>
          <a:xfrm>
            <a:off x="509736" y="2045792"/>
            <a:ext cx="8167150" cy="1318046"/>
          </a:xfrm>
          <a:prstGeom prst="roundRect">
            <a:avLst>
              <a:gd name="adj" fmla="val 5361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  <a:latin typeface="Tw Cen MT"/>
                <a:cs typeface="Tw Cen MT"/>
              </a:rPr>
              <a:t>Will be presented on Thursday</a:t>
            </a:r>
            <a:endParaRPr lang="en-DE" i="1" dirty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7157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E10EF3-A4E6-8701-1AFD-F0286F65057A}"/>
              </a:ext>
            </a:extLst>
          </p:cNvPr>
          <p:cNvSpPr/>
          <p:nvPr/>
        </p:nvSpPr>
        <p:spPr bwMode="auto">
          <a:xfrm>
            <a:off x="3188820" y="923035"/>
            <a:ext cx="5235035" cy="1260000"/>
          </a:xfrm>
          <a:prstGeom prst="roundRect">
            <a:avLst>
              <a:gd name="adj" fmla="val 720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D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407031" y="195486"/>
            <a:ext cx="7238455" cy="504825"/>
          </a:xfrm>
        </p:spPr>
        <p:txBody>
          <a:bodyPr lIns="91440" tIns="45720" rIns="91440" bIns="45720" anchor="t"/>
          <a:lstStyle/>
          <a:p>
            <a:r>
              <a:rPr lang="en-US" dirty="0"/>
              <a:t>Domain-target implementation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DA1BE7D-6820-4450-ACB1-CA4C41F17A73}" type="slidenum">
              <a:rPr lang="en-US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AB1E2-D7AA-9423-A2CB-9DDC4731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8443" y="1063837"/>
            <a:ext cx="807784" cy="824269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0DEAE10D-BC03-08B0-D19C-9958403C6901}"/>
              </a:ext>
            </a:extLst>
          </p:cNvPr>
          <p:cNvSpPr/>
          <p:nvPr/>
        </p:nvSpPr>
        <p:spPr bwMode="auto">
          <a:xfrm rot="10800000" flipV="1">
            <a:off x="5634097" y="2252947"/>
            <a:ext cx="485992" cy="615553"/>
          </a:xfrm>
          <a:prstGeom prst="downArrow">
            <a:avLst/>
          </a:prstGeom>
          <a:solidFill>
            <a:srgbClr val="FF2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DE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B2D42-23B5-9421-9EE4-D03DAF395D1F}"/>
              </a:ext>
            </a:extLst>
          </p:cNvPr>
          <p:cNvSpPr txBox="1"/>
          <p:nvPr/>
        </p:nvSpPr>
        <p:spPr bwMode="auto">
          <a:xfrm>
            <a:off x="6170658" y="2299113"/>
            <a:ext cx="19941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latin typeface="Tw Cen MT" panose="020B0602020104020603" pitchFamily="34" charset="77"/>
              </a:rPr>
              <a:t>Only manual translation and mapping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E7DE21E-7934-0E71-BD83-7E3EB988ABA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85" y="1031716"/>
            <a:ext cx="4174372" cy="1078519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C3C9E11-E62F-E641-8120-C93B8226E3F6}"/>
              </a:ext>
            </a:extLst>
          </p:cNvPr>
          <p:cNvGrpSpPr/>
          <p:nvPr/>
        </p:nvGrpSpPr>
        <p:grpSpPr>
          <a:xfrm>
            <a:off x="407032" y="2980511"/>
            <a:ext cx="8509677" cy="1592019"/>
            <a:chOff x="310795" y="937030"/>
            <a:chExt cx="8509677" cy="15920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C2C729-D680-7541-D551-A6A738E9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658" y="937030"/>
              <a:ext cx="4816865" cy="146747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86A865-1A75-784D-BDA7-F13F2E34E2CA}"/>
                </a:ext>
              </a:extLst>
            </p:cNvPr>
            <p:cNvGrpSpPr/>
            <p:nvPr/>
          </p:nvGrpSpPr>
          <p:grpSpPr>
            <a:xfrm>
              <a:off x="310795" y="937030"/>
              <a:ext cx="8509677" cy="1592019"/>
              <a:chOff x="310795" y="937030"/>
              <a:chExt cx="8509677" cy="1592019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DF4ACA9-7064-9249-5840-70616DD8FCFB}"/>
                  </a:ext>
                </a:extLst>
              </p:cNvPr>
              <p:cNvSpPr/>
              <p:nvPr/>
            </p:nvSpPr>
            <p:spPr bwMode="auto">
              <a:xfrm>
                <a:off x="3707904" y="937030"/>
                <a:ext cx="5112568" cy="1592019"/>
              </a:xfrm>
              <a:prstGeom prst="roundRect">
                <a:avLst>
                  <a:gd name="adj" fmla="val 7910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endParaRPr lang="en-DE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274A96-FC7C-1E41-8D05-B42F25C2EED8}"/>
                  </a:ext>
                </a:extLst>
              </p:cNvPr>
              <p:cNvSpPr/>
              <p:nvPr/>
            </p:nvSpPr>
            <p:spPr>
              <a:xfrm>
                <a:off x="407031" y="1215023"/>
                <a:ext cx="4572000" cy="10618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900">
                    <a:latin typeface="Courier" pitchFamily="2" charset="0"/>
                  </a:rPr>
                  <a:t>…</a:t>
                </a:r>
              </a:p>
              <a:p>
                <a:r>
                  <a:rPr lang="en-US" sz="900" err="1">
                    <a:latin typeface="Courier" pitchFamily="2" charset="0"/>
                  </a:rPr>
                  <a:t>cam_config</a:t>
                </a:r>
                <a:r>
                  <a:rPr lang="en-US" sz="900">
                    <a:latin typeface="Courier" pitchFamily="2" charset="0"/>
                  </a:rPr>
                  <a:t> = </a:t>
                </a:r>
                <a:r>
                  <a:rPr lang="en-US" sz="900" err="1">
                    <a:latin typeface="Courier" pitchFamily="2" charset="0"/>
                  </a:rPr>
                  <a:t>load_config</a:t>
                </a:r>
                <a:r>
                  <a:rPr lang="en-US" sz="900">
                    <a:latin typeface="Courier" pitchFamily="2" charset="0"/>
                  </a:rPr>
                  <a:t>()</a:t>
                </a:r>
              </a:p>
              <a:p>
                <a:r>
                  <a:rPr lang="en-US" sz="900">
                    <a:latin typeface="Courier" pitchFamily="2" charset="0"/>
                  </a:rPr>
                  <a:t>cam = </a:t>
                </a:r>
                <a:r>
                  <a:rPr lang="en-US" sz="900" err="1">
                    <a:latin typeface="Courier" pitchFamily="2" charset="0"/>
                  </a:rPr>
                  <a:t>CAMASim</a:t>
                </a:r>
                <a:r>
                  <a:rPr lang="en-US" sz="900">
                    <a:latin typeface="Courier" pitchFamily="2" charset="0"/>
                  </a:rPr>
                  <a:t>(</a:t>
                </a:r>
                <a:r>
                  <a:rPr lang="en-US" sz="900" err="1">
                    <a:latin typeface="Courier" pitchFamily="2" charset="0"/>
                  </a:rPr>
                  <a:t>cam_config</a:t>
                </a:r>
                <a:r>
                  <a:rPr lang="en-US" sz="900">
                    <a:latin typeface="Courier" pitchFamily="2" charset="0"/>
                  </a:rPr>
                  <a:t>)</a:t>
                </a:r>
              </a:p>
              <a:p>
                <a:r>
                  <a:rPr lang="en-US" sz="900" err="1">
                    <a:latin typeface="Courier" pitchFamily="2" charset="0"/>
                  </a:rPr>
                  <a:t>cam.write</a:t>
                </a:r>
                <a:r>
                  <a:rPr lang="en-US" sz="900">
                    <a:latin typeface="Courier" pitchFamily="2" charset="0"/>
                  </a:rPr>
                  <a:t>(</a:t>
                </a:r>
                <a:r>
                  <a:rPr lang="en-US" sz="900" err="1">
                    <a:latin typeface="Courier" pitchFamily="2" charset="0"/>
                  </a:rPr>
                  <a:t>CAM_Data</a:t>
                </a:r>
                <a:r>
                  <a:rPr lang="en-US" sz="900">
                    <a:latin typeface="Courier" pitchFamily="2" charset="0"/>
                  </a:rPr>
                  <a:t>)</a:t>
                </a:r>
              </a:p>
              <a:p>
                <a:r>
                  <a:rPr lang="en-US" sz="900" err="1">
                    <a:latin typeface="Courier" pitchFamily="2" charset="0"/>
                  </a:rPr>
                  <a:t>CAM_pred_ids</a:t>
                </a:r>
                <a:r>
                  <a:rPr lang="en-US" sz="900">
                    <a:latin typeface="Courier" pitchFamily="2" charset="0"/>
                  </a:rPr>
                  <a:t>, _, _ = </a:t>
                </a:r>
                <a:r>
                  <a:rPr lang="en-US" sz="900" err="1">
                    <a:latin typeface="Courier" pitchFamily="2" charset="0"/>
                  </a:rPr>
                  <a:t>cam.query</a:t>
                </a:r>
                <a:r>
                  <a:rPr lang="en-US" sz="900">
                    <a:latin typeface="Courier" pitchFamily="2" charset="0"/>
                  </a:rPr>
                  <a:t>(</a:t>
                </a:r>
                <a:r>
                  <a:rPr lang="en-US" sz="900" err="1">
                    <a:latin typeface="Courier" pitchFamily="2" charset="0"/>
                  </a:rPr>
                  <a:t>CAM_Query</a:t>
                </a:r>
                <a:r>
                  <a:rPr lang="en-US" sz="900">
                    <a:latin typeface="Courier" pitchFamily="2" charset="0"/>
                  </a:rPr>
                  <a:t>) </a:t>
                </a:r>
              </a:p>
              <a:p>
                <a:r>
                  <a:rPr lang="en-US" sz="900">
                    <a:latin typeface="Courier" pitchFamily="2" charset="0"/>
                  </a:rPr>
                  <a:t>return </a:t>
                </a:r>
                <a:r>
                  <a:rPr lang="en-US" sz="900" err="1">
                    <a:latin typeface="Courier" pitchFamily="2" charset="0"/>
                  </a:rPr>
                  <a:t>CAM_pred_ids</a:t>
                </a:r>
                <a:endParaRPr lang="en-US" sz="900">
                  <a:latin typeface="Courier" pitchFamily="2" charset="0"/>
                </a:endParaRPr>
              </a:p>
              <a:p>
                <a:r>
                  <a:rPr lang="en-US" sz="900">
                    <a:latin typeface="Courier" pitchFamily="2" charset="0"/>
                  </a:rPr>
                  <a:t>…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A7B95D2-7E96-C24C-9A9C-D943749F0756}"/>
                  </a:ext>
                </a:extLst>
              </p:cNvPr>
              <p:cNvSpPr/>
              <p:nvPr/>
            </p:nvSpPr>
            <p:spPr bwMode="auto">
              <a:xfrm>
                <a:off x="310795" y="1166204"/>
                <a:ext cx="3008876" cy="1260000"/>
              </a:xfrm>
              <a:prstGeom prst="roundRect">
                <a:avLst>
                  <a:gd name="adj" fmla="val 7201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endParaRPr lang="en-DE"/>
              </a:p>
            </p:txBody>
          </p:sp>
          <p:sp>
            <p:nvSpPr>
              <p:cNvPr id="22" name="Down Arrow 21">
                <a:extLst>
                  <a:ext uri="{FF2B5EF4-FFF2-40B4-BE49-F238E27FC236}">
                    <a16:creationId xmlns:a16="http://schemas.microsoft.com/office/drawing/2014/main" id="{AE06EAE7-BD0C-F845-95E9-07ADCE0EF05D}"/>
                  </a:ext>
                </a:extLst>
              </p:cNvPr>
              <p:cNvSpPr/>
              <p:nvPr/>
            </p:nvSpPr>
            <p:spPr bwMode="auto">
              <a:xfrm rot="16200000">
                <a:off x="3440181" y="1245069"/>
                <a:ext cx="259868" cy="679086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endParaRPr lang="en-DE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B866B5E-4A60-334C-AF2C-57A008592B78}"/>
              </a:ext>
            </a:extLst>
          </p:cNvPr>
          <p:cNvSpPr/>
          <p:nvPr/>
        </p:nvSpPr>
        <p:spPr>
          <a:xfrm>
            <a:off x="1313347" y="1235245"/>
            <a:ext cx="1512277" cy="615553"/>
          </a:xfrm>
          <a:prstGeom prst="wedgeRoundRectCallout">
            <a:avLst>
              <a:gd name="adj1" fmla="val 70411"/>
              <a:gd name="adj2" fmla="val 20271"/>
              <a:gd name="adj3" fmla="val 16667"/>
            </a:avLst>
          </a:prstGeom>
          <a:solidFill>
            <a:srgbClr val="D9D9D9">
              <a:alpha val="6078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Tw Cen MT"/>
              </a:rPr>
              <a:t>What</a:t>
            </a:r>
            <a:r>
              <a:rPr lang="de-DE" sz="1400" dirty="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w Cen MT"/>
              </a:rPr>
              <a:t>the</a:t>
            </a:r>
            <a:r>
              <a:rPr lang="de-DE" sz="1400" dirty="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w Cen MT"/>
              </a:rPr>
              <a:t>user</a:t>
            </a:r>
            <a:r>
              <a:rPr lang="de-DE" sz="1400" dirty="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w Cen MT"/>
              </a:rPr>
              <a:t>writes</a:t>
            </a:r>
            <a:endParaRPr lang="de-DE" sz="1400" dirty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5DBA1845-272A-C246-A8A7-5CA123F8790D}"/>
              </a:ext>
            </a:extLst>
          </p:cNvPr>
          <p:cNvSpPr/>
          <p:nvPr/>
        </p:nvSpPr>
        <p:spPr bwMode="auto">
          <a:xfrm>
            <a:off x="1029767" y="2333220"/>
            <a:ext cx="1673945" cy="615553"/>
          </a:xfrm>
          <a:prstGeom prst="wedgeRoundRectCallout">
            <a:avLst>
              <a:gd name="adj1" fmla="val -20944"/>
              <a:gd name="adj2" fmla="val 80669"/>
              <a:gd name="adj3" fmla="val 16667"/>
            </a:avLst>
          </a:prstGeom>
          <a:solidFill>
            <a:srgbClr val="D9D9D9">
              <a:alpha val="6078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  <a:latin typeface="Tw Cen MT"/>
              </a:rPr>
              <a:t>What</a:t>
            </a:r>
            <a:r>
              <a:rPr lang="de-DE" sz="140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err="1">
                <a:solidFill>
                  <a:schemeClr val="tx1"/>
                </a:solidFill>
                <a:latin typeface="Tw Cen MT"/>
              </a:rPr>
              <a:t>the</a:t>
            </a:r>
            <a:r>
              <a:rPr lang="de-DE" sz="140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err="1">
                <a:solidFill>
                  <a:schemeClr val="tx1"/>
                </a:solidFill>
                <a:latin typeface="Tw Cen MT"/>
              </a:rPr>
              <a:t>device</a:t>
            </a:r>
            <a:r>
              <a:rPr lang="de-DE" sz="1400">
                <a:solidFill>
                  <a:schemeClr val="tx1"/>
                </a:solidFill>
                <a:latin typeface="Tw Cen MT"/>
              </a:rPr>
              <a:t> </a:t>
            </a:r>
            <a:r>
              <a:rPr lang="de-DE" sz="1400" err="1">
                <a:solidFill>
                  <a:schemeClr val="tx1"/>
                </a:solidFill>
                <a:latin typeface="Tw Cen MT"/>
              </a:rPr>
              <a:t>expects</a:t>
            </a:r>
            <a:endParaRPr lang="de-DE" sz="140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B4A4847F-C4A2-F841-B977-056EDEE02836}"/>
              </a:ext>
            </a:extLst>
          </p:cNvPr>
          <p:cNvSpPr/>
          <p:nvPr/>
        </p:nvSpPr>
        <p:spPr bwMode="auto">
          <a:xfrm rot="1144711" flipH="1">
            <a:off x="5713772" y="2255976"/>
            <a:ext cx="355819" cy="387549"/>
          </a:xfrm>
          <a:prstGeom prst="lightningBol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984426D-917A-B0BD-0833-FA0F64D8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</p:spPr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0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Emerging data-centric architectures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4"/>
          </p:nvPr>
        </p:nvSpPr>
        <p:spPr>
          <a:xfrm>
            <a:off x="395289" y="915566"/>
            <a:ext cx="5184824" cy="3743994"/>
          </a:xfrm>
        </p:spPr>
        <p:txBody>
          <a:bodyPr/>
          <a:lstStyle/>
          <a:p>
            <a:r>
              <a:rPr lang="en-US" dirty="0"/>
              <a:t>Compute (almost) in-place, avoid data movement, transformations to match primitives</a:t>
            </a:r>
          </a:p>
          <a:p>
            <a:r>
              <a:rPr lang="en-US" dirty="0"/>
              <a:t>Novel architectures for near-memory (CNM) and in-memory computing (CIM)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2200" y="915567"/>
            <a:ext cx="2718593" cy="143606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736937" y="2110281"/>
            <a:ext cx="3563887" cy="9661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100" dirty="0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Bartolini, S., "Parallel Programming in Cyber-Physical Systems." Cyber-Physical Systems Security. Springer 2018</a:t>
            </a:r>
            <a:endParaRPr lang="en-DE" sz="1100" dirty="0">
              <a:solidFill>
                <a:schemeClr val="tx1">
                  <a:tint val="75000"/>
                </a:schemeClr>
              </a:solidFill>
              <a:latin typeface="Tw Cen M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3709" y="1689070"/>
            <a:ext cx="1420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w Cen MT" charset="0"/>
                <a:cs typeface="Tw Cen MT" charset="0"/>
              </a:rPr>
              <a:t>Communication dominates arithmetic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8634" y="2593337"/>
            <a:ext cx="8699468" cy="2028621"/>
            <a:chOff x="278634" y="2593337"/>
            <a:chExt cx="8699468" cy="2028621"/>
          </a:xfrm>
        </p:grpSpPr>
        <p:grpSp>
          <p:nvGrpSpPr>
            <p:cNvPr id="17" name="Group 16"/>
            <p:cNvGrpSpPr/>
            <p:nvPr/>
          </p:nvGrpSpPr>
          <p:grpSpPr>
            <a:xfrm>
              <a:off x="278634" y="2593337"/>
              <a:ext cx="4155867" cy="1825350"/>
              <a:chOff x="395536" y="1288504"/>
              <a:chExt cx="4155867" cy="182535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436670" y="1321938"/>
                <a:ext cx="1181647" cy="864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583805" y="1344933"/>
                <a:ext cx="1704446" cy="8172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246012" y="1288504"/>
                <a:ext cx="1305391" cy="864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95536" y="2145454"/>
                <a:ext cx="1566761" cy="9684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2097207" y="2205993"/>
                <a:ext cx="1235519" cy="8640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467636" y="2217601"/>
                <a:ext cx="966945" cy="864000"/>
              </a:xfrm>
              <a:prstGeom prst="rect">
                <a:avLst/>
              </a:prstGeom>
            </p:spPr>
          </p:pic>
        </p:grpSp>
        <p:pic>
          <p:nvPicPr>
            <p:cNvPr id="24" name="Content Placeholder 6"/>
            <p:cNvPicPr>
              <a:picLocks noChangeAspect="1"/>
            </p:cNvPicPr>
            <p:nvPr/>
          </p:nvPicPr>
          <p:blipFill>
            <a:blip r:embed="rId10"/>
            <a:srcRect b="44810"/>
            <a:stretch/>
          </p:blipFill>
          <p:spPr>
            <a:xfrm>
              <a:off x="4749554" y="2966476"/>
              <a:ext cx="4228548" cy="115212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749555" y="4190332"/>
              <a:ext cx="4228547" cy="431626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lvl1pPr algn="ctr">
                <a:defRPr sz="1100">
                  <a:solidFill>
                    <a:schemeClr val="tx1">
                      <a:tint val="75000"/>
                    </a:schemeClr>
                  </a:solidFill>
                  <a:latin typeface="Tw Cen MT" charset="0"/>
                  <a:cs typeface="Tw Cen MT" charset="0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en-US" sz="1050" dirty="0">
                  <a:latin typeface="Tw Cen MT" charset="0"/>
                  <a:ea typeface="Tw Cen MT" charset="0"/>
                  <a:cs typeface="Tw Cen MT" charset="0"/>
                </a:rPr>
                <a:t>A. Khan, et al "The Landscape of Compute-near-memory and Compute-in-memory: A Research and Commercial Overview." arXiv:2401.1442 (2024)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3BAEF4-ED86-B042-9DF8-F86908058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Challenges with manual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32A0-3A91-0C47-BCB7-8626838D1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EF36E-302A-3E48-8545-21DB7CE1C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3838" y="4767263"/>
            <a:ext cx="56563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Tw Cen MT"/>
                <a:ea typeface="+mn-ea"/>
                <a:cs typeface="Tw Cen M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/>
              <a:t>© H. Farzaneh. MCCSys Workshop, ASPLOS 2025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CDC0B0-43F5-A145-9ADC-1C13B47346A0}"/>
              </a:ext>
            </a:extLst>
          </p:cNvPr>
          <p:cNvSpPr txBox="1">
            <a:spLocks/>
          </p:cNvSpPr>
          <p:nvPr/>
        </p:nvSpPr>
        <p:spPr>
          <a:xfrm>
            <a:off x="321578" y="1014550"/>
            <a:ext cx="8578582" cy="35750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" charset="2"/>
              <a:buChar char="q"/>
              <a:defRPr sz="18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2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2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2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variations in current CAM-based designs</a:t>
            </a:r>
          </a:p>
          <a:p>
            <a:pPr lvl="1"/>
            <a:r>
              <a:rPr lang="en-US" dirty="0"/>
              <a:t>CAM types (TCAM, MCAM, ACAM) with perf/accuracy trade-offs</a:t>
            </a:r>
          </a:p>
          <a:p>
            <a:pPr lvl="1"/>
            <a:r>
              <a:rPr lang="en-US" dirty="0"/>
              <a:t>Distance metrics (e.g., Hamming, Euclidean, cosine similarity)</a:t>
            </a:r>
          </a:p>
          <a:p>
            <a:r>
              <a:rPr lang="en-US" dirty="0"/>
              <a:t>Language variations</a:t>
            </a:r>
          </a:p>
          <a:p>
            <a:pPr lvl="1">
              <a:buClr>
                <a:srgbClr val="00B48D"/>
              </a:buClr>
            </a:pPr>
            <a:r>
              <a:rPr lang="en-US" dirty="0"/>
              <a:t>Varied merging strategies for handling partial results</a:t>
            </a:r>
          </a:p>
          <a:p>
            <a:pPr>
              <a:buClr>
                <a:srgbClr val="00B48D"/>
              </a:buClr>
            </a:pPr>
            <a:endParaRPr lang="en-US" dirty="0"/>
          </a:p>
          <a:p>
            <a:pPr>
              <a:buClr>
                <a:srgbClr val="00B48D"/>
              </a:buClr>
            </a:pPr>
            <a:r>
              <a:rPr lang="en-US" dirty="0">
                <a:solidFill>
                  <a:srgbClr val="C00000"/>
                </a:solidFill>
              </a:rPr>
              <a:t>Presently, all of this is handled manually with low-level APIs, restricting CAMs to device experts</a:t>
            </a:r>
            <a:endParaRPr lang="en-US" dirty="0"/>
          </a:p>
          <a:p>
            <a:pPr>
              <a:buClr>
                <a:srgbClr val="00B48D"/>
              </a:buClr>
            </a:pPr>
            <a:endParaRPr lang="en-US" dirty="0"/>
          </a:p>
          <a:p>
            <a:pPr lvl="1">
              <a:buClr>
                <a:srgbClr val="00B48D"/>
              </a:buClr>
            </a:pPr>
            <a:endParaRPr lang="en-US" dirty="0"/>
          </a:p>
          <a:p>
            <a:pPr>
              <a:buClr>
                <a:srgbClr val="00B48D"/>
              </a:buClr>
            </a:pPr>
            <a:endParaRPr lang="en-US" dirty="0"/>
          </a:p>
          <a:p>
            <a:pPr>
              <a:buClr>
                <a:srgbClr val="265E87"/>
              </a:buClr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C4E4-447B-55B6-FA80-FFE3FF9C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96E961-3B4E-0610-7E11-3EAAE982C7C2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F3F73-8CCD-B90B-ACBC-5FCDB569179D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75D33-692C-A504-998F-F045CA85BFDF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A964F-21F0-7BEC-B22E-A903A5F1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4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02A2B-F379-2A9B-0549-D109184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7F46-0AB0-E197-D352-A89E8F7C7ADA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ED7C-77B5-FECD-27A8-35C76FEC9463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ACAC-6FAE-C4CA-02D5-65DE357D2B40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34732-98DD-AFB8-ED6F-09957330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AEA5B8-C47D-9054-1ABA-93F9D82EF870}"/>
              </a:ext>
            </a:extLst>
          </p:cNvPr>
          <p:cNvSpPr/>
          <p:nvPr/>
        </p:nvSpPr>
        <p:spPr>
          <a:xfrm>
            <a:off x="2699792" y="1041431"/>
            <a:ext cx="1008112" cy="88224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36D468-B15B-A6D3-5D2A-FCA06FDBC1C5}"/>
              </a:ext>
            </a:extLst>
          </p:cNvPr>
          <p:cNvSpPr/>
          <p:nvPr/>
        </p:nvSpPr>
        <p:spPr>
          <a:xfrm>
            <a:off x="4644008" y="1557546"/>
            <a:ext cx="1224136" cy="70802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035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5D7D-6D2F-EC3A-00B4-4971139CA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372A6C-16EE-DCA1-E9E4-0CBEBD8E61D0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C1CF2-945D-3207-B157-E3E997E03F5B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1E9B-422B-24B3-DCE1-7A2D8005425B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C0370-5D1B-64FD-C414-EEB4828E43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AB73E-6ED8-145B-493F-888184A62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8" y="1707654"/>
            <a:ext cx="2689194" cy="751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2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8" y="1707654"/>
            <a:ext cx="2689194" cy="751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105515" y="2458825"/>
            <a:ext cx="2499360" cy="1620157"/>
            <a:chOff x="105515" y="2458825"/>
            <a:chExt cx="2499360" cy="16201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5515" y="2859782"/>
              <a:ext cx="2499360" cy="1219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355195" y="2458825"/>
              <a:ext cx="0" cy="4009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47B6-0C28-392C-6343-6B1F231F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2476DD-E44A-6D71-E3DC-F1615CE96F47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A579D-B963-8BC2-DDB2-894A5032FDCC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717CE-8622-B833-41D7-E32DFF9A4BEE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33E23-EA9B-F566-B6A6-6A1EC5A8CF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47378-9F59-A103-F9F1-449DB738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8" y="1707654"/>
            <a:ext cx="2689194" cy="751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A5B8515-8F5B-B3B7-BF6F-73F587AF717B}"/>
              </a:ext>
            </a:extLst>
          </p:cNvPr>
          <p:cNvGrpSpPr/>
          <p:nvPr/>
        </p:nvGrpSpPr>
        <p:grpSpPr>
          <a:xfrm>
            <a:off x="105515" y="2458825"/>
            <a:ext cx="2499360" cy="1620157"/>
            <a:chOff x="105515" y="2458825"/>
            <a:chExt cx="2499360" cy="16201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107B90-82DC-A346-39BA-23F1BD82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5515" y="2859782"/>
              <a:ext cx="2499360" cy="1219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DB35857-09B7-7F86-9D66-3F2F5140097B}"/>
                </a:ext>
              </a:extLst>
            </p:cNvPr>
            <p:cNvCxnSpPr/>
            <p:nvPr/>
          </p:nvCxnSpPr>
          <p:spPr>
            <a:xfrm>
              <a:off x="1355195" y="2458825"/>
              <a:ext cx="0" cy="4009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C7A9E6CF-1B39-2509-6C57-F24566BD78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27" y="911299"/>
            <a:ext cx="4678931" cy="3167683"/>
          </a:xfrm>
        </p:spPr>
      </p:pic>
    </p:spTree>
    <p:extLst>
      <p:ext uri="{BB962C8B-B14F-4D97-AF65-F5344CB8AC3E}">
        <p14:creationId xmlns:p14="http://schemas.microsoft.com/office/powerpoint/2010/main" val="75535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F041-4342-D8EA-E43A-5914E76B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D5A5C-44DE-4EFF-0FC6-FD0FED572982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87509-C04F-024A-FEC1-0E376C610BF6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3A3F-AC57-197F-AE34-FFD20258C766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72896-80CD-1729-6B44-113BB69351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0CEC9-7012-4085-7272-00D6508B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8" y="1707654"/>
            <a:ext cx="2689194" cy="751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CCCD4FE-F1C4-6C3C-E52E-997A8AEBB22A}"/>
              </a:ext>
            </a:extLst>
          </p:cNvPr>
          <p:cNvGrpSpPr/>
          <p:nvPr/>
        </p:nvGrpSpPr>
        <p:grpSpPr>
          <a:xfrm>
            <a:off x="105515" y="2458825"/>
            <a:ext cx="2499360" cy="1620157"/>
            <a:chOff x="105515" y="2458825"/>
            <a:chExt cx="2499360" cy="16201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FCED24-4D0D-31A7-6961-1F0468C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5515" y="2859782"/>
              <a:ext cx="2499360" cy="1219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E0EA5B5-0104-84F2-02E5-42BB760AED77}"/>
                </a:ext>
              </a:extLst>
            </p:cNvPr>
            <p:cNvCxnSpPr/>
            <p:nvPr/>
          </p:nvCxnSpPr>
          <p:spPr>
            <a:xfrm>
              <a:off x="1355195" y="2458825"/>
              <a:ext cx="0" cy="4009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456486-584A-2A19-CC3D-B253E8123A23}"/>
              </a:ext>
            </a:extLst>
          </p:cNvPr>
          <p:cNvGrpSpPr/>
          <p:nvPr/>
        </p:nvGrpSpPr>
        <p:grpSpPr>
          <a:xfrm>
            <a:off x="2604875" y="839956"/>
            <a:ext cx="3565506" cy="2629426"/>
            <a:chOff x="2604875" y="839956"/>
            <a:chExt cx="3565506" cy="262942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2107D0B-2F2F-4365-8640-3C730B2F6D84}"/>
                </a:ext>
              </a:extLst>
            </p:cNvPr>
            <p:cNvGrpSpPr/>
            <p:nvPr/>
          </p:nvGrpSpPr>
          <p:grpSpPr>
            <a:xfrm>
              <a:off x="2863301" y="839956"/>
              <a:ext cx="3307080" cy="1965960"/>
              <a:chOff x="3131840" y="1009335"/>
              <a:chExt cx="3307080" cy="19659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873F13-8C6C-6D41-0797-9FEF9B880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131840" y="1009335"/>
                <a:ext cx="3307080" cy="196596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87EA54-1DCD-D509-3FB5-92CC28C8F7F5}"/>
                  </a:ext>
                </a:extLst>
              </p:cNvPr>
              <p:cNvSpPr txBox="1"/>
              <p:nvPr/>
            </p:nvSpPr>
            <p:spPr>
              <a:xfrm>
                <a:off x="5508104" y="2608088"/>
                <a:ext cx="769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latin typeface="Tw Cen MT" charset="0"/>
                    <a:cs typeface="Tw Cen MT" charset="0"/>
                  </a:rPr>
                  <a:t>MCAM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48E7AC9-9126-0894-5180-226606CE108B}"/>
                </a:ext>
              </a:extLst>
            </p:cNvPr>
            <p:cNvCxnSpPr/>
            <p:nvPr/>
          </p:nvCxnSpPr>
          <p:spPr>
            <a:xfrm flipV="1">
              <a:off x="2604875" y="1822936"/>
              <a:ext cx="258426" cy="164644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387E08-8D50-2F1D-2C4C-FD5159FCF28E}"/>
              </a:ext>
            </a:extLst>
          </p:cNvPr>
          <p:cNvGrpSpPr/>
          <p:nvPr/>
        </p:nvGrpSpPr>
        <p:grpSpPr>
          <a:xfrm>
            <a:off x="2604875" y="3054062"/>
            <a:ext cx="3623309" cy="1965960"/>
            <a:chOff x="2604875" y="3054062"/>
            <a:chExt cx="3623309" cy="196596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5E6281-C03B-0521-9EEF-AB1CB4487D44}"/>
                </a:ext>
              </a:extLst>
            </p:cNvPr>
            <p:cNvCxnSpPr/>
            <p:nvPr/>
          </p:nvCxnSpPr>
          <p:spPr>
            <a:xfrm>
              <a:off x="2604875" y="3469382"/>
              <a:ext cx="270509" cy="56766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195AF2-D5C3-9289-B451-0DC72356E3EC}"/>
                </a:ext>
              </a:extLst>
            </p:cNvPr>
            <p:cNvGrpSpPr/>
            <p:nvPr/>
          </p:nvGrpSpPr>
          <p:grpSpPr>
            <a:xfrm>
              <a:off x="2875384" y="3054062"/>
              <a:ext cx="3352800" cy="1965960"/>
              <a:chOff x="3143923" y="3035920"/>
              <a:chExt cx="3352800" cy="196596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B8CFA23-7B4D-CD04-1A98-A8DEDD426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143923" y="3035920"/>
                <a:ext cx="3352800" cy="196596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92895F-2DB4-17EE-44B3-EDC93AB515F7}"/>
                  </a:ext>
                </a:extLst>
              </p:cNvPr>
              <p:cNvSpPr txBox="1"/>
              <p:nvPr/>
            </p:nvSpPr>
            <p:spPr>
              <a:xfrm>
                <a:off x="5509196" y="3064783"/>
                <a:ext cx="7015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latin typeface="Tw Cen MT" charset="0"/>
                    <a:cs typeface="Tw Cen MT" charset="0"/>
                  </a:rPr>
                  <a:t>TCAM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40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E77C-5CD2-4EC5-17A1-CA3F2691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9D2158-7821-9C85-4987-F2B2DEC91982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C4CAM: Lowering for different CAM-based acc.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E024-BC13-E37D-B8B5-E35A7E78D091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D20B-D242-930B-E8FD-328219D3C4E0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B6201-7305-43B3-2D77-0413759E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36000" y="843558"/>
            <a:ext cx="9072000" cy="142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D2210-13F5-D611-3BBB-75DEA6E991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98" y="1707654"/>
            <a:ext cx="2689194" cy="751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01DDF9E-AE2E-1C28-0020-B8FEADC30258}"/>
              </a:ext>
            </a:extLst>
          </p:cNvPr>
          <p:cNvGrpSpPr/>
          <p:nvPr/>
        </p:nvGrpSpPr>
        <p:grpSpPr>
          <a:xfrm>
            <a:off x="105515" y="2458825"/>
            <a:ext cx="2499360" cy="1620157"/>
            <a:chOff x="105515" y="2458825"/>
            <a:chExt cx="2499360" cy="16201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197BEF-6F38-CF7B-4DC3-4ED30ED9B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5515" y="2859782"/>
              <a:ext cx="2499360" cy="12192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61A1ED-8896-8FFC-0F22-33799EFD32A1}"/>
                </a:ext>
              </a:extLst>
            </p:cNvPr>
            <p:cNvCxnSpPr/>
            <p:nvPr/>
          </p:nvCxnSpPr>
          <p:spPr>
            <a:xfrm>
              <a:off x="1355195" y="2458825"/>
              <a:ext cx="0" cy="4009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425121-46CA-618B-3624-A644EEF84BE4}"/>
              </a:ext>
            </a:extLst>
          </p:cNvPr>
          <p:cNvGrpSpPr/>
          <p:nvPr/>
        </p:nvGrpSpPr>
        <p:grpSpPr>
          <a:xfrm>
            <a:off x="2604875" y="839956"/>
            <a:ext cx="3565506" cy="2629426"/>
            <a:chOff x="2604875" y="839956"/>
            <a:chExt cx="3565506" cy="262942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B15A99-F323-2C28-095B-69CCC007FF24}"/>
                </a:ext>
              </a:extLst>
            </p:cNvPr>
            <p:cNvGrpSpPr/>
            <p:nvPr/>
          </p:nvGrpSpPr>
          <p:grpSpPr>
            <a:xfrm>
              <a:off x="2863301" y="839956"/>
              <a:ext cx="3307080" cy="1965960"/>
              <a:chOff x="3131840" y="1009335"/>
              <a:chExt cx="3307080" cy="19659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0F03C6D-B4BC-AF6A-21A4-45D536185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131840" y="1009335"/>
                <a:ext cx="3307080" cy="196596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1003B8-88F5-E12C-6D72-0773E4E25FB0}"/>
                  </a:ext>
                </a:extLst>
              </p:cNvPr>
              <p:cNvSpPr txBox="1"/>
              <p:nvPr/>
            </p:nvSpPr>
            <p:spPr>
              <a:xfrm>
                <a:off x="5508104" y="2608088"/>
                <a:ext cx="769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latin typeface="Tw Cen MT" charset="0"/>
                    <a:cs typeface="Tw Cen MT" charset="0"/>
                  </a:rPr>
                  <a:t>MCAM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831612-E02F-E606-46BF-CAD5B5809CE3}"/>
                </a:ext>
              </a:extLst>
            </p:cNvPr>
            <p:cNvCxnSpPr/>
            <p:nvPr/>
          </p:nvCxnSpPr>
          <p:spPr>
            <a:xfrm flipV="1">
              <a:off x="2604875" y="1822936"/>
              <a:ext cx="258426" cy="164644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6CC03F-8B34-5F4E-D13E-2651CED32E72}"/>
              </a:ext>
            </a:extLst>
          </p:cNvPr>
          <p:cNvGrpSpPr/>
          <p:nvPr/>
        </p:nvGrpSpPr>
        <p:grpSpPr>
          <a:xfrm>
            <a:off x="2604875" y="3054062"/>
            <a:ext cx="3623309" cy="1965960"/>
            <a:chOff x="2604875" y="3054062"/>
            <a:chExt cx="3623309" cy="196596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D229F62-E135-04EF-8BC3-8BC79AD4303B}"/>
                </a:ext>
              </a:extLst>
            </p:cNvPr>
            <p:cNvCxnSpPr/>
            <p:nvPr/>
          </p:nvCxnSpPr>
          <p:spPr>
            <a:xfrm>
              <a:off x="2604875" y="3469382"/>
              <a:ext cx="270509" cy="56766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5667F-D632-1ABA-0035-08D15632F17E}"/>
                </a:ext>
              </a:extLst>
            </p:cNvPr>
            <p:cNvGrpSpPr/>
            <p:nvPr/>
          </p:nvGrpSpPr>
          <p:grpSpPr>
            <a:xfrm>
              <a:off x="2875384" y="3054062"/>
              <a:ext cx="3352800" cy="1965960"/>
              <a:chOff x="3143923" y="3035920"/>
              <a:chExt cx="3352800" cy="196596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BDB70-406A-B1B1-6F7A-B98B76FE8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143923" y="3035920"/>
                <a:ext cx="3352800" cy="196596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6F1DEB-9DE1-5A79-1217-FD78889562CB}"/>
                  </a:ext>
                </a:extLst>
              </p:cNvPr>
              <p:cNvSpPr txBox="1"/>
              <p:nvPr/>
            </p:nvSpPr>
            <p:spPr>
              <a:xfrm>
                <a:off x="5509196" y="3064783"/>
                <a:ext cx="7015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>
                    <a:latin typeface="Tw Cen MT" charset="0"/>
                    <a:cs typeface="Tw Cen MT" charset="0"/>
                  </a:rPr>
                  <a:t>TCAM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A7C102-D56D-6029-C323-B5F706AADE81}"/>
              </a:ext>
            </a:extLst>
          </p:cNvPr>
          <p:cNvGrpSpPr/>
          <p:nvPr/>
        </p:nvGrpSpPr>
        <p:grpSpPr>
          <a:xfrm>
            <a:off x="5640900" y="843558"/>
            <a:ext cx="3467100" cy="3193484"/>
            <a:chOff x="5640900" y="843558"/>
            <a:chExt cx="3467100" cy="319348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6EC9F9F-3262-105E-5A5F-78282557A656}"/>
                </a:ext>
              </a:extLst>
            </p:cNvPr>
            <p:cNvGrpSpPr/>
            <p:nvPr/>
          </p:nvGrpSpPr>
          <p:grpSpPr>
            <a:xfrm>
              <a:off x="5640900" y="843558"/>
              <a:ext cx="3467100" cy="2286000"/>
              <a:chOff x="5640900" y="843558"/>
              <a:chExt cx="3467100" cy="22860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6A53802-57A2-4259-25EA-878A2D733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5640900" y="843558"/>
                <a:ext cx="3467100" cy="2286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8C8FBC-7A4D-3B9B-1C24-66DE72AB298D}"/>
                  </a:ext>
                </a:extLst>
              </p:cNvPr>
              <p:cNvSpPr txBox="1"/>
              <p:nvPr/>
            </p:nvSpPr>
            <p:spPr>
              <a:xfrm>
                <a:off x="7840825" y="843558"/>
                <a:ext cx="12671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u="sng" dirty="0">
                    <a:latin typeface="Tw Cen MT" charset="0"/>
                    <a:cs typeface="Tw Cen MT" charset="0"/>
                  </a:rPr>
                  <a:t>Selective search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A8092D4-2F8B-D1B5-051E-77E50AC9BF3C}"/>
                </a:ext>
              </a:extLst>
            </p:cNvPr>
            <p:cNvCxnSpPr/>
            <p:nvPr/>
          </p:nvCxnSpPr>
          <p:spPr>
            <a:xfrm flipV="1">
              <a:off x="6228184" y="3129558"/>
              <a:ext cx="1146266" cy="90748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44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04FDA-9FF8-EC4E-CC10-5C67CEE5B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980D82-B771-2BE9-FDF6-BAA2630D091F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addressable memories (CAMs)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3992-74A2-5F65-D3D7-D4CB81BFA342}"/>
              </a:ext>
            </a:extLst>
          </p:cNvPr>
          <p:cNvSpPr>
            <a:spLocks noGrp="1" noEditPoints="1"/>
          </p:cNvSpPr>
          <p:nvPr>
            <p:ph sz="quarter" idx="14"/>
          </p:nvPr>
        </p:nvSpPr>
        <p:spPr>
          <a:xfrm>
            <a:off x="395289" y="915566"/>
            <a:ext cx="7117906" cy="3743994"/>
          </a:xfrm>
        </p:spPr>
        <p:txBody>
          <a:bodyPr/>
          <a:lstStyle/>
          <a:p>
            <a:r>
              <a:rPr lang="en-US" dirty="0"/>
              <a:t>NVM-based CAMs: Great for </a:t>
            </a:r>
            <a:r>
              <a:rPr lang="en-US" b="1" u="sng" dirty="0"/>
              <a:t>KNNs</a:t>
            </a:r>
            <a:r>
              <a:rPr lang="en-US" dirty="0"/>
              <a:t>, One-shot learning, …</a:t>
            </a:r>
          </a:p>
          <a:p>
            <a:r>
              <a:rPr lang="en-US" dirty="0"/>
              <a:t>CINM support for </a:t>
            </a:r>
            <a:r>
              <a:rPr lang="en-US" b="1" dirty="0"/>
              <a:t>similarity</a:t>
            </a:r>
            <a:r>
              <a:rPr lang="en-US" dirty="0"/>
              <a:t> and </a:t>
            </a:r>
            <a:r>
              <a:rPr lang="en-US" b="1" dirty="0"/>
              <a:t>CAM arch exploration</a:t>
            </a:r>
            <a:r>
              <a:rPr lang="en-US" dirty="0"/>
              <a:t> </a:t>
            </a:r>
          </a:p>
          <a:p>
            <a:r>
              <a:rPr lang="en-US" dirty="0"/>
              <a:t>Automatic flow from </a:t>
            </a:r>
            <a:r>
              <a:rPr lang="en-US" dirty="0" err="1"/>
              <a:t>TorchScript</a:t>
            </a:r>
            <a:r>
              <a:rPr lang="en-US" dirty="0"/>
              <a:t> </a:t>
            </a:r>
            <a:r>
              <a:rPr lang="en-US" b="1" dirty="0"/>
              <a:t>matches manual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E54A-EABD-9B24-A8DC-F2C51656EDB1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BFE4-DA4E-CBD1-69E2-CE44E571236A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B07B2-A3FB-6EB5-EBDA-9EB1BBF949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3194" y="824648"/>
            <a:ext cx="1534560" cy="10604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1E9F04-164B-EA2A-73D1-EBE39406B83C}"/>
              </a:ext>
            </a:extLst>
          </p:cNvPr>
          <p:cNvGrpSpPr/>
          <p:nvPr/>
        </p:nvGrpSpPr>
        <p:grpSpPr>
          <a:xfrm>
            <a:off x="212520" y="1978645"/>
            <a:ext cx="8718960" cy="2577062"/>
            <a:chOff x="212520" y="1978645"/>
            <a:chExt cx="8718960" cy="25770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79304B-9AC0-97BA-E4DA-A1012B1F1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12520" y="1978645"/>
              <a:ext cx="8718960" cy="21674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E1B4F0-C475-06DA-CC3E-D10AAF3FC6C2}"/>
                </a:ext>
              </a:extLst>
            </p:cNvPr>
            <p:cNvSpPr/>
            <p:nvPr/>
          </p:nvSpPr>
          <p:spPr>
            <a:xfrm>
              <a:off x="239036" y="3951949"/>
              <a:ext cx="4116940" cy="6037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r>
                <a:rPr lang="en-GB" sz="1100" dirty="0">
                  <a:solidFill>
                    <a:schemeClr val="tx1">
                      <a:tint val="75000"/>
                    </a:schemeClr>
                  </a:solidFill>
                  <a:latin typeface="Tw Cen MT" charset="0"/>
                </a:rPr>
                <a:t>H. </a:t>
              </a:r>
              <a:r>
                <a:rPr lang="en-GB" sz="1100" dirty="0" err="1">
                  <a:solidFill>
                    <a:schemeClr val="tx1">
                      <a:tint val="75000"/>
                    </a:schemeClr>
                  </a:solidFill>
                  <a:latin typeface="Tw Cen MT" charset="0"/>
                </a:rPr>
                <a:t>Farzaneh</a:t>
              </a:r>
              <a:r>
                <a:rPr lang="en-GB" sz="1100" dirty="0">
                  <a:solidFill>
                    <a:schemeClr val="tx1">
                      <a:tint val="75000"/>
                    </a:schemeClr>
                  </a:solidFill>
                  <a:latin typeface="Tw Cen MT" charset="0"/>
                </a:rPr>
                <a:t>, et al. “C4CAM: A Compiler for CAM-based In-memory Accelerators”, ASPLOS, 2024</a:t>
              </a:r>
              <a:endParaRPr lang="en-DE" sz="1100" dirty="0">
                <a:solidFill>
                  <a:schemeClr val="tx1">
                    <a:tint val="75000"/>
                  </a:schemeClr>
                </a:solidFill>
                <a:latin typeface="Tw Cen MT" charset="0"/>
              </a:endParaRPr>
            </a:p>
          </p:txBody>
        </p:sp>
      </p:grp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632E677-E33E-E09C-94C8-4794C79920CA}"/>
              </a:ext>
            </a:extLst>
          </p:cNvPr>
          <p:cNvSpPr/>
          <p:nvPr/>
        </p:nvSpPr>
        <p:spPr>
          <a:xfrm>
            <a:off x="4211959" y="4126033"/>
            <a:ext cx="4536751" cy="915867"/>
          </a:xfrm>
          <a:prstGeom prst="wedgeRoundRectCallout">
            <a:avLst>
              <a:gd name="adj1" fmla="val -46023"/>
              <a:gd name="adj2" fmla="val -65495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KNN results (128x128 CAM):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14x faster and ~10</a:t>
            </a:r>
            <a:r>
              <a:rPr lang="en-GB" b="1" baseline="30000" dirty="0">
                <a:solidFill>
                  <a:schemeClr val="tx1"/>
                </a:solidFill>
                <a:latin typeface="Tw Cen MT" charset="0"/>
                <a:cs typeface="Tw Cen MT" charset="0"/>
              </a:rPr>
              <a:t>4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 less energy</a:t>
            </a:r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 compared to GPU </a:t>
            </a:r>
            <a:endParaRPr lang="en-DE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25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CAMs: Design space exploration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4"/>
          </p:nvPr>
        </p:nvSpPr>
        <p:spPr>
          <a:xfrm>
            <a:off x="395289" y="915566"/>
            <a:ext cx="7117906" cy="3743994"/>
          </a:xfrm>
        </p:spPr>
        <p:txBody>
          <a:bodyPr/>
          <a:lstStyle/>
          <a:p>
            <a:r>
              <a:rPr lang="en-US" dirty="0"/>
              <a:t>Retargetable compiler for CAM exploration: Sizes and features</a:t>
            </a:r>
          </a:p>
          <a:p>
            <a:r>
              <a:rPr lang="en-US" dirty="0"/>
              <a:t>Compiler flags for optimization target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036" y="3951949"/>
            <a:ext cx="4116940" cy="60375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100" dirty="0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H. </a:t>
            </a:r>
            <a:r>
              <a:rPr lang="en-GB" sz="1100" dirty="0" err="1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Farzaneh</a:t>
            </a:r>
            <a:r>
              <a:rPr lang="en-GB" sz="1100" dirty="0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, et al. “C4CAM: A Compiler for CAM-based In-memory Accelerators”, ASPLOS, 2024</a:t>
            </a:r>
            <a:endParaRPr lang="en-DE" sz="1100" dirty="0">
              <a:solidFill>
                <a:schemeClr val="tx1">
                  <a:tint val="75000"/>
                </a:schemeClr>
              </a:solidFill>
              <a:latin typeface="Tw Cen M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708" y="1554282"/>
            <a:ext cx="8573740" cy="2418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3194" y="824648"/>
            <a:ext cx="1534560" cy="106042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192150" y="3973044"/>
            <a:ext cx="4951850" cy="915867"/>
          </a:xfrm>
          <a:prstGeom prst="wedgeRoundRectCallout">
            <a:avLst>
              <a:gd name="adj1" fmla="val -14734"/>
              <a:gd name="adj2" fmla="val -73815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Different flags expose trade-offs w/o manual re-coding. Next: include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device-level parameters</a:t>
            </a:r>
            <a:endParaRPr lang="en-DE" b="1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DA2622-18B0-EDE2-FD4B-27E4234FAFC2}"/>
              </a:ext>
            </a:extLst>
          </p:cNvPr>
          <p:cNvSpPr/>
          <p:nvPr/>
        </p:nvSpPr>
        <p:spPr>
          <a:xfrm>
            <a:off x="7472650" y="1885075"/>
            <a:ext cx="1584424" cy="603758"/>
          </a:xfrm>
          <a:prstGeom prst="roundRect">
            <a:avLst>
              <a:gd name="adj" fmla="val 536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  <a:latin typeface="Tw Cen MT"/>
                <a:cs typeface="Tw Cen MT"/>
              </a:rPr>
              <a:t>Asplos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9DE3A-393C-B64E-0745-59F11B4B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B0066D-8B51-4BCB-F7BF-93B8AC157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Categorization: </a:t>
            </a:r>
            <a:r>
              <a:rPr lang="en-DE" u="sng" dirty="0"/>
              <a:t>CNM</a:t>
            </a:r>
            <a:r>
              <a:rPr lang="en-DE" dirty="0"/>
              <a:t> and CIM Systems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32686D-E62E-879F-FCA4-381440719D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3" y="2897032"/>
            <a:ext cx="3624474" cy="15955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A39E1-E8C2-4068-851A-7B9CE471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6ACC-3777-668D-7AE5-688113F1A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A767D-1404-4C6D-9D8B-09CCA0B1507A}"/>
              </a:ext>
            </a:extLst>
          </p:cNvPr>
          <p:cNvSpPr txBox="1"/>
          <p:nvPr/>
        </p:nvSpPr>
        <p:spPr>
          <a:xfrm>
            <a:off x="706013" y="449262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S. Lee et al. ISCA (2021)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D0B762-7A5E-DAF4-3706-0F8E79EBC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8483"/>
            <a:ext cx="5232732" cy="1595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AB1BB9-5FA4-7720-2F79-0E8C0F6CF536}"/>
              </a:ext>
            </a:extLst>
          </p:cNvPr>
          <p:cNvSpPr txBox="1"/>
          <p:nvPr/>
        </p:nvSpPr>
        <p:spPr>
          <a:xfrm>
            <a:off x="1375578" y="247936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 err="1">
                <a:latin typeface="Tw Cen MT" charset="0"/>
                <a:ea typeface="Tw Cen MT" charset="0"/>
                <a:cs typeface="Tw Cen MT" charset="0"/>
              </a:rPr>
              <a:t>Gómez-Luna</a:t>
            </a: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, Juan, et al. arXiv:2105.03814 (2021) </a:t>
            </a:r>
          </a:p>
        </p:txBody>
      </p:sp>
    </p:spTree>
    <p:extLst>
      <p:ext uri="{BB962C8B-B14F-4D97-AF65-F5344CB8AC3E}">
        <p14:creationId xmlns:p14="http://schemas.microsoft.com/office/powerpoint/2010/main" val="52634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E3F5-2AD6-7121-88AE-FC108CC2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12C8F-61FE-42B0-630A-AFB0B4D8E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Cinnamon – C4CAM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988CB8-904F-0F96-3973-A7DB905DFAC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3" y="2897032"/>
            <a:ext cx="3624474" cy="15955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0ED2E-4AA7-73DD-53C4-AA8B95790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EA878-733A-5F60-5F70-60E2761F5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45645-9C6B-E065-ABC0-41C8ED0F09ED}"/>
              </a:ext>
            </a:extLst>
          </p:cNvPr>
          <p:cNvSpPr txBox="1"/>
          <p:nvPr/>
        </p:nvSpPr>
        <p:spPr>
          <a:xfrm>
            <a:off x="706013" y="449262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S. Lee et al. ISCA (2021)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0F554E-1251-8DD1-A711-D16C4CF0A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8483"/>
            <a:ext cx="5232732" cy="1595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B17E0D-7297-99A2-3EE4-4989A4E69AC7}"/>
              </a:ext>
            </a:extLst>
          </p:cNvPr>
          <p:cNvSpPr txBox="1"/>
          <p:nvPr/>
        </p:nvSpPr>
        <p:spPr>
          <a:xfrm>
            <a:off x="1375578" y="247936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 err="1">
                <a:latin typeface="Tw Cen MT" charset="0"/>
                <a:ea typeface="Tw Cen MT" charset="0"/>
                <a:cs typeface="Tw Cen MT" charset="0"/>
              </a:rPr>
              <a:t>Gómez-Luna</a:t>
            </a: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, Juan, et al. arXiv:2105.03814 (2021)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4358FC-02CF-04B8-18E8-C4F898BA0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0" y="670798"/>
            <a:ext cx="1799350" cy="2059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95DCFA-3FC9-29D0-3A18-9E443C933BD6}"/>
              </a:ext>
            </a:extLst>
          </p:cNvPr>
          <p:cNvSpPr txBox="1"/>
          <p:nvPr/>
        </p:nvSpPr>
        <p:spPr>
          <a:xfrm>
            <a:off x="6190789" y="2699247"/>
            <a:ext cx="1868149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Aguirre, F. et al. Nature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481F5-340A-0798-9C1C-8883D400A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5515"/>
            <a:ext cx="2910874" cy="1500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78ABF-C068-9A17-6FD0-3088BD40E8B8}"/>
              </a:ext>
            </a:extLst>
          </p:cNvPr>
          <p:cNvSpPr txBox="1"/>
          <p:nvPr/>
        </p:nvSpPr>
        <p:spPr>
          <a:xfrm>
            <a:off x="4649771" y="4563917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050" b="0" i="0" u="none" strike="noStrike" dirty="0">
                <a:solidFill>
                  <a:srgbClr val="AEAFB0"/>
                </a:solidFill>
                <a:effectLst/>
                <a:latin typeface="Tw Cen MT" panose="020B0602020104020603" pitchFamily="34" charset="77"/>
              </a:rPr>
              <a:t>J. P. Cardoso de Lima, et al. FPL (2020)</a:t>
            </a:r>
            <a:endParaRPr lang="en-US" sz="1050" dirty="0">
              <a:solidFill>
                <a:srgbClr val="AEAFB0"/>
              </a:solidFill>
              <a:latin typeface="Tw Cen MT" panose="020B0602020104020603" pitchFamily="34" charset="77"/>
              <a:ea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08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70E3D-B5B3-607E-8DEF-EC9A84D1C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Memristor-based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15E18-2D26-1415-4DD0-C8CD3C06A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8103C-350D-40F9-858F-2ECC92CD4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81DFAA-E97C-0AEE-37DE-472AB4FC0B73}"/>
              </a:ext>
            </a:extLst>
          </p:cNvPr>
          <p:cNvSpPr/>
          <p:nvPr/>
        </p:nvSpPr>
        <p:spPr>
          <a:xfrm>
            <a:off x="1239104" y="5849484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Li and Patel, </a:t>
            </a:r>
            <a:r>
              <a:rPr lang="en-US" sz="1400" i="1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Bitweaving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, SIGMOD'2013.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7742628D-884B-B84A-23AC-42BCAE5F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4" y="2173657"/>
            <a:ext cx="2509578" cy="22884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1D40AE1-CAFA-683B-7DE3-4A217D2CCE49}"/>
              </a:ext>
            </a:extLst>
          </p:cNvPr>
          <p:cNvGrpSpPr/>
          <p:nvPr/>
        </p:nvGrpSpPr>
        <p:grpSpPr>
          <a:xfrm>
            <a:off x="4615282" y="2051316"/>
            <a:ext cx="2355716" cy="2021578"/>
            <a:chOff x="5637829" y="2065051"/>
            <a:chExt cx="2355716" cy="2021578"/>
          </a:xfrm>
        </p:grpSpPr>
        <p:pic>
          <p:nvPicPr>
            <p:cNvPr id="13" name="Picture 12" descr="A diagram of a computer program&#10;&#10;Description automatically generated">
              <a:extLst>
                <a:ext uri="{FF2B5EF4-FFF2-40B4-BE49-F238E27FC236}">
                  <a16:creationId xmlns:a16="http://schemas.microsoft.com/office/drawing/2014/main" id="{8E6F16C0-C6EC-F625-8B43-84E6BB869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938" b="20884"/>
            <a:stretch/>
          </p:blipFill>
          <p:spPr>
            <a:xfrm>
              <a:off x="5637829" y="2065051"/>
              <a:ext cx="2351719" cy="201835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2319D-6E5B-F383-4D40-99F307FB2EBF}"/>
                </a:ext>
              </a:extLst>
            </p:cNvPr>
            <p:cNvSpPr/>
            <p:nvPr/>
          </p:nvSpPr>
          <p:spPr>
            <a:xfrm>
              <a:off x="7253111" y="3619366"/>
              <a:ext cx="740434" cy="46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1E16C7-21EC-89B9-4242-2F37FC0E9692}"/>
              </a:ext>
            </a:extLst>
          </p:cNvPr>
          <p:cNvGrpSpPr/>
          <p:nvPr/>
        </p:nvGrpSpPr>
        <p:grpSpPr>
          <a:xfrm>
            <a:off x="5633406" y="2644078"/>
            <a:ext cx="2956709" cy="1871888"/>
            <a:chOff x="7989453" y="2984898"/>
            <a:chExt cx="2956709" cy="1871888"/>
          </a:xfrm>
        </p:grpSpPr>
        <p:pic>
          <p:nvPicPr>
            <p:cNvPr id="17" name="Picture 16" descr="A diagram of a circuit&#10;&#10;Description automatically generated">
              <a:extLst>
                <a:ext uri="{FF2B5EF4-FFF2-40B4-BE49-F238E27FC236}">
                  <a16:creationId xmlns:a16="http://schemas.microsoft.com/office/drawing/2014/main" id="{D2C6055F-E156-FEE5-CF33-7F7F8EF7C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94" r="8146" b="3571"/>
            <a:stretch/>
          </p:blipFill>
          <p:spPr>
            <a:xfrm>
              <a:off x="8983467" y="3242415"/>
              <a:ext cx="1804018" cy="1334885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310D86-7509-C2D9-2A23-428A654BF21F}"/>
                </a:ext>
              </a:extLst>
            </p:cNvPr>
            <p:cNvSpPr/>
            <p:nvPr/>
          </p:nvSpPr>
          <p:spPr>
            <a:xfrm>
              <a:off x="9183557" y="3094180"/>
              <a:ext cx="1762605" cy="176260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D40F0A-801A-6046-0B79-999131BFA34A}"/>
                </a:ext>
              </a:extLst>
            </p:cNvPr>
            <p:cNvGrpSpPr/>
            <p:nvPr/>
          </p:nvGrpSpPr>
          <p:grpSpPr>
            <a:xfrm>
              <a:off x="7989453" y="2984898"/>
              <a:ext cx="2038024" cy="1361150"/>
              <a:chOff x="7989453" y="2984898"/>
              <a:chExt cx="2038024" cy="136115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C3B8E0E-277A-DB92-31D6-0F1B9B23CE9E}"/>
                  </a:ext>
                </a:extLst>
              </p:cNvPr>
              <p:cNvSpPr/>
              <p:nvPr/>
            </p:nvSpPr>
            <p:spPr>
              <a:xfrm>
                <a:off x="7989453" y="2984898"/>
                <a:ext cx="723515" cy="68452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E645082-1D13-3E06-2D32-873FE33B00AC}"/>
                  </a:ext>
                </a:extLst>
              </p:cNvPr>
              <p:cNvCxnSpPr/>
              <p:nvPr/>
            </p:nvCxnSpPr>
            <p:spPr>
              <a:xfrm>
                <a:off x="8613912" y="3020390"/>
                <a:ext cx="1413565" cy="60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8E9532A-2437-9E87-321E-A62379C57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7692" y="3675709"/>
                <a:ext cx="864925" cy="6703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FAE70DA-C24E-10EE-6640-A9A62E2330CE}"/>
              </a:ext>
            </a:extLst>
          </p:cNvPr>
          <p:cNvSpPr/>
          <p:nvPr/>
        </p:nvSpPr>
        <p:spPr>
          <a:xfrm>
            <a:off x="4083476" y="4201313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L. Xie et al., Scouting Logic, ISVLSI'2017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4A41F18-DE62-1AD9-4D4D-903548868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8" y="915566"/>
            <a:ext cx="8569325" cy="3743994"/>
          </a:xfrm>
        </p:spPr>
        <p:txBody>
          <a:bodyPr/>
          <a:lstStyle/>
          <a:p>
            <a:r>
              <a:rPr lang="en-DE" dirty="0"/>
              <a:t>Memristor-crossbars enable:</a:t>
            </a:r>
          </a:p>
          <a:p>
            <a:pPr lvl="1"/>
            <a:r>
              <a:rPr lang="en-DE" dirty="0"/>
              <a:t>Analog dot-product using DA/AD converters</a:t>
            </a:r>
          </a:p>
          <a:p>
            <a:pPr lvl="1"/>
            <a:r>
              <a:rPr lang="en-DE" dirty="0"/>
              <a:t>Bitwise operations (OR, AND, and NOT) using custom SA</a:t>
            </a:r>
          </a:p>
        </p:txBody>
      </p:sp>
    </p:spTree>
    <p:extLst>
      <p:ext uri="{BB962C8B-B14F-4D97-AF65-F5344CB8AC3E}">
        <p14:creationId xmlns:p14="http://schemas.microsoft.com/office/powerpoint/2010/main" val="2464346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6096-AD10-DAD8-2759-6F2B5AB5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7A991F-BDED-D767-844C-F65C2C92C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Sherlock: Logic-in-memory in NVMs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B9119-72B7-FE15-CD07-8B1FFE34D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1AF8-27C2-6D01-0F94-CDD013B2F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59F19A7-E61B-0A06-0B85-E392F099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" y="998332"/>
            <a:ext cx="2791980" cy="34401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C3B839-7485-57E5-7DF0-D46FC5A692CB}"/>
              </a:ext>
            </a:extLst>
          </p:cNvPr>
          <p:cNvSpPr/>
          <p:nvPr/>
        </p:nvSpPr>
        <p:spPr>
          <a:xfrm>
            <a:off x="1239104" y="5849484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Li and Patel, </a:t>
            </a:r>
            <a:r>
              <a:rPr lang="en-US" sz="1400" i="1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Bitweaving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, SIGMOD'2013.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4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F26A1-A114-A30B-D0E7-B6A548BA0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9BF1E-F3D1-BDE2-A166-DCB6CD78D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Sherlock: Logic-in-memory in NVMs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8BE85-B6A7-0413-C233-1123E2AA2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2C7A-7C37-B3E1-4120-D028D5133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1027CA18-BC67-D940-E250-A3C8536B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77" y="800121"/>
            <a:ext cx="2848007" cy="3440119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7638F07-4B54-E767-797C-14868C62D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" y="998332"/>
            <a:ext cx="2791980" cy="344011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9FAE7133-F231-238A-24B5-553AC4EBC8FB}"/>
              </a:ext>
            </a:extLst>
          </p:cNvPr>
          <p:cNvSpPr/>
          <p:nvPr/>
        </p:nvSpPr>
        <p:spPr>
          <a:xfrm>
            <a:off x="3575822" y="2194475"/>
            <a:ext cx="1056117" cy="637383"/>
          </a:xfrm>
          <a:prstGeom prst="rightArrow">
            <a:avLst/>
          </a:prstGeom>
          <a:solidFill>
            <a:srgbClr val="FB9A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endParaRPr lang="en-DE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2598A5-3A44-B9C4-CD3C-216AE89BA501}"/>
              </a:ext>
            </a:extLst>
          </p:cNvPr>
          <p:cNvSpPr/>
          <p:nvPr/>
        </p:nvSpPr>
        <p:spPr>
          <a:xfrm>
            <a:off x="1239104" y="5849484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Li and Patel, </a:t>
            </a:r>
            <a:r>
              <a:rPr lang="en-US" sz="1400" i="1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Bitweaving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, SIGMOD'2013.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50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5510-9439-0FC7-8D6F-EE43D12F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ACE68-D2FE-9A65-4C16-E4E110680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Sherlock: Logic-in-memory in NVMs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03EC9-7391-1118-956C-81B228B02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AF73-F136-5BF7-8018-7AE682E2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2FD08A7-6359-1ECA-352D-70B998DA2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" y="998332"/>
            <a:ext cx="2791980" cy="344011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C2FD96E-9F48-308B-7AE3-50D40F8E8A21}"/>
              </a:ext>
            </a:extLst>
          </p:cNvPr>
          <p:cNvSpPr/>
          <p:nvPr/>
        </p:nvSpPr>
        <p:spPr>
          <a:xfrm>
            <a:off x="3575822" y="2194475"/>
            <a:ext cx="1056117" cy="637383"/>
          </a:xfrm>
          <a:prstGeom prst="rightArrow">
            <a:avLst/>
          </a:prstGeom>
          <a:solidFill>
            <a:srgbClr val="FB9A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endParaRPr lang="en-DE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57514-8F25-D997-DA54-F02BC54AF764}"/>
              </a:ext>
            </a:extLst>
          </p:cNvPr>
          <p:cNvSpPr/>
          <p:nvPr/>
        </p:nvSpPr>
        <p:spPr>
          <a:xfrm>
            <a:off x="1239104" y="5849484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Li and Patel, </a:t>
            </a:r>
            <a:r>
              <a:rPr lang="en-US" sz="1400" i="1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Bitweaving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, SIGMOD'2013.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5E75B0F-ED7D-E24E-24CB-41CCAFB2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98332"/>
            <a:ext cx="2497070" cy="32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0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61B2B-05CB-7E6C-977F-2CC4EDEA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1731F2-BF1D-7060-3F0B-1CA408BDC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Sherlock: Logic-in-memory in NVMs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9159-D046-2761-2486-462443C2A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3AA7C-267E-814F-3A01-9C2CC3A6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0EBE6D2-CF63-83FE-054E-8F6BA3F8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" y="998332"/>
            <a:ext cx="2791980" cy="344011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D20D5CBD-82ED-F9CC-9359-DAEAC131CD81}"/>
              </a:ext>
            </a:extLst>
          </p:cNvPr>
          <p:cNvSpPr/>
          <p:nvPr/>
        </p:nvSpPr>
        <p:spPr>
          <a:xfrm>
            <a:off x="3575822" y="2194475"/>
            <a:ext cx="1056117" cy="637383"/>
          </a:xfrm>
          <a:prstGeom prst="rightArrow">
            <a:avLst/>
          </a:prstGeom>
          <a:solidFill>
            <a:srgbClr val="FB9A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endParaRPr lang="en-DE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E68122-B869-D6FA-BDE1-CDC4C162DA2F}"/>
              </a:ext>
            </a:extLst>
          </p:cNvPr>
          <p:cNvSpPr/>
          <p:nvPr/>
        </p:nvSpPr>
        <p:spPr>
          <a:xfrm>
            <a:off x="1239104" y="5849484"/>
            <a:ext cx="320218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de-DE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Li and Patel, </a:t>
            </a:r>
            <a:r>
              <a:rPr lang="en-US" sz="1400" i="1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Bitweaving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w Cen MT"/>
              </a:rPr>
              <a:t>, SIGMOD'2013.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10BF39F-265B-9426-19A6-D7C9E497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029123"/>
            <a:ext cx="2497070" cy="325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4A4FF-0BED-A2B1-E4E6-38E2E49A4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01" y="1490685"/>
            <a:ext cx="5280587" cy="19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4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AFA47-B4E5-07AC-A717-7D9FC7749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Sherlock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BB6C-A814-78CA-57F1-38A1A872D4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DE" dirty="0"/>
              <a:t>Goal: find clusters of operations that match the device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18F84-74FF-B016-5E83-90F4A8ABF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A99A-DB51-53CE-8EF9-705D2D0F4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DDB59-5F8E-1CED-24F3-1A52A1DB1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2518"/>
            <a:ext cx="3440908" cy="29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53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ECEE8-C187-5E29-12F5-88DE2500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A532BC-8456-FA78-9706-5F962F24E9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Sherlock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1FEA-B5A6-0FE6-B00E-180C62D8CF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DE" dirty="0"/>
              <a:t>Goal: find clusters of operations that match the device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700F-A196-A974-43DE-0E9FFFCCD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C3990-0FD8-C0ED-AD3C-F6D71404A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9FA2F-C49C-7C35-000B-E4595590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2518"/>
            <a:ext cx="3440908" cy="293453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C171C21-0FB3-29D4-65C7-9D096C84E2CB}"/>
              </a:ext>
            </a:extLst>
          </p:cNvPr>
          <p:cNvSpPr/>
          <p:nvPr/>
        </p:nvSpPr>
        <p:spPr>
          <a:xfrm>
            <a:off x="4470103" y="2643758"/>
            <a:ext cx="821977" cy="596089"/>
          </a:xfrm>
          <a:prstGeom prst="rightArrow">
            <a:avLst/>
          </a:prstGeom>
          <a:solidFill>
            <a:srgbClr val="FB9A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endParaRPr lang="en-DE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527ED-17E3-65AC-253E-B07D84E1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31" y="1419622"/>
            <a:ext cx="3020881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Sherlock: Logic-in-memory in NVMs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Massively parallel multi-operand bit-wise operations in-memory</a:t>
            </a:r>
          </a:p>
          <a:p>
            <a:r>
              <a:rPr lang="en-US" dirty="0"/>
              <a:t>Complex mapping of operands, operations and temporaries to columns 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H. Farzaneh. </a:t>
            </a:r>
            <a:r>
              <a:rPr lang="en-US" dirty="0" err="1"/>
              <a:t>MCCSys</a:t>
            </a:r>
            <a:r>
              <a:rPr lang="en-US" dirty="0"/>
              <a:t> Workshop, ASPLOS 2025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9036" y="1593878"/>
            <a:ext cx="2868024" cy="26111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764" y="4162835"/>
            <a:ext cx="2592568" cy="60375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100" dirty="0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H. </a:t>
            </a:r>
            <a:r>
              <a:rPr lang="en-GB" sz="1100" dirty="0" err="1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Farzaneh</a:t>
            </a:r>
            <a:r>
              <a:rPr lang="en-GB" sz="1100" dirty="0">
                <a:solidFill>
                  <a:schemeClr val="tx1">
                    <a:tint val="75000"/>
                  </a:schemeClr>
                </a:solidFill>
                <a:latin typeface="Tw Cen MT" charset="0"/>
              </a:rPr>
              <a:t>, et al. “"SHERLOCK: Scheduling Efficient and Reliable Bulk Bitwise Operations in NVMs", DAC 2024</a:t>
            </a:r>
            <a:endParaRPr lang="en-DE" sz="1100" dirty="0">
              <a:solidFill>
                <a:schemeClr val="tx1">
                  <a:tint val="75000"/>
                </a:schemeClr>
              </a:solidFill>
              <a:latin typeface="Tw Cen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63312" y="1681695"/>
            <a:ext cx="5313897" cy="196410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943560" y="3796075"/>
            <a:ext cx="2780812" cy="970518"/>
          </a:xfrm>
          <a:prstGeom prst="wedgeRoundRectCallout">
            <a:avLst>
              <a:gd name="adj1" fmla="val -15158"/>
              <a:gd name="adj2" fmla="val -30043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Optimized mapping: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Less latency (10x)</a:t>
            </a:r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Tw Cen MT" charset="0"/>
                <a:cs typeface="Tw Cen MT" charset="0"/>
              </a:rPr>
              <a:t>better reliability (~4.6x)</a:t>
            </a:r>
            <a:endParaRPr lang="en-DE" b="1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15616" y="2283718"/>
            <a:ext cx="1152128" cy="3800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885333" y="3777486"/>
            <a:ext cx="2780812" cy="970518"/>
          </a:xfrm>
          <a:prstGeom prst="wedgeRoundRectCallout">
            <a:avLst>
              <a:gd name="adj1" fmla="val -51135"/>
              <a:gd name="adj2" fmla="val -87682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Orders of magnitude better EDP vs CPU baseline</a:t>
            </a:r>
            <a:endParaRPr lang="en-DE" b="1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A619D9-84A6-CE59-0570-D823E907D57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130FE-9FFA-044A-EF9E-CE2EE1208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Conclusions 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7361A-DE0C-EAD6-9C90-9FDCDF2B0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2DA1BE7D-6820-4450-ACB1-CA4C41F17A73}" type="slidenum">
              <a:rPr lang="en-US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D6B48-8EC0-FC20-6694-9192FB5C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r>
              <a:rPr lang="en-US" dirty="0"/>
              <a:t>© H. Farzaneh. </a:t>
            </a:r>
            <a:r>
              <a:rPr lang="en-US" dirty="0" err="1"/>
              <a:t>MCCSys</a:t>
            </a:r>
            <a:r>
              <a:rPr lang="en-US" dirty="0"/>
              <a:t> Workshop, ASPLOS 2025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6455B-FCD9-B47B-5D94-1ED90E5A622F}"/>
              </a:ext>
            </a:extLst>
          </p:cNvPr>
          <p:cNvSpPr txBox="1"/>
          <p:nvPr/>
        </p:nvSpPr>
        <p:spPr bwMode="auto">
          <a:xfrm>
            <a:off x="107504" y="1204020"/>
            <a:ext cx="8856984" cy="37439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>
              <a:spcBef>
                <a:spcPts val="0"/>
              </a:spcBef>
              <a:buClr>
                <a:schemeClr val="tx2"/>
              </a:buClr>
              <a:buSzPct val="80000"/>
              <a:buFont typeface="Wingdings"/>
              <a:buChar char="q"/>
              <a:defRPr sz="20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6"/>
              </a:buClr>
              <a:buSzPct val="80000"/>
              <a:buFont typeface="Wingdings"/>
              <a:buChar char="q"/>
              <a:defRPr sz="18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3"/>
              </a:buClr>
              <a:buSzPct val="120000"/>
              <a:buFont typeface="Wingdings"/>
              <a:buChar char="§"/>
              <a:defRPr sz="16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5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4"/>
              </a:buClr>
              <a:buSzPct val="120000"/>
              <a:buFont typeface="Wingdings"/>
              <a:buChar char="§"/>
              <a:defRPr sz="14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dirty="0"/>
              <a:t>Most recent innovations in computing systems center around memory</a:t>
            </a:r>
            <a:endParaRPr dirty="0"/>
          </a:p>
          <a:p>
            <a:pPr lvl="1">
              <a:spcAft>
                <a:spcPts val="0"/>
              </a:spcAft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Data movement dominates the execution time and energy consumption</a:t>
            </a:r>
            <a:endParaRPr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r>
              <a:rPr lang="en-US" dirty="0"/>
              <a:t>Near- and in-memory computing achieve orders of magnitude energy savings</a:t>
            </a:r>
            <a:endParaRPr dirty="0"/>
          </a:p>
          <a:p>
            <a:pPr>
              <a:spcAft>
                <a:spcPts val="0"/>
              </a:spcAft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r>
              <a:rPr lang="en-US" dirty="0"/>
              <a:t>For these novel architectures to go mainstream, programmability/accessibility is the key, and requires more attention</a:t>
            </a:r>
            <a:endParaRPr dirty="0"/>
          </a:p>
          <a:p>
            <a:pPr>
              <a:spcAft>
                <a:spcPts val="0"/>
              </a:spcAft>
              <a:defRPr/>
            </a:pPr>
            <a:endParaRPr lang="en-US" dirty="0"/>
          </a:p>
          <a:p>
            <a:pPr>
              <a:spcAft>
                <a:spcPts val="0"/>
              </a:spcAft>
              <a:defRPr/>
            </a:pPr>
            <a:r>
              <a:rPr lang="en-US" dirty="0"/>
              <a:t>Cinnamon is a step in that direction, targeting heterogeneous CINM systems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93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8EDE-F60A-7DAA-A01D-A7E48F52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9DFDA-049C-E738-C98E-09E521909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Categorization: CNM and </a:t>
            </a:r>
            <a:r>
              <a:rPr lang="en-DE" u="sng" dirty="0"/>
              <a:t>CIM</a:t>
            </a:r>
            <a:r>
              <a:rPr lang="en-DE" dirty="0"/>
              <a:t> Systems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2E7B3F-9399-8553-4B89-ECBB379DECD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3" y="2897032"/>
            <a:ext cx="3624474" cy="15955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47092-E4CB-7FC5-6960-65948012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BB45-C954-32A4-CADA-6D179AE18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64EDC-E256-0655-FBCA-CBC6DBD93D1A}"/>
              </a:ext>
            </a:extLst>
          </p:cNvPr>
          <p:cNvSpPr txBox="1"/>
          <p:nvPr/>
        </p:nvSpPr>
        <p:spPr>
          <a:xfrm>
            <a:off x="706013" y="449262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S. Lee et al. ISCA (2021)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A10C0-C4AB-5B8E-8C29-AC908D9D4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8483"/>
            <a:ext cx="5232732" cy="1595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1C8FD3-1D0A-53E8-C167-59E6A12953A6}"/>
              </a:ext>
            </a:extLst>
          </p:cNvPr>
          <p:cNvSpPr txBox="1"/>
          <p:nvPr/>
        </p:nvSpPr>
        <p:spPr>
          <a:xfrm>
            <a:off x="1375578" y="247936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 err="1">
                <a:latin typeface="Tw Cen MT" charset="0"/>
                <a:ea typeface="Tw Cen MT" charset="0"/>
                <a:cs typeface="Tw Cen MT" charset="0"/>
              </a:rPr>
              <a:t>Gómez-Luna</a:t>
            </a: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, Juan, et al. arXiv:2105.03814 (2021)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6CCB00-70E5-6F54-F2EF-E7852822B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0" y="670798"/>
            <a:ext cx="1799350" cy="2059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2D381C-E7F1-F6D2-5EA5-7B3CAD3497B3}"/>
              </a:ext>
            </a:extLst>
          </p:cNvPr>
          <p:cNvSpPr txBox="1"/>
          <p:nvPr/>
        </p:nvSpPr>
        <p:spPr>
          <a:xfrm>
            <a:off x="6190789" y="2699247"/>
            <a:ext cx="1868149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Aguirre, F. et al. Nature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16EF9-D4ED-B590-81D2-F1E4702B5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5515"/>
            <a:ext cx="2910874" cy="1500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0DAC9-B27D-7D9F-D101-E27A570533ED}"/>
              </a:ext>
            </a:extLst>
          </p:cNvPr>
          <p:cNvSpPr txBox="1"/>
          <p:nvPr/>
        </p:nvSpPr>
        <p:spPr>
          <a:xfrm>
            <a:off x="4649771" y="4563917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050" b="0" i="0" u="none" strike="noStrike" dirty="0">
                <a:solidFill>
                  <a:srgbClr val="AEAFB0"/>
                </a:solidFill>
                <a:effectLst/>
                <a:latin typeface="Tw Cen MT" panose="020B0602020104020603" pitchFamily="34" charset="77"/>
              </a:rPr>
              <a:t>J. P. Cardoso de Lima, et al. FPL (2020)</a:t>
            </a:r>
            <a:endParaRPr lang="en-US" sz="1050" dirty="0">
              <a:solidFill>
                <a:srgbClr val="AEAFB0"/>
              </a:solidFill>
              <a:latin typeface="Tw Cen MT" panose="020B0602020104020603" pitchFamily="34" charset="77"/>
              <a:ea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23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3B41A-A165-5FCA-546C-614A41FE1F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BBCBB-D19B-3128-41B1-D116E5D0A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71F77B9-D62F-8F20-82BF-903AA11CC373}"/>
              </a:ext>
            </a:extLst>
          </p:cNvPr>
          <p:cNvSpPr txBox="1">
            <a:spLocks/>
          </p:cNvSpPr>
          <p:nvPr/>
        </p:nvSpPr>
        <p:spPr>
          <a:xfrm>
            <a:off x="3959932" y="2319337"/>
            <a:ext cx="1224136" cy="504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de-DE" sz="2400" b="1" kern="1200" dirty="0" smtClean="0">
                <a:solidFill>
                  <a:srgbClr val="265E87"/>
                </a:solidFill>
                <a:latin typeface="Tw Cen MT" charset="0"/>
                <a:ea typeface="+mn-ea"/>
                <a:cs typeface="Tw Cen MT" charset="0"/>
              </a:defRPr>
            </a:lvl1pPr>
            <a:lvl2pPr marL="74295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63595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1E3C-B442-A36B-50BA-9810CF2B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30DA1-24EC-AD4D-7834-50504FEE82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CINM: Common operations and transformations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297A6-19A5-3BC7-C471-1CAA98909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B45C2-A830-44B9-C6C3-E9BCE43D9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2D857-E415-A8F9-348F-C287C2F0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32073"/>
            <a:ext cx="4134476" cy="198539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ECEFE7-F4E5-9FCF-CE8B-486D1B0154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562719"/>
            <a:ext cx="4102100" cy="2324100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CAB434-B25D-14DB-5BC5-28709CFA9F75}"/>
              </a:ext>
            </a:extLst>
          </p:cNvPr>
          <p:cNvSpPr/>
          <p:nvPr/>
        </p:nvSpPr>
        <p:spPr>
          <a:xfrm>
            <a:off x="5058000" y="2473200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CD7BA-120D-740C-98C7-E5B840AEDB92}"/>
              </a:ext>
            </a:extLst>
          </p:cNvPr>
          <p:cNvCxnSpPr>
            <a:cxnSpLocks/>
          </p:cNvCxnSpPr>
          <p:nvPr/>
        </p:nvCxnSpPr>
        <p:spPr>
          <a:xfrm flipH="1" flipV="1">
            <a:off x="4529764" y="1767226"/>
            <a:ext cx="546292" cy="7230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FE3A5E-95DA-E8AE-3DBF-8634F4A8482C}"/>
              </a:ext>
            </a:extLst>
          </p:cNvPr>
          <p:cNvCxnSpPr>
            <a:cxnSpLocks/>
          </p:cNvCxnSpPr>
          <p:nvPr/>
        </p:nvCxnSpPr>
        <p:spPr>
          <a:xfrm flipH="1">
            <a:off x="4529764" y="2977256"/>
            <a:ext cx="546292" cy="7230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88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BEDCF-915F-1C0B-30A9-08914DCE9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256964-C8AA-B7D3-CE81-B84660ED2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CINM: Common operations and transformations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7B16C-0196-4E90-AF0C-503391067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2E0A9-CE7B-932F-B50D-B6DE0E4E4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42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EA087E-A925-4AAF-45A6-7C73DF44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32073"/>
            <a:ext cx="4134476" cy="198539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14BA73-3259-9F7E-5EBC-F6C4DCB9ED6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562719"/>
            <a:ext cx="4102100" cy="2324100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8E7B04-DBF9-BC6B-B6FB-A991D269F83E}"/>
              </a:ext>
            </a:extLst>
          </p:cNvPr>
          <p:cNvSpPr/>
          <p:nvPr/>
        </p:nvSpPr>
        <p:spPr>
          <a:xfrm>
            <a:off x="5058000" y="2473200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C799AC-EDFD-0996-0E02-FB27E2B28C46}"/>
              </a:ext>
            </a:extLst>
          </p:cNvPr>
          <p:cNvCxnSpPr>
            <a:cxnSpLocks/>
          </p:cNvCxnSpPr>
          <p:nvPr/>
        </p:nvCxnSpPr>
        <p:spPr>
          <a:xfrm flipH="1" flipV="1">
            <a:off x="4529764" y="1767226"/>
            <a:ext cx="546292" cy="7230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2DF158-75A9-2981-3F43-5E0C007F6DB1}"/>
              </a:ext>
            </a:extLst>
          </p:cNvPr>
          <p:cNvCxnSpPr>
            <a:cxnSpLocks/>
          </p:cNvCxnSpPr>
          <p:nvPr/>
        </p:nvCxnSpPr>
        <p:spPr>
          <a:xfrm flipH="1">
            <a:off x="4529764" y="2977256"/>
            <a:ext cx="546292" cy="7230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8AC555-2C49-591C-D110-24FB209C45F7}"/>
              </a:ext>
            </a:extLst>
          </p:cNvPr>
          <p:cNvSpPr txBox="1"/>
          <p:nvPr/>
        </p:nvSpPr>
        <p:spPr>
          <a:xfrm>
            <a:off x="1259632" y="3841973"/>
            <a:ext cx="40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>
                <a:latin typeface="Tw Cen MT"/>
                <a:cs typeface="Tw Cen MT"/>
              </a:rPr>
              <a:t>+ Common transformations: Tiling, loop reorder, operation fusion, operation rewriting , … </a:t>
            </a:r>
          </a:p>
        </p:txBody>
      </p:sp>
    </p:spTree>
    <p:extLst>
      <p:ext uri="{BB962C8B-B14F-4D97-AF65-F5344CB8AC3E}">
        <p14:creationId xmlns:p14="http://schemas.microsoft.com/office/powerpoint/2010/main" val="38730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9159-869B-AF22-193F-8B84A221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FBD16B-EEE2-3530-E8C9-D90AA51049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CNM/CIM: Abstraction programming models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1203B4-6033-6263-A8E5-9E5DB3E847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008309"/>
            <a:ext cx="4438597" cy="16212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9DC95-3CC9-0EFF-D70B-AD2BD3E84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48CBA-2DDA-B034-F336-7B1F62C3E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A5B80-96D6-B161-989E-532BD067A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2799173"/>
            <a:ext cx="4438597" cy="182608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3F96770-F983-2507-A328-46F5C0CE6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562719"/>
            <a:ext cx="4102100" cy="23241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60C17B-CC4D-E07E-892D-52FB100BA9C2}"/>
              </a:ext>
            </a:extLst>
          </p:cNvPr>
          <p:cNvCxnSpPr>
            <a:cxnSpLocks/>
          </p:cNvCxnSpPr>
          <p:nvPr/>
        </p:nvCxnSpPr>
        <p:spPr>
          <a:xfrm flipH="1" flipV="1">
            <a:off x="4633431" y="1071106"/>
            <a:ext cx="1522745" cy="8056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375D62-E9BF-29C0-544F-B4964D79CB76}"/>
              </a:ext>
            </a:extLst>
          </p:cNvPr>
          <p:cNvCxnSpPr>
            <a:cxnSpLocks/>
          </p:cNvCxnSpPr>
          <p:nvPr/>
        </p:nvCxnSpPr>
        <p:spPr>
          <a:xfrm flipH="1">
            <a:off x="4633431" y="2380800"/>
            <a:ext cx="1569369" cy="1909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CA3B1A-DFF6-76A4-B099-9E795E986650}"/>
              </a:ext>
            </a:extLst>
          </p:cNvPr>
          <p:cNvSpPr/>
          <p:nvPr/>
        </p:nvSpPr>
        <p:spPr>
          <a:xfrm>
            <a:off x="6202800" y="1876744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286B4F-A16B-4540-85BA-B0A4C45545C3}"/>
              </a:ext>
            </a:extLst>
          </p:cNvPr>
          <p:cNvCxnSpPr>
            <a:cxnSpLocks/>
          </p:cNvCxnSpPr>
          <p:nvPr/>
        </p:nvCxnSpPr>
        <p:spPr>
          <a:xfrm flipH="1">
            <a:off x="4633431" y="3112652"/>
            <a:ext cx="1542964" cy="684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C9A6C7-BFE0-18F1-08E8-0C8A24A60E43}"/>
              </a:ext>
            </a:extLst>
          </p:cNvPr>
          <p:cNvCxnSpPr>
            <a:cxnSpLocks/>
          </p:cNvCxnSpPr>
          <p:nvPr/>
        </p:nvCxnSpPr>
        <p:spPr>
          <a:xfrm flipH="1">
            <a:off x="4572000" y="3616708"/>
            <a:ext cx="1651019" cy="8992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7542B13-AA43-B645-D9DA-FB552530665C}"/>
              </a:ext>
            </a:extLst>
          </p:cNvPr>
          <p:cNvSpPr/>
          <p:nvPr/>
        </p:nvSpPr>
        <p:spPr>
          <a:xfrm>
            <a:off x="6199200" y="3103200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5317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039D-5CC0-6AF0-3963-735DDA51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B9C5E-461A-E2F4-C56C-B7F6FD0496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CNM/CIM: Abstraction programming models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3D11E0-1858-0336-D02E-3DCB0E51AEB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008309"/>
            <a:ext cx="4438597" cy="16212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C4C92-79B3-B97A-56BE-DB53D9273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2F494-A346-12FD-444E-1B851691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F0A3E-7031-F31D-992F-2DA546EE9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2799173"/>
            <a:ext cx="4438597" cy="182608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39DE57B-914B-D06C-7F63-65227EE78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562719"/>
            <a:ext cx="4102100" cy="23241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8D888-558E-D6C6-D4F6-E9D1B0D686AA}"/>
              </a:ext>
            </a:extLst>
          </p:cNvPr>
          <p:cNvCxnSpPr>
            <a:cxnSpLocks/>
          </p:cNvCxnSpPr>
          <p:nvPr/>
        </p:nvCxnSpPr>
        <p:spPr>
          <a:xfrm flipH="1" flipV="1">
            <a:off x="4633431" y="1071106"/>
            <a:ext cx="1522745" cy="8056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03452-8D05-5158-5979-457C08055FD6}"/>
              </a:ext>
            </a:extLst>
          </p:cNvPr>
          <p:cNvCxnSpPr>
            <a:cxnSpLocks/>
          </p:cNvCxnSpPr>
          <p:nvPr/>
        </p:nvCxnSpPr>
        <p:spPr>
          <a:xfrm flipH="1">
            <a:off x="4633431" y="2380800"/>
            <a:ext cx="1569369" cy="1909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202BF8-F8E2-CBC8-3154-D08D918793C9}"/>
              </a:ext>
            </a:extLst>
          </p:cNvPr>
          <p:cNvSpPr/>
          <p:nvPr/>
        </p:nvSpPr>
        <p:spPr>
          <a:xfrm>
            <a:off x="6202800" y="1876744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D34B5C-A17D-EAFC-9D8B-A65B570E3FEF}"/>
              </a:ext>
            </a:extLst>
          </p:cNvPr>
          <p:cNvCxnSpPr>
            <a:cxnSpLocks/>
          </p:cNvCxnSpPr>
          <p:nvPr/>
        </p:nvCxnSpPr>
        <p:spPr>
          <a:xfrm flipH="1">
            <a:off x="4633431" y="3112652"/>
            <a:ext cx="1542964" cy="684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2BCF0A-9918-0856-2D9A-169C7B7F2B9F}"/>
              </a:ext>
            </a:extLst>
          </p:cNvPr>
          <p:cNvCxnSpPr>
            <a:cxnSpLocks/>
          </p:cNvCxnSpPr>
          <p:nvPr/>
        </p:nvCxnSpPr>
        <p:spPr>
          <a:xfrm flipH="1">
            <a:off x="4572000" y="3616708"/>
            <a:ext cx="1651019" cy="8992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1767794-2320-D31D-72A1-E3EE90274D9C}"/>
              </a:ext>
            </a:extLst>
          </p:cNvPr>
          <p:cNvSpPr/>
          <p:nvPr/>
        </p:nvSpPr>
        <p:spPr>
          <a:xfrm>
            <a:off x="6199200" y="3103200"/>
            <a:ext cx="936104" cy="504056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1917AF-9408-DFF7-C660-65A1F73F4035}"/>
              </a:ext>
            </a:extLst>
          </p:cNvPr>
          <p:cNvSpPr/>
          <p:nvPr/>
        </p:nvSpPr>
        <p:spPr>
          <a:xfrm>
            <a:off x="7400162" y="1554622"/>
            <a:ext cx="988262" cy="2305175"/>
          </a:xfrm>
          <a:prstGeom prst="roundRect">
            <a:avLst>
              <a:gd name="adj" fmla="val 838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F51E220-23A5-0481-C79D-D1232E6623FF}"/>
              </a:ext>
            </a:extLst>
          </p:cNvPr>
          <p:cNvSpPr/>
          <p:nvPr/>
        </p:nvSpPr>
        <p:spPr>
          <a:xfrm>
            <a:off x="6953226" y="4028820"/>
            <a:ext cx="1795485" cy="637245"/>
          </a:xfrm>
          <a:prstGeom prst="wedgeRoundRectCallout">
            <a:avLst>
              <a:gd name="adj1" fmla="val 29024"/>
              <a:gd name="adj2" fmla="val -84773"/>
              <a:gd name="adj3" fmla="val 16667"/>
            </a:avLst>
          </a:prstGeom>
          <a:solidFill>
            <a:schemeClr val="accent3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charset="0"/>
                <a:cs typeface="Tw Cen MT" charset="0"/>
              </a:rPr>
              <a:t>Device specific</a:t>
            </a:r>
            <a:endParaRPr lang="en-DE" b="1" dirty="0">
              <a:solidFill>
                <a:schemeClr val="tx1"/>
              </a:solidFill>
              <a:latin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EB99-1845-8A6B-8B67-AC1524F95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5C4FD2-8F4D-CA14-5C1A-ABD42754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dirty="0"/>
              <a:t>Categorization: CNM and </a:t>
            </a:r>
            <a:r>
              <a:rPr lang="en-DE" u="sng" dirty="0"/>
              <a:t>CIM</a:t>
            </a:r>
            <a:r>
              <a:rPr lang="en-DE" dirty="0"/>
              <a:t> Systems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CB035D-5B18-2577-AD64-1C3978F9E5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3" y="2897032"/>
            <a:ext cx="3624474" cy="15955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A8C03-44C9-D121-02B1-3A46B4553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05E8-E199-DF34-F07F-8C3EC0B39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3408-E8CF-39A5-BE74-0EF9A8B8A1B2}"/>
              </a:ext>
            </a:extLst>
          </p:cNvPr>
          <p:cNvSpPr txBox="1"/>
          <p:nvPr/>
        </p:nvSpPr>
        <p:spPr>
          <a:xfrm>
            <a:off x="706013" y="449262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S. Lee et al. ISCA (2021)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5BA05-FBE2-B957-7CA6-D293AB23A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8483"/>
            <a:ext cx="5232732" cy="1595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4A5433-2831-267B-7087-1F436ABECE30}"/>
              </a:ext>
            </a:extLst>
          </p:cNvPr>
          <p:cNvSpPr txBox="1"/>
          <p:nvPr/>
        </p:nvSpPr>
        <p:spPr>
          <a:xfrm>
            <a:off x="1375578" y="2479366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 err="1">
                <a:latin typeface="Tw Cen MT" charset="0"/>
                <a:ea typeface="Tw Cen MT" charset="0"/>
                <a:cs typeface="Tw Cen MT" charset="0"/>
              </a:rPr>
              <a:t>Gómez-Luna</a:t>
            </a: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, Juan, et al. arXiv:2105.03814 (2021)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B1AD13-A390-100F-DF0F-8AE1C000A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0" y="670798"/>
            <a:ext cx="1799350" cy="2059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493539-4815-985A-F07E-7372A193B817}"/>
              </a:ext>
            </a:extLst>
          </p:cNvPr>
          <p:cNvSpPr txBox="1"/>
          <p:nvPr/>
        </p:nvSpPr>
        <p:spPr>
          <a:xfrm>
            <a:off x="6190789" y="2699247"/>
            <a:ext cx="1868149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1050" dirty="0">
                <a:latin typeface="Tw Cen MT" charset="0"/>
                <a:ea typeface="Tw Cen MT" charset="0"/>
                <a:cs typeface="Tw Cen MT" charset="0"/>
              </a:rPr>
              <a:t>Aguirre, F. et al. Nature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F7C98-D1FF-4195-D595-5EC1F5E8F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5515"/>
            <a:ext cx="2910874" cy="1500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B1124-4F72-7579-6FA6-6143CD45AEB5}"/>
              </a:ext>
            </a:extLst>
          </p:cNvPr>
          <p:cNvSpPr txBox="1"/>
          <p:nvPr/>
        </p:nvSpPr>
        <p:spPr>
          <a:xfrm>
            <a:off x="4649771" y="4563917"/>
            <a:ext cx="3433448" cy="2746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 charset="0"/>
                <a:cs typeface="Tw Cen M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050" b="0" i="0" u="none" strike="noStrike" dirty="0">
                <a:solidFill>
                  <a:srgbClr val="AEAFB0"/>
                </a:solidFill>
                <a:effectLst/>
                <a:latin typeface="Tw Cen MT" panose="020B0602020104020603" pitchFamily="34" charset="77"/>
              </a:rPr>
              <a:t>J. P. Cardoso de Lima, et al. FPL (2020)</a:t>
            </a:r>
            <a:endParaRPr lang="en-US" sz="1050" dirty="0">
              <a:solidFill>
                <a:srgbClr val="AEAFB0"/>
              </a:solidFill>
              <a:latin typeface="Tw Cen MT" panose="020B0602020104020603" pitchFamily="34" charset="77"/>
              <a:ea typeface="Tw Cen MT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342DC4-10E3-F25B-0FE5-A26AF751D793}"/>
              </a:ext>
            </a:extLst>
          </p:cNvPr>
          <p:cNvSpPr/>
          <p:nvPr/>
        </p:nvSpPr>
        <p:spPr>
          <a:xfrm>
            <a:off x="809044" y="2128713"/>
            <a:ext cx="7525912" cy="11098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65E87"/>
              </a:buClr>
              <a:buSzPct val="80000"/>
            </a:pPr>
            <a:r>
              <a:rPr lang="en-US" sz="2000" dirty="0">
                <a:solidFill>
                  <a:prstClr val="black"/>
                </a:solidFill>
                <a:latin typeface="Tw Cen MT" charset="0"/>
              </a:rPr>
              <a:t>Different systems share a lot of commonalities.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265E87"/>
              </a:buClr>
              <a:buSzPct val="80000"/>
            </a:pPr>
            <a:r>
              <a:rPr lang="en-US" sz="2000" dirty="0">
                <a:solidFill>
                  <a:prstClr val="black"/>
                </a:solidFill>
                <a:latin typeface="Tw Cen MT" charset="0"/>
              </a:rPr>
              <a:t>There is no established programming methodology.</a:t>
            </a:r>
          </a:p>
        </p:txBody>
      </p:sp>
    </p:spTree>
    <p:extLst>
      <p:ext uri="{BB962C8B-B14F-4D97-AF65-F5344CB8AC3E}">
        <p14:creationId xmlns:p14="http://schemas.microsoft.com/office/powerpoint/2010/main" val="346382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97960-0133-9948-F518-D73D6E8E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F318F-40F9-E112-68F1-AF484FB35937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Cinnamon: A Compilation infrastructure for CINM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1E6D-0A0E-0548-C233-9A9536FE4CE0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3E87-CCC3-1652-62E4-C864C75BF836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64716-B409-9652-E822-8CC0B5F8D477}"/>
              </a:ext>
            </a:extLst>
          </p:cNvPr>
          <p:cNvSpPr>
            <a:spLocks noGrp="1" noEditPoint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Abstract set of operations for CINM systems</a:t>
            </a:r>
          </a:p>
          <a:p>
            <a:r>
              <a:rPr lang="en-US" dirty="0"/>
              <a:t>Reusable blocks for different purposes</a:t>
            </a:r>
          </a:p>
          <a:p>
            <a:r>
              <a:rPr lang="en-US" dirty="0"/>
              <a:t>Hierarchical flow: domain specific and target specific transformation</a:t>
            </a:r>
          </a:p>
          <a:p>
            <a:r>
              <a:rPr lang="en-US" dirty="0"/>
              <a:t>Input: Common abstractions, such as linear algebra and beyond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4A7ED68-3656-0534-9F88-84964C4B5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6" y="2571750"/>
            <a:ext cx="8569325" cy="19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6C8C-C8F5-4D12-8CF8-00807E02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C1A2E-7FC1-C4FD-6C38-9FAAC399A282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Cinnamon: A Compilation infrastructure for CINM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700AB-5C04-CC6E-4D28-EBCA3828B06D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6AD9-7544-017F-3678-E1BA97AA96FE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DF9FC2-CBCC-E819-6012-6DAA0F2E58BB}"/>
              </a:ext>
            </a:extLst>
          </p:cNvPr>
          <p:cNvSpPr>
            <a:spLocks noGrp="1" noEditPoint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Abstract set of operations for CINM systems</a:t>
            </a:r>
          </a:p>
          <a:p>
            <a:r>
              <a:rPr lang="en-US" dirty="0"/>
              <a:t>Reusable blocks for different purposes</a:t>
            </a:r>
          </a:p>
          <a:p>
            <a:r>
              <a:rPr lang="en-US" dirty="0"/>
              <a:t>Hierarchical flow: domain specific and target specific transformation</a:t>
            </a:r>
          </a:p>
          <a:p>
            <a:r>
              <a:rPr lang="en-US" dirty="0"/>
              <a:t>Input: Common abstractions, such as linear algebra and beyond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63821B6-584D-F417-64AF-C6653FD1E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6" y="2571750"/>
            <a:ext cx="8569325" cy="199172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4F7D53-9B29-8DA2-860B-412DB3BF0FD1}"/>
              </a:ext>
            </a:extLst>
          </p:cNvPr>
          <p:cNvSpPr/>
          <p:nvPr/>
        </p:nvSpPr>
        <p:spPr>
          <a:xfrm>
            <a:off x="2915816" y="3075806"/>
            <a:ext cx="864096" cy="1224136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628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68B0-0619-4B28-7CAB-6D3AB25F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DDE52D-6676-038B-A4BC-B93699C1454F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Cinnamon: A Compilation infrastructure for CINM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B0345-2EBE-FDF5-AF55-408F08A0C371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CF72-9851-8C48-EC56-EA7416F825AA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F3ED8C-CDB2-7C67-79FE-07B2C32C6981}"/>
              </a:ext>
            </a:extLst>
          </p:cNvPr>
          <p:cNvSpPr>
            <a:spLocks noGrp="1" noEditPoint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Abstract set of operations for CINM systems</a:t>
            </a:r>
          </a:p>
          <a:p>
            <a:r>
              <a:rPr lang="en-US" dirty="0"/>
              <a:t>Reusable blocks for different purposes</a:t>
            </a:r>
          </a:p>
          <a:p>
            <a:r>
              <a:rPr lang="en-US" dirty="0"/>
              <a:t>Hierarchical flow: domain specific and target specific transformation</a:t>
            </a:r>
          </a:p>
          <a:p>
            <a:r>
              <a:rPr lang="en-US" dirty="0"/>
              <a:t>Input: Common abstractions, such as linear algebra and beyond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1168E2-415C-5884-AD3B-7B7AE13B1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6" y="2571750"/>
            <a:ext cx="8569325" cy="199172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3049A8-F98C-7067-AA69-B85DE11493F1}"/>
              </a:ext>
            </a:extLst>
          </p:cNvPr>
          <p:cNvSpPr/>
          <p:nvPr/>
        </p:nvSpPr>
        <p:spPr>
          <a:xfrm>
            <a:off x="3923928" y="3003798"/>
            <a:ext cx="864096" cy="127239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909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04A3B-5653-2415-FE60-B306EB98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9D9A8-13F9-DE1E-23CC-8914681FA193}"/>
              </a:ext>
            </a:extLst>
          </p:cNvPr>
          <p:cNvSpPr>
            <a:spLocks noGrp="1" noEditPoint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Cinnamon: A Compilation infrastructure for CINM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51753-DFCC-8F04-C950-EAE4DCEC196D}"/>
              </a:ext>
            </a:extLst>
          </p:cNvPr>
          <p:cNvSpPr>
            <a:spLocks noGrp="1" noEditPoints="1"/>
          </p:cNvSpPr>
          <p:nvPr>
            <p:ph type="sldNum" sz="quarter" idx="4"/>
          </p:nvPr>
        </p:nvSpPr>
        <p:spPr/>
        <p:txBody>
          <a:bodyPr/>
          <a:lstStyle/>
          <a:p>
            <a:fld id="{2DA1BE7D-6820-4450-ACB1-CA4C41F17A7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D1AF9-18E1-B1B4-863B-4985E18DA301}"/>
              </a:ext>
            </a:extLst>
          </p:cNvPr>
          <p:cNvSpPr>
            <a:spLocks noGrp="1" noEditPoint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H. Farzaneh. MCCSys Workshop, ASPLOS 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61735F-66D5-9639-B663-61572587956E}"/>
              </a:ext>
            </a:extLst>
          </p:cNvPr>
          <p:cNvSpPr>
            <a:spLocks noGrp="1" noEditPoint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Abstract set of operations for CINM systems</a:t>
            </a:r>
          </a:p>
          <a:p>
            <a:r>
              <a:rPr lang="en-US" dirty="0"/>
              <a:t>Reusable blocks for different purposes</a:t>
            </a:r>
          </a:p>
          <a:p>
            <a:r>
              <a:rPr lang="en-US" dirty="0"/>
              <a:t>Hierarchical flow: domain specific and target specific transformation</a:t>
            </a:r>
          </a:p>
          <a:p>
            <a:r>
              <a:rPr lang="en-US" dirty="0"/>
              <a:t>Input: Common abstractions, such as linear algebra and beyond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78C7727-F0F7-85CE-1BAF-9D8A5CE6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6" y="2571750"/>
            <a:ext cx="8569325" cy="199172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B01C32-68B9-C666-69FA-98DE58C17B96}"/>
              </a:ext>
            </a:extLst>
          </p:cNvPr>
          <p:cNvSpPr/>
          <p:nvPr/>
        </p:nvSpPr>
        <p:spPr>
          <a:xfrm>
            <a:off x="4932040" y="2822457"/>
            <a:ext cx="864096" cy="1693509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76276267"/>
      </p:ext>
    </p:extLst>
  </p:cSld>
  <p:clrMapOvr>
    <a:masterClrMapping/>
  </p:clrMapOvr>
</p:sld>
</file>

<file path=ppt/theme/theme1.xml><?xml version="1.0" encoding="utf-8"?>
<a:theme xmlns:a="http://schemas.openxmlformats.org/drawingml/2006/main" name="1_cfaed orange">
  <a:themeElements>
    <a:clrScheme name="cfaed orange">
      <a:dk1>
        <a:sysClr val="windowText" lastClr="000000"/>
      </a:dk1>
      <a:lt1>
        <a:sysClr val="window" lastClr="FFFFFF"/>
      </a:lt1>
      <a:dk2>
        <a:srgbClr val="265E87"/>
      </a:dk2>
      <a:lt2>
        <a:srgbClr val="FFFFFF"/>
      </a:lt2>
      <a:accent1>
        <a:srgbClr val="265E87"/>
      </a:accent1>
      <a:accent2>
        <a:srgbClr val="71CFEB"/>
      </a:accent2>
      <a:accent3>
        <a:srgbClr val="E87B14"/>
      </a:accent3>
      <a:accent4>
        <a:srgbClr val="2CB1C7"/>
      </a:accent4>
      <a:accent5>
        <a:srgbClr val="B2D235"/>
      </a:accent5>
      <a:accent6>
        <a:srgbClr val="00B48D"/>
      </a:accent6>
      <a:hlink>
        <a:srgbClr val="00B4EB"/>
      </a:hlink>
      <a:folHlink>
        <a:srgbClr val="FFC000"/>
      </a:folHlink>
    </a:clrScheme>
    <a:fontScheme name="cfaed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latin typeface="Tw Cen MT"/>
            <a:cs typeface="Tw Cen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Tw Cen MT"/>
            <a:cs typeface="Tw Cen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70680</TotalTime>
  <Words>2520</Words>
  <Application>Microsoft Macintosh PowerPoint</Application>
  <PresentationFormat>On-screen Show (16:9)</PresentationFormat>
  <Paragraphs>352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</vt:lpstr>
      <vt:lpstr>DIN-Bold</vt:lpstr>
      <vt:lpstr>Tw Cen MT</vt:lpstr>
      <vt:lpstr>Wingdings</vt:lpstr>
      <vt:lpstr>1_cfaed orange</vt:lpstr>
      <vt:lpstr>Compilation for heterogeneous compute-in/near-memory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Uta Schneider</dc:creator>
  <cp:lastModifiedBy>admin</cp:lastModifiedBy>
  <cp:revision>3321</cp:revision>
  <cp:lastPrinted>2023-08-31T09:24:36Z</cp:lastPrinted>
  <dcterms:created xsi:type="dcterms:W3CDTF">2013-02-12T07:50:30Z</dcterms:created>
  <dcterms:modified xsi:type="dcterms:W3CDTF">2025-03-29T21:08:32Z</dcterms:modified>
</cp:coreProperties>
</file>