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67" r:id="rId3"/>
    <p:sldId id="282" r:id="rId4"/>
    <p:sldId id="268" r:id="rId5"/>
    <p:sldId id="273" r:id="rId6"/>
    <p:sldId id="269" r:id="rId7"/>
    <p:sldId id="276" r:id="rId8"/>
    <p:sldId id="259" r:id="rId9"/>
    <p:sldId id="280" r:id="rId10"/>
    <p:sldId id="260" r:id="rId11"/>
    <p:sldId id="266" r:id="rId12"/>
    <p:sldId id="261" r:id="rId13"/>
    <p:sldId id="270" r:id="rId14"/>
    <p:sldId id="272" r:id="rId15"/>
    <p:sldId id="277" r:id="rId16"/>
    <p:sldId id="258" r:id="rId17"/>
    <p:sldId id="264" r:id="rId18"/>
    <p:sldId id="257" r:id="rId19"/>
    <p:sldId id="271" r:id="rId20"/>
    <p:sldId id="275" r:id="rId21"/>
    <p:sldId id="262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A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>
        <p:scale>
          <a:sx n="98" d="100"/>
          <a:sy n="98" d="100"/>
        </p:scale>
        <p:origin x="58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OneBox\projects\upmem\asplos%20presentation\benchmark_results\results.csv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OneBox\projects\upmem\asplos%20presentation\benchmark_results\results.csv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OneBox\projects\upmem\asplos%20presentation\benchmark_results\results.csv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OneBox\projects\upmem\asplos%20presentation\benchmark_results\results.csv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OneBox\projects\upmem\asplos%20presentation\benchmark_results\results.csv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OneBox\projects\upmem\asplos%20presentation\benchmark_results\results.csv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OneBox\projects\upmem\asplos%20presentation\benchmark_results\results.csv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D:\OneBox\projects\upmem\asplos%20presentation\benchmark_results\results.csv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9.xml"/><Relationship Id="rId1" Type="http://schemas.microsoft.com/office/2011/relationships/chartStyle" Target="style9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Sheet2!$B$3:$B$6</c:f>
              <c:strCache>
                <c:ptCount val="4"/>
                <c:pt idx="0">
                  <c:v>INT8 ADD</c:v>
                </c:pt>
                <c:pt idx="1">
                  <c:v>INT8 MUL</c:v>
                </c:pt>
                <c:pt idx="2">
                  <c:v>INT32 ADD</c:v>
                </c:pt>
                <c:pt idx="3">
                  <c:v>INT32 MUL</c:v>
                </c:pt>
              </c:strCache>
            </c:strRef>
          </c:cat>
          <c:val>
            <c:numRef>
              <c:f>Sheet2!$D$3:$D$6</c:f>
              <c:numCache>
                <c:formatCode>General</c:formatCode>
                <c:ptCount val="4"/>
                <c:pt idx="0">
                  <c:v>79.933222291252903</c:v>
                </c:pt>
                <c:pt idx="1">
                  <c:v>28.541417440713101</c:v>
                </c:pt>
                <c:pt idx="2">
                  <c:v>66.787535807721895</c:v>
                </c:pt>
                <c:pt idx="3">
                  <c:v>11.751548688062901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54-486B-9B98-068B1EA7BF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90136160"/>
        <c:axId val="586999536"/>
      </c:barChart>
      <c:catAx>
        <c:axId val="590136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6999536"/>
        <c:crosses val="autoZero"/>
        <c:auto val="1"/>
        <c:lblAlgn val="ctr"/>
        <c:lblOffset val="100"/>
        <c:noMultiLvlLbl val="0"/>
      </c:catAx>
      <c:valAx>
        <c:axId val="586999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l-PL" sz="1600" baseline="0"/>
                  <a:t>MOPS</a:t>
                </a:r>
                <a:endParaRPr lang="en-US" sz="1600" baseline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0136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Sheet2!$B$3:$B$6</c:f>
              <c:strCache>
                <c:ptCount val="4"/>
                <c:pt idx="0">
                  <c:v>INT8 ADD</c:v>
                </c:pt>
                <c:pt idx="1">
                  <c:v>INT8 MUL</c:v>
                </c:pt>
                <c:pt idx="2">
                  <c:v>INT32 ADD</c:v>
                </c:pt>
                <c:pt idx="3">
                  <c:v>INT32 MUL</c:v>
                </c:pt>
              </c:strCache>
            </c:strRef>
          </c:cat>
          <c:val>
            <c:numRef>
              <c:f>Sheet2!$D$3:$D$6</c:f>
              <c:numCache>
                <c:formatCode>General</c:formatCode>
                <c:ptCount val="4"/>
                <c:pt idx="0">
                  <c:v>79.933222291252903</c:v>
                </c:pt>
                <c:pt idx="1">
                  <c:v>28.541417440713101</c:v>
                </c:pt>
                <c:pt idx="2">
                  <c:v>66.787535807721895</c:v>
                </c:pt>
                <c:pt idx="3">
                  <c:v>11.751548688062901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54-486B-9B98-068B1EA7BF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90136160"/>
        <c:axId val="586999536"/>
      </c:barChart>
      <c:catAx>
        <c:axId val="590136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6999536"/>
        <c:crosses val="autoZero"/>
        <c:auto val="1"/>
        <c:lblAlgn val="ctr"/>
        <c:lblOffset val="100"/>
        <c:noMultiLvlLbl val="0"/>
      </c:catAx>
      <c:valAx>
        <c:axId val="586999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l-PL" sz="1600" baseline="0"/>
                  <a:t>MOPS</a:t>
                </a:r>
                <a:endParaRPr lang="en-US" sz="1600" baseline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0136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Sheet7!$B$9:$B$17</c:f>
              <c:strCache>
                <c:ptCount val="9"/>
                <c:pt idx="0">
                  <c:v>INT8 (x1, __mulsi3)</c:v>
                </c:pt>
                <c:pt idx="1">
                  <c:v>INT8 (x1)</c:v>
                </c:pt>
                <c:pt idx="2">
                  <c:v>INT8 (x4)</c:v>
                </c:pt>
                <c:pt idx="3">
                  <c:v>INT8 (x8)</c:v>
                </c:pt>
                <c:pt idx="4">
                  <c:v>INT8 (full_unroll)</c:v>
                </c:pt>
                <c:pt idx="5">
                  <c:v>INT8x4 (x1)</c:v>
                </c:pt>
                <c:pt idx="6">
                  <c:v>INT8x4 (full_unroll)</c:v>
                </c:pt>
                <c:pt idx="7">
                  <c:v>INT8x8 (x1)</c:v>
                </c:pt>
                <c:pt idx="8">
                  <c:v>INT8x8 (full unroll)</c:v>
                </c:pt>
              </c:strCache>
            </c:strRef>
          </c:cat>
          <c:val>
            <c:numRef>
              <c:f>Sheet7!$D$9:$D$17</c:f>
              <c:numCache>
                <c:formatCode>General</c:formatCode>
                <c:ptCount val="9"/>
                <c:pt idx="0">
                  <c:v>28.541417440713101</c:v>
                </c:pt>
                <c:pt idx="1">
                  <c:v>79.965072628723107</c:v>
                </c:pt>
                <c:pt idx="2">
                  <c:v>114.22147665628199</c:v>
                </c:pt>
                <c:pt idx="3">
                  <c:v>123.109146516856</c:v>
                </c:pt>
                <c:pt idx="4">
                  <c:v>133.12884058706999</c:v>
                </c:pt>
                <c:pt idx="5">
                  <c:v>123.040529440754</c:v>
                </c:pt>
                <c:pt idx="6">
                  <c:v>159.864616604285</c:v>
                </c:pt>
                <c:pt idx="7">
                  <c:v>145.524895999222</c:v>
                </c:pt>
                <c:pt idx="8">
                  <c:v>168.29589683093701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79-4093-9447-73A2EDFAB8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15"/>
        <c:axId val="614902896"/>
        <c:axId val="630501504"/>
      </c:barChart>
      <c:catAx>
        <c:axId val="6149028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0501504"/>
        <c:crosses val="autoZero"/>
        <c:auto val="1"/>
        <c:lblAlgn val="ctr"/>
        <c:lblOffset val="100"/>
        <c:noMultiLvlLbl val="0"/>
      </c:catAx>
      <c:valAx>
        <c:axId val="6305015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500" baseline="0"/>
                  <a:t>MOPS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5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4902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Sheet8!$B$1:$B$4</c:f>
              <c:strCache>
                <c:ptCount val="4"/>
                <c:pt idx="0">
                  <c:v>INT32 </c:v>
                </c:pt>
                <c:pt idx="1">
                  <c:v>INT32 (full unroll)</c:v>
                </c:pt>
                <c:pt idx="2">
                  <c:v>INT32_FAST</c:v>
                </c:pt>
                <c:pt idx="3">
                  <c:v>INT32_FAST (x64)</c:v>
                </c:pt>
              </c:strCache>
            </c:strRef>
          </c:cat>
          <c:val>
            <c:numRef>
              <c:f>Sheet8!$D$1:$D$4</c:f>
              <c:numCache>
                <c:formatCode>General</c:formatCode>
                <c:ptCount val="4"/>
                <c:pt idx="0">
                  <c:v>11.751548688062901</c:v>
                </c:pt>
                <c:pt idx="1">
                  <c:v>12.888339878439201</c:v>
                </c:pt>
                <c:pt idx="2">
                  <c:v>19.036722689457001</c:v>
                </c:pt>
                <c:pt idx="3">
                  <c:v>22.155978616857102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74-4E28-93A2-8EE2BEB613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24802800"/>
        <c:axId val="610771632"/>
      </c:barChart>
      <c:catAx>
        <c:axId val="6248028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0771632"/>
        <c:crosses val="autoZero"/>
        <c:auto val="1"/>
        <c:lblAlgn val="ctr"/>
        <c:lblOffset val="100"/>
        <c:noMultiLvlLbl val="0"/>
      </c:catAx>
      <c:valAx>
        <c:axId val="6107716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500" baseline="0"/>
                  <a:t>MOPS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5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4802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Sheet5!$B$1:$B$14</c:f>
              <c:strCache>
                <c:ptCount val="14"/>
                <c:pt idx="0">
                  <c:v>FLOAT ADD</c:v>
                </c:pt>
                <c:pt idx="1">
                  <c:v>DOUBLE ADD</c:v>
                </c:pt>
                <c:pt idx="2">
                  <c:v>INT8 ADD</c:v>
                </c:pt>
                <c:pt idx="3">
                  <c:v>INT32 ADD</c:v>
                </c:pt>
                <c:pt idx="4">
                  <c:v>INT64 ADD</c:v>
                </c:pt>
                <c:pt idx="5">
                  <c:v>FLOAT MUL</c:v>
                </c:pt>
                <c:pt idx="6">
                  <c:v>DOUBLE MUL</c:v>
                </c:pt>
                <c:pt idx="7">
                  <c:v>INT8 MUL - 64</c:v>
                </c:pt>
                <c:pt idx="8">
                  <c:v>INT8_ASM MUL</c:v>
                </c:pt>
                <c:pt idx="9">
                  <c:v>INT8x4 MUL</c:v>
                </c:pt>
                <c:pt idx="10">
                  <c:v>INT8x8 MUL</c:v>
                </c:pt>
                <c:pt idx="11">
                  <c:v>INT32 MUL</c:v>
                </c:pt>
                <c:pt idx="12">
                  <c:v>INT32_FAST MUL - 64</c:v>
                </c:pt>
                <c:pt idx="13">
                  <c:v>INT64 MUL</c:v>
                </c:pt>
              </c:strCache>
            </c:strRef>
          </c:cat>
          <c:val>
            <c:numRef>
              <c:f>Sheet5!$E$1:$E$14</c:f>
              <c:numCache>
                <c:formatCode>0%</c:formatCode>
                <c:ptCount val="14"/>
                <c:pt idx="0">
                  <c:v>4.4160429634234583E-2</c:v>
                </c:pt>
                <c:pt idx="1">
                  <c:v>2.9429334129813023E-2</c:v>
                </c:pt>
                <c:pt idx="2">
                  <c:v>0.66779818321668494</c:v>
                </c:pt>
                <c:pt idx="3">
                  <c:v>1.0078169709796936</c:v>
                </c:pt>
                <c:pt idx="4">
                  <c:v>0.75564630425904</c:v>
                </c:pt>
                <c:pt idx="5">
                  <c:v>0</c:v>
                </c:pt>
                <c:pt idx="6">
                  <c:v>0</c:v>
                </c:pt>
                <c:pt idx="7">
                  <c:v>0.16365896727295803</c:v>
                </c:pt>
                <c:pt idx="8">
                  <c:v>0.66573561525569747</c:v>
                </c:pt>
                <c:pt idx="9">
                  <c:v>0.29858289564959306</c:v>
                </c:pt>
                <c:pt idx="10">
                  <c:v>0.15647495004453912</c:v>
                </c:pt>
                <c:pt idx="11">
                  <c:v>9.6735436371126193E-2</c:v>
                </c:pt>
                <c:pt idx="12">
                  <c:v>0.16385467069537238</c:v>
                </c:pt>
                <c:pt idx="13">
                  <c:v>2.2589606632966545E-2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9D-4522-B583-D8ACA096B5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14894096"/>
        <c:axId val="581192528"/>
      </c:barChart>
      <c:catAx>
        <c:axId val="614894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1192528"/>
        <c:crosses val="autoZero"/>
        <c:auto val="1"/>
        <c:lblAlgn val="ctr"/>
        <c:lblOffset val="100"/>
        <c:noMultiLvlLbl val="0"/>
      </c:catAx>
      <c:valAx>
        <c:axId val="581192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aseline="0"/>
                  <a:t>Speedup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48940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550541425402177E-2"/>
          <c:y val="3.7425905168608942E-2"/>
          <c:w val="0.91744945857459781"/>
          <c:h val="0.8152579974117815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04D-4117-887D-0730CEC7483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504D-4117-887D-0730CEC74832}"/>
              </c:ext>
            </c:extLst>
          </c:dPt>
          <c:cat>
            <c:strRef>
              <c:f>Sheet4!$B$1:$B$4</c:f>
              <c:strCache>
                <c:ptCount val="4"/>
                <c:pt idx="0">
                  <c:v>INT32 ADD</c:v>
                </c:pt>
                <c:pt idx="1">
                  <c:v>INT32 ADD full unroll</c:v>
                </c:pt>
                <c:pt idx="2">
                  <c:v>INT32 MUL</c:v>
                </c:pt>
                <c:pt idx="3">
                  <c:v>INT32_FAST MUL x64</c:v>
                </c:pt>
              </c:strCache>
            </c:strRef>
          </c:cat>
          <c:val>
            <c:numRef>
              <c:f>Sheet4!$D$1:$D$4</c:f>
              <c:numCache>
                <c:formatCode>General</c:formatCode>
                <c:ptCount val="4"/>
                <c:pt idx="0">
                  <c:v>66.787535807721895</c:v>
                </c:pt>
                <c:pt idx="1">
                  <c:v>134.097147844658</c:v>
                </c:pt>
                <c:pt idx="2">
                  <c:v>11.751548688062901</c:v>
                </c:pt>
                <c:pt idx="3">
                  <c:v>22.155978616857102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4D-4117-887D-0730CEC748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14877696"/>
        <c:axId val="341349616"/>
      </c:barChart>
      <c:catAx>
        <c:axId val="614877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349616"/>
        <c:crosses val="autoZero"/>
        <c:auto val="1"/>
        <c:lblAlgn val="ctr"/>
        <c:lblOffset val="100"/>
        <c:noMultiLvlLbl val="0"/>
      </c:catAx>
      <c:valAx>
        <c:axId val="341349616"/>
        <c:scaling>
          <c:orientation val="minMax"/>
          <c:max val="18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l-PL"/>
                  <a:t>MOPS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4877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61272133649263"/>
          <c:y val="3.7425897376910273E-2"/>
          <c:w val="0.85648943241898123"/>
          <c:h val="0.8152580358732164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62F-4BB6-A672-BEEABAC67AB3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62F-4BB6-A672-BEEABAC67AB3}"/>
              </c:ext>
            </c:extLst>
          </c:dPt>
          <c:cat>
            <c:strRef>
              <c:f>Sheet3!$B$1:$B$4</c:f>
              <c:strCache>
                <c:ptCount val="4"/>
                <c:pt idx="0">
                  <c:v>INT8 ADD</c:v>
                </c:pt>
                <c:pt idx="1">
                  <c:v>INT8 ADD full unroll</c:v>
                </c:pt>
                <c:pt idx="2">
                  <c:v>INT8 MUL</c:v>
                </c:pt>
                <c:pt idx="3">
                  <c:v>INT8x8 full unroll</c:v>
                </c:pt>
              </c:strCache>
            </c:strRef>
          </c:cat>
          <c:val>
            <c:numRef>
              <c:f>Sheet3!$D$1:$D$4</c:f>
              <c:numCache>
                <c:formatCode>General</c:formatCode>
                <c:ptCount val="4"/>
                <c:pt idx="0">
                  <c:v>79.933222291252903</c:v>
                </c:pt>
                <c:pt idx="1">
                  <c:v>133.31248291600701</c:v>
                </c:pt>
                <c:pt idx="2">
                  <c:v>28.541417440713101</c:v>
                </c:pt>
                <c:pt idx="3">
                  <c:v>168.29589683093701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62F-4BB6-A672-BEEABAC67A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84986912"/>
        <c:axId val="489680768"/>
      </c:barChart>
      <c:catAx>
        <c:axId val="484986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9680768"/>
        <c:crosses val="autoZero"/>
        <c:auto val="1"/>
        <c:lblAlgn val="ctr"/>
        <c:lblOffset val="100"/>
        <c:noMultiLvlLbl val="0"/>
      </c:catAx>
      <c:valAx>
        <c:axId val="489680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l-PL" sz="1500" baseline="0"/>
                  <a:t>MOPS</a:t>
                </a:r>
                <a:endParaRPr lang="en-US" sz="1500" baseline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5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4986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064814622509798"/>
          <c:y val="4.6550084188060344E-2"/>
          <c:w val="0.8645958829137389"/>
          <c:h val="0.740147249891727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Sheet6!$D$1</c:f>
              <c:strCache>
                <c:ptCount val="1"/>
                <c:pt idx="0">
                  <c:v>Upmem (2560 DPUs)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(Sheet6!$A$2,Sheet6!$A$3,Sheet6!$A$4,Sheet6!$A$5)</c:f>
              <c:strCache>
                <c:ptCount val="4"/>
                <c:pt idx="0">
                  <c:v>INT8 ADD</c:v>
                </c:pt>
                <c:pt idx="1">
                  <c:v>INT8 MUL </c:v>
                </c:pt>
                <c:pt idx="2">
                  <c:v>INT32 ADD</c:v>
                </c:pt>
                <c:pt idx="3">
                  <c:v>INT32 MUL </c:v>
                </c:pt>
              </c:strCache>
            </c:strRef>
          </c:cat>
          <c:val>
            <c:numRef>
              <c:f>(Sheet6!$D$2,Sheet6!$D$3,Sheet6!$D$4,Sheet6!$D$5)</c:f>
              <c:numCache>
                <c:formatCode>General</c:formatCode>
                <c:ptCount val="4"/>
                <c:pt idx="0">
                  <c:v>204.62904906560743</c:v>
                </c:pt>
                <c:pt idx="1">
                  <c:v>73.06602864822554</c:v>
                </c:pt>
                <c:pt idx="2">
                  <c:v>170.97609166776806</c:v>
                </c:pt>
                <c:pt idx="3">
                  <c:v>30.083964641441025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5A-46F8-A213-C8EA41D59CB0}"/>
            </c:ext>
          </c:extLst>
        </c:ser>
        <c:ser>
          <c:idx val="1"/>
          <c:order val="1"/>
          <c:tx>
            <c:strRef>
              <c:f>Sheet6!$E$1</c:f>
              <c:strCache>
                <c:ptCount val="1"/>
                <c:pt idx="0">
                  <c:v>Upmem optimized (2560 DPUs)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(Sheet6!$A$2,Sheet6!$A$3,Sheet6!$A$4,Sheet6!$A$5)</c:f>
              <c:strCache>
                <c:ptCount val="4"/>
                <c:pt idx="0">
                  <c:v>INT8 ADD</c:v>
                </c:pt>
                <c:pt idx="1">
                  <c:v>INT8 MUL </c:v>
                </c:pt>
                <c:pt idx="2">
                  <c:v>INT32 ADD</c:v>
                </c:pt>
                <c:pt idx="3">
                  <c:v>INT32 MUL </c:v>
                </c:pt>
              </c:strCache>
            </c:strRef>
          </c:cat>
          <c:val>
            <c:numRef>
              <c:f>(Sheet6!$E$2,Sheet6!$E$3,Sheet6!$E$4,Sheet6!$E$5)</c:f>
              <c:numCache>
                <c:formatCode>General</c:formatCode>
                <c:ptCount val="4"/>
                <c:pt idx="0">
                  <c:v>341.27995626497795</c:v>
                </c:pt>
                <c:pt idx="1">
                  <c:v>430.83749588719877</c:v>
                </c:pt>
                <c:pt idx="2">
                  <c:v>343.28869848232449</c:v>
                </c:pt>
                <c:pt idx="3">
                  <c:v>56.719305259154176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5A-46F8-A213-C8EA41D59CB0}"/>
            </c:ext>
          </c:extLst>
        </c:ser>
        <c:ser>
          <c:idx val="2"/>
          <c:order val="2"/>
          <c:tx>
            <c:strRef>
              <c:f>Sheet6!$F$1</c:f>
              <c:strCache>
                <c:ptCount val="1"/>
                <c:pt idx="0">
                  <c:v>Kunpeng 920 (2*64 cores)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(Sheet6!$A$2,Sheet6!$A$3,Sheet6!$A$4,Sheet6!$A$5)</c:f>
              <c:strCache>
                <c:ptCount val="4"/>
                <c:pt idx="0">
                  <c:v>INT8 ADD</c:v>
                </c:pt>
                <c:pt idx="1">
                  <c:v>INT8 MUL </c:v>
                </c:pt>
                <c:pt idx="2">
                  <c:v>INT32 ADD</c:v>
                </c:pt>
                <c:pt idx="3">
                  <c:v>INT32 MUL </c:v>
                </c:pt>
              </c:strCache>
            </c:strRef>
          </c:cat>
          <c:val>
            <c:numRef>
              <c:f>(Sheet6!$F$2,Sheet6!$F$3,Sheet6!$F$4,Sheet6!$F$5)</c:f>
              <c:numCache>
                <c:formatCode>General</c:formatCode>
                <c:ptCount val="4"/>
                <c:pt idx="0">
                  <c:v>133</c:v>
                </c:pt>
                <c:pt idx="1">
                  <c:v>66</c:v>
                </c:pt>
                <c:pt idx="2">
                  <c:v>33</c:v>
                </c:pt>
                <c:pt idx="3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F5A-46F8-A213-C8EA41D59C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84990912"/>
        <c:axId val="684844352"/>
      </c:barChart>
      <c:catAx>
        <c:axId val="484990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4844352"/>
        <c:crosses val="autoZero"/>
        <c:auto val="1"/>
        <c:lblAlgn val="ctr"/>
        <c:lblOffset val="100"/>
        <c:noMultiLvlLbl val="0"/>
      </c:catAx>
      <c:valAx>
        <c:axId val="684844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500" baseline="0" dirty="0"/>
                  <a:t>GOPS</a:t>
                </a:r>
              </a:p>
            </c:rich>
          </c:tx>
          <c:layout>
            <c:manualLayout>
              <c:xMode val="edge"/>
              <c:yMode val="edge"/>
              <c:x val="2.4829779073926271E-2"/>
              <c:y val="0.3686625654983115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5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49909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6288266657250809E-2"/>
          <c:y val="0.88606283662182661"/>
          <c:w val="0.95888751574214659"/>
          <c:h val="0.1139371633781733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4531200288711291"/>
          <c:y val="5.4754698538363358E-2"/>
          <c:w val="0.69990138863167628"/>
          <c:h val="0.5132164102533906"/>
        </c:manualLayout>
      </c:layout>
      <c:lineChart>
        <c:grouping val="standard"/>
        <c:varyColors val="0"/>
        <c:ser>
          <c:idx val="1"/>
          <c:order val="0"/>
          <c:tx>
            <c:v>PIM to host (baseline)</c:v>
          </c:tx>
          <c:spPr>
            <a:ln w="28575" cap="rnd">
              <a:solidFill>
                <a:schemeClr val="accent2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Sheet1!$B$1:$U$1</c:f>
              <c:numCache>
                <c:formatCode>General</c:formatCode>
                <c:ptCount val="20"/>
                <c:pt idx="0">
                  <c:v>2</c:v>
                </c:pt>
                <c:pt idx="1">
                  <c:v>4</c:v>
                </c:pt>
                <c:pt idx="2">
                  <c:v>6</c:v>
                </c:pt>
                <c:pt idx="3">
                  <c:v>8</c:v>
                </c:pt>
                <c:pt idx="4">
                  <c:v>10</c:v>
                </c:pt>
                <c:pt idx="5">
                  <c:v>12</c:v>
                </c:pt>
                <c:pt idx="6">
                  <c:v>14</c:v>
                </c:pt>
                <c:pt idx="7">
                  <c:v>16</c:v>
                </c:pt>
                <c:pt idx="8">
                  <c:v>18</c:v>
                </c:pt>
                <c:pt idx="9">
                  <c:v>20</c:v>
                </c:pt>
                <c:pt idx="10">
                  <c:v>22</c:v>
                </c:pt>
                <c:pt idx="11">
                  <c:v>24</c:v>
                </c:pt>
                <c:pt idx="12">
                  <c:v>26</c:v>
                </c:pt>
                <c:pt idx="13">
                  <c:v>28</c:v>
                </c:pt>
                <c:pt idx="14">
                  <c:v>30</c:v>
                </c:pt>
                <c:pt idx="15">
                  <c:v>32</c:v>
                </c:pt>
                <c:pt idx="16">
                  <c:v>34</c:v>
                </c:pt>
                <c:pt idx="17">
                  <c:v>36</c:v>
                </c:pt>
                <c:pt idx="18">
                  <c:v>38</c:v>
                </c:pt>
                <c:pt idx="19">
                  <c:v>40</c:v>
                </c:pt>
              </c:numCache>
            </c:numRef>
          </c:cat>
          <c:val>
            <c:numRef>
              <c:f>Sheet1!$B$6:$U$6</c:f>
              <c:numCache>
                <c:formatCode>General</c:formatCode>
                <c:ptCount val="20"/>
                <c:pt idx="0">
                  <c:v>1.9282194645343655</c:v>
                </c:pt>
                <c:pt idx="1">
                  <c:v>3.8672011646183075</c:v>
                </c:pt>
                <c:pt idx="2">
                  <c:v>3.0637126241572745</c:v>
                </c:pt>
                <c:pt idx="3">
                  <c:v>4.0615438983896617</c:v>
                </c:pt>
                <c:pt idx="4">
                  <c:v>5.007113079032111</c:v>
                </c:pt>
                <c:pt idx="5">
                  <c:v>5.8759876259198922</c:v>
                </c:pt>
                <c:pt idx="6">
                  <c:v>6.8382361428573644</c:v>
                </c:pt>
                <c:pt idx="7">
                  <c:v>7.5707443716544391</c:v>
                </c:pt>
                <c:pt idx="8">
                  <c:v>8.387962023222153</c:v>
                </c:pt>
                <c:pt idx="9">
                  <c:v>9.038943832995102</c:v>
                </c:pt>
                <c:pt idx="10">
                  <c:v>9.2602437319771767</c:v>
                </c:pt>
                <c:pt idx="11">
                  <c:v>9.7500261530113281</c:v>
                </c:pt>
                <c:pt idx="12">
                  <c:v>9.9912183337434453</c:v>
                </c:pt>
                <c:pt idx="13">
                  <c:v>10.324104766864982</c:v>
                </c:pt>
                <c:pt idx="14">
                  <c:v>10.073832962979269</c:v>
                </c:pt>
                <c:pt idx="15">
                  <c:v>10.107215913993778</c:v>
                </c:pt>
                <c:pt idx="16">
                  <c:v>10.044325152373274</c:v>
                </c:pt>
                <c:pt idx="17">
                  <c:v>10.611523697961864</c:v>
                </c:pt>
                <c:pt idx="18">
                  <c:v>10.862733019143088</c:v>
                </c:pt>
                <c:pt idx="19">
                  <c:v>11.216257684033039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034-4DBD-9888-483D70D7E402}"/>
            </c:ext>
          </c:extLst>
        </c:ser>
        <c:ser>
          <c:idx val="3"/>
          <c:order val="1"/>
          <c:tx>
            <c:v>PIM to host (NUMA aware)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Sheet1!$B$1:$U$1</c:f>
              <c:numCache>
                <c:formatCode>General</c:formatCode>
                <c:ptCount val="20"/>
                <c:pt idx="0">
                  <c:v>2</c:v>
                </c:pt>
                <c:pt idx="1">
                  <c:v>4</c:v>
                </c:pt>
                <c:pt idx="2">
                  <c:v>6</c:v>
                </c:pt>
                <c:pt idx="3">
                  <c:v>8</c:v>
                </c:pt>
                <c:pt idx="4">
                  <c:v>10</c:v>
                </c:pt>
                <c:pt idx="5">
                  <c:v>12</c:v>
                </c:pt>
                <c:pt idx="6">
                  <c:v>14</c:v>
                </c:pt>
                <c:pt idx="7">
                  <c:v>16</c:v>
                </c:pt>
                <c:pt idx="8">
                  <c:v>18</c:v>
                </c:pt>
                <c:pt idx="9">
                  <c:v>20</c:v>
                </c:pt>
                <c:pt idx="10">
                  <c:v>22</c:v>
                </c:pt>
                <c:pt idx="11">
                  <c:v>24</c:v>
                </c:pt>
                <c:pt idx="12">
                  <c:v>26</c:v>
                </c:pt>
                <c:pt idx="13">
                  <c:v>28</c:v>
                </c:pt>
                <c:pt idx="14">
                  <c:v>30</c:v>
                </c:pt>
                <c:pt idx="15">
                  <c:v>32</c:v>
                </c:pt>
                <c:pt idx="16">
                  <c:v>34</c:v>
                </c:pt>
                <c:pt idx="17">
                  <c:v>36</c:v>
                </c:pt>
                <c:pt idx="18">
                  <c:v>38</c:v>
                </c:pt>
                <c:pt idx="19">
                  <c:v>40</c:v>
                </c:pt>
              </c:numCache>
            </c:numRef>
          </c:cat>
          <c:val>
            <c:numRef>
              <c:f>Sheet1!$B$18:$U$18</c:f>
              <c:numCache>
                <c:formatCode>General</c:formatCode>
                <c:ptCount val="20"/>
                <c:pt idx="0">
                  <c:v>4.1997894505555458</c:v>
                </c:pt>
                <c:pt idx="1">
                  <c:v>4.2918512951252916</c:v>
                </c:pt>
                <c:pt idx="2">
                  <c:v>6.2747639637480273</c:v>
                </c:pt>
                <c:pt idx="3">
                  <c:v>7.9948631430513943</c:v>
                </c:pt>
                <c:pt idx="4">
                  <c:v>6.7943099604498283</c:v>
                </c:pt>
                <c:pt idx="5">
                  <c:v>6.1728459068425847</c:v>
                </c:pt>
                <c:pt idx="6">
                  <c:v>7.0390114988026404</c:v>
                </c:pt>
                <c:pt idx="7">
                  <c:v>7.7777123098479217</c:v>
                </c:pt>
                <c:pt idx="8">
                  <c:v>8.60530717576707</c:v>
                </c:pt>
                <c:pt idx="9">
                  <c:v>9.4241368559203522</c:v>
                </c:pt>
                <c:pt idx="10">
                  <c:v>10.025513857067326</c:v>
                </c:pt>
                <c:pt idx="11">
                  <c:v>10.447530012207316</c:v>
                </c:pt>
                <c:pt idx="12">
                  <c:v>10.48824758250332</c:v>
                </c:pt>
                <c:pt idx="13">
                  <c:v>10.551519267192607</c:v>
                </c:pt>
                <c:pt idx="14">
                  <c:v>11.077204426316339</c:v>
                </c:pt>
                <c:pt idx="15">
                  <c:v>11.60362614341836</c:v>
                </c:pt>
                <c:pt idx="16">
                  <c:v>11.996142093871107</c:v>
                </c:pt>
                <c:pt idx="17">
                  <c:v>12.354950511260132</c:v>
                </c:pt>
                <c:pt idx="18">
                  <c:v>12.289902543001061</c:v>
                </c:pt>
                <c:pt idx="19">
                  <c:v>12.419914443446801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034-4DBD-9888-483D70D7E402}"/>
            </c:ext>
          </c:extLst>
        </c:ser>
        <c:ser>
          <c:idx val="0"/>
          <c:order val="2"/>
          <c:tx>
            <c:v>Host to PIM (baseline)</c:v>
          </c:tx>
          <c:spPr>
            <a:ln w="28575" cap="rnd">
              <a:solidFill>
                <a:schemeClr val="accent1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Sheet1!$B$1:$U$1</c:f>
              <c:numCache>
                <c:formatCode>General</c:formatCode>
                <c:ptCount val="20"/>
                <c:pt idx="0">
                  <c:v>2</c:v>
                </c:pt>
                <c:pt idx="1">
                  <c:v>4</c:v>
                </c:pt>
                <c:pt idx="2">
                  <c:v>6</c:v>
                </c:pt>
                <c:pt idx="3">
                  <c:v>8</c:v>
                </c:pt>
                <c:pt idx="4">
                  <c:v>10</c:v>
                </c:pt>
                <c:pt idx="5">
                  <c:v>12</c:v>
                </c:pt>
                <c:pt idx="6">
                  <c:v>14</c:v>
                </c:pt>
                <c:pt idx="7">
                  <c:v>16</c:v>
                </c:pt>
                <c:pt idx="8">
                  <c:v>18</c:v>
                </c:pt>
                <c:pt idx="9">
                  <c:v>20</c:v>
                </c:pt>
                <c:pt idx="10">
                  <c:v>22</c:v>
                </c:pt>
                <c:pt idx="11">
                  <c:v>24</c:v>
                </c:pt>
                <c:pt idx="12">
                  <c:v>26</c:v>
                </c:pt>
                <c:pt idx="13">
                  <c:v>28</c:v>
                </c:pt>
                <c:pt idx="14">
                  <c:v>30</c:v>
                </c:pt>
                <c:pt idx="15">
                  <c:v>32</c:v>
                </c:pt>
                <c:pt idx="16">
                  <c:v>34</c:v>
                </c:pt>
                <c:pt idx="17">
                  <c:v>36</c:v>
                </c:pt>
                <c:pt idx="18">
                  <c:v>38</c:v>
                </c:pt>
                <c:pt idx="19">
                  <c:v>40</c:v>
                </c:pt>
              </c:numCache>
            </c:numRef>
          </c:cat>
          <c:val>
            <c:numRef>
              <c:f>Sheet1!$B$5:$U$5</c:f>
              <c:numCache>
                <c:formatCode>General</c:formatCode>
                <c:ptCount val="20"/>
                <c:pt idx="0">
                  <c:v>3.4380969294275108</c:v>
                </c:pt>
                <c:pt idx="1">
                  <c:v>6.4131930389284362</c:v>
                </c:pt>
                <c:pt idx="2">
                  <c:v>5.0210627217447668</c:v>
                </c:pt>
                <c:pt idx="3">
                  <c:v>6.6846142337711241</c:v>
                </c:pt>
                <c:pt idx="4">
                  <c:v>7.8862969242177803</c:v>
                </c:pt>
                <c:pt idx="5">
                  <c:v>9.4089040452628332</c:v>
                </c:pt>
                <c:pt idx="6">
                  <c:v>10.773058802272054</c:v>
                </c:pt>
                <c:pt idx="7">
                  <c:v>11.84951277298719</c:v>
                </c:pt>
                <c:pt idx="8">
                  <c:v>13.171674054736725</c:v>
                </c:pt>
                <c:pt idx="9">
                  <c:v>14.323805771324817</c:v>
                </c:pt>
                <c:pt idx="10">
                  <c:v>14.733430024289252</c:v>
                </c:pt>
                <c:pt idx="11">
                  <c:v>15.832435955002602</c:v>
                </c:pt>
                <c:pt idx="12">
                  <c:v>16.80047600673154</c:v>
                </c:pt>
                <c:pt idx="13">
                  <c:v>17.050482770763054</c:v>
                </c:pt>
                <c:pt idx="14">
                  <c:v>17.726293055469448</c:v>
                </c:pt>
                <c:pt idx="15">
                  <c:v>18.27735286625963</c:v>
                </c:pt>
                <c:pt idx="16">
                  <c:v>19.026426466419306</c:v>
                </c:pt>
                <c:pt idx="17">
                  <c:v>19.643448463433188</c:v>
                </c:pt>
                <c:pt idx="18">
                  <c:v>18.556228075635719</c:v>
                </c:pt>
                <c:pt idx="19">
                  <c:v>20.523918757836306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034-4DBD-9888-483D70D7E402}"/>
            </c:ext>
          </c:extLst>
        </c:ser>
        <c:ser>
          <c:idx val="2"/>
          <c:order val="3"/>
          <c:tx>
            <c:v>Host to PIM (NUMA aware)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Sheet1!$B$1:$U$1</c:f>
              <c:numCache>
                <c:formatCode>General</c:formatCode>
                <c:ptCount val="20"/>
                <c:pt idx="0">
                  <c:v>2</c:v>
                </c:pt>
                <c:pt idx="1">
                  <c:v>4</c:v>
                </c:pt>
                <c:pt idx="2">
                  <c:v>6</c:v>
                </c:pt>
                <c:pt idx="3">
                  <c:v>8</c:v>
                </c:pt>
                <c:pt idx="4">
                  <c:v>10</c:v>
                </c:pt>
                <c:pt idx="5">
                  <c:v>12</c:v>
                </c:pt>
                <c:pt idx="6">
                  <c:v>14</c:v>
                </c:pt>
                <c:pt idx="7">
                  <c:v>16</c:v>
                </c:pt>
                <c:pt idx="8">
                  <c:v>18</c:v>
                </c:pt>
                <c:pt idx="9">
                  <c:v>20</c:v>
                </c:pt>
                <c:pt idx="10">
                  <c:v>22</c:v>
                </c:pt>
                <c:pt idx="11">
                  <c:v>24</c:v>
                </c:pt>
                <c:pt idx="12">
                  <c:v>26</c:v>
                </c:pt>
                <c:pt idx="13">
                  <c:v>28</c:v>
                </c:pt>
                <c:pt idx="14">
                  <c:v>30</c:v>
                </c:pt>
                <c:pt idx="15">
                  <c:v>32</c:v>
                </c:pt>
                <c:pt idx="16">
                  <c:v>34</c:v>
                </c:pt>
                <c:pt idx="17">
                  <c:v>36</c:v>
                </c:pt>
                <c:pt idx="18">
                  <c:v>38</c:v>
                </c:pt>
                <c:pt idx="19">
                  <c:v>40</c:v>
                </c:pt>
              </c:numCache>
            </c:numRef>
          </c:cat>
          <c:val>
            <c:numRef>
              <c:f>Sheet1!$B$17:$U$17</c:f>
              <c:numCache>
                <c:formatCode>General</c:formatCode>
                <c:ptCount val="20"/>
                <c:pt idx="0">
                  <c:v>8.2606622334271194</c:v>
                </c:pt>
                <c:pt idx="1">
                  <c:v>8.3413217361550878</c:v>
                </c:pt>
                <c:pt idx="2">
                  <c:v>11.41687890505078</c:v>
                </c:pt>
                <c:pt idx="3">
                  <c:v>14.03122666065644</c:v>
                </c:pt>
                <c:pt idx="4">
                  <c:v>12.359607337224437</c:v>
                </c:pt>
                <c:pt idx="5">
                  <c:v>11.415262439580005</c:v>
                </c:pt>
                <c:pt idx="6">
                  <c:v>12.809146594206236</c:v>
                </c:pt>
                <c:pt idx="7">
                  <c:v>13.937635624969058</c:v>
                </c:pt>
                <c:pt idx="8">
                  <c:v>14.970630345195518</c:v>
                </c:pt>
                <c:pt idx="9">
                  <c:v>16.108070899458443</c:v>
                </c:pt>
                <c:pt idx="10">
                  <c:v>17.215581840363992</c:v>
                </c:pt>
                <c:pt idx="11">
                  <c:v>18.322474005620364</c:v>
                </c:pt>
                <c:pt idx="12">
                  <c:v>18.918825929232337</c:v>
                </c:pt>
                <c:pt idx="13">
                  <c:v>19.603077071466615</c:v>
                </c:pt>
                <c:pt idx="14">
                  <c:v>20.149556549403421</c:v>
                </c:pt>
                <c:pt idx="15">
                  <c:v>20.814894754662934</c:v>
                </c:pt>
                <c:pt idx="16">
                  <c:v>21.672976044217194</c:v>
                </c:pt>
                <c:pt idx="17">
                  <c:v>22.429546584466973</c:v>
                </c:pt>
                <c:pt idx="18">
                  <c:v>22.647149997366938</c:v>
                </c:pt>
                <c:pt idx="19">
                  <c:v>23.124664102918352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034-4DBD-9888-483D70D7E4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89200"/>
        <c:axId val="102001968"/>
      </c:lineChart>
      <c:catAx>
        <c:axId val="1289200"/>
        <c:scaling>
          <c:orientation val="minMax"/>
        </c:scaling>
        <c:delete val="0"/>
        <c:axPos val="b"/>
        <c:minorGridlines>
          <c:spPr>
            <a:ln w="9525" cap="flat" cmpd="sng" algn="ctr">
              <a:noFill/>
              <a:round/>
            </a:ln>
            <a:effectLst/>
          </c:spPr>
        </c:min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l-PL"/>
                  <a:t>Ranks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0.44473584657780563"/>
              <c:y val="0.682249471140866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out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001968"/>
        <c:crosses val="autoZero"/>
        <c:auto val="0"/>
        <c:lblAlgn val="ctr"/>
        <c:lblOffset val="100"/>
        <c:tickLblSkip val="2"/>
        <c:tickMarkSkip val="1"/>
        <c:noMultiLvlLbl val="0"/>
      </c:catAx>
      <c:valAx>
        <c:axId val="102001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l-PL"/>
                  <a:t>Transfer rate [GB/s]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892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0.86105</cdr:x>
      <cdr:y>0.04362</cdr:y>
    </cdr:from>
    <cdr:to>
      <cdr:x>0.97701</cdr:x>
      <cdr:y>0.10592</cdr:y>
    </cdr:to>
    <cdr:sp macro="" textlink="">
      <cdr:nvSpPr>
        <cdr:cNvPr id="3" name="TextBox 109">
          <a:extLst xmlns:a="http://schemas.openxmlformats.org/drawingml/2006/main">
            <a:ext uri="{FF2B5EF4-FFF2-40B4-BE49-F238E27FC236}">
              <a16:creationId xmlns:a16="http://schemas.microsoft.com/office/drawing/2014/main" id="{F43410ED-523A-4AFC-8C32-15B339E70CF7}"/>
            </a:ext>
          </a:extLst>
        </cdr:cNvPr>
        <cdr:cNvSpPr txBox="1"/>
      </cdr:nvSpPr>
      <cdr:spPr>
        <a:xfrm xmlns:a="http://schemas.openxmlformats.org/drawingml/2006/main">
          <a:off x="5439881" y="118525"/>
          <a:ext cx="732573" cy="1692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0" tIns="0" rIns="0" bIns="0" rtlCol="0">
          <a:spAutoFit/>
        </a:bodyPr>
        <a:lstStyle xmlns:a="http://schemas.openxmlformats.org/drawingml/2006/main">
          <a:defPPr>
            <a:defRPr lang="en-US"/>
          </a:defPPr>
          <a:lvl1pPr marL="0" algn="l" defTabSz="914478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40" algn="l" defTabSz="914478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78" algn="l" defTabSz="914478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718" algn="l" defTabSz="914478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957" algn="l" defTabSz="914478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196" algn="l" defTabSz="914478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435" algn="l" defTabSz="914478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675" algn="l" defTabSz="914478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913" algn="l" defTabSz="914478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kumimoji="1" lang="pl-PL" sz="1100" b="1" dirty="0">
              <a:solidFill>
                <a:srgbClr val="0070C0"/>
              </a:solidFill>
              <a:latin typeface="Microsoft YaHei" panose="020B0503020204020204" pitchFamily="34" charset="-122"/>
              <a:ea typeface="Microsoft YaHei" panose="020B0503020204020204" pitchFamily="34" charset="-122"/>
            </a:rPr>
            <a:t>+12-240%</a:t>
          </a:r>
          <a:endParaRPr kumimoji="1" lang="en-US" sz="2200" b="1" dirty="0">
            <a:solidFill>
              <a:srgbClr val="0070C0"/>
            </a:solidFill>
            <a:latin typeface="Microsoft YaHei" panose="020B0503020204020204" pitchFamily="34" charset="-122"/>
            <a:ea typeface="Microsoft YaHei" panose="020B0503020204020204" pitchFamily="34" charset="-122"/>
          </a:endParaRPr>
        </a:p>
      </cdr:txBody>
    </cdr:sp>
  </cdr:relSizeAnchor>
  <cdr:relSizeAnchor xmlns:cdr="http://schemas.openxmlformats.org/drawingml/2006/chartDrawing">
    <cdr:from>
      <cdr:x>0.85707</cdr:x>
      <cdr:y>0.24692</cdr:y>
    </cdr:from>
    <cdr:to>
      <cdr:x>0.95932</cdr:x>
      <cdr:y>0.30922</cdr:y>
    </cdr:to>
    <cdr:sp macro="" textlink="">
      <cdr:nvSpPr>
        <cdr:cNvPr id="4" name="TextBox 110">
          <a:extLst xmlns:a="http://schemas.openxmlformats.org/drawingml/2006/main">
            <a:ext uri="{FF2B5EF4-FFF2-40B4-BE49-F238E27FC236}">
              <a16:creationId xmlns:a16="http://schemas.microsoft.com/office/drawing/2014/main" id="{A088DECB-E496-4BF3-B2A1-979EE223C626}"/>
            </a:ext>
          </a:extLst>
        </cdr:cNvPr>
        <cdr:cNvSpPr txBox="1"/>
      </cdr:nvSpPr>
      <cdr:spPr>
        <a:xfrm xmlns:a="http://schemas.openxmlformats.org/drawingml/2006/main">
          <a:off x="5414737" y="670938"/>
          <a:ext cx="646011" cy="1692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0" tIns="0" rIns="0" bIns="0" rtlCol="0">
          <a:spAutoFit/>
        </a:bodyPr>
        <a:lstStyle xmlns:a="http://schemas.openxmlformats.org/drawingml/2006/main">
          <a:defPPr>
            <a:defRPr lang="en-US"/>
          </a:defPPr>
          <a:lvl1pPr marL="0" algn="l" defTabSz="914478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40" algn="l" defTabSz="914478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78" algn="l" defTabSz="914478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718" algn="l" defTabSz="914478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957" algn="l" defTabSz="914478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196" algn="l" defTabSz="914478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435" algn="l" defTabSz="914478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675" algn="l" defTabSz="914478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913" algn="l" defTabSz="914478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kumimoji="1" lang="pl-PL" sz="1100" b="1" dirty="0">
              <a:solidFill>
                <a:schemeClr val="accent2"/>
              </a:solidFill>
              <a:latin typeface="Microsoft YaHei" panose="020B0503020204020204" pitchFamily="34" charset="-122"/>
              <a:ea typeface="Microsoft YaHei" panose="020B0503020204020204" pitchFamily="34" charset="-122"/>
            </a:rPr>
            <a:t>+2-218%</a:t>
          </a:r>
          <a:endParaRPr kumimoji="1" lang="en-US" sz="2200" b="1" dirty="0">
            <a:solidFill>
              <a:schemeClr val="accent2"/>
            </a:solidFill>
            <a:latin typeface="Microsoft YaHei" panose="020B0503020204020204" pitchFamily="34" charset="-122"/>
            <a:ea typeface="Microsoft YaHei" panose="020B0503020204020204" pitchFamily="34" charset="-122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994B79-609D-4090-B5CF-D9AFDAED4E83}" type="datetimeFigureOut">
              <a:rPr lang="en-US" smtClean="0"/>
              <a:t>29-Mar-25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60521-7478-47A2-8657-2EDD3AA1C8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553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C8052-49BC-4CD7-A67E-9F3E48CF74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01854E-F7FA-4F5F-9554-3EBA42900A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53C318-1CD4-420D-90E9-A77A5FD34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49DD0-74AD-43C8-9A4F-D1E365155884}" type="datetime1">
              <a:rPr lang="en-US" smtClean="0"/>
              <a:t>29-Mar-25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D366E5-9CEE-4598-8F08-D6C614C4E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AFE853-5D14-4A13-ACE2-EEC1DCA3D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4DB6-C526-423B-BB6E-2D2DD96AE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161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51424-058F-4A6F-8E42-74E53BA59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46FCDC-04E3-44E3-ACB1-F4C34BA0A8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4F56DC-9368-4A16-AC9A-F41E0A156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9D150-6C0F-4EA9-A108-05E4B50CA64A}" type="datetime1">
              <a:rPr lang="en-US" smtClean="0"/>
              <a:t>29-Mar-25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B686F3-25E1-4ECC-8136-FFBC57AFD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DFB2B5-39AB-4E4A-BAFB-AEAA6C5B3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4DB6-C526-423B-BB6E-2D2DD96AE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159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0095C7-49B3-41DC-820E-88014AEB5A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5F6597-9250-41B9-98B9-DF8093399E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69F192-4C91-43DA-96BB-1FACC4FA6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6F412-7529-4B75-B64F-2F96E3B8B7DF}" type="datetime1">
              <a:rPr lang="en-US" smtClean="0"/>
              <a:t>29-Mar-25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ED117-AE33-4EBA-8B58-14D8702AF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CD35B6-9815-43A7-A9D5-1F95B05F2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4DB6-C526-423B-BB6E-2D2DD96AE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759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3F807-85B0-4A45-9645-74871D1BA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2C6E3F-5DF6-41D1-B9C2-9A503252A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E0E5D6-06E9-4ABA-BA39-24C2F4B4B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11E14-49AB-402E-8CCE-CD4CF25AC7FF}" type="datetime1">
              <a:rPr lang="en-US" smtClean="0"/>
              <a:t>29-Mar-25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F4AF74-544E-485A-832C-6BEA1522E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D317EE-C963-49B2-975D-D42941FCC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4DB6-C526-423B-BB6E-2D2DD96AE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50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63BE6-D982-46B3-8F85-310708639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CABBC9-F0BD-4BC7-8789-E4D4BD294F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3464E7-22E5-462F-BA0D-0FF9589C5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28408-E600-4698-B591-5A720BED36E3}" type="datetime1">
              <a:rPr lang="en-US" smtClean="0"/>
              <a:t>29-Mar-25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C64A4F-3CBF-4943-8B76-FC6E4C126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5DFE03-6ACB-46CA-9956-DE5F020AD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4DB6-C526-423B-BB6E-2D2DD96AE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890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8CE09-0388-43FF-BA8E-183B1AE40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A5F8EA-A12E-43F4-A59A-D341EC6E99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B370C6-E186-4D8A-BB1B-B3A22CC82B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E7A482-0406-4BDB-A7B3-BF0E90A1B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5D68A-8E39-4184-9DF9-A42EB35FE5FB}" type="datetime1">
              <a:rPr lang="en-US" smtClean="0"/>
              <a:t>29-Mar-25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A5B865-D19D-45AD-BC8B-18C394764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09226E-DB2F-41B4-B406-22752F617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4DB6-C526-423B-BB6E-2D2DD96AE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550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21696-C7A2-46D5-9DBE-38F6B81BD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29440B-A5B0-47F7-9936-AE27A91686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9BC20-657E-49D2-AFBE-D10D5DFB05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309F14-ABC2-4DE2-AE00-040D9C0CDF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065760-7D63-4FCB-BB2C-665D0129AB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CB6B4C-02B2-4CDC-9ED5-7F05C1807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3D466-896F-4C88-BEE8-165BBD88FD8A}" type="datetime1">
              <a:rPr lang="en-US" smtClean="0"/>
              <a:t>29-Mar-25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E50B11-2D79-43DA-982E-6F775D112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275AA2-FB37-4E29-AABC-7E1562AEA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4DB6-C526-423B-BB6E-2D2DD96AE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858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9AAC0-40B1-4A25-82AA-0019906C8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0EAFA9-E1C3-4DF4-942C-FD3425806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4DBE3-E100-4958-BA68-231815C98F6F}" type="datetime1">
              <a:rPr lang="en-US" smtClean="0"/>
              <a:t>29-Mar-25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AEA49-9872-4AEB-98ED-54A00AEC7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97F66B-487A-400E-9998-79EB93AF8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4DB6-C526-423B-BB6E-2D2DD96AE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17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7B596C-A3DB-4528-8B14-5A9A005D7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037FC-3291-48F8-AA29-408D7C854929}" type="datetime1">
              <a:rPr lang="en-US" smtClean="0"/>
              <a:t>29-Mar-25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D9A220-8CF5-429D-B839-E17715155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5E6008-D892-48D2-A5AA-5D7E78AB3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4DB6-C526-423B-BB6E-2D2DD96AE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89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6C184-6A37-4670-8C4A-85815DDC9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6291F0-029C-494A-9EA8-71E5C1E76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02891D-395B-48D3-990A-8173D7C5C5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FF5852-AD0F-47E1-B212-9F783C107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D0D4E-CAE3-4F23-9F63-0040724A045A}" type="datetime1">
              <a:rPr lang="en-US" smtClean="0"/>
              <a:t>29-Mar-25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A3F034-BBA2-45D5-90FA-670C389BF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C2CA7E-6E8F-44D7-9225-980436496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4DB6-C526-423B-BB6E-2D2DD96AE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726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F73F5-DC0A-4A7A-B711-1C79169DC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2E7718-B5A0-42DD-B1A9-8F2A547E28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6D4C52-EFB8-4B23-826C-FF7ACCE4FC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4AFDF5-CD68-44BF-A243-5B14B6A1C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C48BB-191E-4616-BC1C-767E7C655E03}" type="datetime1">
              <a:rPr lang="en-US" smtClean="0"/>
              <a:t>29-Mar-25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E3AC4D-05D2-471E-BDA0-AA50EE7BB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731C02-DA41-46FB-84B8-BF19501BF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4DB6-C526-423B-BB6E-2D2DD96AE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689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8C9E8B-0359-4FC2-8AC9-6A1B078D6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49C4EA-2E60-481E-8C8D-3B93A8D892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2C39F-6BA0-4ADF-A356-9556654DDB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09E8B-D6BB-4E85-B192-3B60909F51AB}" type="datetime1">
              <a:rPr lang="en-US" smtClean="0"/>
              <a:t>29-Mar-25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BDB7A-E934-4053-8863-3FF623BCD8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B70BA-7F3D-4B7C-820C-CCB4727B01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24DB6-C526-423B-BB6E-2D2DD96AE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00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01DE4E17-1C21-4A84-AE11-ED083851C8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5629" y="4614719"/>
            <a:ext cx="1746408" cy="1776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6D5C2CB-6A2A-4723-A6F7-2410573710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60413"/>
            <a:ext cx="9144000" cy="2387600"/>
          </a:xfrm>
        </p:spPr>
        <p:txBody>
          <a:bodyPr>
            <a:normAutofit/>
          </a:bodyPr>
          <a:lstStyle/>
          <a:p>
            <a:r>
              <a:rPr lang="en-US" sz="6600" dirty="0"/>
              <a:t>Pitfalls of UPMEM kernel development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5FC19D-C86B-48F4-8051-89F920FDD7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92802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Heterogeneous Memory Software Lab</a:t>
            </a:r>
            <a:r>
              <a:rPr lang="pl-PL" b="1" dirty="0"/>
              <a:t>, Poland</a:t>
            </a:r>
          </a:p>
          <a:p>
            <a:endParaRPr lang="pl-PL" b="1" dirty="0"/>
          </a:p>
          <a:p>
            <a:r>
              <a:rPr lang="en-US" dirty="0"/>
              <a:t>Krystian </a:t>
            </a:r>
            <a:r>
              <a:rPr lang="en-US"/>
              <a:t>Chmielewski, Tadeusz </a:t>
            </a:r>
            <a:r>
              <a:rPr lang="en-US" dirty="0"/>
              <a:t>Kobus, </a:t>
            </a:r>
            <a:r>
              <a:rPr lang="en-US" dirty="0" err="1"/>
              <a:t>Pawe</a:t>
            </a:r>
            <a:r>
              <a:rPr lang="pl-PL" dirty="0"/>
              <a:t>ł Piotrowicz, Jarosław Ławnicki, Uladzislau Lukyanau</a:t>
            </a:r>
            <a:r>
              <a:rPr lang="en-US" dirty="0"/>
              <a:t>, Maciej Maciejewski, Zhang </a:t>
            </a:r>
            <a:r>
              <a:rPr lang="en-US" dirty="0" err="1"/>
              <a:t>Hongjun</a:t>
            </a:r>
            <a:endParaRPr lang="pl-PL" dirty="0"/>
          </a:p>
          <a:p>
            <a:endParaRPr lang="en-US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06B544-7CC4-4C6F-9BC1-CF9CEDC31CA9}"/>
              </a:ext>
            </a:extLst>
          </p:cNvPr>
          <p:cNvSpPr txBox="1"/>
          <p:nvPr/>
        </p:nvSpPr>
        <p:spPr>
          <a:xfrm>
            <a:off x="8610600" y="6345938"/>
            <a:ext cx="4535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krystian.chmielewski@huawei.com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FD6EC2-2F3A-4C00-9F95-6E935EF1C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4DB6-C526-423B-BB6E-2D2DD96AE9F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323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6F91D1F6-C235-44C7-868D-4AE25F2064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2104923"/>
              </p:ext>
            </p:extLst>
          </p:nvPr>
        </p:nvGraphicFramePr>
        <p:xfrm>
          <a:off x="4396225" y="1362336"/>
          <a:ext cx="7400925" cy="36976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6929602-EBED-49AD-892B-2058195BE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457" y="-7027"/>
            <a:ext cx="10515600" cy="1325563"/>
          </a:xfrm>
        </p:spPr>
        <p:txBody>
          <a:bodyPr/>
          <a:lstStyle/>
          <a:p>
            <a:r>
              <a:rPr lang="pl-PL" dirty="0"/>
              <a:t>Optimized </a:t>
            </a:r>
            <a:r>
              <a:rPr lang="en-US" dirty="0"/>
              <a:t>INT8 MUL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969827F-2935-4A44-AB70-78BBBF21DF5C}"/>
              </a:ext>
            </a:extLst>
          </p:cNvPr>
          <p:cNvSpPr txBox="1"/>
          <p:nvPr/>
        </p:nvSpPr>
        <p:spPr>
          <a:xfrm>
            <a:off x="7184557" y="4023962"/>
            <a:ext cx="74167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kumimoji="1" lang="pl-PL" sz="1400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baseline</a:t>
            </a:r>
            <a:endParaRPr kumimoji="1" lang="en-US" sz="1000" b="1" dirty="0">
              <a:solidFill>
                <a:srgbClr val="C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12071DC-EECA-4BAB-902C-023E23D249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5708" y="4672630"/>
            <a:ext cx="3029373" cy="205768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4DD30A7C-0FAB-4534-A1B6-AC57F20DC4C9}"/>
              </a:ext>
            </a:extLst>
          </p:cNvPr>
          <p:cNvSpPr/>
          <p:nvPr/>
        </p:nvSpPr>
        <p:spPr>
          <a:xfrm>
            <a:off x="-103542" y="1121275"/>
            <a:ext cx="460280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2400" dirty="0"/>
              <a:t>Ensuring the use of the </a:t>
            </a:r>
            <a:r>
              <a:rPr lang="pl-PL" sz="2400" dirty="0">
                <a:solidFill>
                  <a:srgbClr val="0070C0"/>
                </a:solidFill>
              </a:rPr>
              <a:t>correct instruction for INT8</a:t>
            </a:r>
            <a:r>
              <a:rPr lang="pl-PL" sz="2400" dirty="0"/>
              <a:t> 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Unrolling</a:t>
            </a:r>
            <a:r>
              <a:rPr lang="pl-PL" sz="2400" dirty="0"/>
              <a:t>:</a:t>
            </a:r>
            <a:r>
              <a:rPr lang="en-US" sz="2400" dirty="0"/>
              <a:t>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/>
              <a:t>Full (compiler decides)</a:t>
            </a:r>
            <a:br>
              <a:rPr lang="pl-PL" sz="2400" dirty="0"/>
            </a:br>
            <a:r>
              <a:rPr lang="en-US" sz="2400" i="1" dirty="0"/>
              <a:t>#pragma unroll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/>
              <a:t>Manual</a:t>
            </a:r>
            <a:r>
              <a:rPr lang="pl-PL" sz="2400" dirty="0"/>
              <a:t>,</a:t>
            </a:r>
            <a:r>
              <a:rPr lang="en-US" sz="2400" dirty="0"/>
              <a:t> e.g.</a:t>
            </a:r>
            <a:r>
              <a:rPr lang="pl-PL" sz="2400" dirty="0"/>
              <a:t>,</a:t>
            </a:r>
            <a:r>
              <a:rPr lang="en-US" sz="2400" dirty="0"/>
              <a:t> x4</a:t>
            </a:r>
            <a:br>
              <a:rPr lang="pl-PL" sz="2400" dirty="0"/>
            </a:br>
            <a:r>
              <a:rPr lang="en-US" sz="2400" i="1" dirty="0"/>
              <a:t>#pragma unroll 4</a:t>
            </a:r>
            <a:endParaRPr lang="pl-PL" sz="2400" i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Loading </a:t>
            </a:r>
            <a:r>
              <a:rPr lang="pl-PL" sz="2400" dirty="0">
                <a:solidFill>
                  <a:srgbClr val="0070C0"/>
                </a:solidFill>
              </a:rPr>
              <a:t>data by 4 or 8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pl-PL" sz="2400" dirty="0">
                <a:solidFill>
                  <a:srgbClr val="0070C0"/>
                </a:solidFill>
              </a:rPr>
              <a:t>bytes</a:t>
            </a:r>
            <a:br>
              <a:rPr lang="pl-PL" sz="2400" dirty="0">
                <a:solidFill>
                  <a:srgbClr val="0070C0"/>
                </a:solidFill>
              </a:rPr>
            </a:br>
            <a:r>
              <a:rPr lang="en-US" sz="2400" dirty="0"/>
              <a:t>(INT8x4</a:t>
            </a:r>
            <a:r>
              <a:rPr lang="pl-PL" sz="2400" dirty="0"/>
              <a:t>, INT8x8</a:t>
            </a:r>
            <a:r>
              <a:rPr lang="en-US" sz="2400" dirty="0"/>
              <a:t>)</a:t>
            </a:r>
          </a:p>
          <a:p>
            <a:pPr lvl="2"/>
            <a:endParaRPr lang="pl-PL" sz="2400" i="1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45FDD01-123D-499C-B693-7706043255A3}"/>
              </a:ext>
            </a:extLst>
          </p:cNvPr>
          <p:cNvSpPr/>
          <p:nvPr/>
        </p:nvSpPr>
        <p:spPr>
          <a:xfrm>
            <a:off x="1145708" y="4672631"/>
            <a:ext cx="3029372" cy="23429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715674E-4749-4314-831F-C0BCF19791B5}"/>
              </a:ext>
            </a:extLst>
          </p:cNvPr>
          <p:cNvSpPr txBox="1"/>
          <p:nvPr/>
        </p:nvSpPr>
        <p:spPr>
          <a:xfrm>
            <a:off x="10725137" y="1080212"/>
            <a:ext cx="1231106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kumimoji="1" lang="pl-PL" sz="1400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&gt; </a:t>
            </a:r>
            <a:r>
              <a:rPr kumimoji="1" lang="en-US" sz="1400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5</a:t>
            </a:r>
            <a:r>
              <a:rPr kumimoji="1" lang="pl-PL" sz="1400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x speedup</a:t>
            </a:r>
          </a:p>
          <a:p>
            <a:pPr algn="ctr"/>
            <a:r>
              <a:rPr kumimoji="1" lang="pl-PL" sz="1400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vs baseline</a:t>
            </a:r>
            <a:endParaRPr kumimoji="1" lang="en-US" sz="1000" b="1" dirty="0">
              <a:solidFill>
                <a:srgbClr val="C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260ED77-E9E5-4990-ADC7-8287DB4C9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4DB6-C526-423B-BB6E-2D2DD96AE9F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39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AB14A575-5E95-4348-B10B-E569F69C06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0745349"/>
              </p:ext>
            </p:extLst>
          </p:nvPr>
        </p:nvGraphicFramePr>
        <p:xfrm>
          <a:off x="5421879" y="1249756"/>
          <a:ext cx="6314132" cy="27665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303532F-94C8-495D-A745-3E63DF9B4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0"/>
            <a:ext cx="10515600" cy="1325563"/>
          </a:xfrm>
        </p:spPr>
        <p:txBody>
          <a:bodyPr/>
          <a:lstStyle/>
          <a:p>
            <a:r>
              <a:rPr lang="pl-PL" dirty="0"/>
              <a:t>Optimized </a:t>
            </a:r>
            <a:r>
              <a:rPr lang="en-US" dirty="0"/>
              <a:t>INT32 MUL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7E0A5-C0AA-4DAE-994F-E7BEC07F0D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574" y="1290647"/>
            <a:ext cx="4239699" cy="2070739"/>
          </a:xfrm>
        </p:spPr>
        <p:txBody>
          <a:bodyPr>
            <a:normAutofit/>
          </a:bodyPr>
          <a:lstStyle/>
          <a:p>
            <a:r>
              <a:rPr lang="pl-PL" sz="2400" dirty="0"/>
              <a:t>Replacing </a:t>
            </a:r>
            <a:r>
              <a:rPr lang="pl-PL" sz="2400" i="1" dirty="0"/>
              <a:t>_mulsi3</a:t>
            </a:r>
            <a:r>
              <a:rPr lang="pl-PL" sz="2400" dirty="0"/>
              <a:t> (SHIFT&amp;ADD, </a:t>
            </a:r>
            <a:r>
              <a:rPr lang="pl-PL" sz="2400" dirty="0">
                <a:solidFill>
                  <a:srgbClr val="FF0000"/>
                </a:solidFill>
              </a:rPr>
              <a:t>~30 cycles</a:t>
            </a:r>
            <a:r>
              <a:rPr lang="pl-PL" sz="2400" dirty="0"/>
              <a:t>) with a </a:t>
            </a:r>
            <a:r>
              <a:rPr lang="pl-PL" sz="2400" dirty="0">
                <a:solidFill>
                  <a:srgbClr val="0070C0"/>
                </a:solidFill>
              </a:rPr>
              <a:t>custom implementation that uses INT8 MUL</a:t>
            </a:r>
            <a:r>
              <a:rPr lang="pl-PL" sz="2400" dirty="0"/>
              <a:t> </a:t>
            </a:r>
            <a:endParaRPr lang="en-US" sz="2400" dirty="0"/>
          </a:p>
          <a:p>
            <a:r>
              <a:rPr lang="pl-PL" sz="2400" dirty="0">
                <a:solidFill>
                  <a:srgbClr val="0070C0"/>
                </a:solidFill>
              </a:rPr>
              <a:t>Unrolling</a:t>
            </a:r>
            <a:r>
              <a:rPr lang="pl-PL" sz="2400" dirty="0"/>
              <a:t> also helps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1CB363-807A-4BB0-9417-25DB55F28ABB}"/>
              </a:ext>
            </a:extLst>
          </p:cNvPr>
          <p:cNvSpPr txBox="1"/>
          <p:nvPr/>
        </p:nvSpPr>
        <p:spPr>
          <a:xfrm>
            <a:off x="9333379" y="2917462"/>
            <a:ext cx="741678" cy="2154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kumimoji="1" lang="pl-PL" sz="1400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baseline</a:t>
            </a:r>
            <a:endParaRPr kumimoji="1" lang="en-US" sz="1200" b="1" dirty="0">
              <a:solidFill>
                <a:srgbClr val="C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E5FAC9D-E5BC-44BB-8B9C-5C025089B16A}"/>
              </a:ext>
            </a:extLst>
          </p:cNvPr>
          <p:cNvSpPr txBox="1"/>
          <p:nvPr/>
        </p:nvSpPr>
        <p:spPr>
          <a:xfrm>
            <a:off x="10404198" y="894676"/>
            <a:ext cx="1041952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kumimoji="1" lang="pl-PL" sz="1400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2x speedup</a:t>
            </a:r>
            <a:br>
              <a:rPr kumimoji="1" lang="pl-PL" sz="1400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kumimoji="1" lang="pl-PL" sz="1400" b="1" dirty="0">
                <a:solidFill>
                  <a:srgbClr val="C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vs baseline</a:t>
            </a:r>
            <a:endParaRPr kumimoji="1" lang="en-US" sz="1000" b="1" dirty="0">
              <a:solidFill>
                <a:srgbClr val="C0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AB3FD7-25E4-4E90-A27E-B3D9952F547C}"/>
              </a:ext>
            </a:extLst>
          </p:cNvPr>
          <p:cNvSpPr txBox="1"/>
          <p:nvPr/>
        </p:nvSpPr>
        <p:spPr>
          <a:xfrm>
            <a:off x="737773" y="3565487"/>
            <a:ext cx="681125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/>
              <a:t>X = (x3, x2, x1, x0)</a:t>
            </a:r>
          </a:p>
          <a:p>
            <a:r>
              <a:rPr lang="pl-PL" sz="2400" dirty="0"/>
              <a:t>Y = (y3, y2, y1, y0)</a:t>
            </a:r>
          </a:p>
          <a:p>
            <a:endParaRPr lang="pl-PL" sz="2400" dirty="0"/>
          </a:p>
          <a:p>
            <a:r>
              <a:rPr lang="pl-PL" sz="2400" dirty="0"/>
              <a:t>X * Y =     2^0   (x0 * y0)</a:t>
            </a:r>
          </a:p>
          <a:p>
            <a:r>
              <a:rPr lang="pl-PL" sz="2400" dirty="0"/>
              <a:t>              + 2^8   (x0 * y1 + x1 * y0)</a:t>
            </a:r>
          </a:p>
          <a:p>
            <a:r>
              <a:rPr lang="pl-PL" sz="2400" dirty="0"/>
              <a:t>              + 2^16 (x0 * y2 + x1 * y1 + x2 * y0)</a:t>
            </a:r>
          </a:p>
          <a:p>
            <a:r>
              <a:rPr lang="pl-PL" sz="2400" dirty="0"/>
              <a:t>              + 2^24 (x0 * y3 + x1 * y2 + x2 * y1 + x3 * y0)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A905A4-6CB1-40AC-A608-DE434BE5F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4DB6-C526-423B-BB6E-2D2DD96AE9F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844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6DF1F-593B-4B33-9894-C9C929A02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090" y="0"/>
            <a:ext cx="10515600" cy="1325563"/>
          </a:xfrm>
        </p:spPr>
        <p:txBody>
          <a:bodyPr/>
          <a:lstStyle/>
          <a:p>
            <a:r>
              <a:rPr lang="pl-PL" dirty="0"/>
              <a:t>Unrolling helps a lot	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002224-EC0D-46CB-A69C-B6C19C66E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45966"/>
            <a:ext cx="10515600" cy="1246909"/>
          </a:xfrm>
        </p:spPr>
        <p:txBody>
          <a:bodyPr>
            <a:normAutofit fontScale="92500" lnSpcReduction="10000"/>
          </a:bodyPr>
          <a:lstStyle/>
          <a:p>
            <a:r>
              <a:rPr lang="pl-PL" dirty="0"/>
              <a:t>Loops are pretty costly, when we are not spending a lot of cycles on single iteration</a:t>
            </a:r>
          </a:p>
          <a:p>
            <a:r>
              <a:rPr lang="pl-PL" dirty="0"/>
              <a:t>Use </a:t>
            </a:r>
            <a:r>
              <a:rPr lang="pl-PL" i="1" dirty="0">
                <a:solidFill>
                  <a:schemeClr val="accent1"/>
                </a:solidFill>
              </a:rPr>
              <a:t>#pragma unroll </a:t>
            </a:r>
            <a:r>
              <a:rPr lang="pl-PL" dirty="0"/>
              <a:t>to force compiler to unroll loops</a:t>
            </a:r>
            <a:endParaRPr lang="en-US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249B8EE-90C6-4A8C-A4BE-BFE4E7ECA9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7966620"/>
              </p:ext>
            </p:extLst>
          </p:nvPr>
        </p:nvGraphicFramePr>
        <p:xfrm>
          <a:off x="838200" y="1325563"/>
          <a:ext cx="9942490" cy="3920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81420A-0C18-48C1-BDFF-C3CB5BE6C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4DB6-C526-423B-BB6E-2D2DD96AE9F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647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B8616182-8FFA-4242-9EEF-0537C0F7AF2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0347803"/>
              </p:ext>
            </p:extLst>
          </p:nvPr>
        </p:nvGraphicFramePr>
        <p:xfrm>
          <a:off x="6214127" y="1394296"/>
          <a:ext cx="5881512" cy="4803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5513011-376D-4FE0-9311-FF2045B04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234" y="0"/>
            <a:ext cx="10515600" cy="1325563"/>
          </a:xfrm>
        </p:spPr>
        <p:txBody>
          <a:bodyPr/>
          <a:lstStyle/>
          <a:p>
            <a:r>
              <a:rPr lang="pl-PL" dirty="0"/>
              <a:t>Basic operations on UPMEM </a:t>
            </a:r>
            <a:r>
              <a:rPr lang="pl-PL" dirty="0">
                <a:solidFill>
                  <a:srgbClr val="0070C0"/>
                </a:solidFill>
              </a:rPr>
              <a:t>revisited</a:t>
            </a:r>
            <a:endParaRPr lang="en-US" dirty="0">
              <a:solidFill>
                <a:srgbClr val="0070C0"/>
              </a:solidFill>
            </a:endParaRP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9A8C0AC5-79E1-4EDC-A6BC-036F173ED5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7871518"/>
              </p:ext>
            </p:extLst>
          </p:nvPr>
        </p:nvGraphicFramePr>
        <p:xfrm>
          <a:off x="134057" y="1394295"/>
          <a:ext cx="6682034" cy="48033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9BCE5F1-FB5E-414E-B382-88F3A4B3D3AC}"/>
              </a:ext>
            </a:extLst>
          </p:cNvPr>
          <p:cNvCxnSpPr>
            <a:cxnSpLocks/>
          </p:cNvCxnSpPr>
          <p:nvPr/>
        </p:nvCxnSpPr>
        <p:spPr>
          <a:xfrm>
            <a:off x="5664147" y="1838608"/>
            <a:ext cx="0" cy="666467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7564182-2162-491B-A34B-F322CCBBBCF2}"/>
              </a:ext>
            </a:extLst>
          </p:cNvPr>
          <p:cNvCxnSpPr>
            <a:cxnSpLocks/>
          </p:cNvCxnSpPr>
          <p:nvPr/>
        </p:nvCxnSpPr>
        <p:spPr>
          <a:xfrm flipH="1">
            <a:off x="5504820" y="1828216"/>
            <a:ext cx="318655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965A22A-5FED-4F3E-ACDA-84B579C605EB}"/>
              </a:ext>
            </a:extLst>
          </p:cNvPr>
          <p:cNvCxnSpPr>
            <a:cxnSpLocks/>
          </p:cNvCxnSpPr>
          <p:nvPr/>
        </p:nvCxnSpPr>
        <p:spPr>
          <a:xfrm flipH="1">
            <a:off x="5504820" y="2492579"/>
            <a:ext cx="318655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0AEBD31-5A1E-43C4-8782-F09B1DF65D5A}"/>
              </a:ext>
            </a:extLst>
          </p:cNvPr>
          <p:cNvSpPr txBox="1"/>
          <p:nvPr/>
        </p:nvSpPr>
        <p:spPr>
          <a:xfrm>
            <a:off x="2547942" y="1460834"/>
            <a:ext cx="29822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B050"/>
                </a:solidFill>
              </a:rPr>
              <a:t>+26%</a:t>
            </a:r>
          </a:p>
          <a:p>
            <a:pPr algn="ctr"/>
            <a:r>
              <a:rPr lang="pl-PL" sz="2000" b="1" dirty="0">
                <a:solidFill>
                  <a:srgbClr val="00B050"/>
                </a:solidFill>
              </a:rPr>
              <a:t>MUL is now faster than optmized ADD for INT8</a:t>
            </a:r>
            <a:endParaRPr lang="en-US" sz="1400" b="1" dirty="0">
              <a:solidFill>
                <a:srgbClr val="00B050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DC69F96-D4C1-403C-BDE2-C2BE92EFD15B}"/>
              </a:ext>
            </a:extLst>
          </p:cNvPr>
          <p:cNvCxnSpPr>
            <a:cxnSpLocks/>
          </p:cNvCxnSpPr>
          <p:nvPr/>
        </p:nvCxnSpPr>
        <p:spPr>
          <a:xfrm>
            <a:off x="11434330" y="2518483"/>
            <a:ext cx="0" cy="224142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9FF9795-B278-43FA-BB4C-31E5EDAABA8A}"/>
              </a:ext>
            </a:extLst>
          </p:cNvPr>
          <p:cNvCxnSpPr>
            <a:cxnSpLocks/>
          </p:cNvCxnSpPr>
          <p:nvPr/>
        </p:nvCxnSpPr>
        <p:spPr>
          <a:xfrm flipH="1">
            <a:off x="11275002" y="2518483"/>
            <a:ext cx="31865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1016854-252C-48F4-BEFB-1B85AB881C4E}"/>
              </a:ext>
            </a:extLst>
          </p:cNvPr>
          <p:cNvCxnSpPr>
            <a:cxnSpLocks/>
          </p:cNvCxnSpPr>
          <p:nvPr/>
        </p:nvCxnSpPr>
        <p:spPr>
          <a:xfrm flipH="1">
            <a:off x="11275002" y="4749726"/>
            <a:ext cx="31865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3D9A0C36-B8C7-4088-B7F2-788BA8688CDC}"/>
              </a:ext>
            </a:extLst>
          </p:cNvPr>
          <p:cNvSpPr txBox="1"/>
          <p:nvPr/>
        </p:nvSpPr>
        <p:spPr>
          <a:xfrm>
            <a:off x="9154883" y="2539397"/>
            <a:ext cx="236730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FF0000"/>
                </a:solidFill>
              </a:rPr>
              <a:t>-82%</a:t>
            </a:r>
          </a:p>
          <a:p>
            <a:pPr algn="ctr"/>
            <a:r>
              <a:rPr lang="pl-PL" sz="2000" b="1" dirty="0">
                <a:solidFill>
                  <a:srgbClr val="FF0000"/>
                </a:solidFill>
              </a:rPr>
              <a:t>MUL is still slower than ADD for INT32</a:t>
            </a:r>
          </a:p>
          <a:p>
            <a:pPr algn="ctr"/>
            <a:endParaRPr lang="pl-PL" sz="2000" b="1" dirty="0">
              <a:solidFill>
                <a:srgbClr val="FF0000"/>
              </a:solidFill>
            </a:endParaRPr>
          </a:p>
          <a:p>
            <a:pPr algn="ctr"/>
            <a:r>
              <a:rPr lang="pl-PL" sz="2000" b="1" dirty="0">
                <a:solidFill>
                  <a:srgbClr val="00B050"/>
                </a:solidFill>
              </a:rPr>
              <a:t>Still, 2x speedup for MUL in raw numbers</a:t>
            </a:r>
            <a:endParaRPr lang="en-US" sz="1400" b="1" dirty="0">
              <a:solidFill>
                <a:srgbClr val="00B050"/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81888E9-FD34-4BAC-AB82-6FC49170B50B}"/>
              </a:ext>
            </a:extLst>
          </p:cNvPr>
          <p:cNvCxnSpPr>
            <a:cxnSpLocks/>
          </p:cNvCxnSpPr>
          <p:nvPr/>
        </p:nvCxnSpPr>
        <p:spPr>
          <a:xfrm>
            <a:off x="11031502" y="4784155"/>
            <a:ext cx="0" cy="16727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D766C76-C045-49C4-B81A-4604CAAC21F7}"/>
              </a:ext>
            </a:extLst>
          </p:cNvPr>
          <p:cNvCxnSpPr>
            <a:cxnSpLocks/>
          </p:cNvCxnSpPr>
          <p:nvPr/>
        </p:nvCxnSpPr>
        <p:spPr>
          <a:xfrm flipH="1">
            <a:off x="10872175" y="4784155"/>
            <a:ext cx="318655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D7D1584-F185-4770-9B0E-6F7C5A7D1A43}"/>
              </a:ext>
            </a:extLst>
          </p:cNvPr>
          <p:cNvCxnSpPr>
            <a:cxnSpLocks/>
          </p:cNvCxnSpPr>
          <p:nvPr/>
        </p:nvCxnSpPr>
        <p:spPr>
          <a:xfrm flipH="1">
            <a:off x="10872175" y="4938930"/>
            <a:ext cx="318655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BBCE46E-AAC7-441C-8FC7-C9084DE21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4DB6-C526-423B-BB6E-2D2DD96AE9F3}" type="slidenum">
              <a:rPr lang="en-US" smtClean="0"/>
              <a:t>13</a:t>
            </a:fld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98DF2A7-7E03-41C2-B6C3-C29E34082BDB}"/>
              </a:ext>
            </a:extLst>
          </p:cNvPr>
          <p:cNvSpPr txBox="1"/>
          <p:nvPr/>
        </p:nvSpPr>
        <p:spPr>
          <a:xfrm>
            <a:off x="4110149" y="5125151"/>
            <a:ext cx="9903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</a:rPr>
              <a:t>baseline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8EEF433-D324-4C76-B341-B580A1973594}"/>
              </a:ext>
            </a:extLst>
          </p:cNvPr>
          <p:cNvSpPr txBox="1"/>
          <p:nvPr/>
        </p:nvSpPr>
        <p:spPr>
          <a:xfrm>
            <a:off x="1169719" y="5125151"/>
            <a:ext cx="9903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</a:rPr>
              <a:t>baseline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64F593E-73C1-419B-83B2-B6410E921307}"/>
              </a:ext>
            </a:extLst>
          </p:cNvPr>
          <p:cNvSpPr txBox="1"/>
          <p:nvPr/>
        </p:nvSpPr>
        <p:spPr>
          <a:xfrm>
            <a:off x="6982315" y="5125150"/>
            <a:ext cx="9903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</a:rPr>
              <a:t>baseline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2922815-2A40-42F2-84AF-22057CC0B0F1}"/>
              </a:ext>
            </a:extLst>
          </p:cNvPr>
          <p:cNvSpPr txBox="1"/>
          <p:nvPr/>
        </p:nvSpPr>
        <p:spPr>
          <a:xfrm>
            <a:off x="9637770" y="5125150"/>
            <a:ext cx="9903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</a:rPr>
              <a:t>baseline</a:t>
            </a:r>
          </a:p>
        </p:txBody>
      </p:sp>
    </p:spTree>
    <p:extLst>
      <p:ext uri="{BB962C8B-B14F-4D97-AF65-F5344CB8AC3E}">
        <p14:creationId xmlns:p14="http://schemas.microsoft.com/office/powerpoint/2010/main" val="382551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74F34-049E-454D-AAD2-57D0F7348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398" y="0"/>
            <a:ext cx="10515600" cy="1325563"/>
          </a:xfrm>
        </p:spPr>
        <p:txBody>
          <a:bodyPr/>
          <a:lstStyle/>
          <a:p>
            <a:r>
              <a:rPr lang="pl-PL" dirty="0"/>
              <a:t>UPMEM vs CPU</a:t>
            </a:r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BD6D384-F4ED-44FA-A81F-2D8483E4EA4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6003008"/>
              </p:ext>
            </p:extLst>
          </p:nvPr>
        </p:nvGraphicFramePr>
        <p:xfrm>
          <a:off x="660399" y="1325563"/>
          <a:ext cx="10515599" cy="5015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5BB8175-1891-403C-B750-931A43798BC7}"/>
              </a:ext>
            </a:extLst>
          </p:cNvPr>
          <p:cNvSpPr txBox="1"/>
          <p:nvPr/>
        </p:nvSpPr>
        <p:spPr>
          <a:xfrm>
            <a:off x="2192868" y="2356934"/>
            <a:ext cx="157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1.</a:t>
            </a:r>
            <a:r>
              <a:rPr lang="pl-PL" dirty="0">
                <a:solidFill>
                  <a:schemeClr val="accent1"/>
                </a:solidFill>
              </a:rPr>
              <a:t>5</a:t>
            </a:r>
            <a:r>
              <a:rPr lang="en-US" dirty="0">
                <a:solidFill>
                  <a:schemeClr val="accent1"/>
                </a:solidFill>
              </a:rPr>
              <a:t>x</a:t>
            </a:r>
            <a:r>
              <a:rPr lang="en-US" dirty="0"/>
              <a:t> → </a:t>
            </a:r>
            <a:r>
              <a:rPr lang="en-US" dirty="0">
                <a:solidFill>
                  <a:schemeClr val="accent2"/>
                </a:solidFill>
              </a:rPr>
              <a:t>2.6x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EE5609-B887-4E8E-A0CE-4A86DF5EB034}"/>
              </a:ext>
            </a:extLst>
          </p:cNvPr>
          <p:cNvSpPr txBox="1"/>
          <p:nvPr/>
        </p:nvSpPr>
        <p:spPr>
          <a:xfrm>
            <a:off x="4474637" y="1690687"/>
            <a:ext cx="157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1.1x</a:t>
            </a:r>
            <a:r>
              <a:rPr lang="en-US" dirty="0"/>
              <a:t> → </a:t>
            </a:r>
            <a:r>
              <a:rPr lang="en-US" dirty="0">
                <a:solidFill>
                  <a:schemeClr val="accent2"/>
                </a:solidFill>
              </a:rPr>
              <a:t>6.</a:t>
            </a:r>
            <a:r>
              <a:rPr lang="pl-PL" dirty="0">
                <a:solidFill>
                  <a:schemeClr val="accent2"/>
                </a:solidFill>
              </a:rPr>
              <a:t>5</a:t>
            </a:r>
            <a:r>
              <a:rPr lang="en-US" dirty="0">
                <a:solidFill>
                  <a:schemeClr val="accent2"/>
                </a:solidFill>
              </a:rPr>
              <a:t>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06ABA2-DB1C-4598-A031-ED09431A8694}"/>
              </a:ext>
            </a:extLst>
          </p:cNvPr>
          <p:cNvSpPr txBox="1"/>
          <p:nvPr/>
        </p:nvSpPr>
        <p:spPr>
          <a:xfrm>
            <a:off x="6612472" y="2331532"/>
            <a:ext cx="157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5.</a:t>
            </a:r>
            <a:r>
              <a:rPr lang="pl-PL" dirty="0">
                <a:solidFill>
                  <a:schemeClr val="accent1"/>
                </a:solidFill>
              </a:rPr>
              <a:t>2</a:t>
            </a:r>
            <a:r>
              <a:rPr lang="en-US" dirty="0">
                <a:solidFill>
                  <a:schemeClr val="accent1"/>
                </a:solidFill>
              </a:rPr>
              <a:t>x</a:t>
            </a:r>
            <a:r>
              <a:rPr lang="en-US" dirty="0"/>
              <a:t> → </a:t>
            </a:r>
            <a:r>
              <a:rPr lang="en-US" dirty="0">
                <a:solidFill>
                  <a:schemeClr val="accent2"/>
                </a:solidFill>
              </a:rPr>
              <a:t>10.</a:t>
            </a:r>
            <a:r>
              <a:rPr lang="pl-PL" dirty="0">
                <a:solidFill>
                  <a:schemeClr val="accent2"/>
                </a:solidFill>
              </a:rPr>
              <a:t>4</a:t>
            </a:r>
            <a:r>
              <a:rPr lang="en-US" dirty="0">
                <a:solidFill>
                  <a:schemeClr val="accent2"/>
                </a:solidFill>
              </a:rPr>
              <a:t>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0B5FFD-E6F2-4884-BCCD-00663E2DF955}"/>
              </a:ext>
            </a:extLst>
          </p:cNvPr>
          <p:cNvSpPr txBox="1"/>
          <p:nvPr/>
        </p:nvSpPr>
        <p:spPr>
          <a:xfrm>
            <a:off x="8898469" y="4488935"/>
            <a:ext cx="157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1.9x</a:t>
            </a:r>
            <a:r>
              <a:rPr lang="en-US" dirty="0"/>
              <a:t> → </a:t>
            </a:r>
            <a:r>
              <a:rPr lang="en-US" dirty="0">
                <a:solidFill>
                  <a:schemeClr val="accent2"/>
                </a:solidFill>
              </a:rPr>
              <a:t>3.</a:t>
            </a:r>
            <a:r>
              <a:rPr lang="pl-PL" dirty="0">
                <a:solidFill>
                  <a:schemeClr val="accent2"/>
                </a:solidFill>
              </a:rPr>
              <a:t>5</a:t>
            </a:r>
            <a:r>
              <a:rPr lang="en-US" dirty="0">
                <a:solidFill>
                  <a:schemeClr val="accent2"/>
                </a:solidFill>
              </a:rPr>
              <a:t>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12122AD-5661-4269-8A5A-3BE2CF582E6C}"/>
              </a:ext>
            </a:extLst>
          </p:cNvPr>
          <p:cNvSpPr txBox="1"/>
          <p:nvPr/>
        </p:nvSpPr>
        <p:spPr>
          <a:xfrm>
            <a:off x="9762070" y="862555"/>
            <a:ext cx="2243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Speedup vs </a:t>
            </a:r>
            <a:r>
              <a:rPr lang="en-US" dirty="0" err="1"/>
              <a:t>Kunpeng</a:t>
            </a:r>
            <a:endParaRPr lang="en-US" dirty="0"/>
          </a:p>
        </p:txBody>
      </p:sp>
      <p:cxnSp>
        <p:nvCxnSpPr>
          <p:cNvPr id="18" name="Connector: Curved 17">
            <a:extLst>
              <a:ext uri="{FF2B5EF4-FFF2-40B4-BE49-F238E27FC236}">
                <a16:creationId xmlns:a16="http://schemas.microsoft.com/office/drawing/2014/main" id="{472EC979-E76B-4E90-8D7B-93A7BABDF5D2}"/>
              </a:ext>
            </a:extLst>
          </p:cNvPr>
          <p:cNvCxnSpPr>
            <a:cxnSpLocks/>
            <a:stCxn id="9" idx="1"/>
            <a:endCxn id="5" idx="0"/>
          </p:cNvCxnSpPr>
          <p:nvPr/>
        </p:nvCxnSpPr>
        <p:spPr>
          <a:xfrm rot="10800000" flipV="1">
            <a:off x="2980268" y="1047220"/>
            <a:ext cx="6781802" cy="1309713"/>
          </a:xfrm>
          <a:prstGeom prst="curvedConnector2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or: Curved 23">
            <a:extLst>
              <a:ext uri="{FF2B5EF4-FFF2-40B4-BE49-F238E27FC236}">
                <a16:creationId xmlns:a16="http://schemas.microsoft.com/office/drawing/2014/main" id="{9003E07B-FC69-4339-949E-DF17A7EDBF10}"/>
              </a:ext>
            </a:extLst>
          </p:cNvPr>
          <p:cNvCxnSpPr>
            <a:cxnSpLocks/>
            <a:stCxn id="9" idx="1"/>
            <a:endCxn id="6" idx="0"/>
          </p:cNvCxnSpPr>
          <p:nvPr/>
        </p:nvCxnSpPr>
        <p:spPr>
          <a:xfrm rot="10800000" flipV="1">
            <a:off x="5262038" y="1047221"/>
            <a:ext cx="4500033" cy="643466"/>
          </a:xfrm>
          <a:prstGeom prst="curvedConnector2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or: Curved 27">
            <a:extLst>
              <a:ext uri="{FF2B5EF4-FFF2-40B4-BE49-F238E27FC236}">
                <a16:creationId xmlns:a16="http://schemas.microsoft.com/office/drawing/2014/main" id="{2D1AD50C-36D1-4FAF-88E4-BC62D5786907}"/>
              </a:ext>
            </a:extLst>
          </p:cNvPr>
          <p:cNvCxnSpPr>
            <a:cxnSpLocks/>
            <a:stCxn id="9" idx="1"/>
            <a:endCxn id="8" idx="0"/>
          </p:cNvCxnSpPr>
          <p:nvPr/>
        </p:nvCxnSpPr>
        <p:spPr>
          <a:xfrm rot="10800000" flipV="1">
            <a:off x="9685870" y="1047221"/>
            <a:ext cx="76201" cy="3441714"/>
          </a:xfrm>
          <a:prstGeom prst="curvedConnector2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or: Curved 32">
            <a:extLst>
              <a:ext uri="{FF2B5EF4-FFF2-40B4-BE49-F238E27FC236}">
                <a16:creationId xmlns:a16="http://schemas.microsoft.com/office/drawing/2014/main" id="{435ADA8C-8E0A-4F78-B72D-5547D42E082A}"/>
              </a:ext>
            </a:extLst>
          </p:cNvPr>
          <p:cNvCxnSpPr>
            <a:cxnSpLocks/>
            <a:stCxn id="9" idx="1"/>
            <a:endCxn id="7" idx="0"/>
          </p:cNvCxnSpPr>
          <p:nvPr/>
        </p:nvCxnSpPr>
        <p:spPr>
          <a:xfrm rot="10800000" flipV="1">
            <a:off x="7399872" y="1047220"/>
            <a:ext cx="2362198" cy="1284311"/>
          </a:xfrm>
          <a:prstGeom prst="curvedConnector2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CC09D79-DA3D-47F9-B6EA-B517E51B0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4DB6-C526-423B-BB6E-2D2DD96AE9F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0438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6A1EE49-17C8-484A-97D7-951E8B459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53471"/>
            <a:ext cx="10515600" cy="951057"/>
          </a:xfrm>
        </p:spPr>
        <p:txBody>
          <a:bodyPr/>
          <a:lstStyle/>
          <a:p>
            <a:pPr algn="ctr"/>
            <a:r>
              <a:rPr lang="en-US" dirty="0"/>
              <a:t>Memory transfer optimizations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2BD378-F973-4972-9154-65E8D47D5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4DB6-C526-423B-BB6E-2D2DD96AE9F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4704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90A4A-E3BF-41FB-803E-33F532DBD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484" y="0"/>
            <a:ext cx="10515600" cy="1325563"/>
          </a:xfrm>
        </p:spPr>
        <p:txBody>
          <a:bodyPr/>
          <a:lstStyle/>
          <a:p>
            <a:r>
              <a:rPr lang="en-US" dirty="0"/>
              <a:t>Memory transfers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17FFF-0C8E-4E9C-83DC-D11A51A2FA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484" y="1268569"/>
            <a:ext cx="11332336" cy="4940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b="1" dirty="0"/>
              <a:t>Host</a:t>
            </a:r>
            <a:r>
              <a:rPr lang="en-US" sz="2400" b="1" dirty="0"/>
              <a:t> </a:t>
            </a:r>
            <a:r>
              <a:rPr lang="pl-PL" sz="2400" b="1" dirty="0">
                <a:sym typeface="Wingdings" panose="05000000000000000000" pitchFamily="2" charset="2"/>
              </a:rPr>
              <a:t></a:t>
            </a:r>
            <a:r>
              <a:rPr lang="en-US" sz="2400" b="1" dirty="0"/>
              <a:t> </a:t>
            </a:r>
            <a:r>
              <a:rPr lang="pl-PL" sz="2400" b="1" dirty="0"/>
              <a:t>PIM </a:t>
            </a:r>
            <a:r>
              <a:rPr lang="pl-PL" sz="2400" dirty="0"/>
              <a:t>(</a:t>
            </a:r>
            <a:r>
              <a:rPr lang="en-US" sz="2400" i="1" dirty="0" err="1"/>
              <a:t>dpu_prepare_xfer</a:t>
            </a:r>
            <a:r>
              <a:rPr lang="en-US" sz="2400" dirty="0"/>
              <a:t>, </a:t>
            </a:r>
            <a:r>
              <a:rPr lang="en-US" sz="2400" i="1" dirty="0" err="1"/>
              <a:t>dpu_push_xfer</a:t>
            </a:r>
            <a:r>
              <a:rPr lang="en-US" sz="2400" dirty="0"/>
              <a:t>)</a:t>
            </a:r>
            <a:r>
              <a:rPr lang="pl-PL" sz="2400" dirty="0"/>
              <a:t>:</a:t>
            </a:r>
          </a:p>
          <a:p>
            <a:pPr>
              <a:lnSpc>
                <a:spcPct val="100000"/>
              </a:lnSpc>
            </a:pPr>
            <a:r>
              <a:rPr lang="pl-PL" sz="2400" dirty="0">
                <a:solidFill>
                  <a:srgbClr val="FF0000"/>
                </a:solidFill>
              </a:rPr>
              <a:t>T</a:t>
            </a:r>
            <a:r>
              <a:rPr lang="en-US" sz="2400" dirty="0" err="1">
                <a:solidFill>
                  <a:srgbClr val="FF0000"/>
                </a:solidFill>
              </a:rPr>
              <a:t>ransfer</a:t>
            </a:r>
            <a:r>
              <a:rPr lang="en-US" sz="2400" dirty="0">
                <a:solidFill>
                  <a:srgbClr val="FF0000"/>
                </a:solidFill>
              </a:rPr>
              <a:t> size </a:t>
            </a:r>
            <a:r>
              <a:rPr lang="en-US" sz="2400" dirty="0"/>
              <a:t>and </a:t>
            </a:r>
            <a:r>
              <a:rPr lang="en-US" sz="2400" dirty="0">
                <a:solidFill>
                  <a:srgbClr val="FF0000"/>
                </a:solidFill>
              </a:rPr>
              <a:t>symbol offset </a:t>
            </a:r>
            <a:r>
              <a:rPr lang="pl-PL" sz="2400" dirty="0"/>
              <a:t>need to be</a:t>
            </a:r>
            <a:r>
              <a:rPr lang="en-US" sz="2400" dirty="0"/>
              <a:t> a </a:t>
            </a:r>
            <a:r>
              <a:rPr lang="en-US" sz="2400" dirty="0">
                <a:solidFill>
                  <a:srgbClr val="FF0000"/>
                </a:solidFill>
              </a:rPr>
              <a:t>multiple of 8B</a:t>
            </a:r>
            <a:r>
              <a:rPr lang="pl-PL" sz="2400" b="1" dirty="0"/>
              <a:t> </a:t>
            </a:r>
            <a:r>
              <a:rPr lang="pl-PL" sz="2400" dirty="0">
                <a:sym typeface="Wingdings" panose="05000000000000000000" pitchFamily="2" charset="2"/>
              </a:rPr>
              <a:t> error otherwise</a:t>
            </a:r>
          </a:p>
          <a:p>
            <a:pPr>
              <a:lnSpc>
                <a:spcPct val="100000"/>
              </a:lnSpc>
            </a:pPr>
            <a:r>
              <a:rPr lang="pl-PL" sz="2400" dirty="0">
                <a:sym typeface="Wingdings" panose="05000000000000000000" pitchFamily="2" charset="2"/>
              </a:rPr>
              <a:t>Extra care is needed to handle the </a:t>
            </a:r>
            <a:r>
              <a:rPr lang="en-US" sz="2400" dirty="0"/>
              <a:t>remainder</a:t>
            </a:r>
            <a:r>
              <a:rPr lang="pl-PL" sz="2400" dirty="0"/>
              <a:t>, if any</a:t>
            </a:r>
            <a:endParaRPr lang="en-US" sz="2400" dirty="0"/>
          </a:p>
          <a:p>
            <a:pPr>
              <a:lnSpc>
                <a:spcPct val="100000"/>
              </a:lnSpc>
            </a:pPr>
            <a:r>
              <a:rPr lang="pl-PL" sz="2400" dirty="0"/>
              <a:t>H</a:t>
            </a:r>
            <a:r>
              <a:rPr lang="en-US" sz="2400" dirty="0" err="1"/>
              <a:t>ost</a:t>
            </a:r>
            <a:r>
              <a:rPr lang="en-US" sz="2400" dirty="0"/>
              <a:t> buffers </a:t>
            </a:r>
            <a:r>
              <a:rPr lang="pl-PL" sz="2400" dirty="0"/>
              <a:t>need to </a:t>
            </a:r>
            <a:r>
              <a:rPr lang="en-US" sz="2400" dirty="0"/>
              <a:t>be aligned up to 8B</a:t>
            </a:r>
            <a:endParaRPr lang="pl-PL" sz="2400" dirty="0"/>
          </a:p>
          <a:p>
            <a:pPr marL="457200" lvl="1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400" b="1" dirty="0"/>
              <a:t>MRAM</a:t>
            </a:r>
            <a:r>
              <a:rPr lang="pl-PL" sz="2400" b="1" dirty="0"/>
              <a:t> </a:t>
            </a:r>
            <a:r>
              <a:rPr lang="pl-PL" sz="2400" b="1" dirty="0">
                <a:sym typeface="Wingdings" panose="05000000000000000000" pitchFamily="2" charset="2"/>
              </a:rPr>
              <a:t> </a:t>
            </a:r>
            <a:r>
              <a:rPr lang="en-US" sz="2400" b="1" dirty="0"/>
              <a:t>WRAM</a:t>
            </a:r>
            <a:r>
              <a:rPr lang="pl-PL" sz="2400" b="1" dirty="0"/>
              <a:t> </a:t>
            </a:r>
            <a:r>
              <a:rPr lang="pl-PL" sz="2400" dirty="0"/>
              <a:t>(</a:t>
            </a:r>
            <a:r>
              <a:rPr lang="pl-PL" sz="2400" i="1" dirty="0"/>
              <a:t>mram_</a:t>
            </a:r>
            <a:r>
              <a:rPr lang="en-US" sz="2400" i="1" dirty="0"/>
              <a:t>read</a:t>
            </a:r>
            <a:r>
              <a:rPr lang="pl-PL" sz="2400" i="1" dirty="0"/>
              <a:t>, mram_</a:t>
            </a:r>
            <a:r>
              <a:rPr lang="en-US" sz="2400" i="1" dirty="0"/>
              <a:t>write</a:t>
            </a:r>
            <a:r>
              <a:rPr lang="pl-PL" sz="2400" i="1" dirty="0"/>
              <a:t>):</a:t>
            </a:r>
            <a:endParaRPr lang="en-US" sz="2400" b="1" dirty="0"/>
          </a:p>
          <a:p>
            <a:pPr>
              <a:lnSpc>
                <a:spcPct val="100000"/>
              </a:lnSpc>
            </a:pPr>
            <a:r>
              <a:rPr lang="pl-PL" sz="2400" dirty="0">
                <a:solidFill>
                  <a:srgbClr val="FF0000"/>
                </a:solidFill>
              </a:rPr>
              <a:t>Transfer size </a:t>
            </a:r>
            <a:r>
              <a:rPr lang="pl-PL" sz="2400" dirty="0"/>
              <a:t>needs to </a:t>
            </a:r>
            <a:r>
              <a:rPr lang="en-US" sz="2400" dirty="0"/>
              <a:t>be a </a:t>
            </a:r>
            <a:r>
              <a:rPr lang="en-US" sz="2400" dirty="0">
                <a:solidFill>
                  <a:srgbClr val="FF0000"/>
                </a:solidFill>
              </a:rPr>
              <a:t>multiple of 8B</a:t>
            </a:r>
            <a:r>
              <a:rPr lang="pl-PL" sz="2400" dirty="0"/>
              <a:t> (max 2048B)</a:t>
            </a:r>
            <a:endParaRPr lang="en-US" sz="2400" dirty="0"/>
          </a:p>
          <a:p>
            <a:pPr>
              <a:lnSpc>
                <a:spcPct val="100000"/>
              </a:lnSpc>
            </a:pPr>
            <a:r>
              <a:rPr lang="pl-PL" sz="2400" dirty="0"/>
              <a:t>Read/write </a:t>
            </a:r>
            <a:r>
              <a:rPr lang="en-US" sz="2400" dirty="0"/>
              <a:t>operations </a:t>
            </a:r>
            <a:r>
              <a:rPr lang="en-US" sz="2400" dirty="0">
                <a:solidFill>
                  <a:srgbClr val="FF0000"/>
                </a:solidFill>
              </a:rPr>
              <a:t>silently align down the address to 8B</a:t>
            </a:r>
            <a:r>
              <a:rPr lang="en-US" sz="2400" dirty="0"/>
              <a:t> </a:t>
            </a:r>
            <a:r>
              <a:rPr lang="pl-PL" sz="2400" dirty="0">
                <a:sym typeface="Wingdings" panose="05000000000000000000" pitchFamily="2" charset="2"/>
              </a:rPr>
              <a:t> </a:t>
            </a:r>
            <a:r>
              <a:rPr lang="en-US" sz="2400" dirty="0"/>
              <a:t>no error is raised</a:t>
            </a:r>
          </a:p>
          <a:p>
            <a:pPr>
              <a:lnSpc>
                <a:spcPct val="100000"/>
              </a:lnSpc>
            </a:pPr>
            <a:r>
              <a:rPr lang="pl-PL" sz="2400" i="1" dirty="0"/>
              <a:t>mram_read_unaligned </a:t>
            </a:r>
            <a:r>
              <a:rPr lang="pl-PL" sz="2400" dirty="0"/>
              <a:t>and</a:t>
            </a:r>
            <a:r>
              <a:rPr lang="pl-PL" sz="2400" i="1" dirty="0"/>
              <a:t> mram_write_unaligned </a:t>
            </a:r>
            <a:r>
              <a:rPr lang="pl-PL" sz="2400" dirty="0"/>
              <a:t>functions require ~300 more instructions </a:t>
            </a:r>
            <a:br>
              <a:rPr lang="pl-PL" sz="2400" dirty="0"/>
            </a:br>
            <a:r>
              <a:rPr lang="pl-PL" sz="2400" dirty="0">
                <a:sym typeface="Wingdings" panose="05000000000000000000" pitchFamily="2" charset="2"/>
              </a:rPr>
              <a:t></a:t>
            </a:r>
            <a:r>
              <a:rPr lang="en-US" sz="2400" dirty="0"/>
              <a:t> GEMV where </a:t>
            </a:r>
            <a:r>
              <a:rPr lang="pl-PL" sz="2400" dirty="0"/>
              <a:t>the </a:t>
            </a:r>
            <a:r>
              <a:rPr lang="en-US" sz="2400" dirty="0"/>
              <a:t>matrix is stored contiguously and row size is odd</a:t>
            </a: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470CD4-9EE7-4DFE-9336-CFE34F7B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4DB6-C526-423B-BB6E-2D2DD96AE9F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218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EE19E-B45A-488D-819B-A29FDDF2E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848" y="0"/>
            <a:ext cx="10515600" cy="1325563"/>
          </a:xfrm>
        </p:spPr>
        <p:txBody>
          <a:bodyPr/>
          <a:lstStyle/>
          <a:p>
            <a:r>
              <a:rPr lang="en-US" dirty="0"/>
              <a:t>Reading unaligned memory MRAM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65E427F-CF26-45A0-92CF-6520D2C571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3772" y="1121238"/>
            <a:ext cx="1729536" cy="91301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225466F-C0AB-4726-8D80-1C25454D85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22837" y="1113543"/>
            <a:ext cx="1729536" cy="928409"/>
          </a:xfrm>
          <a:prstGeom prst="rect">
            <a:avLst/>
          </a:prstGeom>
        </p:spPr>
      </p:pic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B8C68F95-0DE9-4E26-A49D-4A4E413DE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627" y="1193121"/>
            <a:ext cx="7254616" cy="989848"/>
          </a:xfrm>
        </p:spPr>
        <p:txBody>
          <a:bodyPr>
            <a:normAutofit/>
          </a:bodyPr>
          <a:lstStyle/>
          <a:p>
            <a:r>
              <a:rPr lang="pl-PL" sz="2400" dirty="0">
                <a:solidFill>
                  <a:srgbClr val="FF0000"/>
                </a:solidFill>
              </a:rPr>
              <a:t>Address</a:t>
            </a:r>
            <a:r>
              <a:rPr lang="pl-PL" sz="2400" dirty="0"/>
              <a:t> we read from/write to must be </a:t>
            </a:r>
            <a:r>
              <a:rPr lang="pl-PL" sz="2400" dirty="0">
                <a:solidFill>
                  <a:srgbClr val="FF0000"/>
                </a:solidFill>
              </a:rPr>
              <a:t>aligned to 8B</a:t>
            </a:r>
          </a:p>
          <a:p>
            <a:r>
              <a:rPr lang="pl-PL" sz="2400" dirty="0">
                <a:solidFill>
                  <a:srgbClr val="FF0000"/>
                </a:solidFill>
              </a:rPr>
              <a:t>Number of bytes </a:t>
            </a:r>
            <a:r>
              <a:rPr lang="pl-PL" sz="2400" dirty="0"/>
              <a:t>read/written must be a </a:t>
            </a:r>
            <a:r>
              <a:rPr lang="pl-PL" sz="2400" dirty="0">
                <a:solidFill>
                  <a:srgbClr val="FF0000"/>
                </a:solidFill>
              </a:rPr>
              <a:t>multiple of 8B</a:t>
            </a:r>
            <a:endParaRPr lang="pl-PL" sz="2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23918F8-F7DE-4D63-AA7C-C0CDEB356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4DB6-C526-423B-BB6E-2D2DD96AE9F3}" type="slidenum">
              <a:rPr lang="en-US" smtClean="0"/>
              <a:t>17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B35A1D6-CF42-4532-BDDD-207F38BDC3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0220" y="2991047"/>
            <a:ext cx="8931560" cy="2408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2529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848B3-8EC0-48F2-AA57-81C65679F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726" y="-2696"/>
            <a:ext cx="10515600" cy="1325563"/>
          </a:xfrm>
        </p:spPr>
        <p:txBody>
          <a:bodyPr/>
          <a:lstStyle/>
          <a:p>
            <a:r>
              <a:rPr lang="pl-PL" dirty="0"/>
              <a:t>Optimized d</a:t>
            </a:r>
            <a:r>
              <a:rPr lang="en-US" dirty="0" err="1"/>
              <a:t>ata</a:t>
            </a:r>
            <a:r>
              <a:rPr lang="en-US" dirty="0"/>
              <a:t> </a:t>
            </a:r>
            <a:r>
              <a:rPr lang="pl-PL" dirty="0"/>
              <a:t>transfers</a:t>
            </a:r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F0DE2C-DA36-4127-9B5C-2D814390F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760" y="1097338"/>
            <a:ext cx="6317729" cy="56898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 dirty="0"/>
              <a:t>UPMEM server: </a:t>
            </a:r>
          </a:p>
          <a:p>
            <a:r>
              <a:rPr lang="pl-PL" sz="2000" dirty="0"/>
              <a:t>DRAM can be the bottleneck (only 2 DDR4-</a:t>
            </a:r>
            <a:r>
              <a:rPr lang="en-US" sz="2000" dirty="0"/>
              <a:t>32</a:t>
            </a:r>
            <a:r>
              <a:rPr lang="pl-PL" sz="2000" dirty="0"/>
              <a:t>00  channels)</a:t>
            </a:r>
          </a:p>
          <a:p>
            <a:r>
              <a:rPr lang="pl-PL" sz="2000" dirty="0"/>
              <a:t>Transposing data heavily engages the CPU</a:t>
            </a:r>
          </a:p>
          <a:p>
            <a:pPr marL="0" indent="0">
              <a:buNone/>
            </a:pPr>
            <a:endParaRPr lang="pl-PL" sz="2000" dirty="0"/>
          </a:p>
          <a:p>
            <a:pPr marL="0" indent="0">
              <a:buNone/>
            </a:pPr>
            <a:r>
              <a:rPr lang="pl-PL" sz="2000" dirty="0"/>
              <a:t>DPU allocation </a:t>
            </a:r>
            <a:r>
              <a:rPr lang="en-US" sz="2000" dirty="0"/>
              <a:t>is </a:t>
            </a:r>
            <a:r>
              <a:rPr lang="en-US" sz="2000" dirty="0">
                <a:solidFill>
                  <a:srgbClr val="FF0000"/>
                </a:solidFill>
              </a:rPr>
              <a:t>not NUMA-aware</a:t>
            </a:r>
            <a:r>
              <a:rPr lang="pl-PL" sz="2000" dirty="0"/>
              <a:t>:</a:t>
            </a:r>
            <a:endParaRPr lang="en-US" sz="2000" dirty="0"/>
          </a:p>
          <a:p>
            <a:r>
              <a:rPr lang="pl-PL" sz="2000" dirty="0"/>
              <a:t>N</a:t>
            </a:r>
            <a:r>
              <a:rPr lang="en-US" sz="2000" dirty="0"/>
              <a:t>o way to allocate DPUs assigned to specific CPU</a:t>
            </a:r>
          </a:p>
          <a:p>
            <a:r>
              <a:rPr lang="pl-PL" sz="2000" dirty="0"/>
              <a:t>A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significant variance (~12%) in memory transfer</a:t>
            </a:r>
            <a:br>
              <a:rPr lang="pl-PL" sz="2000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speeds</a:t>
            </a:r>
            <a:r>
              <a:rPr lang="en-US" sz="2000" dirty="0"/>
              <a:t> </a:t>
            </a:r>
            <a:r>
              <a:rPr lang="pl-PL" sz="2000" dirty="0"/>
              <a:t>with default DPU allocation</a:t>
            </a:r>
          </a:p>
          <a:p>
            <a:pPr marL="0" indent="0">
              <a:buNone/>
            </a:pPr>
            <a:endParaRPr lang="pl-PL" sz="2000" dirty="0"/>
          </a:p>
          <a:p>
            <a:pPr marL="0" indent="0">
              <a:buNone/>
            </a:pPr>
            <a:r>
              <a:rPr lang="pl-PL" sz="2000" dirty="0"/>
              <a:t>Simple API extension to allow DPU </a:t>
            </a:r>
            <a:r>
              <a:rPr lang="pl-PL" sz="2000" dirty="0">
                <a:solidFill>
                  <a:srgbClr val="0070C0"/>
                </a:solidFill>
              </a:rPr>
              <a:t>allocation </a:t>
            </a:r>
            <a:r>
              <a:rPr lang="en-US" sz="2000" dirty="0">
                <a:solidFill>
                  <a:srgbClr val="0070C0"/>
                </a:solidFill>
              </a:rPr>
              <a:t>on</a:t>
            </a:r>
            <a:br>
              <a:rPr lang="pl-PL" sz="2000" dirty="0">
                <a:solidFill>
                  <a:srgbClr val="0070C0"/>
                </a:solidFill>
              </a:rPr>
            </a:br>
            <a:r>
              <a:rPr lang="en-US" sz="2000" dirty="0">
                <a:solidFill>
                  <a:srgbClr val="0070C0"/>
                </a:solidFill>
              </a:rPr>
              <a:t>specific </a:t>
            </a:r>
            <a:r>
              <a:rPr lang="pl-PL" sz="2000" dirty="0">
                <a:solidFill>
                  <a:srgbClr val="0070C0"/>
                </a:solidFill>
              </a:rPr>
              <a:t>NUMA node</a:t>
            </a:r>
            <a:r>
              <a:rPr lang="pl-PL" sz="2000" dirty="0"/>
              <a:t>:</a:t>
            </a:r>
          </a:p>
          <a:p>
            <a:r>
              <a:rPr lang="pl-PL" sz="2000" dirty="0"/>
              <a:t>Changes only in the user-space library</a:t>
            </a:r>
          </a:p>
          <a:p>
            <a:r>
              <a:rPr lang="en-US" sz="2000" dirty="0"/>
              <a:t>Simple filtering of available ranks </a:t>
            </a:r>
            <a:br>
              <a:rPr lang="en-US" sz="2000" dirty="0"/>
            </a:br>
            <a:r>
              <a:rPr lang="en-US" sz="2000" dirty="0"/>
              <a:t>during DPU allocations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354B661E-9BF1-40E7-B1E9-F78B6443EFE4}"/>
              </a:ext>
            </a:extLst>
          </p:cNvPr>
          <p:cNvGrpSpPr/>
          <p:nvPr/>
        </p:nvGrpSpPr>
        <p:grpSpPr>
          <a:xfrm>
            <a:off x="6768368" y="842683"/>
            <a:ext cx="4050958" cy="2090040"/>
            <a:chOff x="4319704" y="1637197"/>
            <a:chExt cx="6109118" cy="3289655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0FD3F48E-C0AE-4C14-A4E1-2CFDC85DCB49}"/>
                </a:ext>
              </a:extLst>
            </p:cNvPr>
            <p:cNvSpPr/>
            <p:nvPr/>
          </p:nvSpPr>
          <p:spPr>
            <a:xfrm>
              <a:off x="4319704" y="1642552"/>
              <a:ext cx="2725950" cy="512950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900" dirty="0"/>
                <a:t>CPU 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62538A44-7EF0-46EC-8561-5438A9D7CBDF}"/>
                </a:ext>
              </a:extLst>
            </p:cNvPr>
            <p:cNvSpPr/>
            <p:nvPr/>
          </p:nvSpPr>
          <p:spPr>
            <a:xfrm>
              <a:off x="5001929" y="2393049"/>
              <a:ext cx="2043724" cy="366005"/>
            </a:xfrm>
            <a:prstGeom prst="rect">
              <a:avLst/>
            </a:prstGeom>
            <a:solidFill>
              <a:schemeClr val="accent4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pl-PL" sz="900" dirty="0"/>
                <a:t>DRAM</a:t>
              </a:r>
              <a:endParaRPr lang="en-US" sz="900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1271B4B0-D84A-47A9-A3C5-A051ADE57D3A}"/>
                </a:ext>
              </a:extLst>
            </p:cNvPr>
            <p:cNvSpPr/>
            <p:nvPr/>
          </p:nvSpPr>
          <p:spPr>
            <a:xfrm>
              <a:off x="5001929" y="2880852"/>
              <a:ext cx="2043724" cy="366005"/>
            </a:xfrm>
            <a:prstGeom prst="rect">
              <a:avLst/>
            </a:prstGeom>
            <a:solidFill>
              <a:schemeClr val="accent3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pl-PL" sz="900" dirty="0"/>
                <a:t>UPMEM DIMMS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BAA835F7-D39F-4D0C-A42A-E91F93F21030}"/>
                </a:ext>
              </a:extLst>
            </p:cNvPr>
            <p:cNvSpPr/>
            <p:nvPr/>
          </p:nvSpPr>
          <p:spPr>
            <a:xfrm>
              <a:off x="5001929" y="3304243"/>
              <a:ext cx="2043724" cy="366005"/>
            </a:xfrm>
            <a:prstGeom prst="rect">
              <a:avLst/>
            </a:prstGeom>
            <a:solidFill>
              <a:schemeClr val="accent3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pl-PL" sz="900" dirty="0"/>
                <a:t>UPMEM DIMMS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A00266A8-6A24-4A8E-8D93-2395AB596AEA}"/>
                </a:ext>
              </a:extLst>
            </p:cNvPr>
            <p:cNvSpPr/>
            <p:nvPr/>
          </p:nvSpPr>
          <p:spPr>
            <a:xfrm>
              <a:off x="5001927" y="3722704"/>
              <a:ext cx="2043724" cy="366005"/>
            </a:xfrm>
            <a:prstGeom prst="rect">
              <a:avLst/>
            </a:prstGeom>
            <a:solidFill>
              <a:schemeClr val="accent3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pl-PL" sz="900" dirty="0"/>
                <a:t>UPMEM DIMMS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4AFB4B04-4623-4B25-8EA0-0AFB79C78AE8}"/>
                </a:ext>
              </a:extLst>
            </p:cNvPr>
            <p:cNvSpPr/>
            <p:nvPr/>
          </p:nvSpPr>
          <p:spPr>
            <a:xfrm>
              <a:off x="5001929" y="4143255"/>
              <a:ext cx="2043724" cy="366005"/>
            </a:xfrm>
            <a:prstGeom prst="rect">
              <a:avLst/>
            </a:prstGeom>
            <a:solidFill>
              <a:schemeClr val="accent3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pl-PL" sz="900" dirty="0"/>
                <a:t>UPMEM DIMMS</a:t>
              </a:r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A6548DE5-F673-4F90-B6B3-06724AFD6940}"/>
                </a:ext>
              </a:extLst>
            </p:cNvPr>
            <p:cNvCxnSpPr>
              <a:cxnSpLocks/>
            </p:cNvCxnSpPr>
            <p:nvPr/>
          </p:nvCxnSpPr>
          <p:spPr>
            <a:xfrm>
              <a:off x="4665498" y="2155502"/>
              <a:ext cx="0" cy="258834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960470D9-B34E-4B75-9995-4D1E9E29800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65498" y="2565577"/>
              <a:ext cx="33643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BFA0A457-086B-4B2D-9BA0-458E2A229B9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65498" y="3056154"/>
              <a:ext cx="33642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01283F46-4226-4895-B45E-4B21A70D948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65498" y="3484727"/>
              <a:ext cx="33642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910EFEA6-5337-4497-A1EE-5C2F5D57A3F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65495" y="3899909"/>
              <a:ext cx="33642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1B55E8BF-304A-4DFD-AFC8-EAD0A31F546F}"/>
                </a:ext>
              </a:extLst>
            </p:cNvPr>
            <p:cNvSpPr/>
            <p:nvPr/>
          </p:nvSpPr>
          <p:spPr>
            <a:xfrm>
              <a:off x="5001927" y="4560847"/>
              <a:ext cx="2043724" cy="366005"/>
            </a:xfrm>
            <a:prstGeom prst="rect">
              <a:avLst/>
            </a:prstGeom>
            <a:solidFill>
              <a:schemeClr val="accent3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pl-PL" sz="900" dirty="0"/>
                <a:t>UPMEM DIMMS</a:t>
              </a:r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6D01AF91-20C5-42E1-99D9-895ED2ACD6F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65495" y="4312758"/>
              <a:ext cx="33642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9CB8599D-35A4-489F-89B9-53D5C9FBE9FF}"/>
                </a:ext>
              </a:extLst>
            </p:cNvPr>
            <p:cNvSpPr/>
            <p:nvPr/>
          </p:nvSpPr>
          <p:spPr>
            <a:xfrm>
              <a:off x="7702875" y="1637197"/>
              <a:ext cx="2725947" cy="512951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900" dirty="0"/>
                <a:t>CPU 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3C927071-C917-45EA-9307-4313237573F9}"/>
                </a:ext>
              </a:extLst>
            </p:cNvPr>
            <p:cNvSpPr/>
            <p:nvPr/>
          </p:nvSpPr>
          <p:spPr>
            <a:xfrm>
              <a:off x="8385099" y="2387695"/>
              <a:ext cx="2043723" cy="366006"/>
            </a:xfrm>
            <a:prstGeom prst="rect">
              <a:avLst/>
            </a:prstGeom>
            <a:solidFill>
              <a:schemeClr val="accent4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pl-PL" sz="900" dirty="0"/>
                <a:t>DRAM</a:t>
              </a:r>
              <a:endParaRPr lang="en-US" sz="900" dirty="0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60CCE768-372F-4915-BA89-6CB7A222D47E}"/>
                </a:ext>
              </a:extLst>
            </p:cNvPr>
            <p:cNvSpPr/>
            <p:nvPr/>
          </p:nvSpPr>
          <p:spPr>
            <a:xfrm>
              <a:off x="8385099" y="2875498"/>
              <a:ext cx="2043723" cy="366006"/>
            </a:xfrm>
            <a:prstGeom prst="rect">
              <a:avLst/>
            </a:prstGeom>
            <a:solidFill>
              <a:schemeClr val="accent3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pl-PL" sz="900" dirty="0"/>
                <a:t>UPMEM DIMMS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FC2287C4-5FD9-493D-88FB-F4D18D41C5A7}"/>
                </a:ext>
              </a:extLst>
            </p:cNvPr>
            <p:cNvSpPr/>
            <p:nvPr/>
          </p:nvSpPr>
          <p:spPr>
            <a:xfrm>
              <a:off x="8385099" y="3298890"/>
              <a:ext cx="2043723" cy="366006"/>
            </a:xfrm>
            <a:prstGeom prst="rect">
              <a:avLst/>
            </a:prstGeom>
            <a:solidFill>
              <a:schemeClr val="accent3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pl-PL" sz="900" dirty="0"/>
                <a:t>UPMEM DIMMS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0EA50F08-1865-4C83-98FC-05DD51984284}"/>
                </a:ext>
              </a:extLst>
            </p:cNvPr>
            <p:cNvSpPr/>
            <p:nvPr/>
          </p:nvSpPr>
          <p:spPr>
            <a:xfrm>
              <a:off x="8385098" y="3717351"/>
              <a:ext cx="2043723" cy="366006"/>
            </a:xfrm>
            <a:prstGeom prst="rect">
              <a:avLst/>
            </a:prstGeom>
            <a:solidFill>
              <a:schemeClr val="accent3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pl-PL" sz="900" dirty="0"/>
                <a:t>UPMEM DIMMS</a:t>
              </a:r>
            </a:p>
          </p:txBody>
        </p: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F7E638DD-A2D3-43D1-BA2A-FD901167EBB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048668" y="2560223"/>
              <a:ext cx="336431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D662C07E-C058-45B4-A245-EE99BA10A88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048668" y="3050801"/>
              <a:ext cx="33643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A87BE249-28F3-41B0-B026-CD9D34B6641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048667" y="3479373"/>
              <a:ext cx="33643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E978B313-4DC5-47FA-ADD6-4A167244AFA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048666" y="3894554"/>
              <a:ext cx="33643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9F2A140A-064D-4F8B-BDFF-4CD43E03564F}"/>
                </a:ext>
              </a:extLst>
            </p:cNvPr>
            <p:cNvSpPr/>
            <p:nvPr/>
          </p:nvSpPr>
          <p:spPr>
            <a:xfrm>
              <a:off x="8385096" y="4132101"/>
              <a:ext cx="2043723" cy="366006"/>
            </a:xfrm>
            <a:prstGeom prst="rect">
              <a:avLst/>
            </a:prstGeom>
            <a:solidFill>
              <a:schemeClr val="accent3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pl-PL" sz="900" dirty="0"/>
                <a:t>UPMEM DIMMS</a:t>
              </a:r>
            </a:p>
          </p:txBody>
        </p: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C7397224-6548-441B-87F2-54969EA2E19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048665" y="4307404"/>
              <a:ext cx="33643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3B4E663E-C9BD-4CCF-94A6-C2191044FC44}"/>
                </a:ext>
              </a:extLst>
            </p:cNvPr>
            <p:cNvCxnSpPr>
              <a:stCxn id="36" idx="3"/>
              <a:endCxn id="49" idx="1"/>
            </p:cNvCxnSpPr>
            <p:nvPr/>
          </p:nvCxnSpPr>
          <p:spPr>
            <a:xfrm flipV="1">
              <a:off x="7045654" y="1893672"/>
              <a:ext cx="657221" cy="535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2488C720-92FC-4062-B352-BCC5745A85FF}"/>
                </a:ext>
              </a:extLst>
            </p:cNvPr>
            <p:cNvCxnSpPr>
              <a:cxnSpLocks/>
              <a:stCxn id="49" idx="1"/>
              <a:endCxn id="36" idx="3"/>
            </p:cNvCxnSpPr>
            <p:nvPr/>
          </p:nvCxnSpPr>
          <p:spPr>
            <a:xfrm flipH="1">
              <a:off x="7045654" y="1893672"/>
              <a:ext cx="657221" cy="535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526F4235-7C3B-4B49-8DE2-83854178CC54}"/>
                </a:ext>
              </a:extLst>
            </p:cNvPr>
            <p:cNvCxnSpPr>
              <a:stCxn id="47" idx="1"/>
            </p:cNvCxnSpPr>
            <p:nvPr/>
          </p:nvCxnSpPr>
          <p:spPr>
            <a:xfrm flipH="1">
              <a:off x="4665498" y="4743848"/>
              <a:ext cx="33642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B4A163A0-9EFA-4DC9-BE54-05F90EEAECE4}"/>
                </a:ext>
              </a:extLst>
            </p:cNvPr>
            <p:cNvCxnSpPr>
              <a:cxnSpLocks/>
            </p:cNvCxnSpPr>
            <p:nvPr/>
          </p:nvCxnSpPr>
          <p:spPr>
            <a:xfrm>
              <a:off x="8048667" y="2154185"/>
              <a:ext cx="0" cy="258834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1C4B2116-7A9A-43CF-8278-2EF3AB7723C8}"/>
                </a:ext>
              </a:extLst>
            </p:cNvPr>
            <p:cNvSpPr/>
            <p:nvPr/>
          </p:nvSpPr>
          <p:spPr>
            <a:xfrm>
              <a:off x="8385095" y="4559529"/>
              <a:ext cx="2043723" cy="366006"/>
            </a:xfrm>
            <a:prstGeom prst="rect">
              <a:avLst/>
            </a:prstGeom>
            <a:solidFill>
              <a:schemeClr val="accent3"/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pl-PL" sz="900" dirty="0"/>
                <a:t>UPMEM DIMMS</a:t>
              </a:r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28499996-B570-4F0E-A86C-4E44691A5A51}"/>
                </a:ext>
              </a:extLst>
            </p:cNvPr>
            <p:cNvCxnSpPr>
              <a:stCxn id="64" idx="1"/>
            </p:cNvCxnSpPr>
            <p:nvPr/>
          </p:nvCxnSpPr>
          <p:spPr>
            <a:xfrm flipH="1">
              <a:off x="8048667" y="4742532"/>
              <a:ext cx="33642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67" name="Picture 66">
            <a:extLst>
              <a:ext uri="{FF2B5EF4-FFF2-40B4-BE49-F238E27FC236}">
                <a16:creationId xmlns:a16="http://schemas.microsoft.com/office/drawing/2014/main" id="{194E3C2F-7687-4BD5-A4F6-0191882198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9336" y="3654537"/>
            <a:ext cx="3515216" cy="790685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42B33A3E-BE8A-41EE-B1E0-462B535582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7692" y="5061205"/>
            <a:ext cx="5468113" cy="1390844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2DC6084-DAB5-44D9-B178-DBDE8FD0F1C4}"/>
              </a:ext>
            </a:extLst>
          </p:cNvPr>
          <p:cNvCxnSpPr>
            <a:cxnSpLocks/>
          </p:cNvCxnSpPr>
          <p:nvPr/>
        </p:nvCxnSpPr>
        <p:spPr>
          <a:xfrm>
            <a:off x="8906944" y="4530436"/>
            <a:ext cx="0" cy="44796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A845EC-E611-437C-B9D5-9120D1E75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4DB6-C526-423B-BB6E-2D2DD96AE9F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878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848B3-8EC0-48F2-AA57-81C65679F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726" y="-2696"/>
            <a:ext cx="10515600" cy="1325563"/>
          </a:xfrm>
        </p:spPr>
        <p:txBody>
          <a:bodyPr/>
          <a:lstStyle/>
          <a:p>
            <a:r>
              <a:rPr lang="pl-PL" dirty="0"/>
              <a:t>Optimized data transfers</a:t>
            </a:r>
            <a:r>
              <a:rPr lang="en-US" dirty="0"/>
              <a:t> </a:t>
            </a:r>
            <a:r>
              <a:rPr lang="pl-PL" dirty="0"/>
              <a:t>(parallel copy)</a:t>
            </a:r>
            <a:r>
              <a:rPr lang="en-US" dirty="0"/>
              <a:t>	</a:t>
            </a:r>
          </a:p>
        </p:txBody>
      </p:sp>
      <p:graphicFrame>
        <p:nvGraphicFramePr>
          <p:cNvPr id="66" name="Chart 65">
            <a:extLst>
              <a:ext uri="{FF2B5EF4-FFF2-40B4-BE49-F238E27FC236}">
                <a16:creationId xmlns:a16="http://schemas.microsoft.com/office/drawing/2014/main" id="{756AE393-CAC5-459F-A5EB-0899852FFC4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5260961"/>
              </p:ext>
            </p:extLst>
          </p:nvPr>
        </p:nvGraphicFramePr>
        <p:xfrm>
          <a:off x="1646952" y="1596855"/>
          <a:ext cx="8898096" cy="4298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04828E-C274-41FF-A120-5035EF735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4DB6-C526-423B-BB6E-2D2DD96AE9F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529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6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041C9-B8C8-4F03-99FD-29A6EEEB0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037" y="-14982"/>
            <a:ext cx="10515600" cy="1325563"/>
          </a:xfrm>
        </p:spPr>
        <p:txBody>
          <a:bodyPr/>
          <a:lstStyle/>
          <a:p>
            <a:r>
              <a:rPr lang="en-US" dirty="0"/>
              <a:t>What is UPMEM?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44CAE0C1-2330-441C-B680-D7DEF58CB13A}"/>
              </a:ext>
            </a:extLst>
          </p:cNvPr>
          <p:cNvGrpSpPr/>
          <p:nvPr/>
        </p:nvGrpSpPr>
        <p:grpSpPr>
          <a:xfrm>
            <a:off x="838200" y="1690688"/>
            <a:ext cx="3970680" cy="4378970"/>
            <a:chOff x="838200" y="1690688"/>
            <a:chExt cx="3970680" cy="4378970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E3B2E3A3-82F1-4896-A171-C280587E0911}"/>
                </a:ext>
              </a:extLst>
            </p:cNvPr>
            <p:cNvGrpSpPr/>
            <p:nvPr/>
          </p:nvGrpSpPr>
          <p:grpSpPr>
            <a:xfrm>
              <a:off x="838200" y="1690688"/>
              <a:ext cx="3970680" cy="4378970"/>
              <a:chOff x="1174173" y="1818630"/>
              <a:chExt cx="3203862" cy="3533303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C23E219-828F-4868-B4A8-D7E15EFA1AC4}"/>
                  </a:ext>
                </a:extLst>
              </p:cNvPr>
              <p:cNvSpPr/>
              <p:nvPr/>
            </p:nvSpPr>
            <p:spPr>
              <a:xfrm>
                <a:off x="1526312" y="1818630"/>
                <a:ext cx="2558472" cy="3131127"/>
              </a:xfrm>
              <a:prstGeom prst="rect">
                <a:avLst/>
              </a:prstGeom>
              <a:noFill/>
              <a:ln w="50800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" name="Straight Arrow Connector 8">
                <a:extLst>
                  <a:ext uri="{FF2B5EF4-FFF2-40B4-BE49-F238E27FC236}">
                    <a16:creationId xmlns:a16="http://schemas.microsoft.com/office/drawing/2014/main" id="{7473C068-7BC3-45C8-9DC6-CF89B23A069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927" y="4949757"/>
                <a:ext cx="300179" cy="270629"/>
              </a:xfrm>
              <a:prstGeom prst="straightConnector1">
                <a:avLst/>
              </a:prstGeom>
              <a:ln w="28575"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B04C3F2-C882-42A5-B82C-27E424362957}"/>
                  </a:ext>
                </a:extLst>
              </p:cNvPr>
              <p:cNvSpPr txBox="1"/>
              <p:nvPr/>
            </p:nvSpPr>
            <p:spPr>
              <a:xfrm>
                <a:off x="1174173" y="4982601"/>
                <a:ext cx="6465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l-PL" dirty="0"/>
                  <a:t>x8</a:t>
                </a:r>
                <a:endParaRPr lang="en-US" dirty="0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6C4CC777-03D5-41A4-9FA5-21E609F0BBE5}"/>
                  </a:ext>
                </a:extLst>
              </p:cNvPr>
              <p:cNvSpPr/>
              <p:nvPr/>
            </p:nvSpPr>
            <p:spPr>
              <a:xfrm>
                <a:off x="1632527" y="1924846"/>
                <a:ext cx="2558472" cy="3131127"/>
              </a:xfrm>
              <a:prstGeom prst="rect">
                <a:avLst/>
              </a:prstGeom>
              <a:noFill/>
              <a:ln w="50800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A7638DB2-5789-41CD-B4EB-C58511984CEF}"/>
                  </a:ext>
                </a:extLst>
              </p:cNvPr>
              <p:cNvSpPr/>
              <p:nvPr/>
            </p:nvSpPr>
            <p:spPr>
              <a:xfrm>
                <a:off x="1747984" y="2012590"/>
                <a:ext cx="2558472" cy="3131127"/>
              </a:xfrm>
              <a:prstGeom prst="rect">
                <a:avLst/>
              </a:prstGeom>
              <a:noFill/>
              <a:ln w="50800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8B668739-EE78-4831-ADC3-C3B44DF53B42}"/>
                  </a:ext>
                </a:extLst>
              </p:cNvPr>
              <p:cNvSpPr/>
              <p:nvPr/>
            </p:nvSpPr>
            <p:spPr>
              <a:xfrm>
                <a:off x="1819563" y="2089259"/>
                <a:ext cx="2558472" cy="3131127"/>
              </a:xfrm>
              <a:prstGeom prst="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3248327-DF00-4F66-97F7-00B21EA2E89E}"/>
                </a:ext>
              </a:extLst>
            </p:cNvPr>
            <p:cNvSpPr txBox="1"/>
            <p:nvPr/>
          </p:nvSpPr>
          <p:spPr>
            <a:xfrm>
              <a:off x="2787053" y="2088989"/>
              <a:ext cx="872831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dirty="0">
                  <a:solidFill>
                    <a:schemeClr val="bg1"/>
                  </a:solidFill>
                </a:rPr>
                <a:t>BANK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E334460-7F66-4EC4-B4AB-E9BF7FC02356}"/>
                </a:ext>
              </a:extLst>
            </p:cNvPr>
            <p:cNvSpPr/>
            <p:nvPr/>
          </p:nvSpPr>
          <p:spPr>
            <a:xfrm>
              <a:off x="1879877" y="2546869"/>
              <a:ext cx="2687184" cy="821323"/>
            </a:xfrm>
            <a:prstGeom prst="rect">
              <a:avLst/>
            </a:prstGeom>
            <a:ln w="25400">
              <a:solidFill>
                <a:schemeClr val="bg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5BF56E3-4F4C-483E-A617-130FDFBDBF25}"/>
                </a:ext>
              </a:extLst>
            </p:cNvPr>
            <p:cNvSpPr/>
            <p:nvPr/>
          </p:nvSpPr>
          <p:spPr>
            <a:xfrm>
              <a:off x="1885605" y="4008434"/>
              <a:ext cx="2691474" cy="1721354"/>
            </a:xfrm>
            <a:prstGeom prst="rect">
              <a:avLst/>
            </a:prstGeom>
            <a:ln w="25400">
              <a:solidFill>
                <a:schemeClr val="bg1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50A259E9-9E15-436F-8CD2-A04C5DF273F2}"/>
                </a:ext>
              </a:extLst>
            </p:cNvPr>
            <p:cNvCxnSpPr>
              <a:cxnSpLocks/>
            </p:cNvCxnSpPr>
            <p:nvPr/>
          </p:nvCxnSpPr>
          <p:spPr>
            <a:xfrm>
              <a:off x="3786909" y="3368192"/>
              <a:ext cx="0" cy="640390"/>
            </a:xfrm>
            <a:prstGeom prst="straightConnector1">
              <a:avLst/>
            </a:prstGeom>
            <a:ln w="38100">
              <a:solidFill>
                <a:schemeClr val="bg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C9611869-D14E-4E7B-AA98-48CA85A3608A}"/>
                </a:ext>
              </a:extLst>
            </p:cNvPr>
            <p:cNvSpPr txBox="1"/>
            <p:nvPr/>
          </p:nvSpPr>
          <p:spPr>
            <a:xfrm>
              <a:off x="1656161" y="3415149"/>
              <a:ext cx="219593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1600" dirty="0">
                  <a:solidFill>
                    <a:schemeClr val="bg1"/>
                  </a:solidFill>
                </a:rPr>
                <a:t>High Bandwidth</a:t>
              </a:r>
              <a:r>
                <a:rPr lang="en-US" sz="1600" dirty="0">
                  <a:solidFill>
                    <a:schemeClr val="bg1"/>
                  </a:solidFill>
                </a:rPr>
                <a:t> (1GB/s)</a:t>
              </a:r>
              <a:r>
                <a:rPr lang="pl-PL" sz="1600" dirty="0">
                  <a:solidFill>
                    <a:schemeClr val="bg1"/>
                  </a:solidFill>
                </a:rPr>
                <a:t>  Internal Data Bus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AB88D27E-57B7-44F8-8B08-6C63C18ADC0F}"/>
                </a:ext>
              </a:extLst>
            </p:cNvPr>
            <p:cNvSpPr txBox="1"/>
            <p:nvPr/>
          </p:nvSpPr>
          <p:spPr>
            <a:xfrm>
              <a:off x="1885605" y="4117327"/>
              <a:ext cx="269147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1600" dirty="0"/>
                <a:t>DRAM Processing Unit (DPU)</a:t>
              </a:r>
              <a:endParaRPr lang="en-US" sz="1600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C334962C-8E21-493E-AA81-6420E04C709B}"/>
                </a:ext>
              </a:extLst>
            </p:cNvPr>
            <p:cNvSpPr txBox="1"/>
            <p:nvPr/>
          </p:nvSpPr>
          <p:spPr>
            <a:xfrm>
              <a:off x="1958109" y="2660073"/>
              <a:ext cx="254171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dirty="0"/>
                <a:t>DRAM Array</a:t>
              </a:r>
            </a:p>
            <a:p>
              <a:pPr algn="ctr"/>
              <a:r>
                <a:rPr lang="pl-PL" dirty="0"/>
                <a:t>(MRAM) 64MB</a:t>
              </a:r>
              <a:endParaRPr lang="en-US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AF984AF-F767-48FD-8C2B-0F295EE6B95D}"/>
                </a:ext>
              </a:extLst>
            </p:cNvPr>
            <p:cNvSpPr/>
            <p:nvPr/>
          </p:nvSpPr>
          <p:spPr>
            <a:xfrm>
              <a:off x="1958109" y="4455880"/>
              <a:ext cx="1149731" cy="513283"/>
            </a:xfrm>
            <a:prstGeom prst="rect">
              <a:avLst/>
            </a:prstGeom>
            <a:solidFill>
              <a:schemeClr val="bg1"/>
            </a:solidFill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100" dirty="0">
                  <a:solidFill>
                    <a:schemeClr val="tx1"/>
                  </a:solidFill>
                </a:rPr>
                <a:t>Instruction Memory (IRAM) &lt;= 3968 instr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9DEBBD01-EE38-4F09-A8E5-642EBA60C5B6}"/>
                </a:ext>
              </a:extLst>
            </p:cNvPr>
            <p:cNvSpPr/>
            <p:nvPr/>
          </p:nvSpPr>
          <p:spPr>
            <a:xfrm>
              <a:off x="3229460" y="4451192"/>
              <a:ext cx="1215982" cy="513283"/>
            </a:xfrm>
            <a:prstGeom prst="rect">
              <a:avLst/>
            </a:prstGeom>
            <a:solidFill>
              <a:schemeClr val="bg1"/>
            </a:solidFill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100" dirty="0">
                  <a:solidFill>
                    <a:schemeClr val="tx1"/>
                  </a:solidFill>
                </a:rPr>
                <a:t>Working Memory (WRAM)</a:t>
              </a:r>
            </a:p>
            <a:p>
              <a:pPr algn="ctr"/>
              <a:r>
                <a:rPr lang="pl-PL" sz="1100" dirty="0">
                  <a:solidFill>
                    <a:schemeClr val="tx1"/>
                  </a:solidFill>
                </a:rPr>
                <a:t>&lt;= 63488 B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6B031DD5-D483-4A05-8402-A59EF36FBBFF}"/>
                </a:ext>
              </a:extLst>
            </p:cNvPr>
            <p:cNvSpPr/>
            <p:nvPr/>
          </p:nvSpPr>
          <p:spPr>
            <a:xfrm>
              <a:off x="1962654" y="5098850"/>
              <a:ext cx="2482787" cy="513283"/>
            </a:xfrm>
            <a:prstGeom prst="rect">
              <a:avLst/>
            </a:prstGeom>
            <a:solidFill>
              <a:schemeClr val="bg1"/>
            </a:solidFill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100" dirty="0">
                  <a:solidFill>
                    <a:schemeClr val="tx1"/>
                  </a:solidFill>
                </a:rPr>
                <a:t>RISC Multi-threaded Pipeline</a:t>
              </a:r>
            </a:p>
            <a:p>
              <a:pPr algn="ctr"/>
              <a:r>
                <a:rPr lang="pl-PL" sz="1100" dirty="0">
                  <a:solidFill>
                    <a:schemeClr val="tx1"/>
                  </a:solidFill>
                </a:rPr>
                <a:t>400MHz 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84" name="Group 183">
            <a:extLst>
              <a:ext uri="{FF2B5EF4-FFF2-40B4-BE49-F238E27FC236}">
                <a16:creationId xmlns:a16="http://schemas.microsoft.com/office/drawing/2014/main" id="{E68EB499-67C5-4A45-8B9B-C13DF7E80A64}"/>
              </a:ext>
            </a:extLst>
          </p:cNvPr>
          <p:cNvGrpSpPr/>
          <p:nvPr/>
        </p:nvGrpSpPr>
        <p:grpSpPr>
          <a:xfrm>
            <a:off x="5889555" y="4359564"/>
            <a:ext cx="6000889" cy="1547063"/>
            <a:chOff x="5889555" y="4359564"/>
            <a:chExt cx="6000889" cy="1547063"/>
          </a:xfrm>
        </p:grpSpPr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CBFA3549-06AD-497A-AE69-1E6D9D8166ED}"/>
                </a:ext>
              </a:extLst>
            </p:cNvPr>
            <p:cNvSpPr/>
            <p:nvPr/>
          </p:nvSpPr>
          <p:spPr>
            <a:xfrm>
              <a:off x="6012873" y="4359564"/>
              <a:ext cx="5877571" cy="1417191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6722BA5-5C19-4632-87BD-F27E6BC4F177}"/>
                </a:ext>
              </a:extLst>
            </p:cNvPr>
            <p:cNvSpPr/>
            <p:nvPr/>
          </p:nvSpPr>
          <p:spPr>
            <a:xfrm>
              <a:off x="5889555" y="4489436"/>
              <a:ext cx="5877571" cy="1417191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0874F972-B87C-4872-B6C9-3CAC4FB9A55D}"/>
                </a:ext>
              </a:extLst>
            </p:cNvPr>
            <p:cNvGrpSpPr/>
            <p:nvPr/>
          </p:nvGrpSpPr>
          <p:grpSpPr>
            <a:xfrm>
              <a:off x="6012873" y="4888296"/>
              <a:ext cx="632663" cy="723633"/>
              <a:chOff x="6063934" y="1790228"/>
              <a:chExt cx="3791265" cy="4336411"/>
            </a:xfrm>
          </p:grpSpPr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F28C22CA-8F81-4B37-BCF3-245EA44F833F}"/>
                  </a:ext>
                </a:extLst>
              </p:cNvPr>
              <p:cNvGrpSpPr/>
              <p:nvPr/>
            </p:nvGrpSpPr>
            <p:grpSpPr>
              <a:xfrm>
                <a:off x="6063934" y="1790228"/>
                <a:ext cx="3791265" cy="4336411"/>
                <a:chOff x="1403927" y="1818630"/>
                <a:chExt cx="2974108" cy="3401756"/>
              </a:xfrm>
            </p:grpSpPr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B43A404A-9304-46D1-BD83-FD591460D8E6}"/>
                    </a:ext>
                  </a:extLst>
                </p:cNvPr>
                <p:cNvSpPr/>
                <p:nvPr/>
              </p:nvSpPr>
              <p:spPr>
                <a:xfrm>
                  <a:off x="1526312" y="1818630"/>
                  <a:ext cx="2558472" cy="3131127"/>
                </a:xfrm>
                <a:prstGeom prst="rect">
                  <a:avLst/>
                </a:prstGeom>
                <a:noFill/>
                <a:ln w="50800"/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4" name="Straight Arrow Connector 43">
                  <a:extLst>
                    <a:ext uri="{FF2B5EF4-FFF2-40B4-BE49-F238E27FC236}">
                      <a16:creationId xmlns:a16="http://schemas.microsoft.com/office/drawing/2014/main" id="{F4E51A92-3F2A-432A-BDAE-56F10F1C1D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03927" y="4949757"/>
                  <a:ext cx="300179" cy="270629"/>
                </a:xfrm>
                <a:prstGeom prst="straightConnector1">
                  <a:avLst/>
                </a:prstGeom>
                <a:ln w="28575">
                  <a:headEnd type="triangle"/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46" name="Rectangle 45">
                  <a:extLst>
                    <a:ext uri="{FF2B5EF4-FFF2-40B4-BE49-F238E27FC236}">
                      <a16:creationId xmlns:a16="http://schemas.microsoft.com/office/drawing/2014/main" id="{0EF45342-07CA-45D3-AD81-1DD83E058DDD}"/>
                    </a:ext>
                  </a:extLst>
                </p:cNvPr>
                <p:cNvSpPr/>
                <p:nvPr/>
              </p:nvSpPr>
              <p:spPr>
                <a:xfrm>
                  <a:off x="1632527" y="1924846"/>
                  <a:ext cx="2558472" cy="3131127"/>
                </a:xfrm>
                <a:prstGeom prst="rect">
                  <a:avLst/>
                </a:prstGeom>
                <a:noFill/>
                <a:ln w="50800"/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6F3AF059-B84D-4C78-84B9-241E0116FCDF}"/>
                    </a:ext>
                  </a:extLst>
                </p:cNvPr>
                <p:cNvSpPr/>
                <p:nvPr/>
              </p:nvSpPr>
              <p:spPr>
                <a:xfrm>
                  <a:off x="1747985" y="2012590"/>
                  <a:ext cx="2558472" cy="3131128"/>
                </a:xfrm>
                <a:prstGeom prst="rect">
                  <a:avLst/>
                </a:prstGeom>
                <a:noFill/>
                <a:ln w="50800"/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" name="Rectangle 47">
                  <a:extLst>
                    <a:ext uri="{FF2B5EF4-FFF2-40B4-BE49-F238E27FC236}">
                      <a16:creationId xmlns:a16="http://schemas.microsoft.com/office/drawing/2014/main" id="{635608EE-DCC9-43AC-A299-5BAA6B5DB7EF}"/>
                    </a:ext>
                  </a:extLst>
                </p:cNvPr>
                <p:cNvSpPr/>
                <p:nvPr/>
              </p:nvSpPr>
              <p:spPr>
                <a:xfrm>
                  <a:off x="1819563" y="2089259"/>
                  <a:ext cx="2558472" cy="3131127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1E7A8F97-755F-4151-B1F3-B3E76C0C408B}"/>
                  </a:ext>
                </a:extLst>
              </p:cNvPr>
              <p:cNvSpPr/>
              <p:nvPr/>
            </p:nvSpPr>
            <p:spPr>
              <a:xfrm>
                <a:off x="6842498" y="2670875"/>
                <a:ext cx="2763973" cy="844793"/>
              </a:xfrm>
              <a:prstGeom prst="rect">
                <a:avLst/>
              </a:prstGeom>
              <a:ln w="25400">
                <a:solidFill>
                  <a:schemeClr val="bg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E9A1B4DD-DA17-45E4-B1A3-F3061E9284AC}"/>
                  </a:ext>
                </a:extLst>
              </p:cNvPr>
              <p:cNvSpPr/>
              <p:nvPr/>
            </p:nvSpPr>
            <p:spPr>
              <a:xfrm>
                <a:off x="6848390" y="4174206"/>
                <a:ext cx="2768385" cy="1770543"/>
              </a:xfrm>
              <a:prstGeom prst="rect">
                <a:avLst/>
              </a:prstGeom>
              <a:ln w="25400">
                <a:solidFill>
                  <a:schemeClr val="bg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6" name="Straight Arrow Connector 35">
                <a:extLst>
                  <a:ext uri="{FF2B5EF4-FFF2-40B4-BE49-F238E27FC236}">
                    <a16:creationId xmlns:a16="http://schemas.microsoft.com/office/drawing/2014/main" id="{57E7BB72-89E2-475C-AF1E-EA7FEFFFD9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804025" y="3515668"/>
                <a:ext cx="0" cy="658690"/>
              </a:xfrm>
              <a:prstGeom prst="straightConnector1">
                <a:avLst/>
              </a:prstGeom>
              <a:ln w="6350">
                <a:solidFill>
                  <a:schemeClr val="bg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A3B328BB-FA67-4C83-9734-E94705B310BE}"/>
                  </a:ext>
                </a:extLst>
              </p:cNvPr>
              <p:cNvSpPr/>
              <p:nvPr/>
            </p:nvSpPr>
            <p:spPr>
              <a:xfrm>
                <a:off x="6922965" y="4634438"/>
                <a:ext cx="1182586" cy="527951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312EB335-0D67-479B-A0C8-73ECF035AF51}"/>
                  </a:ext>
                </a:extLst>
              </p:cNvPr>
              <p:cNvSpPr/>
              <p:nvPr/>
            </p:nvSpPr>
            <p:spPr>
              <a:xfrm>
                <a:off x="8230647" y="4629616"/>
                <a:ext cx="1250730" cy="527951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CFEE30A4-19AC-4F83-BEFE-51763E8561C5}"/>
                  </a:ext>
                </a:extLst>
              </p:cNvPr>
              <p:cNvSpPr/>
              <p:nvPr/>
            </p:nvSpPr>
            <p:spPr>
              <a:xfrm>
                <a:off x="6927640" y="5295781"/>
                <a:ext cx="2553735" cy="527951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ED2F20B4-A97F-4C6A-AA44-AFC7338FF1FD}"/>
                </a:ext>
              </a:extLst>
            </p:cNvPr>
            <p:cNvGrpSpPr/>
            <p:nvPr/>
          </p:nvGrpSpPr>
          <p:grpSpPr>
            <a:xfrm>
              <a:off x="6722400" y="4885984"/>
              <a:ext cx="632663" cy="723633"/>
              <a:chOff x="6063934" y="1790228"/>
              <a:chExt cx="3791265" cy="4336411"/>
            </a:xfrm>
          </p:grpSpPr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BF0740AA-AB55-4F38-A170-2247C2780D4A}"/>
                  </a:ext>
                </a:extLst>
              </p:cNvPr>
              <p:cNvGrpSpPr/>
              <p:nvPr/>
            </p:nvGrpSpPr>
            <p:grpSpPr>
              <a:xfrm>
                <a:off x="6063934" y="1790228"/>
                <a:ext cx="3791265" cy="4336411"/>
                <a:chOff x="1403927" y="1818630"/>
                <a:chExt cx="2974108" cy="3401756"/>
              </a:xfrm>
            </p:grpSpPr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id="{2530CD91-9C1D-4793-93EB-1625C82BD79E}"/>
                    </a:ext>
                  </a:extLst>
                </p:cNvPr>
                <p:cNvSpPr/>
                <p:nvPr/>
              </p:nvSpPr>
              <p:spPr>
                <a:xfrm>
                  <a:off x="1526312" y="1818630"/>
                  <a:ext cx="2558472" cy="3131127"/>
                </a:xfrm>
                <a:prstGeom prst="rect">
                  <a:avLst/>
                </a:prstGeom>
                <a:noFill/>
                <a:ln w="50800"/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0" name="Straight Arrow Connector 59">
                  <a:extLst>
                    <a:ext uri="{FF2B5EF4-FFF2-40B4-BE49-F238E27FC236}">
                      <a16:creationId xmlns:a16="http://schemas.microsoft.com/office/drawing/2014/main" id="{D94E753B-E9B9-4556-AFED-B94705BD962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03927" y="4949757"/>
                  <a:ext cx="300179" cy="270629"/>
                </a:xfrm>
                <a:prstGeom prst="straightConnector1">
                  <a:avLst/>
                </a:prstGeom>
                <a:ln w="28575">
                  <a:headEnd type="triangle"/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61" name="Rectangle 60">
                  <a:extLst>
                    <a:ext uri="{FF2B5EF4-FFF2-40B4-BE49-F238E27FC236}">
                      <a16:creationId xmlns:a16="http://schemas.microsoft.com/office/drawing/2014/main" id="{F3305FAE-DDC7-4539-8BB4-B5B87F74111C}"/>
                    </a:ext>
                  </a:extLst>
                </p:cNvPr>
                <p:cNvSpPr/>
                <p:nvPr/>
              </p:nvSpPr>
              <p:spPr>
                <a:xfrm>
                  <a:off x="1632527" y="1924846"/>
                  <a:ext cx="2558472" cy="3131127"/>
                </a:xfrm>
                <a:prstGeom prst="rect">
                  <a:avLst/>
                </a:prstGeom>
                <a:noFill/>
                <a:ln w="50800"/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ACDC9337-A47C-454B-A196-BA3A6D5E21D2}"/>
                    </a:ext>
                  </a:extLst>
                </p:cNvPr>
                <p:cNvSpPr/>
                <p:nvPr/>
              </p:nvSpPr>
              <p:spPr>
                <a:xfrm>
                  <a:off x="1747985" y="2012590"/>
                  <a:ext cx="2558472" cy="3131128"/>
                </a:xfrm>
                <a:prstGeom prst="rect">
                  <a:avLst/>
                </a:prstGeom>
                <a:noFill/>
                <a:ln w="50800"/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Rectangle 62">
                  <a:extLst>
                    <a:ext uri="{FF2B5EF4-FFF2-40B4-BE49-F238E27FC236}">
                      <a16:creationId xmlns:a16="http://schemas.microsoft.com/office/drawing/2014/main" id="{7724C0BA-2EFF-43AD-B10D-C7C763B947A3}"/>
                    </a:ext>
                  </a:extLst>
                </p:cNvPr>
                <p:cNvSpPr/>
                <p:nvPr/>
              </p:nvSpPr>
              <p:spPr>
                <a:xfrm>
                  <a:off x="1819563" y="2089259"/>
                  <a:ext cx="2558472" cy="3131127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A02850C4-56A6-4E0C-ACB7-DC679747C7B8}"/>
                  </a:ext>
                </a:extLst>
              </p:cNvPr>
              <p:cNvSpPr/>
              <p:nvPr/>
            </p:nvSpPr>
            <p:spPr>
              <a:xfrm>
                <a:off x="6842498" y="2670875"/>
                <a:ext cx="2763973" cy="844793"/>
              </a:xfrm>
              <a:prstGeom prst="rect">
                <a:avLst/>
              </a:prstGeom>
              <a:ln w="25400">
                <a:solidFill>
                  <a:schemeClr val="bg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D1CD813F-E696-4168-81F2-B4B1EE486055}"/>
                  </a:ext>
                </a:extLst>
              </p:cNvPr>
              <p:cNvSpPr/>
              <p:nvPr/>
            </p:nvSpPr>
            <p:spPr>
              <a:xfrm>
                <a:off x="6848390" y="4174206"/>
                <a:ext cx="2768385" cy="1770543"/>
              </a:xfrm>
              <a:prstGeom prst="rect">
                <a:avLst/>
              </a:prstGeom>
              <a:ln w="25400">
                <a:solidFill>
                  <a:schemeClr val="bg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5" name="Straight Arrow Connector 54">
                <a:extLst>
                  <a:ext uri="{FF2B5EF4-FFF2-40B4-BE49-F238E27FC236}">
                    <a16:creationId xmlns:a16="http://schemas.microsoft.com/office/drawing/2014/main" id="{9ADAB04C-6E60-4BAD-87BD-C2C4A1C501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804025" y="3515668"/>
                <a:ext cx="0" cy="658690"/>
              </a:xfrm>
              <a:prstGeom prst="straightConnector1">
                <a:avLst/>
              </a:prstGeom>
              <a:ln w="6350">
                <a:solidFill>
                  <a:schemeClr val="bg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142A825C-705C-463B-B980-7A471AFFD446}"/>
                  </a:ext>
                </a:extLst>
              </p:cNvPr>
              <p:cNvSpPr/>
              <p:nvPr/>
            </p:nvSpPr>
            <p:spPr>
              <a:xfrm>
                <a:off x="6922965" y="4634438"/>
                <a:ext cx="1182586" cy="527951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F2D8A3BC-C4B9-4145-A154-C311103AB405}"/>
                  </a:ext>
                </a:extLst>
              </p:cNvPr>
              <p:cNvSpPr/>
              <p:nvPr/>
            </p:nvSpPr>
            <p:spPr>
              <a:xfrm>
                <a:off x="8230647" y="4629616"/>
                <a:ext cx="1250730" cy="527951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F941C98A-C083-40DE-B5AB-02252C85041B}"/>
                  </a:ext>
                </a:extLst>
              </p:cNvPr>
              <p:cNvSpPr/>
              <p:nvPr/>
            </p:nvSpPr>
            <p:spPr>
              <a:xfrm>
                <a:off x="6927640" y="5295781"/>
                <a:ext cx="2553735" cy="527951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192B167E-EEB1-4E06-9684-FC50419A6A94}"/>
                </a:ext>
              </a:extLst>
            </p:cNvPr>
            <p:cNvGrpSpPr/>
            <p:nvPr/>
          </p:nvGrpSpPr>
          <p:grpSpPr>
            <a:xfrm>
              <a:off x="7437255" y="4885984"/>
              <a:ext cx="632663" cy="723633"/>
              <a:chOff x="6063934" y="1790228"/>
              <a:chExt cx="3791265" cy="4336411"/>
            </a:xfrm>
          </p:grpSpPr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74EA69F1-6B8F-4714-965A-633256B01F33}"/>
                  </a:ext>
                </a:extLst>
              </p:cNvPr>
              <p:cNvGrpSpPr/>
              <p:nvPr/>
            </p:nvGrpSpPr>
            <p:grpSpPr>
              <a:xfrm>
                <a:off x="6063934" y="1790228"/>
                <a:ext cx="3791265" cy="4336411"/>
                <a:chOff x="1403927" y="1818630"/>
                <a:chExt cx="2974108" cy="3401756"/>
              </a:xfrm>
            </p:grpSpPr>
            <p:sp>
              <p:nvSpPr>
                <p:cNvPr id="72" name="Rectangle 71">
                  <a:extLst>
                    <a:ext uri="{FF2B5EF4-FFF2-40B4-BE49-F238E27FC236}">
                      <a16:creationId xmlns:a16="http://schemas.microsoft.com/office/drawing/2014/main" id="{93D0C93F-CC3A-4F3A-9067-8D102A7942B4}"/>
                    </a:ext>
                  </a:extLst>
                </p:cNvPr>
                <p:cNvSpPr/>
                <p:nvPr/>
              </p:nvSpPr>
              <p:spPr>
                <a:xfrm>
                  <a:off x="1526312" y="1818630"/>
                  <a:ext cx="2558472" cy="3131127"/>
                </a:xfrm>
                <a:prstGeom prst="rect">
                  <a:avLst/>
                </a:prstGeom>
                <a:noFill/>
                <a:ln w="50800"/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3" name="Straight Arrow Connector 72">
                  <a:extLst>
                    <a:ext uri="{FF2B5EF4-FFF2-40B4-BE49-F238E27FC236}">
                      <a16:creationId xmlns:a16="http://schemas.microsoft.com/office/drawing/2014/main" id="{1A99AF6D-7708-46F4-91F3-FF40968DAD7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03927" y="4949757"/>
                  <a:ext cx="300179" cy="270629"/>
                </a:xfrm>
                <a:prstGeom prst="straightConnector1">
                  <a:avLst/>
                </a:prstGeom>
                <a:ln w="28575">
                  <a:headEnd type="triangle"/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74" name="Rectangle 73">
                  <a:extLst>
                    <a:ext uri="{FF2B5EF4-FFF2-40B4-BE49-F238E27FC236}">
                      <a16:creationId xmlns:a16="http://schemas.microsoft.com/office/drawing/2014/main" id="{D3756778-D92A-49D2-BFCF-638A73474FEB}"/>
                    </a:ext>
                  </a:extLst>
                </p:cNvPr>
                <p:cNvSpPr/>
                <p:nvPr/>
              </p:nvSpPr>
              <p:spPr>
                <a:xfrm>
                  <a:off x="1632527" y="1924846"/>
                  <a:ext cx="2558472" cy="3131127"/>
                </a:xfrm>
                <a:prstGeom prst="rect">
                  <a:avLst/>
                </a:prstGeom>
                <a:noFill/>
                <a:ln w="50800"/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Rectangle 74">
                  <a:extLst>
                    <a:ext uri="{FF2B5EF4-FFF2-40B4-BE49-F238E27FC236}">
                      <a16:creationId xmlns:a16="http://schemas.microsoft.com/office/drawing/2014/main" id="{11012FBE-96A5-4C98-B682-C79A60DB87B2}"/>
                    </a:ext>
                  </a:extLst>
                </p:cNvPr>
                <p:cNvSpPr/>
                <p:nvPr/>
              </p:nvSpPr>
              <p:spPr>
                <a:xfrm>
                  <a:off x="1747985" y="2012590"/>
                  <a:ext cx="2558472" cy="3131128"/>
                </a:xfrm>
                <a:prstGeom prst="rect">
                  <a:avLst/>
                </a:prstGeom>
                <a:noFill/>
                <a:ln w="50800"/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Rectangle 75">
                  <a:extLst>
                    <a:ext uri="{FF2B5EF4-FFF2-40B4-BE49-F238E27FC236}">
                      <a16:creationId xmlns:a16="http://schemas.microsoft.com/office/drawing/2014/main" id="{4899C9EF-AB65-4CFA-A95D-BF4CD411AC72}"/>
                    </a:ext>
                  </a:extLst>
                </p:cNvPr>
                <p:cNvSpPr/>
                <p:nvPr/>
              </p:nvSpPr>
              <p:spPr>
                <a:xfrm>
                  <a:off x="1819563" y="2089259"/>
                  <a:ext cx="2558472" cy="3131127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B90EC865-044B-44DA-AA09-A847546C50E4}"/>
                  </a:ext>
                </a:extLst>
              </p:cNvPr>
              <p:cNvSpPr/>
              <p:nvPr/>
            </p:nvSpPr>
            <p:spPr>
              <a:xfrm>
                <a:off x="6842498" y="2670875"/>
                <a:ext cx="2763973" cy="844793"/>
              </a:xfrm>
              <a:prstGeom prst="rect">
                <a:avLst/>
              </a:prstGeom>
              <a:ln w="25400">
                <a:solidFill>
                  <a:schemeClr val="bg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0AD99A8B-23CB-4D03-8BAE-8B06B5A85E6E}"/>
                  </a:ext>
                </a:extLst>
              </p:cNvPr>
              <p:cNvSpPr/>
              <p:nvPr/>
            </p:nvSpPr>
            <p:spPr>
              <a:xfrm>
                <a:off x="6848390" y="4174206"/>
                <a:ext cx="2768385" cy="1770543"/>
              </a:xfrm>
              <a:prstGeom prst="rect">
                <a:avLst/>
              </a:prstGeom>
              <a:ln w="25400">
                <a:solidFill>
                  <a:schemeClr val="bg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8" name="Straight Arrow Connector 67">
                <a:extLst>
                  <a:ext uri="{FF2B5EF4-FFF2-40B4-BE49-F238E27FC236}">
                    <a16:creationId xmlns:a16="http://schemas.microsoft.com/office/drawing/2014/main" id="{3679B8AC-3CCE-42CB-8CFB-5A7A1601D09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804025" y="3515668"/>
                <a:ext cx="0" cy="658690"/>
              </a:xfrm>
              <a:prstGeom prst="straightConnector1">
                <a:avLst/>
              </a:prstGeom>
              <a:ln w="6350">
                <a:solidFill>
                  <a:schemeClr val="bg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00198A70-1CE8-4B22-9F8B-45EF28050023}"/>
                  </a:ext>
                </a:extLst>
              </p:cNvPr>
              <p:cNvSpPr/>
              <p:nvPr/>
            </p:nvSpPr>
            <p:spPr>
              <a:xfrm>
                <a:off x="6922965" y="4634438"/>
                <a:ext cx="1182586" cy="527951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A06750E2-08E2-4880-8C6C-E2546E9999E2}"/>
                  </a:ext>
                </a:extLst>
              </p:cNvPr>
              <p:cNvSpPr/>
              <p:nvPr/>
            </p:nvSpPr>
            <p:spPr>
              <a:xfrm>
                <a:off x="8230647" y="4629616"/>
                <a:ext cx="1250730" cy="527951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24387694-F6D9-4622-A8C8-A011A060BDE4}"/>
                  </a:ext>
                </a:extLst>
              </p:cNvPr>
              <p:cNvSpPr/>
              <p:nvPr/>
            </p:nvSpPr>
            <p:spPr>
              <a:xfrm>
                <a:off x="6927640" y="5295781"/>
                <a:ext cx="2553735" cy="527951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1595BE88-A56A-457D-8BC4-E9225E4A3D33}"/>
                </a:ext>
              </a:extLst>
            </p:cNvPr>
            <p:cNvGrpSpPr/>
            <p:nvPr/>
          </p:nvGrpSpPr>
          <p:grpSpPr>
            <a:xfrm>
              <a:off x="8155811" y="4885984"/>
              <a:ext cx="632663" cy="723633"/>
              <a:chOff x="6063934" y="1790228"/>
              <a:chExt cx="3791265" cy="4336411"/>
            </a:xfrm>
          </p:grpSpPr>
          <p:grpSp>
            <p:nvGrpSpPr>
              <p:cNvPr id="78" name="Group 77">
                <a:extLst>
                  <a:ext uri="{FF2B5EF4-FFF2-40B4-BE49-F238E27FC236}">
                    <a16:creationId xmlns:a16="http://schemas.microsoft.com/office/drawing/2014/main" id="{31D161FC-7473-488F-93E2-63DAC0A50557}"/>
                  </a:ext>
                </a:extLst>
              </p:cNvPr>
              <p:cNvGrpSpPr/>
              <p:nvPr/>
            </p:nvGrpSpPr>
            <p:grpSpPr>
              <a:xfrm>
                <a:off x="6063934" y="1790228"/>
                <a:ext cx="3791265" cy="4336411"/>
                <a:chOff x="1403927" y="1818630"/>
                <a:chExt cx="2974108" cy="3401756"/>
              </a:xfrm>
            </p:grpSpPr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id="{4CEEF322-28A6-448D-A7CC-D82643BC3F50}"/>
                    </a:ext>
                  </a:extLst>
                </p:cNvPr>
                <p:cNvSpPr/>
                <p:nvPr/>
              </p:nvSpPr>
              <p:spPr>
                <a:xfrm>
                  <a:off x="1526312" y="1818630"/>
                  <a:ext cx="2558472" cy="3131127"/>
                </a:xfrm>
                <a:prstGeom prst="rect">
                  <a:avLst/>
                </a:prstGeom>
                <a:noFill/>
                <a:ln w="50800"/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6" name="Straight Arrow Connector 85">
                  <a:extLst>
                    <a:ext uri="{FF2B5EF4-FFF2-40B4-BE49-F238E27FC236}">
                      <a16:creationId xmlns:a16="http://schemas.microsoft.com/office/drawing/2014/main" id="{794534AA-0AFC-4D9B-B526-A6A2C532A8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03927" y="4949757"/>
                  <a:ext cx="300179" cy="270629"/>
                </a:xfrm>
                <a:prstGeom prst="straightConnector1">
                  <a:avLst/>
                </a:prstGeom>
                <a:ln w="28575">
                  <a:headEnd type="triangle"/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id="{EFDBBB3B-A135-4F2D-A9E2-56372A833BE8}"/>
                    </a:ext>
                  </a:extLst>
                </p:cNvPr>
                <p:cNvSpPr/>
                <p:nvPr/>
              </p:nvSpPr>
              <p:spPr>
                <a:xfrm>
                  <a:off x="1632527" y="1924846"/>
                  <a:ext cx="2558472" cy="3131127"/>
                </a:xfrm>
                <a:prstGeom prst="rect">
                  <a:avLst/>
                </a:prstGeom>
                <a:noFill/>
                <a:ln w="50800"/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87">
                  <a:extLst>
                    <a:ext uri="{FF2B5EF4-FFF2-40B4-BE49-F238E27FC236}">
                      <a16:creationId xmlns:a16="http://schemas.microsoft.com/office/drawing/2014/main" id="{984B7BC0-EA45-410B-9C78-BB11EEBAFFE2}"/>
                    </a:ext>
                  </a:extLst>
                </p:cNvPr>
                <p:cNvSpPr/>
                <p:nvPr/>
              </p:nvSpPr>
              <p:spPr>
                <a:xfrm>
                  <a:off x="1747985" y="2012590"/>
                  <a:ext cx="2558472" cy="3131128"/>
                </a:xfrm>
                <a:prstGeom prst="rect">
                  <a:avLst/>
                </a:prstGeom>
                <a:noFill/>
                <a:ln w="50800"/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E4FE1F63-E612-4FEC-87BE-2F2AC5CB0847}"/>
                    </a:ext>
                  </a:extLst>
                </p:cNvPr>
                <p:cNvSpPr/>
                <p:nvPr/>
              </p:nvSpPr>
              <p:spPr>
                <a:xfrm>
                  <a:off x="1819563" y="2089259"/>
                  <a:ext cx="2558472" cy="3131127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60DC4D0D-14D2-4455-B949-84CB97D89639}"/>
                  </a:ext>
                </a:extLst>
              </p:cNvPr>
              <p:cNvSpPr/>
              <p:nvPr/>
            </p:nvSpPr>
            <p:spPr>
              <a:xfrm>
                <a:off x="6842498" y="2670875"/>
                <a:ext cx="2763973" cy="844793"/>
              </a:xfrm>
              <a:prstGeom prst="rect">
                <a:avLst/>
              </a:prstGeom>
              <a:ln w="25400">
                <a:solidFill>
                  <a:schemeClr val="bg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60EC7D6B-3475-462B-A01F-0A34952B8D5E}"/>
                  </a:ext>
                </a:extLst>
              </p:cNvPr>
              <p:cNvSpPr/>
              <p:nvPr/>
            </p:nvSpPr>
            <p:spPr>
              <a:xfrm>
                <a:off x="6848390" y="4174206"/>
                <a:ext cx="2768385" cy="1770543"/>
              </a:xfrm>
              <a:prstGeom prst="rect">
                <a:avLst/>
              </a:prstGeom>
              <a:ln w="25400">
                <a:solidFill>
                  <a:schemeClr val="bg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1" name="Straight Arrow Connector 80">
                <a:extLst>
                  <a:ext uri="{FF2B5EF4-FFF2-40B4-BE49-F238E27FC236}">
                    <a16:creationId xmlns:a16="http://schemas.microsoft.com/office/drawing/2014/main" id="{0901A174-2846-4FB9-A669-BBA8796E417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804025" y="3515668"/>
                <a:ext cx="0" cy="658690"/>
              </a:xfrm>
              <a:prstGeom prst="straightConnector1">
                <a:avLst/>
              </a:prstGeom>
              <a:ln w="6350">
                <a:solidFill>
                  <a:schemeClr val="bg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C38877BA-C998-4E52-9EA4-C28022AB8D57}"/>
                  </a:ext>
                </a:extLst>
              </p:cNvPr>
              <p:cNvSpPr/>
              <p:nvPr/>
            </p:nvSpPr>
            <p:spPr>
              <a:xfrm>
                <a:off x="6922965" y="4634438"/>
                <a:ext cx="1182586" cy="527951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5119218F-1E88-437E-9F11-9DDD48D35EDC}"/>
                  </a:ext>
                </a:extLst>
              </p:cNvPr>
              <p:cNvSpPr/>
              <p:nvPr/>
            </p:nvSpPr>
            <p:spPr>
              <a:xfrm>
                <a:off x="8230647" y="4629616"/>
                <a:ext cx="1250730" cy="527951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id="{8FCFF948-840F-41C9-B08B-09CE5EBF3B74}"/>
                  </a:ext>
                </a:extLst>
              </p:cNvPr>
              <p:cNvSpPr/>
              <p:nvPr/>
            </p:nvSpPr>
            <p:spPr>
              <a:xfrm>
                <a:off x="6927640" y="5295781"/>
                <a:ext cx="2553735" cy="527951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33D17211-AA92-496F-8A4B-2EF817E7F8BE}"/>
                </a:ext>
              </a:extLst>
            </p:cNvPr>
            <p:cNvGrpSpPr/>
            <p:nvPr/>
          </p:nvGrpSpPr>
          <p:grpSpPr>
            <a:xfrm>
              <a:off x="8893147" y="4885984"/>
              <a:ext cx="632663" cy="723633"/>
              <a:chOff x="6063934" y="1790228"/>
              <a:chExt cx="3791265" cy="4336411"/>
            </a:xfrm>
          </p:grpSpPr>
          <p:grpSp>
            <p:nvGrpSpPr>
              <p:cNvPr id="104" name="Group 103">
                <a:extLst>
                  <a:ext uri="{FF2B5EF4-FFF2-40B4-BE49-F238E27FC236}">
                    <a16:creationId xmlns:a16="http://schemas.microsoft.com/office/drawing/2014/main" id="{C9D7076F-0CD8-4C2E-9E51-D845E6D0F78E}"/>
                  </a:ext>
                </a:extLst>
              </p:cNvPr>
              <p:cNvGrpSpPr/>
              <p:nvPr/>
            </p:nvGrpSpPr>
            <p:grpSpPr>
              <a:xfrm>
                <a:off x="6063934" y="1790228"/>
                <a:ext cx="3791265" cy="4336411"/>
                <a:chOff x="1403927" y="1818630"/>
                <a:chExt cx="2974108" cy="3401756"/>
              </a:xfrm>
            </p:grpSpPr>
            <p:sp>
              <p:nvSpPr>
                <p:cNvPr id="111" name="Rectangle 110">
                  <a:extLst>
                    <a:ext uri="{FF2B5EF4-FFF2-40B4-BE49-F238E27FC236}">
                      <a16:creationId xmlns:a16="http://schemas.microsoft.com/office/drawing/2014/main" id="{777B497C-B908-45D6-9838-C09234A1BB85}"/>
                    </a:ext>
                  </a:extLst>
                </p:cNvPr>
                <p:cNvSpPr/>
                <p:nvPr/>
              </p:nvSpPr>
              <p:spPr>
                <a:xfrm>
                  <a:off x="1526312" y="1818630"/>
                  <a:ext cx="2558472" cy="3131127"/>
                </a:xfrm>
                <a:prstGeom prst="rect">
                  <a:avLst/>
                </a:prstGeom>
                <a:noFill/>
                <a:ln w="50800"/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12" name="Straight Arrow Connector 111">
                  <a:extLst>
                    <a:ext uri="{FF2B5EF4-FFF2-40B4-BE49-F238E27FC236}">
                      <a16:creationId xmlns:a16="http://schemas.microsoft.com/office/drawing/2014/main" id="{9C629FC5-DEF6-4CDF-BD63-A2EBBD52F52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03927" y="4949757"/>
                  <a:ext cx="300179" cy="270629"/>
                </a:xfrm>
                <a:prstGeom prst="straightConnector1">
                  <a:avLst/>
                </a:prstGeom>
                <a:ln w="28575">
                  <a:headEnd type="triangle"/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3962C996-8BD2-4690-AFF3-38A6F297CA0A}"/>
                    </a:ext>
                  </a:extLst>
                </p:cNvPr>
                <p:cNvSpPr/>
                <p:nvPr/>
              </p:nvSpPr>
              <p:spPr>
                <a:xfrm>
                  <a:off x="1632527" y="1924846"/>
                  <a:ext cx="2558472" cy="3131127"/>
                </a:xfrm>
                <a:prstGeom prst="rect">
                  <a:avLst/>
                </a:prstGeom>
                <a:noFill/>
                <a:ln w="50800"/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>
                  <a:extLst>
                    <a:ext uri="{FF2B5EF4-FFF2-40B4-BE49-F238E27FC236}">
                      <a16:creationId xmlns:a16="http://schemas.microsoft.com/office/drawing/2014/main" id="{05F827FB-4520-4D5C-83EC-CB69989AE176}"/>
                    </a:ext>
                  </a:extLst>
                </p:cNvPr>
                <p:cNvSpPr/>
                <p:nvPr/>
              </p:nvSpPr>
              <p:spPr>
                <a:xfrm>
                  <a:off x="1747985" y="2012590"/>
                  <a:ext cx="2558472" cy="3131128"/>
                </a:xfrm>
                <a:prstGeom prst="rect">
                  <a:avLst/>
                </a:prstGeom>
                <a:noFill/>
                <a:ln w="50800"/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114">
                  <a:extLst>
                    <a:ext uri="{FF2B5EF4-FFF2-40B4-BE49-F238E27FC236}">
                      <a16:creationId xmlns:a16="http://schemas.microsoft.com/office/drawing/2014/main" id="{EC159B47-7257-4213-82E0-F089E468F7A1}"/>
                    </a:ext>
                  </a:extLst>
                </p:cNvPr>
                <p:cNvSpPr/>
                <p:nvPr/>
              </p:nvSpPr>
              <p:spPr>
                <a:xfrm>
                  <a:off x="1819563" y="2089259"/>
                  <a:ext cx="2558472" cy="3131127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id="{73CA887E-B872-477E-87D3-3C8B14C06F84}"/>
                  </a:ext>
                </a:extLst>
              </p:cNvPr>
              <p:cNvSpPr/>
              <p:nvPr/>
            </p:nvSpPr>
            <p:spPr>
              <a:xfrm>
                <a:off x="6842498" y="2670875"/>
                <a:ext cx="2763973" cy="844793"/>
              </a:xfrm>
              <a:prstGeom prst="rect">
                <a:avLst/>
              </a:prstGeom>
              <a:ln w="25400">
                <a:solidFill>
                  <a:schemeClr val="bg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A2B00802-20F4-40BD-BC45-39302EA9105F}"/>
                  </a:ext>
                </a:extLst>
              </p:cNvPr>
              <p:cNvSpPr/>
              <p:nvPr/>
            </p:nvSpPr>
            <p:spPr>
              <a:xfrm>
                <a:off x="6848390" y="4174206"/>
                <a:ext cx="2768385" cy="1770543"/>
              </a:xfrm>
              <a:prstGeom prst="rect">
                <a:avLst/>
              </a:prstGeom>
              <a:ln w="25400">
                <a:solidFill>
                  <a:schemeClr val="bg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7" name="Straight Arrow Connector 106">
                <a:extLst>
                  <a:ext uri="{FF2B5EF4-FFF2-40B4-BE49-F238E27FC236}">
                    <a16:creationId xmlns:a16="http://schemas.microsoft.com/office/drawing/2014/main" id="{F00BEF5B-9F02-4A12-98EF-1495F7F1EE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804025" y="3515668"/>
                <a:ext cx="0" cy="658690"/>
              </a:xfrm>
              <a:prstGeom prst="straightConnector1">
                <a:avLst/>
              </a:prstGeom>
              <a:ln w="6350">
                <a:solidFill>
                  <a:schemeClr val="bg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D4E16960-81F9-4A03-B463-6B30D0C849DA}"/>
                  </a:ext>
                </a:extLst>
              </p:cNvPr>
              <p:cNvSpPr/>
              <p:nvPr/>
            </p:nvSpPr>
            <p:spPr>
              <a:xfrm>
                <a:off x="6922965" y="4634438"/>
                <a:ext cx="1182586" cy="527951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25D574B8-A3F4-4574-ADDF-C30C59BFC356}"/>
                  </a:ext>
                </a:extLst>
              </p:cNvPr>
              <p:cNvSpPr/>
              <p:nvPr/>
            </p:nvSpPr>
            <p:spPr>
              <a:xfrm>
                <a:off x="8230647" y="4629616"/>
                <a:ext cx="1250730" cy="527951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5323C842-557A-4EB3-81B0-4CE6C8B404EA}"/>
                  </a:ext>
                </a:extLst>
              </p:cNvPr>
              <p:cNvSpPr/>
              <p:nvPr/>
            </p:nvSpPr>
            <p:spPr>
              <a:xfrm>
                <a:off x="6927640" y="5295781"/>
                <a:ext cx="2553735" cy="527951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8DE46DBF-4072-48C4-B90C-33DBFAD73133}"/>
                </a:ext>
              </a:extLst>
            </p:cNvPr>
            <p:cNvGrpSpPr/>
            <p:nvPr/>
          </p:nvGrpSpPr>
          <p:grpSpPr>
            <a:xfrm>
              <a:off x="9602674" y="4883672"/>
              <a:ext cx="632663" cy="723633"/>
              <a:chOff x="6063934" y="1790228"/>
              <a:chExt cx="3791265" cy="4336411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331515C1-8854-4403-B05A-656FB49A4159}"/>
                  </a:ext>
                </a:extLst>
              </p:cNvPr>
              <p:cNvGrpSpPr/>
              <p:nvPr/>
            </p:nvGrpSpPr>
            <p:grpSpPr>
              <a:xfrm>
                <a:off x="6063934" y="1790228"/>
                <a:ext cx="3791265" cy="4336411"/>
                <a:chOff x="1403927" y="1818630"/>
                <a:chExt cx="2974108" cy="3401756"/>
              </a:xfrm>
            </p:grpSpPr>
            <p:sp>
              <p:nvSpPr>
                <p:cNvPr id="124" name="Rectangle 123">
                  <a:extLst>
                    <a:ext uri="{FF2B5EF4-FFF2-40B4-BE49-F238E27FC236}">
                      <a16:creationId xmlns:a16="http://schemas.microsoft.com/office/drawing/2014/main" id="{D7ED5536-020B-4468-A9B9-83AFF3E7388F}"/>
                    </a:ext>
                  </a:extLst>
                </p:cNvPr>
                <p:cNvSpPr/>
                <p:nvPr/>
              </p:nvSpPr>
              <p:spPr>
                <a:xfrm>
                  <a:off x="1526312" y="1818630"/>
                  <a:ext cx="2558472" cy="3131127"/>
                </a:xfrm>
                <a:prstGeom prst="rect">
                  <a:avLst/>
                </a:prstGeom>
                <a:noFill/>
                <a:ln w="50800"/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25" name="Straight Arrow Connector 124">
                  <a:extLst>
                    <a:ext uri="{FF2B5EF4-FFF2-40B4-BE49-F238E27FC236}">
                      <a16:creationId xmlns:a16="http://schemas.microsoft.com/office/drawing/2014/main" id="{2A9A82B2-A553-4749-BEC2-5300CCB8BD7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03927" y="4949757"/>
                  <a:ext cx="300179" cy="270629"/>
                </a:xfrm>
                <a:prstGeom prst="straightConnector1">
                  <a:avLst/>
                </a:prstGeom>
                <a:ln w="28575">
                  <a:headEnd type="triangle"/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26" name="Rectangle 125">
                  <a:extLst>
                    <a:ext uri="{FF2B5EF4-FFF2-40B4-BE49-F238E27FC236}">
                      <a16:creationId xmlns:a16="http://schemas.microsoft.com/office/drawing/2014/main" id="{7CFE8440-5D7D-46C4-84F2-1542633FAFC4}"/>
                    </a:ext>
                  </a:extLst>
                </p:cNvPr>
                <p:cNvSpPr/>
                <p:nvPr/>
              </p:nvSpPr>
              <p:spPr>
                <a:xfrm>
                  <a:off x="1632527" y="1924846"/>
                  <a:ext cx="2558472" cy="3131127"/>
                </a:xfrm>
                <a:prstGeom prst="rect">
                  <a:avLst/>
                </a:prstGeom>
                <a:noFill/>
                <a:ln w="50800"/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" name="Rectangle 126">
                  <a:extLst>
                    <a:ext uri="{FF2B5EF4-FFF2-40B4-BE49-F238E27FC236}">
                      <a16:creationId xmlns:a16="http://schemas.microsoft.com/office/drawing/2014/main" id="{667D06AA-6136-4457-9A0B-5FCD3FF22C04}"/>
                    </a:ext>
                  </a:extLst>
                </p:cNvPr>
                <p:cNvSpPr/>
                <p:nvPr/>
              </p:nvSpPr>
              <p:spPr>
                <a:xfrm>
                  <a:off x="1747985" y="2012590"/>
                  <a:ext cx="2558472" cy="3131128"/>
                </a:xfrm>
                <a:prstGeom prst="rect">
                  <a:avLst/>
                </a:prstGeom>
                <a:noFill/>
                <a:ln w="50800"/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" name="Rectangle 127">
                  <a:extLst>
                    <a:ext uri="{FF2B5EF4-FFF2-40B4-BE49-F238E27FC236}">
                      <a16:creationId xmlns:a16="http://schemas.microsoft.com/office/drawing/2014/main" id="{561A7B4C-207B-4CED-99C1-F9422B5ADD81}"/>
                    </a:ext>
                  </a:extLst>
                </p:cNvPr>
                <p:cNvSpPr/>
                <p:nvPr/>
              </p:nvSpPr>
              <p:spPr>
                <a:xfrm>
                  <a:off x="1819563" y="2089259"/>
                  <a:ext cx="2558472" cy="3131127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B36C612E-C52B-4F25-891B-5D4929ADF8FC}"/>
                  </a:ext>
                </a:extLst>
              </p:cNvPr>
              <p:cNvSpPr/>
              <p:nvPr/>
            </p:nvSpPr>
            <p:spPr>
              <a:xfrm>
                <a:off x="6842498" y="2670875"/>
                <a:ext cx="2763973" cy="844793"/>
              </a:xfrm>
              <a:prstGeom prst="rect">
                <a:avLst/>
              </a:prstGeom>
              <a:ln w="25400">
                <a:solidFill>
                  <a:schemeClr val="bg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64A7339F-883D-451B-BC6A-F2C0F350005F}"/>
                  </a:ext>
                </a:extLst>
              </p:cNvPr>
              <p:cNvSpPr/>
              <p:nvPr/>
            </p:nvSpPr>
            <p:spPr>
              <a:xfrm>
                <a:off x="6848390" y="4174206"/>
                <a:ext cx="2768385" cy="1770543"/>
              </a:xfrm>
              <a:prstGeom prst="rect">
                <a:avLst/>
              </a:prstGeom>
              <a:ln w="25400">
                <a:solidFill>
                  <a:schemeClr val="bg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0" name="Straight Arrow Connector 119">
                <a:extLst>
                  <a:ext uri="{FF2B5EF4-FFF2-40B4-BE49-F238E27FC236}">
                    <a16:creationId xmlns:a16="http://schemas.microsoft.com/office/drawing/2014/main" id="{CEFCE61C-7C27-47A1-939F-3E2F4E4AEA0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804025" y="3515668"/>
                <a:ext cx="0" cy="658690"/>
              </a:xfrm>
              <a:prstGeom prst="straightConnector1">
                <a:avLst/>
              </a:prstGeom>
              <a:ln w="6350">
                <a:solidFill>
                  <a:schemeClr val="bg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E493716B-5A0F-409E-9B55-0E9CDEAE3A93}"/>
                  </a:ext>
                </a:extLst>
              </p:cNvPr>
              <p:cNvSpPr/>
              <p:nvPr/>
            </p:nvSpPr>
            <p:spPr>
              <a:xfrm>
                <a:off x="6922965" y="4634438"/>
                <a:ext cx="1182586" cy="527951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CD645DB1-50EB-4825-B562-C956E050E671}"/>
                  </a:ext>
                </a:extLst>
              </p:cNvPr>
              <p:cNvSpPr/>
              <p:nvPr/>
            </p:nvSpPr>
            <p:spPr>
              <a:xfrm>
                <a:off x="8230647" y="4629616"/>
                <a:ext cx="1250730" cy="527951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B3A9DA82-2910-4953-BD11-F1325C1A19B1}"/>
                  </a:ext>
                </a:extLst>
              </p:cNvPr>
              <p:cNvSpPr/>
              <p:nvPr/>
            </p:nvSpPr>
            <p:spPr>
              <a:xfrm>
                <a:off x="6927640" y="5295781"/>
                <a:ext cx="2553735" cy="527951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EF07F274-9BC8-4525-AD9B-AF61A438374F}"/>
                </a:ext>
              </a:extLst>
            </p:cNvPr>
            <p:cNvGrpSpPr/>
            <p:nvPr/>
          </p:nvGrpSpPr>
          <p:grpSpPr>
            <a:xfrm>
              <a:off x="10317529" y="4883672"/>
              <a:ext cx="632663" cy="723633"/>
              <a:chOff x="6063934" y="1790228"/>
              <a:chExt cx="3791265" cy="4336411"/>
            </a:xfrm>
          </p:grpSpPr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DD06D9CD-57AD-434D-B67E-A62F4C1EB918}"/>
                  </a:ext>
                </a:extLst>
              </p:cNvPr>
              <p:cNvGrpSpPr/>
              <p:nvPr/>
            </p:nvGrpSpPr>
            <p:grpSpPr>
              <a:xfrm>
                <a:off x="6063934" y="1790228"/>
                <a:ext cx="3791265" cy="4336411"/>
                <a:chOff x="1403927" y="1818630"/>
                <a:chExt cx="2974108" cy="3401756"/>
              </a:xfrm>
            </p:grpSpPr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DC6938EE-B755-460F-B4CB-A80D74D628C8}"/>
                    </a:ext>
                  </a:extLst>
                </p:cNvPr>
                <p:cNvSpPr/>
                <p:nvPr/>
              </p:nvSpPr>
              <p:spPr>
                <a:xfrm>
                  <a:off x="1526312" y="1818630"/>
                  <a:ext cx="2558472" cy="3131127"/>
                </a:xfrm>
                <a:prstGeom prst="rect">
                  <a:avLst/>
                </a:prstGeom>
                <a:noFill/>
                <a:ln w="50800"/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38" name="Straight Arrow Connector 137">
                  <a:extLst>
                    <a:ext uri="{FF2B5EF4-FFF2-40B4-BE49-F238E27FC236}">
                      <a16:creationId xmlns:a16="http://schemas.microsoft.com/office/drawing/2014/main" id="{47F23B72-2E3B-4930-BAE6-B5DD879F3D2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03927" y="4949757"/>
                  <a:ext cx="300179" cy="270629"/>
                </a:xfrm>
                <a:prstGeom prst="straightConnector1">
                  <a:avLst/>
                </a:prstGeom>
                <a:ln w="28575">
                  <a:headEnd type="triangle"/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A94B79AE-C3A4-4FF4-9FD9-D8E3C65BDF33}"/>
                    </a:ext>
                  </a:extLst>
                </p:cNvPr>
                <p:cNvSpPr/>
                <p:nvPr/>
              </p:nvSpPr>
              <p:spPr>
                <a:xfrm>
                  <a:off x="1632527" y="1924846"/>
                  <a:ext cx="2558472" cy="3131127"/>
                </a:xfrm>
                <a:prstGeom prst="rect">
                  <a:avLst/>
                </a:prstGeom>
                <a:noFill/>
                <a:ln w="50800"/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84DB60C1-C6AF-4EEE-AB0D-19CFC24B2AC2}"/>
                    </a:ext>
                  </a:extLst>
                </p:cNvPr>
                <p:cNvSpPr/>
                <p:nvPr/>
              </p:nvSpPr>
              <p:spPr>
                <a:xfrm>
                  <a:off x="1747985" y="2012590"/>
                  <a:ext cx="2558472" cy="3131128"/>
                </a:xfrm>
                <a:prstGeom prst="rect">
                  <a:avLst/>
                </a:prstGeom>
                <a:noFill/>
                <a:ln w="50800"/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" name="Rectangle 140">
                  <a:extLst>
                    <a:ext uri="{FF2B5EF4-FFF2-40B4-BE49-F238E27FC236}">
                      <a16:creationId xmlns:a16="http://schemas.microsoft.com/office/drawing/2014/main" id="{FEF11EF3-588B-4BEA-A78D-2910408254AE}"/>
                    </a:ext>
                  </a:extLst>
                </p:cNvPr>
                <p:cNvSpPr/>
                <p:nvPr/>
              </p:nvSpPr>
              <p:spPr>
                <a:xfrm>
                  <a:off x="1819563" y="2089259"/>
                  <a:ext cx="2558472" cy="3131127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EFB7630D-5467-4A7B-852C-C55E1CA59823}"/>
                  </a:ext>
                </a:extLst>
              </p:cNvPr>
              <p:cNvSpPr/>
              <p:nvPr/>
            </p:nvSpPr>
            <p:spPr>
              <a:xfrm>
                <a:off x="6842498" y="2670875"/>
                <a:ext cx="2763973" cy="844793"/>
              </a:xfrm>
              <a:prstGeom prst="rect">
                <a:avLst/>
              </a:prstGeom>
              <a:ln w="25400">
                <a:solidFill>
                  <a:schemeClr val="bg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21F8DC54-40EA-474B-84F4-4C16942BD4C7}"/>
                  </a:ext>
                </a:extLst>
              </p:cNvPr>
              <p:cNvSpPr/>
              <p:nvPr/>
            </p:nvSpPr>
            <p:spPr>
              <a:xfrm>
                <a:off x="6848390" y="4174206"/>
                <a:ext cx="2768385" cy="1770543"/>
              </a:xfrm>
              <a:prstGeom prst="rect">
                <a:avLst/>
              </a:prstGeom>
              <a:ln w="25400">
                <a:solidFill>
                  <a:schemeClr val="bg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3" name="Straight Arrow Connector 132">
                <a:extLst>
                  <a:ext uri="{FF2B5EF4-FFF2-40B4-BE49-F238E27FC236}">
                    <a16:creationId xmlns:a16="http://schemas.microsoft.com/office/drawing/2014/main" id="{539D072D-3791-4E7E-B7D7-A773F70BD5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804025" y="3515668"/>
                <a:ext cx="0" cy="658690"/>
              </a:xfrm>
              <a:prstGeom prst="straightConnector1">
                <a:avLst/>
              </a:prstGeom>
              <a:ln w="6350">
                <a:solidFill>
                  <a:schemeClr val="bg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82117692-B3D3-4B04-9CE2-5252627A366D}"/>
                  </a:ext>
                </a:extLst>
              </p:cNvPr>
              <p:cNvSpPr/>
              <p:nvPr/>
            </p:nvSpPr>
            <p:spPr>
              <a:xfrm>
                <a:off x="6922965" y="4634438"/>
                <a:ext cx="1182586" cy="527951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id="{18A9D2D6-4FC9-4553-9B7A-D0FDD20047C5}"/>
                  </a:ext>
                </a:extLst>
              </p:cNvPr>
              <p:cNvSpPr/>
              <p:nvPr/>
            </p:nvSpPr>
            <p:spPr>
              <a:xfrm>
                <a:off x="8230647" y="4629616"/>
                <a:ext cx="1250730" cy="527951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D6439C68-4A5A-42AA-971D-FFBBCBF0B24E}"/>
                  </a:ext>
                </a:extLst>
              </p:cNvPr>
              <p:cNvSpPr/>
              <p:nvPr/>
            </p:nvSpPr>
            <p:spPr>
              <a:xfrm>
                <a:off x="6927640" y="5295781"/>
                <a:ext cx="2553735" cy="527951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EE97C043-ADAC-4A7C-A2A0-67E3877E8763}"/>
                </a:ext>
              </a:extLst>
            </p:cNvPr>
            <p:cNvGrpSpPr/>
            <p:nvPr/>
          </p:nvGrpSpPr>
          <p:grpSpPr>
            <a:xfrm>
              <a:off x="11036085" y="4883672"/>
              <a:ext cx="632663" cy="723633"/>
              <a:chOff x="6063934" y="1790228"/>
              <a:chExt cx="3791265" cy="4336411"/>
            </a:xfrm>
          </p:grpSpPr>
          <p:grpSp>
            <p:nvGrpSpPr>
              <p:cNvPr id="143" name="Group 142">
                <a:extLst>
                  <a:ext uri="{FF2B5EF4-FFF2-40B4-BE49-F238E27FC236}">
                    <a16:creationId xmlns:a16="http://schemas.microsoft.com/office/drawing/2014/main" id="{7FEC0FEE-5330-4D86-9FD9-9E0971359836}"/>
                  </a:ext>
                </a:extLst>
              </p:cNvPr>
              <p:cNvGrpSpPr/>
              <p:nvPr/>
            </p:nvGrpSpPr>
            <p:grpSpPr>
              <a:xfrm>
                <a:off x="6063934" y="1790228"/>
                <a:ext cx="3791265" cy="4336411"/>
                <a:chOff x="1403927" y="1818630"/>
                <a:chExt cx="2974108" cy="3401756"/>
              </a:xfrm>
            </p:grpSpPr>
            <p:sp>
              <p:nvSpPr>
                <p:cNvPr id="150" name="Rectangle 149">
                  <a:extLst>
                    <a:ext uri="{FF2B5EF4-FFF2-40B4-BE49-F238E27FC236}">
                      <a16:creationId xmlns:a16="http://schemas.microsoft.com/office/drawing/2014/main" id="{D2D3B070-6514-48C9-A049-38D414364F2F}"/>
                    </a:ext>
                  </a:extLst>
                </p:cNvPr>
                <p:cNvSpPr/>
                <p:nvPr/>
              </p:nvSpPr>
              <p:spPr>
                <a:xfrm>
                  <a:off x="1526312" y="1818630"/>
                  <a:ext cx="2558472" cy="3131127"/>
                </a:xfrm>
                <a:prstGeom prst="rect">
                  <a:avLst/>
                </a:prstGeom>
                <a:noFill/>
                <a:ln w="50800"/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1" name="Straight Arrow Connector 150">
                  <a:extLst>
                    <a:ext uri="{FF2B5EF4-FFF2-40B4-BE49-F238E27FC236}">
                      <a16:creationId xmlns:a16="http://schemas.microsoft.com/office/drawing/2014/main" id="{75478BB9-7A9E-40EF-A7AF-A4FD7B2CDB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03927" y="4949757"/>
                  <a:ext cx="300179" cy="270629"/>
                </a:xfrm>
                <a:prstGeom prst="straightConnector1">
                  <a:avLst/>
                </a:prstGeom>
                <a:ln w="28575">
                  <a:headEnd type="triangle"/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52" name="Rectangle 151">
                  <a:extLst>
                    <a:ext uri="{FF2B5EF4-FFF2-40B4-BE49-F238E27FC236}">
                      <a16:creationId xmlns:a16="http://schemas.microsoft.com/office/drawing/2014/main" id="{AF6304D4-5352-406A-9AAF-8FA3FF3EA83B}"/>
                    </a:ext>
                  </a:extLst>
                </p:cNvPr>
                <p:cNvSpPr/>
                <p:nvPr/>
              </p:nvSpPr>
              <p:spPr>
                <a:xfrm>
                  <a:off x="1632527" y="1924846"/>
                  <a:ext cx="2558472" cy="3131127"/>
                </a:xfrm>
                <a:prstGeom prst="rect">
                  <a:avLst/>
                </a:prstGeom>
                <a:noFill/>
                <a:ln w="50800"/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Rectangle 152">
                  <a:extLst>
                    <a:ext uri="{FF2B5EF4-FFF2-40B4-BE49-F238E27FC236}">
                      <a16:creationId xmlns:a16="http://schemas.microsoft.com/office/drawing/2014/main" id="{D2830785-36D9-4CDB-9CD4-9315060D0DED}"/>
                    </a:ext>
                  </a:extLst>
                </p:cNvPr>
                <p:cNvSpPr/>
                <p:nvPr/>
              </p:nvSpPr>
              <p:spPr>
                <a:xfrm>
                  <a:off x="1747985" y="2012590"/>
                  <a:ext cx="2558472" cy="3131128"/>
                </a:xfrm>
                <a:prstGeom prst="rect">
                  <a:avLst/>
                </a:prstGeom>
                <a:noFill/>
                <a:ln w="50800"/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Rectangle 153">
                  <a:extLst>
                    <a:ext uri="{FF2B5EF4-FFF2-40B4-BE49-F238E27FC236}">
                      <a16:creationId xmlns:a16="http://schemas.microsoft.com/office/drawing/2014/main" id="{48B89995-B1F6-4393-91EF-4075A8BA1DB0}"/>
                    </a:ext>
                  </a:extLst>
                </p:cNvPr>
                <p:cNvSpPr/>
                <p:nvPr/>
              </p:nvSpPr>
              <p:spPr>
                <a:xfrm>
                  <a:off x="1819563" y="2089259"/>
                  <a:ext cx="2558472" cy="3131127"/>
                </a:xfrm>
                <a:prstGeom prst="rect">
                  <a:avLst/>
                </a:prstGeom>
                <a:solidFill>
                  <a:schemeClr val="tx1">
                    <a:lumMod val="95000"/>
                    <a:lumOff val="5000"/>
                  </a:schemeClr>
                </a:solidFill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4767A05-71A4-49C6-828A-E598CE6DAFFE}"/>
                  </a:ext>
                </a:extLst>
              </p:cNvPr>
              <p:cNvSpPr/>
              <p:nvPr/>
            </p:nvSpPr>
            <p:spPr>
              <a:xfrm>
                <a:off x="6842498" y="2670875"/>
                <a:ext cx="2763973" cy="844793"/>
              </a:xfrm>
              <a:prstGeom prst="rect">
                <a:avLst/>
              </a:prstGeom>
              <a:ln w="25400">
                <a:solidFill>
                  <a:schemeClr val="bg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BDDEE457-41BC-4193-9423-DA0E5AA020CB}"/>
                  </a:ext>
                </a:extLst>
              </p:cNvPr>
              <p:cNvSpPr/>
              <p:nvPr/>
            </p:nvSpPr>
            <p:spPr>
              <a:xfrm>
                <a:off x="6848390" y="4174206"/>
                <a:ext cx="2768385" cy="1770543"/>
              </a:xfrm>
              <a:prstGeom prst="rect">
                <a:avLst/>
              </a:prstGeom>
              <a:ln w="25400">
                <a:solidFill>
                  <a:schemeClr val="bg1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46" name="Straight Arrow Connector 145">
                <a:extLst>
                  <a:ext uri="{FF2B5EF4-FFF2-40B4-BE49-F238E27FC236}">
                    <a16:creationId xmlns:a16="http://schemas.microsoft.com/office/drawing/2014/main" id="{09359DE4-3297-4FE2-8450-61A19C1AD1F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804025" y="3515668"/>
                <a:ext cx="0" cy="658690"/>
              </a:xfrm>
              <a:prstGeom prst="straightConnector1">
                <a:avLst/>
              </a:prstGeom>
              <a:ln w="6350">
                <a:solidFill>
                  <a:schemeClr val="bg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id="{B48CDC70-509F-439F-ACC5-DC00B995233A}"/>
                  </a:ext>
                </a:extLst>
              </p:cNvPr>
              <p:cNvSpPr/>
              <p:nvPr/>
            </p:nvSpPr>
            <p:spPr>
              <a:xfrm>
                <a:off x="6922965" y="4634438"/>
                <a:ext cx="1182586" cy="527951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8" name="Rectangle 147">
                <a:extLst>
                  <a:ext uri="{FF2B5EF4-FFF2-40B4-BE49-F238E27FC236}">
                    <a16:creationId xmlns:a16="http://schemas.microsoft.com/office/drawing/2014/main" id="{5AE6EFB3-3D2E-46BC-954D-9CDF69B910C4}"/>
                  </a:ext>
                </a:extLst>
              </p:cNvPr>
              <p:cNvSpPr/>
              <p:nvPr/>
            </p:nvSpPr>
            <p:spPr>
              <a:xfrm>
                <a:off x="8230647" y="4629616"/>
                <a:ext cx="1250730" cy="527951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9" name="Rectangle 148">
                <a:extLst>
                  <a:ext uri="{FF2B5EF4-FFF2-40B4-BE49-F238E27FC236}">
                    <a16:creationId xmlns:a16="http://schemas.microsoft.com/office/drawing/2014/main" id="{BB7EDE69-24D8-4140-8F3C-C8E11670FB5D}"/>
                  </a:ext>
                </a:extLst>
              </p:cNvPr>
              <p:cNvSpPr/>
              <p:nvPr/>
            </p:nvSpPr>
            <p:spPr>
              <a:xfrm>
                <a:off x="6927640" y="5295781"/>
                <a:ext cx="2553735" cy="527951"/>
              </a:xfrm>
              <a:prstGeom prst="rect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464F104A-7B05-4D74-AEF2-5DBF7BDC1DD3}"/>
                </a:ext>
              </a:extLst>
            </p:cNvPr>
            <p:cNvSpPr txBox="1"/>
            <p:nvPr/>
          </p:nvSpPr>
          <p:spPr>
            <a:xfrm>
              <a:off x="7668875" y="4489436"/>
              <a:ext cx="23165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dirty="0"/>
                <a:t>UPMEM PIM Rank</a:t>
              </a:r>
              <a:endParaRPr lang="en-US" dirty="0"/>
            </a:p>
          </p:txBody>
        </p:sp>
      </p:grp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9C16BC3E-9DB9-4A0F-98C5-6F13E6B504D2}"/>
              </a:ext>
            </a:extLst>
          </p:cNvPr>
          <p:cNvCxnSpPr>
            <a:cxnSpLocks/>
          </p:cNvCxnSpPr>
          <p:nvPr/>
        </p:nvCxnSpPr>
        <p:spPr>
          <a:xfrm>
            <a:off x="4790515" y="1467653"/>
            <a:ext cx="1236909" cy="3391115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>
            <a:extLst>
              <a:ext uri="{FF2B5EF4-FFF2-40B4-BE49-F238E27FC236}">
                <a16:creationId xmlns:a16="http://schemas.microsoft.com/office/drawing/2014/main" id="{4B789D0A-B5B6-48E9-A2F2-BDA8B302115D}"/>
              </a:ext>
            </a:extLst>
          </p:cNvPr>
          <p:cNvCxnSpPr>
            <a:cxnSpLocks/>
          </p:cNvCxnSpPr>
          <p:nvPr/>
        </p:nvCxnSpPr>
        <p:spPr>
          <a:xfrm flipV="1">
            <a:off x="4915598" y="5628023"/>
            <a:ext cx="1123309" cy="486119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7B2D7362-86B7-4F04-AF24-5C549526F9CE}"/>
              </a:ext>
            </a:extLst>
          </p:cNvPr>
          <p:cNvGrpSpPr/>
          <p:nvPr/>
        </p:nvGrpSpPr>
        <p:grpSpPr>
          <a:xfrm>
            <a:off x="7046729" y="2720358"/>
            <a:ext cx="1264003" cy="521826"/>
            <a:chOff x="7460036" y="2663618"/>
            <a:chExt cx="2518074" cy="1104085"/>
          </a:xfrm>
        </p:grpSpPr>
        <p:sp>
          <p:nvSpPr>
            <p:cNvPr id="166" name="Rectangle 165">
              <a:extLst>
                <a:ext uri="{FF2B5EF4-FFF2-40B4-BE49-F238E27FC236}">
                  <a16:creationId xmlns:a16="http://schemas.microsoft.com/office/drawing/2014/main" id="{F674107C-5593-4A51-9928-C94D5288CA53}"/>
                </a:ext>
              </a:extLst>
            </p:cNvPr>
            <p:cNvSpPr/>
            <p:nvPr/>
          </p:nvSpPr>
          <p:spPr>
            <a:xfrm>
              <a:off x="7460036" y="2663618"/>
              <a:ext cx="2379273" cy="93043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dirty="0"/>
                <a:t>ule</a:t>
              </a:r>
              <a:endParaRPr lang="en-US" dirty="0"/>
            </a:p>
          </p:txBody>
        </p:sp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82FC6198-00F2-4E0A-872F-2CC11C0E0E44}"/>
                </a:ext>
              </a:extLst>
            </p:cNvPr>
            <p:cNvSpPr/>
            <p:nvPr/>
          </p:nvSpPr>
          <p:spPr>
            <a:xfrm>
              <a:off x="7528319" y="2734925"/>
              <a:ext cx="2379273" cy="93043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dirty="0"/>
                <a:t>dule</a:t>
              </a:r>
              <a:endParaRPr lang="en-US" dirty="0"/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C7CCDD2E-8A38-49AD-944C-979A9C8867BB}"/>
                </a:ext>
              </a:extLst>
            </p:cNvPr>
            <p:cNvSpPr/>
            <p:nvPr/>
          </p:nvSpPr>
          <p:spPr>
            <a:xfrm>
              <a:off x="7598837" y="2837267"/>
              <a:ext cx="2379273" cy="93043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400" dirty="0"/>
                <a:t>UPMEM PIM Module</a:t>
              </a:r>
              <a:endParaRPr lang="en-US" sz="1400" dirty="0"/>
            </a:p>
          </p:txBody>
        </p:sp>
      </p:grp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FD36892C-B118-4E5C-8327-96F238DAC8C3}"/>
              </a:ext>
            </a:extLst>
          </p:cNvPr>
          <p:cNvCxnSpPr>
            <a:cxnSpLocks/>
          </p:cNvCxnSpPr>
          <p:nvPr/>
        </p:nvCxnSpPr>
        <p:spPr>
          <a:xfrm flipH="1">
            <a:off x="5920936" y="3234062"/>
            <a:ext cx="1195467" cy="1122233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C2078625-F30D-4A7B-81D9-E64C73D714C2}"/>
              </a:ext>
            </a:extLst>
          </p:cNvPr>
          <p:cNvCxnSpPr>
            <a:cxnSpLocks/>
          </p:cNvCxnSpPr>
          <p:nvPr/>
        </p:nvCxnSpPr>
        <p:spPr>
          <a:xfrm>
            <a:off x="8310732" y="3234062"/>
            <a:ext cx="3579712" cy="1069615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Rectangle 184">
            <a:extLst>
              <a:ext uri="{FF2B5EF4-FFF2-40B4-BE49-F238E27FC236}">
                <a16:creationId xmlns:a16="http://schemas.microsoft.com/office/drawing/2014/main" id="{48D6E797-5B22-4C78-81C4-1D000AB529F7}"/>
              </a:ext>
            </a:extLst>
          </p:cNvPr>
          <p:cNvSpPr/>
          <p:nvPr/>
        </p:nvSpPr>
        <p:spPr>
          <a:xfrm>
            <a:off x="5772727" y="365125"/>
            <a:ext cx="5406708" cy="1917424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73D2C00B-5F7F-4CCC-8BD1-DC2512EC13D3}"/>
              </a:ext>
            </a:extLst>
          </p:cNvPr>
          <p:cNvSpPr/>
          <p:nvPr/>
        </p:nvSpPr>
        <p:spPr>
          <a:xfrm>
            <a:off x="5927534" y="785091"/>
            <a:ext cx="2476073" cy="1356584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6E6B4BDF-B298-4DBD-B9B5-20984E2B257A}"/>
              </a:ext>
            </a:extLst>
          </p:cNvPr>
          <p:cNvSpPr/>
          <p:nvPr/>
        </p:nvSpPr>
        <p:spPr>
          <a:xfrm>
            <a:off x="8553484" y="780473"/>
            <a:ext cx="2476073" cy="1356584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91BAED15-F4BF-48AA-9717-62968CBC86B9}"/>
              </a:ext>
            </a:extLst>
          </p:cNvPr>
          <p:cNvSpPr txBox="1"/>
          <p:nvPr/>
        </p:nvSpPr>
        <p:spPr>
          <a:xfrm>
            <a:off x="7482070" y="415317"/>
            <a:ext cx="2045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HOST</a:t>
            </a:r>
            <a:endParaRPr lang="en-US" dirty="0"/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7BC65965-51C1-4C96-84F9-EC7FE7E69361}"/>
              </a:ext>
            </a:extLst>
          </p:cNvPr>
          <p:cNvSpPr/>
          <p:nvPr/>
        </p:nvSpPr>
        <p:spPr>
          <a:xfrm>
            <a:off x="6053224" y="1299818"/>
            <a:ext cx="552423" cy="326107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>
                <a:solidFill>
                  <a:schemeClr val="bg1"/>
                </a:solidFill>
              </a:rPr>
              <a:t>CPU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28E2EF6D-301A-4A99-B6DE-8C900FC7B1CE}"/>
              </a:ext>
            </a:extLst>
          </p:cNvPr>
          <p:cNvSpPr/>
          <p:nvPr/>
        </p:nvSpPr>
        <p:spPr>
          <a:xfrm>
            <a:off x="6658407" y="1299817"/>
            <a:ext cx="552423" cy="326107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>
                <a:solidFill>
                  <a:schemeClr val="bg1"/>
                </a:solidFill>
              </a:rPr>
              <a:t>CPU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AD336152-81EB-4565-97D0-76AFA5DD0648}"/>
              </a:ext>
            </a:extLst>
          </p:cNvPr>
          <p:cNvSpPr/>
          <p:nvPr/>
        </p:nvSpPr>
        <p:spPr>
          <a:xfrm>
            <a:off x="6662810" y="1688254"/>
            <a:ext cx="552423" cy="326107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>
                <a:solidFill>
                  <a:schemeClr val="bg1"/>
                </a:solidFill>
              </a:rPr>
              <a:t>MC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A22D672F-FD21-4FEE-9CB9-006890426B59}"/>
              </a:ext>
            </a:extLst>
          </p:cNvPr>
          <p:cNvSpPr/>
          <p:nvPr/>
        </p:nvSpPr>
        <p:spPr>
          <a:xfrm>
            <a:off x="7741748" y="1304600"/>
            <a:ext cx="552423" cy="326107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>
                <a:solidFill>
                  <a:schemeClr val="bg1"/>
                </a:solidFill>
              </a:rPr>
              <a:t>CPU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99" name="Straight Connector 198">
            <a:extLst>
              <a:ext uri="{FF2B5EF4-FFF2-40B4-BE49-F238E27FC236}">
                <a16:creationId xmlns:a16="http://schemas.microsoft.com/office/drawing/2014/main" id="{2285F492-40F7-4760-AB39-1AE690655AB6}"/>
              </a:ext>
            </a:extLst>
          </p:cNvPr>
          <p:cNvCxnSpPr/>
          <p:nvPr/>
        </p:nvCxnSpPr>
        <p:spPr>
          <a:xfrm>
            <a:off x="7292681" y="1458765"/>
            <a:ext cx="376194" cy="0"/>
          </a:xfrm>
          <a:prstGeom prst="line">
            <a:avLst/>
          </a:prstGeom>
          <a:ln w="2222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Rectangle 209">
            <a:extLst>
              <a:ext uri="{FF2B5EF4-FFF2-40B4-BE49-F238E27FC236}">
                <a16:creationId xmlns:a16="http://schemas.microsoft.com/office/drawing/2014/main" id="{265E6F4C-1A99-4383-A3F0-E067B859EC0E}"/>
              </a:ext>
            </a:extLst>
          </p:cNvPr>
          <p:cNvSpPr/>
          <p:nvPr/>
        </p:nvSpPr>
        <p:spPr>
          <a:xfrm>
            <a:off x="8671594" y="1305399"/>
            <a:ext cx="552423" cy="326107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>
                <a:solidFill>
                  <a:schemeClr val="bg1"/>
                </a:solidFill>
              </a:rPr>
              <a:t>CPU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08BF7754-E855-4E52-B8DD-16D6EF85F893}"/>
              </a:ext>
            </a:extLst>
          </p:cNvPr>
          <p:cNvSpPr/>
          <p:nvPr/>
        </p:nvSpPr>
        <p:spPr>
          <a:xfrm>
            <a:off x="9276777" y="1305398"/>
            <a:ext cx="552423" cy="326107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>
                <a:solidFill>
                  <a:schemeClr val="bg1"/>
                </a:solidFill>
              </a:rPr>
              <a:t>CPU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33438774-1E43-4FBA-BD60-934BE9F87211}"/>
              </a:ext>
            </a:extLst>
          </p:cNvPr>
          <p:cNvSpPr/>
          <p:nvPr/>
        </p:nvSpPr>
        <p:spPr>
          <a:xfrm>
            <a:off x="9279768" y="1683442"/>
            <a:ext cx="552423" cy="326107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>
                <a:solidFill>
                  <a:schemeClr val="bg1"/>
                </a:solidFill>
              </a:rPr>
              <a:t>MC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14" name="Rectangle 213">
            <a:extLst>
              <a:ext uri="{FF2B5EF4-FFF2-40B4-BE49-F238E27FC236}">
                <a16:creationId xmlns:a16="http://schemas.microsoft.com/office/drawing/2014/main" id="{C6F36000-9280-4FF3-8DAE-9C71199F0814}"/>
              </a:ext>
            </a:extLst>
          </p:cNvPr>
          <p:cNvSpPr/>
          <p:nvPr/>
        </p:nvSpPr>
        <p:spPr>
          <a:xfrm>
            <a:off x="10360118" y="1310181"/>
            <a:ext cx="552423" cy="326107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>
                <a:solidFill>
                  <a:schemeClr val="bg1"/>
                </a:solidFill>
              </a:rPr>
              <a:t>CPU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15" name="Straight Connector 214">
            <a:extLst>
              <a:ext uri="{FF2B5EF4-FFF2-40B4-BE49-F238E27FC236}">
                <a16:creationId xmlns:a16="http://schemas.microsoft.com/office/drawing/2014/main" id="{D50D4AB5-8A8F-4070-915D-B74F33238663}"/>
              </a:ext>
            </a:extLst>
          </p:cNvPr>
          <p:cNvCxnSpPr/>
          <p:nvPr/>
        </p:nvCxnSpPr>
        <p:spPr>
          <a:xfrm>
            <a:off x="9911051" y="1464346"/>
            <a:ext cx="376194" cy="0"/>
          </a:xfrm>
          <a:prstGeom prst="line">
            <a:avLst/>
          </a:prstGeom>
          <a:ln w="2222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9" name="Group 218">
            <a:extLst>
              <a:ext uri="{FF2B5EF4-FFF2-40B4-BE49-F238E27FC236}">
                <a16:creationId xmlns:a16="http://schemas.microsoft.com/office/drawing/2014/main" id="{9D7E947A-C986-4986-B58F-11D90A6C02BE}"/>
              </a:ext>
            </a:extLst>
          </p:cNvPr>
          <p:cNvGrpSpPr/>
          <p:nvPr/>
        </p:nvGrpSpPr>
        <p:grpSpPr>
          <a:xfrm>
            <a:off x="5755108" y="2719281"/>
            <a:ext cx="1174055" cy="514781"/>
            <a:chOff x="7460036" y="2663618"/>
            <a:chExt cx="2518074" cy="1104085"/>
          </a:xfrm>
        </p:grpSpPr>
        <p:sp>
          <p:nvSpPr>
            <p:cNvPr id="220" name="Rectangle 219">
              <a:extLst>
                <a:ext uri="{FF2B5EF4-FFF2-40B4-BE49-F238E27FC236}">
                  <a16:creationId xmlns:a16="http://schemas.microsoft.com/office/drawing/2014/main" id="{6110AF1C-A161-422A-8D9B-D6B9D94C2917}"/>
                </a:ext>
              </a:extLst>
            </p:cNvPr>
            <p:cNvSpPr/>
            <p:nvPr/>
          </p:nvSpPr>
          <p:spPr>
            <a:xfrm>
              <a:off x="7460036" y="2663618"/>
              <a:ext cx="2379273" cy="93043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1" name="Rectangle 220">
              <a:extLst>
                <a:ext uri="{FF2B5EF4-FFF2-40B4-BE49-F238E27FC236}">
                  <a16:creationId xmlns:a16="http://schemas.microsoft.com/office/drawing/2014/main" id="{CCF80429-7567-4B33-9D92-CF36C61DF90A}"/>
                </a:ext>
              </a:extLst>
            </p:cNvPr>
            <p:cNvSpPr/>
            <p:nvPr/>
          </p:nvSpPr>
          <p:spPr>
            <a:xfrm>
              <a:off x="7528321" y="2734924"/>
              <a:ext cx="2379273" cy="93043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2" name="Rectangle 221">
              <a:extLst>
                <a:ext uri="{FF2B5EF4-FFF2-40B4-BE49-F238E27FC236}">
                  <a16:creationId xmlns:a16="http://schemas.microsoft.com/office/drawing/2014/main" id="{D2A4B12F-3243-48E6-8E7A-DA671317B53A}"/>
                </a:ext>
              </a:extLst>
            </p:cNvPr>
            <p:cNvSpPr/>
            <p:nvPr/>
          </p:nvSpPr>
          <p:spPr>
            <a:xfrm>
              <a:off x="7598837" y="2837267"/>
              <a:ext cx="2379273" cy="93043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600" dirty="0"/>
                <a:t>DRAM</a:t>
              </a:r>
              <a:endParaRPr lang="en-US" sz="1600" dirty="0"/>
            </a:p>
          </p:txBody>
        </p:sp>
      </p:grpSp>
      <p:sp>
        <p:nvSpPr>
          <p:cNvPr id="223" name="TextBox 222">
            <a:extLst>
              <a:ext uri="{FF2B5EF4-FFF2-40B4-BE49-F238E27FC236}">
                <a16:creationId xmlns:a16="http://schemas.microsoft.com/office/drawing/2014/main" id="{DF1FDC51-8C33-46EE-9EE9-E63B5239A912}"/>
              </a:ext>
            </a:extLst>
          </p:cNvPr>
          <p:cNvSpPr txBox="1"/>
          <p:nvPr/>
        </p:nvSpPr>
        <p:spPr>
          <a:xfrm>
            <a:off x="6645536" y="821447"/>
            <a:ext cx="1156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NUMA 0</a:t>
            </a:r>
            <a:endParaRPr lang="en-US" dirty="0"/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B8B57491-16AE-470B-AC19-BC4BF405A189}"/>
              </a:ext>
            </a:extLst>
          </p:cNvPr>
          <p:cNvSpPr txBox="1"/>
          <p:nvPr/>
        </p:nvSpPr>
        <p:spPr>
          <a:xfrm>
            <a:off x="9305733" y="823852"/>
            <a:ext cx="1156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NUMA 1</a:t>
            </a:r>
            <a:endParaRPr lang="en-US" dirty="0"/>
          </a:p>
        </p:txBody>
      </p:sp>
      <p:grpSp>
        <p:nvGrpSpPr>
          <p:cNvPr id="233" name="Group 232">
            <a:extLst>
              <a:ext uri="{FF2B5EF4-FFF2-40B4-BE49-F238E27FC236}">
                <a16:creationId xmlns:a16="http://schemas.microsoft.com/office/drawing/2014/main" id="{BCDBD937-967D-4E07-BF09-3F103EE337B2}"/>
              </a:ext>
            </a:extLst>
          </p:cNvPr>
          <p:cNvGrpSpPr/>
          <p:nvPr/>
        </p:nvGrpSpPr>
        <p:grpSpPr>
          <a:xfrm>
            <a:off x="8620506" y="2719081"/>
            <a:ext cx="1264003" cy="521826"/>
            <a:chOff x="7460036" y="2663618"/>
            <a:chExt cx="2518074" cy="1104085"/>
          </a:xfrm>
        </p:grpSpPr>
        <p:sp>
          <p:nvSpPr>
            <p:cNvPr id="234" name="Rectangle 233">
              <a:extLst>
                <a:ext uri="{FF2B5EF4-FFF2-40B4-BE49-F238E27FC236}">
                  <a16:creationId xmlns:a16="http://schemas.microsoft.com/office/drawing/2014/main" id="{F5A06FC2-D5FE-461D-8D52-CD011705E800}"/>
                </a:ext>
              </a:extLst>
            </p:cNvPr>
            <p:cNvSpPr/>
            <p:nvPr/>
          </p:nvSpPr>
          <p:spPr>
            <a:xfrm>
              <a:off x="7460036" y="2663618"/>
              <a:ext cx="2379273" cy="93043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dirty="0"/>
                <a:t>ule</a:t>
              </a:r>
              <a:endParaRPr lang="en-US" dirty="0"/>
            </a:p>
          </p:txBody>
        </p:sp>
        <p:sp>
          <p:nvSpPr>
            <p:cNvPr id="235" name="Rectangle 234">
              <a:extLst>
                <a:ext uri="{FF2B5EF4-FFF2-40B4-BE49-F238E27FC236}">
                  <a16:creationId xmlns:a16="http://schemas.microsoft.com/office/drawing/2014/main" id="{340C974B-2BCA-4013-9FCF-E3BD30588911}"/>
                </a:ext>
              </a:extLst>
            </p:cNvPr>
            <p:cNvSpPr/>
            <p:nvPr/>
          </p:nvSpPr>
          <p:spPr>
            <a:xfrm>
              <a:off x="7528319" y="2734925"/>
              <a:ext cx="2379273" cy="93043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dirty="0"/>
                <a:t>dule</a:t>
              </a:r>
              <a:endParaRPr lang="en-US" dirty="0"/>
            </a:p>
          </p:txBody>
        </p:sp>
        <p:sp>
          <p:nvSpPr>
            <p:cNvPr id="236" name="Rectangle 235">
              <a:extLst>
                <a:ext uri="{FF2B5EF4-FFF2-40B4-BE49-F238E27FC236}">
                  <a16:creationId xmlns:a16="http://schemas.microsoft.com/office/drawing/2014/main" id="{313A91C6-C0A7-44D7-AADE-B9877AEEA2EA}"/>
                </a:ext>
              </a:extLst>
            </p:cNvPr>
            <p:cNvSpPr/>
            <p:nvPr/>
          </p:nvSpPr>
          <p:spPr>
            <a:xfrm>
              <a:off x="7598837" y="2837267"/>
              <a:ext cx="2379273" cy="93043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400" dirty="0"/>
                <a:t>UPMEM PIM Module</a:t>
              </a:r>
              <a:endParaRPr lang="en-US" sz="1400" dirty="0"/>
            </a:p>
          </p:txBody>
        </p:sp>
      </p:grpSp>
      <p:grpSp>
        <p:nvGrpSpPr>
          <p:cNvPr id="237" name="Group 236">
            <a:extLst>
              <a:ext uri="{FF2B5EF4-FFF2-40B4-BE49-F238E27FC236}">
                <a16:creationId xmlns:a16="http://schemas.microsoft.com/office/drawing/2014/main" id="{92A9BABD-C4E3-487B-BB00-F2091E324429}"/>
              </a:ext>
            </a:extLst>
          </p:cNvPr>
          <p:cNvGrpSpPr/>
          <p:nvPr/>
        </p:nvGrpSpPr>
        <p:grpSpPr>
          <a:xfrm>
            <a:off x="10052068" y="2723671"/>
            <a:ext cx="1174055" cy="514781"/>
            <a:chOff x="7460036" y="2663618"/>
            <a:chExt cx="2518074" cy="1104085"/>
          </a:xfrm>
        </p:grpSpPr>
        <p:sp>
          <p:nvSpPr>
            <p:cNvPr id="238" name="Rectangle 237">
              <a:extLst>
                <a:ext uri="{FF2B5EF4-FFF2-40B4-BE49-F238E27FC236}">
                  <a16:creationId xmlns:a16="http://schemas.microsoft.com/office/drawing/2014/main" id="{8A949E7B-6197-4FCE-89EC-0EF2421382C7}"/>
                </a:ext>
              </a:extLst>
            </p:cNvPr>
            <p:cNvSpPr/>
            <p:nvPr/>
          </p:nvSpPr>
          <p:spPr>
            <a:xfrm>
              <a:off x="7460036" y="2663618"/>
              <a:ext cx="2379273" cy="93043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9" name="Rectangle 238">
              <a:extLst>
                <a:ext uri="{FF2B5EF4-FFF2-40B4-BE49-F238E27FC236}">
                  <a16:creationId xmlns:a16="http://schemas.microsoft.com/office/drawing/2014/main" id="{F049CAFC-2FC3-455B-833A-4D82C17B2334}"/>
                </a:ext>
              </a:extLst>
            </p:cNvPr>
            <p:cNvSpPr/>
            <p:nvPr/>
          </p:nvSpPr>
          <p:spPr>
            <a:xfrm>
              <a:off x="7528321" y="2734924"/>
              <a:ext cx="2379273" cy="93043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0" name="Rectangle 239">
              <a:extLst>
                <a:ext uri="{FF2B5EF4-FFF2-40B4-BE49-F238E27FC236}">
                  <a16:creationId xmlns:a16="http://schemas.microsoft.com/office/drawing/2014/main" id="{925E80AB-DE49-4664-83F1-A4A8A3FFAD5F}"/>
                </a:ext>
              </a:extLst>
            </p:cNvPr>
            <p:cNvSpPr/>
            <p:nvPr/>
          </p:nvSpPr>
          <p:spPr>
            <a:xfrm>
              <a:off x="7598837" y="2837267"/>
              <a:ext cx="2379273" cy="93043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600" dirty="0"/>
                <a:t>DRAM</a:t>
              </a:r>
              <a:endParaRPr lang="en-US" sz="1600" dirty="0"/>
            </a:p>
          </p:txBody>
        </p:sp>
      </p:grpSp>
      <p:cxnSp>
        <p:nvCxnSpPr>
          <p:cNvPr id="241" name="Straight Connector 240">
            <a:extLst>
              <a:ext uri="{FF2B5EF4-FFF2-40B4-BE49-F238E27FC236}">
                <a16:creationId xmlns:a16="http://schemas.microsoft.com/office/drawing/2014/main" id="{E6FA72AD-4309-4005-AD33-E9C567086941}"/>
              </a:ext>
            </a:extLst>
          </p:cNvPr>
          <p:cNvCxnSpPr>
            <a:cxnSpLocks/>
          </p:cNvCxnSpPr>
          <p:nvPr/>
        </p:nvCxnSpPr>
        <p:spPr>
          <a:xfrm flipH="1">
            <a:off x="5906155" y="3240907"/>
            <a:ext cx="2784025" cy="1111585"/>
          </a:xfrm>
          <a:prstGeom prst="line">
            <a:avLst/>
          </a:prstGeom>
          <a:ln w="19050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BDC50984-6739-40F3-85CA-CA7DB7577241}"/>
              </a:ext>
            </a:extLst>
          </p:cNvPr>
          <p:cNvCxnSpPr>
            <a:cxnSpLocks/>
          </p:cNvCxnSpPr>
          <p:nvPr/>
        </p:nvCxnSpPr>
        <p:spPr>
          <a:xfrm>
            <a:off x="9900831" y="3254761"/>
            <a:ext cx="1989613" cy="1030251"/>
          </a:xfrm>
          <a:prstGeom prst="line">
            <a:avLst/>
          </a:prstGeom>
          <a:ln w="19050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Connector: Elbow 246">
            <a:extLst>
              <a:ext uri="{FF2B5EF4-FFF2-40B4-BE49-F238E27FC236}">
                <a16:creationId xmlns:a16="http://schemas.microsoft.com/office/drawing/2014/main" id="{D11978A6-DBC9-494D-ACBC-0513294D4279}"/>
              </a:ext>
            </a:extLst>
          </p:cNvPr>
          <p:cNvCxnSpPr>
            <a:stCxn id="194" idx="2"/>
            <a:endCxn id="220" idx="0"/>
          </p:cNvCxnSpPr>
          <p:nvPr/>
        </p:nvCxnSpPr>
        <p:spPr>
          <a:xfrm rot="5400000">
            <a:off x="6271940" y="2052199"/>
            <a:ext cx="704920" cy="629244"/>
          </a:xfrm>
          <a:prstGeom prst="bentConnector3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Connector: Elbow 248">
            <a:extLst>
              <a:ext uri="{FF2B5EF4-FFF2-40B4-BE49-F238E27FC236}">
                <a16:creationId xmlns:a16="http://schemas.microsoft.com/office/drawing/2014/main" id="{765FCD9E-356C-427D-B084-05594C6E0F90}"/>
              </a:ext>
            </a:extLst>
          </p:cNvPr>
          <p:cNvCxnSpPr>
            <a:cxnSpLocks/>
            <a:stCxn id="194" idx="2"/>
            <a:endCxn id="166" idx="0"/>
          </p:cNvCxnSpPr>
          <p:nvPr/>
        </p:nvCxnSpPr>
        <p:spPr>
          <a:xfrm rot="16200000" flipH="1">
            <a:off x="6938460" y="2014923"/>
            <a:ext cx="705997" cy="704872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Connector: Elbow 255">
            <a:extLst>
              <a:ext uri="{FF2B5EF4-FFF2-40B4-BE49-F238E27FC236}">
                <a16:creationId xmlns:a16="http://schemas.microsoft.com/office/drawing/2014/main" id="{099DAAD4-FDFD-4650-8371-446A622C02D4}"/>
              </a:ext>
            </a:extLst>
          </p:cNvPr>
          <p:cNvCxnSpPr>
            <a:cxnSpLocks/>
            <a:stCxn id="212" idx="2"/>
            <a:endCxn id="234" idx="0"/>
          </p:cNvCxnSpPr>
          <p:nvPr/>
        </p:nvCxnSpPr>
        <p:spPr>
          <a:xfrm rot="5400000">
            <a:off x="9032060" y="2195161"/>
            <a:ext cx="709532" cy="338309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Connector: Elbow 258">
            <a:extLst>
              <a:ext uri="{FF2B5EF4-FFF2-40B4-BE49-F238E27FC236}">
                <a16:creationId xmlns:a16="http://schemas.microsoft.com/office/drawing/2014/main" id="{08C6E46C-426B-4BB4-A526-9E55EED3707C}"/>
              </a:ext>
            </a:extLst>
          </p:cNvPr>
          <p:cNvCxnSpPr>
            <a:cxnSpLocks/>
            <a:stCxn id="212" idx="2"/>
            <a:endCxn id="238" idx="0"/>
          </p:cNvCxnSpPr>
          <p:nvPr/>
        </p:nvCxnSpPr>
        <p:spPr>
          <a:xfrm rot="16200000" flipH="1">
            <a:off x="9724298" y="1841231"/>
            <a:ext cx="714122" cy="105075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3" name="TextBox 262">
            <a:extLst>
              <a:ext uri="{FF2B5EF4-FFF2-40B4-BE49-F238E27FC236}">
                <a16:creationId xmlns:a16="http://schemas.microsoft.com/office/drawing/2014/main" id="{B6AB41FC-83A1-4BC8-9702-57C2074FDBAD}"/>
              </a:ext>
            </a:extLst>
          </p:cNvPr>
          <p:cNvSpPr txBox="1"/>
          <p:nvPr/>
        </p:nvSpPr>
        <p:spPr>
          <a:xfrm>
            <a:off x="6470123" y="2364327"/>
            <a:ext cx="19124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/>
              <a:t>DDR4 channels</a:t>
            </a:r>
            <a:endParaRPr lang="en-US" sz="1200" dirty="0"/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B61CDE50-71F6-4C65-A93D-AA8C6823EC5E}"/>
              </a:ext>
            </a:extLst>
          </p:cNvPr>
          <p:cNvSpPr txBox="1"/>
          <p:nvPr/>
        </p:nvSpPr>
        <p:spPr>
          <a:xfrm>
            <a:off x="9331014" y="2395307"/>
            <a:ext cx="19124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/>
              <a:t>DDR4 channels</a:t>
            </a:r>
            <a:endParaRPr lang="en-US" sz="12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3A2E307-B3D2-4B98-9583-8C34E39F3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4DB6-C526-423B-BB6E-2D2DD96AE9F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4143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848B3-8EC0-48F2-AA57-81C65679F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726" y="-2696"/>
            <a:ext cx="10515600" cy="1325563"/>
          </a:xfrm>
        </p:spPr>
        <p:txBody>
          <a:bodyPr/>
          <a:lstStyle/>
          <a:p>
            <a:r>
              <a:rPr lang="en-US" dirty="0"/>
              <a:t>Summary	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74F7FC-AB5A-4D18-90DE-168C81800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4DB6-C526-423B-BB6E-2D2DD96AE9F3}" type="slidenum">
              <a:rPr lang="en-US" smtClean="0"/>
              <a:t>20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F5B3FA8-DBA1-4D47-B20F-E6149F34F8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726" y="994695"/>
            <a:ext cx="10888186" cy="56898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UPMEM Compiler:</a:t>
            </a:r>
          </a:p>
          <a:p>
            <a:r>
              <a:rPr lang="en-US" sz="2000" dirty="0"/>
              <a:t>Generates inefficient INT8 MUL (</a:t>
            </a:r>
            <a:r>
              <a:rPr lang="en-US" sz="2000" i="1" dirty="0"/>
              <a:t>__mulsi3 </a:t>
            </a:r>
            <a:r>
              <a:rPr lang="en-US" sz="2000" dirty="0"/>
              <a:t>SHIFT&amp;ADD)</a:t>
            </a:r>
          </a:p>
          <a:p>
            <a:r>
              <a:rPr lang="en-US" sz="2000" dirty="0"/>
              <a:t>Rarely performs unrolling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dirty="0"/>
              <a:t>DPU Optimizations:</a:t>
            </a:r>
          </a:p>
          <a:p>
            <a:r>
              <a:rPr lang="en-US" sz="2000" dirty="0"/>
              <a:t>A little extra care with </a:t>
            </a:r>
            <a:r>
              <a:rPr lang="en-US" sz="2000" b="1" dirty="0"/>
              <a:t>INT8 MUL </a:t>
            </a:r>
            <a:r>
              <a:rPr lang="en-US" sz="2000" dirty="0"/>
              <a:t>provides huge gains</a:t>
            </a:r>
          </a:p>
          <a:p>
            <a:r>
              <a:rPr lang="en-US" sz="2000" b="1" dirty="0"/>
              <a:t>INT32 MUL </a:t>
            </a:r>
            <a:r>
              <a:rPr lang="en-US" sz="2000" dirty="0"/>
              <a:t>performance is also improved</a:t>
            </a:r>
          </a:p>
          <a:p>
            <a:r>
              <a:rPr lang="en-US" sz="2000" dirty="0">
                <a:sym typeface="Wingdings" panose="05000000000000000000" pitchFamily="2" charset="2"/>
              </a:rPr>
              <a:t>The achieved performance of </a:t>
            </a:r>
            <a:r>
              <a:rPr lang="en-US" sz="2000" b="1" dirty="0">
                <a:sym typeface="Wingdings" panose="05000000000000000000" pitchFamily="2" charset="2"/>
              </a:rPr>
              <a:t>INT8/INT32 ADD/MUL </a:t>
            </a:r>
            <a:r>
              <a:rPr lang="en-US" sz="2000" dirty="0">
                <a:sym typeface="Wingdings" panose="05000000000000000000" pitchFamily="2" charset="2"/>
              </a:rPr>
              <a:t>makes UPMEM </a:t>
            </a:r>
            <a:r>
              <a:rPr lang="en-US" sz="2000" b="1" dirty="0">
                <a:sym typeface="Wingdings" panose="05000000000000000000" pitchFamily="2" charset="2"/>
              </a:rPr>
              <a:t>viable</a:t>
            </a:r>
            <a:r>
              <a:rPr lang="en-US" sz="2000" dirty="0">
                <a:sym typeface="Wingdings" panose="05000000000000000000" pitchFamily="2" charset="2"/>
              </a:rPr>
              <a:t> for testing AI workloads (albeit with quantization, FP remains unpractical on UPMEM)</a:t>
            </a:r>
          </a:p>
          <a:p>
            <a:pPr marL="0" indent="0">
              <a:buNone/>
            </a:pPr>
            <a:endParaRPr lang="en-US" sz="20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000" dirty="0">
                <a:sym typeface="Wingdings" panose="05000000000000000000" pitchFamily="2" charset="2"/>
              </a:rPr>
              <a:t>Optimized data transfers:</a:t>
            </a:r>
          </a:p>
          <a:p>
            <a:r>
              <a:rPr lang="en-US" sz="2000" b="1" dirty="0"/>
              <a:t>NUMA-awareness</a:t>
            </a:r>
            <a:r>
              <a:rPr lang="en-US" sz="2000" dirty="0"/>
              <a:t> can go a long way</a:t>
            </a:r>
          </a:p>
          <a:p>
            <a:endParaRPr lang="en-US" sz="20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000" dirty="0">
                <a:sym typeface="Wingdings" panose="05000000000000000000" pitchFamily="2" charset="2"/>
              </a:rPr>
              <a:t>Contact me at: krystian.chmielewski@huawei.com</a:t>
            </a:r>
          </a:p>
          <a:p>
            <a:pPr marL="0" indent="0">
              <a:buNone/>
            </a:pPr>
            <a:endParaRPr lang="en-US" sz="20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sz="20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sz="20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226836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CB3214-384F-46ED-A03E-0121C547D1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Thank you!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69CDB1F-E02F-479D-89FD-96AFED50F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4DB6-C526-423B-BB6E-2D2DD96AE9F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776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6A1EE49-17C8-484A-97D7-951E8B459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53471"/>
            <a:ext cx="10515600" cy="95105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ADD and MUL performance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2BD378-F973-4972-9154-65E8D47D5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4DB6-C526-423B-BB6E-2D2DD96AE9F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202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0E2AB-A7D1-4225-84DD-BDCF8CABC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485" y="0"/>
            <a:ext cx="10515600" cy="1325563"/>
          </a:xfrm>
        </p:spPr>
        <p:txBody>
          <a:bodyPr/>
          <a:lstStyle/>
          <a:p>
            <a:r>
              <a:rPr lang="pl-PL" dirty="0"/>
              <a:t>Basic </a:t>
            </a:r>
            <a:r>
              <a:rPr lang="en-US" dirty="0"/>
              <a:t>operations on UPMEM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9DF24E-DF89-41F9-8FAA-6C26395B92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4615" y="1538288"/>
            <a:ext cx="5862769" cy="2003301"/>
          </a:xfrm>
          <a:prstGeom prst="rect">
            <a:avLst/>
          </a:prstGeom>
        </p:spPr>
      </p:pic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46D1896B-2B23-4EDD-9035-937169BC67A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0373949"/>
              </p:ext>
            </p:extLst>
          </p:nvPr>
        </p:nvGraphicFramePr>
        <p:xfrm>
          <a:off x="1259641" y="3620611"/>
          <a:ext cx="9035826" cy="2955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8379BEF-7A68-4883-968A-E2A5DD2B1997}"/>
              </a:ext>
            </a:extLst>
          </p:cNvPr>
          <p:cNvCxnSpPr>
            <a:cxnSpLocks/>
          </p:cNvCxnSpPr>
          <p:nvPr/>
        </p:nvCxnSpPr>
        <p:spPr>
          <a:xfrm>
            <a:off x="9138804" y="4557713"/>
            <a:ext cx="1" cy="124041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6FC5E37-2B9E-4E85-A002-14DA4EE45387}"/>
              </a:ext>
            </a:extLst>
          </p:cNvPr>
          <p:cNvCxnSpPr>
            <a:cxnSpLocks/>
          </p:cNvCxnSpPr>
          <p:nvPr/>
        </p:nvCxnSpPr>
        <p:spPr>
          <a:xfrm flipH="1">
            <a:off x="8979477" y="4547321"/>
            <a:ext cx="31865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9A47766-0710-41D9-8D9B-DC933B594558}"/>
              </a:ext>
            </a:extLst>
          </p:cNvPr>
          <p:cNvCxnSpPr>
            <a:cxnSpLocks/>
          </p:cNvCxnSpPr>
          <p:nvPr/>
        </p:nvCxnSpPr>
        <p:spPr>
          <a:xfrm flipH="1">
            <a:off x="8979477" y="5787951"/>
            <a:ext cx="31865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8D73B59F-C37D-4B5D-B581-0FB0C5CF3242}"/>
              </a:ext>
            </a:extLst>
          </p:cNvPr>
          <p:cNvSpPr txBox="1"/>
          <p:nvPr/>
        </p:nvSpPr>
        <p:spPr>
          <a:xfrm>
            <a:off x="9439720" y="4656450"/>
            <a:ext cx="23673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FF0000"/>
                </a:solidFill>
              </a:rPr>
              <a:t>-82%</a:t>
            </a:r>
          </a:p>
          <a:p>
            <a:pPr algn="ctr"/>
            <a:r>
              <a:rPr lang="pl-PL" sz="2000" b="1" dirty="0">
                <a:solidFill>
                  <a:srgbClr val="FF0000"/>
                </a:solidFill>
              </a:rPr>
              <a:t>No native support for INT32 MUL</a:t>
            </a:r>
            <a:endParaRPr lang="en-US" sz="1400" b="1" dirty="0">
              <a:solidFill>
                <a:srgbClr val="FF0000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E7ACA28-B91E-44B6-903C-AE019A809683}"/>
              </a:ext>
            </a:extLst>
          </p:cNvPr>
          <p:cNvCxnSpPr>
            <a:cxnSpLocks/>
          </p:cNvCxnSpPr>
          <p:nvPr/>
        </p:nvCxnSpPr>
        <p:spPr>
          <a:xfrm>
            <a:off x="5183662" y="4260850"/>
            <a:ext cx="0" cy="115264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8D02154-0F5E-4688-BFB7-9B71141B43D9}"/>
              </a:ext>
            </a:extLst>
          </p:cNvPr>
          <p:cNvCxnSpPr>
            <a:cxnSpLocks/>
          </p:cNvCxnSpPr>
          <p:nvPr/>
        </p:nvCxnSpPr>
        <p:spPr>
          <a:xfrm flipH="1">
            <a:off x="5024335" y="4273825"/>
            <a:ext cx="31865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7A03A5B-AA83-435B-9173-1C3514875B90}"/>
              </a:ext>
            </a:extLst>
          </p:cNvPr>
          <p:cNvCxnSpPr>
            <a:cxnSpLocks/>
          </p:cNvCxnSpPr>
          <p:nvPr/>
        </p:nvCxnSpPr>
        <p:spPr>
          <a:xfrm flipH="1">
            <a:off x="5024335" y="5403322"/>
            <a:ext cx="31865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4F2E0B6-E08E-44F4-9017-61EAF528C3CD}"/>
              </a:ext>
            </a:extLst>
          </p:cNvPr>
          <p:cNvSpPr txBox="1"/>
          <p:nvPr/>
        </p:nvSpPr>
        <p:spPr>
          <a:xfrm>
            <a:off x="4714268" y="4286801"/>
            <a:ext cx="23673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FF0000"/>
                </a:solidFill>
              </a:rPr>
              <a:t>-64%</a:t>
            </a:r>
          </a:p>
          <a:p>
            <a:pPr algn="ctr"/>
            <a:endParaRPr lang="pl-PL" sz="2000" b="1" dirty="0">
              <a:solidFill>
                <a:srgbClr val="FF0000"/>
              </a:solidFill>
            </a:endParaRPr>
          </a:p>
          <a:p>
            <a:pPr algn="ctr"/>
            <a:r>
              <a:rPr lang="pl-PL" sz="2000" b="1" dirty="0">
                <a:solidFill>
                  <a:srgbClr val="FF0000"/>
                </a:solidFill>
              </a:rPr>
              <a:t>But why?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D110EAD-A200-45B7-8BD8-BC70FEE8D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4DB6-C526-423B-BB6E-2D2DD96AE9F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39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0E2AB-A7D1-4225-84DD-BDCF8CABC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485" y="0"/>
            <a:ext cx="10515600" cy="1325563"/>
          </a:xfrm>
        </p:spPr>
        <p:txBody>
          <a:bodyPr/>
          <a:lstStyle/>
          <a:p>
            <a:r>
              <a:rPr lang="pl-PL" dirty="0"/>
              <a:t>Basic </a:t>
            </a:r>
            <a:r>
              <a:rPr lang="en-US" dirty="0"/>
              <a:t>operations on UPMEM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9DF24E-DF89-41F9-8FAA-6C26395B92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4615" y="1538288"/>
            <a:ext cx="5862769" cy="2003301"/>
          </a:xfrm>
          <a:prstGeom prst="rect">
            <a:avLst/>
          </a:prstGeom>
        </p:spPr>
      </p:pic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46D1896B-2B23-4EDD-9035-937169BC67AD}"/>
              </a:ext>
            </a:extLst>
          </p:cNvPr>
          <p:cNvGraphicFramePr>
            <a:graphicFrameLocks/>
          </p:cNvGraphicFramePr>
          <p:nvPr/>
        </p:nvGraphicFramePr>
        <p:xfrm>
          <a:off x="1259641" y="3620611"/>
          <a:ext cx="9035826" cy="2955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8379BEF-7A68-4883-968A-E2A5DD2B1997}"/>
              </a:ext>
            </a:extLst>
          </p:cNvPr>
          <p:cNvCxnSpPr>
            <a:cxnSpLocks/>
          </p:cNvCxnSpPr>
          <p:nvPr/>
        </p:nvCxnSpPr>
        <p:spPr>
          <a:xfrm>
            <a:off x="9138804" y="4557713"/>
            <a:ext cx="1" cy="124041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6FC5E37-2B9E-4E85-A002-14DA4EE45387}"/>
              </a:ext>
            </a:extLst>
          </p:cNvPr>
          <p:cNvCxnSpPr>
            <a:cxnSpLocks/>
          </p:cNvCxnSpPr>
          <p:nvPr/>
        </p:nvCxnSpPr>
        <p:spPr>
          <a:xfrm flipH="1">
            <a:off x="8979477" y="4547321"/>
            <a:ext cx="31865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9A47766-0710-41D9-8D9B-DC933B594558}"/>
              </a:ext>
            </a:extLst>
          </p:cNvPr>
          <p:cNvCxnSpPr>
            <a:cxnSpLocks/>
          </p:cNvCxnSpPr>
          <p:nvPr/>
        </p:nvCxnSpPr>
        <p:spPr>
          <a:xfrm flipH="1">
            <a:off x="8979477" y="5787951"/>
            <a:ext cx="31865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8D73B59F-C37D-4B5D-B581-0FB0C5CF3242}"/>
              </a:ext>
            </a:extLst>
          </p:cNvPr>
          <p:cNvSpPr txBox="1"/>
          <p:nvPr/>
        </p:nvSpPr>
        <p:spPr>
          <a:xfrm>
            <a:off x="9439720" y="4656450"/>
            <a:ext cx="23673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FF0000"/>
                </a:solidFill>
              </a:rPr>
              <a:t>-82%</a:t>
            </a:r>
          </a:p>
          <a:p>
            <a:pPr algn="ctr"/>
            <a:r>
              <a:rPr lang="pl-PL" sz="2000" b="1" dirty="0">
                <a:solidFill>
                  <a:srgbClr val="FF0000"/>
                </a:solidFill>
              </a:rPr>
              <a:t>No native support for INT32 MUL</a:t>
            </a:r>
            <a:endParaRPr lang="en-US" sz="1400" b="1" dirty="0">
              <a:solidFill>
                <a:srgbClr val="FF0000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E7ACA28-B91E-44B6-903C-AE019A809683}"/>
              </a:ext>
            </a:extLst>
          </p:cNvPr>
          <p:cNvCxnSpPr>
            <a:cxnSpLocks/>
          </p:cNvCxnSpPr>
          <p:nvPr/>
        </p:nvCxnSpPr>
        <p:spPr>
          <a:xfrm>
            <a:off x="5183662" y="4260850"/>
            <a:ext cx="0" cy="115264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8D02154-0F5E-4688-BFB7-9B71141B43D9}"/>
              </a:ext>
            </a:extLst>
          </p:cNvPr>
          <p:cNvCxnSpPr>
            <a:cxnSpLocks/>
          </p:cNvCxnSpPr>
          <p:nvPr/>
        </p:nvCxnSpPr>
        <p:spPr>
          <a:xfrm flipH="1">
            <a:off x="5024335" y="4273825"/>
            <a:ext cx="31865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7A03A5B-AA83-435B-9173-1C3514875B90}"/>
              </a:ext>
            </a:extLst>
          </p:cNvPr>
          <p:cNvCxnSpPr>
            <a:cxnSpLocks/>
          </p:cNvCxnSpPr>
          <p:nvPr/>
        </p:nvCxnSpPr>
        <p:spPr>
          <a:xfrm flipH="1">
            <a:off x="5024335" y="5403322"/>
            <a:ext cx="31865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4F2E0B6-E08E-44F4-9017-61EAF528C3CD}"/>
              </a:ext>
            </a:extLst>
          </p:cNvPr>
          <p:cNvSpPr txBox="1"/>
          <p:nvPr/>
        </p:nvSpPr>
        <p:spPr>
          <a:xfrm>
            <a:off x="4714268" y="4286801"/>
            <a:ext cx="23673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FF0000"/>
                </a:solidFill>
              </a:rPr>
              <a:t>-64%</a:t>
            </a:r>
          </a:p>
          <a:p>
            <a:pPr algn="ctr"/>
            <a:endParaRPr lang="pl-PL" sz="2000" b="1" dirty="0">
              <a:solidFill>
                <a:srgbClr val="FF0000"/>
              </a:solidFill>
            </a:endParaRPr>
          </a:p>
          <a:p>
            <a:pPr algn="ctr"/>
            <a:r>
              <a:rPr lang="pl-PL" sz="2000" b="1" dirty="0">
                <a:solidFill>
                  <a:srgbClr val="FF0000"/>
                </a:solidFill>
              </a:rPr>
              <a:t>But why?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0B0F1D4-9C7A-4CBC-AC1B-CCA00653C01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3976" r="16661" b="18389"/>
          <a:stretch/>
        </p:blipFill>
        <p:spPr>
          <a:xfrm>
            <a:off x="8529119" y="236680"/>
            <a:ext cx="3165454" cy="40441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BB72410-522C-421D-BA00-6D0571702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4DB6-C526-423B-BB6E-2D2DD96AE9F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593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FD602-2F39-465E-BE37-034C7A369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018" y="0"/>
            <a:ext cx="10515600" cy="1325563"/>
          </a:xfrm>
        </p:spPr>
        <p:txBody>
          <a:bodyPr/>
          <a:lstStyle/>
          <a:p>
            <a:r>
              <a:rPr lang="pl-PL" dirty="0"/>
              <a:t>Issues with INT8 MUL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72040A2-D3F8-4963-992A-67728AE47E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2680" y="584981"/>
            <a:ext cx="3143938" cy="264989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167292D-4EB3-4659-8451-9DFA48F68B43}"/>
              </a:ext>
            </a:extLst>
          </p:cNvPr>
          <p:cNvSpPr/>
          <p:nvPr/>
        </p:nvSpPr>
        <p:spPr>
          <a:xfrm>
            <a:off x="411018" y="1257526"/>
            <a:ext cx="718993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800" dirty="0"/>
              <a:t>Compiler sometimes uses </a:t>
            </a:r>
            <a:br>
              <a:rPr lang="pl-PL" sz="2800" dirty="0"/>
            </a:br>
            <a:r>
              <a:rPr lang="pl-PL" sz="2800" dirty="0"/>
              <a:t>	</a:t>
            </a:r>
            <a:r>
              <a:rPr lang="en-US" sz="2800" b="1" dirty="0"/>
              <a:t>INT32 MUL</a:t>
            </a:r>
            <a:r>
              <a:rPr lang="en-US" sz="2800" dirty="0"/>
              <a:t> </a:t>
            </a:r>
            <a:r>
              <a:rPr lang="pl-PL" sz="2800" i="1" dirty="0"/>
              <a:t>__mulsi3 </a:t>
            </a:r>
            <a:r>
              <a:rPr lang="pl-PL" sz="2800" dirty="0"/>
              <a:t>function</a:t>
            </a:r>
            <a:br>
              <a:rPr lang="pl-PL" sz="2800" dirty="0"/>
            </a:br>
            <a:r>
              <a:rPr lang="pl-PL" sz="2800" dirty="0"/>
              <a:t>            (</a:t>
            </a:r>
            <a:r>
              <a:rPr lang="en-US" sz="2800" dirty="0"/>
              <a:t>SHIFT&amp;ADD</a:t>
            </a:r>
            <a:r>
              <a:rPr lang="pl-PL" sz="2800" b="1" dirty="0"/>
              <a:t>,</a:t>
            </a:r>
            <a:r>
              <a:rPr lang="en-US" sz="2800" dirty="0"/>
              <a:t> </a:t>
            </a:r>
            <a:r>
              <a:rPr lang="pl-PL" sz="2800" dirty="0">
                <a:solidFill>
                  <a:srgbClr val="FF0000"/>
                </a:solidFill>
              </a:rPr>
              <a:t>~9 </a:t>
            </a:r>
            <a:r>
              <a:rPr lang="en-US" sz="2800" dirty="0">
                <a:solidFill>
                  <a:srgbClr val="FF0000"/>
                </a:solidFill>
              </a:rPr>
              <a:t>cycles</a:t>
            </a:r>
            <a:r>
              <a:rPr lang="en-US" sz="2800" dirty="0"/>
              <a:t>)</a:t>
            </a:r>
            <a:br>
              <a:rPr lang="pl-PL" sz="2800" dirty="0"/>
            </a:br>
            <a:r>
              <a:rPr lang="pl-PL" sz="2800" dirty="0"/>
              <a:t>instead of</a:t>
            </a:r>
            <a:br>
              <a:rPr lang="pl-PL" sz="2800" dirty="0"/>
            </a:br>
            <a:r>
              <a:rPr lang="pl-PL" sz="2800" dirty="0"/>
              <a:t>	</a:t>
            </a:r>
            <a:r>
              <a:rPr lang="en-US" sz="2800" b="1" dirty="0"/>
              <a:t>INT8 MUL </a:t>
            </a:r>
            <a:r>
              <a:rPr lang="en-US" sz="2800" i="1" dirty="0" err="1"/>
              <a:t>mul_sl_sl</a:t>
            </a:r>
            <a:r>
              <a:rPr lang="en-US" sz="2800" i="1" dirty="0"/>
              <a:t> </a:t>
            </a:r>
            <a:r>
              <a:rPr lang="en-US" sz="2800" dirty="0"/>
              <a:t>(</a:t>
            </a:r>
            <a:r>
              <a:rPr lang="en-US" sz="2800" dirty="0">
                <a:solidFill>
                  <a:srgbClr val="FF0000"/>
                </a:solidFill>
              </a:rPr>
              <a:t>1 cycle</a:t>
            </a:r>
            <a:r>
              <a:rPr lang="en-US" sz="2800" dirty="0"/>
              <a:t>) </a:t>
            </a:r>
            <a:r>
              <a:rPr lang="pl-PL" sz="2800" dirty="0"/>
              <a:t>instruction</a:t>
            </a: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800" dirty="0"/>
              <a:t>Often l</a:t>
            </a:r>
            <a:r>
              <a:rPr lang="en-US" sz="2800" dirty="0"/>
              <a:t>oops are </a:t>
            </a:r>
            <a:r>
              <a:rPr lang="pl-PL" sz="2800" dirty="0">
                <a:solidFill>
                  <a:srgbClr val="FF0000"/>
                </a:solidFill>
              </a:rPr>
              <a:t>not</a:t>
            </a:r>
            <a:r>
              <a:rPr lang="en-US" sz="2800" dirty="0">
                <a:solidFill>
                  <a:srgbClr val="FF0000"/>
                </a:solidFill>
              </a:rPr>
              <a:t> being unrolled</a:t>
            </a:r>
            <a:r>
              <a:rPr lang="pl-PL" sz="2800" dirty="0">
                <a:solidFill>
                  <a:srgbClr val="FF0000"/>
                </a:solidFill>
              </a:rPr>
              <a:t> at all</a:t>
            </a:r>
            <a:endParaRPr lang="en-US" sz="2800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Unrolling </a:t>
            </a:r>
            <a:r>
              <a:rPr lang="pl-PL" sz="2800" dirty="0"/>
              <a:t>through </a:t>
            </a:r>
            <a:r>
              <a:rPr lang="en-US" sz="2800" i="1" dirty="0"/>
              <a:t>#pragma unroll</a:t>
            </a:r>
            <a:r>
              <a:rPr lang="pl-PL" sz="2800" dirty="0"/>
              <a:t> is often not possible – </a:t>
            </a:r>
            <a:r>
              <a:rPr lang="en-US" sz="2800" dirty="0">
                <a:solidFill>
                  <a:srgbClr val="FF0000"/>
                </a:solidFill>
              </a:rPr>
              <a:t>not enough IRAM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3BA8717-1EF8-436E-83E4-0F04B109FE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82680" y="3598801"/>
            <a:ext cx="2967879" cy="264989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ABCCE70-8A8D-45C3-990F-22CA56A71F67}"/>
              </a:ext>
            </a:extLst>
          </p:cNvPr>
          <p:cNvSpPr/>
          <p:nvPr/>
        </p:nvSpPr>
        <p:spPr>
          <a:xfrm>
            <a:off x="8396288" y="1238250"/>
            <a:ext cx="1233487" cy="2587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E16EEFF-7E42-46C8-82AC-9A53EB7A6396}"/>
              </a:ext>
            </a:extLst>
          </p:cNvPr>
          <p:cNvSpPr/>
          <p:nvPr/>
        </p:nvSpPr>
        <p:spPr>
          <a:xfrm>
            <a:off x="8010525" y="4794364"/>
            <a:ext cx="1819276" cy="2587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8503822-75BE-4454-BDF0-207C1DDA8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4DB6-C526-423B-BB6E-2D2DD96AE9F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42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9BB1C9-50B9-4464-A6A1-014EA6110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4DB6-C526-423B-BB6E-2D2DD96AE9F3}" type="slidenum">
              <a:rPr lang="en-US" smtClean="0"/>
              <a:t>7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8597839-A7B2-4591-8DF0-CE7978664A88}"/>
              </a:ext>
            </a:extLst>
          </p:cNvPr>
          <p:cNvSpPr txBox="1">
            <a:spLocks/>
          </p:cNvSpPr>
          <p:nvPr/>
        </p:nvSpPr>
        <p:spPr>
          <a:xfrm>
            <a:off x="411018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__mulsi3 – SHIFT &amp; ADD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1574B34-B80C-41DC-BB03-94DE7AEE57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646" y="1157125"/>
            <a:ext cx="4324954" cy="5306165"/>
          </a:xfrm>
          <a:prstGeom prst="rect">
            <a:avLst/>
          </a:prstGeom>
          <a:effectLst>
            <a:outerShdw blurRad="1905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1A82087-4F4C-4DCD-9DC4-7B642350B1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5808" y="1325563"/>
            <a:ext cx="3829584" cy="2829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962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FD0C4-6D15-4876-8610-030BDF8C6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714" y="0"/>
            <a:ext cx="10515600" cy="1325563"/>
          </a:xfrm>
        </p:spPr>
        <p:txBody>
          <a:bodyPr/>
          <a:lstStyle/>
          <a:p>
            <a:r>
              <a:rPr lang="en-US" dirty="0"/>
              <a:t>Changing instructions on </a:t>
            </a:r>
            <a:r>
              <a:rPr lang="pl-PL" dirty="0"/>
              <a:t>function inline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CB4E5-5F73-4392-BD4B-62F7DBD41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151" y="1273695"/>
            <a:ext cx="8060706" cy="2487757"/>
          </a:xfrm>
        </p:spPr>
        <p:txBody>
          <a:bodyPr>
            <a:normAutofit/>
          </a:bodyPr>
          <a:lstStyle/>
          <a:p>
            <a:r>
              <a:rPr lang="pl-PL" dirty="0"/>
              <a:t>Compilation with –O2 or –O3 will result in inlining based on N (if it’s compile time constant)</a:t>
            </a:r>
          </a:p>
          <a:p>
            <a:r>
              <a:rPr lang="pl-PL" dirty="0"/>
              <a:t>Loop unrolling also depends on N</a:t>
            </a:r>
            <a:endParaRPr lang="en-US" dirty="0"/>
          </a:p>
          <a:p>
            <a:r>
              <a:rPr lang="pl-PL" dirty="0"/>
              <a:t>Inside the </a:t>
            </a:r>
            <a:r>
              <a:rPr lang="pl-PL" dirty="0">
                <a:solidFill>
                  <a:srgbClr val="FF0000"/>
                </a:solidFill>
              </a:rPr>
              <a:t>main</a:t>
            </a:r>
            <a:r>
              <a:rPr lang="pl-PL" dirty="0"/>
              <a:t> function,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INT32 MUL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pl-PL" dirty="0"/>
              <a:t>(SHIFT&amp;ADD) is used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7061EC-9CB9-42FD-A7D9-86E5D7CAA3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8143" y="1180786"/>
            <a:ext cx="2667372" cy="2248214"/>
          </a:xfrm>
          <a:prstGeom prst="rect">
            <a:avLst/>
          </a:prstGeom>
        </p:spPr>
      </p:pic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1F94AC3-75DF-4F2E-9654-630B1E9975E6}"/>
              </a:ext>
            </a:extLst>
          </p:cNvPr>
          <p:cNvCxnSpPr>
            <a:cxnSpLocks/>
          </p:cNvCxnSpPr>
          <p:nvPr/>
        </p:nvCxnSpPr>
        <p:spPr>
          <a:xfrm>
            <a:off x="838200" y="4793505"/>
            <a:ext cx="10467108" cy="0"/>
          </a:xfrm>
          <a:prstGeom prst="straightConnector1">
            <a:avLst/>
          </a:prstGeom>
          <a:ln w="539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42E994D3-09D7-4259-AC56-48286661B406}"/>
              </a:ext>
            </a:extLst>
          </p:cNvPr>
          <p:cNvSpPr/>
          <p:nvPr/>
        </p:nvSpPr>
        <p:spPr>
          <a:xfrm>
            <a:off x="1321743" y="4960907"/>
            <a:ext cx="29810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Function is </a:t>
            </a:r>
            <a:r>
              <a:rPr lang="pl-PL" dirty="0">
                <a:solidFill>
                  <a:srgbClr val="0070C0"/>
                </a:solidFill>
              </a:rPr>
              <a:t>inlined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Loop is </a:t>
            </a:r>
            <a:r>
              <a:rPr lang="pl-PL" dirty="0">
                <a:solidFill>
                  <a:srgbClr val="0070C0"/>
                </a:solidFill>
              </a:rPr>
              <a:t>fully unrolled</a:t>
            </a:r>
            <a:endParaRPr lang="en-US" dirty="0">
              <a:solidFill>
                <a:srgbClr val="0070C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0C0"/>
                </a:solidFill>
              </a:rPr>
              <a:t>INT8 MUL</a:t>
            </a:r>
            <a:r>
              <a:rPr lang="pl-PL" dirty="0">
                <a:solidFill>
                  <a:srgbClr val="0070C0"/>
                </a:solidFill>
              </a:rPr>
              <a:t> </a:t>
            </a:r>
            <a:r>
              <a:rPr lang="pl-PL" dirty="0"/>
              <a:t>is used</a:t>
            </a:r>
            <a:br>
              <a:rPr lang="pl-PL" dirty="0"/>
            </a:br>
            <a:r>
              <a:rPr lang="pl-PL" dirty="0"/>
              <a:t>(1 cycle)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6FA97A0-649B-4B64-AEC4-6DA7B9E5E403}"/>
              </a:ext>
            </a:extLst>
          </p:cNvPr>
          <p:cNvSpPr/>
          <p:nvPr/>
        </p:nvSpPr>
        <p:spPr>
          <a:xfrm>
            <a:off x="4831522" y="4957116"/>
            <a:ext cx="31291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Function is </a:t>
            </a:r>
            <a:r>
              <a:rPr lang="pl-PL" dirty="0">
                <a:solidFill>
                  <a:srgbClr val="FF0000"/>
                </a:solidFill>
              </a:rPr>
              <a:t>not inlined</a:t>
            </a:r>
            <a:r>
              <a:rPr lang="pl-PL" dirty="0"/>
              <a:t> 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Loop is </a:t>
            </a:r>
            <a:r>
              <a:rPr lang="pl-PL" dirty="0">
                <a:solidFill>
                  <a:srgbClr val="0070C0"/>
                </a:solidFill>
              </a:rPr>
              <a:t>fully unrolled</a:t>
            </a:r>
            <a:r>
              <a:rPr lang="en-US" dirty="0"/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0C0"/>
                </a:solidFill>
              </a:rPr>
              <a:t>INT8 MUL</a:t>
            </a:r>
            <a:r>
              <a:rPr lang="pl-PL" dirty="0">
                <a:solidFill>
                  <a:srgbClr val="0070C0"/>
                </a:solidFill>
              </a:rPr>
              <a:t> </a:t>
            </a:r>
            <a:r>
              <a:rPr lang="pl-PL" dirty="0"/>
              <a:t>is used</a:t>
            </a:r>
            <a:br>
              <a:rPr lang="pl-PL" dirty="0"/>
            </a:br>
            <a:r>
              <a:rPr lang="pl-PL" dirty="0"/>
              <a:t>(1 cycle)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9E34E2A-6165-463B-9DE9-8693F97E88BD}"/>
              </a:ext>
            </a:extLst>
          </p:cNvPr>
          <p:cNvSpPr/>
          <p:nvPr/>
        </p:nvSpPr>
        <p:spPr>
          <a:xfrm>
            <a:off x="8318865" y="4937858"/>
            <a:ext cx="35665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Function is </a:t>
            </a:r>
            <a:r>
              <a:rPr lang="pl-PL" dirty="0">
                <a:solidFill>
                  <a:srgbClr val="0070C0"/>
                </a:solidFill>
              </a:rPr>
              <a:t>inlined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L</a:t>
            </a:r>
            <a:r>
              <a:rPr lang="en-US" dirty="0" err="1"/>
              <a:t>oop</a:t>
            </a:r>
            <a:r>
              <a:rPr lang="en-US" dirty="0"/>
              <a:t> </a:t>
            </a:r>
            <a:r>
              <a:rPr lang="pl-PL" dirty="0"/>
              <a:t>is </a:t>
            </a:r>
            <a:r>
              <a:rPr lang="pl-PL" dirty="0">
                <a:solidFill>
                  <a:srgbClr val="FF0000"/>
                </a:solidFill>
              </a:rPr>
              <a:t>not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unrolled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INT32 MUL </a:t>
            </a:r>
            <a:r>
              <a:rPr lang="en-US" dirty="0"/>
              <a:t>(SHIFT&amp;ADD)</a:t>
            </a:r>
            <a:r>
              <a:rPr lang="pl-PL" dirty="0"/>
              <a:t> is used</a:t>
            </a:r>
            <a:br>
              <a:rPr lang="pl-PL" dirty="0"/>
            </a:br>
            <a:r>
              <a:rPr lang="pl-PL" dirty="0"/>
              <a:t>(</a:t>
            </a:r>
            <a:r>
              <a:rPr lang="pl-PL" dirty="0">
                <a:solidFill>
                  <a:srgbClr val="FF0000"/>
                </a:solidFill>
              </a:rPr>
              <a:t>~9 cycles</a:t>
            </a:r>
            <a:r>
              <a:rPr lang="pl-PL" dirty="0"/>
              <a:t>)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CBCB043-4342-4016-A0B4-ECC6465308DB}"/>
              </a:ext>
            </a:extLst>
          </p:cNvPr>
          <p:cNvCxnSpPr/>
          <p:nvPr/>
        </p:nvCxnSpPr>
        <p:spPr>
          <a:xfrm>
            <a:off x="838200" y="4641105"/>
            <a:ext cx="0" cy="30480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F4BA796-2E2A-4E9B-A5E0-695DC4096891}"/>
              </a:ext>
            </a:extLst>
          </p:cNvPr>
          <p:cNvCxnSpPr/>
          <p:nvPr/>
        </p:nvCxnSpPr>
        <p:spPr>
          <a:xfrm>
            <a:off x="4445317" y="4641105"/>
            <a:ext cx="0" cy="30480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85CE8D1-19ED-4DF2-9687-4E49EB52B3A7}"/>
              </a:ext>
            </a:extLst>
          </p:cNvPr>
          <p:cNvCxnSpPr/>
          <p:nvPr/>
        </p:nvCxnSpPr>
        <p:spPr>
          <a:xfrm>
            <a:off x="8079510" y="4641105"/>
            <a:ext cx="0" cy="30480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E6A71092-7972-45E1-80FA-BEA57D14D9B9}"/>
              </a:ext>
            </a:extLst>
          </p:cNvPr>
          <p:cNvSpPr txBox="1"/>
          <p:nvPr/>
        </p:nvSpPr>
        <p:spPr>
          <a:xfrm>
            <a:off x="700998" y="4231190"/>
            <a:ext cx="332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87377EA-F169-4E5A-AF41-B4E772E8DBC2}"/>
              </a:ext>
            </a:extLst>
          </p:cNvPr>
          <p:cNvSpPr txBox="1"/>
          <p:nvPr/>
        </p:nvSpPr>
        <p:spPr>
          <a:xfrm>
            <a:off x="4229769" y="4201136"/>
            <a:ext cx="4872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28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D8F2F19-B5B9-403B-A31A-70A3E2738F50}"/>
              </a:ext>
            </a:extLst>
          </p:cNvPr>
          <p:cNvSpPr txBox="1"/>
          <p:nvPr/>
        </p:nvSpPr>
        <p:spPr>
          <a:xfrm>
            <a:off x="7861864" y="4221439"/>
            <a:ext cx="4872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39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D498E3A-C2B8-4F21-8002-68979207206E}"/>
              </a:ext>
            </a:extLst>
          </p:cNvPr>
          <p:cNvSpPr txBox="1"/>
          <p:nvPr/>
        </p:nvSpPr>
        <p:spPr>
          <a:xfrm>
            <a:off x="264427" y="4231190"/>
            <a:ext cx="436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</a:t>
            </a:r>
            <a:r>
              <a:rPr lang="pl-PL" b="1" dirty="0"/>
              <a:t>:</a:t>
            </a:r>
            <a:endParaRPr lang="en-US" b="1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AD2DD7-CB59-4B38-97DD-AE80DE659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4DB6-C526-423B-BB6E-2D2DD96AE9F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411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6A1EE49-17C8-484A-97D7-951E8B459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53471"/>
            <a:ext cx="10515600" cy="951057"/>
          </a:xfrm>
        </p:spPr>
        <p:txBody>
          <a:bodyPr/>
          <a:lstStyle/>
          <a:p>
            <a:pPr algn="ctr"/>
            <a:r>
              <a:rPr lang="en-US" dirty="0"/>
              <a:t>INT8/INT32 MUL Optimization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2BD378-F973-4972-9154-65E8D47D5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4DB6-C526-423B-BB6E-2D2DD96AE9F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694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6503</TotalTime>
  <Words>1023</Words>
  <Application>Microsoft Office PowerPoint</Application>
  <PresentationFormat>Widescreen</PresentationFormat>
  <Paragraphs>211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Microsoft YaHei</vt:lpstr>
      <vt:lpstr>Arial</vt:lpstr>
      <vt:lpstr>Calibri</vt:lpstr>
      <vt:lpstr>Calibri Light</vt:lpstr>
      <vt:lpstr>Wingdings</vt:lpstr>
      <vt:lpstr>Office Theme</vt:lpstr>
      <vt:lpstr>Pitfalls of UPMEM kernel development</vt:lpstr>
      <vt:lpstr>What is UPMEM?</vt:lpstr>
      <vt:lpstr>ADD and MUL performance analysis</vt:lpstr>
      <vt:lpstr>Basic operations on UPMEM</vt:lpstr>
      <vt:lpstr>Basic operations on UPMEM</vt:lpstr>
      <vt:lpstr>Issues with INT8 MUL</vt:lpstr>
      <vt:lpstr>PowerPoint Presentation</vt:lpstr>
      <vt:lpstr>Changing instructions on function inline</vt:lpstr>
      <vt:lpstr>INT8/INT32 MUL Optimization</vt:lpstr>
      <vt:lpstr>Optimized INT8 MUL</vt:lpstr>
      <vt:lpstr>Optimized INT32 MUL</vt:lpstr>
      <vt:lpstr>Unrolling helps a lot </vt:lpstr>
      <vt:lpstr>Basic operations on UPMEM revisited</vt:lpstr>
      <vt:lpstr>UPMEM vs CPU</vt:lpstr>
      <vt:lpstr>Memory transfer optimizations</vt:lpstr>
      <vt:lpstr>Memory transfers</vt:lpstr>
      <vt:lpstr>Reading unaligned memory MRAM</vt:lpstr>
      <vt:lpstr>Optimized data transfers </vt:lpstr>
      <vt:lpstr>Optimized data transfers (parallel copy) </vt:lpstr>
      <vt:lpstr>Summary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Pitfalls of UPMEM kernel development</dc:title>
  <dc:creator>Krystian Chmielewski</dc:creator>
  <cp:lastModifiedBy>Krystian Chmielewski</cp:lastModifiedBy>
  <cp:revision>191</cp:revision>
  <dcterms:created xsi:type="dcterms:W3CDTF">2025-03-18T20:38:24Z</dcterms:created>
  <dcterms:modified xsi:type="dcterms:W3CDTF">2025-03-29T14:56:57Z</dcterms:modified>
</cp:coreProperties>
</file>