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9.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0.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1.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2.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3.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5.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6.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7.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8.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9.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0.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1.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62.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63.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5.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6.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7.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9.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417" r:id="rId40"/>
    <p:sldMasterId id="2147488547" r:id="rId41"/>
    <p:sldMasterId id="2147488599" r:id="rId42"/>
    <p:sldMasterId id="2147488674" r:id="rId43"/>
    <p:sldMasterId id="2147488713" r:id="rId44"/>
    <p:sldMasterId id="2147488738" r:id="rId45"/>
    <p:sldMasterId id="2147488750" r:id="rId46"/>
    <p:sldMasterId id="2147488808" r:id="rId47"/>
    <p:sldMasterId id="2147488849" r:id="rId48"/>
    <p:sldMasterId id="2147488905" r:id="rId49"/>
    <p:sldMasterId id="2147488934" r:id="rId50"/>
    <p:sldMasterId id="2147488951" r:id="rId51"/>
    <p:sldMasterId id="2147488978" r:id="rId52"/>
    <p:sldMasterId id="2147489007" r:id="rId53"/>
    <p:sldMasterId id="2147489058" r:id="rId54"/>
    <p:sldMasterId id="2147489076" r:id="rId55"/>
    <p:sldMasterId id="2147489081" r:id="rId56"/>
    <p:sldMasterId id="2147489093" r:id="rId57"/>
    <p:sldMasterId id="2147489098" r:id="rId58"/>
    <p:sldMasterId id="2147489127" r:id="rId59"/>
    <p:sldMasterId id="2147489143" r:id="rId60"/>
    <p:sldMasterId id="2147489156" r:id="rId61"/>
    <p:sldMasterId id="2147489168" r:id="rId62"/>
    <p:sldMasterId id="2147489181" r:id="rId63"/>
    <p:sldMasterId id="2147489193" r:id="rId64"/>
    <p:sldMasterId id="2147489257" r:id="rId65"/>
    <p:sldMasterId id="2147489260" r:id="rId66"/>
    <p:sldMasterId id="2147489273" r:id="rId67"/>
    <p:sldMasterId id="2147489285" r:id="rId68"/>
    <p:sldMasterId id="2147489289" r:id="rId69"/>
    <p:sldMasterId id="2147489292" r:id="rId70"/>
  </p:sldMasterIdLst>
  <p:notesMasterIdLst>
    <p:notesMasterId r:id="rId227"/>
  </p:notesMasterIdLst>
  <p:handoutMasterIdLst>
    <p:handoutMasterId r:id="rId228"/>
  </p:handoutMasterIdLst>
  <p:sldIdLst>
    <p:sldId id="7035" r:id="rId71"/>
    <p:sldId id="7461" r:id="rId72"/>
    <p:sldId id="7909" r:id="rId73"/>
    <p:sldId id="7910" r:id="rId74"/>
    <p:sldId id="7999" r:id="rId75"/>
    <p:sldId id="7886" r:id="rId76"/>
    <p:sldId id="7888" r:id="rId77"/>
    <p:sldId id="3738" r:id="rId78"/>
    <p:sldId id="5245" r:id="rId79"/>
    <p:sldId id="5509" r:id="rId80"/>
    <p:sldId id="6156" r:id="rId81"/>
    <p:sldId id="7026" r:id="rId82"/>
    <p:sldId id="7380" r:id="rId83"/>
    <p:sldId id="8214" r:id="rId84"/>
    <p:sldId id="2147470845" r:id="rId85"/>
    <p:sldId id="5239" r:id="rId86"/>
    <p:sldId id="7404" r:id="rId87"/>
    <p:sldId id="7501" r:id="rId88"/>
    <p:sldId id="7095" r:id="rId89"/>
    <p:sldId id="7405" r:id="rId90"/>
    <p:sldId id="7918" r:id="rId91"/>
    <p:sldId id="7919" r:id="rId92"/>
    <p:sldId id="2147470837" r:id="rId93"/>
    <p:sldId id="7042" r:id="rId94"/>
    <p:sldId id="1240" r:id="rId95"/>
    <p:sldId id="7640" r:id="rId96"/>
    <p:sldId id="7922" r:id="rId97"/>
    <p:sldId id="7923" r:id="rId98"/>
    <p:sldId id="8289" r:id="rId99"/>
    <p:sldId id="8290" r:id="rId100"/>
    <p:sldId id="8033" r:id="rId101"/>
    <p:sldId id="8078" r:id="rId102"/>
    <p:sldId id="8040" r:id="rId103"/>
    <p:sldId id="2147470714" r:id="rId104"/>
    <p:sldId id="2147470704" r:id="rId105"/>
    <p:sldId id="8039" r:id="rId106"/>
    <p:sldId id="2147470617" r:id="rId107"/>
    <p:sldId id="6595" r:id="rId108"/>
    <p:sldId id="2147470826" r:id="rId109"/>
    <p:sldId id="7927" r:id="rId110"/>
    <p:sldId id="7928" r:id="rId111"/>
    <p:sldId id="7929" r:id="rId112"/>
    <p:sldId id="7930" r:id="rId113"/>
    <p:sldId id="7931" r:id="rId114"/>
    <p:sldId id="7932" r:id="rId115"/>
    <p:sldId id="2147470827" r:id="rId116"/>
    <p:sldId id="7943" r:id="rId117"/>
    <p:sldId id="7942" r:id="rId118"/>
    <p:sldId id="2147470828" r:id="rId119"/>
    <p:sldId id="7946" r:id="rId120"/>
    <p:sldId id="7947" r:id="rId121"/>
    <p:sldId id="7948" r:id="rId122"/>
    <p:sldId id="7949" r:id="rId123"/>
    <p:sldId id="7950" r:id="rId124"/>
    <p:sldId id="1137" r:id="rId125"/>
    <p:sldId id="1138" r:id="rId126"/>
    <p:sldId id="2147470577" r:id="rId127"/>
    <p:sldId id="1139" r:id="rId128"/>
    <p:sldId id="1140" r:id="rId129"/>
    <p:sldId id="1145" r:id="rId130"/>
    <p:sldId id="1153" r:id="rId131"/>
    <p:sldId id="301" r:id="rId132"/>
    <p:sldId id="1068" r:id="rId133"/>
    <p:sldId id="1172" r:id="rId134"/>
    <p:sldId id="1173" r:id="rId135"/>
    <p:sldId id="2147470852" r:id="rId136"/>
    <p:sldId id="8028" r:id="rId137"/>
    <p:sldId id="7934" r:id="rId138"/>
    <p:sldId id="7935" r:id="rId139"/>
    <p:sldId id="7936" r:id="rId140"/>
    <p:sldId id="7937" r:id="rId141"/>
    <p:sldId id="7938" r:id="rId142"/>
    <p:sldId id="7956" r:id="rId143"/>
    <p:sldId id="7959" r:id="rId144"/>
    <p:sldId id="2147470862" r:id="rId145"/>
    <p:sldId id="2147470829" r:id="rId146"/>
    <p:sldId id="2147470830" r:id="rId147"/>
    <p:sldId id="2147470861" r:id="rId148"/>
    <p:sldId id="2147470860" r:id="rId149"/>
    <p:sldId id="263" r:id="rId150"/>
    <p:sldId id="2147470831" r:id="rId151"/>
    <p:sldId id="2147470863" r:id="rId152"/>
    <p:sldId id="2147470864" r:id="rId153"/>
    <p:sldId id="2147470832" r:id="rId154"/>
    <p:sldId id="2147470833" r:id="rId155"/>
    <p:sldId id="898" r:id="rId156"/>
    <p:sldId id="869" r:id="rId157"/>
    <p:sldId id="848" r:id="rId158"/>
    <p:sldId id="2147470840" r:id="rId159"/>
    <p:sldId id="2147470865" r:id="rId160"/>
    <p:sldId id="2147470586" r:id="rId161"/>
    <p:sldId id="7953" r:id="rId162"/>
    <p:sldId id="7954" r:id="rId163"/>
    <p:sldId id="2147470854" r:id="rId164"/>
    <p:sldId id="7955" r:id="rId165"/>
    <p:sldId id="7952" r:id="rId166"/>
    <p:sldId id="7951" r:id="rId167"/>
    <p:sldId id="7960" r:id="rId168"/>
    <p:sldId id="2147470841" r:id="rId169"/>
    <p:sldId id="7377" r:id="rId170"/>
    <p:sldId id="5351" r:id="rId171"/>
    <p:sldId id="6547" r:id="rId172"/>
    <p:sldId id="8003" r:id="rId173"/>
    <p:sldId id="2147470855" r:id="rId174"/>
    <p:sldId id="2147470856" r:id="rId175"/>
    <p:sldId id="2147470857" r:id="rId176"/>
    <p:sldId id="2147470858" r:id="rId177"/>
    <p:sldId id="2147470859" r:id="rId178"/>
    <p:sldId id="2147470632" r:id="rId179"/>
    <p:sldId id="2147470633" r:id="rId180"/>
    <p:sldId id="2147470868" r:id="rId181"/>
    <p:sldId id="2147470870" r:id="rId182"/>
    <p:sldId id="8011" r:id="rId183"/>
    <p:sldId id="2147470867" r:id="rId184"/>
    <p:sldId id="2147470674" r:id="rId185"/>
    <p:sldId id="2147470676" r:id="rId186"/>
    <p:sldId id="2147470677" r:id="rId187"/>
    <p:sldId id="2147470678" r:id="rId188"/>
    <p:sldId id="2147470679" r:id="rId189"/>
    <p:sldId id="2147470680" r:id="rId190"/>
    <p:sldId id="2147470682" r:id="rId191"/>
    <p:sldId id="2147470683" r:id="rId192"/>
    <p:sldId id="2147470684" r:id="rId193"/>
    <p:sldId id="2147470847" r:id="rId194"/>
    <p:sldId id="2147470848" r:id="rId195"/>
    <p:sldId id="2147470685" r:id="rId196"/>
    <p:sldId id="8297" r:id="rId197"/>
    <p:sldId id="8015" r:id="rId198"/>
    <p:sldId id="2147470721" r:id="rId199"/>
    <p:sldId id="8295" r:id="rId200"/>
    <p:sldId id="8296" r:id="rId201"/>
    <p:sldId id="8235" r:id="rId202"/>
    <p:sldId id="7519" r:id="rId203"/>
    <p:sldId id="2147470802" r:id="rId204"/>
    <p:sldId id="2147470803" r:id="rId205"/>
    <p:sldId id="8207" r:id="rId206"/>
    <p:sldId id="8208" r:id="rId207"/>
    <p:sldId id="8209" r:id="rId208"/>
    <p:sldId id="2147470842" r:id="rId209"/>
    <p:sldId id="7957" r:id="rId210"/>
    <p:sldId id="8022" r:id="rId211"/>
    <p:sldId id="697" r:id="rId212"/>
    <p:sldId id="1257" r:id="rId213"/>
    <p:sldId id="1260" r:id="rId214"/>
    <p:sldId id="1261" r:id="rId215"/>
    <p:sldId id="1266" r:id="rId216"/>
    <p:sldId id="1267" r:id="rId217"/>
    <p:sldId id="2147470587" r:id="rId218"/>
    <p:sldId id="2147470843" r:id="rId219"/>
    <p:sldId id="7962" r:id="rId220"/>
    <p:sldId id="8020" r:id="rId221"/>
    <p:sldId id="8021" r:id="rId222"/>
    <p:sldId id="7968" r:id="rId223"/>
    <p:sldId id="7969" r:id="rId224"/>
    <p:sldId id="7970" r:id="rId225"/>
    <p:sldId id="2147470844" r:id="rId2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8C0000"/>
    <a:srgbClr val="FF00C4"/>
    <a:srgbClr val="1A5712"/>
    <a:srgbClr val="0432FF"/>
    <a:srgbClr val="711A6A"/>
    <a:srgbClr val="CC8D2A"/>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01" autoAdjust="0"/>
    <p:restoredTop sz="91145" autoAdjust="0"/>
  </p:normalViewPr>
  <p:slideViewPr>
    <p:cSldViewPr>
      <p:cViewPr varScale="1">
        <p:scale>
          <a:sx n="114" d="100"/>
          <a:sy n="114" d="100"/>
        </p:scale>
        <p:origin x="2600" y="184"/>
      </p:cViewPr>
      <p:guideLst>
        <p:guide orient="horz" pos="2160"/>
        <p:guide pos="2880"/>
      </p:guideLst>
    </p:cSldViewPr>
  </p:slideViewPr>
  <p:notesTextViewPr>
    <p:cViewPr>
      <p:scale>
        <a:sx n="114" d="100"/>
        <a:sy n="114"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91" Type="http://schemas.openxmlformats.org/officeDocument/2006/relationships/slide" Target="slides/slide121.xml"/><Relationship Id="rId205" Type="http://schemas.openxmlformats.org/officeDocument/2006/relationships/slide" Target="slides/slide135.xml"/><Relationship Id="rId226" Type="http://schemas.openxmlformats.org/officeDocument/2006/relationships/slide" Target="slides/slide156.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slide" Target="slides/slide90.xml"/><Relationship Id="rId181" Type="http://schemas.openxmlformats.org/officeDocument/2006/relationships/slide" Target="slides/slide111.xml"/><Relationship Id="rId216" Type="http://schemas.openxmlformats.org/officeDocument/2006/relationships/slide" Target="slides/slide14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92" Type="http://schemas.openxmlformats.org/officeDocument/2006/relationships/slide" Target="slides/slide122.xml"/><Relationship Id="rId206" Type="http://schemas.openxmlformats.org/officeDocument/2006/relationships/slide" Target="slides/slide136.xml"/><Relationship Id="rId227"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54.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182" Type="http://schemas.openxmlformats.org/officeDocument/2006/relationships/slide" Target="slides/slide112.xml"/><Relationship Id="rId217" Type="http://schemas.openxmlformats.org/officeDocument/2006/relationships/slide" Target="slides/slide14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9.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6.xml"/><Relationship Id="rId130" Type="http://schemas.openxmlformats.org/officeDocument/2006/relationships/slide" Target="slides/slide60.xml"/><Relationship Id="rId151" Type="http://schemas.openxmlformats.org/officeDocument/2006/relationships/slide" Target="slides/slide81.xml"/><Relationship Id="rId172" Type="http://schemas.openxmlformats.org/officeDocument/2006/relationships/slide" Target="slides/slide102.xml"/><Relationship Id="rId193" Type="http://schemas.openxmlformats.org/officeDocument/2006/relationships/slide" Target="slides/slide123.xml"/><Relationship Id="rId207" Type="http://schemas.openxmlformats.org/officeDocument/2006/relationships/slide" Target="slides/slide137.xml"/><Relationship Id="rId228" Type="http://schemas.openxmlformats.org/officeDocument/2006/relationships/handoutMaster" Target="handoutMasters/handoutMaster1.xml"/><Relationship Id="rId13" Type="http://schemas.openxmlformats.org/officeDocument/2006/relationships/slideMaster" Target="slideMasters/slideMaster13.xml"/><Relationship Id="rId109" Type="http://schemas.openxmlformats.org/officeDocument/2006/relationships/slide" Target="slides/slide3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20" Type="http://schemas.openxmlformats.org/officeDocument/2006/relationships/slide" Target="slides/slide50.xml"/><Relationship Id="rId141" Type="http://schemas.openxmlformats.org/officeDocument/2006/relationships/slide" Target="slides/slide71.xml"/><Relationship Id="rId7" Type="http://schemas.openxmlformats.org/officeDocument/2006/relationships/slideMaster" Target="slideMasters/slideMaster7.xml"/><Relationship Id="rId162" Type="http://schemas.openxmlformats.org/officeDocument/2006/relationships/slide" Target="slides/slide92.xml"/><Relationship Id="rId183" Type="http://schemas.openxmlformats.org/officeDocument/2006/relationships/slide" Target="slides/slide113.xml"/><Relationship Id="rId218" Type="http://schemas.openxmlformats.org/officeDocument/2006/relationships/slide" Target="slides/slide14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31" Type="http://schemas.openxmlformats.org/officeDocument/2006/relationships/slide" Target="slides/slide61.xml"/><Relationship Id="rId152" Type="http://schemas.openxmlformats.org/officeDocument/2006/relationships/slide" Target="slides/slide82.xml"/><Relationship Id="rId173" Type="http://schemas.openxmlformats.org/officeDocument/2006/relationships/slide" Target="slides/slide103.xml"/><Relationship Id="rId194" Type="http://schemas.openxmlformats.org/officeDocument/2006/relationships/slide" Target="slides/slide124.xml"/><Relationship Id="rId208" Type="http://schemas.openxmlformats.org/officeDocument/2006/relationships/slide" Target="slides/slide138.xml"/><Relationship Id="rId229" Type="http://schemas.openxmlformats.org/officeDocument/2006/relationships/commentAuthors" Target="commentAuthor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8" Type="http://schemas.openxmlformats.org/officeDocument/2006/relationships/slideMaster" Target="slideMasters/slideMaster8.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slide" Target="slides/slide114.xml"/><Relationship Id="rId219" Type="http://schemas.openxmlformats.org/officeDocument/2006/relationships/slide" Target="slides/slide149.xml"/><Relationship Id="rId230"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slide" Target="slides/slide109.xml"/><Relationship Id="rId195" Type="http://schemas.openxmlformats.org/officeDocument/2006/relationships/slide" Target="slides/slide125.xml"/><Relationship Id="rId209" Type="http://schemas.openxmlformats.org/officeDocument/2006/relationships/slide" Target="slides/slide139.xml"/><Relationship Id="rId190" Type="http://schemas.openxmlformats.org/officeDocument/2006/relationships/slide" Target="slides/slide120.xml"/><Relationship Id="rId204" Type="http://schemas.openxmlformats.org/officeDocument/2006/relationships/slide" Target="slides/slide134.xml"/><Relationship Id="rId220" Type="http://schemas.openxmlformats.org/officeDocument/2006/relationships/slide" Target="slides/slide150.xml"/><Relationship Id="rId225" Type="http://schemas.openxmlformats.org/officeDocument/2006/relationships/slide" Target="slides/slide15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185"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0.xml"/><Relationship Id="rId210" Type="http://schemas.openxmlformats.org/officeDocument/2006/relationships/slide" Target="slides/slide140.xml"/><Relationship Id="rId215"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96" Type="http://schemas.openxmlformats.org/officeDocument/2006/relationships/slide" Target="slides/slide126.xml"/><Relationship Id="rId200" Type="http://schemas.openxmlformats.org/officeDocument/2006/relationships/slide" Target="slides/slide130.xml"/><Relationship Id="rId16" Type="http://schemas.openxmlformats.org/officeDocument/2006/relationships/slideMaster" Target="slideMasters/slideMaster16.xml"/><Relationship Id="rId221" Type="http://schemas.openxmlformats.org/officeDocument/2006/relationships/slide" Target="slides/slide15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slide" Target="slides/slide116.xml"/><Relationship Id="rId211" Type="http://schemas.openxmlformats.org/officeDocument/2006/relationships/slide" Target="slides/slide141.xml"/><Relationship Id="rId232"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97" Type="http://schemas.openxmlformats.org/officeDocument/2006/relationships/slide" Target="slides/slide127.xml"/><Relationship Id="rId201" Type="http://schemas.openxmlformats.org/officeDocument/2006/relationships/slide" Target="slides/slide131.xml"/><Relationship Id="rId222" Type="http://schemas.openxmlformats.org/officeDocument/2006/relationships/slide" Target="slides/slide15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slide" Target="slides/slide117.xml"/><Relationship Id="rId1" Type="http://schemas.openxmlformats.org/officeDocument/2006/relationships/slideMaster" Target="slideMasters/slideMaster1.xml"/><Relationship Id="rId212" Type="http://schemas.openxmlformats.org/officeDocument/2006/relationships/slide" Target="slides/slide142.xml"/><Relationship Id="rId233" Type="http://schemas.openxmlformats.org/officeDocument/2006/relationships/tableStyles" Target="tableStyle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 Id="rId198" Type="http://schemas.openxmlformats.org/officeDocument/2006/relationships/slide" Target="slides/slide128.xml"/><Relationship Id="rId202" Type="http://schemas.openxmlformats.org/officeDocument/2006/relationships/slide" Target="slides/slide132.xml"/><Relationship Id="rId223" Type="http://schemas.openxmlformats.org/officeDocument/2006/relationships/slide" Target="slides/slide15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4.xml"/><Relationship Id="rId125" Type="http://schemas.openxmlformats.org/officeDocument/2006/relationships/slide" Target="slides/slide55.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slide" Target="slides/slide118.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61" Type="http://schemas.openxmlformats.org/officeDocument/2006/relationships/slideMaster" Target="slideMasters/slideMaster61.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19" Type="http://schemas.openxmlformats.org/officeDocument/2006/relationships/slideMaster" Target="slideMasters/slideMaster19.xml"/><Relationship Id="rId224" Type="http://schemas.openxmlformats.org/officeDocument/2006/relationships/slide" Target="slides/slide154.xml"/><Relationship Id="rId30" Type="http://schemas.openxmlformats.org/officeDocument/2006/relationships/slideMaster" Target="slideMasters/slideMaster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 Type="http://schemas.openxmlformats.org/officeDocument/2006/relationships/slideMaster" Target="slideMasters/slideMaster3.xml"/><Relationship Id="rId214" Type="http://schemas.openxmlformats.org/officeDocument/2006/relationships/slide" Target="slides/slide144.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C:\Users\Rakesh\Desktop\fc%20-%20Copy.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oleObject" Target="file:///C:\Users\Rakesh\Desktop\fc%20-%20Cop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8837-2042-BD61-6B209109CCE8}"/>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8837-2042-BD61-6B209109CCE8}"/>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8837-2042-BD61-6B209109CCE8}"/>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8837-2042-BD61-6B209109CCE8}"/>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8837-2042-BD61-6B209109CCE8}"/>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8837-2042-BD61-6B209109CCE8}"/>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1545240024105"/>
          <c:y val="3.7474617705036566E-2"/>
          <c:w val="0.85278057997823487"/>
          <c:h val="0.80108812740354185"/>
        </c:manualLayout>
      </c:layout>
      <c:barChart>
        <c:barDir val="col"/>
        <c:grouping val="clustered"/>
        <c:varyColors val="0"/>
        <c:ser>
          <c:idx val="0"/>
          <c:order val="0"/>
          <c:spPr>
            <a:solidFill>
              <a:schemeClr val="bg2">
                <a:lumMod val="50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PERF!$E$7:$E$10</c:f>
              <c:numCache>
                <c:formatCode>General</c:formatCode>
                <c:ptCount val="4"/>
                <c:pt idx="0">
                  <c:v>1.3181454488164182</c:v>
                </c:pt>
                <c:pt idx="1">
                  <c:v>1.1934537982957298</c:v>
                </c:pt>
                <c:pt idx="2">
                  <c:v>1.3006968387045812</c:v>
                </c:pt>
                <c:pt idx="3">
                  <c:v>1.2793921596335978</c:v>
                </c:pt>
              </c:numCache>
            </c:numRef>
          </c:val>
          <c:extLst>
            <c:ext xmlns:c16="http://schemas.microsoft.com/office/drawing/2014/chart" uri="{C3380CC4-5D6E-409C-BE32-E72D297353CC}">
              <c16:uniqueId val="{00000000-81F7-4B23-9812-EF4DDF4B1D4B}"/>
            </c:ext>
          </c:extLst>
        </c:ser>
        <c:ser>
          <c:idx val="1"/>
          <c:order val="1"/>
          <c:spPr>
            <a:solidFill>
              <a:schemeClr val="bg2">
                <a:lumMod val="75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PERF!$F$7:$F$10</c:f>
              <c:numCache>
                <c:formatCode>General</c:formatCode>
                <c:ptCount val="4"/>
                <c:pt idx="0">
                  <c:v>14.164864387299732</c:v>
                </c:pt>
                <c:pt idx="1">
                  <c:v>2.9997173040686276</c:v>
                </c:pt>
                <c:pt idx="2">
                  <c:v>12.886664395435886</c:v>
                </c:pt>
                <c:pt idx="3">
                  <c:v>9.2742208649007765</c:v>
                </c:pt>
              </c:numCache>
            </c:numRef>
          </c:val>
          <c:extLst>
            <c:ext xmlns:c16="http://schemas.microsoft.com/office/drawing/2014/chart" uri="{C3380CC4-5D6E-409C-BE32-E72D297353CC}">
              <c16:uniqueId val="{00000001-81F7-4B23-9812-EF4DDF4B1D4B}"/>
            </c:ext>
          </c:extLst>
        </c:ser>
        <c:ser>
          <c:idx val="2"/>
          <c:order val="2"/>
          <c:spPr>
            <a:solidFill>
              <a:srgbClr val="70AD47">
                <a:lumMod val="20000"/>
                <a:lumOff val="80000"/>
              </a:srgb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PERF!$G$7:$G$10</c:f>
              <c:numCache>
                <c:formatCode>General</c:formatCode>
                <c:ptCount val="4"/>
                <c:pt idx="0">
                  <c:v>198.40353952822096</c:v>
                </c:pt>
                <c:pt idx="1">
                  <c:v>2.9998333977131892</c:v>
                </c:pt>
                <c:pt idx="2">
                  <c:v>25.896164265308535</c:v>
                </c:pt>
                <c:pt idx="3">
                  <c:v>32.420417654911518</c:v>
                </c:pt>
              </c:numCache>
            </c:numRef>
          </c:val>
          <c:extLst>
            <c:ext xmlns:c16="http://schemas.microsoft.com/office/drawing/2014/chart" uri="{C3380CC4-5D6E-409C-BE32-E72D297353CC}">
              <c16:uniqueId val="{00000002-81F7-4B23-9812-EF4DDF4B1D4B}"/>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99997476846564"/>
          <c:y val="6.0792740270866459E-2"/>
          <c:w val="0.85619614060319249"/>
          <c:h val="0.76889651720575924"/>
        </c:manualLayout>
      </c:layout>
      <c:barChart>
        <c:barDir val="col"/>
        <c:grouping val="clustered"/>
        <c:varyColors val="0"/>
        <c:ser>
          <c:idx val="0"/>
          <c:order val="0"/>
          <c:tx>
            <c:v>ISP</c:v>
          </c:tx>
          <c:spPr>
            <a:solidFill>
              <a:schemeClr val="bg2">
                <a:lumMod val="50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ENERGY!$E$5:$E$8</c:f>
              <c:numCache>
                <c:formatCode>General</c:formatCode>
                <c:ptCount val="4"/>
                <c:pt idx="0">
                  <c:v>8.2558142552404465</c:v>
                </c:pt>
                <c:pt idx="1">
                  <c:v>5.4514223057332885</c:v>
                </c:pt>
                <c:pt idx="2">
                  <c:v>7.477704136952477</c:v>
                </c:pt>
                <c:pt idx="3">
                  <c:v>7.1709307482271578</c:v>
                </c:pt>
              </c:numCache>
            </c:numRef>
          </c:val>
          <c:extLst>
            <c:ext xmlns:c16="http://schemas.microsoft.com/office/drawing/2014/chart" uri="{C3380CC4-5D6E-409C-BE32-E72D297353CC}">
              <c16:uniqueId val="{00000000-D977-426C-A64F-373C6E3926FE}"/>
            </c:ext>
          </c:extLst>
        </c:ser>
        <c:ser>
          <c:idx val="1"/>
          <c:order val="1"/>
          <c:tx>
            <c:v>ParaBit</c:v>
          </c:tx>
          <c:spPr>
            <a:solidFill>
              <a:schemeClr val="bg2">
                <a:lumMod val="75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ENERGY!$F$5:$F$8</c:f>
              <c:numCache>
                <c:formatCode>General</c:formatCode>
                <c:ptCount val="4"/>
                <c:pt idx="0">
                  <c:v>49.44897867787212</c:v>
                </c:pt>
                <c:pt idx="1">
                  <c:v>8.776115803712651</c:v>
                </c:pt>
                <c:pt idx="2">
                  <c:v>38.17617774721154</c:v>
                </c:pt>
                <c:pt idx="3">
                  <c:v>29.127737369122812</c:v>
                </c:pt>
              </c:numCache>
            </c:numRef>
          </c:val>
          <c:extLst>
            <c:ext xmlns:c16="http://schemas.microsoft.com/office/drawing/2014/chart" uri="{C3380CC4-5D6E-409C-BE32-E72D297353CC}">
              <c16:uniqueId val="{00000001-D977-426C-A64F-373C6E3926FE}"/>
            </c:ext>
          </c:extLst>
        </c:ser>
        <c:ser>
          <c:idx val="2"/>
          <c:order val="2"/>
          <c:tx>
            <c:v>Flash-Cosmos</c:v>
          </c:tx>
          <c:spPr>
            <a:solidFill>
              <a:srgbClr val="70AD47">
                <a:lumMod val="20000"/>
                <a:lumOff val="80000"/>
              </a:srgb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ENERGY!$G$5:$G$8</c:f>
              <c:numCache>
                <c:formatCode>General</c:formatCode>
                <c:ptCount val="4"/>
                <c:pt idx="0">
                  <c:v>582.85334743651617</c:v>
                </c:pt>
                <c:pt idx="1">
                  <c:v>8.9811027730291624</c:v>
                </c:pt>
                <c:pt idx="2">
                  <c:v>76.595427908429585</c:v>
                </c:pt>
                <c:pt idx="3">
                  <c:v>95.93856532866269</c:v>
                </c:pt>
              </c:numCache>
            </c:numRef>
          </c:val>
          <c:extLst>
            <c:ext xmlns:c16="http://schemas.microsoft.com/office/drawing/2014/chart" uri="{C3380CC4-5D6E-409C-BE32-E72D297353CC}">
              <c16:uniqueId val="{00000002-D977-426C-A64F-373C6E3926FE}"/>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0.0379</cdr:x>
      <cdr:y>0.01909</cdr:y>
    </cdr:from>
    <cdr:to>
      <cdr:x>0.11963</cdr:x>
      <cdr:y>0.83152</cdr:y>
    </cdr:to>
    <cdr:grpSp>
      <cdr:nvGrpSpPr>
        <cdr:cNvPr id="7" name="Group 6">
          <a:extLst xmlns:a="http://schemas.openxmlformats.org/drawingml/2006/main">
            <a:ext uri="{FF2B5EF4-FFF2-40B4-BE49-F238E27FC236}">
              <a16:creationId xmlns:a16="http://schemas.microsoft.com/office/drawing/2014/main" id="{E8315B2C-785E-952C-12C8-8E36D665364A}"/>
            </a:ext>
          </a:extLst>
        </cdr:cNvPr>
        <cdr:cNvGrpSpPr/>
      </cdr:nvGrpSpPr>
      <cdr:grpSpPr>
        <a:xfrm xmlns:a="http://schemas.openxmlformats.org/drawingml/2006/main">
          <a:off x="171693" y="50365"/>
          <a:ext cx="370251" cy="2143429"/>
          <a:chOff x="215538" y="-11318"/>
          <a:chExt cx="464563" cy="3282175"/>
        </a:xfrm>
      </cdr:grpSpPr>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930177"/>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215538" y="2921807"/>
            <a:ext cx="464563" cy="3490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1955732"/>
            <a:ext cx="464563" cy="42416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F8053D14-DD33-0698-D47F-F02DFB8D51B6}"/>
              </a:ext>
            </a:extLst>
          </cdr:cNvPr>
          <cdr:cNvSpPr txBox="1"/>
        </cdr:nvSpPr>
        <cdr:spPr>
          <a:xfrm xmlns:a="http://schemas.openxmlformats.org/drawingml/2006/main">
            <a:off x="215538" y="-11318"/>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cdr:x>
      <cdr:y>0.02001</cdr:y>
    </cdr:from>
    <cdr:to>
      <cdr:x>0.11953</cdr:x>
      <cdr:y>0.8567</cdr:y>
    </cdr:to>
    <cdr:grpSp>
      <cdr:nvGrpSpPr>
        <cdr:cNvPr id="7" name="Group 6">
          <a:extLst xmlns:a="http://schemas.openxmlformats.org/drawingml/2006/main">
            <a:ext uri="{FF2B5EF4-FFF2-40B4-BE49-F238E27FC236}">
              <a16:creationId xmlns:a16="http://schemas.microsoft.com/office/drawing/2014/main" id="{B3FD97C9-51BA-7AC0-99BC-85DA97DD0365}"/>
            </a:ext>
          </a:extLst>
        </cdr:cNvPr>
        <cdr:cNvGrpSpPr/>
      </cdr:nvGrpSpPr>
      <cdr:grpSpPr>
        <a:xfrm xmlns:a="http://schemas.openxmlformats.org/drawingml/2006/main">
          <a:off x="0" y="54491"/>
          <a:ext cx="511631" cy="2278463"/>
          <a:chOff x="2" y="56599"/>
          <a:chExt cx="814450" cy="2366113"/>
        </a:xfrm>
      </cdr:grpSpPr>
      <cdr:sp macro="" textlink="">
        <cdr:nvSpPr>
          <cdr:cNvPr id="2"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432124" y="2197521"/>
            <a:ext cx="346774" cy="22519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57171" y="56599"/>
            <a:ext cx="757281"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4</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5EEF277C-BCC0-4520-9B41-0A2C6CED8C2A}"/>
              </a:ext>
            </a:extLst>
          </cdr:cNvPr>
          <cdr:cNvSpPr txBox="1"/>
        </cdr:nvSpPr>
        <cdr:spPr>
          <a:xfrm xmlns:a="http://schemas.openxmlformats.org/drawingml/2006/main">
            <a:off x="31754" y="580209"/>
            <a:ext cx="782698"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422C831A-89C2-09A6-8F5C-09F068849955}"/>
              </a:ext>
            </a:extLst>
          </cdr:cNvPr>
          <cdr:cNvSpPr txBox="1"/>
        </cdr:nvSpPr>
        <cdr:spPr>
          <a:xfrm xmlns:a="http://schemas.openxmlformats.org/drawingml/2006/main">
            <a:off x="2" y="1072383"/>
            <a:ext cx="798274"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B27684C5-3900-F112-6646-1DE7CB9841DE}"/>
              </a:ext>
            </a:extLst>
          </cdr:cNvPr>
          <cdr:cNvSpPr txBox="1"/>
        </cdr:nvSpPr>
        <cdr:spPr>
          <a:xfrm xmlns:a="http://schemas.openxmlformats.org/drawingml/2006/main">
            <a:off x="60344" y="1584531"/>
            <a:ext cx="719449"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3/29/25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3/29/25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BA8-B768-B100-04CD-11C34D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F47B-01EC-532D-DFAF-C00A463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940AF-25F5-55CC-12EA-C0736100D4F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233AD8B-ECF8-816F-3BB4-7B708BE65C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058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Fine-grained DRAM has been previously proposed for energy-efficient DRAM access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39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processing-using-DRAM, fine-grained DRAM provides three benefits</a:t>
            </a:r>
          </a:p>
          <a:p>
            <a:endParaRPr lang="en-US" dirty="0"/>
          </a:p>
          <a:p>
            <a:r>
              <a:rPr lang="en-US" dirty="0"/>
              <a:t>[CLICK] First, it improves SIMD utilization for a single PUD operations, by accessing only the DRAM mats with the target input operands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4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 can leverage the unused DRAM mats to concurrently execute independent PUD operations, in a multiple instruction, multiple data execution model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7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can leverage the global and local data buses that connect DRAM mats to move data within a DRAM subarray, allowing for the implementation of vector reduction operations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344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since the number of DRAM rows in a single DRAM mat are on par with the number of SIMD lanes in vector ISAs, we can ease PUD’s programmability by leveraging current compiler infrastructure for such ISAs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27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transparently from the user, extract SIMD parallelism from an application and schedule PUD instructions while maximizing SIMD utilization</a:t>
            </a:r>
          </a:p>
          <a:p>
            <a:endParaRPr lang="en-US" dirty="0"/>
          </a:p>
          <a:p>
            <a:r>
              <a:rPr lang="en-US" dirty="0"/>
              <a:t>[CLICK] To this end, we implemented three LLVM passed targeting PUD execution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0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pass is responsible for identifying SIMD parallelism in a code, using LLVM’s auto-vectorization engine, generate PUD instructions and set the best vectorization factor for such PUD instruction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271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pass is responsible for scheduling and mapping computation. Our pass uses metadata to mark independent PUD instructions that should be executed concurrently across mats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16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Finally, the third pass is responsible for code generation and data allocation for PUD instructions </a:t>
            </a:r>
          </a:p>
          <a:p>
            <a:endParaRPr lang="en-US" b="0" i="0" dirty="0">
              <a:effectLst/>
              <a:latin typeface="Arial" panose="020B0604020202020204" pitchFamily="34" charset="0"/>
            </a:endParaRPr>
          </a:p>
          <a:p>
            <a:r>
              <a:rPr lang="en-US" b="0" i="0" dirty="0">
                <a:effectLst/>
                <a:latin typeface="Arial" panose="020B0604020202020204" pitchFamily="34" charset="0"/>
              </a:rPr>
              <a:t>[NEXT]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6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0" dirty="0">
                <a:effectLst/>
                <a:latin typeface="Helvetica" pitchFamily="2" charset="0"/>
              </a:rPr>
              <a:t>We evaluate MIMDRAM using twelve real-world applications</a:t>
            </a:r>
          </a:p>
          <a:p>
            <a:r>
              <a:rPr lang="en-US" sz="1600" i="0" dirty="0">
                <a:effectLst/>
                <a:latin typeface="Helvetica" pitchFamily="2" charset="0"/>
              </a:rPr>
              <a:t>and 495 multi-programmed application mixes.</a:t>
            </a:r>
          </a:p>
          <a:p>
            <a:r>
              <a:rPr lang="en-US" sz="1600" i="0" dirty="0">
                <a:effectLst/>
                <a:latin typeface="Helvetica" pitchFamily="2" charset="0"/>
              </a:rPr>
              <a:t>When using 64 DRAM subarrays per bank and 16</a:t>
            </a:r>
          </a:p>
          <a:p>
            <a:r>
              <a:rPr lang="en-US" sz="1600" i="0" dirty="0">
                <a:effectLst/>
                <a:latin typeface="Helvetica" pitchFamily="2" charset="0"/>
              </a:rPr>
              <a:t>banks for </a:t>
            </a:r>
            <a:r>
              <a:rPr lang="en-US" sz="1600" i="0" dirty="0" err="1">
                <a:effectLst/>
                <a:latin typeface="Helvetica" pitchFamily="2" charset="0"/>
              </a:rPr>
              <a:t>PuD</a:t>
            </a:r>
            <a:r>
              <a:rPr lang="en-US" sz="1600" i="0" dirty="0">
                <a:effectLst/>
                <a:latin typeface="Helvetica" pitchFamily="2" charset="0"/>
              </a:rPr>
              <a:t> computation in a DRAM chip, MIMDRAM</a:t>
            </a:r>
          </a:p>
          <a:p>
            <a:r>
              <a:rPr lang="en-US" sz="1600" i="0" dirty="0">
                <a:effectLst/>
                <a:latin typeface="Helvetica" pitchFamily="2" charset="0"/>
              </a:rPr>
              <a:t>provides 1) 13.2Å~/0.22Å~/173Å~ the performance,</a:t>
            </a:r>
          </a:p>
          <a:p>
            <a:r>
              <a:rPr lang="en-US" sz="1600" i="0" dirty="0">
                <a:effectLst/>
                <a:latin typeface="Helvetica" pitchFamily="2" charset="0"/>
              </a:rPr>
              <a:t>2) 0.0017Å~/0.00007Å~/0.004Å~ the energy consumption, 3)</a:t>
            </a:r>
          </a:p>
          <a:p>
            <a:r>
              <a:rPr lang="en-US" sz="1600" i="0" dirty="0">
                <a:effectLst/>
                <a:latin typeface="Helvetica" pitchFamily="2" charset="0"/>
              </a:rPr>
              <a:t>582.4Å~/13612Å~/272Å~ the performance per Watt of the</a:t>
            </a:r>
          </a:p>
          <a:p>
            <a:r>
              <a:rPr lang="en-US" sz="1600" i="0" dirty="0">
                <a:effectLst/>
                <a:latin typeface="Helvetica" pitchFamily="2" charset="0"/>
              </a:rPr>
              <a:t>CPU [</a:t>
            </a:r>
            <a:r>
              <a:rPr lang="en-US" sz="1600" i="0" dirty="0">
                <a:solidFill>
                  <a:srgbClr val="0000FF"/>
                </a:solidFill>
                <a:effectLst/>
                <a:latin typeface="Helvetica" pitchFamily="2" charset="0"/>
              </a:rPr>
              <a:t>215</a:t>
            </a:r>
            <a:r>
              <a:rPr lang="en-US" sz="1600" i="0" dirty="0">
                <a:effectLst/>
                <a:latin typeface="Helvetica" pitchFamily="2" charset="0"/>
              </a:rPr>
              <a:t>]/GPU [</a:t>
            </a:r>
            <a:r>
              <a:rPr lang="en-US" sz="1600" i="0" dirty="0">
                <a:solidFill>
                  <a:srgbClr val="0000FF"/>
                </a:solidFill>
                <a:effectLst/>
                <a:latin typeface="Helvetica" pitchFamily="2" charset="0"/>
              </a:rPr>
              <a:t>216</a:t>
            </a:r>
            <a:r>
              <a:rPr lang="en-US" sz="1600" i="0" dirty="0">
                <a:effectLst/>
                <a:latin typeface="Helvetica" pitchFamily="2" charset="0"/>
              </a:rPr>
              <a:t>]/SIMDRAM [</a:t>
            </a:r>
            <a:r>
              <a:rPr lang="en-US" sz="1600" i="0" dirty="0">
                <a:solidFill>
                  <a:srgbClr val="0000FF"/>
                </a:solidFill>
                <a:effectLst/>
                <a:latin typeface="Helvetica" pitchFamily="2" charset="0"/>
              </a:rPr>
              <a:t>174</a:t>
            </a:r>
            <a:r>
              <a:rPr lang="en-US" sz="1600" i="0" dirty="0">
                <a:effectLst/>
                <a:latin typeface="Helvetica" pitchFamily="2" charset="0"/>
              </a:rPr>
              <a:t>] baseline (Fig. 5) and</a:t>
            </a:r>
          </a:p>
          <a:p>
            <a:r>
              <a:rPr lang="en-US" sz="1600" i="0" dirty="0">
                <a:effectLst/>
                <a:latin typeface="Helvetica" pitchFamily="2" charset="0"/>
              </a:rPr>
              <a:t>4) when using a single DRAM subarray, 15.6°ø the SIMD</a:t>
            </a:r>
          </a:p>
          <a:p>
            <a:r>
              <a:rPr lang="en-US" sz="1600" i="0" dirty="0">
                <a:effectLst/>
                <a:latin typeface="Helvetica" pitchFamily="2" charset="0"/>
              </a:rPr>
              <a:t>utilization (i.e., SIMD efficiency) of the prior state-of-the-art</a:t>
            </a:r>
          </a:p>
          <a:p>
            <a:r>
              <a:rPr lang="en-US" sz="1600" i="0" dirty="0" err="1">
                <a:effectLst/>
                <a:latin typeface="Helvetica" pitchFamily="2" charset="0"/>
              </a:rPr>
              <a:t>PuD</a:t>
            </a:r>
            <a:r>
              <a:rPr lang="en-US" sz="1600" i="0" dirty="0">
                <a:effectLst/>
                <a:latin typeface="Helvetica" pitchFamily="2" charset="0"/>
              </a:rPr>
              <a:t> framework, SIMDRAM [</a:t>
            </a:r>
            <a:r>
              <a:rPr lang="en-US" sz="1600" i="0" dirty="0">
                <a:solidFill>
                  <a:srgbClr val="0000FF"/>
                </a:solidFill>
                <a:effectLst/>
                <a:latin typeface="Helvetica" pitchFamily="2" charset="0"/>
              </a:rPr>
              <a:t>174</a:t>
            </a:r>
            <a:r>
              <a:rPr lang="en-US" sz="1600" i="0" dirty="0">
                <a:effectLst/>
                <a:latin typeface="Helvetica" pitchFamily="2" charset="0"/>
              </a:rPr>
              <a:t>].</a:t>
            </a:r>
          </a:p>
          <a:p>
            <a:endParaRPr lang="en-US" sz="1600" i="0"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66</a:t>
            </a:fld>
            <a:endParaRPr lang="en-US"/>
          </a:p>
        </p:txBody>
      </p:sp>
    </p:spTree>
    <p:extLst>
      <p:ext uri="{BB962C8B-B14F-4D97-AF65-F5344CB8AC3E}">
        <p14:creationId xmlns:p14="http://schemas.microsoft.com/office/powerpoint/2010/main" val="175598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20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9F0-E4DE-9A3E-5F9A-267AE86003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5C5805-7A21-1FF9-12FE-F9B9792B83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515331-1290-1711-4B64-C76DE6B77485}"/>
              </a:ext>
            </a:extLst>
          </p:cNvPr>
          <p:cNvSpPr>
            <a:spLocks noGrp="1"/>
          </p:cNvSpPr>
          <p:nvPr>
            <p:ph type="body" idx="1"/>
          </p:nvPr>
        </p:nvSpPr>
        <p:spPr/>
        <p:txBody>
          <a:bodyPr/>
          <a:lstStyle/>
          <a:p>
            <a:r>
              <a:rPr lang="en-US" dirty="0"/>
              <a:t>By carefully choosing the voltage levels of the cells in the reference subarray, we can express many-input AND, NAND, OR, and NOR operations</a:t>
            </a:r>
          </a:p>
          <a:p>
            <a:r>
              <a:rPr lang="en-US" dirty="0"/>
              <a:t>[CLICK] As our time is limited, please check our paper for more details.</a:t>
            </a:r>
          </a:p>
        </p:txBody>
      </p:sp>
      <p:sp>
        <p:nvSpPr>
          <p:cNvPr id="4" name="Slayt Numarası Yer Tutucusu 3">
            <a:extLst>
              <a:ext uri="{FF2B5EF4-FFF2-40B4-BE49-F238E27FC236}">
                <a16:creationId xmlns:a16="http://schemas.microsoft.com/office/drawing/2014/main" id="{3193CBD5-9129-F05E-8034-E2FEE30050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07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C455-45C2-68FD-F805-E046A8F35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7A66C-DD08-5CC2-67EE-F25E6B76F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43220-2330-941A-9F7A-602509C164C8}"/>
              </a:ext>
            </a:extLst>
          </p:cNvPr>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967542D8-A95B-AFBB-6F0B-0D4C67BA40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26124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346E6-F29C-FD2E-96AB-58836FA67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FBFF6-D3F0-57D7-1530-8DC17268B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DC85-EB06-43D7-79FD-8B9F99FD9A88}"/>
              </a:ext>
            </a:extLst>
          </p:cNvPr>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a:extLst>
              <a:ext uri="{FF2B5EF4-FFF2-40B4-BE49-F238E27FC236}">
                <a16:creationId xmlns:a16="http://schemas.microsoft.com/office/drawing/2014/main" id="{B7B4CD62-CE47-4792-33B0-D32EF4500A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6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2F103-4854-6D90-D3B5-D9D9F9270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4DDE3-A8F0-05AF-FAD7-7A7B15789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5BB43-0B15-76AB-87A0-5F32D3604C3A}"/>
              </a:ext>
            </a:extLst>
          </p:cNvPr>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a:extLst>
              <a:ext uri="{FF2B5EF4-FFF2-40B4-BE49-F238E27FC236}">
                <a16:creationId xmlns:a16="http://schemas.microsoft.com/office/drawing/2014/main" id="{B9112611-967A-314B-0042-355A6396CB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67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840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623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AND, NAND, OR, and NOR operations and</a:t>
            </a:r>
          </a:p>
          <a:p>
            <a:r>
              <a:rPr lang="en-US" dirty="0"/>
              <a:t>[CLICK] We observe that the impact of data pattern is consistent across all tested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693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takeaway from this experiment is data pattern slightly affects the reliability of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474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D944-ADDA-53F0-C388-3BB8A82D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F918-3553-1C3B-0440-EA3E0EA15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339B4-649E-31E8-9DAA-680287FC5A33}"/>
              </a:ext>
            </a:extLst>
          </p:cNvPr>
          <p:cNvSpPr>
            <a:spLocks noGrp="1"/>
          </p:cNvSpPr>
          <p:nvPr>
            <p:ph type="body" idx="1"/>
          </p:nvPr>
        </p:nvSpPr>
        <p:spPr/>
        <p:txBody>
          <a:bodyPr/>
          <a:lstStyle/>
          <a:p>
            <a:r>
              <a:rPr lang="en-US" b="0" baseline="0" dirty="0"/>
              <a:t>You can find the following in the paper</a:t>
            </a:r>
          </a:p>
          <a:p>
            <a:r>
              <a:rPr lang="en-US" b="0" baseline="0" dirty="0"/>
              <a:t>[CLICK] The key ideas and hypotheses on how a COTS DRAM chip is capable of performing these operations</a:t>
            </a:r>
          </a:p>
          <a:p>
            <a:r>
              <a:rPr lang="en-US" b="0" baseline="0" dirty="0"/>
              <a:t>[CLICK] How the reliability of tested operations are affected by: Spatial Variation, more temperature results, DRAM Speed Rate and Chip density and Die revision</a:t>
            </a:r>
          </a:p>
          <a:p>
            <a:r>
              <a:rPr lang="en-US" b="0" baseline="0" dirty="0"/>
              <a:t>[CLICK] And what are the limitations that we face in off-the-shelf DRAM chips and a broad discussion on this topic</a:t>
            </a:r>
          </a:p>
        </p:txBody>
      </p:sp>
      <p:sp>
        <p:nvSpPr>
          <p:cNvPr id="5" name="Slayt Numarası Yer Tutucusu 4">
            <a:extLst>
              <a:ext uri="{FF2B5EF4-FFF2-40B4-BE49-F238E27FC236}">
                <a16:creationId xmlns:a16="http://schemas.microsoft.com/office/drawing/2014/main" id="{E5527247-4F33-4428-923D-8FF0B3560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965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0D82-103F-4707-87FC-C949DD129AD3}"/>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732F1B2A-C104-D6C0-5557-38E6D7C10E6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244EBF2C-9570-D41F-91FC-C05FB4CC3494}"/>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a:extLst>
              <a:ext uri="{FF2B5EF4-FFF2-40B4-BE49-F238E27FC236}">
                <a16:creationId xmlns:a16="http://schemas.microsoft.com/office/drawing/2014/main" id="{E4438D92-E3DC-9399-295E-BCF03498F099}"/>
              </a:ext>
            </a:extLst>
          </p:cNvPr>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39381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2A95-8A11-5E12-993E-31DF3EC51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1FB27-94B9-5C82-A910-FAD9B8407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B7457-819E-C13E-EE95-2AA054FED2F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a:extLst>
              <a:ext uri="{FF2B5EF4-FFF2-40B4-BE49-F238E27FC236}">
                <a16:creationId xmlns:a16="http://schemas.microsoft.com/office/drawing/2014/main" id="{885BBF80-38E7-D452-EF91-7A8A495CF8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833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183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BA8-B768-B100-04CD-11C34D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F47B-01EC-532D-DFAF-C00A463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940AF-25F5-55CC-12EA-C0736100D4F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233AD8B-ECF8-816F-3BB4-7B708BE65C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81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Processing-in-Memory architectures alleviate data movement bottlenecks by moving computation to where the data resides. Such architectures can be implemented </a:t>
            </a:r>
          </a:p>
          <a:p>
            <a:endParaRPr lang="en-US" dirty="0"/>
          </a:p>
          <a:p>
            <a:r>
              <a:rPr lang="en-US" dirty="0"/>
              <a:t>[CLICK] by adding logic near the memory arrays, in what is called processing-near-memory or</a:t>
            </a:r>
          </a:p>
          <a:p>
            <a:endParaRPr lang="en-US" dirty="0"/>
          </a:p>
          <a:p>
            <a:r>
              <a:rPr lang="en-US" dirty="0"/>
              <a:t>[CLICK] by using the analog operating principles of the memory cells to perform computation, in what is called processing-using-memory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029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EF80A-3320-FCBE-AA8C-6C327B93F742}"/>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2283F996-A189-F1FC-8769-5A7121559BAA}"/>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D2EC91F6-E8E8-E39B-049D-23B043FFD986}"/>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a:extLst>
              <a:ext uri="{FF2B5EF4-FFF2-40B4-BE49-F238E27FC236}">
                <a16:creationId xmlns:a16="http://schemas.microsoft.com/office/drawing/2014/main" id="{C556A72A-3014-EDCF-6786-526C79DD1277}"/>
              </a:ext>
            </a:extLst>
          </p:cNvPr>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8725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tr-TR"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360511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35489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At a very high level, Flash-Cosmos enables </a:t>
            </a:r>
            <a:r>
              <a:rPr lang="en-CH" b="1" dirty="0"/>
              <a:t>[Click] </a:t>
            </a:r>
            <a:r>
              <a:rPr lang="en-CH" b="0" dirty="0"/>
              <a:t>computation while sensing multiple operands at once and accurate computation results by zeroing raw bit errors in stored data.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51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bitline current cannot flow through Bitline 4 any longer, as it has a cell that stores ‘0’ and blocks the bitline current. </a:t>
            </a:r>
            <a:r>
              <a:rPr lang="en-CH" b="1" dirty="0"/>
              <a:t>[Click]</a:t>
            </a:r>
            <a:endParaRPr lang="en-CH" b="0" dirty="0"/>
          </a:p>
          <a:p>
            <a:endParaRPr lang="en-CH" b="0" dirty="0"/>
          </a:p>
          <a:p>
            <a:endParaRPr lang="en-CH"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5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320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intra-block MWS enables bitwise AND operation on any pages in the same block via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25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Through our real-device characterization, we demnostrated that both MWS operations are possible without requiring any change ot the cell array of commodity NAND flash chips, </a:t>
            </a:r>
            <a:r>
              <a:rPr lang="en-CH" b="1" dirty="0"/>
              <a:t>[Click] </a:t>
            </a:r>
            <a:r>
              <a:rPr lang="en-CH" b="0" dirty="0"/>
              <a:t>and they can reliably activate multiple wordlines at the same time without significant increase in sensing latency. </a:t>
            </a:r>
            <a:r>
              <a:rPr lang="en-CH" b="1" dirty="0"/>
              <a:t>[Click]</a:t>
            </a:r>
          </a:p>
          <a:p>
            <a:endParaRPr lang="en-CH" b="1" dirty="0"/>
          </a:p>
          <a:p>
            <a:r>
              <a:rPr lang="en-CH" b="0" dirty="0"/>
              <a:t>We also observed no errors in the tested cells when we program data using ESP, which shows that Flash-Cosmos enables reliable in-flash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960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system-level evaluation, </a:t>
            </a:r>
            <a:r>
              <a:rPr lang="en-GB" b="1" dirty="0"/>
              <a:t>[Click] </a:t>
            </a:r>
            <a:r>
              <a:rPr lang="en-GB" b="0" dirty="0"/>
              <a:t>we evaluate the speedup and </a:t>
            </a:r>
            <a:r>
              <a:rPr lang="en-GB" b="1" dirty="0"/>
              <a:t>[Click]</a:t>
            </a:r>
            <a:r>
              <a:rPr lang="en-GB" b="0" dirty="0"/>
              <a:t> energy benefit over the conventional system. </a:t>
            </a:r>
            <a:r>
              <a:rPr lang="en-GB" b="1" dirty="0"/>
              <a:t>[Click]</a:t>
            </a:r>
          </a:p>
          <a:p>
            <a:endParaRPr lang="en-GB" b="1" dirty="0"/>
          </a:p>
          <a:p>
            <a:r>
              <a:rPr lang="en-GB" b="0" dirty="0"/>
              <a:t>We observe that Flash-Cosmos provides significant performance and energy benefits over all the baselines, including the state-of-the-art in-flash bulk bitwise operation technique, </a:t>
            </a:r>
            <a:r>
              <a:rPr lang="en-GB" b="1" dirty="0"/>
              <a:t>[Click] </a:t>
            </a:r>
            <a:r>
              <a:rPr lang="en-GB" b="0" dirty="0"/>
              <a:t>and the larger the number of operands for bulk bitwise operations, the higher the performance and energy benefits that Flash-Cosmos can achieve over other computing platforms. </a:t>
            </a:r>
            <a:r>
              <a:rPr lang="en-GB" b="1" dirty="0"/>
              <a:t>[Click]</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5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51318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6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6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MIMDRAM’s key idea is to leverage fine-grained DRAM access for processing-using-DRAM operation</a:t>
            </a:r>
          </a:p>
          <a:p>
            <a:endParaRPr lang="en-US" dirty="0"/>
          </a:p>
          <a:p>
            <a:r>
              <a:rPr lang="en-US" dirty="0"/>
              <a:t>[CLICK] In traditional architectures, on every DRAM access, all rows in a DRAM mat are asserted even if only portion of that row will be accessed, since the global wordline propagates across all DRAM MATS. </a:t>
            </a:r>
          </a:p>
          <a:p>
            <a:endParaRPr lang="en-US" dirty="0"/>
          </a:p>
          <a:p>
            <a:r>
              <a:rPr lang="en-US" dirty="0"/>
              <a:t>[CLICK] Fine-Grained DRAM architectures segments the global wordline to access individual DRAM mats on an DRAM access.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64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55.xml"/><Relationship Id="rId4" Type="http://schemas.openxmlformats.org/officeDocument/2006/relationships/image" Target="../media/image9.jpeg"/></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04618823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9484648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967009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9021737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36406323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92864315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8948556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9578570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8073983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14369750"/>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79393632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9068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57284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613355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175705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00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391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8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2055672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89904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70938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7169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65883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79287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47821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88395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3003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8204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2523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310228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262969586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201693103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43287873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54724866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380679279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100052118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52386467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42461347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372921695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50517885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79842307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253490692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1224222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13913534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8531539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53419823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62793560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069397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48849879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1135650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6139980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57832364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27886475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4776735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01346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65936014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2580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9682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4842424"/>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42391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949389682"/>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693332560"/>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703256"/>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578315"/>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83280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917971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690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16100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3/29/25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312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3/29/25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26127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3/29/25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1565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3/29/25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8076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3/29/25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2871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3/29/25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1990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3/29/25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53926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3/29/25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6408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3/29/25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87043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3/29/25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875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3/29/25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89868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0806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08491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9008338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289934902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36789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4"/>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2"/>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241180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5992"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6"/>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75992"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2"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800"/>
          </a:p>
        </p:txBody>
      </p:sp>
    </p:spTree>
    <p:extLst>
      <p:ext uri="{BB962C8B-B14F-4D97-AF65-F5344CB8AC3E}">
        <p14:creationId xmlns:p14="http://schemas.microsoft.com/office/powerpoint/2010/main" val="3308416657"/>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5"/>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4"/>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5"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103632337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6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744546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58634850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188779050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404858295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193196543"/>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94450540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119585218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211947765"/>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373956758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58941658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328577833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287012940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573215242"/>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1820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048502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99073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42007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861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654402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770569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37982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57589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017887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4989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15910340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8274909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61441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50581520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69184548"/>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5294006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25321634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30183431"/>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0897817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5084440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61047204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822103185"/>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915243"/>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63901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18862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9786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24293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6627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65109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60489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339172"/>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0439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94715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CE054-F1E5-374D-A24E-887477C05326}"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9202974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586836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9817D1-13B0-D341-B1C4-34616D3933B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654522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067096-FD7F-A949-B565-8298951E6B8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85100888"/>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077C3-3C60-8640-A1DD-3718D4D0D74D}"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3550679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D41FDD-73B6-EC4A-BB35-BA0C8CCC36C9}"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1101296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8D2B92-4EF8-0940-9F90-1D39CCADBD7F}"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3364528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24B1A2-EC3E-4448-972E-E198354A3E4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5934820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5B71B7-33A4-004A-B24D-5E8A20C1D7A0}"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8620858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5EE445-AD48-2049-A03E-4C865681EA4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48139823"/>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8603A9-60B6-0741-B15F-17172804C1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30312911"/>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6D58A-9B40-E846-A790-9B6CD5A585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17058791"/>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98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01403014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CE054-F1E5-374D-A24E-887477C05326}"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29032200"/>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85418362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9817D1-13B0-D341-B1C4-34616D3933B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52296577"/>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067096-FD7F-A949-B565-8298951E6B8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16698233"/>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077C3-3C60-8640-A1DD-3718D4D0D74D}"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5440933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D41FDD-73B6-EC4A-BB35-BA0C8CCC36C9}"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7301220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8D2B92-4EF8-0940-9F90-1D39CCADBD7F}"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6150244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24B1A2-EC3E-4448-972E-E198354A3E4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6870746"/>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5B71B7-33A4-004A-B24D-5E8A20C1D7A0}"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202568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5EE445-AD48-2049-A03E-4C865681EA4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2643484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8603A9-60B6-0741-B15F-17172804C1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6257515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6D58A-9B40-E846-A790-9B6CD5A585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56308744"/>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Rectangle 6"/>
          <p:cNvSpPr>
            <a:spLocks noGrp="1" noChangeArrowheads="1"/>
          </p:cNvSpPr>
          <p:nvPr>
            <p:ph type="sldNum" sz="quarter" idx="12"/>
          </p:nvPr>
        </p:nvSpPr>
        <p:spPr/>
        <p:txBody>
          <a:bodyPr/>
          <a:lstStyle>
            <a:lvl1pP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4421268"/>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7742744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AC7BA1-BEA2-40AF-9056-44DC8C98568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8377683"/>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D2BBBE-2A44-4D16-8758-0239282DCC58}"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77358072"/>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FD5635-BCCD-45D2-B61E-320731E13B1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90990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218340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2685495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48CFD0-6DDB-45F0-A989-9F5CE648BC1E}"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192879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97B092-8552-4BA4-B0E1-CE51B98A2A2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90734799"/>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4DDA66-0DFC-412A-A4B0-EFE91F0913E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0874431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1F9A79-97CD-456A-8962-B51E5744B9C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1378862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89576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2319-B146-2CD0-1397-D8CCD9BA432A}"/>
              </a:ext>
            </a:extLst>
          </p:cNvPr>
          <p:cNvSpPr/>
          <p:nvPr userDrawn="1"/>
        </p:nvSpPr>
        <p:spPr>
          <a:xfrm>
            <a:off x="0" y="0"/>
            <a:ext cx="9144000" cy="770467"/>
          </a:xfrm>
          <a:prstGeom prst="rect">
            <a:avLst/>
          </a:prstGeom>
          <a:solidFill>
            <a:srgbClr val="E8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3999" cy="770467"/>
          </a:xfrm>
          <a:prstGeom prst="rect">
            <a:avLst/>
          </a:prstGeom>
        </p:spPr>
        <p:txBody>
          <a:bodyPr anchor="ctr"/>
          <a:lstStyle>
            <a:lvl1pPr>
              <a:lnSpc>
                <a:spcPct val="100000"/>
              </a:lnSpc>
              <a:spcAft>
                <a:spcPts val="600"/>
              </a:spcAft>
              <a:defRPr sz="4400" b="1">
                <a:solidFill>
                  <a:schemeClr val="accent5"/>
                </a:solidFill>
                <a:latin typeface="+mj-lt"/>
                <a:cs typeface="Segoe UI"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0" y="770468"/>
            <a:ext cx="9143999" cy="5585248"/>
          </a:xfrm>
          <a:prstGeom prst="rect">
            <a:avLst/>
          </a:prstGeom>
        </p:spPr>
        <p:txBody>
          <a:bodyPr/>
          <a:lstStyle>
            <a:lvl1pPr marL="177800" indent="-177800">
              <a:buFont typeface="Arial" panose="020B0604020202020204" pitchFamily="34" charset="0"/>
              <a:buChar char="•"/>
              <a:tabLst/>
              <a:defRPr sz="2400">
                <a:latin typeface="+mn-lt"/>
              </a:defRPr>
            </a:lvl1pPr>
            <a:lvl2pPr marL="133350" indent="-133350">
              <a:buFont typeface="Wingdings" panose="05000000000000000000" pitchFamily="2" charset="2"/>
              <a:buChar char="§"/>
              <a:tabLst/>
              <a:defRPr sz="2000">
                <a:latin typeface="Cambria" panose="02040503050406030204" pitchFamily="18" charset="0"/>
              </a:defRPr>
            </a:lvl2pPr>
            <a:lvl3pPr marL="533400" indent="-177800">
              <a:buFont typeface="Arial" panose="020B0604020202020204" pitchFamily="34" charset="0"/>
              <a:buChar char="•"/>
              <a:tabLst/>
              <a:defRPr sz="2400">
                <a:latin typeface="+mn-lt"/>
              </a:defRPr>
            </a:lvl3pPr>
            <a:lvl4pPr marL="895350" indent="-177800">
              <a:buFont typeface="Arial" panose="020B0604020202020204" pitchFamily="34" charset="0"/>
              <a:buChar char="•"/>
              <a:defRPr sz="2400">
                <a:latin typeface="+mn-lt"/>
              </a:defRPr>
            </a:lvl4pPr>
            <a:lvl5pPr marL="1257300" indent="-182563">
              <a:buFont typeface="Arial" panose="020B0604020202020204" pitchFamily="34" charset="0"/>
              <a:buChar char="•"/>
              <a:defRPr sz="2400">
                <a:latin typeface="+mn-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8" name="Slide Number Placeholder 5"/>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9" name="Picture 8" descr="safari.png"/>
          <p:cNvPicPr>
            <a:picLocks noChangeAspect="1"/>
          </p:cNvPicPr>
          <p:nvPr userDrawn="1"/>
        </p:nvPicPr>
        <p:blipFill>
          <a:blip r:embed="rId2" cstate="print"/>
          <a:stretch>
            <a:fillRect/>
          </a:stretch>
        </p:blipFill>
        <p:spPr>
          <a:xfrm>
            <a:off x="75991" y="6499732"/>
            <a:ext cx="1080120" cy="312522"/>
          </a:xfrm>
          <a:prstGeom prst="rect">
            <a:avLst/>
          </a:prstGeom>
        </p:spPr>
      </p:pic>
      <p:cxnSp>
        <p:nvCxnSpPr>
          <p:cNvPr id="6" name="Düz Bağlayıcı 5">
            <a:extLst>
              <a:ext uri="{FF2B5EF4-FFF2-40B4-BE49-F238E27FC236}">
                <a16:creationId xmlns:a16="http://schemas.microsoft.com/office/drawing/2014/main" id="{4DFC8092-9662-4B88-E70B-04F5060311BD}"/>
              </a:ext>
            </a:extLst>
          </p:cNvPr>
          <p:cNvCxnSpPr/>
          <p:nvPr userDrawn="1"/>
        </p:nvCxnSpPr>
        <p:spPr>
          <a:xfrm>
            <a:off x="0" y="770467"/>
            <a:ext cx="914400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496135"/>
      </p:ext>
    </p:extLst>
  </p:cSld>
  <p:clrMapOvr>
    <a:masterClrMapping/>
  </p:clrMapOvr>
  <p:extLst>
    <p:ext uri="{DCECCB84-F9BA-43D5-87BE-67443E8EF086}">
      <p15:sldGuideLst xmlns:p15="http://schemas.microsoft.com/office/powerpoint/2012/main">
        <p15:guide id="1" orient="horz" pos="4247">
          <p15:clr>
            <a:srgbClr val="FBAE40"/>
          </p15:clr>
        </p15:guide>
        <p15:guide id="2" pos="2880">
          <p15:clr>
            <a:srgbClr val="FBAE40"/>
          </p15:clr>
        </p15:guide>
      </p15:sldGuideLst>
    </p:ext>
  </p:extLst>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14242E-D8C9-7320-2109-C9456A365623}"/>
              </a:ext>
            </a:extLst>
          </p:cNvPr>
          <p:cNvSpPr/>
          <p:nvPr userDrawn="1"/>
        </p:nvSpPr>
        <p:spPr>
          <a:xfrm>
            <a:off x="0" y="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1">
            <a:extLst>
              <a:ext uri="{FF2B5EF4-FFF2-40B4-BE49-F238E27FC236}">
                <a16:creationId xmlns:a16="http://schemas.microsoft.com/office/drawing/2014/main" id="{1105E3DA-A12D-CD46-AD81-D1AD162ECF99}"/>
              </a:ext>
            </a:extLst>
          </p:cNvPr>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4400" b="1">
                <a:solidFill>
                  <a:schemeClr val="accent5">
                    <a:lumMod val="75000"/>
                  </a:schemeClr>
                </a:solidFill>
                <a:latin typeface="+mj-lt"/>
                <a:cs typeface="Segoe UI" panose="020B05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0E32C220-66DF-0292-BC74-F7D7AB3B60D9}"/>
              </a:ext>
            </a:extLst>
          </p:cNvPr>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6" name="Picture 5" descr="safari.png">
            <a:extLst>
              <a:ext uri="{FF2B5EF4-FFF2-40B4-BE49-F238E27FC236}">
                <a16:creationId xmlns:a16="http://schemas.microsoft.com/office/drawing/2014/main" id="{53097FC4-A74D-A22A-4B64-10CAEEE5CAB3}"/>
              </a:ext>
            </a:extLst>
          </p:cNvPr>
          <p:cNvPicPr>
            <a:picLocks noChangeAspect="1"/>
          </p:cNvPicPr>
          <p:nvPr userDrawn="1"/>
        </p:nvPicPr>
        <p:blipFill>
          <a:blip r:embed="rId2" cstate="print"/>
          <a:stretch>
            <a:fillRect/>
          </a:stretch>
        </p:blipFill>
        <p:spPr>
          <a:xfrm>
            <a:off x="75991" y="6499732"/>
            <a:ext cx="1080120" cy="312522"/>
          </a:xfrm>
          <a:prstGeom prst="rect">
            <a:avLst/>
          </a:prstGeom>
        </p:spPr>
      </p:pic>
      <p:sp>
        <p:nvSpPr>
          <p:cNvPr id="14" name="Rectangle 13">
            <a:extLst>
              <a:ext uri="{FF2B5EF4-FFF2-40B4-BE49-F238E27FC236}">
                <a16:creationId xmlns:a16="http://schemas.microsoft.com/office/drawing/2014/main" id="{0D519217-67E0-AAD3-E218-4BC540433D92}"/>
              </a:ext>
            </a:extLst>
          </p:cNvPr>
          <p:cNvSpPr/>
          <p:nvPr userDrawn="1"/>
        </p:nvSpPr>
        <p:spPr>
          <a:xfrm>
            <a:off x="0" y="115824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itle 1">
            <a:extLst>
              <a:ext uri="{FF2B5EF4-FFF2-40B4-BE49-F238E27FC236}">
                <a16:creationId xmlns:a16="http://schemas.microsoft.com/office/drawing/2014/main" id="{4C50D708-B568-B869-49C4-BC4A7113C56A}"/>
              </a:ext>
            </a:extLst>
          </p:cNvPr>
          <p:cNvSpPr txBox="1">
            <a:spLocks/>
          </p:cNvSpPr>
          <p:nvPr userDrawn="1"/>
        </p:nvSpPr>
        <p:spPr>
          <a:xfrm>
            <a:off x="75991" y="115824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5B3FEC81-3384-4E6E-3104-9F3A8EC2FE69}"/>
              </a:ext>
            </a:extLst>
          </p:cNvPr>
          <p:cNvSpPr/>
          <p:nvPr userDrawn="1"/>
        </p:nvSpPr>
        <p:spPr>
          <a:xfrm>
            <a:off x="0" y="231648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itle 1">
            <a:extLst>
              <a:ext uri="{FF2B5EF4-FFF2-40B4-BE49-F238E27FC236}">
                <a16:creationId xmlns:a16="http://schemas.microsoft.com/office/drawing/2014/main" id="{9F7A017E-9316-7EE2-9B04-99DCE0614AE6}"/>
              </a:ext>
            </a:extLst>
          </p:cNvPr>
          <p:cNvSpPr txBox="1">
            <a:spLocks/>
          </p:cNvSpPr>
          <p:nvPr userDrawn="1"/>
        </p:nvSpPr>
        <p:spPr>
          <a:xfrm>
            <a:off x="75991" y="231648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32C290DD-9A5E-AED3-B4F9-DABBBFDF73D5}"/>
              </a:ext>
            </a:extLst>
          </p:cNvPr>
          <p:cNvSpPr/>
          <p:nvPr userDrawn="1"/>
        </p:nvSpPr>
        <p:spPr>
          <a:xfrm>
            <a:off x="0" y="347472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itle 1">
            <a:extLst>
              <a:ext uri="{FF2B5EF4-FFF2-40B4-BE49-F238E27FC236}">
                <a16:creationId xmlns:a16="http://schemas.microsoft.com/office/drawing/2014/main" id="{C14951FB-8655-70A6-37C7-242E68037FB8}"/>
              </a:ext>
            </a:extLst>
          </p:cNvPr>
          <p:cNvSpPr txBox="1">
            <a:spLocks/>
          </p:cNvSpPr>
          <p:nvPr userDrawn="1"/>
        </p:nvSpPr>
        <p:spPr>
          <a:xfrm>
            <a:off x="75991" y="347472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B05B1C1E-19AD-5C6D-8580-95ABD4A1E8D8}"/>
              </a:ext>
            </a:extLst>
          </p:cNvPr>
          <p:cNvSpPr/>
          <p:nvPr userDrawn="1"/>
        </p:nvSpPr>
        <p:spPr>
          <a:xfrm>
            <a:off x="0" y="4521539"/>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itle 1">
            <a:extLst>
              <a:ext uri="{FF2B5EF4-FFF2-40B4-BE49-F238E27FC236}">
                <a16:creationId xmlns:a16="http://schemas.microsoft.com/office/drawing/2014/main" id="{71D84487-F582-FD28-168C-709F1576FE8E}"/>
              </a:ext>
            </a:extLst>
          </p:cNvPr>
          <p:cNvSpPr txBox="1">
            <a:spLocks/>
          </p:cNvSpPr>
          <p:nvPr userDrawn="1"/>
        </p:nvSpPr>
        <p:spPr>
          <a:xfrm>
            <a:off x="75991" y="4521539"/>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2" name="Rectangle 21">
            <a:extLst>
              <a:ext uri="{FF2B5EF4-FFF2-40B4-BE49-F238E27FC236}">
                <a16:creationId xmlns:a16="http://schemas.microsoft.com/office/drawing/2014/main" id="{07DB81E5-7CC8-C59B-C59B-494B1782B330}"/>
              </a:ext>
            </a:extLst>
          </p:cNvPr>
          <p:cNvSpPr/>
          <p:nvPr userDrawn="1"/>
        </p:nvSpPr>
        <p:spPr>
          <a:xfrm>
            <a:off x="0" y="5568358"/>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itle 1">
            <a:extLst>
              <a:ext uri="{FF2B5EF4-FFF2-40B4-BE49-F238E27FC236}">
                <a16:creationId xmlns:a16="http://schemas.microsoft.com/office/drawing/2014/main" id="{90D92AFC-42D6-97E2-3E82-4B5BB5B1887A}"/>
              </a:ext>
            </a:extLst>
          </p:cNvPr>
          <p:cNvSpPr txBox="1">
            <a:spLocks/>
          </p:cNvSpPr>
          <p:nvPr userDrawn="1"/>
        </p:nvSpPr>
        <p:spPr>
          <a:xfrm>
            <a:off x="75991" y="5568358"/>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77890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94D8-3B35-0727-B4E2-241AC58DD756}"/>
              </a:ext>
            </a:extLst>
          </p:cNvPr>
          <p:cNvSpPr>
            <a:spLocks noGrp="1"/>
          </p:cNvSpPr>
          <p:nvPr>
            <p:ph type="ctrTitle"/>
          </p:nvPr>
        </p:nvSpPr>
        <p:spPr>
          <a:xfrm>
            <a:off x="0" y="1122363"/>
            <a:ext cx="9144000" cy="2387600"/>
          </a:xfrm>
          <a:solidFill>
            <a:srgbClr val="FAF7F5"/>
          </a:solidFill>
          <a:ln>
            <a:solidFill>
              <a:srgbClr val="FAF7F5"/>
            </a:solidFill>
          </a:ln>
        </p:spPr>
        <p:txBody>
          <a:bodyPr anchor="ctr">
            <a:normAutofit/>
          </a:bodyPr>
          <a:lstStyle>
            <a:lvl1pPr algn="ctr">
              <a:lnSpc>
                <a:spcPct val="110000"/>
              </a:lnSpc>
              <a:defRPr sz="3600">
                <a:solidFill>
                  <a:srgbClr val="C80060"/>
                </a:solidFill>
              </a:defRPr>
            </a:lvl1pPr>
          </a:lstStyle>
          <a:p>
            <a:r>
              <a:rPr lang="en-GB"/>
              <a:t>Click to edit Master title style</a:t>
            </a:r>
            <a:endParaRPr lang="en-CH" dirty="0"/>
          </a:p>
        </p:txBody>
      </p:sp>
      <p:sp>
        <p:nvSpPr>
          <p:cNvPr id="3" name="Subtitle 2">
            <a:extLst>
              <a:ext uri="{FF2B5EF4-FFF2-40B4-BE49-F238E27FC236}">
                <a16:creationId xmlns:a16="http://schemas.microsoft.com/office/drawing/2014/main" id="{2A199CD0-69FB-5141-54B6-3956626D3CE1}"/>
              </a:ext>
            </a:extLst>
          </p:cNvPr>
          <p:cNvSpPr>
            <a:spLocks noGrp="1"/>
          </p:cNvSpPr>
          <p:nvPr>
            <p:ph type="subTitle" idx="1"/>
          </p:nvPr>
        </p:nvSpPr>
        <p:spPr>
          <a:xfrm>
            <a:off x="1143000" y="4079875"/>
            <a:ext cx="6858000" cy="20956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dirty="0"/>
          </a:p>
        </p:txBody>
      </p:sp>
      <p:sp>
        <p:nvSpPr>
          <p:cNvPr id="8" name="Rectangle 7">
            <a:extLst>
              <a:ext uri="{FF2B5EF4-FFF2-40B4-BE49-F238E27FC236}">
                <a16:creationId xmlns:a16="http://schemas.microsoft.com/office/drawing/2014/main" id="{72A71D8C-6C6C-0E43-C344-9D08D9E1FB2F}"/>
              </a:ext>
            </a:extLst>
          </p:cNvPr>
          <p:cNvSpPr/>
          <p:nvPr userDrawn="1"/>
        </p:nvSpPr>
        <p:spPr>
          <a:xfrm>
            <a:off x="0" y="94211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9" name="Rectangle 8">
            <a:extLst>
              <a:ext uri="{FF2B5EF4-FFF2-40B4-BE49-F238E27FC236}">
                <a16:creationId xmlns:a16="http://schemas.microsoft.com/office/drawing/2014/main" id="{F94B6E8A-AD55-AF2C-D557-449A0305A438}"/>
              </a:ext>
            </a:extLst>
          </p:cNvPr>
          <p:cNvSpPr/>
          <p:nvPr userDrawn="1"/>
        </p:nvSpPr>
        <p:spPr>
          <a:xfrm>
            <a:off x="0" y="351386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Tree>
    <p:extLst>
      <p:ext uri="{BB962C8B-B14F-4D97-AF65-F5344CB8AC3E}">
        <p14:creationId xmlns:p14="http://schemas.microsoft.com/office/powerpoint/2010/main" val="71438493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C52-D81D-6103-C514-3D93F3A3A3E7}"/>
              </a:ext>
            </a:extLst>
          </p:cNvPr>
          <p:cNvSpPr>
            <a:spLocks noGrp="1"/>
          </p:cNvSpPr>
          <p:nvPr>
            <p:ph type="title"/>
          </p:nvPr>
        </p:nvSpPr>
        <p:spPr>
          <a:xfrm>
            <a:off x="0" y="1"/>
            <a:ext cx="9144000" cy="800082"/>
          </a:xfrm>
          <a:solidFill>
            <a:srgbClr val="FAF7F5"/>
          </a:solidFill>
          <a:ln>
            <a:solidFill>
              <a:srgbClr val="FAF7F5"/>
            </a:solidFill>
          </a:ln>
        </p:spPr>
        <p:txBody>
          <a:bodyPr tIns="180000">
            <a:normAutofit/>
          </a:bodyPr>
          <a:lstStyle>
            <a:lvl1pPr>
              <a:defRPr sz="3200">
                <a:solidFill>
                  <a:srgbClr val="66665C"/>
                </a:solidFill>
              </a:defRPr>
            </a:lvl1pPr>
          </a:lstStyle>
          <a:p>
            <a:r>
              <a:rPr lang="en-GB" dirty="0"/>
              <a:t>Click to edit Master title style</a:t>
            </a:r>
            <a:endParaRPr lang="en-CH" dirty="0"/>
          </a:p>
        </p:txBody>
      </p:sp>
      <p:sp>
        <p:nvSpPr>
          <p:cNvPr id="3" name="Content Placeholder 2">
            <a:extLst>
              <a:ext uri="{FF2B5EF4-FFF2-40B4-BE49-F238E27FC236}">
                <a16:creationId xmlns:a16="http://schemas.microsoft.com/office/drawing/2014/main" id="{CB56C9A7-A794-032F-6DCF-FA32238AA5C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dirty="0"/>
          </a:p>
        </p:txBody>
      </p:sp>
      <p:sp>
        <p:nvSpPr>
          <p:cNvPr id="5" name="Footer Placeholder 4">
            <a:extLst>
              <a:ext uri="{FF2B5EF4-FFF2-40B4-BE49-F238E27FC236}">
                <a16:creationId xmlns:a16="http://schemas.microsoft.com/office/drawing/2014/main" id="{D11946FB-B897-7EEF-322B-36B66F1D7D09}"/>
              </a:ext>
            </a:extLst>
          </p:cNvPr>
          <p:cNvSpPr>
            <a:spLocks noGrp="1"/>
          </p:cNvSpPr>
          <p:nvPr>
            <p:ph type="ftr" sz="quarter" idx="11"/>
          </p:nvPr>
        </p:nvSpPr>
        <p:spPr>
          <a:xfrm>
            <a:off x="-8519" y="6560583"/>
            <a:ext cx="8004550" cy="365125"/>
          </a:xfrm>
        </p:spPr>
        <p:txBody>
          <a:bodyPr/>
          <a:lstStyle>
            <a:lvl1pPr>
              <a:defRPr sz="1200" b="1" i="0">
                <a:solidFill>
                  <a:schemeClr val="bg1"/>
                </a:solidFill>
                <a:latin typeface="Avenir Next Demi Bold" panose="020B0503020202020204" pitchFamily="34" charset="0"/>
              </a:defRPr>
            </a:lvl1pPr>
          </a:lstStyle>
          <a:p>
            <a:r>
              <a:rPr lang="en-GB" dirty="0"/>
              <a:t>Flash-Cosmos: In-Flash Bulk Bitwise Operations Using Inherent Computation </a:t>
            </a:r>
            <a:r>
              <a:rPr lang="en-GB" dirty="0" err="1"/>
              <a:t>Capbility</a:t>
            </a:r>
            <a:r>
              <a:rPr lang="en-GB" dirty="0"/>
              <a:t> of NAND Flash Memory</a:t>
            </a:r>
            <a:endParaRPr lang="en-CH" dirty="0"/>
          </a:p>
        </p:txBody>
      </p:sp>
      <p:sp>
        <p:nvSpPr>
          <p:cNvPr id="6" name="Slide Number Placeholder 5">
            <a:extLst>
              <a:ext uri="{FF2B5EF4-FFF2-40B4-BE49-F238E27FC236}">
                <a16:creationId xmlns:a16="http://schemas.microsoft.com/office/drawing/2014/main" id="{4A994CEE-A16E-CD13-AD5A-343524F6CAA0}"/>
              </a:ext>
            </a:extLst>
          </p:cNvPr>
          <p:cNvSpPr>
            <a:spLocks noGrp="1"/>
          </p:cNvSpPr>
          <p:nvPr>
            <p:ph type="sldNum" sz="quarter" idx="12"/>
          </p:nvPr>
        </p:nvSpPr>
        <p:spPr>
          <a:xfrm>
            <a:off x="6967331" y="6560583"/>
            <a:ext cx="2057400" cy="365125"/>
          </a:xfrm>
        </p:spPr>
        <p:txBody>
          <a:bodyPr/>
          <a:lstStyle>
            <a:lvl1pPr>
              <a:defRPr sz="1400" b="1" i="0">
                <a:solidFill>
                  <a:srgbClr val="66665C"/>
                </a:solidFill>
                <a:latin typeface="Avenir Next Demi Bold" panose="020B0503020202020204" pitchFamily="34" charset="0"/>
              </a:defRPr>
            </a:lvl1pPr>
          </a:lstStyle>
          <a:p>
            <a:fld id="{CC579B59-77B5-774A-97C3-0D6C62254113}" type="slidenum">
              <a:rPr lang="en-CH" smtClean="0"/>
              <a:pPr/>
              <a:t>‹#›</a:t>
            </a:fld>
            <a:endParaRPr lang="en-CH" dirty="0"/>
          </a:p>
        </p:txBody>
      </p:sp>
      <p:sp>
        <p:nvSpPr>
          <p:cNvPr id="7" name="Rectangle 6">
            <a:extLst>
              <a:ext uri="{FF2B5EF4-FFF2-40B4-BE49-F238E27FC236}">
                <a16:creationId xmlns:a16="http://schemas.microsoft.com/office/drawing/2014/main" id="{F7D32CAE-C200-B97E-8C05-88E1DCEFC7C8}"/>
              </a:ext>
            </a:extLst>
          </p:cNvPr>
          <p:cNvSpPr/>
          <p:nvPr userDrawn="1"/>
        </p:nvSpPr>
        <p:spPr>
          <a:xfrm>
            <a:off x="0" y="802951"/>
            <a:ext cx="9144000" cy="74466"/>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pic>
        <p:nvPicPr>
          <p:cNvPr id="4" name="그래픽 12">
            <a:extLst>
              <a:ext uri="{FF2B5EF4-FFF2-40B4-BE49-F238E27FC236}">
                <a16:creationId xmlns:a16="http://schemas.microsoft.com/office/drawing/2014/main" id="{2D6660E3-897F-7940-5162-70C1F7A2295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96" y="6637917"/>
            <a:ext cx="978667" cy="188277"/>
          </a:xfrm>
          <a:prstGeom prst="rect">
            <a:avLst/>
          </a:prstGeom>
        </p:spPr>
      </p:pic>
    </p:spTree>
    <p:extLst>
      <p:ext uri="{BB962C8B-B14F-4D97-AF65-F5344CB8AC3E}">
        <p14:creationId xmlns:p14="http://schemas.microsoft.com/office/powerpoint/2010/main" val="350257351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219878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70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7.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27.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30.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pn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1.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2.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1.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3.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4.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78.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5" Type="http://schemas.openxmlformats.org/officeDocument/2006/relationships/theme" Target="../theme/theme55.xml"/><Relationship Id="rId4" Type="http://schemas.openxmlformats.org/officeDocument/2006/relationships/slideLayout" Target="../slideLayouts/slideLayout57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6.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593.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5" Type="http://schemas.openxmlformats.org/officeDocument/2006/relationships/theme" Target="../theme/theme57.xml"/><Relationship Id="rId4" Type="http://schemas.openxmlformats.org/officeDocument/2006/relationships/slideLayout" Target="../slideLayouts/slideLayout594.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597.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5" Type="http://schemas.openxmlformats.org/officeDocument/2006/relationships/theme" Target="../theme/theme58.xml"/><Relationship Id="rId4" Type="http://schemas.openxmlformats.org/officeDocument/2006/relationships/slideLayout" Target="../slideLayouts/slideLayout598.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600.xml"/><Relationship Id="rId1" Type="http://schemas.openxmlformats.org/officeDocument/2006/relationships/slideLayout" Target="../slideLayouts/slideLayout5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theme" Target="../theme/theme60.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slideLayout" Target="../slideLayouts/slideLayout612.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1.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theme" Target="../theme/theme62.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slideLayout" Target="../slideLayouts/slideLayout635.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63.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4.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6.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 Id="rId14" Type="http://schemas.openxmlformats.org/officeDocument/2006/relationships/image" Target="../media/image1.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7.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86.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688.xml"/><Relationship Id="rId1" Type="http://schemas.openxmlformats.org/officeDocument/2006/relationships/slideLayout" Target="../slideLayouts/slideLayout6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690.xml"/><Relationship Id="rId1" Type="http://schemas.openxmlformats.org/officeDocument/2006/relationships/slideLayout" Target="../slideLayouts/slideLayout6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55577471"/>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9355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60520"/>
      </p:ext>
    </p:extLst>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77031997"/>
      </p:ext>
    </p:extLst>
  </p:cSld>
  <p:clrMap bg1="lt1" tx1="dk1" bg2="lt2" tx2="dk2" accent1="accent1" accent2="accent2" accent3="accent3" accent4="accent4" accent5="accent5" accent6="accent6" hlink="hlink" folHlink="folHlink"/>
  <p:sldLayoutIdLst>
    <p:sldLayoutId id="2147488952" r:id="rId1"/>
    <p:sldLayoutId id="2147488953" r:id="rId2"/>
    <p:sldLayoutId id="2147488954" r:id="rId3"/>
    <p:sldLayoutId id="2147488955" r:id="rId4"/>
    <p:sldLayoutId id="2147488956" r:id="rId5"/>
    <p:sldLayoutId id="2147488957" r:id="rId6"/>
    <p:sldLayoutId id="2147488958" r:id="rId7"/>
    <p:sldLayoutId id="2147488959" r:id="rId8"/>
    <p:sldLayoutId id="2147488960" r:id="rId9"/>
    <p:sldLayoutId id="2147488961" r:id="rId10"/>
    <p:sldLayoutId id="21474889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422544"/>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7372137"/>
      </p:ext>
    </p:extLst>
  </p:cSld>
  <p:clrMap bg1="lt1" tx1="dk1" bg2="lt2" tx2="dk2" accent1="accent1" accent2="accent2" accent3="accent3" accent4="accent4" accent5="accent5" accent6="accent6" hlink="hlink" folHlink="folHlink"/>
  <p:sldLayoutIdLst>
    <p:sldLayoutId id="2147489008" r:id="rId1"/>
    <p:sldLayoutId id="2147489009" r:id="rId2"/>
    <p:sldLayoutId id="2147489010" r:id="rId3"/>
    <p:sldLayoutId id="2147489011" r:id="rId4"/>
    <p:sldLayoutId id="2147489012" r:id="rId5"/>
    <p:sldLayoutId id="2147489013" r:id="rId6"/>
    <p:sldLayoutId id="2147489014" r:id="rId7"/>
    <p:sldLayoutId id="2147489015" r:id="rId8"/>
    <p:sldLayoutId id="2147489016" r:id="rId9"/>
    <p:sldLayoutId id="2147489017" r:id="rId10"/>
    <p:sldLayoutId id="21474890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846426049"/>
      </p:ext>
    </p:extLst>
  </p:cSld>
  <p:clrMap bg1="lt1" tx1="dk1" bg2="lt2" tx2="dk2" accent1="accent1" accent2="accent2" accent3="accent3" accent4="accent4" accent5="accent5" accent6="accent6" hlink="hlink" folHlink="folHlink"/>
  <p:sldLayoutIdLst>
    <p:sldLayoutId id="2147489059" r:id="rId1"/>
    <p:sldLayoutId id="2147489060" r:id="rId2"/>
    <p:sldLayoutId id="2147489061" r:id="rId3"/>
    <p:sldLayoutId id="2147489062" r:id="rId4"/>
    <p:sldLayoutId id="2147489063" r:id="rId5"/>
    <p:sldLayoutId id="2147489064" r:id="rId6"/>
    <p:sldLayoutId id="2147489065" r:id="rId7"/>
    <p:sldLayoutId id="2147489066" r:id="rId8"/>
    <p:sldLayoutId id="2147489067" r:id="rId9"/>
    <p:sldLayoutId id="2147489068" r:id="rId10"/>
    <p:sldLayoutId id="2147489069"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72609"/>
      </p:ext>
    </p:extLst>
  </p:cSld>
  <p:clrMap bg1="lt1" tx1="dk1" bg2="lt2" tx2="dk2" accent1="accent1" accent2="accent2" accent3="accent3" accent4="accent4" accent5="accent5" accent6="accent6" hlink="hlink" folHlink="folHlink"/>
  <p:sldLayoutIdLst>
    <p:sldLayoutId id="2147489077" r:id="rId1"/>
    <p:sldLayoutId id="2147489078" r:id="rId2"/>
    <p:sldLayoutId id="2147489079" r:id="rId3"/>
    <p:sldLayoutId id="214748908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3/29/25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698722"/>
      </p:ext>
    </p:extLst>
  </p:cSld>
  <p:clrMap bg1="lt1" tx1="dk1" bg2="lt2" tx2="dk2" accent1="accent1" accent2="accent2" accent3="accent3" accent4="accent4" accent5="accent5" accent6="accent6" hlink="hlink" folHlink="folHlink"/>
  <p:sldLayoutIdLst>
    <p:sldLayoutId id="2147489082" r:id="rId1"/>
    <p:sldLayoutId id="2147489083" r:id="rId2"/>
    <p:sldLayoutId id="2147489084" r:id="rId3"/>
    <p:sldLayoutId id="2147489085" r:id="rId4"/>
    <p:sldLayoutId id="2147489086" r:id="rId5"/>
    <p:sldLayoutId id="2147489087" r:id="rId6"/>
    <p:sldLayoutId id="2147489088" r:id="rId7"/>
    <p:sldLayoutId id="2147489089" r:id="rId8"/>
    <p:sldLayoutId id="2147489090" r:id="rId9"/>
    <p:sldLayoutId id="2147489091" r:id="rId10"/>
    <p:sldLayoutId id="21474890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22543"/>
      </p:ext>
    </p:extLst>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950066"/>
      </p:ext>
    </p:extLst>
  </p:cSld>
  <p:clrMap bg1="lt1" tx1="dk1" bg2="lt2" tx2="dk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706773"/>
      </p:ext>
    </p:extLst>
  </p:cSld>
  <p:clrMap bg1="lt1" tx1="dk1" bg2="lt2" tx2="dk2" accent1="accent1" accent2="accent2" accent3="accent3" accent4="accent4" accent5="accent5" accent6="accent6" hlink="hlink" folHlink="folHlink"/>
  <p:sldLayoutIdLst>
    <p:sldLayoutId id="2147489128" r:id="rId1"/>
    <p:sldLayoutId id="214748912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33542930"/>
      </p:ext>
    </p:extLst>
  </p:cSld>
  <p:clrMap bg1="lt1" tx1="dk1" bg2="lt2" tx2="dk2" accent1="accent1" accent2="accent2" accent3="accent3" accent4="accent4" accent5="accent5" accent6="accent6" hlink="hlink" folHlink="folHlink"/>
  <p:sldLayoutIdLst>
    <p:sldLayoutId id="2147489144" r:id="rId1"/>
    <p:sldLayoutId id="2147489145" r:id="rId2"/>
    <p:sldLayoutId id="2147489146" r:id="rId3"/>
    <p:sldLayoutId id="2147489147" r:id="rId4"/>
    <p:sldLayoutId id="2147489148" r:id="rId5"/>
    <p:sldLayoutId id="2147489149" r:id="rId6"/>
    <p:sldLayoutId id="2147489150" r:id="rId7"/>
    <p:sldLayoutId id="2147489151" r:id="rId8"/>
    <p:sldLayoutId id="2147489152" r:id="rId9"/>
    <p:sldLayoutId id="2147489153" r:id="rId10"/>
    <p:sldLayoutId id="2147489154" r:id="rId11"/>
    <p:sldLayoutId id="21474891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8291173"/>
      </p:ext>
    </p:extLst>
  </p:cSld>
  <p:clrMap bg1="lt1" tx1="dk1" bg2="lt2" tx2="dk2" accent1="accent1" accent2="accent2" accent3="accent3" accent4="accent4" accent5="accent5" accent6="accent6" hlink="hlink" folHlink="folHlink"/>
  <p:sldLayoutIdLst>
    <p:sldLayoutId id="2147489157" r:id="rId1"/>
    <p:sldLayoutId id="2147489158" r:id="rId2"/>
    <p:sldLayoutId id="2147489159" r:id="rId3"/>
    <p:sldLayoutId id="2147489160" r:id="rId4"/>
    <p:sldLayoutId id="2147489161" r:id="rId5"/>
    <p:sldLayoutId id="2147489162" r:id="rId6"/>
    <p:sldLayoutId id="2147489163" r:id="rId7"/>
    <p:sldLayoutId id="2147489164" r:id="rId8"/>
    <p:sldLayoutId id="2147489165" r:id="rId9"/>
    <p:sldLayoutId id="2147489166" r:id="rId10"/>
    <p:sldLayoutId id="21474891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4694905"/>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72122641"/>
      </p:ext>
    </p:extLst>
  </p:cSld>
  <p:clrMap bg1="lt1" tx1="dk1" bg2="lt2" tx2="dk2" accent1="accent1" accent2="accent2" accent3="accent3" accent4="accent4" accent5="accent5" accent6="accent6" hlink="hlink" folHlink="folHlink"/>
  <p:sldLayoutIdLst>
    <p:sldLayoutId id="2147489182" r:id="rId1"/>
    <p:sldLayoutId id="2147489183" r:id="rId2"/>
    <p:sldLayoutId id="2147489184" r:id="rId3"/>
    <p:sldLayoutId id="2147489185" r:id="rId4"/>
    <p:sldLayoutId id="2147489186" r:id="rId5"/>
    <p:sldLayoutId id="2147489187" r:id="rId6"/>
    <p:sldLayoutId id="2147489188" r:id="rId7"/>
    <p:sldLayoutId id="2147489189" r:id="rId8"/>
    <p:sldLayoutId id="2147489190" r:id="rId9"/>
    <p:sldLayoutId id="2147489191" r:id="rId10"/>
    <p:sldLayoutId id="21474891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5C1105-7C02-0A4A-BBB4-558A73CD3AC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6940877"/>
      </p:ext>
    </p:extLst>
  </p:cSld>
  <p:clrMap bg1="lt1" tx1="dk1" bg2="lt2" tx2="dk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 id="214748920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06765"/>
      </p:ext>
    </p:extLst>
  </p:cSld>
  <p:clrMap bg1="lt1" tx1="dk1" bg2="lt2" tx2="dk2" accent1="accent1" accent2="accent2" accent3="accent3" accent4="accent4" accent5="accent5" accent6="accent6" hlink="hlink" folHlink="folHlink"/>
  <p:sldLayoutIdLst>
    <p:sldLayoutId id="2147489258" r:id="rId1"/>
    <p:sldLayoutId id="214748925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5C1105-7C02-0A4A-BBB4-558A73CD3AC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3468584"/>
      </p:ext>
    </p:extLst>
  </p:cSld>
  <p:clrMap bg1="lt1" tx1="dk1" bg2="lt2" tx2="dk2" accent1="accent1" accent2="accent2" accent3="accent3" accent4="accent4" accent5="accent5" accent6="accent6" hlink="hlink" folHlink="folHlink"/>
  <p:sldLayoutIdLst>
    <p:sldLayoutId id="2147489261" r:id="rId1"/>
    <p:sldLayoutId id="2147489262" r:id="rId2"/>
    <p:sldLayoutId id="2147489263" r:id="rId3"/>
    <p:sldLayoutId id="2147489264" r:id="rId4"/>
    <p:sldLayoutId id="2147489265" r:id="rId5"/>
    <p:sldLayoutId id="2147489266" r:id="rId6"/>
    <p:sldLayoutId id="2147489267" r:id="rId7"/>
    <p:sldLayoutId id="2147489268" r:id="rId8"/>
    <p:sldLayoutId id="2147489269" r:id="rId9"/>
    <p:sldLayoutId id="2147489270" r:id="rId10"/>
    <p:sldLayoutId id="2147489271" r:id="rId11"/>
    <p:sldLayoutId id="21474892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400BD0-49BF-48FC-8114-37C1D4F5AB3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3264801"/>
      </p:ext>
    </p:extLst>
  </p:cSld>
  <p:clrMap bg1="lt1" tx1="dk1" bg2="lt2" tx2="dk2" accent1="accent1" accent2="accent2" accent3="accent3" accent4="accent4" accent5="accent5" accent6="accent6" hlink="hlink" folHlink="folHlink"/>
  <p:sldLayoutIdLst>
    <p:sldLayoutId id="2147489274" r:id="rId1"/>
    <p:sldLayoutId id="2147489275" r:id="rId2"/>
    <p:sldLayoutId id="2147489276" r:id="rId3"/>
    <p:sldLayoutId id="2147489277" r:id="rId4"/>
    <p:sldLayoutId id="2147489278" r:id="rId5"/>
    <p:sldLayoutId id="2147489279" r:id="rId6"/>
    <p:sldLayoutId id="2147489280" r:id="rId7"/>
    <p:sldLayoutId id="2147489281" r:id="rId8"/>
    <p:sldLayoutId id="2147489282" r:id="rId9"/>
    <p:sldLayoutId id="2147489283" r:id="rId10"/>
    <p:sldLayoutId id="21474892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407965"/>
      </p:ext>
    </p:extLst>
  </p:cSld>
  <p:clrMap bg1="lt1" tx1="dk1" bg2="lt2" tx2="dk2" accent1="accent1" accent2="accent2" accent3="accent3" accent4="accent4" accent5="accent5" accent6="accent6" hlink="hlink" folHlink="folHlink"/>
  <p:sldLayoutIdLst>
    <p:sldLayoutId id="2147489286" r:id="rId1"/>
    <p:sldLayoutId id="2147489287" r:id="rId2"/>
    <p:sldLayoutId id="214748928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C175A-001B-F122-EAEC-701B23593B9D}"/>
              </a:ext>
            </a:extLst>
          </p:cNvPr>
          <p:cNvSpPr>
            <a:spLocks noGrp="1"/>
          </p:cNvSpPr>
          <p:nvPr>
            <p:ph type="title"/>
          </p:nvPr>
        </p:nvSpPr>
        <p:spPr>
          <a:xfrm>
            <a:off x="0" y="1"/>
            <a:ext cx="9144000" cy="914400"/>
          </a:xfrm>
          <a:prstGeom prst="rect">
            <a:avLst/>
          </a:prstGeom>
          <a:noFill/>
        </p:spPr>
        <p:txBody>
          <a:bodyPr vert="horz" lIns="180000" tIns="45720" rIns="91440" bIns="45720" rtlCol="0" anchor="ctr">
            <a:normAutofit/>
          </a:bodyPr>
          <a:lstStyle/>
          <a:p>
            <a:r>
              <a:rPr lang="en-GB"/>
              <a:t>Click to edit Master title style</a:t>
            </a:r>
            <a:endParaRPr lang="en-CH" dirty="0"/>
          </a:p>
        </p:txBody>
      </p:sp>
      <p:sp>
        <p:nvSpPr>
          <p:cNvPr id="3" name="Text Placeholder 2">
            <a:extLst>
              <a:ext uri="{FF2B5EF4-FFF2-40B4-BE49-F238E27FC236}">
                <a16:creationId xmlns:a16="http://schemas.microsoft.com/office/drawing/2014/main" id="{288C6696-E964-955E-282B-B11220F407EB}"/>
              </a:ext>
            </a:extLst>
          </p:cNvPr>
          <p:cNvSpPr>
            <a:spLocks noGrp="1"/>
          </p:cNvSpPr>
          <p:nvPr>
            <p:ph type="body" idx="1"/>
          </p:nvPr>
        </p:nvSpPr>
        <p:spPr>
          <a:xfrm>
            <a:off x="119270" y="999986"/>
            <a:ext cx="8905461" cy="547501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dirty="0"/>
          </a:p>
        </p:txBody>
      </p:sp>
      <p:sp>
        <p:nvSpPr>
          <p:cNvPr id="4" name="Date Placeholder 3">
            <a:extLst>
              <a:ext uri="{FF2B5EF4-FFF2-40B4-BE49-F238E27FC236}">
                <a16:creationId xmlns:a16="http://schemas.microsoft.com/office/drawing/2014/main" id="{6A0367FD-E7D1-AA1A-9CFD-E52520E4924D}"/>
              </a:ext>
            </a:extLst>
          </p:cNvPr>
          <p:cNvSpPr>
            <a:spLocks noGrp="1"/>
          </p:cNvSpPr>
          <p:nvPr>
            <p:ph type="dt" sz="half" idx="2"/>
          </p:nvPr>
        </p:nvSpPr>
        <p:spPr>
          <a:xfrm>
            <a:off x="628650" y="6560583"/>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Avenir Next Medium" panose="020B0503020202020204" pitchFamily="34" charset="0"/>
              </a:defRPr>
            </a:lvl1pPr>
          </a:lstStyle>
          <a:p>
            <a:endParaRPr lang="en-CH"/>
          </a:p>
        </p:txBody>
      </p:sp>
      <p:sp>
        <p:nvSpPr>
          <p:cNvPr id="5" name="Footer Placeholder 4">
            <a:extLst>
              <a:ext uri="{FF2B5EF4-FFF2-40B4-BE49-F238E27FC236}">
                <a16:creationId xmlns:a16="http://schemas.microsoft.com/office/drawing/2014/main" id="{B7CCA823-584F-54AF-7E5C-3B25CBCD23D6}"/>
              </a:ext>
            </a:extLst>
          </p:cNvPr>
          <p:cNvSpPr>
            <a:spLocks noGrp="1"/>
          </p:cNvSpPr>
          <p:nvPr>
            <p:ph type="ftr" sz="quarter" idx="3"/>
          </p:nvPr>
        </p:nvSpPr>
        <p:spPr>
          <a:xfrm>
            <a:off x="3028950" y="6560583"/>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Next Medium" panose="020B0503020202020204" pitchFamily="34" charset="0"/>
              </a:defRPr>
            </a:lvl1pPr>
          </a:lstStyle>
          <a:p>
            <a:r>
              <a:rPr lang="en-GB"/>
              <a:t>Flash-Cosmos: In-Flash Bulk Bitwise Operations Using Inherent Computation Capbility of NAND Flash Memory</a:t>
            </a:r>
            <a:endParaRPr lang="en-CH" dirty="0"/>
          </a:p>
        </p:txBody>
      </p:sp>
      <p:sp>
        <p:nvSpPr>
          <p:cNvPr id="6" name="Slide Number Placeholder 5">
            <a:extLst>
              <a:ext uri="{FF2B5EF4-FFF2-40B4-BE49-F238E27FC236}">
                <a16:creationId xmlns:a16="http://schemas.microsoft.com/office/drawing/2014/main" id="{9912CAAC-4D46-D667-4BCE-1658B9342CD9}"/>
              </a:ext>
            </a:extLst>
          </p:cNvPr>
          <p:cNvSpPr>
            <a:spLocks noGrp="1"/>
          </p:cNvSpPr>
          <p:nvPr>
            <p:ph type="sldNum" sz="quarter" idx="4"/>
          </p:nvPr>
        </p:nvSpPr>
        <p:spPr>
          <a:xfrm>
            <a:off x="6457950" y="6560583"/>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Next Medium" panose="020B0503020202020204" pitchFamily="34" charset="0"/>
              </a:defRPr>
            </a:lvl1pPr>
          </a:lstStyle>
          <a:p>
            <a:fld id="{CC579B59-77B5-774A-97C3-0D6C62254113}" type="slidenum">
              <a:rPr lang="en-CH" smtClean="0"/>
              <a:pPr/>
              <a:t>‹#›</a:t>
            </a:fld>
            <a:endParaRPr lang="en-CH"/>
          </a:p>
        </p:txBody>
      </p:sp>
    </p:spTree>
    <p:extLst>
      <p:ext uri="{BB962C8B-B14F-4D97-AF65-F5344CB8AC3E}">
        <p14:creationId xmlns:p14="http://schemas.microsoft.com/office/powerpoint/2010/main" val="3926717269"/>
      </p:ext>
    </p:extLst>
  </p:cSld>
  <p:clrMap bg1="lt1" tx1="dk1" bg2="lt2" tx2="dk2" accent1="accent1" accent2="accent2" accent3="accent3" accent4="accent4" accent5="accent5" accent6="accent6" hlink="hlink" folHlink="folHlink"/>
  <p:sldLayoutIdLst>
    <p:sldLayoutId id="2147489290" r:id="rId1"/>
    <p:sldLayoutId id="2147489291" r:id="rId2"/>
  </p:sldLayoutIdLst>
  <p:hf hdr="0" ftr="0" dt="0"/>
  <p:txStyles>
    <p:titleStyle>
      <a:lvl1pPr algn="l" defTabSz="685800" rtl="0" eaLnBrk="1" latinLnBrk="0" hangingPunct="1">
        <a:lnSpc>
          <a:spcPct val="90000"/>
        </a:lnSpc>
        <a:spcBef>
          <a:spcPct val="0"/>
        </a:spcBef>
        <a:buNone/>
        <a:defRPr sz="3000" b="0" i="0" kern="1200">
          <a:solidFill>
            <a:schemeClr val="tx1"/>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C80060"/>
        </a:buClr>
        <a:buFont typeface="Wingdings" pitchFamily="2" charset="2"/>
        <a:buChar char="§"/>
        <a:defRPr sz="2100" b="0" i="0" kern="1200">
          <a:solidFill>
            <a:schemeClr val="tx1"/>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950" b="0" i="0" kern="1200">
          <a:solidFill>
            <a:schemeClr val="tx1"/>
          </a:solidFill>
          <a:latin typeface="Avenir Next" panose="020B0503020202020204" pitchFamily="34" charset="0"/>
          <a:ea typeface="+mn-ea"/>
          <a:cs typeface="+mn-cs"/>
        </a:defRPr>
      </a:lvl2pPr>
      <a:lvl3pPr marL="857250" indent="-171450" algn="l" defTabSz="685800" rtl="0" eaLnBrk="1" latinLnBrk="0" hangingPunct="1">
        <a:lnSpc>
          <a:spcPct val="90000"/>
        </a:lnSpc>
        <a:spcBef>
          <a:spcPts val="375"/>
        </a:spcBef>
        <a:buClr>
          <a:schemeClr val="tx1"/>
        </a:buClr>
        <a:buSzPct val="70000"/>
        <a:buFont typeface="Courier New" panose="02070309020205020404" pitchFamily="49" charset="0"/>
        <a:buChar char="o"/>
        <a:defRPr sz="1800" b="0" i="0" kern="1200">
          <a:solidFill>
            <a:schemeClr val="tx1"/>
          </a:solidFill>
          <a:latin typeface="Avenir Next" panose="020B0503020202020204" pitchFamily="34" charset="0"/>
          <a:ea typeface="+mn-ea"/>
          <a:cs typeface="+mn-cs"/>
        </a:defRPr>
      </a:lvl3pPr>
      <a:lvl4pPr marL="1200150" indent="-171450" algn="l" defTabSz="685800" rtl="0" eaLnBrk="1" latinLnBrk="0" hangingPunct="1">
        <a:lnSpc>
          <a:spcPct val="90000"/>
        </a:lnSpc>
        <a:spcBef>
          <a:spcPts val="375"/>
        </a:spcBef>
        <a:buFont typeface="Apple Symbols" panose="02000000000000000000" pitchFamily="2" charset="-79"/>
        <a:buChar char="⎻"/>
        <a:defRPr sz="1650" b="0" i="0" kern="1200">
          <a:solidFill>
            <a:schemeClr val="tx1"/>
          </a:solidFill>
          <a:latin typeface="Avenir Next" panose="020B0503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650" b="0" i="0" kern="1200">
          <a:solidFill>
            <a:schemeClr val="tx1"/>
          </a:solidFill>
          <a:latin typeface="Avenir Next" panose="020B05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3/29/25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806225641"/>
      </p:ext>
    </p:extLst>
  </p:cSld>
  <p:clrMap bg1="lt1" tx1="dk1" bg2="lt2" tx2="dk2" accent1="accent1" accent2="accent2" accent3="accent3" accent4="accent4" accent5="accent5" accent6="accent6" hlink="hlink" folHlink="folHlink"/>
  <p:sldLayoutIdLst>
    <p:sldLayoutId id="2147489293" r:id="rId1"/>
    <p:sldLayoutId id="21474892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55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55.xml"/></Relationships>
</file>

<file path=ppt/slides/_rels/slide10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32.xml"/><Relationship Id="rId5" Type="http://schemas.openxmlformats.org/officeDocument/2006/relationships/image" Target="../media/image89.png"/><Relationship Id="rId4" Type="http://schemas.openxmlformats.org/officeDocument/2006/relationships/hyperlink" Target="https://arxiv.org/pdf/2012.03112.pdf"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2.xml"/></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events.safari.ethz.ch/asplos25-MCCSys/doku.php" TargetMode="External"/><Relationship Id="rId1" Type="http://schemas.openxmlformats.org/officeDocument/2006/relationships/slideLayout" Target="../slideLayouts/slideLayout33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55.xml"/></Relationships>
</file>

<file path=ppt/slides/_rels/slide110.xml.rels><?xml version="1.0" encoding="UTF-8" standalone="yes"?>
<Relationships xmlns="http://schemas.openxmlformats.org/package/2006/relationships"><Relationship Id="rId3" Type="http://schemas.openxmlformats.org/officeDocument/2006/relationships/hyperlink" Target="https://events.safari.ethz.ch/asplos25-MCCSys/doku.php" TargetMode="External"/><Relationship Id="rId2" Type="http://schemas.openxmlformats.org/officeDocument/2006/relationships/notesSlide" Target="../notesSlides/notesSlide38.xml"/><Relationship Id="rId1" Type="http://schemas.openxmlformats.org/officeDocument/2006/relationships/slideLayout" Target="../slideLayouts/slideLayout334.xml"/><Relationship Id="rId4" Type="http://schemas.openxmlformats.org/officeDocument/2006/relationships/image" Target="../media/image91.png"/></Relationships>
</file>

<file path=ppt/slides/_rels/slide11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hyperlink" Target="https://github.com/CMU-SAFARI/" TargetMode="External"/><Relationship Id="rId16" Type="http://schemas.openxmlformats.org/officeDocument/2006/relationships/image" Target="../media/image105.png"/><Relationship Id="rId1" Type="http://schemas.openxmlformats.org/officeDocument/2006/relationships/slideLayout" Target="../slideLayouts/slideLayout50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39.xml"/><Relationship Id="rId1" Type="http://schemas.openxmlformats.org/officeDocument/2006/relationships/slideLayout" Target="../slideLayouts/slideLayout55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3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1.xml"/></Relationships>
</file>

<file path=ppt/slides/_rels/slide11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3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arxiv.org/pdf/2310.10168.pdf" TargetMode="External"/><Relationship Id="rId1" Type="http://schemas.openxmlformats.org/officeDocument/2006/relationships/slideLayout" Target="../slideLayouts/slideLayout334.xml"/></Relationships>
</file>

<file path=ppt/slides/_rels/slide11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334.xml"/><Relationship Id="rId4" Type="http://schemas.openxmlformats.org/officeDocument/2006/relationships/image" Target="../media/image109.png"/></Relationships>
</file>

<file path=ppt/slides/_rels/slide118.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555.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hyperlink" Target="https://arxiv.org/pdf/2212.06292" TargetMode="External"/><Relationship Id="rId2" Type="http://schemas.openxmlformats.org/officeDocument/2006/relationships/image" Target="../media/image111.png"/><Relationship Id="rId1" Type="http://schemas.openxmlformats.org/officeDocument/2006/relationships/slideLayout" Target="../slideLayouts/slideLayout555.xml"/><Relationship Id="rId4" Type="http://schemas.openxmlformats.org/officeDocument/2006/relationships/image" Target="../media/image112.png"/></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55.xml"/></Relationships>
</file>

<file path=ppt/slides/_rels/slide12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532.xml"/><Relationship Id="rId4" Type="http://schemas.openxmlformats.org/officeDocument/2006/relationships/image" Target="../media/image113.png"/></Relationships>
</file>

<file path=ppt/slides/_rels/slide121.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532.xml"/><Relationship Id="rId4" Type="http://schemas.openxmlformats.org/officeDocument/2006/relationships/image" Target="../media/image114.png"/></Relationships>
</file>

<file path=ppt/slides/_rels/slide122.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15.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532.xml"/><Relationship Id="rId4" Type="http://schemas.openxmlformats.org/officeDocument/2006/relationships/image" Target="../media/image116.png"/></Relationships>
</file>

<file path=ppt/slides/_rels/slide124.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555.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0.pn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67.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arxiv.org/abs/2308.11030" TargetMode="External"/><Relationship Id="rId2" Type="http://schemas.openxmlformats.org/officeDocument/2006/relationships/hyperlink" Target="https://people.inf.ethz.ch/omutlu/pub/Ramulator2_arxiv23.pdf" TargetMode="External"/><Relationship Id="rId1" Type="http://schemas.openxmlformats.org/officeDocument/2006/relationships/slideLayout" Target="../slideLayouts/slideLayout532.xml"/><Relationship Id="rId6" Type="http://schemas.openxmlformats.org/officeDocument/2006/relationships/hyperlink" Target="https://arxiv.org/pdf/2308.11030.pdf" TargetMode="External"/><Relationship Id="rId5" Type="http://schemas.openxmlformats.org/officeDocument/2006/relationships/image" Target="../media/image117.png"/><Relationship Id="rId4" Type="http://schemas.openxmlformats.org/officeDocument/2006/relationships/hyperlink" Target="https://github.com/CMU-SAFARI/ramulator2"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25.xml"/></Relationships>
</file>

<file path=ppt/slides/_rels/slide1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hyperlink" Target="https://github.com/CMU-SAFARI/" TargetMode="External"/><Relationship Id="rId16" Type="http://schemas.openxmlformats.org/officeDocument/2006/relationships/image" Target="../media/image105.png"/><Relationship Id="rId1" Type="http://schemas.openxmlformats.org/officeDocument/2006/relationships/slideLayout" Target="../slideLayouts/slideLayout50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5.tiff"/></Relationships>
</file>

<file path=ppt/slides/_rels/slide1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safari.ethz.ch/" TargetMode="External"/><Relationship Id="rId1" Type="http://schemas.openxmlformats.org/officeDocument/2006/relationships/slideLayout" Target="../slideLayouts/slideLayout4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50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safari.ethz.ch/safari-newsletter-july-2024/" TargetMode="External"/><Relationship Id="rId1" Type="http://schemas.openxmlformats.org/officeDocument/2006/relationships/slideLayout" Target="../slideLayouts/slideLayout422.xml"/></Relationships>
</file>

<file path=ppt/slides/_rels/slide13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22.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21.png"/><Relationship Id="rId1" Type="http://schemas.openxmlformats.org/officeDocument/2006/relationships/slideLayout" Target="../slideLayouts/slideLayout66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7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4.xml"/><Relationship Id="rId4" Type="http://schemas.openxmlformats.org/officeDocument/2006/relationships/image" Target="../media/image125.png"/></Relationships>
</file>

<file path=ppt/slides/_rels/slide136.xml.rels><?xml version="1.0" encoding="UTF-8" standalone="yes"?>
<Relationships xmlns="http://schemas.openxmlformats.org/package/2006/relationships"><Relationship Id="rId8" Type="http://schemas.openxmlformats.org/officeDocument/2006/relationships/hyperlink" Target="https://people.inf.ethz.ch/omutlu/pub/softMC_hpca17-lightning-talk.pptx" TargetMode="External"/><Relationship Id="rId3" Type="http://schemas.openxmlformats.org/officeDocument/2006/relationships/hyperlink" Target="https://github.com/CMU-SAFARI/SoftMC" TargetMode="External"/><Relationship Id="rId7" Type="http://schemas.openxmlformats.org/officeDocument/2006/relationships/hyperlink" Target="https://people.inf.ethz.ch/omutlu/pub/softMC_hpca17-talk.pdf" TargetMode="Externa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hyperlink" Target="https://people.inf.ethz.ch/omutlu/pub/softMC_hpca17-talk.pptx" TargetMode="External"/><Relationship Id="rId5" Type="http://schemas.openxmlformats.org/officeDocument/2006/relationships/hyperlink" Target="https://hpca2017.org/" TargetMode="External"/><Relationship Id="rId10" Type="http://schemas.openxmlformats.org/officeDocument/2006/relationships/hyperlink" Target="https://www.youtube.com/watch?v=tnSPEP3t-Ys" TargetMode="External"/><Relationship Id="rId4" Type="http://schemas.openxmlformats.org/officeDocument/2006/relationships/hyperlink" Target="https://people.inf.ethz.ch/omutlu/pub/softMC_hpca17.pdf" TargetMode="External"/><Relationship Id="rId9" Type="http://schemas.openxmlformats.org/officeDocument/2006/relationships/hyperlink" Target="https://people.inf.ethz.ch/omutlu/pub/softMC_hpca17-lightning-talk.pdf"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127.png"/><Relationship Id="rId2" Type="http://schemas.openxmlformats.org/officeDocument/2006/relationships/hyperlink" Target="https://github.com/CMU-SAFARI/DRAM-Bender" TargetMode="External"/><Relationship Id="rId1" Type="http://schemas.openxmlformats.org/officeDocument/2006/relationships/slideLayout" Target="../slideLayouts/slideLayout2.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527.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hyperlink" Target="https://github.com/CMU-SAFARI/DRAM-Bender" TargetMode="External"/><Relationship Id="rId4" Type="http://schemas.openxmlformats.org/officeDocument/2006/relationships/image" Target="../media/image129.svg"/><Relationship Id="rId9" Type="http://schemas.openxmlformats.org/officeDocument/2006/relationships/image" Target="../media/image134.png"/></Relationships>
</file>

<file path=ppt/slides/_rels/slide1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7.xml"/><Relationship Id="rId4" Type="http://schemas.openxmlformats.org/officeDocument/2006/relationships/hyperlink" Target="https://arxiv.org/pdf/2402.18736.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6.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3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arxiv.org/pdf/2312.02880.pdf" TargetMode="External"/><Relationship Id="rId1" Type="http://schemas.openxmlformats.org/officeDocument/2006/relationships/slideLayout" Target="../slideLayouts/slideLayout457.xml"/><Relationship Id="rId5" Type="http://schemas.openxmlformats.org/officeDocument/2006/relationships/image" Target="../media/image137.png"/><Relationship Id="rId4" Type="http://schemas.openxmlformats.org/officeDocument/2006/relationships/image" Target="../media/image136.png"/></Relationships>
</file>

<file path=ppt/slides/_rels/slide141.xml.rels><?xml version="1.0" encoding="UTF-8" standalone="yes"?>
<Relationships xmlns="http://schemas.openxmlformats.org/package/2006/relationships"><Relationship Id="rId3" Type="http://schemas.openxmlformats.org/officeDocument/2006/relationships/hyperlink" Target="https://arxiv.org/pdf/2405.06081" TargetMode="External"/><Relationship Id="rId2" Type="http://schemas.openxmlformats.org/officeDocument/2006/relationships/image" Target="../media/image138.png"/><Relationship Id="rId1" Type="http://schemas.openxmlformats.org/officeDocument/2006/relationships/slideLayout" Target="../slideLayouts/slideLayout45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684.xml"/><Relationship Id="rId6" Type="http://schemas.openxmlformats.org/officeDocument/2006/relationships/image" Target="../media/image141.emf"/><Relationship Id="rId5" Type="http://schemas.openxmlformats.org/officeDocument/2006/relationships/image" Target="../media/image140.svg"/><Relationship Id="rId4" Type="http://schemas.openxmlformats.org/officeDocument/2006/relationships/image" Target="../media/image10.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5.xm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685.xml"/></Relationships>
</file>

<file path=ppt/slides/_rels/slide1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68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6.xml"/><Relationship Id="rId1" Type="http://schemas.openxmlformats.org/officeDocument/2006/relationships/slideLayout" Target="../slideLayouts/slideLayout685.xml"/></Relationships>
</file>

<file path=ppt/slides/_rels/slide1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7.xml"/><Relationship Id="rId1" Type="http://schemas.openxmlformats.org/officeDocument/2006/relationships/slideLayout" Target="../slideLayouts/slideLayout685.xml"/><Relationship Id="rId5" Type="http://schemas.openxmlformats.org/officeDocument/2006/relationships/image" Target="../media/image144.png"/><Relationship Id="rId4" Type="http://schemas.openxmlformats.org/officeDocument/2006/relationships/image" Target="../media/image14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88.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pdf/2109.14320" TargetMode="External"/><Relationship Id="rId2" Type="http://schemas.openxmlformats.org/officeDocument/2006/relationships/chart" Target="../charts/chart3.xml"/><Relationship Id="rId1" Type="http://schemas.openxmlformats.org/officeDocument/2006/relationships/slideLayout" Target="../slideLayouts/slideLayout53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8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8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8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1.xml"/><Relationship Id="rId1" Type="http://schemas.openxmlformats.org/officeDocument/2006/relationships/slideLayout" Target="../slideLayouts/slideLayout688.xml"/><Relationship Id="rId5" Type="http://schemas.openxmlformats.org/officeDocument/2006/relationships/image" Target="../media/image146.png"/><Relationship Id="rId4" Type="http://schemas.openxmlformats.org/officeDocument/2006/relationships/hyperlink" Target="https://arxiv.org/abs/2209.05566.pdf" TargetMode="Externa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88.xml"/></Relationships>
</file>

<file path=ppt/slides/_rels/slide1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3.xml"/><Relationship Id="rId1" Type="http://schemas.openxmlformats.org/officeDocument/2006/relationships/slideLayout" Target="../slideLayouts/slideLayout688.xml"/><Relationship Id="rId4" Type="http://schemas.openxmlformats.org/officeDocument/2006/relationships/chart" Target="../charts/chart6.xml"/></Relationships>
</file>

<file path=ppt/slides/_rels/slide156.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88.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i.org/10.1109/T-C.1969.222754" TargetMode="External"/><Relationship Id="rId1" Type="http://schemas.openxmlformats.org/officeDocument/2006/relationships/slideLayout" Target="../slideLayouts/slideLayout60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31.png"/><Relationship Id="rId1" Type="http://schemas.openxmlformats.org/officeDocument/2006/relationships/slideLayout" Target="../slideLayouts/slideLayout5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0.xml"/></Relationships>
</file>

<file path=ppt/slides/_rels/slide26.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3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3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42.png"/><Relationship Id="rId1" Type="http://schemas.openxmlformats.org/officeDocument/2006/relationships/slideLayout" Target="../slideLayouts/slideLayout53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2.xml"/></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43.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532.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6.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3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5.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j5-I84iNVd8" TargetMode="External"/><Relationship Id="rId3" Type="http://schemas.openxmlformats.org/officeDocument/2006/relationships/hyperlink" Target="http://www.biomedcentral.com/bmcgenomics/" TargetMode="External"/><Relationship Id="rId7" Type="http://schemas.openxmlformats.org/officeDocument/2006/relationships/hyperlink" Target="https://github.com/CMU-SAFARI/GRIM" TargetMode="External"/><Relationship Id="rId2" Type="http://schemas.openxmlformats.org/officeDocument/2006/relationships/hyperlink" Target="https://arxiv.org/pdf/1711.01177.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GRIM-filter-DNA-pre-alignment-in-memory_apbc18-talk.pdf" TargetMode="External"/><Relationship Id="rId5" Type="http://schemas.openxmlformats.org/officeDocument/2006/relationships/hyperlink" Target="https://people.inf.ethz.ch/omutlu/pub/GRIM-filter-DNA-pre-alignment-in-memory_apbc18-talk.pptx" TargetMode="External"/><Relationship Id="rId4" Type="http://schemas.openxmlformats.org/officeDocument/2006/relationships/hyperlink" Target="http://apbc2018.bio.keio.ac.jp/" TargetMode="External"/><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46.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iscaconf.org/isca2024/" TargetMode="External"/><Relationship Id="rId7" Type="http://schemas.openxmlformats.org/officeDocument/2006/relationships/image" Target="../media/image47.png"/><Relationship Id="rId2" Type="http://schemas.openxmlformats.org/officeDocument/2006/relationships/hyperlink" Target="https://arxiv.org/pdf/2406.19113" TargetMode="External"/><Relationship Id="rId1" Type="http://schemas.openxmlformats.org/officeDocument/2006/relationships/slideLayout" Target="../slideLayouts/slideLayout2.xml"/><Relationship Id="rId6" Type="http://schemas.openxmlformats.org/officeDocument/2006/relationships/hyperlink" Target="https://arxiv.org/abs/2406.19113" TargetMode="External"/><Relationship Id="rId5" Type="http://schemas.openxmlformats.org/officeDocument/2006/relationships/hyperlink" Target="https://safari.ethz.ch/wp-content/uploads/MegIS-ISCA24-V6.pdf" TargetMode="External"/><Relationship Id="rId4" Type="http://schemas.openxmlformats.org/officeDocument/2006/relationships/hyperlink" Target="https://safari.ethz.ch/wp-content/uploads/MegIS-ISCA24-V6.pptx"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eople.inf.ethz.ch/omutlu/pub/ModernPrimerOnPIM_springer-emerging-computing-bookchapter21.pdf" TargetMode="External"/><Relationship Id="rId2" Type="http://schemas.openxmlformats.org/officeDocument/2006/relationships/notesSlide" Target="../notesSlides/notesSlide5.xml"/><Relationship Id="rId1" Type="http://schemas.openxmlformats.org/officeDocument/2006/relationships/slideLayout" Target="../slideLayouts/slideLayout532.xml"/><Relationship Id="rId6" Type="http://schemas.openxmlformats.org/officeDocument/2006/relationships/image" Target="../media/image48.png"/><Relationship Id="rId5" Type="http://schemas.openxmlformats.org/officeDocument/2006/relationships/hyperlink" Target="https://arxiv.org/pdf/1903.03988.pdf" TargetMode="External"/><Relationship Id="rId4" Type="http://schemas.openxmlformats.org/officeDocument/2006/relationships/hyperlink" Target="https://people.inf.ethz.ch/omutlu/projects.ht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6.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81.xml"/></Relationships>
</file>

<file path=ppt/slides/_rels/slide45.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22.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50.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4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37.xml"/></Relationships>
</file>

<file path=ppt/slides/_rels/slide49.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5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55.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614.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55.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7.xml"/><Relationship Id="rId1" Type="http://schemas.openxmlformats.org/officeDocument/2006/relationships/slideLayout" Target="../slideLayouts/slideLayout660.xml"/><Relationship Id="rId6" Type="http://schemas.openxmlformats.org/officeDocument/2006/relationships/image" Target="../media/image1000.png"/><Relationship Id="rId5" Type="http://schemas.openxmlformats.org/officeDocument/2006/relationships/image" Target="../media/image1440.png"/><Relationship Id="rId4" Type="http://schemas.openxmlformats.org/officeDocument/2006/relationships/image" Target="../media/image136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0.xm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614.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55.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14.xml"/><Relationship Id="rId4" Type="http://schemas.openxmlformats.org/officeDocument/2006/relationships/hyperlink" Target="https://arxiv.org/pdf/2402.19080.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0.xml"/></Relationships>
</file>

<file path=ppt/slides/_rels/slide57.xml.rels><?xml version="1.0" encoding="UTF-8" standalone="yes"?>
<Relationships xmlns="http://schemas.openxmlformats.org/package/2006/relationships"><Relationship Id="rId3" Type="http://schemas.openxmlformats.org/officeDocument/2006/relationships/hyperlink" Target="http://taco.acm.org/" TargetMode="External"/><Relationship Id="rId2" Type="http://schemas.openxmlformats.org/officeDocument/2006/relationships/hyperlink" Target="https://arxiv.org/pdf/2207.13795"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doi.org/10.1145/3673653" TargetMode="External"/><Relationship Id="rId4" Type="http://schemas.openxmlformats.org/officeDocument/2006/relationships/hyperlink" Target="https://arxiv.org/abs/2207.13795"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0.xml"/></Relationships>
</file>

<file path=ppt/slides/_rels/slide6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690.xml"/></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690.xml"/></Relationships>
</file>

<file path=ppt/slides/_rels/slide6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690.xml"/></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690.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5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63.png"/><Relationship Id="rId4" Type="http://schemas.openxmlformats.org/officeDocument/2006/relationships/hyperlink" Target="https://www.youtube.com/watch?v=qeukNs5XI3g&amp;t=4192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64.jpg"/><Relationship Id="rId4" Type="http://schemas.openxmlformats.org/officeDocument/2006/relationships/hyperlink" Target="https://www.youtube.com/watch?v=qeukNs5XI3g&amp;t=4192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2.xml"/></Relationships>
</file>

<file path=ppt/slides/_rels/slide70.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65.png"/><Relationship Id="rId4" Type="http://schemas.openxmlformats.org/officeDocument/2006/relationships/hyperlink" Target="https://www.youtube.com/watch?v=qeukNs5XI3g&amp;t=4192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578.xml"/></Relationships>
</file>

<file path=ppt/slides/_rels/slide72.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67.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7.xml"/><Relationship Id="rId4" Type="http://schemas.openxmlformats.org/officeDocument/2006/relationships/hyperlink" Target="https://arxiv.org/pdf/2402.18736.pdf"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0.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0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60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2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600.xml"/><Relationship Id="rId4" Type="http://schemas.openxmlformats.org/officeDocument/2006/relationships/hyperlink" Target="https://arxiv.org/pdf/2211.05838"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600.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685.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685.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600.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600.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600.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60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0.xml"/></Relationships>
</file>

<file path=ppt/slides/_rels/slide8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hpca-conf.org/2024/" TargetMode="External"/><Relationship Id="rId7" Type="http://schemas.openxmlformats.org/officeDocument/2006/relationships/hyperlink" Target="https://github.com/CMU-SAFARI/FCDRAM/" TargetMode="External"/><Relationship Id="rId2" Type="http://schemas.openxmlformats.org/officeDocument/2006/relationships/hyperlink" Target="https://arxiv.org/pdf/2402.18736" TargetMode="External"/><Relationship Id="rId1" Type="http://schemas.openxmlformats.org/officeDocument/2006/relationships/slideLayout" Target="../slideLayouts/slideLayout555.xml"/><Relationship Id="rId6" Type="http://schemas.openxmlformats.org/officeDocument/2006/relationships/hyperlink" Target="https://arxiv.org/abs/2402.18736" TargetMode="External"/><Relationship Id="rId5" Type="http://schemas.openxmlformats.org/officeDocument/2006/relationships/hyperlink" Target="https://safari.ethz.ch/wp-content/uploads/fcdram_slides.pdf" TargetMode="External"/><Relationship Id="rId4" Type="http://schemas.openxmlformats.org/officeDocument/2006/relationships/hyperlink" Target="https://safari.ethz.ch/wp-content/uploads/fcdram_slides.pptx"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22.xml"/></Relationships>
</file>

<file path=ppt/slides/_rels/slide9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dsn2024uq.github.io/" TargetMode="External"/><Relationship Id="rId7" Type="http://schemas.openxmlformats.org/officeDocument/2006/relationships/hyperlink" Target="https://github.com/CMU-SAFARI/SiMRA-DRAM" TargetMode="External"/><Relationship Id="rId2" Type="http://schemas.openxmlformats.org/officeDocument/2006/relationships/hyperlink" Target="https://arxiv.org/pdf/2405.06081" TargetMode="External"/><Relationship Id="rId1" Type="http://schemas.openxmlformats.org/officeDocument/2006/relationships/slideLayout" Target="../slideLayouts/slideLayout555.xml"/><Relationship Id="rId6" Type="http://schemas.openxmlformats.org/officeDocument/2006/relationships/hyperlink" Target="https://arxiv.org/abs/2405.06081" TargetMode="External"/><Relationship Id="rId5" Type="http://schemas.openxmlformats.org/officeDocument/2006/relationships/hyperlink" Target="https://safari.ethz.ch/wp-content/uploads/simradram_dsn24_final.pdf" TargetMode="External"/><Relationship Id="rId4" Type="http://schemas.openxmlformats.org/officeDocument/2006/relationships/hyperlink" Target="https://safari.ethz.ch/wp-content/uploads/simradram_dsn24_final.pptx"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457.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83.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57.xml"/></Relationships>
</file>

<file path=ppt/slides/_rels/slide9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555.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86.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JyWxkeQA0W8?t=2495"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pLUTo_lecture-slides.pdf"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pLUTo_lecture-slides.pptx" TargetMode="External"/><Relationship Id="rId11" Type="http://schemas.openxmlformats.org/officeDocument/2006/relationships/image" Target="../media/image87.png"/><Relationship Id="rId5" Type="http://schemas.openxmlformats.org/officeDocument/2006/relationships/hyperlink" Target="https://people.inf.ethz.ch/omutlu/pub/pLUTo_micro22-talk.pdf" TargetMode="External"/><Relationship Id="rId10" Type="http://schemas.openxmlformats.org/officeDocument/2006/relationships/hyperlink" Target="https://github.com/CMU-SAFARI/pLUTo" TargetMode="External"/><Relationship Id="rId4" Type="http://schemas.openxmlformats.org/officeDocument/2006/relationships/hyperlink" Target="https://people.inf.ethz.ch/omutlu/pub/pLUTo_micro22-talk.pptx" TargetMode="External"/><Relationship Id="rId9" Type="http://schemas.openxmlformats.org/officeDocument/2006/relationships/hyperlink" Target="https://arxiv.org/abs/2104.07699"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88.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815A-55DD-4DE9-D853-F5D79B323A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159970-492C-CEE4-C9F4-F43F5F07F39D}"/>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March 2025</a:t>
            </a:r>
          </a:p>
          <a:p>
            <a:r>
              <a:rPr lang="en-US" dirty="0"/>
              <a:t>Memory-Centric Computing Workshop @ ASPLOS</a:t>
            </a:r>
          </a:p>
        </p:txBody>
      </p:sp>
      <p:sp>
        <p:nvSpPr>
          <p:cNvPr id="13" name="Title 1">
            <a:extLst>
              <a:ext uri="{FF2B5EF4-FFF2-40B4-BE49-F238E27FC236}">
                <a16:creationId xmlns:a16="http://schemas.microsoft.com/office/drawing/2014/main" id="{C9EDCD8B-6995-BFFE-6FFE-4726FC57325E}"/>
              </a:ext>
            </a:extLst>
          </p:cNvPr>
          <p:cNvSpPr>
            <a:spLocks noGrp="1"/>
          </p:cNvSpPr>
          <p:nvPr>
            <p:ph type="ctrTitle"/>
          </p:nvPr>
        </p:nvSpPr>
        <p:spPr>
          <a:xfrm>
            <a:off x="179512" y="1412776"/>
            <a:ext cx="8820472" cy="2201416"/>
          </a:xfrm>
        </p:spPr>
        <p:txBody>
          <a:bodyPr>
            <a:noAutofit/>
          </a:bodyPr>
          <a:lstStyle/>
          <a:p>
            <a:pPr algn="ctr"/>
            <a:r>
              <a:rPr lang="en-US" sz="5200" b="1" dirty="0">
                <a:solidFill>
                  <a:srgbClr val="006633"/>
                </a:solidFill>
              </a:rPr>
              <a:t>Memory-Centric Computing</a:t>
            </a:r>
            <a:br>
              <a:rPr lang="en-US" sz="5000" b="1" dirty="0">
                <a:solidFill>
                  <a:srgbClr val="006633"/>
                </a:solidFill>
              </a:rPr>
            </a:br>
            <a:r>
              <a:rPr lang="en-US" sz="3600" b="1" dirty="0">
                <a:solidFill>
                  <a:srgbClr val="C00000"/>
                </a:solidFill>
              </a:rPr>
              <a:t>Recent Advances in Processing-in-DRAM</a:t>
            </a:r>
          </a:p>
        </p:txBody>
      </p:sp>
      <p:pic>
        <p:nvPicPr>
          <p:cNvPr id="10" name="Picture 2" descr="ETH Zurich short logo, black">
            <a:extLst>
              <a:ext uri="{FF2B5EF4-FFF2-40B4-BE49-F238E27FC236}">
                <a16:creationId xmlns:a16="http://schemas.microsoft.com/office/drawing/2014/main" id="{6A4E9B18-31D7-A590-4CF9-E79E204F3A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7F5EA787-08D2-9918-6C0C-49939D300847}"/>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44757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17607979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58944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68143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84553308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2963772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CD74-04AC-EC95-833F-E549F0115382}"/>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3423A1F3-2B0C-C3E9-2CC9-4B708C2FF500}"/>
              </a:ext>
            </a:extLst>
          </p:cNvPr>
          <p:cNvSpPr>
            <a:spLocks noGrp="1" noChangeArrowheads="1"/>
          </p:cNvSpPr>
          <p:nvPr>
            <p:ph type="ctrTitle"/>
          </p:nvPr>
        </p:nvSpPr>
        <p:spPr>
          <a:xfrm>
            <a:off x="248419" y="1700808"/>
            <a:ext cx="8428037" cy="822325"/>
          </a:xfrm>
        </p:spPr>
        <p:txBody>
          <a:bodyPr/>
          <a:lstStyle/>
          <a:p>
            <a:pPr algn="ctr" eaLnBrk="1" hangingPunct="1"/>
            <a:r>
              <a:rPr lang="en-US" sz="6000" dirty="0">
                <a:latin typeface="Garamond" charset="0"/>
              </a:rPr>
              <a:t>Concluding Remarks</a:t>
            </a:r>
          </a:p>
        </p:txBody>
      </p:sp>
      <p:sp>
        <p:nvSpPr>
          <p:cNvPr id="135170" name="Rectangle 5">
            <a:extLst>
              <a:ext uri="{FF2B5EF4-FFF2-40B4-BE49-F238E27FC236}">
                <a16:creationId xmlns:a16="http://schemas.microsoft.com/office/drawing/2014/main" id="{5CBA2584-5F29-C275-83FC-FA67596AD563}"/>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9728027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1E8C-97FA-FF2E-E044-59DD218DB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82A96-F884-55A5-8025-ADF61D07631A}"/>
              </a:ext>
            </a:extLst>
          </p:cNvPr>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a:extLst>
              <a:ext uri="{FF2B5EF4-FFF2-40B4-BE49-F238E27FC236}">
                <a16:creationId xmlns:a16="http://schemas.microsoft.com/office/drawing/2014/main" id="{3E86F799-3D41-3026-41F6-D9FF0A7BA52E}"/>
              </a:ext>
            </a:extLst>
          </p:cNvPr>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a:extLst>
              <a:ext uri="{FF2B5EF4-FFF2-40B4-BE49-F238E27FC236}">
                <a16:creationId xmlns:a16="http://schemas.microsoft.com/office/drawing/2014/main" id="{28986585-54F7-F77B-C76D-FD8DA68A47B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319904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1A02-7A28-BA8A-0462-756A15E34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A8378-7411-4C33-F523-2070E4AA15AF}"/>
              </a:ext>
            </a:extLst>
          </p:cNvPr>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a:extLst>
              <a:ext uri="{FF2B5EF4-FFF2-40B4-BE49-F238E27FC236}">
                <a16:creationId xmlns:a16="http://schemas.microsoft.com/office/drawing/2014/main" id="{BBBF5074-E00F-FF35-944C-6CBB0F30AED0}"/>
              </a:ext>
            </a:extLst>
          </p:cNvPr>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a:extLst>
              <a:ext uri="{FF2B5EF4-FFF2-40B4-BE49-F238E27FC236}">
                <a16:creationId xmlns:a16="http://schemas.microsoft.com/office/drawing/2014/main" id="{7DB43BBC-8A36-67EB-B689-7A4878876F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82177286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B534E-4AAF-C22C-BF67-5455B722D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9AF18-A061-9250-1A69-60F4DEA97030}"/>
              </a:ext>
            </a:extLst>
          </p:cNvPr>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a:extLst>
              <a:ext uri="{FF2B5EF4-FFF2-40B4-BE49-F238E27FC236}">
                <a16:creationId xmlns:a16="http://schemas.microsoft.com/office/drawing/2014/main" id="{45A31D49-0CA4-0437-D028-A75C3D59C62E}"/>
              </a:ext>
            </a:extLst>
          </p:cNvPr>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a:extLst>
              <a:ext uri="{FF2B5EF4-FFF2-40B4-BE49-F238E27FC236}">
                <a16:creationId xmlns:a16="http://schemas.microsoft.com/office/drawing/2014/main" id="{4981999D-A69C-45C3-2019-129071FD61F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30403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D9A2-C281-5296-FCEA-6004174B5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BA5E8-7581-4DD3-CB9F-732980B5A6A8}"/>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F2BB7C62-9F15-F9D7-BBD8-17F4F7125ABB}"/>
              </a:ext>
            </a:extLst>
          </p:cNvPr>
          <p:cNvSpPr>
            <a:spLocks noGrp="1"/>
          </p:cNvSpPr>
          <p:nvPr>
            <p:ph idx="1"/>
          </p:nvPr>
        </p:nvSpPr>
        <p:spPr>
          <a:xfrm>
            <a:off x="-36512" y="836712"/>
            <a:ext cx="9289032" cy="5193723"/>
          </a:xfrm>
        </p:spPr>
        <p:txBody>
          <a:bodyPr/>
          <a:lstStyle/>
          <a:p>
            <a:r>
              <a:rPr lang="en-US" dirty="0">
                <a:solidFill>
                  <a:srgbClr val="FF0000"/>
                </a:solidFill>
              </a:rPr>
              <a:t>Goal: Enable computation capability in memory</a:t>
            </a:r>
          </a:p>
          <a:p>
            <a:endParaRPr lang="en-US" sz="2000" dirty="0">
              <a:solidFill>
                <a:srgbClr val="FF0000"/>
              </a:solidFill>
            </a:endParaRPr>
          </a:p>
          <a:p>
            <a:r>
              <a:rPr lang="en-US" dirty="0">
                <a:solidFill>
                  <a:srgbClr val="FF0000"/>
                </a:solidFill>
              </a:rPr>
              <a:t>We highlighted major recent advances in Processing-in-DRAM</a:t>
            </a:r>
            <a:endParaRPr lang="en-US" sz="2000" dirty="0">
              <a:solidFill>
                <a:srgbClr val="0000FF"/>
              </a:solidFill>
            </a:endParaRPr>
          </a:p>
          <a:p>
            <a:pPr lvl="1"/>
            <a:r>
              <a:rPr lang="en-US" dirty="0"/>
              <a:t>Can lead to </a:t>
            </a:r>
            <a:r>
              <a:rPr lang="en-US" b="1" dirty="0">
                <a:solidFill>
                  <a:schemeClr val="accent2">
                    <a:lumMod val="75000"/>
                  </a:schemeClr>
                </a:solidFill>
              </a:rPr>
              <a:t>orders-of-magnitude energy &amp; perf </a:t>
            </a:r>
            <a:r>
              <a:rPr lang="en-US" dirty="0"/>
              <a:t>improvements </a:t>
            </a:r>
          </a:p>
          <a:p>
            <a:pPr lvl="1"/>
            <a:r>
              <a:rPr lang="en-US" b="1" dirty="0">
                <a:solidFill>
                  <a:srgbClr val="2C6123"/>
                </a:solidFill>
              </a:rPr>
              <a:t>Unmodified DRAM chips are already capable of computation</a:t>
            </a:r>
            <a:endParaRPr lang="is-IS" b="1" dirty="0">
              <a:solidFill>
                <a:srgbClr val="2C6123"/>
              </a:solidFill>
            </a:endParaRPr>
          </a:p>
          <a:p>
            <a:pPr lvl="1"/>
            <a:endParaRPr lang="en-US" sz="2000" dirty="0"/>
          </a:p>
          <a:p>
            <a:r>
              <a:rPr lang="en-US" dirty="0"/>
              <a:t>Memory should be designed as a </a:t>
            </a:r>
            <a:r>
              <a:rPr lang="en-US" b="1" dirty="0">
                <a:solidFill>
                  <a:srgbClr val="7030A0"/>
                </a:solidFill>
              </a:rPr>
              <a:t>combined computation and storage substrate</a:t>
            </a:r>
          </a:p>
          <a:p>
            <a:pPr lvl="1"/>
            <a:r>
              <a:rPr lang="en-US" dirty="0"/>
              <a:t>Not as an inactive storage substrate</a:t>
            </a:r>
          </a:p>
          <a:p>
            <a:pPr lvl="1"/>
            <a:r>
              <a:rPr lang="en-US" dirty="0"/>
              <a:t>Design mindset and flow should change</a:t>
            </a: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pPr lvl="1"/>
            <a:r>
              <a:rPr lang="en-US" dirty="0">
                <a:solidFill>
                  <a:srgbClr val="0000FF"/>
                </a:solidFill>
              </a:rPr>
              <a:t>With a proper mindset and infrastructure shift</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C4E9B7-8CD7-57C8-0304-BF5E0F2385D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0525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14F-C134-7F3D-D3A5-4CC4C6D300EF}"/>
              </a:ext>
            </a:extLst>
          </p:cNvPr>
          <p:cNvSpPr>
            <a:spLocks noGrp="1"/>
          </p:cNvSpPr>
          <p:nvPr>
            <p:ph type="title"/>
          </p:nvPr>
        </p:nvSpPr>
        <p:spPr/>
        <p:txBody>
          <a:bodyPr/>
          <a:lstStyle/>
          <a:p>
            <a:r>
              <a:rPr lang="en-US" dirty="0"/>
              <a:t>Upcoming PIM Tutorials/Workshops (I) </a:t>
            </a:r>
          </a:p>
        </p:txBody>
      </p:sp>
      <p:sp>
        <p:nvSpPr>
          <p:cNvPr id="4" name="Slide Number Placeholder 3">
            <a:extLst>
              <a:ext uri="{FF2B5EF4-FFF2-40B4-BE49-F238E27FC236}">
                <a16:creationId xmlns:a16="http://schemas.microsoft.com/office/drawing/2014/main" id="{3222339C-F5BB-19C2-DCD1-FC10B7FB7D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46804BFA-0EDC-7175-DBBC-3F3E14637982}"/>
              </a:ext>
            </a:extLst>
          </p:cNvPr>
          <p:cNvSpPr txBox="1"/>
          <p:nvPr/>
        </p:nvSpPr>
        <p:spPr>
          <a:xfrm>
            <a:off x="0" y="5880548"/>
            <a:ext cx="9144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2">
                  <a:extLst>
                    <a:ext uri="{A12FA001-AC4F-418D-AE19-62706E023703}">
                      <ahyp:hlinkClr xmlns:ahyp="http://schemas.microsoft.com/office/drawing/2018/hyperlinkcolor" val="tx"/>
                    </a:ext>
                  </a:extLst>
                </a:hlinkClick>
              </a:rPr>
              <a:t>https://events.safari.ethz.ch/ics25-MCCSys/doku.php</a:t>
            </a: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pic>
        <p:nvPicPr>
          <p:cNvPr id="3" name="Picture 2">
            <a:extLst>
              <a:ext uri="{FF2B5EF4-FFF2-40B4-BE49-F238E27FC236}">
                <a16:creationId xmlns:a16="http://schemas.microsoft.com/office/drawing/2014/main" id="{0E0EC39B-BB11-2BE5-6CA3-D07DADD4FF7D}"/>
              </a:ext>
            </a:extLst>
          </p:cNvPr>
          <p:cNvPicPr>
            <a:picLocks noChangeAspect="1"/>
          </p:cNvPicPr>
          <p:nvPr/>
        </p:nvPicPr>
        <p:blipFill rotWithShape="1">
          <a:blip r:embed="rId3">
            <a:extLst>
              <a:ext uri="{28A0092B-C50C-407E-A947-70E740481C1C}">
                <a14:useLocalDpi xmlns:a14="http://schemas.microsoft.com/office/drawing/2010/main" val="0"/>
              </a:ext>
            </a:extLst>
          </a:blip>
          <a:srcRect t="3760"/>
          <a:stretch/>
        </p:blipFill>
        <p:spPr>
          <a:xfrm>
            <a:off x="356946" y="1200117"/>
            <a:ext cx="8430108" cy="4457766"/>
          </a:xfrm>
          <a:prstGeom prst="rect">
            <a:avLst/>
          </a:prstGeom>
        </p:spPr>
      </p:pic>
    </p:spTree>
    <p:extLst>
      <p:ext uri="{BB962C8B-B14F-4D97-AF65-F5344CB8AC3E}">
        <p14:creationId xmlns:p14="http://schemas.microsoft.com/office/powerpoint/2010/main" val="4981093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14F-C134-7F3D-D3A5-4CC4C6D300EF}"/>
              </a:ext>
            </a:extLst>
          </p:cNvPr>
          <p:cNvSpPr>
            <a:spLocks noGrp="1"/>
          </p:cNvSpPr>
          <p:nvPr>
            <p:ph type="title"/>
          </p:nvPr>
        </p:nvSpPr>
        <p:spPr>
          <a:xfrm>
            <a:off x="228600" y="152400"/>
            <a:ext cx="8915400" cy="1066800"/>
          </a:xfrm>
        </p:spPr>
        <p:txBody>
          <a:bodyPr/>
          <a:lstStyle/>
          <a:p>
            <a:r>
              <a:rPr lang="en-US" dirty="0"/>
              <a:t>Upcoming PIM Tutorials/</a:t>
            </a:r>
            <a:r>
              <a:rPr lang="en-US"/>
              <a:t>Workshops (II</a:t>
            </a:r>
            <a:r>
              <a:rPr lang="en-US" dirty="0"/>
              <a:t>) </a:t>
            </a:r>
          </a:p>
        </p:txBody>
      </p:sp>
      <p:sp>
        <p:nvSpPr>
          <p:cNvPr id="4" name="Slide Number Placeholder 3">
            <a:extLst>
              <a:ext uri="{FF2B5EF4-FFF2-40B4-BE49-F238E27FC236}">
                <a16:creationId xmlns:a16="http://schemas.microsoft.com/office/drawing/2014/main" id="{3222339C-F5BB-19C2-DCD1-FC10B7FB7D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46804BFA-0EDC-7175-DBBC-3F3E14637982}"/>
              </a:ext>
            </a:extLst>
          </p:cNvPr>
          <p:cNvSpPr txBox="1"/>
          <p:nvPr/>
        </p:nvSpPr>
        <p:spPr>
          <a:xfrm>
            <a:off x="0" y="5880548"/>
            <a:ext cx="9144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3">
                  <a:extLst>
                    <a:ext uri="{A12FA001-AC4F-418D-AE19-62706E023703}">
                      <ahyp:hlinkClr xmlns:ahyp="http://schemas.microsoft.com/office/drawing/2018/hyperlinkcolor" val="tx"/>
                    </a:ext>
                  </a:extLst>
                </a:hlinkClick>
              </a:rPr>
              <a:t>https://events.safari.ethz.ch/isca25-MCCSys/doku.php</a:t>
            </a: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pic>
        <p:nvPicPr>
          <p:cNvPr id="3" name="Picture 2">
            <a:extLst>
              <a:ext uri="{FF2B5EF4-FFF2-40B4-BE49-F238E27FC236}">
                <a16:creationId xmlns:a16="http://schemas.microsoft.com/office/drawing/2014/main" id="{9D136AF4-5EA0-2A6E-FFE6-8ED164CD4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09" y="1147149"/>
            <a:ext cx="8464260" cy="4551854"/>
          </a:xfrm>
          <a:prstGeom prst="rect">
            <a:avLst/>
          </a:prstGeom>
        </p:spPr>
      </p:pic>
    </p:spTree>
    <p:extLst>
      <p:ext uri="{BB962C8B-B14F-4D97-AF65-F5344CB8AC3E}">
        <p14:creationId xmlns:p14="http://schemas.microsoft.com/office/powerpoint/2010/main" val="165606219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7696-829A-E5B6-3379-E819AF212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866C5-0A70-94BF-D810-478E5E82D2FF}"/>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69F90AB7-D38B-E5CB-92FD-B7910166BD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C70DACF4-96D9-0EF0-85EB-055A6BDC551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36826ABA-C599-3F42-D23C-1CD1A46575B9}"/>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28735ED9-F052-5D99-E280-F1B0E678A41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EED7BE45-6B3B-CC80-FAD5-1BAE8D2A6F95}"/>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7EF9D551-288C-3486-FEDB-BE02FD03F748}"/>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EA9D67E2-344F-CC1C-0FE3-BAD706B96792}"/>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065BE2F5-DC51-5E49-19ED-B5DA6F93657E}"/>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DF6E2C99-5ABA-4140-0138-4F5E1FCE440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23031795-7C67-D893-7A3E-60B15F6224FF}"/>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658C81D0-5912-D8EA-0B5D-9AAB40256AEE}"/>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DF904302-705F-22FD-0273-BE66486E4577}"/>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FC38F842-F894-E08F-9BBC-74F76A0E05B2}"/>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BB823DC5-BD7E-CB11-BEDA-7A0D7EE5B07D}"/>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2A276659-B182-1525-83E0-2E9129632B15}"/>
              </a:ext>
            </a:extLst>
          </p:cNvPr>
          <p:cNvPicPr>
            <a:picLocks noChangeAspect="1"/>
          </p:cNvPicPr>
          <p:nvPr/>
        </p:nvPicPr>
        <p:blipFill>
          <a:blip r:embed="rId15"/>
          <a:stretch>
            <a:fillRect/>
          </a:stretch>
        </p:blipFill>
        <p:spPr>
          <a:xfrm>
            <a:off x="611390" y="2143769"/>
            <a:ext cx="7908199" cy="4384959"/>
          </a:xfrm>
          <a:prstGeom prst="rect">
            <a:avLst/>
          </a:prstGeom>
        </p:spPr>
      </p:pic>
      <p:pic>
        <p:nvPicPr>
          <p:cNvPr id="18" name="Picture 17">
            <a:extLst>
              <a:ext uri="{FF2B5EF4-FFF2-40B4-BE49-F238E27FC236}">
                <a16:creationId xmlns:a16="http://schemas.microsoft.com/office/drawing/2014/main" id="{F4773DB5-6A2E-002A-48D6-F82F4761BC5C}"/>
              </a:ext>
            </a:extLst>
          </p:cNvPr>
          <p:cNvPicPr>
            <a:picLocks noChangeAspect="1"/>
          </p:cNvPicPr>
          <p:nvPr/>
        </p:nvPicPr>
        <p:blipFill>
          <a:blip r:embed="rId16"/>
          <a:stretch>
            <a:fillRect/>
          </a:stretch>
        </p:blipFill>
        <p:spPr>
          <a:xfrm>
            <a:off x="611560" y="2134921"/>
            <a:ext cx="7875663" cy="4402653"/>
          </a:xfrm>
          <a:prstGeom prst="rect">
            <a:avLst/>
          </a:prstGeom>
        </p:spPr>
      </p:pic>
    </p:spTree>
    <p:extLst>
      <p:ext uri="{BB962C8B-B14F-4D97-AF65-F5344CB8AC3E}">
        <p14:creationId xmlns:p14="http://schemas.microsoft.com/office/powerpoint/2010/main" val="97086175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815A-55DD-4DE9-D853-F5D79B323A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159970-492C-CEE4-C9F4-F43F5F07F39D}"/>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March 2025</a:t>
            </a:r>
          </a:p>
          <a:p>
            <a:r>
              <a:rPr lang="en-US" dirty="0"/>
              <a:t>Memory-Centric Computing Workshop @ ASPLOS</a:t>
            </a:r>
          </a:p>
        </p:txBody>
      </p:sp>
      <p:sp>
        <p:nvSpPr>
          <p:cNvPr id="13" name="Title 1">
            <a:extLst>
              <a:ext uri="{FF2B5EF4-FFF2-40B4-BE49-F238E27FC236}">
                <a16:creationId xmlns:a16="http://schemas.microsoft.com/office/drawing/2014/main" id="{C9EDCD8B-6995-BFFE-6FFE-4726FC57325E}"/>
              </a:ext>
            </a:extLst>
          </p:cNvPr>
          <p:cNvSpPr>
            <a:spLocks noGrp="1"/>
          </p:cNvSpPr>
          <p:nvPr>
            <p:ph type="ctrTitle"/>
          </p:nvPr>
        </p:nvSpPr>
        <p:spPr>
          <a:xfrm>
            <a:off x="179512" y="1412776"/>
            <a:ext cx="8820472" cy="2201416"/>
          </a:xfrm>
        </p:spPr>
        <p:txBody>
          <a:bodyPr>
            <a:noAutofit/>
          </a:bodyPr>
          <a:lstStyle/>
          <a:p>
            <a:pPr algn="ctr"/>
            <a:r>
              <a:rPr lang="en-US" sz="5200" b="1" dirty="0">
                <a:solidFill>
                  <a:srgbClr val="006633"/>
                </a:solidFill>
              </a:rPr>
              <a:t>Memory-Centric Computing</a:t>
            </a:r>
            <a:br>
              <a:rPr lang="en-US" sz="5000" b="1" dirty="0">
                <a:solidFill>
                  <a:srgbClr val="006633"/>
                </a:solidFill>
              </a:rPr>
            </a:br>
            <a:r>
              <a:rPr lang="en-US" sz="3600" b="1" dirty="0">
                <a:solidFill>
                  <a:srgbClr val="C00000"/>
                </a:solidFill>
              </a:rPr>
              <a:t>Recent Advances in Processing-in-DRAM</a:t>
            </a:r>
          </a:p>
        </p:txBody>
      </p:sp>
      <p:pic>
        <p:nvPicPr>
          <p:cNvPr id="10" name="Picture 2" descr="ETH Zurich short logo, black">
            <a:extLst>
              <a:ext uri="{FF2B5EF4-FFF2-40B4-BE49-F238E27FC236}">
                <a16:creationId xmlns:a16="http://schemas.microsoft.com/office/drawing/2014/main" id="{6A4E9B18-31D7-A590-4CF9-E79E204F3A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7F5EA787-08D2-9918-6C0C-49939D300847}"/>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3943447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68871620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18E7-0E27-30CE-DC21-6670D0541069}"/>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22A3CE22-431E-7C54-042F-F7643EFA4E21}"/>
              </a:ext>
            </a:extLst>
          </p:cNvPr>
          <p:cNvSpPr>
            <a:spLocks noGrp="1" noChangeArrowheads="1"/>
          </p:cNvSpPr>
          <p:nvPr>
            <p:ph type="ctrTitle"/>
          </p:nvPr>
        </p:nvSpPr>
        <p:spPr>
          <a:xfrm>
            <a:off x="248419" y="1700808"/>
            <a:ext cx="8428037" cy="822325"/>
          </a:xfrm>
        </p:spPr>
        <p:txBody>
          <a:bodyPr/>
          <a:lstStyle/>
          <a:p>
            <a:pPr algn="ctr" eaLnBrk="1" hangingPunct="1"/>
            <a:r>
              <a:rPr lang="en-US" sz="6000" dirty="0">
                <a:latin typeface="Garamond" charset="0"/>
              </a:rPr>
              <a:t>Backup Slides</a:t>
            </a:r>
          </a:p>
        </p:txBody>
      </p:sp>
      <p:sp>
        <p:nvSpPr>
          <p:cNvPr id="135170" name="Rectangle 5">
            <a:extLst>
              <a:ext uri="{FF2B5EF4-FFF2-40B4-BE49-F238E27FC236}">
                <a16:creationId xmlns:a16="http://schemas.microsoft.com/office/drawing/2014/main" id="{CA3AF8BA-4B7B-4384-1E0F-8B7E09A3028F}"/>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9706225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0032032" cy="1066800"/>
          </a:xfrm>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48845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15752" y="4442656"/>
            <a:ext cx="9159752" cy="1362608"/>
          </a:xfrm>
          <a:prstGeom prst="rect">
            <a:avLst/>
          </a:prstGeom>
        </p:spPr>
      </p:pic>
    </p:spTree>
    <p:extLst>
      <p:ext uri="{BB962C8B-B14F-4D97-AF65-F5344CB8AC3E}">
        <p14:creationId xmlns:p14="http://schemas.microsoft.com/office/powerpoint/2010/main" val="1882554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27" y="3830638"/>
            <a:ext cx="8821569" cy="2478682"/>
          </a:xfrm>
          <a:prstGeom prst="rect">
            <a:avLst/>
          </a:prstGeom>
        </p:spPr>
      </p:pic>
    </p:spTree>
    <p:extLst>
      <p:ext uri="{BB962C8B-B14F-4D97-AF65-F5344CB8AC3E}">
        <p14:creationId xmlns:p14="http://schemas.microsoft.com/office/powerpoint/2010/main" val="492189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kumimoji="0" lang="en-US" sz="3600" b="0" i="0" u="none" strike="noStrike" kern="0" cap="none" spc="0" normalizeH="0" baseline="0" noProof="0" dirty="0">
                <a:ln>
                  <a:noFill/>
                </a:ln>
                <a:solidFill>
                  <a:srgbClr val="006633"/>
                </a:solidFill>
                <a:effectLst/>
                <a:uLnTx/>
                <a:uFillTx/>
                <a:latin typeface="Garamond"/>
                <a:ea typeface="+mj-ea"/>
                <a:cs typeface="+mj-cs"/>
              </a:rPr>
              <a:t>Adoption: How to Ease </a:t>
            </a:r>
            <a:r>
              <a:rPr kumimoji="0" lang="en-US" sz="3600" b="1" i="0" u="none" strike="noStrike" kern="0" cap="none" spc="0" normalizeH="0" baseline="0" noProof="0" dirty="0">
                <a:ln>
                  <a:noFill/>
                </a:ln>
                <a:solidFill>
                  <a:srgbClr val="006633"/>
                </a:solidFill>
                <a:effectLst/>
                <a:uLnTx/>
                <a:uFillTx/>
                <a:latin typeface="Garamond"/>
                <a:ea typeface="+mj-ea"/>
                <a:cs typeface="+mj-cs"/>
              </a:rPr>
              <a:t>Programmability</a:t>
            </a:r>
            <a:r>
              <a:rPr kumimoji="0" lang="en-US" sz="3600" b="0" i="0" u="none" strike="noStrike" kern="0" cap="none" spc="0" normalizeH="0" baseline="0" noProof="0" dirty="0">
                <a:ln>
                  <a:noFill/>
                </a:ln>
                <a:solidFill>
                  <a:srgbClr val="006633"/>
                </a:solidFill>
                <a:effectLst/>
                <a:uLnTx/>
                <a:uFillTx/>
                <a:latin typeface="Garamond"/>
                <a:ea typeface="+mj-ea"/>
                <a:cs typeface="+mj-cs"/>
              </a:rPr>
              <a:t>? (IV)</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305174643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kumimoji="0" lang="en-US" sz="3600" b="0" i="0" u="none" strike="noStrike" kern="0" cap="none" spc="0" normalizeH="0" baseline="0" noProof="0" dirty="0">
                <a:ln>
                  <a:noFill/>
                </a:ln>
                <a:solidFill>
                  <a:srgbClr val="006633"/>
                </a:solidFill>
                <a:effectLst/>
                <a:uLnTx/>
                <a:uFillTx/>
                <a:latin typeface="Garamond"/>
                <a:ea typeface="+mj-ea"/>
                <a:cs typeface="+mj-cs"/>
              </a:rPr>
              <a:t>Adoption: How to Ease </a:t>
            </a:r>
            <a:r>
              <a:rPr kumimoji="0" lang="en-US" sz="3600" b="1" i="0" u="none" strike="noStrike" kern="0" cap="none" spc="0" normalizeH="0" baseline="0" noProof="0" dirty="0">
                <a:ln>
                  <a:noFill/>
                </a:ln>
                <a:solidFill>
                  <a:srgbClr val="006633"/>
                </a:solidFill>
                <a:effectLst/>
                <a:uLnTx/>
                <a:uFillTx/>
                <a:latin typeface="Garamond"/>
                <a:ea typeface="+mj-ea"/>
                <a:cs typeface="+mj-cs"/>
              </a:rPr>
              <a:t>Programmability</a:t>
            </a:r>
            <a:r>
              <a:rPr kumimoji="0" lang="en-US" sz="3600" b="0" i="0" u="none" strike="noStrike" kern="0" cap="none" spc="0" normalizeH="0" baseline="0" noProof="0" dirty="0">
                <a:ln>
                  <a:noFill/>
                </a:ln>
                <a:solidFill>
                  <a:srgbClr val="006633"/>
                </a:solidFill>
                <a:effectLst/>
                <a:uLnTx/>
                <a:uFillTx/>
                <a:latin typeface="Garamond"/>
                <a:ea typeface="+mj-ea"/>
                <a:cs typeface="+mj-cs"/>
              </a:rPr>
              <a:t>? (V)</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b="1" dirty="0">
                <a:solidFill>
                  <a:srgbClr val="0432FF"/>
                </a:solidFill>
              </a:rPr>
              <a:t>Appears in IEEE TETC 2023</a:t>
            </a:r>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DE2DB2A3-4DA3-B0AA-09AB-DCE75A49BB6D}"/>
              </a:ext>
            </a:extLst>
          </p:cNvPr>
          <p:cNvPicPr>
            <a:picLocks noChangeAspect="1"/>
          </p:cNvPicPr>
          <p:nvPr/>
        </p:nvPicPr>
        <p:blipFill>
          <a:blip r:embed="rId2"/>
          <a:stretch>
            <a:fillRect/>
          </a:stretch>
        </p:blipFill>
        <p:spPr>
          <a:xfrm>
            <a:off x="685800" y="1484784"/>
            <a:ext cx="7772400" cy="1302887"/>
          </a:xfrm>
          <a:prstGeom prst="rect">
            <a:avLst/>
          </a:prstGeom>
        </p:spPr>
      </p:pic>
      <p:sp>
        <p:nvSpPr>
          <p:cNvPr id="7" name="TextBox 6">
            <a:extLst>
              <a:ext uri="{FF2B5EF4-FFF2-40B4-BE49-F238E27FC236}">
                <a16:creationId xmlns:a16="http://schemas.microsoft.com/office/drawing/2014/main" id="{CB537295-08E2-C8B0-416A-1FA10CC26B85}"/>
              </a:ext>
            </a:extLst>
          </p:cNvPr>
          <p:cNvSpPr txBox="1"/>
          <p:nvPr/>
        </p:nvSpPr>
        <p:spPr>
          <a:xfrm>
            <a:off x="238892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https://arxiv.org/pdf/2212.06292</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72283305-1E81-89B4-229A-B5197DE870B0}"/>
              </a:ext>
            </a:extLst>
          </p:cNvPr>
          <p:cNvPicPr>
            <a:picLocks noChangeAspect="1"/>
          </p:cNvPicPr>
          <p:nvPr/>
        </p:nvPicPr>
        <p:blipFill>
          <a:blip r:embed="rId4"/>
          <a:stretch>
            <a:fillRect/>
          </a:stretch>
        </p:blipFill>
        <p:spPr>
          <a:xfrm>
            <a:off x="1582129" y="2983667"/>
            <a:ext cx="5903540" cy="3340648"/>
          </a:xfrm>
          <a:prstGeom prst="rect">
            <a:avLst/>
          </a:prstGeom>
        </p:spPr>
      </p:pic>
    </p:spTree>
    <p:extLst>
      <p:ext uri="{BB962C8B-B14F-4D97-AF65-F5344CB8AC3E}">
        <p14:creationId xmlns:p14="http://schemas.microsoft.com/office/powerpoint/2010/main" val="19897866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1190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258382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2651141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22669713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49D19-3C94-70C9-9862-EC2BCC7BC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F2939-7BF5-2E2C-27D0-A172A66031A8}"/>
              </a:ext>
            </a:extLst>
          </p:cNvPr>
          <p:cNvSpPr>
            <a:spLocks noGrp="1"/>
          </p:cNvSpPr>
          <p:nvPr>
            <p:ph type="title"/>
          </p:nvPr>
        </p:nvSpPr>
        <p:spPr>
          <a:xfrm>
            <a:off x="228600" y="152400"/>
            <a:ext cx="8915400" cy="1066800"/>
          </a:xfrm>
        </p:spPr>
        <p:txBody>
          <a:bodyPr/>
          <a:lstStyle/>
          <a:p>
            <a:r>
              <a:rPr lang="en-US" dirty="0"/>
              <a:t>Adoption: Evaluation Infrastructures (I)</a:t>
            </a:r>
          </a:p>
        </p:txBody>
      </p:sp>
      <p:sp>
        <p:nvSpPr>
          <p:cNvPr id="3" name="Content Placeholder 2">
            <a:extLst>
              <a:ext uri="{FF2B5EF4-FFF2-40B4-BE49-F238E27FC236}">
                <a16:creationId xmlns:a16="http://schemas.microsoft.com/office/drawing/2014/main" id="{5602B11B-83AB-C29A-18B2-C233149B642B}"/>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9B4937C-E334-B2B2-A42F-2755FB026BE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34776D4-9BF6-3233-FFBE-308C21B9DCE0}"/>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103977860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C08E3-9086-F1F1-5801-4FA13E18D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AF35E-293E-3E49-5861-83C20BC2B755}"/>
              </a:ext>
            </a:extLst>
          </p:cNvPr>
          <p:cNvSpPr>
            <a:spLocks noGrp="1"/>
          </p:cNvSpPr>
          <p:nvPr>
            <p:ph type="title"/>
          </p:nvPr>
        </p:nvSpPr>
        <p:spPr>
          <a:xfrm>
            <a:off x="228600" y="152400"/>
            <a:ext cx="8915400" cy="1066800"/>
          </a:xfrm>
        </p:spPr>
        <p:txBody>
          <a:bodyPr/>
          <a:lstStyle/>
          <a:p>
            <a:r>
              <a:rPr lang="en-US" dirty="0"/>
              <a:t>Adoption: Evaluation Infrastructures (II)</a:t>
            </a:r>
          </a:p>
        </p:txBody>
      </p:sp>
      <p:sp>
        <p:nvSpPr>
          <p:cNvPr id="3" name="Content Placeholder 2">
            <a:extLst>
              <a:ext uri="{FF2B5EF4-FFF2-40B4-BE49-F238E27FC236}">
                <a16:creationId xmlns:a16="http://schemas.microsoft.com/office/drawing/2014/main" id="{18D03644-7828-AA9F-3950-EAB0741BFF9C}"/>
              </a:ext>
            </a:extLst>
          </p:cNvPr>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a:extLst>
              <a:ext uri="{FF2B5EF4-FFF2-40B4-BE49-F238E27FC236}">
                <a16:creationId xmlns:a16="http://schemas.microsoft.com/office/drawing/2014/main" id="{E925B9BD-6A80-A5D1-7E83-8C26F76A43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722E78A-35BF-9A70-8871-088329E4B899}"/>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1626923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EC71-1DA9-25E0-1ADF-54E8B73A0933}"/>
              </a:ext>
            </a:extLst>
          </p:cNvPr>
          <p:cNvSpPr>
            <a:spLocks noGrp="1"/>
          </p:cNvSpPr>
          <p:nvPr>
            <p:ph type="title"/>
          </p:nvPr>
        </p:nvSpPr>
        <p:spPr/>
        <p:txBody>
          <a:bodyPr/>
          <a:lstStyle/>
          <a:p>
            <a:r>
              <a:rPr lang="en-US" dirty="0"/>
              <a:t>Adoption: Evaluation Infrastructures (III)</a:t>
            </a:r>
          </a:p>
        </p:txBody>
      </p:sp>
      <p:sp>
        <p:nvSpPr>
          <p:cNvPr id="3" name="Content Placeholder 2">
            <a:extLst>
              <a:ext uri="{FF2B5EF4-FFF2-40B4-BE49-F238E27FC236}">
                <a16:creationId xmlns:a16="http://schemas.microsoft.com/office/drawing/2014/main" id="{D5D2510C-2F2F-4767-09F8-31A0536247E1}"/>
              </a:ext>
            </a:extLst>
          </p:cNvPr>
          <p:cNvSpPr>
            <a:spLocks noGrp="1"/>
          </p:cNvSpPr>
          <p:nvPr>
            <p:ph idx="1"/>
          </p:nvPr>
        </p:nvSpPr>
        <p:spPr>
          <a:xfrm>
            <a:off x="228600" y="1124744"/>
            <a:ext cx="8610600" cy="5123656"/>
          </a:xfrm>
        </p:spPr>
        <p:txBody>
          <a:bodyPr/>
          <a:lstStyle/>
          <a:p>
            <a:r>
              <a:rPr lang="en-US" sz="1800" b="0" i="0" dirty="0" err="1">
                <a:solidFill>
                  <a:srgbClr val="000000"/>
                </a:solidFill>
                <a:effectLst/>
              </a:rPr>
              <a:t>Haocong</a:t>
            </a:r>
            <a:r>
              <a:rPr lang="en-US" sz="1800" b="0" i="0" dirty="0">
                <a:solidFill>
                  <a:srgbClr val="000000"/>
                </a:solidFill>
                <a:effectLst/>
              </a:rPr>
              <a:t> Luo, Yahya Can </a:t>
            </a:r>
            <a:r>
              <a:rPr lang="en-US" sz="1800" b="0" i="0" dirty="0" err="1">
                <a:solidFill>
                  <a:srgbClr val="000000"/>
                </a:solidFill>
                <a:effectLst/>
              </a:rPr>
              <a:t>Tugrul</a:t>
            </a:r>
            <a:r>
              <a:rPr lang="en-US" sz="1800" b="0" i="0" dirty="0">
                <a:solidFill>
                  <a:srgbClr val="000000"/>
                </a:solidFill>
                <a:effectLst/>
              </a:rPr>
              <a:t>, F. </a:t>
            </a:r>
            <a:r>
              <a:rPr lang="en-US" sz="1800" b="0" i="0" dirty="0" err="1">
                <a:solidFill>
                  <a:srgbClr val="000000"/>
                </a:solidFill>
                <a:effectLst/>
              </a:rPr>
              <a:t>Nisa</a:t>
            </a:r>
            <a:r>
              <a:rPr lang="en-US" sz="1800" b="0" i="0" dirty="0">
                <a:solidFill>
                  <a:srgbClr val="000000"/>
                </a:solidFill>
                <a:effectLst/>
              </a:rPr>
              <a:t> </a:t>
            </a:r>
            <a:r>
              <a:rPr lang="en-US" sz="1800" b="0" i="0" dirty="0" err="1">
                <a:solidFill>
                  <a:srgbClr val="000000"/>
                </a:solidFill>
                <a:effectLst/>
              </a:rPr>
              <a:t>Bostanci</a:t>
            </a:r>
            <a:r>
              <a:rPr lang="en-US" sz="1800" b="0" i="0" dirty="0">
                <a:solidFill>
                  <a:srgbClr val="000000"/>
                </a:solidFill>
                <a:effectLst/>
              </a:rPr>
              <a:t>,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"Ramulator 2.0: A Modern, Modular, and Extensible DRAM Simulator"</a:t>
            </a:r>
            <a:br>
              <a:rPr lang="en-US" sz="1800" b="0" i="0" dirty="0">
                <a:solidFill>
                  <a:srgbClr val="000000"/>
                </a:solidFill>
                <a:effectLst/>
              </a:rPr>
            </a:br>
            <a:r>
              <a:rPr lang="en-US" sz="1800" b="0" i="1" dirty="0">
                <a:solidFill>
                  <a:srgbClr val="000000"/>
                </a:solidFill>
                <a:effectLst/>
              </a:rPr>
              <a:t>Preprint on </a:t>
            </a:r>
            <a:r>
              <a:rPr lang="en-US" sz="1800" b="1" i="1" dirty="0" err="1">
                <a:solidFill>
                  <a:srgbClr val="000000"/>
                </a:solidFill>
                <a:effectLst/>
              </a:rPr>
              <a:t>arxiv</a:t>
            </a:r>
            <a:r>
              <a:rPr lang="en-US" sz="1800" b="0" i="0" dirty="0">
                <a:solidFill>
                  <a:srgbClr val="000000"/>
                </a:solidFill>
                <a:effectLst/>
              </a:rPr>
              <a:t>, August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3"/>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Ramulator 2.0 Source Code</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32BDE377-8735-8A93-C8DA-7A3FE0707C8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2F225A79-0CCD-B452-A8A5-628FF0968BDC}"/>
              </a:ext>
            </a:extLst>
          </p:cNvPr>
          <p:cNvPicPr>
            <a:picLocks noChangeAspect="1"/>
          </p:cNvPicPr>
          <p:nvPr/>
        </p:nvPicPr>
        <p:blipFill>
          <a:blip r:embed="rId5"/>
          <a:stretch>
            <a:fillRect/>
          </a:stretch>
        </p:blipFill>
        <p:spPr>
          <a:xfrm>
            <a:off x="53752" y="3429000"/>
            <a:ext cx="9036496" cy="1464246"/>
          </a:xfrm>
          <a:prstGeom prst="rect">
            <a:avLst/>
          </a:prstGeom>
        </p:spPr>
      </p:pic>
      <p:sp>
        <p:nvSpPr>
          <p:cNvPr id="6" name="TextBox 5">
            <a:extLst>
              <a:ext uri="{FF2B5EF4-FFF2-40B4-BE49-F238E27FC236}">
                <a16:creationId xmlns:a16="http://schemas.microsoft.com/office/drawing/2014/main" id="{0C0CD05F-5F1F-2DA1-4730-4D560DD95333}"/>
              </a:ext>
            </a:extLst>
          </p:cNvPr>
          <p:cNvSpPr txBox="1"/>
          <p:nvPr/>
        </p:nvSpPr>
        <p:spPr>
          <a:xfrm>
            <a:off x="2280863" y="5928189"/>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https://arxiv.org/pdf/2308.11030.pdf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7" name="TextBox 6">
            <a:extLst>
              <a:ext uri="{FF2B5EF4-FFF2-40B4-BE49-F238E27FC236}">
                <a16:creationId xmlns:a16="http://schemas.microsoft.com/office/drawing/2014/main" id="{472D349C-77B2-2D54-CC63-2E65511BEF27}"/>
              </a:ext>
            </a:extLst>
          </p:cNvPr>
          <p:cNvSpPr txBox="1"/>
          <p:nvPr/>
        </p:nvSpPr>
        <p:spPr>
          <a:xfrm>
            <a:off x="1859273" y="6428304"/>
            <a:ext cx="5585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https://github.com/CMU-SAFARI/ramulator2</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84784112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45DC-82B4-8590-CC55-77B147C52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743CB-90C0-A029-2676-6C8C78ECF2EF}"/>
              </a:ext>
            </a:extLst>
          </p:cNvPr>
          <p:cNvSpPr>
            <a:spLocks noGrp="1"/>
          </p:cNvSpPr>
          <p:nvPr>
            <p:ph type="title"/>
          </p:nvPr>
        </p:nvSpPr>
        <p:spPr/>
        <p:txBody>
          <a:bodyPr/>
          <a:lstStyle/>
          <a:p>
            <a:r>
              <a:rPr lang="en-US" dirty="0"/>
              <a:t>Referenced Papers, Talks, Artifacts</a:t>
            </a:r>
          </a:p>
        </p:txBody>
      </p:sp>
      <p:sp>
        <p:nvSpPr>
          <p:cNvPr id="3" name="Content Placeholder 2">
            <a:extLst>
              <a:ext uri="{FF2B5EF4-FFF2-40B4-BE49-F238E27FC236}">
                <a16:creationId xmlns:a16="http://schemas.microsoft.com/office/drawing/2014/main" id="{491D97B8-BF87-DFCF-C042-4D6A6AA5896E}"/>
              </a:ext>
            </a:extLst>
          </p:cNvPr>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B0E512C-87CD-6DAE-ACD2-8CFF9124EB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4148064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D54-B3C2-8550-6C7E-0D32901E5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0A88B-C2E1-A651-CA11-60BDF6E84CA1}"/>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8A98212F-4F0C-3954-F37D-571756FBB9E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F916DB6B-CDCD-5F21-7147-B526DC1BF537}"/>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D070641-68F0-E119-A9AF-0F7ECA46438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6B71977F-7F6B-310D-0B6C-37822AC6A639}"/>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4DEBA450-5260-B030-61BE-7DCD25A77D7E}"/>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41F436A1-9548-B50B-A732-AF3FBC65E38D}"/>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B3920DFC-3F5D-9DD2-6D11-9E2B67CC5FA9}"/>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A0DAD193-ABAB-DD45-166A-9ACB4F22EC3E}"/>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3092808F-FAB9-1A2C-303E-E66C2D82D90F}"/>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725C84FD-EFE0-6331-BC09-ECC8E9F7BA95}"/>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F75D5B5E-0CBE-D97F-5E3A-D83A1D1AA8D8}"/>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97DF977B-0E65-C281-80EA-EE5DD4D69548}"/>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6C7C63A1-01AE-430F-C119-64134AB62687}"/>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590066FD-3FF5-7FAE-301F-72A3C1F69CFF}"/>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C8C3BB66-D94E-D97F-A893-8EDA519380C3}"/>
              </a:ext>
            </a:extLst>
          </p:cNvPr>
          <p:cNvPicPr>
            <a:picLocks noChangeAspect="1"/>
          </p:cNvPicPr>
          <p:nvPr/>
        </p:nvPicPr>
        <p:blipFill>
          <a:blip r:embed="rId15"/>
          <a:stretch>
            <a:fillRect/>
          </a:stretch>
        </p:blipFill>
        <p:spPr>
          <a:xfrm>
            <a:off x="611390" y="2143769"/>
            <a:ext cx="7908199" cy="4384959"/>
          </a:xfrm>
          <a:prstGeom prst="rect">
            <a:avLst/>
          </a:prstGeom>
        </p:spPr>
      </p:pic>
      <p:pic>
        <p:nvPicPr>
          <p:cNvPr id="18" name="Picture 17">
            <a:extLst>
              <a:ext uri="{FF2B5EF4-FFF2-40B4-BE49-F238E27FC236}">
                <a16:creationId xmlns:a16="http://schemas.microsoft.com/office/drawing/2014/main" id="{F5DBD8F7-C49E-64BD-11BA-76193D74F187}"/>
              </a:ext>
            </a:extLst>
          </p:cNvPr>
          <p:cNvPicPr>
            <a:picLocks noChangeAspect="1"/>
          </p:cNvPicPr>
          <p:nvPr/>
        </p:nvPicPr>
        <p:blipFill>
          <a:blip r:embed="rId16"/>
          <a:stretch>
            <a:fillRect/>
          </a:stretch>
        </p:blipFill>
        <p:spPr>
          <a:xfrm>
            <a:off x="611560" y="2134921"/>
            <a:ext cx="7875663" cy="4402653"/>
          </a:xfrm>
          <a:prstGeom prst="rect">
            <a:avLst/>
          </a:prstGeom>
        </p:spPr>
      </p:pic>
    </p:spTree>
    <p:extLst>
      <p:ext uri="{BB962C8B-B14F-4D97-AF65-F5344CB8AC3E}">
        <p14:creationId xmlns:p14="http://schemas.microsoft.com/office/powerpoint/2010/main" val="205906656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a:p>
            <a:r>
              <a:rPr lang="en-US" dirty="0">
                <a:solidFill>
                  <a:srgbClr val="0000FF"/>
                </a:solidFill>
              </a:rPr>
              <a:t>SNSF</a:t>
            </a:r>
          </a:p>
          <a:p>
            <a:r>
              <a:rPr lang="en-US" dirty="0">
                <a:solidFill>
                  <a:srgbClr val="0000FF"/>
                </a:solidFill>
              </a:rPr>
              <a:t>ACCESS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7F8783A-AFF2-6F6F-D17D-9402D2F3BEEC}"/>
              </a:ext>
            </a:extLst>
          </p:cNvPr>
          <p:cNvSpPr txBox="1"/>
          <p:nvPr/>
        </p:nvSpPr>
        <p:spPr>
          <a:xfrm>
            <a:off x="3043556" y="5683895"/>
            <a:ext cx="29806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Tahoma"/>
                <a:ea typeface="+mn-ea"/>
                <a:cs typeface="+mn-cs"/>
              </a:rPr>
              <a:t>Thank you!</a:t>
            </a:r>
          </a:p>
        </p:txBody>
      </p:sp>
    </p:spTree>
    <p:extLst>
      <p:ext uri="{BB962C8B-B14F-4D97-AF65-F5344CB8AC3E}">
        <p14:creationId xmlns:p14="http://schemas.microsoft.com/office/powerpoint/2010/main" val="16316386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2792699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1"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b="1" dirty="0">
                <a:solidFill>
                  <a:srgbClr val="0000FF"/>
                </a:solidFill>
              </a:rPr>
            </a:br>
            <a:endParaRPr lang="en-US" b="1"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4320B8F7-CB5A-C855-0024-6A1F8ED4E5D3}"/>
              </a:ext>
            </a:extLst>
          </p:cNvPr>
          <p:cNvPicPr>
            <a:picLocks noChangeAspect="1"/>
          </p:cNvPicPr>
          <p:nvPr/>
        </p:nvPicPr>
        <p:blipFill>
          <a:blip r:embed="rId3"/>
          <a:stretch>
            <a:fillRect/>
          </a:stretch>
        </p:blipFill>
        <p:spPr>
          <a:xfrm>
            <a:off x="2470150" y="1494060"/>
            <a:ext cx="4066267" cy="5319316"/>
          </a:xfrm>
          <a:prstGeom prst="rect">
            <a:avLst/>
          </a:prstGeom>
        </p:spPr>
      </p:pic>
    </p:spTree>
    <p:extLst>
      <p:ext uri="{BB962C8B-B14F-4D97-AF65-F5344CB8AC3E}">
        <p14:creationId xmlns:p14="http://schemas.microsoft.com/office/powerpoint/2010/main" val="201633333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July 2024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1" i="0" dirty="0">
                <a:solidFill>
                  <a:srgbClr val="0000FF"/>
                </a:solidFill>
                <a:effectLst/>
                <a:highlight>
                  <a:srgbClr val="FFFFFF"/>
                </a:highlight>
                <a:hlinkClick r:id="rId2">
                  <a:extLst>
                    <a:ext uri="{A12FA001-AC4F-418D-AE19-62706E023703}">
                      <ahyp:hlinkClr xmlns:ahyp="http://schemas.microsoft.com/office/drawing/2018/hyperlinkcolor" val="tx"/>
                    </a:ext>
                  </a:extLst>
                </a:hlinkClick>
              </a:rPr>
              <a:t>https://safari.ethz.ch/safari-newsletter-july-2024/</a:t>
            </a:r>
            <a:endParaRPr lang="en-US" b="1"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pic>
        <p:nvPicPr>
          <p:cNvPr id="1026" name="Picture 2">
            <a:extLst>
              <a:ext uri="{FF2B5EF4-FFF2-40B4-BE49-F238E27FC236}">
                <a16:creationId xmlns:a16="http://schemas.microsoft.com/office/drawing/2014/main" id="{113A6036-35EC-62E4-5E68-6C018697F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12" y="1750079"/>
            <a:ext cx="7956376" cy="44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6964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Recall: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32502660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Recall: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4665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000FF"/>
                </a:solidFill>
              </a:rPr>
              <a:t>“</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000FF"/>
                </a:solidFill>
              </a:rPr>
              <a:t>,”</a:t>
            </a:r>
            <a:r>
              <a:rPr lang="en-US" dirty="0">
                <a:solidFill>
                  <a:srgbClr val="0000FF"/>
                </a:solidFill>
              </a:rPr>
              <a:t> </a:t>
            </a:r>
            <a:r>
              <a:rPr lang="en-US" dirty="0"/>
              <a:t>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285203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0" y="3851921"/>
            <a:ext cx="9144000" cy="2385391"/>
          </a:xfrm>
          <a:prstGeom prst="rect">
            <a:avLst/>
          </a:prstGeom>
        </p:spPr>
      </p:pic>
      <p:sp>
        <p:nvSpPr>
          <p:cNvPr id="6" name="TextBox 5">
            <a:extLst>
              <a:ext uri="{FF2B5EF4-FFF2-40B4-BE49-F238E27FC236}">
                <a16:creationId xmlns:a16="http://schemas.microsoft.com/office/drawing/2014/main" id="{9D5864E1-EF53-82F2-61BF-15E544F9FC21}"/>
              </a:ext>
            </a:extLst>
          </p:cNvPr>
          <p:cNvSpPr txBox="1"/>
          <p:nvPr/>
        </p:nvSpPr>
        <p:spPr>
          <a:xfrm>
            <a:off x="2123728" y="6453336"/>
            <a:ext cx="51219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https://github.com/CMU-SAFARI/SoftMC</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Hasan Hassan, Nandita Vijaykumar, Samira Khan,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Kevin Chang, Gennady Pekhimenko,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Donghyuk</a:t>
            </a:r>
            <a:r>
              <a:rPr kumimoji="0" lang="en-US" sz="1800" b="0" i="0" u="none" strike="noStrike" kern="1200" cap="none" spc="0" normalizeH="0" baseline="0" noProof="0" dirty="0">
                <a:ln>
                  <a:noFill/>
                </a:ln>
                <a:solidFill>
                  <a:srgbClr val="000000"/>
                </a:solidFill>
                <a:effectLst/>
                <a:uLnTx/>
                <a:uFillTx/>
                <a:latin typeface="Tahoma"/>
                <a:ea typeface="+mn-ea"/>
                <a:cs typeface="+mn-cs"/>
              </a:rPr>
              <a:t> Lee,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Oguz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"SoftMC: A Flexible and Practical Open-Source Infrastructure for Enabling Experimental DRAM Studies"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Proceedings of the </a:t>
            </a: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5"/>
              </a:rPr>
              <a:t>23rd International Symposium on High-Performance Computer Architecture</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HPCA</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Austin, TX, USA, February 2017.</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7"/>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8"/>
              </a:rPr>
              <a:t>Lightning Session 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9"/>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10"/>
              </a:rPr>
              <a:t>Full Talk Lecture</a:t>
            </a:r>
            <a:r>
              <a:rPr kumimoji="0" lang="en-US" sz="1800" b="0" i="0" u="none" strike="noStrike" kern="1200" cap="none" spc="0" normalizeH="0" baseline="0" noProof="0" dirty="0">
                <a:ln>
                  <a:noFill/>
                </a:ln>
                <a:solidFill>
                  <a:srgbClr val="000000"/>
                </a:solidFill>
                <a:effectLst/>
                <a:uLnTx/>
                <a:uFillTx/>
                <a:latin typeface="Tahoma"/>
                <a:ea typeface="+mn-ea"/>
                <a:cs typeface="+mn-cs"/>
              </a:rPr>
              <a:t> (39 minutes)]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4378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DRAM Bender </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181985"/>
            <a:ext cx="8907442" cy="1695287"/>
          </a:xfrm>
          <a:prstGeom prst="rect">
            <a:avLst/>
          </a:prstGeom>
        </p:spPr>
      </p:pic>
    </p:spTree>
    <p:extLst>
      <p:ext uri="{BB962C8B-B14F-4D97-AF65-F5344CB8AC3E}">
        <p14:creationId xmlns:p14="http://schemas.microsoft.com/office/powerpoint/2010/main" val="2603996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
        <p:nvSpPr>
          <p:cNvPr id="4" name="TextBox 3">
            <a:extLst>
              <a:ext uri="{FF2B5EF4-FFF2-40B4-BE49-F238E27FC236}">
                <a16:creationId xmlns:a16="http://schemas.microsoft.com/office/drawing/2014/main" id="{BAC2EEFD-7E07-D439-4EBF-813D12A86E6C}"/>
              </a:ext>
            </a:extLst>
          </p:cNvPr>
          <p:cNvSpPr txBox="1"/>
          <p:nvPr/>
        </p:nvSpPr>
        <p:spPr>
          <a:xfrm>
            <a:off x="1909176" y="6498165"/>
            <a:ext cx="53321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hlinkClick r:id="rId10">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7505651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1336425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0A27-BFE2-89A7-00E2-06287A5F6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1CAA6-A739-3991-E8B3-407D954804B6}"/>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269C6041-A452-B3CD-7344-DF1A7563DE25}"/>
              </a:ext>
            </a:extLst>
          </p:cNvPr>
          <p:cNvSpPr>
            <a:spLocks noGrp="1"/>
          </p:cNvSpPr>
          <p:nvPr>
            <p:ph idx="1"/>
          </p:nvPr>
        </p:nvSpPr>
        <p:spPr>
          <a:xfrm>
            <a:off x="228600" y="1012279"/>
            <a:ext cx="8610600" cy="5153025"/>
          </a:xfrm>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https://arxiv.org/pdf/2312.02880.pdf</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BECE0A9F-5462-9EDD-55B8-FE9E589EDE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942C457D-CDEB-D156-23D1-723CEF6EC921}"/>
              </a:ext>
            </a:extLst>
          </p:cNvPr>
          <p:cNvPicPr>
            <a:picLocks noChangeAspect="1"/>
          </p:cNvPicPr>
          <p:nvPr/>
        </p:nvPicPr>
        <p:blipFill>
          <a:blip r:embed="rId3"/>
          <a:stretch>
            <a:fillRect/>
          </a:stretch>
        </p:blipFill>
        <p:spPr>
          <a:xfrm>
            <a:off x="611560" y="1962847"/>
            <a:ext cx="7737780" cy="1178121"/>
          </a:xfrm>
          <a:prstGeom prst="rect">
            <a:avLst/>
          </a:prstGeom>
        </p:spPr>
      </p:pic>
      <p:pic>
        <p:nvPicPr>
          <p:cNvPr id="8" name="Picture 7">
            <a:extLst>
              <a:ext uri="{FF2B5EF4-FFF2-40B4-BE49-F238E27FC236}">
                <a16:creationId xmlns:a16="http://schemas.microsoft.com/office/drawing/2014/main" id="{FD745F10-FB96-842B-03DC-CA917BFEE2FD}"/>
              </a:ext>
            </a:extLst>
          </p:cNvPr>
          <p:cNvPicPr>
            <a:picLocks noChangeAspect="1"/>
          </p:cNvPicPr>
          <p:nvPr/>
        </p:nvPicPr>
        <p:blipFill>
          <a:blip r:embed="rId4"/>
          <a:stretch>
            <a:fillRect/>
          </a:stretch>
        </p:blipFill>
        <p:spPr>
          <a:xfrm>
            <a:off x="685800" y="3284984"/>
            <a:ext cx="7772400" cy="1051903"/>
          </a:xfrm>
          <a:prstGeom prst="rect">
            <a:avLst/>
          </a:prstGeom>
        </p:spPr>
      </p:pic>
      <p:pic>
        <p:nvPicPr>
          <p:cNvPr id="9" name="Picture 8">
            <a:extLst>
              <a:ext uri="{FF2B5EF4-FFF2-40B4-BE49-F238E27FC236}">
                <a16:creationId xmlns:a16="http://schemas.microsoft.com/office/drawing/2014/main" id="{8D2D21F8-60AE-4649-9539-4B48D1F4F0AC}"/>
              </a:ext>
            </a:extLst>
          </p:cNvPr>
          <p:cNvPicPr>
            <a:picLocks noChangeAspect="1"/>
          </p:cNvPicPr>
          <p:nvPr/>
        </p:nvPicPr>
        <p:blipFill>
          <a:blip r:embed="rId5"/>
          <a:stretch>
            <a:fillRect/>
          </a:stretch>
        </p:blipFill>
        <p:spPr>
          <a:xfrm>
            <a:off x="2067876" y="4585956"/>
            <a:ext cx="5008248" cy="2034119"/>
          </a:xfrm>
          <a:prstGeom prst="rect">
            <a:avLst/>
          </a:prstGeom>
        </p:spPr>
      </p:pic>
    </p:spTree>
    <p:extLst>
      <p:ext uri="{BB962C8B-B14F-4D97-AF65-F5344CB8AC3E}">
        <p14:creationId xmlns:p14="http://schemas.microsoft.com/office/powerpoint/2010/main" val="258448346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724A-F08A-E6CD-8866-A45A45133572}"/>
              </a:ext>
            </a:extLst>
          </p:cNvPr>
          <p:cNvSpPr>
            <a:spLocks noGrp="1"/>
          </p:cNvSpPr>
          <p:nvPr>
            <p:ph type="title"/>
          </p:nvPr>
        </p:nvSpPr>
        <p:spPr>
          <a:xfrm>
            <a:off x="228600" y="152400"/>
            <a:ext cx="8951912" cy="884238"/>
          </a:xfrm>
        </p:spPr>
        <p:txBody>
          <a:bodyPr/>
          <a:lstStyle/>
          <a:p>
            <a:r>
              <a:rPr kumimoji="0" lang="en-US" sz="4000" b="0" i="0" u="none" strike="noStrike" kern="0" cap="none" spc="0" normalizeH="0" baseline="0" noProof="0" dirty="0">
                <a:ln>
                  <a:noFill/>
                </a:ln>
                <a:solidFill>
                  <a:srgbClr val="006633"/>
                </a:solidFill>
                <a:effectLst/>
                <a:uLnTx/>
                <a:uFillTx/>
                <a:latin typeface="Garamond"/>
                <a:ea typeface="ＭＳ Ｐゴシック" pitchFamily="-106" charset="-128"/>
              </a:rPr>
              <a:t>DRAM Chips Are Already (Quite) Capable!</a:t>
            </a:r>
            <a:endParaRPr lang="en-US" dirty="0"/>
          </a:p>
        </p:txBody>
      </p:sp>
      <p:sp>
        <p:nvSpPr>
          <p:cNvPr id="3" name="Content Placeholder 2">
            <a:extLst>
              <a:ext uri="{FF2B5EF4-FFF2-40B4-BE49-F238E27FC236}">
                <a16:creationId xmlns:a16="http://schemas.microsoft.com/office/drawing/2014/main" id="{C461C53E-D5A9-DECF-F36E-E76CCC09CAC3}"/>
              </a:ext>
            </a:extLst>
          </p:cNvPr>
          <p:cNvSpPr>
            <a:spLocks noGrp="1"/>
          </p:cNvSpPr>
          <p:nvPr>
            <p:ph idx="1"/>
          </p:nvPr>
        </p:nvSpPr>
        <p:spPr/>
        <p:txBody>
          <a:bodyPr/>
          <a:lstStyle/>
          <a:p>
            <a:r>
              <a:rPr lang="en-US" b="1" dirty="0">
                <a:solidFill>
                  <a:srgbClr val="0000FF"/>
                </a:solidFill>
              </a:rPr>
              <a:t>Appears at DSN 2024</a:t>
            </a:r>
          </a:p>
          <a:p>
            <a:endParaRPr lang="en-US" dirty="0"/>
          </a:p>
        </p:txBody>
      </p:sp>
      <p:sp>
        <p:nvSpPr>
          <p:cNvPr id="4" name="Slide Number Placeholder 3">
            <a:extLst>
              <a:ext uri="{FF2B5EF4-FFF2-40B4-BE49-F238E27FC236}">
                <a16:creationId xmlns:a16="http://schemas.microsoft.com/office/drawing/2014/main" id="{65147A4A-736F-F405-0739-FF4560FEFE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E84D962B-0E31-BCCD-AA94-B743B39BEF8B}"/>
              </a:ext>
            </a:extLst>
          </p:cNvPr>
          <p:cNvPicPr>
            <a:picLocks noChangeAspect="1"/>
          </p:cNvPicPr>
          <p:nvPr/>
        </p:nvPicPr>
        <p:blipFill>
          <a:blip r:embed="rId2"/>
          <a:stretch>
            <a:fillRect/>
          </a:stretch>
        </p:blipFill>
        <p:spPr>
          <a:xfrm>
            <a:off x="57868" y="2458218"/>
            <a:ext cx="8906620" cy="2554958"/>
          </a:xfrm>
          <a:prstGeom prst="rect">
            <a:avLst/>
          </a:prstGeom>
        </p:spPr>
      </p:pic>
      <p:sp>
        <p:nvSpPr>
          <p:cNvPr id="6" name="TextBox 5">
            <a:extLst>
              <a:ext uri="{FF2B5EF4-FFF2-40B4-BE49-F238E27FC236}">
                <a16:creationId xmlns:a16="http://schemas.microsoft.com/office/drawing/2014/main" id="{62FBCBB1-9F77-1473-95C1-41DF9AA40AED}"/>
              </a:ext>
            </a:extLst>
          </p:cNvPr>
          <p:cNvSpPr txBox="1"/>
          <p:nvPr/>
        </p:nvSpPr>
        <p:spPr>
          <a:xfrm>
            <a:off x="2771800" y="646412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https://arxiv.org/pdf/2405.06081</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1652922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32362940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1140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left)">
                                      <p:cBhvr>
                                        <p:cTn id="67" dur="500"/>
                                        <p:tgtEl>
                                          <p:spTgt spid="42"/>
                                        </p:tgtEl>
                                      </p:cBhvr>
                                    </p:animEffect>
                                  </p:childTnLst>
                                </p:cTn>
                              </p:par>
                            </p:childTnLst>
                          </p:cTn>
                        </p:par>
                        <p:par>
                          <p:cTn id="68" fill="hold">
                            <p:stCondLst>
                              <p:cond delay="500"/>
                            </p:stCondLst>
                            <p:childTnLst>
                              <p:par>
                                <p:cTn id="69" presetID="22" presetClass="entr" presetSubtype="1"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par>
                                <p:cTn id="72" presetID="22" presetClass="entr" presetSubtype="1"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up)">
                                      <p:cBhvr>
                                        <p:cTn id="74" dur="500"/>
                                        <p:tgtEl>
                                          <p:spTgt spid="30"/>
                                        </p:tgtEl>
                                      </p:cBhvr>
                                    </p:animEffect>
                                  </p:childTnLst>
                                </p:cTn>
                              </p:par>
                              <p:par>
                                <p:cTn id="75" presetID="22" presetClass="entr" presetSubtype="1"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up)">
                                      <p:cBhvr>
                                        <p:cTn id="77" dur="500"/>
                                        <p:tgtEl>
                                          <p:spTgt spid="31"/>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par>
                          <p:cTn id="82" fill="hold">
                            <p:stCondLst>
                              <p:cond delay="1500"/>
                            </p:stCondLst>
                            <p:childTnLst>
                              <p:par>
                                <p:cTn id="83" presetID="22" presetClass="entr" presetSubtype="1"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up)">
                                      <p:cBhvr>
                                        <p:cTn id="85" dur="500"/>
                                        <p:tgtEl>
                                          <p:spTgt spid="3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up)">
                                      <p:cBhvr>
                                        <p:cTn id="88" dur="500"/>
                                        <p:tgtEl>
                                          <p:spTgt spid="35"/>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wipe(left)">
                                      <p:cBhvr>
                                        <p:cTn id="96" dur="500"/>
                                        <p:tgtEl>
                                          <p:spTgt spid="37"/>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102"/>
                                        </p:tgtEl>
                                        <p:attrNameLst>
                                          <p:attrName>style.visibility</p:attrName>
                                        </p:attrNameLst>
                                      </p:cBhvr>
                                      <p:to>
                                        <p:strVal val="visible"/>
                                      </p:to>
                                    </p:set>
                                    <p:animEffect transition="in" filter="wipe(left)">
                                      <p:cBhvr>
                                        <p:cTn id="133" dur="500"/>
                                        <p:tgtEl>
                                          <p:spTgt spid="10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39"/>
                                        </p:tgtEl>
                                        <p:attrNameLst>
                                          <p:attrName>style.visibility</p:attrName>
                                        </p:attrNameLst>
                                      </p:cBhvr>
                                      <p:to>
                                        <p:strVal val="visible"/>
                                      </p:to>
                                    </p:set>
                                    <p:animEffect transition="in" filter="fade">
                                      <p:cBhvr>
                                        <p:cTn id="138" dur="500"/>
                                        <p:tgtEl>
                                          <p:spTgt spid="139"/>
                                        </p:tgtEl>
                                      </p:cBhvr>
                                    </p:animEffect>
                                  </p:childTnLst>
                                </p:cTn>
                              </p:par>
                              <p:par>
                                <p:cTn id="139" presetID="10" presetClass="entr" presetSubtype="0" fill="hold" nodeType="withEffect">
                                  <p:stCondLst>
                                    <p:cond delay="0"/>
                                  </p:stCondLst>
                                  <p:childTnLst>
                                    <p:set>
                                      <p:cBhvr>
                                        <p:cTn id="140" dur="1" fill="hold">
                                          <p:stCondLst>
                                            <p:cond delay="0"/>
                                          </p:stCondLst>
                                        </p:cTn>
                                        <p:tgtEl>
                                          <p:spTgt spid="140"/>
                                        </p:tgtEl>
                                        <p:attrNameLst>
                                          <p:attrName>style.visibility</p:attrName>
                                        </p:attrNameLst>
                                      </p:cBhvr>
                                      <p:to>
                                        <p:strVal val="visible"/>
                                      </p:to>
                                    </p:set>
                                    <p:animEffect transition="in" filter="fade">
                                      <p:cBhvr>
                                        <p:cTn id="141" dur="500"/>
                                        <p:tgtEl>
                                          <p:spTgt spid="140"/>
                                        </p:tgtEl>
                                      </p:cBhvr>
                                    </p:animEffect>
                                  </p:childTnLst>
                                </p:cTn>
                              </p:par>
                              <p:par>
                                <p:cTn id="142" presetID="10" presetClass="entr" presetSubtype="0" fill="hold" nodeType="withEffect">
                                  <p:stCondLst>
                                    <p:cond delay="0"/>
                                  </p:stCondLst>
                                  <p:childTnLst>
                                    <p:set>
                                      <p:cBhvr>
                                        <p:cTn id="143" dur="1" fill="hold">
                                          <p:stCondLst>
                                            <p:cond delay="0"/>
                                          </p:stCondLst>
                                        </p:cTn>
                                        <p:tgtEl>
                                          <p:spTgt spid="141"/>
                                        </p:tgtEl>
                                        <p:attrNameLst>
                                          <p:attrName>style.visibility</p:attrName>
                                        </p:attrNameLst>
                                      </p:cBhvr>
                                      <p:to>
                                        <p:strVal val="visible"/>
                                      </p:to>
                                    </p:set>
                                    <p:animEffect transition="in" filter="fade">
                                      <p:cBhvr>
                                        <p:cTn id="144" dur="500"/>
                                        <p:tgtEl>
                                          <p:spTgt spid="141"/>
                                        </p:tgtEl>
                                      </p:cBhvr>
                                    </p:animEffect>
                                  </p:childTnLst>
                                </p:cTn>
                              </p:par>
                            </p:childTnLst>
                          </p:cTn>
                        </p:par>
                        <p:par>
                          <p:cTn id="145" fill="hold">
                            <p:stCondLst>
                              <p:cond delay="500"/>
                            </p:stCondLst>
                            <p:childTnLst>
                              <p:par>
                                <p:cTn id="146" presetID="10" presetClass="entr" presetSubtype="0" fill="hold" nodeType="afterEffect">
                                  <p:stCondLst>
                                    <p:cond delay="0"/>
                                  </p:stCondLst>
                                  <p:childTnLst>
                                    <p:set>
                                      <p:cBhvr>
                                        <p:cTn id="147" dur="1" fill="hold">
                                          <p:stCondLst>
                                            <p:cond delay="0"/>
                                          </p:stCondLst>
                                        </p:cTn>
                                        <p:tgtEl>
                                          <p:spTgt spid="154"/>
                                        </p:tgtEl>
                                        <p:attrNameLst>
                                          <p:attrName>style.visibility</p:attrName>
                                        </p:attrNameLst>
                                      </p:cBhvr>
                                      <p:to>
                                        <p:strVal val="visible"/>
                                      </p:to>
                                    </p:set>
                                    <p:animEffect transition="in" filter="fade">
                                      <p:cBhvr>
                                        <p:cTn id="148"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0025211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6182-8147-43E6-8844-5133158FDE93}"/>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6489BBD4-FC32-D94F-0137-B4755730A3F9}"/>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F51DD461-58DA-CEE4-B7EA-447D1EEA1F5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04B68CC7-3BB0-FF5C-59F2-09B1C96492B3}"/>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351842A6-2192-40C3-ACCF-D7B2513F5FEF}"/>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A14071-5C3C-826B-F2B6-EC33469CF099}"/>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532675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0567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6721232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0DFF-5520-B643-AA1A-023B8D8D2F14}"/>
              </a:ext>
            </a:extLst>
          </p:cNvPr>
          <p:cNvSpPr>
            <a:spLocks noGrp="1"/>
          </p:cNvSpPr>
          <p:nvPr>
            <p:ph type="ctrTitle"/>
          </p:nvPr>
        </p:nvSpPr>
        <p:spPr>
          <a:xfrm>
            <a:off x="395536" y="1412776"/>
            <a:ext cx="8424936" cy="2040632"/>
          </a:xfrm>
        </p:spPr>
        <p:txBody>
          <a:bodyPr/>
          <a:lstStyle/>
          <a:p>
            <a:pPr algn="ctr"/>
            <a:r>
              <a:rPr lang="en-US" dirty="0"/>
              <a:t>What About Other </a:t>
            </a:r>
            <a:br>
              <a:rPr lang="en-US" dirty="0"/>
            </a:br>
            <a:r>
              <a:rPr lang="en-US" dirty="0"/>
              <a:t>Types of Memories?</a:t>
            </a:r>
          </a:p>
        </p:txBody>
      </p:sp>
      <p:sp>
        <p:nvSpPr>
          <p:cNvPr id="3" name="Subtitle 2">
            <a:extLst>
              <a:ext uri="{FF2B5EF4-FFF2-40B4-BE49-F238E27FC236}">
                <a16:creationId xmlns:a16="http://schemas.microsoft.com/office/drawing/2014/main" id="{C77429A8-C331-6046-B924-4730E3C022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721982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8952628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A702-2807-392F-10A2-851F1229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3432F-BB89-DA40-882D-D9C28590D2DC}"/>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Wasted on Data Movement</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4" name="Slide Number Placeholder 3">
            <a:extLst>
              <a:ext uri="{FF2B5EF4-FFF2-40B4-BE49-F238E27FC236}">
                <a16:creationId xmlns:a16="http://schemas.microsoft.com/office/drawing/2014/main" id="{9F23F901-E5EA-E9A3-255A-D089D6C940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7" name="Chart 6">
            <a:extLst>
              <a:ext uri="{FF2B5EF4-FFF2-40B4-BE49-F238E27FC236}">
                <a16:creationId xmlns:a16="http://schemas.microsoft.com/office/drawing/2014/main" id="{18EE6F70-E62A-212D-30F4-CEA024636760}"/>
              </a:ext>
            </a:extLst>
          </p:cNvPr>
          <p:cNvGraphicFramePr>
            <a:graphicFrameLocks/>
          </p:cNvGraphicFramePr>
          <p:nvPr>
            <p:extLst>
              <p:ext uri="{D42A27DB-BD31-4B8C-83A1-F6EECF244321}">
                <p14:modId xmlns:p14="http://schemas.microsoft.com/office/powerpoint/2010/main" val="1958640961"/>
              </p:ext>
            </p:extLst>
          </p:nvPr>
        </p:nvGraphicFramePr>
        <p:xfrm>
          <a:off x="-2" y="1041240"/>
          <a:ext cx="9144001" cy="476402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F72A7C25-E83C-24B1-20F7-CD98EF14284D}"/>
              </a:ext>
            </a:extLst>
          </p:cNvPr>
          <p:cNvSpPr/>
          <p:nvPr/>
        </p:nvSpPr>
        <p:spPr>
          <a:xfrm>
            <a:off x="0" y="5445224"/>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In LSTMs and Transducers used by Google,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&gt;90% energy spent on off-chip interconnect and DRAM </a:t>
            </a:r>
          </a:p>
        </p:txBody>
      </p:sp>
      <p:sp>
        <p:nvSpPr>
          <p:cNvPr id="9" name="TextBox 8">
            <a:extLst>
              <a:ext uri="{FF2B5EF4-FFF2-40B4-BE49-F238E27FC236}">
                <a16:creationId xmlns:a16="http://schemas.microsoft.com/office/drawing/2014/main" id="{50905C77-404D-0662-AEBB-B2E4857E8E08}"/>
              </a:ext>
            </a:extLst>
          </p:cNvPr>
          <p:cNvSpPr txBox="1"/>
          <p:nvPr/>
        </p:nvSpPr>
        <p:spPr>
          <a:xfrm>
            <a:off x="2187787" y="6343469"/>
            <a:ext cx="476842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hlinkClick r:id="rId3">
                  <a:extLst>
                    <a:ext uri="{A12FA001-AC4F-418D-AE19-62706E023703}">
                      <ahyp:hlinkClr xmlns:ahyp="http://schemas.microsoft.com/office/drawing/2018/hyperlinkcolor" val="tx"/>
                    </a:ext>
                  </a:extLst>
                </a:hlinkClick>
              </a:rPr>
              <a:t>https://arxiv.org/pdf/2109.14320</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p>
        </p:txBody>
      </p:sp>
      <p:sp>
        <p:nvSpPr>
          <p:cNvPr id="10" name="Rectangle 9">
            <a:extLst>
              <a:ext uri="{FF2B5EF4-FFF2-40B4-BE49-F238E27FC236}">
                <a16:creationId xmlns:a16="http://schemas.microsoft.com/office/drawing/2014/main" id="{B59ADB25-2C67-1660-E9A2-49EC1C22BE53}"/>
              </a:ext>
            </a:extLst>
          </p:cNvPr>
          <p:cNvSpPr/>
          <p:nvPr/>
        </p:nvSpPr>
        <p:spPr>
          <a:xfrm>
            <a:off x="1043608" y="1628800"/>
            <a:ext cx="2456384" cy="2363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1940696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A3729-EBE5-1D1C-41F1-581144C41257}"/>
              </a:ext>
            </a:extLst>
          </p:cNvPr>
          <p:cNvSpPr>
            <a:spLocks noGrp="1"/>
          </p:cNvSpPr>
          <p:nvPr>
            <p:ph idx="1"/>
          </p:nvPr>
        </p:nvSpPr>
        <p:spPr/>
        <p:txBody>
          <a:bodyPr/>
          <a:lstStyle/>
          <a:p>
            <a:r>
              <a:rPr lang="en-CH" dirty="0">
                <a:solidFill>
                  <a:srgbClr val="C80060"/>
                </a:solidFill>
                <a:latin typeface="Avenir Next Medium" panose="020B0503020202020204" pitchFamily="34" charset="0"/>
              </a:rPr>
              <a:t>Flash-Cosmos </a:t>
            </a:r>
            <a:r>
              <a:rPr lang="en-CH" dirty="0">
                <a:latin typeface="Avenir Next Medium" panose="020B0503020202020204" pitchFamily="34" charset="0"/>
              </a:rPr>
              <a:t>enables</a:t>
            </a:r>
          </a:p>
          <a:p>
            <a:pPr lvl="1"/>
            <a:r>
              <a:rPr lang="en-CH" dirty="0"/>
              <a:t>Computation on</a:t>
            </a:r>
            <a:r>
              <a:rPr lang="en-CH" dirty="0">
                <a:solidFill>
                  <a:schemeClr val="accent6">
                    <a:lumMod val="75000"/>
                  </a:schemeClr>
                </a:solidFill>
              </a:rPr>
              <a:t> multiple operands with a single sensing operation</a:t>
            </a:r>
          </a:p>
          <a:p>
            <a:pPr lvl="1"/>
            <a:r>
              <a:rPr lang="en-CH" dirty="0">
                <a:solidFill>
                  <a:schemeClr val="accent6">
                    <a:lumMod val="75000"/>
                  </a:schemeClr>
                </a:solidFill>
              </a:rPr>
              <a:t>Accurate</a:t>
            </a:r>
            <a:r>
              <a:rPr lang="en-CH" dirty="0"/>
              <a:t> </a:t>
            </a:r>
            <a:r>
              <a:rPr lang="en-CH" dirty="0">
                <a:solidFill>
                  <a:schemeClr val="accent6">
                    <a:lumMod val="75000"/>
                  </a:schemeClr>
                </a:solidFill>
              </a:rPr>
              <a:t>computation results </a:t>
            </a:r>
            <a:r>
              <a:rPr lang="en-CH" dirty="0"/>
              <a:t>by eliminating raw bit errors in stored data</a:t>
            </a:r>
          </a:p>
        </p:txBody>
      </p:sp>
      <p:sp>
        <p:nvSpPr>
          <p:cNvPr id="2" name="Title 1">
            <a:extLst>
              <a:ext uri="{FF2B5EF4-FFF2-40B4-BE49-F238E27FC236}">
                <a16:creationId xmlns:a16="http://schemas.microsoft.com/office/drawing/2014/main" id="{6E640449-3158-8422-1F82-6D84E53755BF}"/>
              </a:ext>
            </a:extLst>
          </p:cNvPr>
          <p:cNvSpPr>
            <a:spLocks noGrp="1"/>
          </p:cNvSpPr>
          <p:nvPr>
            <p:ph type="title"/>
          </p:nvPr>
        </p:nvSpPr>
        <p:spPr/>
        <p:txBody>
          <a:bodyPr/>
          <a:lstStyle/>
          <a:p>
            <a:r>
              <a:rPr lang="en-CH"/>
              <a:t>Flash-Cosmos</a:t>
            </a:r>
            <a:r>
              <a:rPr lang="en-US" dirty="0"/>
              <a:t>: Basic Ideas</a:t>
            </a:r>
            <a:endParaRPr lang="en-CH" dirty="0"/>
          </a:p>
        </p:txBody>
      </p:sp>
      <p:sp>
        <p:nvSpPr>
          <p:cNvPr id="4" name="Rounded Rectangle 21">
            <a:extLst>
              <a:ext uri="{FF2B5EF4-FFF2-40B4-BE49-F238E27FC236}">
                <a16:creationId xmlns:a16="http://schemas.microsoft.com/office/drawing/2014/main" id="{C22F2311-C360-DF55-866C-ADE55BFFB12D}"/>
              </a:ext>
            </a:extLst>
          </p:cNvPr>
          <p:cNvSpPr/>
          <p:nvPr/>
        </p:nvSpPr>
        <p:spPr bwMode="auto">
          <a:xfrm>
            <a:off x="2143831" y="2497384"/>
            <a:ext cx="4856339" cy="3490453"/>
          </a:xfrm>
          <a:prstGeom prst="roundRect">
            <a:avLst>
              <a:gd name="adj" fmla="val 6232"/>
            </a:avLst>
          </a:prstGeom>
          <a:solidFill>
            <a:schemeClr val="accent4">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NAND Flash </a:t>
            </a:r>
            <a:r>
              <a:rPr kumimoji="0" lang="en-I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Chip</a:t>
            </a:r>
            <a:endPar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A9B7300D-52B7-C6B6-B6DA-A77B318E420C}"/>
              </a:ext>
            </a:extLst>
          </p:cNvPr>
          <p:cNvGrpSpPr/>
          <p:nvPr/>
        </p:nvGrpSpPr>
        <p:grpSpPr>
          <a:xfrm>
            <a:off x="2335161" y="4906287"/>
            <a:ext cx="4473679" cy="648929"/>
            <a:chOff x="2330245" y="4542503"/>
            <a:chExt cx="4473679" cy="648929"/>
          </a:xfrm>
        </p:grpSpPr>
        <p:cxnSp>
          <p:nvCxnSpPr>
            <p:cNvPr id="12" name="Straight Connector 11">
              <a:extLst>
                <a:ext uri="{FF2B5EF4-FFF2-40B4-BE49-F238E27FC236}">
                  <a16:creationId xmlns:a16="http://schemas.microsoft.com/office/drawing/2014/main" id="{ACA20BCC-C084-D37E-6EA9-7E1D656BBBF7}"/>
                </a:ext>
              </a:extLst>
            </p:cNvPr>
            <p:cNvCxnSpPr/>
            <p:nvPr/>
          </p:nvCxnSpPr>
          <p:spPr>
            <a:xfrm>
              <a:off x="233024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A57F8-9B7B-88ED-7BA1-A56C2189B0CC}"/>
                </a:ext>
              </a:extLst>
            </p:cNvPr>
            <p:cNvCxnSpPr/>
            <p:nvPr/>
          </p:nvCxnSpPr>
          <p:spPr>
            <a:xfrm>
              <a:off x="243428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2C9D2-E1B9-2243-18E6-5AE1FB129DFF}"/>
                </a:ext>
              </a:extLst>
            </p:cNvPr>
            <p:cNvCxnSpPr/>
            <p:nvPr/>
          </p:nvCxnSpPr>
          <p:spPr>
            <a:xfrm>
              <a:off x="253832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8761A1-60FC-F751-FA77-6B4695A3AB55}"/>
                </a:ext>
              </a:extLst>
            </p:cNvPr>
            <p:cNvCxnSpPr/>
            <p:nvPr/>
          </p:nvCxnSpPr>
          <p:spPr>
            <a:xfrm>
              <a:off x="264236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B1F0C-C906-4745-DC2B-9A58234A2B1E}"/>
                </a:ext>
              </a:extLst>
            </p:cNvPr>
            <p:cNvCxnSpPr/>
            <p:nvPr/>
          </p:nvCxnSpPr>
          <p:spPr>
            <a:xfrm>
              <a:off x="274640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68FB06-C732-238B-3E5D-9D923C291F12}"/>
                </a:ext>
              </a:extLst>
            </p:cNvPr>
            <p:cNvCxnSpPr/>
            <p:nvPr/>
          </p:nvCxnSpPr>
          <p:spPr>
            <a:xfrm>
              <a:off x="285044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3F96-CFE8-ABDA-162C-D976E6610515}"/>
                </a:ext>
              </a:extLst>
            </p:cNvPr>
            <p:cNvCxnSpPr/>
            <p:nvPr/>
          </p:nvCxnSpPr>
          <p:spPr>
            <a:xfrm>
              <a:off x="295447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419A6F-85AF-2006-4450-63CAB5F9E157}"/>
                </a:ext>
              </a:extLst>
            </p:cNvPr>
            <p:cNvCxnSpPr/>
            <p:nvPr/>
          </p:nvCxnSpPr>
          <p:spPr>
            <a:xfrm>
              <a:off x="305851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AE2E7-56C5-13C2-0110-428EC9469783}"/>
                </a:ext>
              </a:extLst>
            </p:cNvPr>
            <p:cNvCxnSpPr/>
            <p:nvPr/>
          </p:nvCxnSpPr>
          <p:spPr>
            <a:xfrm>
              <a:off x="316255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B1ED9-A9A5-2B45-32FF-1385EF29D99C}"/>
                </a:ext>
              </a:extLst>
            </p:cNvPr>
            <p:cNvCxnSpPr/>
            <p:nvPr/>
          </p:nvCxnSpPr>
          <p:spPr>
            <a:xfrm>
              <a:off x="326659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2316D-2573-D30F-1A79-4E3AE13D4FC1}"/>
                </a:ext>
              </a:extLst>
            </p:cNvPr>
            <p:cNvCxnSpPr/>
            <p:nvPr/>
          </p:nvCxnSpPr>
          <p:spPr>
            <a:xfrm>
              <a:off x="337063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0649C-8536-3931-4A30-E4D78C450C29}"/>
                </a:ext>
              </a:extLst>
            </p:cNvPr>
            <p:cNvCxnSpPr/>
            <p:nvPr/>
          </p:nvCxnSpPr>
          <p:spPr>
            <a:xfrm>
              <a:off x="347467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D03189-6DBF-22E6-9E39-84BC4B6FA6B5}"/>
                </a:ext>
              </a:extLst>
            </p:cNvPr>
            <p:cNvCxnSpPr/>
            <p:nvPr/>
          </p:nvCxnSpPr>
          <p:spPr>
            <a:xfrm>
              <a:off x="357871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B5C2A1-D539-AB84-C0F3-9217A2393C8F}"/>
                </a:ext>
              </a:extLst>
            </p:cNvPr>
            <p:cNvCxnSpPr/>
            <p:nvPr/>
          </p:nvCxnSpPr>
          <p:spPr>
            <a:xfrm>
              <a:off x="368275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FC779-1E27-EC78-5221-20AAAA9DA2AC}"/>
                </a:ext>
              </a:extLst>
            </p:cNvPr>
            <p:cNvCxnSpPr/>
            <p:nvPr/>
          </p:nvCxnSpPr>
          <p:spPr>
            <a:xfrm>
              <a:off x="378679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F00A-E553-7ED9-A4BE-09E88DEA7F4A}"/>
                </a:ext>
              </a:extLst>
            </p:cNvPr>
            <p:cNvCxnSpPr/>
            <p:nvPr/>
          </p:nvCxnSpPr>
          <p:spPr>
            <a:xfrm>
              <a:off x="389083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505C5A-BA21-53E8-5229-25DC8330402C}"/>
                </a:ext>
              </a:extLst>
            </p:cNvPr>
            <p:cNvCxnSpPr/>
            <p:nvPr/>
          </p:nvCxnSpPr>
          <p:spPr>
            <a:xfrm>
              <a:off x="409890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1D0C23-D4E1-1842-23B7-2801B620DB37}"/>
                </a:ext>
              </a:extLst>
            </p:cNvPr>
            <p:cNvCxnSpPr/>
            <p:nvPr/>
          </p:nvCxnSpPr>
          <p:spPr>
            <a:xfrm>
              <a:off x="399486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ADFC11-7273-B541-8255-3CC4D72B47E9}"/>
                </a:ext>
              </a:extLst>
            </p:cNvPr>
            <p:cNvCxnSpPr/>
            <p:nvPr/>
          </p:nvCxnSpPr>
          <p:spPr>
            <a:xfrm>
              <a:off x="430698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948BD3-A4B2-7CEA-653C-7E5E5DE02F32}"/>
                </a:ext>
              </a:extLst>
            </p:cNvPr>
            <p:cNvCxnSpPr/>
            <p:nvPr/>
          </p:nvCxnSpPr>
          <p:spPr>
            <a:xfrm>
              <a:off x="420294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3580D-C259-A3EF-E4DB-374D338D6302}"/>
                </a:ext>
              </a:extLst>
            </p:cNvPr>
            <p:cNvCxnSpPr/>
            <p:nvPr/>
          </p:nvCxnSpPr>
          <p:spPr>
            <a:xfrm>
              <a:off x="451506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E5AE7-A9EF-9EC3-C798-381BC0B3FCEE}"/>
                </a:ext>
              </a:extLst>
            </p:cNvPr>
            <p:cNvCxnSpPr/>
            <p:nvPr/>
          </p:nvCxnSpPr>
          <p:spPr>
            <a:xfrm>
              <a:off x="441102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56DF29-2E3B-5AEF-C701-4DFCDA37DC6A}"/>
                </a:ext>
              </a:extLst>
            </p:cNvPr>
            <p:cNvCxnSpPr/>
            <p:nvPr/>
          </p:nvCxnSpPr>
          <p:spPr>
            <a:xfrm>
              <a:off x="472314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91534C-5218-878D-03DC-07EE760E0CD6}"/>
                </a:ext>
              </a:extLst>
            </p:cNvPr>
            <p:cNvCxnSpPr/>
            <p:nvPr/>
          </p:nvCxnSpPr>
          <p:spPr>
            <a:xfrm>
              <a:off x="461910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9CF6A2-4F9A-CF5C-B680-18DFD3E759DD}"/>
                </a:ext>
              </a:extLst>
            </p:cNvPr>
            <p:cNvCxnSpPr/>
            <p:nvPr/>
          </p:nvCxnSpPr>
          <p:spPr>
            <a:xfrm>
              <a:off x="493122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09D7D7-99DD-C611-A1A6-D4196FC2481E}"/>
                </a:ext>
              </a:extLst>
            </p:cNvPr>
            <p:cNvCxnSpPr/>
            <p:nvPr/>
          </p:nvCxnSpPr>
          <p:spPr>
            <a:xfrm>
              <a:off x="482718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35E775E-805B-5BFA-541F-F5FE95F51200}"/>
                </a:ext>
              </a:extLst>
            </p:cNvPr>
            <p:cNvCxnSpPr/>
            <p:nvPr/>
          </p:nvCxnSpPr>
          <p:spPr>
            <a:xfrm>
              <a:off x="513929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E2018D-14E9-A673-35E1-B22D7E3397E6}"/>
                </a:ext>
              </a:extLst>
            </p:cNvPr>
            <p:cNvCxnSpPr/>
            <p:nvPr/>
          </p:nvCxnSpPr>
          <p:spPr>
            <a:xfrm>
              <a:off x="503525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9F6D4-1EAD-AD74-2F4E-5878E558D0B4}"/>
                </a:ext>
              </a:extLst>
            </p:cNvPr>
            <p:cNvCxnSpPr/>
            <p:nvPr/>
          </p:nvCxnSpPr>
          <p:spPr>
            <a:xfrm>
              <a:off x="565949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72246E-3A6E-1E97-F6BE-F0C436E26377}"/>
                </a:ext>
              </a:extLst>
            </p:cNvPr>
            <p:cNvCxnSpPr/>
            <p:nvPr/>
          </p:nvCxnSpPr>
          <p:spPr>
            <a:xfrm>
              <a:off x="545141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3CE21D-CD94-267C-AAA4-9643C505B0D5}"/>
                </a:ext>
              </a:extLst>
            </p:cNvPr>
            <p:cNvCxnSpPr/>
            <p:nvPr/>
          </p:nvCxnSpPr>
          <p:spPr>
            <a:xfrm>
              <a:off x="576353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DE0B07-2A08-B59E-526A-EFE120DFBB83}"/>
                </a:ext>
              </a:extLst>
            </p:cNvPr>
            <p:cNvCxnSpPr/>
            <p:nvPr/>
          </p:nvCxnSpPr>
          <p:spPr>
            <a:xfrm>
              <a:off x="555545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E41D7F-7ED3-ABE9-D3B0-FFA97E30E38D}"/>
                </a:ext>
              </a:extLst>
            </p:cNvPr>
            <p:cNvCxnSpPr/>
            <p:nvPr/>
          </p:nvCxnSpPr>
          <p:spPr>
            <a:xfrm>
              <a:off x="534737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646B3-417D-5850-F100-2E938FDED7F3}"/>
                </a:ext>
              </a:extLst>
            </p:cNvPr>
            <p:cNvCxnSpPr/>
            <p:nvPr/>
          </p:nvCxnSpPr>
          <p:spPr>
            <a:xfrm>
              <a:off x="524333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5504E-1765-AC5A-4C15-F0220E9B5949}"/>
                </a:ext>
              </a:extLst>
            </p:cNvPr>
            <p:cNvCxnSpPr/>
            <p:nvPr/>
          </p:nvCxnSpPr>
          <p:spPr>
            <a:xfrm>
              <a:off x="597161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595BBE-52C7-114B-0680-8DCF66FA9F64}"/>
                </a:ext>
              </a:extLst>
            </p:cNvPr>
            <p:cNvCxnSpPr/>
            <p:nvPr/>
          </p:nvCxnSpPr>
          <p:spPr>
            <a:xfrm>
              <a:off x="586757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97CCF-FDAB-E439-A31E-9B81FE7A35B2}"/>
                </a:ext>
              </a:extLst>
            </p:cNvPr>
            <p:cNvCxnSpPr/>
            <p:nvPr/>
          </p:nvCxnSpPr>
          <p:spPr>
            <a:xfrm>
              <a:off x="617968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E23DE9-DB21-F02A-4391-AA872D4AFA47}"/>
                </a:ext>
              </a:extLst>
            </p:cNvPr>
            <p:cNvCxnSpPr/>
            <p:nvPr/>
          </p:nvCxnSpPr>
          <p:spPr>
            <a:xfrm>
              <a:off x="607564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70D2B4-B4B6-B9CE-AA6D-FECABAD7EFBA}"/>
                </a:ext>
              </a:extLst>
            </p:cNvPr>
            <p:cNvCxnSpPr/>
            <p:nvPr/>
          </p:nvCxnSpPr>
          <p:spPr>
            <a:xfrm>
              <a:off x="638776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727024-064C-012C-4366-E2B8BAA02A41}"/>
                </a:ext>
              </a:extLst>
            </p:cNvPr>
            <p:cNvCxnSpPr/>
            <p:nvPr/>
          </p:nvCxnSpPr>
          <p:spPr>
            <a:xfrm>
              <a:off x="628372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89D0AA-FDFB-84E2-D310-E07147498961}"/>
                </a:ext>
              </a:extLst>
            </p:cNvPr>
            <p:cNvCxnSpPr/>
            <p:nvPr/>
          </p:nvCxnSpPr>
          <p:spPr>
            <a:xfrm>
              <a:off x="659584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CE6BDA-E11B-AE70-71CF-3CB2E235C96B}"/>
                </a:ext>
              </a:extLst>
            </p:cNvPr>
            <p:cNvCxnSpPr/>
            <p:nvPr/>
          </p:nvCxnSpPr>
          <p:spPr>
            <a:xfrm>
              <a:off x="649180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C105B1-04D6-1C3A-EC25-9B219862A912}"/>
                </a:ext>
              </a:extLst>
            </p:cNvPr>
            <p:cNvCxnSpPr/>
            <p:nvPr/>
          </p:nvCxnSpPr>
          <p:spPr>
            <a:xfrm>
              <a:off x="680392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F20AB7-DD89-7F33-96A7-F48E86EB85AE}"/>
                </a:ext>
              </a:extLst>
            </p:cNvPr>
            <p:cNvCxnSpPr/>
            <p:nvPr/>
          </p:nvCxnSpPr>
          <p:spPr>
            <a:xfrm>
              <a:off x="669988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6C13D89-D453-E9D5-BD7A-3FCA144628DB}"/>
              </a:ext>
            </a:extLst>
          </p:cNvPr>
          <p:cNvSpPr/>
          <p:nvPr/>
        </p:nvSpPr>
        <p:spPr>
          <a:xfrm>
            <a:off x="2310581" y="5352652"/>
            <a:ext cx="4522838" cy="393290"/>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Page Buffer</a:t>
            </a:r>
            <a:endParaRPr kumimoji="0" lang="en-CH"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8737E4D-429B-1EB3-CD4F-B6387F51638F}"/>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6" name="Rectangle 5">
            <a:extLst>
              <a:ext uri="{FF2B5EF4-FFF2-40B4-BE49-F238E27FC236}">
                <a16:creationId xmlns:a16="http://schemas.microsoft.com/office/drawing/2014/main" id="{B7FA1E66-0039-CBA9-C0D1-18297866B126}"/>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7" name="Rectangle 6">
            <a:extLst>
              <a:ext uri="{FF2B5EF4-FFF2-40B4-BE49-F238E27FC236}">
                <a16:creationId xmlns:a16="http://schemas.microsoft.com/office/drawing/2014/main" id="{9D52B16B-530C-96CD-CF4D-4DE40FC13919}"/>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8" name="Rectangle 7">
            <a:extLst>
              <a:ext uri="{FF2B5EF4-FFF2-40B4-BE49-F238E27FC236}">
                <a16:creationId xmlns:a16="http://schemas.microsoft.com/office/drawing/2014/main" id="{80387216-0C47-1994-80FF-5F506A405AFE}"/>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36C0270-1A56-DF09-B4E7-E6678B6BDCA0}"/>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9" name="Rectangle 68">
            <a:extLst>
              <a:ext uri="{FF2B5EF4-FFF2-40B4-BE49-F238E27FC236}">
                <a16:creationId xmlns:a16="http://schemas.microsoft.com/office/drawing/2014/main" id="{B1B61893-D8DB-F8C5-EBA6-B7B6481EEF83}"/>
              </a:ext>
            </a:extLst>
          </p:cNvPr>
          <p:cNvSpPr/>
          <p:nvPr/>
        </p:nvSpPr>
        <p:spPr>
          <a:xfrm>
            <a:off x="3850438" y="5067854"/>
            <a:ext cx="1443124" cy="228925"/>
          </a:xfrm>
          <a:prstGeom prst="rect">
            <a:avLst/>
          </a:prstGeom>
          <a:solidFill>
            <a:schemeClr val="accent4">
              <a:lumMod val="75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(BLs)</a:t>
            </a:r>
            <a:endPar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58601F8-4B0A-2F24-8816-754BD9A2CE2F}"/>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2" name="Rectangle 71">
            <a:extLst>
              <a:ext uri="{FF2B5EF4-FFF2-40B4-BE49-F238E27FC236}">
                <a16:creationId xmlns:a16="http://schemas.microsoft.com/office/drawing/2014/main" id="{E497B4F6-EC51-27B4-4848-73B2FC925CEB}"/>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1" name="Rectangle 70">
            <a:extLst>
              <a:ext uri="{FF2B5EF4-FFF2-40B4-BE49-F238E27FC236}">
                <a16:creationId xmlns:a16="http://schemas.microsoft.com/office/drawing/2014/main" id="{19D843B3-AF95-FB59-041B-53FADE583B98}"/>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70" name="Rectangle 69">
            <a:extLst>
              <a:ext uri="{FF2B5EF4-FFF2-40B4-BE49-F238E27FC236}">
                <a16:creationId xmlns:a16="http://schemas.microsoft.com/office/drawing/2014/main" id="{97C5A341-9B98-BC48-AD7C-F64E78EFD323}"/>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3" name="Rectangle 62">
            <a:extLst>
              <a:ext uri="{FF2B5EF4-FFF2-40B4-BE49-F238E27FC236}">
                <a16:creationId xmlns:a16="http://schemas.microsoft.com/office/drawing/2014/main" id="{4356CBA4-35D3-7137-F208-E6412EBE02F9}"/>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59" name="Rectangle 58">
            <a:extLst>
              <a:ext uri="{FF2B5EF4-FFF2-40B4-BE49-F238E27FC236}">
                <a16:creationId xmlns:a16="http://schemas.microsoft.com/office/drawing/2014/main" id="{7B5F15C2-A480-FC6A-D4B9-3187D2AA7AE4}"/>
              </a:ext>
            </a:extLst>
          </p:cNvPr>
          <p:cNvSpPr/>
          <p:nvPr/>
        </p:nvSpPr>
        <p:spPr>
          <a:xfrm>
            <a:off x="2310581" y="5352652"/>
            <a:ext cx="4522838" cy="393290"/>
          </a:xfrm>
          <a:prstGeom prst="rect">
            <a:avLst/>
          </a:prstGeom>
          <a:solidFill>
            <a:srgbClr val="7AC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1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2</a:t>
            </a:r>
            <a:r>
              <a:rPr kumimoji="0" lang="ko-KR" altLang="en-US"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a:t>
            </a:r>
            <a:r>
              <a:rPr kumimoji="0" lang="ko-KR" altLang="en-US"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 &amp;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32</a:t>
            </a:r>
            <a:endParaRPr kumimoji="0" lang="en-CH" sz="1800" b="1" i="0"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nvGrpSpPr>
          <p:cNvPr id="75" name="Group 74">
            <a:extLst>
              <a:ext uri="{FF2B5EF4-FFF2-40B4-BE49-F238E27FC236}">
                <a16:creationId xmlns:a16="http://schemas.microsoft.com/office/drawing/2014/main" id="{22D4C7AF-CDAD-3A4A-1949-598E0959D86E}"/>
              </a:ext>
            </a:extLst>
          </p:cNvPr>
          <p:cNvGrpSpPr/>
          <p:nvPr/>
        </p:nvGrpSpPr>
        <p:grpSpPr>
          <a:xfrm>
            <a:off x="4550802" y="3236360"/>
            <a:ext cx="2267744" cy="2368015"/>
            <a:chOff x="4550802" y="3236360"/>
            <a:chExt cx="2267744" cy="2368015"/>
          </a:xfrm>
        </p:grpSpPr>
        <p:sp>
          <p:nvSpPr>
            <p:cNvPr id="60" name="Up Arrow 59">
              <a:extLst>
                <a:ext uri="{FF2B5EF4-FFF2-40B4-BE49-F238E27FC236}">
                  <a16:creationId xmlns:a16="http://schemas.microsoft.com/office/drawing/2014/main" id="{5E2913C0-F852-0F91-1C24-0C464D8C6968}"/>
                </a:ext>
              </a:extLst>
            </p:cNvPr>
            <p:cNvSpPr/>
            <p:nvPr/>
          </p:nvSpPr>
          <p:spPr>
            <a:xfrm rot="10800000">
              <a:off x="6395993" y="3236360"/>
              <a:ext cx="312117" cy="2368015"/>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5B050B-2617-C48C-868A-6EEADE2DE882}"/>
                </a:ext>
              </a:extLst>
            </p:cNvPr>
            <p:cNvSpPr/>
            <p:nvPr/>
          </p:nvSpPr>
          <p:spPr>
            <a:xfrm>
              <a:off x="4550802" y="4260044"/>
              <a:ext cx="2267744" cy="189195"/>
            </a:xfrm>
            <a:prstGeom prst="rect">
              <a:avLst/>
            </a:prstGeom>
            <a:solidFill>
              <a:schemeClr val="accent6">
                <a:lumMod val="20000"/>
                <a:lumOff val="80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Simultaneous sensing</a:t>
              </a:r>
              <a:endParaRPr kumimoji="0" lang="en-CH"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559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 1.85185E-6 L 0 0.3368 " pathEditMode="relative" rAng="0" ptsTypes="AA">
                                      <p:cBhvr>
                                        <p:cTn id="8" dur="500" fill="hold"/>
                                        <p:tgtEl>
                                          <p:spTgt spid="63"/>
                                        </p:tgtEl>
                                        <p:attrNameLst>
                                          <p:attrName>ppt_x</p:attrName>
                                          <p:attrName>ppt_y</p:attrName>
                                        </p:attrNameLst>
                                      </p:cBhvr>
                                      <p:rCtr x="0" y="16829"/>
                                    </p:animMotion>
                                  </p:childTnLst>
                                </p:cTn>
                              </p:par>
                              <p:par>
                                <p:cTn id="9" presetID="42" presetClass="path" presetSubtype="0" accel="50000" decel="50000" fill="hold" grpId="0" nodeType="withEffect">
                                  <p:stCondLst>
                                    <p:cond delay="0"/>
                                  </p:stCondLst>
                                  <p:childTnLst>
                                    <p:animMotion origin="layout" path="M 0 -2.59259E-6 L 0 0.27986 " pathEditMode="relative" rAng="0" ptsTypes="AA">
                                      <p:cBhvr>
                                        <p:cTn id="10" dur="500" fill="hold"/>
                                        <p:tgtEl>
                                          <p:spTgt spid="70"/>
                                        </p:tgtEl>
                                        <p:attrNameLst>
                                          <p:attrName>ppt_x</p:attrName>
                                          <p:attrName>ppt_y</p:attrName>
                                        </p:attrNameLst>
                                      </p:cBhvr>
                                      <p:rCtr x="0" y="13981"/>
                                    </p:animMotion>
                                  </p:childTnLst>
                                </p:cTn>
                              </p:par>
                              <p:par>
                                <p:cTn id="11" presetID="42" presetClass="path" presetSubtype="0" accel="50000" decel="50000" fill="hold" grpId="0" nodeType="withEffect">
                                  <p:stCondLst>
                                    <p:cond delay="0"/>
                                  </p:stCondLst>
                                  <p:childTnLst>
                                    <p:animMotion origin="layout" path="M 0 0 L 0 0.22245 " pathEditMode="relative" rAng="0" ptsTypes="AA">
                                      <p:cBhvr>
                                        <p:cTn id="12" dur="500" fill="hold"/>
                                        <p:tgtEl>
                                          <p:spTgt spid="71"/>
                                        </p:tgtEl>
                                        <p:attrNameLst>
                                          <p:attrName>ppt_x</p:attrName>
                                          <p:attrName>ppt_y</p:attrName>
                                        </p:attrNameLst>
                                      </p:cBhvr>
                                      <p:rCtr x="0" y="11111"/>
                                    </p:animMotion>
                                  </p:childTnLst>
                                </p:cTn>
                              </p:par>
                              <p:par>
                                <p:cTn id="13" presetID="42" presetClass="path" presetSubtype="0" accel="50000" decel="50000" fill="hold" grpId="0" nodeType="withEffect">
                                  <p:stCondLst>
                                    <p:cond delay="0"/>
                                  </p:stCondLst>
                                  <p:childTnLst>
                                    <p:animMotion origin="layout" path="M 0 4.07407E-6 L 0 0.16527 " pathEditMode="relative" rAng="0" ptsTypes="AA">
                                      <p:cBhvr>
                                        <p:cTn id="14" dur="500" fill="hold"/>
                                        <p:tgtEl>
                                          <p:spTgt spid="72"/>
                                        </p:tgtEl>
                                        <p:attrNameLst>
                                          <p:attrName>ppt_x</p:attrName>
                                          <p:attrName>ppt_y</p:attrName>
                                        </p:attrNameLst>
                                      </p:cBhvr>
                                      <p:rCtr x="0" y="8264"/>
                                    </p:animMotion>
                                  </p:childTnLst>
                                </p:cTn>
                              </p:par>
                              <p:par>
                                <p:cTn id="15" presetID="42" presetClass="path" presetSubtype="0" accel="50000" decel="50000" fill="hold" grpId="0" nodeType="withEffect">
                                  <p:stCondLst>
                                    <p:cond delay="0"/>
                                  </p:stCondLst>
                                  <p:childTnLst>
                                    <p:animMotion origin="layout" path="M 0 -3.33333E-6 L 0 0.10787 " pathEditMode="relative" rAng="0" ptsTypes="AA">
                                      <p:cBhvr>
                                        <p:cTn id="16" dur="500" fill="hold"/>
                                        <p:tgtEl>
                                          <p:spTgt spid="73"/>
                                        </p:tgtEl>
                                        <p:attrNameLst>
                                          <p:attrName>ppt_x</p:attrName>
                                          <p:attrName>ppt_y</p:attrName>
                                        </p:attrNameLst>
                                      </p:cBhvr>
                                      <p:rCtr x="0" y="5394"/>
                                    </p:animMotion>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70" grpId="0" animBg="1"/>
      <p:bldP spid="63" grpId="0" animBg="1"/>
      <p:bldP spid="5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50" name="그룹 761">
            <a:extLst>
              <a:ext uri="{FF2B5EF4-FFF2-40B4-BE49-F238E27FC236}">
                <a16:creationId xmlns:a16="http://schemas.microsoft.com/office/drawing/2014/main" id="{FF45039B-4092-C370-2968-D2C5F5B28840}"/>
              </a:ext>
            </a:extLst>
          </p:cNvPr>
          <p:cNvGrpSpPr/>
          <p:nvPr/>
        </p:nvGrpSpPr>
        <p:grpSpPr>
          <a:xfrm rot="5400000">
            <a:off x="7111108" y="5130604"/>
            <a:ext cx="598569" cy="124310"/>
            <a:chOff x="5608137" y="3394157"/>
            <a:chExt cx="338599" cy="70817"/>
          </a:xfrm>
        </p:grpSpPr>
        <p:grpSp>
          <p:nvGrpSpPr>
            <p:cNvPr id="57" name="그룹 753">
              <a:extLst>
                <a:ext uri="{FF2B5EF4-FFF2-40B4-BE49-F238E27FC236}">
                  <a16:creationId xmlns:a16="http://schemas.microsoft.com/office/drawing/2014/main" id="{C762D2EF-749C-FCBC-6FFF-E61924220047}"/>
                </a:ext>
              </a:extLst>
            </p:cNvPr>
            <p:cNvGrpSpPr/>
            <p:nvPr/>
          </p:nvGrpSpPr>
          <p:grpSpPr>
            <a:xfrm rot="5400000">
              <a:off x="5739521" y="3307128"/>
              <a:ext cx="70817" cy="244875"/>
              <a:chOff x="5131625" y="2342062"/>
              <a:chExt cx="70817" cy="244875"/>
            </a:xfrm>
          </p:grpSpPr>
          <p:sp>
            <p:nvSpPr>
              <p:cNvPr id="74" name="타원 750">
                <a:extLst>
                  <a:ext uri="{FF2B5EF4-FFF2-40B4-BE49-F238E27FC236}">
                    <a16:creationId xmlns:a16="http://schemas.microsoft.com/office/drawing/2014/main" id="{5306ECC7-7011-F0BC-C46B-C1D73B24985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75" name="타원 751">
                <a:extLst>
                  <a:ext uri="{FF2B5EF4-FFF2-40B4-BE49-F238E27FC236}">
                    <a16:creationId xmlns:a16="http://schemas.microsoft.com/office/drawing/2014/main" id="{22059ECE-59AF-5ABC-230B-B38AE6548A3D}"/>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76" name="직선 연결선 752">
                <a:extLst>
                  <a:ext uri="{FF2B5EF4-FFF2-40B4-BE49-F238E27FC236}">
                    <a16:creationId xmlns:a16="http://schemas.microsoft.com/office/drawing/2014/main" id="{CED94ADD-D7CF-9833-34E6-8316A555FC5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64" name="직선 연결선 754">
              <a:extLst>
                <a:ext uri="{FF2B5EF4-FFF2-40B4-BE49-F238E27FC236}">
                  <a16:creationId xmlns:a16="http://schemas.microsoft.com/office/drawing/2014/main" id="{FA6A2BE9-8513-9BF5-CAE4-C9F7E245E86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1" name="직선 연결선 756">
              <a:extLst>
                <a:ext uri="{FF2B5EF4-FFF2-40B4-BE49-F238E27FC236}">
                  <a16:creationId xmlns:a16="http://schemas.microsoft.com/office/drawing/2014/main" id="{83F27804-7B96-E3FE-3238-418C048C2617}"/>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79" name="U-turn Arrow 78">
            <a:extLst>
              <a:ext uri="{FF2B5EF4-FFF2-40B4-BE49-F238E27FC236}">
                <a16:creationId xmlns:a16="http://schemas.microsoft.com/office/drawing/2014/main" id="{9A4FA08D-D8A2-E791-3750-3981B2B11EB3}"/>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4367471-C42F-0FE0-B34D-C4FE524001FE}"/>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4D18EB6-50E9-676B-780E-DA33BD9E0CC4}"/>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 name="Rectangle 34">
            <a:extLst>
              <a:ext uri="{FF2B5EF4-FFF2-40B4-BE49-F238E27FC236}">
                <a16:creationId xmlns:a16="http://schemas.microsoft.com/office/drawing/2014/main" id="{E967A7FC-F6E9-7251-2034-3D77D077A567}"/>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93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9269" y="1024702"/>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‘1’ only when all the target cells store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(Intra-Block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AND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same block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1058990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Other Types of Bitwise Operations</a:t>
            </a:r>
          </a:p>
        </p:txBody>
      </p:sp>
      <p:sp>
        <p:nvSpPr>
          <p:cNvPr id="210" name="Rectangle 209">
            <a:extLst>
              <a:ext uri="{FF2B5EF4-FFF2-40B4-BE49-F238E27FC236}">
                <a16:creationId xmlns:a16="http://schemas.microsoft.com/office/drawing/2014/main" id="{DB70C486-55DA-B33C-0324-EED4D30DCB66}"/>
              </a:ext>
            </a:extLst>
          </p:cNvPr>
          <p:cNvSpPr/>
          <p:nvPr/>
        </p:nvSpPr>
        <p:spPr>
          <a:xfrm>
            <a:off x="0" y="1149325"/>
            <a:ext cx="9143997" cy="1865840"/>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also enables </a:t>
            </a:r>
            <a:b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other types of bitwise operations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(NOT/NAND/NOR/XOR/XNOR)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leveraging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existing features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NAND flash memory</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nvGrpSpPr>
          <p:cNvPr id="217" name="Group 216">
            <a:extLst>
              <a:ext uri="{FF2B5EF4-FFF2-40B4-BE49-F238E27FC236}">
                <a16:creationId xmlns:a16="http://schemas.microsoft.com/office/drawing/2014/main" id="{8C214A51-2464-E56C-4A85-E6DA58FAC007}"/>
              </a:ext>
            </a:extLst>
          </p:cNvPr>
          <p:cNvGrpSpPr/>
          <p:nvPr/>
        </p:nvGrpSpPr>
        <p:grpSpPr>
          <a:xfrm>
            <a:off x="550818" y="3193636"/>
            <a:ext cx="8041409" cy="3597779"/>
            <a:chOff x="550818" y="3193636"/>
            <a:chExt cx="8041409" cy="3597779"/>
          </a:xfrm>
        </p:grpSpPr>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stretch>
              <a:fillRect/>
            </a:stretch>
          </p:blipFill>
          <p:spPr>
            <a:xfrm>
              <a:off x="550818" y="3193636"/>
              <a:ext cx="8041409" cy="2079591"/>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46472" y="6329750"/>
              <a:ext cx="57058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hlinkClick r:id="rId4">
                    <a:extLst>
                      <a:ext uri="{A12FA001-AC4F-418D-AE19-62706E023703}">
                        <ahyp:hlinkClr xmlns:ahyp="http://schemas.microsoft.com/office/drawing/2018/hyperlinkcolor" val="tx"/>
                      </a:ext>
                    </a:extLst>
                  </a:hlinkClick>
                </a:rPr>
                <a:t>https://arxiv.org/abs/2209.05566.pdf</a:t>
              </a:r>
              <a:endPar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endParaRPr>
            </a:p>
          </p:txBody>
        </p:sp>
        <p:pic>
          <p:nvPicPr>
            <p:cNvPr id="216" name="Picture 215">
              <a:hlinkClick r:id="rId4"/>
              <a:extLst>
                <a:ext uri="{FF2B5EF4-FFF2-40B4-BE49-F238E27FC236}">
                  <a16:creationId xmlns:a16="http://schemas.microsoft.com/office/drawing/2014/main" id="{412CABE1-72A1-E708-283F-01B0ABA3EBCB}"/>
                </a:ext>
              </a:extLst>
            </p:cNvPr>
            <p:cNvPicPr>
              <a:picLocks noChangeAspect="1"/>
            </p:cNvPicPr>
            <p:nvPr/>
          </p:nvPicPr>
          <p:blipFill>
            <a:blip r:embed="rId5"/>
            <a:stretch>
              <a:fillRect/>
            </a:stretch>
          </p:blipFill>
          <p:spPr>
            <a:xfrm>
              <a:off x="4100140" y="5331814"/>
              <a:ext cx="942764" cy="939348"/>
            </a:xfrm>
            <a:prstGeom prst="rect">
              <a:avLst/>
            </a:prstGeom>
          </p:spPr>
        </p:pic>
      </p:grpSp>
    </p:spTree>
    <p:extLst>
      <p:ext uri="{BB962C8B-B14F-4D97-AF65-F5344CB8AC3E}">
        <p14:creationId xmlns:p14="http://schemas.microsoft.com/office/powerpoint/2010/main" val="21138705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Results: Real-Device Characterization</a:t>
            </a:r>
          </a:p>
        </p:txBody>
      </p:sp>
      <p:sp>
        <p:nvSpPr>
          <p:cNvPr id="8" name="Rectangle 7">
            <a:extLst>
              <a:ext uri="{FF2B5EF4-FFF2-40B4-BE49-F238E27FC236}">
                <a16:creationId xmlns:a16="http://schemas.microsoft.com/office/drawing/2014/main" id="{12C9F002-92B9-2C95-4AFD-6C164BFABD2E}"/>
              </a:ext>
            </a:extLst>
          </p:cNvPr>
          <p:cNvSpPr/>
          <p:nvPr/>
        </p:nvSpPr>
        <p:spPr>
          <a:xfrm>
            <a:off x="0" y="1183315"/>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changes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to the cell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commodity NAND flash chips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9" name="Rectangle 8">
            <a:extLst>
              <a:ext uri="{FF2B5EF4-FFF2-40B4-BE49-F238E27FC236}">
                <a16:creationId xmlns:a16="http://schemas.microsoft.com/office/drawing/2014/main" id="{3E1CEAFA-2FE6-FE17-068C-5C2F817B5EB4}"/>
              </a:ext>
            </a:extLst>
          </p:cNvPr>
          <p:cNvSpPr/>
          <p:nvPr/>
        </p:nvSpPr>
        <p:spPr>
          <a:xfrm>
            <a:off x="0" y="2973478"/>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Can have many operands</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AND</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48</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OR</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small increase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sensing latency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&lt; 10%</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10" name="Rectangle 9">
            <a:extLst>
              <a:ext uri="{FF2B5EF4-FFF2-40B4-BE49-F238E27FC236}">
                <a16:creationId xmlns:a16="http://schemas.microsoft.com/office/drawing/2014/main" id="{0E1C1B50-381D-4281-9DDF-704F16410869}"/>
              </a:ext>
            </a:extLst>
          </p:cNvPr>
          <p:cNvSpPr/>
          <p:nvPr/>
        </p:nvSpPr>
        <p:spPr>
          <a:xfrm>
            <a:off x="0" y="4763641"/>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ESP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significantly improves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reliability</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of computation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observed bit error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tested flash cells)</a:t>
            </a:r>
          </a:p>
        </p:txBody>
      </p:sp>
    </p:spTree>
    <p:extLst>
      <p:ext uri="{BB962C8B-B14F-4D97-AF65-F5344CB8AC3E}">
        <p14:creationId xmlns:p14="http://schemas.microsoft.com/office/powerpoint/2010/main" val="7047641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A41CFE9-64CE-D1CD-AD9D-39BB007EB7DC}"/>
              </a:ext>
            </a:extLst>
          </p:cNvPr>
          <p:cNvGrpSpPr/>
          <p:nvPr/>
        </p:nvGrpSpPr>
        <p:grpSpPr>
          <a:xfrm>
            <a:off x="0" y="832739"/>
            <a:ext cx="4699392" cy="3100317"/>
            <a:chOff x="0" y="832739"/>
            <a:chExt cx="4699392" cy="3100317"/>
          </a:xfrm>
        </p:grpSpPr>
        <p:grpSp>
          <p:nvGrpSpPr>
            <p:cNvPr id="36" name="Group 35">
              <a:extLst>
                <a:ext uri="{FF2B5EF4-FFF2-40B4-BE49-F238E27FC236}">
                  <a16:creationId xmlns:a16="http://schemas.microsoft.com/office/drawing/2014/main" id="{5B0BC1D8-C4F4-C46A-0F5E-5E2A59647490}"/>
                </a:ext>
              </a:extLst>
            </p:cNvPr>
            <p:cNvGrpSpPr/>
            <p:nvPr/>
          </p:nvGrpSpPr>
          <p:grpSpPr>
            <a:xfrm>
              <a:off x="0" y="1132875"/>
              <a:ext cx="4699392" cy="2800181"/>
              <a:chOff x="0" y="1132875"/>
              <a:chExt cx="4699392" cy="2800181"/>
            </a:xfrm>
          </p:grpSpPr>
          <p:sp>
            <p:nvSpPr>
              <p:cNvPr id="3" name="Rectangle 2">
                <a:extLst>
                  <a:ext uri="{FF2B5EF4-FFF2-40B4-BE49-F238E27FC236}">
                    <a16:creationId xmlns:a16="http://schemas.microsoft.com/office/drawing/2014/main" id="{2BBBF97B-1D7E-7F22-828D-415B84E93940}"/>
                  </a:ext>
                </a:extLst>
              </p:cNvPr>
              <p:cNvSpPr/>
              <p:nvPr/>
            </p:nvSpPr>
            <p:spPr>
              <a:xfrm>
                <a:off x="3650323" y="1399011"/>
                <a:ext cx="958747"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5F70927-DD97-74EC-520E-61E530A3AFCA}"/>
                  </a:ext>
                </a:extLst>
              </p:cNvPr>
              <p:cNvGrpSpPr/>
              <p:nvPr/>
            </p:nvGrpSpPr>
            <p:grpSpPr>
              <a:xfrm>
                <a:off x="0" y="1132875"/>
                <a:ext cx="4699392" cy="2800181"/>
                <a:chOff x="0" y="885741"/>
                <a:chExt cx="4699392" cy="2800181"/>
              </a:xfrm>
              <a:noFill/>
            </p:grpSpPr>
            <p:sp>
              <p:nvSpPr>
                <p:cNvPr id="8" name="TextBox 7">
                  <a:extLst>
                    <a:ext uri="{FF2B5EF4-FFF2-40B4-BE49-F238E27FC236}">
                      <a16:creationId xmlns:a16="http://schemas.microsoft.com/office/drawing/2014/main" id="{7279FB59-5FE3-4EF3-5154-5B2E0D5666E3}"/>
                    </a:ext>
                  </a:extLst>
                </p:cNvPr>
                <p:cNvSpPr txBox="1"/>
                <p:nvPr/>
              </p:nvSpPr>
              <p:spPr>
                <a:xfrm rot="16200000">
                  <a:off x="-994286" y="1880027"/>
                  <a:ext cx="2357904" cy="369332"/>
                </a:xfrm>
                <a:prstGeom prst="rect">
                  <a:avLst/>
                </a:prstGeom>
                <a:grp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Speedup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97" name="Chart 96">
                  <a:extLst>
                    <a:ext uri="{FF2B5EF4-FFF2-40B4-BE49-F238E27FC236}">
                      <a16:creationId xmlns:a16="http://schemas.microsoft.com/office/drawing/2014/main" id="{59604941-9013-4B81-87A7-DB39D633F099}"/>
                    </a:ext>
                  </a:extLst>
                </p:cNvPr>
                <p:cNvGraphicFramePr>
                  <a:graphicFrameLocks/>
                </p:cNvGraphicFramePr>
                <p:nvPr/>
              </p:nvGraphicFramePr>
              <p:xfrm>
                <a:off x="169222" y="1047628"/>
                <a:ext cx="4530170" cy="2638294"/>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33" name="Group 32">
              <a:extLst>
                <a:ext uri="{FF2B5EF4-FFF2-40B4-BE49-F238E27FC236}">
                  <a16:creationId xmlns:a16="http://schemas.microsoft.com/office/drawing/2014/main" id="{6358F8A6-3AFB-9A35-8120-10983DA05219}"/>
                </a:ext>
              </a:extLst>
            </p:cNvPr>
            <p:cNvGrpSpPr/>
            <p:nvPr/>
          </p:nvGrpSpPr>
          <p:grpSpPr>
            <a:xfrm>
              <a:off x="756278" y="832739"/>
              <a:ext cx="554846" cy="553998"/>
              <a:chOff x="2147861" y="956309"/>
              <a:chExt cx="554846" cy="553998"/>
            </a:xfrm>
          </p:grpSpPr>
          <p:sp>
            <p:nvSpPr>
              <p:cNvPr id="27" name="Rectangle 26">
                <a:extLst>
                  <a:ext uri="{FF2B5EF4-FFF2-40B4-BE49-F238E27FC236}">
                    <a16:creationId xmlns:a16="http://schemas.microsoft.com/office/drawing/2014/main" id="{1A6B8A54-1358-A005-1CE4-32C330E3366B}"/>
                  </a:ext>
                </a:extLst>
              </p:cNvPr>
              <p:cNvSpPr/>
              <p:nvPr/>
            </p:nvSpPr>
            <p:spPr>
              <a:xfrm>
                <a:off x="2147861" y="1150117"/>
                <a:ext cx="166382" cy="166382"/>
              </a:xfrm>
              <a:prstGeom prst="rect">
                <a:avLst/>
              </a:prstGeom>
              <a:solidFill>
                <a:srgbClr val="7671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81062-EE6F-156C-2E0E-9417E5F9BFF4}"/>
                  </a:ext>
                </a:extLst>
              </p:cNvPr>
              <p:cNvSpPr txBox="1"/>
              <p:nvPr/>
            </p:nvSpPr>
            <p:spPr>
              <a:xfrm>
                <a:off x="2327638" y="956309"/>
                <a:ext cx="375069"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ISP</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4" name="Group 33">
              <a:extLst>
                <a:ext uri="{FF2B5EF4-FFF2-40B4-BE49-F238E27FC236}">
                  <a16:creationId xmlns:a16="http://schemas.microsoft.com/office/drawing/2014/main" id="{9FE8C9A7-319C-658A-980B-57628E21B2BA}"/>
                </a:ext>
              </a:extLst>
            </p:cNvPr>
            <p:cNvGrpSpPr/>
            <p:nvPr/>
          </p:nvGrpSpPr>
          <p:grpSpPr>
            <a:xfrm>
              <a:off x="1551512" y="832739"/>
              <a:ext cx="1003623" cy="553998"/>
              <a:chOff x="3433152" y="956309"/>
              <a:chExt cx="1003623" cy="553998"/>
            </a:xfrm>
          </p:grpSpPr>
          <p:sp>
            <p:nvSpPr>
              <p:cNvPr id="28" name="Rectangle 27">
                <a:extLst>
                  <a:ext uri="{FF2B5EF4-FFF2-40B4-BE49-F238E27FC236}">
                    <a16:creationId xmlns:a16="http://schemas.microsoft.com/office/drawing/2014/main" id="{F5E9CEA9-5782-301A-7273-960430D97570}"/>
                  </a:ext>
                </a:extLst>
              </p:cNvPr>
              <p:cNvSpPr/>
              <p:nvPr/>
            </p:nvSpPr>
            <p:spPr>
              <a:xfrm>
                <a:off x="3433152" y="1150117"/>
                <a:ext cx="166382" cy="166382"/>
              </a:xfrm>
              <a:prstGeom prst="rect">
                <a:avLst/>
              </a:prstGeom>
              <a:solidFill>
                <a:srgbClr val="AFAB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64154E0-D6A5-131B-3589-6AF72B72AFF1}"/>
                  </a:ext>
                </a:extLst>
              </p:cNvPr>
              <p:cNvSpPr txBox="1"/>
              <p:nvPr/>
            </p:nvSpPr>
            <p:spPr>
              <a:xfrm>
                <a:off x="3609717" y="956309"/>
                <a:ext cx="827058"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ParaBit</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5" name="Group 34">
              <a:extLst>
                <a:ext uri="{FF2B5EF4-FFF2-40B4-BE49-F238E27FC236}">
                  <a16:creationId xmlns:a16="http://schemas.microsoft.com/office/drawing/2014/main" id="{9ADFB732-1841-ED08-6B56-D7A99A72F7C1}"/>
                </a:ext>
              </a:extLst>
            </p:cNvPr>
            <p:cNvGrpSpPr/>
            <p:nvPr/>
          </p:nvGrpSpPr>
          <p:grpSpPr>
            <a:xfrm>
              <a:off x="2795523" y="832739"/>
              <a:ext cx="1648181" cy="553998"/>
              <a:chOff x="4585719" y="956309"/>
              <a:chExt cx="1648181" cy="553998"/>
            </a:xfrm>
          </p:grpSpPr>
          <p:sp>
            <p:nvSpPr>
              <p:cNvPr id="29" name="Rectangle 28">
                <a:extLst>
                  <a:ext uri="{FF2B5EF4-FFF2-40B4-BE49-F238E27FC236}">
                    <a16:creationId xmlns:a16="http://schemas.microsoft.com/office/drawing/2014/main" id="{E5985338-B342-26E4-A06D-16A94DB94D58}"/>
                  </a:ext>
                </a:extLst>
              </p:cNvPr>
              <p:cNvSpPr/>
              <p:nvPr/>
            </p:nvSpPr>
            <p:spPr>
              <a:xfrm>
                <a:off x="4585719" y="1150117"/>
                <a:ext cx="166382" cy="166382"/>
              </a:xfrm>
              <a:prstGeom prst="rect">
                <a:avLst/>
              </a:prstGeom>
              <a:solidFill>
                <a:srgbClr val="E3F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158AD0-96C8-089A-696B-13AA5C181D3C}"/>
                  </a:ext>
                </a:extLst>
              </p:cNvPr>
              <p:cNvSpPr txBox="1"/>
              <p:nvPr/>
            </p:nvSpPr>
            <p:spPr>
              <a:xfrm>
                <a:off x="4751748" y="956309"/>
                <a:ext cx="1482152"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Flash-Cosmos</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sp>
        <p:nvSpPr>
          <p:cNvPr id="2" name="Title 1">
            <a:extLst>
              <a:ext uri="{FF2B5EF4-FFF2-40B4-BE49-F238E27FC236}">
                <a16:creationId xmlns:a16="http://schemas.microsoft.com/office/drawing/2014/main" id="{26BE94C9-71F5-48D3-82D1-1A000A73687C}"/>
              </a:ext>
            </a:extLst>
          </p:cNvPr>
          <p:cNvSpPr>
            <a:spLocks noGrp="1"/>
          </p:cNvSpPr>
          <p:nvPr>
            <p:ph type="title"/>
          </p:nvPr>
        </p:nvSpPr>
        <p:spPr/>
        <p:txBody>
          <a:bodyPr/>
          <a:lstStyle/>
          <a:p>
            <a:r>
              <a:rPr lang="en-CH" dirty="0"/>
              <a:t>Results: Performance &amp; Energy</a:t>
            </a:r>
          </a:p>
        </p:txBody>
      </p:sp>
      <p:sp>
        <p:nvSpPr>
          <p:cNvPr id="73" name="Rectangle 72">
            <a:extLst>
              <a:ext uri="{FF2B5EF4-FFF2-40B4-BE49-F238E27FC236}">
                <a16:creationId xmlns:a16="http://schemas.microsoft.com/office/drawing/2014/main" id="{919E291A-E819-F6EC-20BE-1FFED6473AFC}"/>
              </a:ext>
            </a:extLst>
          </p:cNvPr>
          <p:cNvSpPr/>
          <p:nvPr/>
        </p:nvSpPr>
        <p:spPr>
          <a:xfrm>
            <a:off x="0" y="4045605"/>
            <a:ext cx="9143997" cy="1150417"/>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Flash-Cosmos provides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 performance &amp; energy benefits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all the baselines</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74" name="Rectangle 73">
            <a:extLst>
              <a:ext uri="{FF2B5EF4-FFF2-40B4-BE49-F238E27FC236}">
                <a16:creationId xmlns:a16="http://schemas.microsoft.com/office/drawing/2014/main" id="{809E2EE3-A030-411B-160F-5EA8B18CF43A}"/>
              </a:ext>
            </a:extLst>
          </p:cNvPr>
          <p:cNvSpPr/>
          <p:nvPr/>
        </p:nvSpPr>
        <p:spPr>
          <a:xfrm>
            <a:off x="0" y="5455454"/>
            <a:ext cx="9143997" cy="1045834"/>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The larger the number of operands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higher the performance &amp; energy benefits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grpSp>
        <p:nvGrpSpPr>
          <p:cNvPr id="37" name="Group 36">
            <a:extLst>
              <a:ext uri="{FF2B5EF4-FFF2-40B4-BE49-F238E27FC236}">
                <a16:creationId xmlns:a16="http://schemas.microsoft.com/office/drawing/2014/main" id="{BEB6A3B3-0B81-3899-1574-E5A0264F550F}"/>
              </a:ext>
            </a:extLst>
          </p:cNvPr>
          <p:cNvGrpSpPr/>
          <p:nvPr/>
        </p:nvGrpSpPr>
        <p:grpSpPr>
          <a:xfrm>
            <a:off x="4609071" y="819432"/>
            <a:ext cx="4431813" cy="3132380"/>
            <a:chOff x="4609071" y="819432"/>
            <a:chExt cx="4431813" cy="3132380"/>
          </a:xfrm>
        </p:grpSpPr>
        <p:sp>
          <p:nvSpPr>
            <p:cNvPr id="24" name="Rectangle 23">
              <a:extLst>
                <a:ext uri="{FF2B5EF4-FFF2-40B4-BE49-F238E27FC236}">
                  <a16:creationId xmlns:a16="http://schemas.microsoft.com/office/drawing/2014/main" id="{AF828D14-E3D9-99B3-9FC9-8D3F62863A0C}"/>
                </a:ext>
              </a:extLst>
            </p:cNvPr>
            <p:cNvSpPr/>
            <p:nvPr/>
          </p:nvSpPr>
          <p:spPr>
            <a:xfrm>
              <a:off x="8053039" y="1390124"/>
              <a:ext cx="912041"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C0EBE669-9A24-F97E-687F-D3A31E6E0F2D}"/>
                </a:ext>
              </a:extLst>
            </p:cNvPr>
            <p:cNvGrpSpPr/>
            <p:nvPr/>
          </p:nvGrpSpPr>
          <p:grpSpPr>
            <a:xfrm>
              <a:off x="4609071" y="819432"/>
              <a:ext cx="4431813" cy="3132380"/>
              <a:chOff x="4609071" y="572298"/>
              <a:chExt cx="4431813" cy="3132380"/>
            </a:xfrm>
            <a:noFill/>
          </p:grpSpPr>
          <p:graphicFrame>
            <p:nvGraphicFramePr>
              <p:cNvPr id="4" name="Chart 3">
                <a:extLst>
                  <a:ext uri="{FF2B5EF4-FFF2-40B4-BE49-F238E27FC236}">
                    <a16:creationId xmlns:a16="http://schemas.microsoft.com/office/drawing/2014/main" id="{D0E6C6A6-AA86-40D2-B708-C64F3DC4F745}"/>
                  </a:ext>
                </a:extLst>
              </p:cNvPr>
              <p:cNvGraphicFramePr>
                <a:graphicFrameLocks/>
              </p:cNvGraphicFramePr>
              <p:nvPr/>
            </p:nvGraphicFramePr>
            <p:xfrm>
              <a:off x="4760526" y="981491"/>
              <a:ext cx="4280358" cy="27231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77719FA-0A19-70C4-C427-BDAA997AF736}"/>
                  </a:ext>
                </a:extLst>
              </p:cNvPr>
              <p:cNvSpPr txBox="1"/>
              <p:nvPr/>
            </p:nvSpPr>
            <p:spPr>
              <a:xfrm rot="16200000">
                <a:off x="3305787" y="1875582"/>
                <a:ext cx="297589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Energy benefit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40" name="Group 39">
            <a:extLst>
              <a:ext uri="{FF2B5EF4-FFF2-40B4-BE49-F238E27FC236}">
                <a16:creationId xmlns:a16="http://schemas.microsoft.com/office/drawing/2014/main" id="{4C39B22A-113A-14DA-474C-F7851D1E11DF}"/>
              </a:ext>
            </a:extLst>
          </p:cNvPr>
          <p:cNvGrpSpPr/>
          <p:nvPr/>
        </p:nvGrpSpPr>
        <p:grpSpPr>
          <a:xfrm>
            <a:off x="828058" y="1560178"/>
            <a:ext cx="7117302" cy="1898433"/>
            <a:chOff x="828058" y="1560178"/>
            <a:chExt cx="7117302" cy="1898433"/>
          </a:xfrm>
        </p:grpSpPr>
        <p:cxnSp>
          <p:nvCxnSpPr>
            <p:cNvPr id="99" name="Straight Arrow Connector 98">
              <a:extLst>
                <a:ext uri="{FF2B5EF4-FFF2-40B4-BE49-F238E27FC236}">
                  <a16:creationId xmlns:a16="http://schemas.microsoft.com/office/drawing/2014/main" id="{08757DAD-F57C-D9EA-A40F-8EE913D7DA9D}"/>
                </a:ext>
              </a:extLst>
            </p:cNvPr>
            <p:cNvCxnSpPr>
              <a:cxnSpLocks/>
            </p:cNvCxnSpPr>
            <p:nvPr/>
          </p:nvCxnSpPr>
          <p:spPr>
            <a:xfrm flipV="1">
              <a:off x="929754" y="1883779"/>
              <a:ext cx="6301" cy="1535596"/>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49A43C-FE81-7D8A-34AE-521E15501E43}"/>
                </a:ext>
              </a:extLst>
            </p:cNvPr>
            <p:cNvSpPr txBox="1"/>
            <p:nvPr/>
          </p:nvSpPr>
          <p:spPr>
            <a:xfrm>
              <a:off x="828058" y="1560178"/>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150×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1" name="Straight Arrow Connector 100">
              <a:extLst>
                <a:ext uri="{FF2B5EF4-FFF2-40B4-BE49-F238E27FC236}">
                  <a16:creationId xmlns:a16="http://schemas.microsoft.com/office/drawing/2014/main" id="{831C02C6-17FF-BF64-FC72-E39DFB0C1B72}"/>
                </a:ext>
              </a:extLst>
            </p:cNvPr>
            <p:cNvCxnSpPr>
              <a:cxnSpLocks/>
            </p:cNvCxnSpPr>
            <p:nvPr/>
          </p:nvCxnSpPr>
          <p:spPr>
            <a:xfrm flipV="1">
              <a:off x="1196278" y="1883779"/>
              <a:ext cx="0" cy="78101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546B36-F1F0-72FE-0C26-C8B378FA206B}"/>
                </a:ext>
              </a:extLst>
            </p:cNvPr>
            <p:cNvCxnSpPr/>
            <p:nvPr/>
          </p:nvCxnSpPr>
          <p:spPr>
            <a:xfrm flipH="1">
              <a:off x="831151" y="1883779"/>
              <a:ext cx="78018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6F253F6-8B4C-72B6-75A1-1F5E38C901D4}"/>
                </a:ext>
              </a:extLst>
            </p:cNvPr>
            <p:cNvSpPr txBox="1"/>
            <p:nvPr/>
          </p:nvSpPr>
          <p:spPr>
            <a:xfrm>
              <a:off x="956640" y="2152526"/>
              <a:ext cx="386807"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14×</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4" name="Straight Connector 103">
              <a:extLst>
                <a:ext uri="{FF2B5EF4-FFF2-40B4-BE49-F238E27FC236}">
                  <a16:creationId xmlns:a16="http://schemas.microsoft.com/office/drawing/2014/main" id="{135CF39F-6CD2-2516-371F-3676C93B7921}"/>
                </a:ext>
              </a:extLst>
            </p:cNvPr>
            <p:cNvCxnSpPr>
              <a:cxnSpLocks/>
            </p:cNvCxnSpPr>
            <p:nvPr/>
          </p:nvCxnSpPr>
          <p:spPr>
            <a:xfrm flipH="1" flipV="1">
              <a:off x="1825024" y="3170053"/>
              <a:ext cx="731567" cy="7608"/>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60D0B92-8368-0185-1225-3FF4148C32B6}"/>
                </a:ext>
              </a:extLst>
            </p:cNvPr>
            <p:cNvSpPr txBox="1"/>
            <p:nvPr/>
          </p:nvSpPr>
          <p:spPr>
            <a:xfrm>
              <a:off x="1720929" y="2842318"/>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6" name="Straight Arrow Connector 105">
              <a:extLst>
                <a:ext uri="{FF2B5EF4-FFF2-40B4-BE49-F238E27FC236}">
                  <a16:creationId xmlns:a16="http://schemas.microsoft.com/office/drawing/2014/main" id="{ED1A5F0A-13C6-C804-A6A4-84FE504C7BE4}"/>
                </a:ext>
              </a:extLst>
            </p:cNvPr>
            <p:cNvCxnSpPr>
              <a:cxnSpLocks/>
            </p:cNvCxnSpPr>
            <p:nvPr/>
          </p:nvCxnSpPr>
          <p:spPr>
            <a:xfrm flipV="1">
              <a:off x="1931497" y="3170053"/>
              <a:ext cx="0" cy="28855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E9F4D-7779-43CB-E010-B991959FBDC5}"/>
                </a:ext>
              </a:extLst>
            </p:cNvPr>
            <p:cNvCxnSpPr>
              <a:cxnSpLocks/>
            </p:cNvCxnSpPr>
            <p:nvPr/>
          </p:nvCxnSpPr>
          <p:spPr>
            <a:xfrm flipH="1">
              <a:off x="2745567" y="2520394"/>
              <a:ext cx="81152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989AE50-A33E-416A-268E-CCAEFF045BC5}"/>
                </a:ext>
              </a:extLst>
            </p:cNvPr>
            <p:cNvCxnSpPr>
              <a:cxnSpLocks/>
            </p:cNvCxnSpPr>
            <p:nvPr/>
          </p:nvCxnSpPr>
          <p:spPr>
            <a:xfrm flipV="1">
              <a:off x="2917034" y="2520394"/>
              <a:ext cx="0" cy="898981"/>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BDE5645-44A7-1795-C178-FB4D2FEC63E7}"/>
                </a:ext>
              </a:extLst>
            </p:cNvPr>
            <p:cNvSpPr txBox="1"/>
            <p:nvPr/>
          </p:nvSpPr>
          <p:spPr>
            <a:xfrm>
              <a:off x="2603656" y="2802107"/>
              <a:ext cx="426473"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10" name="Straight Arrow Connector 109">
              <a:extLst>
                <a:ext uri="{FF2B5EF4-FFF2-40B4-BE49-F238E27FC236}">
                  <a16:creationId xmlns:a16="http://schemas.microsoft.com/office/drawing/2014/main" id="{4969ECDB-D95C-9BCC-116B-4B9532EFBC66}"/>
                </a:ext>
              </a:extLst>
            </p:cNvPr>
            <p:cNvCxnSpPr>
              <a:cxnSpLocks/>
            </p:cNvCxnSpPr>
            <p:nvPr/>
          </p:nvCxnSpPr>
          <p:spPr>
            <a:xfrm flipH="1" flipV="1">
              <a:off x="3151327" y="2520394"/>
              <a:ext cx="1" cy="21059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85FE95-DDBB-15AF-1C82-C6821F017E67}"/>
                </a:ext>
              </a:extLst>
            </p:cNvPr>
            <p:cNvSpPr txBox="1"/>
            <p:nvPr/>
          </p:nvSpPr>
          <p:spPr>
            <a:xfrm>
              <a:off x="2896830" y="2221401"/>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2" name="Straight Arrow Connector 131">
              <a:extLst>
                <a:ext uri="{FF2B5EF4-FFF2-40B4-BE49-F238E27FC236}">
                  <a16:creationId xmlns:a16="http://schemas.microsoft.com/office/drawing/2014/main" id="{584D786F-3773-7609-EB46-4066B7BCF7D2}"/>
                </a:ext>
              </a:extLst>
            </p:cNvPr>
            <p:cNvCxnSpPr>
              <a:cxnSpLocks/>
            </p:cNvCxnSpPr>
            <p:nvPr/>
          </p:nvCxnSpPr>
          <p:spPr>
            <a:xfrm flipV="1">
              <a:off x="6420148" y="2976516"/>
              <a:ext cx="0" cy="122532"/>
            </a:xfrm>
            <a:prstGeom prst="straightConnector1">
              <a:avLst/>
            </a:prstGeom>
            <a:ln w="28575">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E46B497-430B-A758-614A-63CCB0A27202}"/>
                </a:ext>
              </a:extLst>
            </p:cNvPr>
            <p:cNvCxnSpPr>
              <a:cxnSpLocks/>
            </p:cNvCxnSpPr>
            <p:nvPr/>
          </p:nvCxnSpPr>
          <p:spPr>
            <a:xfrm flipV="1">
              <a:off x="5459783" y="2036232"/>
              <a:ext cx="0" cy="97734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A99BF46-9989-47A0-D191-34530A72D7DD}"/>
                </a:ext>
              </a:extLst>
            </p:cNvPr>
            <p:cNvSpPr txBox="1"/>
            <p:nvPr/>
          </p:nvSpPr>
          <p:spPr>
            <a:xfrm>
              <a:off x="5342358" y="1694102"/>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70×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24" name="Straight Arrow Connector 123">
              <a:extLst>
                <a:ext uri="{FF2B5EF4-FFF2-40B4-BE49-F238E27FC236}">
                  <a16:creationId xmlns:a16="http://schemas.microsoft.com/office/drawing/2014/main" id="{CE02CA85-4D77-0404-1901-323525D79412}"/>
                </a:ext>
              </a:extLst>
            </p:cNvPr>
            <p:cNvCxnSpPr>
              <a:cxnSpLocks/>
            </p:cNvCxnSpPr>
            <p:nvPr/>
          </p:nvCxnSpPr>
          <p:spPr>
            <a:xfrm flipV="1">
              <a:off x="5756512" y="2036232"/>
              <a:ext cx="0" cy="59312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483A6F5-8C82-F0E2-5AA4-12B7DAD27F41}"/>
                </a:ext>
              </a:extLst>
            </p:cNvPr>
            <p:cNvCxnSpPr>
              <a:cxnSpLocks/>
            </p:cNvCxnSpPr>
            <p:nvPr/>
          </p:nvCxnSpPr>
          <p:spPr>
            <a:xfrm flipH="1">
              <a:off x="5404874" y="2036232"/>
              <a:ext cx="703276"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A3B2D91-02B7-574F-B099-A6DB31637CF5}"/>
                </a:ext>
              </a:extLst>
            </p:cNvPr>
            <p:cNvSpPr txBox="1"/>
            <p:nvPr/>
          </p:nvSpPr>
          <p:spPr>
            <a:xfrm>
              <a:off x="5481804" y="2225261"/>
              <a:ext cx="365808" cy="231237"/>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0" name="Straight Connector 129">
              <a:extLst>
                <a:ext uri="{FF2B5EF4-FFF2-40B4-BE49-F238E27FC236}">
                  <a16:creationId xmlns:a16="http://schemas.microsoft.com/office/drawing/2014/main" id="{9434AAF9-139D-70EF-2421-8089142FE40B}"/>
                </a:ext>
              </a:extLst>
            </p:cNvPr>
            <p:cNvCxnSpPr>
              <a:cxnSpLocks/>
            </p:cNvCxnSpPr>
            <p:nvPr/>
          </p:nvCxnSpPr>
          <p:spPr>
            <a:xfrm flipH="1">
              <a:off x="6305059" y="2986553"/>
              <a:ext cx="702268"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BF929F1-6D1F-52A4-C843-AD2DA24219C0}"/>
                </a:ext>
              </a:extLst>
            </p:cNvPr>
            <p:cNvSpPr txBox="1"/>
            <p:nvPr/>
          </p:nvSpPr>
          <p:spPr>
            <a:xfrm>
              <a:off x="6240293" y="2624567"/>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1.6×</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5" name="Straight Connector 134">
              <a:extLst>
                <a:ext uri="{FF2B5EF4-FFF2-40B4-BE49-F238E27FC236}">
                  <a16:creationId xmlns:a16="http://schemas.microsoft.com/office/drawing/2014/main" id="{8042DDA4-C960-3D09-5560-9536409088D0}"/>
                </a:ext>
              </a:extLst>
            </p:cNvPr>
            <p:cNvCxnSpPr/>
            <p:nvPr/>
          </p:nvCxnSpPr>
          <p:spPr>
            <a:xfrm flipH="1">
              <a:off x="7246066" y="2485500"/>
              <a:ext cx="699294"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CF4C205-E916-FE96-084B-4272BB4D2E91}"/>
                </a:ext>
              </a:extLst>
            </p:cNvPr>
            <p:cNvCxnSpPr>
              <a:cxnSpLocks/>
            </p:cNvCxnSpPr>
            <p:nvPr/>
          </p:nvCxnSpPr>
          <p:spPr>
            <a:xfrm flipV="1">
              <a:off x="7353745" y="2510156"/>
              <a:ext cx="0" cy="52535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990598B-80CC-B91C-470B-6EC07247AE85}"/>
                </a:ext>
              </a:extLst>
            </p:cNvPr>
            <p:cNvSpPr txBox="1"/>
            <p:nvPr/>
          </p:nvSpPr>
          <p:spPr>
            <a:xfrm>
              <a:off x="7051910" y="2662680"/>
              <a:ext cx="407478" cy="233897"/>
            </a:xfrm>
            <a:prstGeom prst="rect">
              <a:avLst/>
            </a:prstGeom>
            <a:solidFill>
              <a:schemeClr val="bg1"/>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8" name="Straight Arrow Connector 137">
              <a:extLst>
                <a:ext uri="{FF2B5EF4-FFF2-40B4-BE49-F238E27FC236}">
                  <a16:creationId xmlns:a16="http://schemas.microsoft.com/office/drawing/2014/main" id="{14D7457A-561D-BC56-778D-0FCAC9F0AEA9}"/>
                </a:ext>
              </a:extLst>
            </p:cNvPr>
            <p:cNvCxnSpPr>
              <a:cxnSpLocks/>
            </p:cNvCxnSpPr>
            <p:nvPr/>
          </p:nvCxnSpPr>
          <p:spPr>
            <a:xfrm flipV="1">
              <a:off x="7614479" y="2483718"/>
              <a:ext cx="0" cy="18107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66B7072-787A-CEC6-DDF9-A0FF71ED0485}"/>
                </a:ext>
              </a:extLst>
            </p:cNvPr>
            <p:cNvSpPr txBox="1"/>
            <p:nvPr/>
          </p:nvSpPr>
          <p:spPr>
            <a:xfrm>
              <a:off x="7340651" y="2268658"/>
              <a:ext cx="510124" cy="126284"/>
            </a:xfrm>
            <a:prstGeom prst="rect">
              <a:avLst/>
            </a:prstGeom>
            <a:no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850FE90-C44B-AA3C-5182-1CD6E2926924}"/>
              </a:ext>
            </a:extLst>
          </p:cNvPr>
          <p:cNvGrpSpPr/>
          <p:nvPr/>
        </p:nvGrpSpPr>
        <p:grpSpPr>
          <a:xfrm>
            <a:off x="3598761" y="2137547"/>
            <a:ext cx="5376016" cy="1281828"/>
            <a:chOff x="3598761" y="2137547"/>
            <a:chExt cx="5376016" cy="1281828"/>
          </a:xfrm>
        </p:grpSpPr>
        <p:cxnSp>
          <p:nvCxnSpPr>
            <p:cNvPr id="112" name="Straight Connector 111">
              <a:extLst>
                <a:ext uri="{FF2B5EF4-FFF2-40B4-BE49-F238E27FC236}">
                  <a16:creationId xmlns:a16="http://schemas.microsoft.com/office/drawing/2014/main" id="{2230ABD5-D248-59B6-4844-7C5A16AD4AB7}"/>
                </a:ext>
              </a:extLst>
            </p:cNvPr>
            <p:cNvCxnSpPr>
              <a:cxnSpLocks/>
            </p:cNvCxnSpPr>
            <p:nvPr/>
          </p:nvCxnSpPr>
          <p:spPr>
            <a:xfrm flipH="1">
              <a:off x="3769604" y="2434109"/>
              <a:ext cx="720183"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2384736-A781-C5AD-AD9D-EFA98D865199}"/>
                </a:ext>
              </a:extLst>
            </p:cNvPr>
            <p:cNvCxnSpPr>
              <a:cxnSpLocks/>
            </p:cNvCxnSpPr>
            <p:nvPr/>
          </p:nvCxnSpPr>
          <p:spPr>
            <a:xfrm flipV="1">
              <a:off x="3895281" y="2469339"/>
              <a:ext cx="0" cy="950036"/>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46EC297D-C295-33E0-F775-9406565AF571}"/>
                </a:ext>
              </a:extLst>
            </p:cNvPr>
            <p:cNvSpPr txBox="1"/>
            <p:nvPr/>
          </p:nvSpPr>
          <p:spPr>
            <a:xfrm>
              <a:off x="3598761" y="2137547"/>
              <a:ext cx="485365"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17" name="Straight Arrow Connector 116">
              <a:extLst>
                <a:ext uri="{FF2B5EF4-FFF2-40B4-BE49-F238E27FC236}">
                  <a16:creationId xmlns:a16="http://schemas.microsoft.com/office/drawing/2014/main" id="{90CF1475-559D-8EEE-428D-6EFA4B71A7F7}"/>
                </a:ext>
              </a:extLst>
            </p:cNvPr>
            <p:cNvCxnSpPr>
              <a:cxnSpLocks/>
            </p:cNvCxnSpPr>
            <p:nvPr/>
          </p:nvCxnSpPr>
          <p:spPr>
            <a:xfrm flipV="1">
              <a:off x="4143767" y="2431467"/>
              <a:ext cx="0" cy="370638"/>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35C8745-4374-D371-1121-816E277704D7}"/>
                </a:ext>
              </a:extLst>
            </p:cNvPr>
            <p:cNvSpPr txBox="1"/>
            <p:nvPr/>
          </p:nvSpPr>
          <p:spPr>
            <a:xfrm>
              <a:off x="4031276" y="2137547"/>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41" name="Straight Arrow Connector 140">
              <a:extLst>
                <a:ext uri="{FF2B5EF4-FFF2-40B4-BE49-F238E27FC236}">
                  <a16:creationId xmlns:a16="http://schemas.microsoft.com/office/drawing/2014/main" id="{F58EC2BB-34B6-5DFA-F4B8-6339D7E7B907}"/>
                </a:ext>
              </a:extLst>
            </p:cNvPr>
            <p:cNvCxnSpPr>
              <a:cxnSpLocks/>
            </p:cNvCxnSpPr>
            <p:nvPr/>
          </p:nvCxnSpPr>
          <p:spPr>
            <a:xfrm flipV="1">
              <a:off x="8205242" y="2431467"/>
              <a:ext cx="0" cy="60187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6630B5-BBB9-6C6B-A7FE-791DA847A776}"/>
                </a:ext>
              </a:extLst>
            </p:cNvPr>
            <p:cNvCxnSpPr>
              <a:cxnSpLocks/>
            </p:cNvCxnSpPr>
            <p:nvPr/>
          </p:nvCxnSpPr>
          <p:spPr>
            <a:xfrm flipH="1">
              <a:off x="8137480" y="2437659"/>
              <a:ext cx="720426"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73BA0E7-D5F9-36C9-6921-52EA91D7A900}"/>
                </a:ext>
              </a:extLst>
            </p:cNvPr>
            <p:cNvCxnSpPr>
              <a:cxnSpLocks/>
            </p:cNvCxnSpPr>
            <p:nvPr/>
          </p:nvCxnSpPr>
          <p:spPr>
            <a:xfrm flipV="1">
              <a:off x="8497693" y="2431467"/>
              <a:ext cx="0" cy="258204"/>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7D62FEE-674A-75B9-1AD7-E3681120E2F6}"/>
                </a:ext>
              </a:extLst>
            </p:cNvPr>
            <p:cNvSpPr txBox="1"/>
            <p:nvPr/>
          </p:nvSpPr>
          <p:spPr>
            <a:xfrm>
              <a:off x="8447884" y="2149668"/>
              <a:ext cx="526893"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3.3×</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8" name="TextBox 147">
              <a:extLst>
                <a:ext uri="{FF2B5EF4-FFF2-40B4-BE49-F238E27FC236}">
                  <a16:creationId xmlns:a16="http://schemas.microsoft.com/office/drawing/2014/main" id="{2535CC5B-0886-FB87-76F6-14C1569B6149}"/>
                </a:ext>
              </a:extLst>
            </p:cNvPr>
            <p:cNvSpPr txBox="1"/>
            <p:nvPr/>
          </p:nvSpPr>
          <p:spPr>
            <a:xfrm>
              <a:off x="7903194" y="2162523"/>
              <a:ext cx="552129"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13.4×</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393655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E1C4-8DFD-E4E4-760A-55F921C00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149B6-9FBD-89F8-A67C-2CF578DB01C6}"/>
              </a:ext>
            </a:extLst>
          </p:cNvPr>
          <p:cNvSpPr>
            <a:spLocks noGrp="1"/>
          </p:cNvSpPr>
          <p:nvPr>
            <p:ph type="title"/>
          </p:nvPr>
        </p:nvSpPr>
        <p:spPr>
          <a:xfrm>
            <a:off x="228600" y="152400"/>
            <a:ext cx="8879904" cy="884238"/>
          </a:xfrm>
        </p:spPr>
        <p:txBody>
          <a:bodyPr/>
          <a:lstStyle/>
          <a:p>
            <a:r>
              <a:rPr lang="en-US" sz="3600" dirty="0"/>
              <a:t>Flash-Cosmos: In-Flash Bulk Bitwise Execution</a:t>
            </a:r>
          </a:p>
        </p:txBody>
      </p:sp>
      <p:sp>
        <p:nvSpPr>
          <p:cNvPr id="3" name="Content Placeholder 2">
            <a:extLst>
              <a:ext uri="{FF2B5EF4-FFF2-40B4-BE49-F238E27FC236}">
                <a16:creationId xmlns:a16="http://schemas.microsoft.com/office/drawing/2014/main" id="{81E1BA3D-21C3-6872-5E2C-91B998F7ED64}"/>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57E7F1E-E068-FBBD-6306-8DBE1C905B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9FD7156-EC0B-3AB4-97B2-DE8E2D7CDA35}"/>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4606F451-E36F-CD60-7C1E-B488090EDE7E}"/>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3805466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1" y="1256557"/>
            <a:ext cx="1732481"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a:t>
            </a:r>
          </a:p>
          <a:p>
            <a:pPr marL="0" marR="0" lvl="0" indent="0" algn="l" defTabSz="457200" rtl="0" eaLnBrk="1" fontAlgn="auto" latinLnBrk="0" hangingPunct="1">
              <a:lnSpc>
                <a:spcPct val="80000"/>
              </a:lnSpc>
              <a:spcBef>
                <a:spcPts val="0"/>
              </a:spcBef>
              <a:spcAft>
                <a:spcPts val="0"/>
              </a:spcAft>
              <a:buClrTx/>
              <a:buSzTx/>
              <a:buFontTx/>
              <a:buNone/>
              <a:tabLst/>
              <a:defRPr/>
            </a:pPr>
            <a:endParaRPr lang="en-US" sz="2200" dirty="0">
              <a:solidFill>
                <a:srgbClr val="000000"/>
              </a:solidFill>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ML Model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30938027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329621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E5BD-8B69-3FE9-86F1-593F83270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A8B75-7ED7-4D13-13E1-67D5BBA47B91}"/>
              </a:ext>
            </a:extLst>
          </p:cNvPr>
          <p:cNvSpPr>
            <a:spLocks noGrp="1"/>
          </p:cNvSpPr>
          <p:nvPr>
            <p:ph type="title"/>
          </p:nvPr>
        </p:nvSpPr>
        <p:spPr/>
        <p:txBody>
          <a:bodyPr/>
          <a:lstStyle/>
          <a:p>
            <a:r>
              <a:rPr lang="en-US" dirty="0"/>
              <a:t>Why In-Memory Computation Today?</a:t>
            </a:r>
          </a:p>
        </p:txBody>
      </p:sp>
      <p:sp>
        <p:nvSpPr>
          <p:cNvPr id="3" name="Content Placeholder 2">
            <a:extLst>
              <a:ext uri="{FF2B5EF4-FFF2-40B4-BE49-F238E27FC236}">
                <a16:creationId xmlns:a16="http://schemas.microsoft.com/office/drawing/2014/main" id="{A6ADBD7B-6F86-FBC9-AD78-2A19CB2088F7}"/>
              </a:ext>
            </a:extLst>
          </p:cNvPr>
          <p:cNvSpPr>
            <a:spLocks noGrp="1"/>
          </p:cNvSpPr>
          <p:nvPr>
            <p:ph idx="1"/>
          </p:nvPr>
        </p:nvSpPr>
        <p:spPr>
          <a:xfrm>
            <a:off x="228600" y="980728"/>
            <a:ext cx="8915400" cy="5029200"/>
          </a:xfrm>
        </p:spPr>
        <p:txBody>
          <a:bodyPr/>
          <a:lstStyle/>
          <a:p>
            <a:r>
              <a:rPr lang="en-US" b="1" dirty="0">
                <a:solidFill>
                  <a:srgbClr val="FF0000"/>
                </a:solidFill>
              </a:rPr>
              <a:t>Huge demand from Applications &amp; Systems</a:t>
            </a:r>
          </a:p>
          <a:p>
            <a:pPr lvl="1"/>
            <a:r>
              <a:rPr lang="en-US" dirty="0">
                <a:solidFill>
                  <a:srgbClr val="0000FF"/>
                </a:solidFill>
              </a:rPr>
              <a:t>Data access bottleneck</a:t>
            </a:r>
          </a:p>
          <a:p>
            <a:pPr lvl="1"/>
            <a:r>
              <a:rPr lang="en-US" dirty="0">
                <a:solidFill>
                  <a:srgbClr val="0000FF"/>
                </a:solidFill>
              </a:rPr>
              <a:t>Energy &amp; power bottlenecks</a:t>
            </a:r>
          </a:p>
          <a:p>
            <a:pPr lvl="1"/>
            <a:r>
              <a:rPr lang="en-US" dirty="0">
                <a:solidFill>
                  <a:srgbClr val="0000FF"/>
                </a:solidFill>
              </a:rPr>
              <a:t>Data movement energy dominates computation energy</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endParaRPr lang="en-US" b="1" dirty="0">
              <a:solidFill>
                <a:srgbClr val="FF0000"/>
              </a:solidFill>
            </a:endParaRPr>
          </a:p>
          <a:p>
            <a:r>
              <a:rPr lang="en-US" b="1" dirty="0">
                <a:solidFill>
                  <a:srgbClr val="FF0000"/>
                </a:solidFill>
              </a:rPr>
              <a:t>Huge problems with Memory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lvl="1"/>
            <a:r>
              <a:rPr lang="en-US" dirty="0">
                <a:solidFill>
                  <a:srgbClr val="C00000"/>
                </a:solidFill>
                <a:sym typeface="Wingdings"/>
              </a:rPr>
              <a:t>Emerging technologies can enable new functions in memory</a:t>
            </a:r>
          </a:p>
          <a:p>
            <a:pPr marL="344487" lvl="1" indent="0">
              <a:buNone/>
            </a:pPr>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a:extLst>
              <a:ext uri="{FF2B5EF4-FFF2-40B4-BE49-F238E27FC236}">
                <a16:creationId xmlns:a16="http://schemas.microsoft.com/office/drawing/2014/main" id="{E6BB654B-E134-F642-91A2-DB2D973117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45095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75163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CB1-FFDA-03E2-F66D-FD85DFF222DB}"/>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Processing-in-Memory:</a:t>
            </a:r>
            <a:r>
              <a:rPr lang="en-US" sz="3600" dirty="0"/>
              <a:t> Two Types</a:t>
            </a:r>
            <a:endParaRPr lang="en-US" sz="2800" dirty="0">
              <a:solidFill>
                <a:srgbClr val="1A82C4"/>
              </a:solidFill>
            </a:endParaRPr>
          </a:p>
        </p:txBody>
      </p:sp>
      <p:grpSp>
        <p:nvGrpSpPr>
          <p:cNvPr id="4" name="Group 3">
            <a:extLst>
              <a:ext uri="{FF2B5EF4-FFF2-40B4-BE49-F238E27FC236}">
                <a16:creationId xmlns:a16="http://schemas.microsoft.com/office/drawing/2014/main" id="{E3906072-A2EB-CF4E-B3FA-28F4F772FBEF}"/>
              </a:ext>
            </a:extLst>
          </p:cNvPr>
          <p:cNvGrpSpPr/>
          <p:nvPr/>
        </p:nvGrpSpPr>
        <p:grpSpPr>
          <a:xfrm>
            <a:off x="385649" y="3544620"/>
            <a:ext cx="8269510" cy="2917121"/>
            <a:chOff x="416994" y="3429000"/>
            <a:chExt cx="8269510" cy="2917121"/>
          </a:xfrm>
        </p:grpSpPr>
        <p:sp>
          <p:nvSpPr>
            <p:cNvPr id="5" name="Rectangle 4">
              <a:extLst>
                <a:ext uri="{FF2B5EF4-FFF2-40B4-BE49-F238E27FC236}">
                  <a16:creationId xmlns:a16="http://schemas.microsoft.com/office/drawing/2014/main" id="{3D478B4F-A463-3645-CE4D-8A6A1AEE5053}"/>
                </a:ext>
              </a:extLst>
            </p:cNvPr>
            <p:cNvSpPr/>
            <p:nvPr/>
          </p:nvSpPr>
          <p:spPr>
            <a:xfrm>
              <a:off x="6343592" y="3837207"/>
              <a:ext cx="2334238" cy="2281204"/>
            </a:xfrm>
            <a:prstGeom prst="rect">
              <a:avLst/>
            </a:prstGeom>
            <a:solidFill>
              <a:srgbClr val="E3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 name="Rectangle 5">
              <a:extLst>
                <a:ext uri="{FF2B5EF4-FFF2-40B4-BE49-F238E27FC236}">
                  <a16:creationId xmlns:a16="http://schemas.microsoft.com/office/drawing/2014/main" id="{1C0DF4A2-D756-04F2-ED82-DB5B6FEB1BB9}"/>
                </a:ext>
              </a:extLst>
            </p:cNvPr>
            <p:cNvSpPr/>
            <p:nvPr/>
          </p:nvSpPr>
          <p:spPr>
            <a:xfrm>
              <a:off x="6343592" y="6112628"/>
              <a:ext cx="2342912" cy="233493"/>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Processing-Near-Bank</a:t>
              </a:r>
            </a:p>
          </p:txBody>
        </p:sp>
        <p:sp>
          <p:nvSpPr>
            <p:cNvPr id="7" name="Rectangle 6">
              <a:extLst>
                <a:ext uri="{FF2B5EF4-FFF2-40B4-BE49-F238E27FC236}">
                  <a16:creationId xmlns:a16="http://schemas.microsoft.com/office/drawing/2014/main" id="{64B78A6D-D02D-71C8-0F90-AAFAA3A3F14C}"/>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Bank</a:t>
              </a:r>
            </a:p>
          </p:txBody>
        </p:sp>
        <p:grpSp>
          <p:nvGrpSpPr>
            <p:cNvPr id="8" name="Group 7">
              <a:extLst>
                <a:ext uri="{FF2B5EF4-FFF2-40B4-BE49-F238E27FC236}">
                  <a16:creationId xmlns:a16="http://schemas.microsoft.com/office/drawing/2014/main" id="{46E1E609-5B77-53FB-3605-69C668E09E8F}"/>
                </a:ext>
              </a:extLst>
            </p:cNvPr>
            <p:cNvGrpSpPr/>
            <p:nvPr/>
          </p:nvGrpSpPr>
          <p:grpSpPr>
            <a:xfrm>
              <a:off x="416994" y="3429000"/>
              <a:ext cx="5954407" cy="2888405"/>
              <a:chOff x="416994" y="3429000"/>
              <a:chExt cx="5954407" cy="2888405"/>
            </a:xfrm>
          </p:grpSpPr>
          <p:cxnSp>
            <p:nvCxnSpPr>
              <p:cNvPr id="9" name="Straight Connector 8">
                <a:extLst>
                  <a:ext uri="{FF2B5EF4-FFF2-40B4-BE49-F238E27FC236}">
                    <a16:creationId xmlns:a16="http://schemas.microsoft.com/office/drawing/2014/main" id="{65ECA9E8-4B99-7DCF-EBB3-CFF89117EE10}"/>
                  </a:ext>
                </a:extLst>
              </p:cNvPr>
              <p:cNvCxnSpPr>
                <a:cxnSpLocks/>
                <a:stCxn id="42"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10" name="Straight Connector 9">
                <a:extLst>
                  <a:ext uri="{FF2B5EF4-FFF2-40B4-BE49-F238E27FC236}">
                    <a16:creationId xmlns:a16="http://schemas.microsoft.com/office/drawing/2014/main" id="{F91AE01F-022B-B37F-75AC-10DC21F823BE}"/>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11" name="Group 10">
                <a:extLst>
                  <a:ext uri="{FF2B5EF4-FFF2-40B4-BE49-F238E27FC236}">
                    <a16:creationId xmlns:a16="http://schemas.microsoft.com/office/drawing/2014/main" id="{8BF31969-137B-573C-539D-7DF3ADC1C359}"/>
                  </a:ext>
                </a:extLst>
              </p:cNvPr>
              <p:cNvGrpSpPr/>
              <p:nvPr/>
            </p:nvGrpSpPr>
            <p:grpSpPr>
              <a:xfrm>
                <a:off x="3034303" y="3429000"/>
                <a:ext cx="3180072" cy="2575996"/>
                <a:chOff x="3104761" y="2702044"/>
                <a:chExt cx="2503107" cy="2027625"/>
              </a:xfrm>
            </p:grpSpPr>
            <p:grpSp>
              <p:nvGrpSpPr>
                <p:cNvPr id="41" name="Group 40">
                  <a:extLst>
                    <a:ext uri="{FF2B5EF4-FFF2-40B4-BE49-F238E27FC236}">
                      <a16:creationId xmlns:a16="http://schemas.microsoft.com/office/drawing/2014/main" id="{27722869-5B7E-5D56-FD34-DC0C2EF5E75A}"/>
                    </a:ext>
                  </a:extLst>
                </p:cNvPr>
                <p:cNvGrpSpPr/>
                <p:nvPr/>
              </p:nvGrpSpPr>
              <p:grpSpPr>
                <a:xfrm>
                  <a:off x="3105186" y="3753062"/>
                  <a:ext cx="2163886" cy="976607"/>
                  <a:chOff x="1659954" y="548768"/>
                  <a:chExt cx="1668502" cy="753030"/>
                </a:xfrm>
              </p:grpSpPr>
              <p:sp>
                <p:nvSpPr>
                  <p:cNvPr id="133" name="Cube 132">
                    <a:extLst>
                      <a:ext uri="{FF2B5EF4-FFF2-40B4-BE49-F238E27FC236}">
                        <a16:creationId xmlns:a16="http://schemas.microsoft.com/office/drawing/2014/main" id="{87BF7633-46A9-2710-8264-B0C49679654B}"/>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grpSp>
                <p:nvGrpSpPr>
                  <p:cNvPr id="134" name="Group 133">
                    <a:extLst>
                      <a:ext uri="{FF2B5EF4-FFF2-40B4-BE49-F238E27FC236}">
                        <a16:creationId xmlns:a16="http://schemas.microsoft.com/office/drawing/2014/main" id="{93C0C863-00D0-12D7-6448-6151626D6CA3}"/>
                      </a:ext>
                    </a:extLst>
                  </p:cNvPr>
                  <p:cNvGrpSpPr/>
                  <p:nvPr/>
                </p:nvGrpSpPr>
                <p:grpSpPr>
                  <a:xfrm>
                    <a:off x="1849990" y="548768"/>
                    <a:ext cx="1316493" cy="723135"/>
                    <a:chOff x="1849990" y="548768"/>
                    <a:chExt cx="1316493" cy="723135"/>
                  </a:xfrm>
                </p:grpSpPr>
                <p:cxnSp>
                  <p:nvCxnSpPr>
                    <p:cNvPr id="135" name="Straight Connector 134">
                      <a:extLst>
                        <a:ext uri="{FF2B5EF4-FFF2-40B4-BE49-F238E27FC236}">
                          <a16:creationId xmlns:a16="http://schemas.microsoft.com/office/drawing/2014/main" id="{C2C3D016-78C0-0AC3-7BF7-82534548DEA6}"/>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61C88949-762E-9832-4168-2F609D94A214}"/>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8DF48F77-2738-01D4-B288-D35C1158C212}"/>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5CE2DC34-63D5-0C16-5C71-FA14146E2685}"/>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166F4447-5DDB-CED6-9AEE-409D8D78CDF9}"/>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9F1639CF-1717-3A87-CF81-ADFFA2114066}"/>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42" name="Parallelogram 123">
                  <a:extLst>
                    <a:ext uri="{FF2B5EF4-FFF2-40B4-BE49-F238E27FC236}">
                      <a16:creationId xmlns:a16="http://schemas.microsoft.com/office/drawing/2014/main" id="{6A2C84CF-C24C-3D69-B32F-AA5A257A2D1A}"/>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3" name="Parallelogram 123">
                  <a:extLst>
                    <a:ext uri="{FF2B5EF4-FFF2-40B4-BE49-F238E27FC236}">
                      <a16:creationId xmlns:a16="http://schemas.microsoft.com/office/drawing/2014/main" id="{791FB689-E138-8E89-9A9B-ED630F9FD58A}"/>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Parallelogram 123">
                  <a:extLst>
                    <a:ext uri="{FF2B5EF4-FFF2-40B4-BE49-F238E27FC236}">
                      <a16:creationId xmlns:a16="http://schemas.microsoft.com/office/drawing/2014/main" id="{B037094F-9A54-D32D-8D7D-029EE552E04B}"/>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5" name="Parallelogram 123">
                  <a:extLst>
                    <a:ext uri="{FF2B5EF4-FFF2-40B4-BE49-F238E27FC236}">
                      <a16:creationId xmlns:a16="http://schemas.microsoft.com/office/drawing/2014/main" id="{4918EF66-474D-0470-7719-FEB94B285B80}"/>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46" name="Group 45">
                  <a:extLst>
                    <a:ext uri="{FF2B5EF4-FFF2-40B4-BE49-F238E27FC236}">
                      <a16:creationId xmlns:a16="http://schemas.microsoft.com/office/drawing/2014/main" id="{52A8D25A-678E-6AA6-93D2-757E8117F22E}"/>
                    </a:ext>
                  </a:extLst>
                </p:cNvPr>
                <p:cNvGrpSpPr/>
                <p:nvPr/>
              </p:nvGrpSpPr>
              <p:grpSpPr>
                <a:xfrm>
                  <a:off x="3546692" y="3763436"/>
                  <a:ext cx="991424" cy="901958"/>
                  <a:chOff x="3077365" y="1725423"/>
                  <a:chExt cx="764455" cy="695471"/>
                </a:xfrm>
              </p:grpSpPr>
              <p:sp>
                <p:nvSpPr>
                  <p:cNvPr id="129" name="Parallelogram 123">
                    <a:extLst>
                      <a:ext uri="{FF2B5EF4-FFF2-40B4-BE49-F238E27FC236}">
                        <a16:creationId xmlns:a16="http://schemas.microsoft.com/office/drawing/2014/main" id="{3AA75E80-8E1E-6EBE-5CBD-D0A60443628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0" name="Parallelogram 123">
                    <a:extLst>
                      <a:ext uri="{FF2B5EF4-FFF2-40B4-BE49-F238E27FC236}">
                        <a16:creationId xmlns:a16="http://schemas.microsoft.com/office/drawing/2014/main" id="{5522C7F8-902A-3452-2FBD-34F918D4FE8C}"/>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1" name="Parallelogram 123">
                    <a:extLst>
                      <a:ext uri="{FF2B5EF4-FFF2-40B4-BE49-F238E27FC236}">
                        <a16:creationId xmlns:a16="http://schemas.microsoft.com/office/drawing/2014/main" id="{AA486BD4-BCCD-32C4-77B8-E68A6B25A33E}"/>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2" name="Parallelogram 123">
                    <a:extLst>
                      <a:ext uri="{FF2B5EF4-FFF2-40B4-BE49-F238E27FC236}">
                        <a16:creationId xmlns:a16="http://schemas.microsoft.com/office/drawing/2014/main" id="{72CDAACD-2011-959C-9419-905008A49BA3}"/>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7" name="Group 46">
                  <a:extLst>
                    <a:ext uri="{FF2B5EF4-FFF2-40B4-BE49-F238E27FC236}">
                      <a16:creationId xmlns:a16="http://schemas.microsoft.com/office/drawing/2014/main" id="{8577D1B3-781C-7161-265B-ED05805007C6}"/>
                    </a:ext>
                  </a:extLst>
                </p:cNvPr>
                <p:cNvGrpSpPr/>
                <p:nvPr/>
              </p:nvGrpSpPr>
              <p:grpSpPr>
                <a:xfrm>
                  <a:off x="3859547" y="3760684"/>
                  <a:ext cx="991424" cy="901958"/>
                  <a:chOff x="3077365" y="1725423"/>
                  <a:chExt cx="764455" cy="695471"/>
                </a:xfrm>
              </p:grpSpPr>
              <p:sp>
                <p:nvSpPr>
                  <p:cNvPr id="125" name="Parallelogram 123">
                    <a:extLst>
                      <a:ext uri="{FF2B5EF4-FFF2-40B4-BE49-F238E27FC236}">
                        <a16:creationId xmlns:a16="http://schemas.microsoft.com/office/drawing/2014/main" id="{60144F42-BFF4-9F60-F5A3-25FECD3860B0}"/>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6" name="Parallelogram 123">
                    <a:extLst>
                      <a:ext uri="{FF2B5EF4-FFF2-40B4-BE49-F238E27FC236}">
                        <a16:creationId xmlns:a16="http://schemas.microsoft.com/office/drawing/2014/main" id="{67D3D742-6F75-B866-0BB9-8D944507DC15}"/>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7" name="Parallelogram 123">
                    <a:extLst>
                      <a:ext uri="{FF2B5EF4-FFF2-40B4-BE49-F238E27FC236}">
                        <a16:creationId xmlns:a16="http://schemas.microsoft.com/office/drawing/2014/main" id="{3939A4DD-54E5-9986-ACFD-29061FC318C8}"/>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8" name="Parallelogram 123">
                    <a:extLst>
                      <a:ext uri="{FF2B5EF4-FFF2-40B4-BE49-F238E27FC236}">
                        <a16:creationId xmlns:a16="http://schemas.microsoft.com/office/drawing/2014/main" id="{48CA9589-E2D1-34DE-66E4-28545A487A75}"/>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8" name="Group 47">
                  <a:extLst>
                    <a:ext uri="{FF2B5EF4-FFF2-40B4-BE49-F238E27FC236}">
                      <a16:creationId xmlns:a16="http://schemas.microsoft.com/office/drawing/2014/main" id="{78E1919D-AC5B-EE63-6743-9F0612B183F4}"/>
                    </a:ext>
                  </a:extLst>
                </p:cNvPr>
                <p:cNvGrpSpPr/>
                <p:nvPr/>
              </p:nvGrpSpPr>
              <p:grpSpPr>
                <a:xfrm>
                  <a:off x="4161030" y="3767909"/>
                  <a:ext cx="991424" cy="901958"/>
                  <a:chOff x="3077365" y="1725423"/>
                  <a:chExt cx="764455" cy="695471"/>
                </a:xfrm>
              </p:grpSpPr>
              <p:sp>
                <p:nvSpPr>
                  <p:cNvPr id="121" name="Parallelogram 123">
                    <a:extLst>
                      <a:ext uri="{FF2B5EF4-FFF2-40B4-BE49-F238E27FC236}">
                        <a16:creationId xmlns:a16="http://schemas.microsoft.com/office/drawing/2014/main" id="{53A1A16B-2C4E-539E-26DA-F4F078B1069F}"/>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2" name="Parallelogram 123">
                    <a:extLst>
                      <a:ext uri="{FF2B5EF4-FFF2-40B4-BE49-F238E27FC236}">
                        <a16:creationId xmlns:a16="http://schemas.microsoft.com/office/drawing/2014/main" id="{2B91E7BD-A55D-5C11-D936-C6D15BECB993}"/>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3" name="Parallelogram 123">
                    <a:extLst>
                      <a:ext uri="{FF2B5EF4-FFF2-40B4-BE49-F238E27FC236}">
                        <a16:creationId xmlns:a16="http://schemas.microsoft.com/office/drawing/2014/main" id="{3F67DAF1-4B33-6F3A-D564-3E2546F2E8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4" name="Parallelogram 123">
                    <a:extLst>
                      <a:ext uri="{FF2B5EF4-FFF2-40B4-BE49-F238E27FC236}">
                        <a16:creationId xmlns:a16="http://schemas.microsoft.com/office/drawing/2014/main" id="{43119840-DAAC-9FCE-ADA0-20E47A62207D}"/>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sp>
              <p:nvSpPr>
                <p:cNvPr id="49" name="Can 48">
                  <a:extLst>
                    <a:ext uri="{FF2B5EF4-FFF2-40B4-BE49-F238E27FC236}">
                      <a16:creationId xmlns:a16="http://schemas.microsoft.com/office/drawing/2014/main" id="{59B30949-F5C4-EC22-6A51-A190B8F8E14F}"/>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0" name="Can 49">
                  <a:extLst>
                    <a:ext uri="{FF2B5EF4-FFF2-40B4-BE49-F238E27FC236}">
                      <a16:creationId xmlns:a16="http://schemas.microsoft.com/office/drawing/2014/main" id="{5DB57BAE-D27B-5D4D-31E6-CCACF13924C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Can 50">
                  <a:extLst>
                    <a:ext uri="{FF2B5EF4-FFF2-40B4-BE49-F238E27FC236}">
                      <a16:creationId xmlns:a16="http://schemas.microsoft.com/office/drawing/2014/main" id="{0B502808-7302-3D8E-C3A1-61EF9BF7296B}"/>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2" name="Can 51">
                  <a:extLst>
                    <a:ext uri="{FF2B5EF4-FFF2-40B4-BE49-F238E27FC236}">
                      <a16:creationId xmlns:a16="http://schemas.microsoft.com/office/drawing/2014/main" id="{E27022D1-B8AB-CF6E-5569-2166B9A2E278}"/>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3" name="Can 52">
                  <a:extLst>
                    <a:ext uri="{FF2B5EF4-FFF2-40B4-BE49-F238E27FC236}">
                      <a16:creationId xmlns:a16="http://schemas.microsoft.com/office/drawing/2014/main" id="{1AEC25FA-7B2A-0E18-9434-7A4EB0ABEEBA}"/>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4" name="Can 53">
                  <a:extLst>
                    <a:ext uri="{FF2B5EF4-FFF2-40B4-BE49-F238E27FC236}">
                      <a16:creationId xmlns:a16="http://schemas.microsoft.com/office/drawing/2014/main" id="{E95700CC-0A48-C7E1-B743-B04B577C4E13}"/>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5" name="Can 54">
                  <a:extLst>
                    <a:ext uri="{FF2B5EF4-FFF2-40B4-BE49-F238E27FC236}">
                      <a16:creationId xmlns:a16="http://schemas.microsoft.com/office/drawing/2014/main" id="{B96D1848-0B2D-6338-CCD3-2EAF239EC986}"/>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6" name="Can 55">
                  <a:extLst>
                    <a:ext uri="{FF2B5EF4-FFF2-40B4-BE49-F238E27FC236}">
                      <a16:creationId xmlns:a16="http://schemas.microsoft.com/office/drawing/2014/main" id="{DB809037-4759-13AA-EBDA-CEC1209BCF40}"/>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7" name="TextBox 56">
                  <a:extLst>
                    <a:ext uri="{FF2B5EF4-FFF2-40B4-BE49-F238E27FC236}">
                      <a16:creationId xmlns:a16="http://schemas.microsoft.com/office/drawing/2014/main" id="{F51DF085-CC74-9205-DE87-71C86284D9C0}"/>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a:t>
                  </a:r>
                  <a:b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(e.g., 3D-Stacked Memory)</a:t>
                  </a:r>
                </a:p>
              </p:txBody>
            </p:sp>
            <p:sp>
              <p:nvSpPr>
                <p:cNvPr id="58" name="Can 57">
                  <a:extLst>
                    <a:ext uri="{FF2B5EF4-FFF2-40B4-BE49-F238E27FC236}">
                      <a16:creationId xmlns:a16="http://schemas.microsoft.com/office/drawing/2014/main" id="{E7DEBDC5-7385-A5C0-626D-657879F67017}"/>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59" name="Group 58">
                  <a:extLst>
                    <a:ext uri="{FF2B5EF4-FFF2-40B4-BE49-F238E27FC236}">
                      <a16:creationId xmlns:a16="http://schemas.microsoft.com/office/drawing/2014/main" id="{F5ED925E-5327-2AF3-0397-A6834DCC6481}"/>
                    </a:ext>
                  </a:extLst>
                </p:cNvPr>
                <p:cNvGrpSpPr/>
                <p:nvPr/>
              </p:nvGrpSpPr>
              <p:grpSpPr>
                <a:xfrm>
                  <a:off x="3104761" y="3364172"/>
                  <a:ext cx="2163886" cy="1073780"/>
                  <a:chOff x="3552923" y="4813095"/>
                  <a:chExt cx="1668502" cy="827957"/>
                </a:xfrm>
              </p:grpSpPr>
              <p:grpSp>
                <p:nvGrpSpPr>
                  <p:cNvPr id="91" name="Group 90">
                    <a:extLst>
                      <a:ext uri="{FF2B5EF4-FFF2-40B4-BE49-F238E27FC236}">
                        <a16:creationId xmlns:a16="http://schemas.microsoft.com/office/drawing/2014/main" id="{2302BF2F-AA89-F5B3-7DCC-1771918970BE}"/>
                      </a:ext>
                    </a:extLst>
                  </p:cNvPr>
                  <p:cNvGrpSpPr/>
                  <p:nvPr/>
                </p:nvGrpSpPr>
                <p:grpSpPr>
                  <a:xfrm>
                    <a:off x="3552923" y="4892971"/>
                    <a:ext cx="1668502" cy="748081"/>
                    <a:chOff x="3552923" y="4677071"/>
                    <a:chExt cx="1668502" cy="748081"/>
                  </a:xfrm>
                </p:grpSpPr>
                <p:sp>
                  <p:nvSpPr>
                    <p:cNvPr id="107" name="Cube 106">
                      <a:extLst>
                        <a:ext uri="{FF2B5EF4-FFF2-40B4-BE49-F238E27FC236}">
                          <a16:creationId xmlns:a16="http://schemas.microsoft.com/office/drawing/2014/main" id="{DBE15A98-8284-B7A4-3D7C-5C7776742AF7}"/>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108" name="Straight Connector 107">
                      <a:extLst>
                        <a:ext uri="{FF2B5EF4-FFF2-40B4-BE49-F238E27FC236}">
                          <a16:creationId xmlns:a16="http://schemas.microsoft.com/office/drawing/2014/main" id="{D2AC49FB-C42F-D5EB-4C67-A0BB36D3D722}"/>
                        </a:ext>
                      </a:extLst>
                    </p:cNvPr>
                    <p:cNvCxnSpPr>
                      <a:cxnSpLocks/>
                      <a:stCxn id="107" idx="1"/>
                      <a:endCxn id="10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BD55B7C1-9ADF-5662-AC66-A579E7C3C5C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31F1FBA5-EDD2-FBA6-F9CF-AD554DDB5D0F}"/>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FB8FA59E-050E-9E05-2618-64100DC75C2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id="{937880F0-CE11-D9F8-CD8B-4B1F29D93EA7}"/>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113" name="Straight Connector 112">
                      <a:extLst>
                        <a:ext uri="{FF2B5EF4-FFF2-40B4-BE49-F238E27FC236}">
                          <a16:creationId xmlns:a16="http://schemas.microsoft.com/office/drawing/2014/main" id="{72AFC254-BCAC-C1D5-EDC0-FBE85103B82A}"/>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14" name="Group 113">
                      <a:extLst>
                        <a:ext uri="{FF2B5EF4-FFF2-40B4-BE49-F238E27FC236}">
                          <a16:creationId xmlns:a16="http://schemas.microsoft.com/office/drawing/2014/main" id="{727EEFFD-4A44-E24D-F104-49FA228862C6}"/>
                        </a:ext>
                      </a:extLst>
                    </p:cNvPr>
                    <p:cNvGrpSpPr/>
                    <p:nvPr/>
                  </p:nvGrpSpPr>
                  <p:grpSpPr>
                    <a:xfrm>
                      <a:off x="3799799" y="4834553"/>
                      <a:ext cx="1269167" cy="587223"/>
                      <a:chOff x="3799799" y="4834553"/>
                      <a:chExt cx="1269167" cy="587223"/>
                    </a:xfrm>
                  </p:grpSpPr>
                  <p:cxnSp>
                    <p:nvCxnSpPr>
                      <p:cNvPr id="115" name="Straight Connector 114">
                        <a:extLst>
                          <a:ext uri="{FF2B5EF4-FFF2-40B4-BE49-F238E27FC236}">
                            <a16:creationId xmlns:a16="http://schemas.microsoft.com/office/drawing/2014/main" id="{468A5026-C504-E150-E788-7B0A1A3CB19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16" name="Straight Connector 115">
                        <a:extLst>
                          <a:ext uri="{FF2B5EF4-FFF2-40B4-BE49-F238E27FC236}">
                            <a16:creationId xmlns:a16="http://schemas.microsoft.com/office/drawing/2014/main" id="{95D1A367-2B4C-EDF3-14E1-A89593D4F5C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17" name="Straight Connector 116">
                        <a:extLst>
                          <a:ext uri="{FF2B5EF4-FFF2-40B4-BE49-F238E27FC236}">
                            <a16:creationId xmlns:a16="http://schemas.microsoft.com/office/drawing/2014/main" id="{2A392AAB-AA3F-3FA6-1E08-D6D74E1CD5FA}"/>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18" name="Straight Connector 117">
                        <a:extLst>
                          <a:ext uri="{FF2B5EF4-FFF2-40B4-BE49-F238E27FC236}">
                            <a16:creationId xmlns:a16="http://schemas.microsoft.com/office/drawing/2014/main" id="{76AF407D-9160-8F7A-9D56-3D167D1BCA4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19" name="Straight Connector 118">
                        <a:extLst>
                          <a:ext uri="{FF2B5EF4-FFF2-40B4-BE49-F238E27FC236}">
                            <a16:creationId xmlns:a16="http://schemas.microsoft.com/office/drawing/2014/main" id="{AFF104F9-A1B6-D712-21F8-144D49814C92}"/>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id="{D1F11C77-17FB-D919-BDB6-64A8BD6E0E38}"/>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92" name="Group 91">
                    <a:extLst>
                      <a:ext uri="{FF2B5EF4-FFF2-40B4-BE49-F238E27FC236}">
                        <a16:creationId xmlns:a16="http://schemas.microsoft.com/office/drawing/2014/main" id="{B91A6559-6B4A-7634-0247-5C138AF41637}"/>
                      </a:ext>
                    </a:extLst>
                  </p:cNvPr>
                  <p:cNvGrpSpPr/>
                  <p:nvPr/>
                </p:nvGrpSpPr>
                <p:grpSpPr>
                  <a:xfrm>
                    <a:off x="3552923" y="4813095"/>
                    <a:ext cx="1668502" cy="748081"/>
                    <a:chOff x="3552923" y="4677071"/>
                    <a:chExt cx="1668502" cy="748081"/>
                  </a:xfrm>
                </p:grpSpPr>
                <p:sp>
                  <p:nvSpPr>
                    <p:cNvPr id="93" name="Cube 92">
                      <a:extLst>
                        <a:ext uri="{FF2B5EF4-FFF2-40B4-BE49-F238E27FC236}">
                          <a16:creationId xmlns:a16="http://schemas.microsoft.com/office/drawing/2014/main" id="{FC4A8365-B53F-75C7-4FA5-8763CF0C897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94" name="Straight Connector 93">
                      <a:extLst>
                        <a:ext uri="{FF2B5EF4-FFF2-40B4-BE49-F238E27FC236}">
                          <a16:creationId xmlns:a16="http://schemas.microsoft.com/office/drawing/2014/main" id="{70E7CCA9-37B9-9C10-1224-ED95F774607C}"/>
                        </a:ext>
                      </a:extLst>
                    </p:cNvPr>
                    <p:cNvCxnSpPr>
                      <a:cxnSpLocks/>
                      <a:stCxn id="93" idx="1"/>
                      <a:endCxn id="9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50121C2E-5C04-E02B-D1C3-434C4FBE7DD1}"/>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24CAC7DD-BFAE-086A-E124-33D1C9EB246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39FDB5A5-31D9-3C8B-B1E6-F52580ED5395}"/>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F8F84A55-61F3-3FB5-848E-47522633FCF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8A6CF4CA-B8ED-E267-0345-D354DE3FA2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00" name="Group 99">
                      <a:extLst>
                        <a:ext uri="{FF2B5EF4-FFF2-40B4-BE49-F238E27FC236}">
                          <a16:creationId xmlns:a16="http://schemas.microsoft.com/office/drawing/2014/main" id="{4FCD59D1-2156-A249-96DE-25FD1189CB78}"/>
                        </a:ext>
                      </a:extLst>
                    </p:cNvPr>
                    <p:cNvGrpSpPr/>
                    <p:nvPr/>
                  </p:nvGrpSpPr>
                  <p:grpSpPr>
                    <a:xfrm>
                      <a:off x="3799799" y="4834553"/>
                      <a:ext cx="1269167" cy="587223"/>
                      <a:chOff x="3799799" y="4834553"/>
                      <a:chExt cx="1269167" cy="587223"/>
                    </a:xfrm>
                  </p:grpSpPr>
                  <p:cxnSp>
                    <p:nvCxnSpPr>
                      <p:cNvPr id="101" name="Straight Connector 100">
                        <a:extLst>
                          <a:ext uri="{FF2B5EF4-FFF2-40B4-BE49-F238E27FC236}">
                            <a16:creationId xmlns:a16="http://schemas.microsoft.com/office/drawing/2014/main" id="{88E58BAD-B317-C23F-256E-E1FB43D76F4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FA3AEEC4-ABEF-8B61-3875-0043E5970D87}"/>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CAC987BF-5540-1BE6-1F9D-7C29E5335B82}"/>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A0A0C824-45F2-D280-A407-06DC0C2C23A4}"/>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F1F796D-8633-AD0B-9E3F-E8DE5618CDA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7D6EC20E-F77B-4765-04CE-B3D87299B13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60" name="Group 59">
                  <a:extLst>
                    <a:ext uri="{FF2B5EF4-FFF2-40B4-BE49-F238E27FC236}">
                      <a16:creationId xmlns:a16="http://schemas.microsoft.com/office/drawing/2014/main" id="{4DFE84CE-2EE0-B2A1-8C79-6A307006BF74}"/>
                    </a:ext>
                  </a:extLst>
                </p:cNvPr>
                <p:cNvGrpSpPr/>
                <p:nvPr/>
              </p:nvGrpSpPr>
              <p:grpSpPr>
                <a:xfrm>
                  <a:off x="3104761" y="3156448"/>
                  <a:ext cx="2163886" cy="1073780"/>
                  <a:chOff x="3552923" y="4813095"/>
                  <a:chExt cx="1668502" cy="827957"/>
                </a:xfrm>
              </p:grpSpPr>
              <p:grpSp>
                <p:nvGrpSpPr>
                  <p:cNvPr id="61" name="Group 60">
                    <a:extLst>
                      <a:ext uri="{FF2B5EF4-FFF2-40B4-BE49-F238E27FC236}">
                        <a16:creationId xmlns:a16="http://schemas.microsoft.com/office/drawing/2014/main" id="{53FB32FF-9130-8100-561F-1DB71DD25A12}"/>
                      </a:ext>
                    </a:extLst>
                  </p:cNvPr>
                  <p:cNvGrpSpPr/>
                  <p:nvPr/>
                </p:nvGrpSpPr>
                <p:grpSpPr>
                  <a:xfrm>
                    <a:off x="3552923" y="4892971"/>
                    <a:ext cx="1668502" cy="748081"/>
                    <a:chOff x="3552923" y="4677071"/>
                    <a:chExt cx="1668502" cy="748081"/>
                  </a:xfrm>
                </p:grpSpPr>
                <p:sp>
                  <p:nvSpPr>
                    <p:cNvPr id="77" name="Cube 76">
                      <a:extLst>
                        <a:ext uri="{FF2B5EF4-FFF2-40B4-BE49-F238E27FC236}">
                          <a16:creationId xmlns:a16="http://schemas.microsoft.com/office/drawing/2014/main" id="{E8A0A9E9-8C2A-E458-4BFF-E917FC282B6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78" name="Straight Connector 77">
                      <a:extLst>
                        <a:ext uri="{FF2B5EF4-FFF2-40B4-BE49-F238E27FC236}">
                          <a16:creationId xmlns:a16="http://schemas.microsoft.com/office/drawing/2014/main" id="{238D447A-724C-62A4-4429-989E88EB929C}"/>
                        </a:ext>
                      </a:extLst>
                    </p:cNvPr>
                    <p:cNvCxnSpPr>
                      <a:cxnSpLocks/>
                      <a:stCxn id="77" idx="1"/>
                      <a:endCxn id="7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A1F577D6-80EE-D5EF-F811-4A4B4A30982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F1B716AE-78A2-DEC7-2158-CF07CCCA01C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C8B914D6-FA64-22A1-EF4A-AAB8B4A28D9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7BBBA2BE-6F6A-D8B0-C220-8591C9D4F4C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F5F469A5-521B-B158-70C5-5FB4E7020250}"/>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84" name="Group 83">
                      <a:extLst>
                        <a:ext uri="{FF2B5EF4-FFF2-40B4-BE49-F238E27FC236}">
                          <a16:creationId xmlns:a16="http://schemas.microsoft.com/office/drawing/2014/main" id="{F577D688-D8C0-A143-3FB1-3D90152A34AE}"/>
                        </a:ext>
                      </a:extLst>
                    </p:cNvPr>
                    <p:cNvGrpSpPr/>
                    <p:nvPr/>
                  </p:nvGrpSpPr>
                  <p:grpSpPr>
                    <a:xfrm>
                      <a:off x="3799799" y="4834553"/>
                      <a:ext cx="1269167" cy="587223"/>
                      <a:chOff x="3799799" y="4834553"/>
                      <a:chExt cx="1269167" cy="587223"/>
                    </a:xfrm>
                  </p:grpSpPr>
                  <p:cxnSp>
                    <p:nvCxnSpPr>
                      <p:cNvPr id="85" name="Straight Connector 84">
                        <a:extLst>
                          <a:ext uri="{FF2B5EF4-FFF2-40B4-BE49-F238E27FC236}">
                            <a16:creationId xmlns:a16="http://schemas.microsoft.com/office/drawing/2014/main" id="{D6BB3A67-6FBA-C313-01FF-90D79045BAC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1251BA62-F234-A4D7-A699-274A8489FA58}"/>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00D93E1B-ABB4-5296-78D3-9E5BD9B3F94D}"/>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5043B216-3D70-003B-CB65-2FF297BADB5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3D2CE95D-C3E1-3D5D-B5C7-FA380D723CF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BD821D06-B5FD-1097-E4C1-FD053E50184A}"/>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62" name="Group 61">
                    <a:extLst>
                      <a:ext uri="{FF2B5EF4-FFF2-40B4-BE49-F238E27FC236}">
                        <a16:creationId xmlns:a16="http://schemas.microsoft.com/office/drawing/2014/main" id="{3EE6C9B7-98BB-7A05-2EF7-55CD8ED4BF4A}"/>
                      </a:ext>
                    </a:extLst>
                  </p:cNvPr>
                  <p:cNvGrpSpPr/>
                  <p:nvPr/>
                </p:nvGrpSpPr>
                <p:grpSpPr>
                  <a:xfrm>
                    <a:off x="3552923" y="4813095"/>
                    <a:ext cx="1668502" cy="748081"/>
                    <a:chOff x="3552923" y="4677071"/>
                    <a:chExt cx="1668502" cy="748081"/>
                  </a:xfrm>
                </p:grpSpPr>
                <p:sp>
                  <p:nvSpPr>
                    <p:cNvPr id="63" name="Cube 62">
                      <a:extLst>
                        <a:ext uri="{FF2B5EF4-FFF2-40B4-BE49-F238E27FC236}">
                          <a16:creationId xmlns:a16="http://schemas.microsoft.com/office/drawing/2014/main" id="{1443D44A-194B-BDD7-E351-DBCF31E3FA2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64" name="Straight Connector 63">
                      <a:extLst>
                        <a:ext uri="{FF2B5EF4-FFF2-40B4-BE49-F238E27FC236}">
                          <a16:creationId xmlns:a16="http://schemas.microsoft.com/office/drawing/2014/main" id="{DC663A18-A570-F884-9F94-3D2206ACCBE5}"/>
                        </a:ext>
                      </a:extLst>
                    </p:cNvPr>
                    <p:cNvCxnSpPr>
                      <a:cxnSpLocks/>
                      <a:stCxn id="63" idx="1"/>
                      <a:endCxn id="6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EF37C5F4-C94F-149F-D98A-AF73FF6099D8}"/>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761F8772-251C-C53A-5323-750CEA6A2645}"/>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7823FED7-F7FC-14AC-F1EF-F427121DC892}"/>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988A714D-37C4-429C-7ACE-FC9FCDC51357}"/>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7B1BB776-B2EC-4044-DD1F-BADDEF1875F5}"/>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70" name="Group 69">
                      <a:extLst>
                        <a:ext uri="{FF2B5EF4-FFF2-40B4-BE49-F238E27FC236}">
                          <a16:creationId xmlns:a16="http://schemas.microsoft.com/office/drawing/2014/main" id="{FAECCF4B-72E3-3161-6AC6-B12D1A63D49F}"/>
                        </a:ext>
                      </a:extLst>
                    </p:cNvPr>
                    <p:cNvGrpSpPr/>
                    <p:nvPr/>
                  </p:nvGrpSpPr>
                  <p:grpSpPr>
                    <a:xfrm>
                      <a:off x="3799799" y="4834553"/>
                      <a:ext cx="1269167" cy="587223"/>
                      <a:chOff x="3799799" y="4834553"/>
                      <a:chExt cx="1269167" cy="587223"/>
                    </a:xfrm>
                  </p:grpSpPr>
                  <p:cxnSp>
                    <p:nvCxnSpPr>
                      <p:cNvPr id="71" name="Straight Connector 70">
                        <a:extLst>
                          <a:ext uri="{FF2B5EF4-FFF2-40B4-BE49-F238E27FC236}">
                            <a16:creationId xmlns:a16="http://schemas.microsoft.com/office/drawing/2014/main" id="{DFF9B1C0-2BC0-D8C4-776B-96B4A690BD9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296F4014-5AFC-7929-0C40-19B9CE69F73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C02B81AB-8078-89EA-6AE5-04E065EF2760}"/>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74" name="Straight Connector 73">
                        <a:extLst>
                          <a:ext uri="{FF2B5EF4-FFF2-40B4-BE49-F238E27FC236}">
                            <a16:creationId xmlns:a16="http://schemas.microsoft.com/office/drawing/2014/main" id="{6A159694-2E29-107E-98D1-27FE6850FEAF}"/>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6AF882B5-67AA-402B-94B1-28E2D0DA915F}"/>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76" name="Straight Connector 75">
                        <a:extLst>
                          <a:ext uri="{FF2B5EF4-FFF2-40B4-BE49-F238E27FC236}">
                            <a16:creationId xmlns:a16="http://schemas.microsoft.com/office/drawing/2014/main" id="{156671F9-7C49-796A-E283-BE4F03A7340F}"/>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12" name="Group 11">
                <a:extLst>
                  <a:ext uri="{FF2B5EF4-FFF2-40B4-BE49-F238E27FC236}">
                    <a16:creationId xmlns:a16="http://schemas.microsoft.com/office/drawing/2014/main" id="{68BD21D2-8C4E-4D7A-F862-9F2C581A65EA}"/>
                  </a:ext>
                </a:extLst>
              </p:cNvPr>
              <p:cNvGrpSpPr/>
              <p:nvPr/>
            </p:nvGrpSpPr>
            <p:grpSpPr>
              <a:xfrm>
                <a:off x="3205749" y="4008926"/>
                <a:ext cx="2462966" cy="1144749"/>
                <a:chOff x="3524315" y="2835244"/>
                <a:chExt cx="1938656" cy="901058"/>
              </a:xfrm>
            </p:grpSpPr>
            <p:grpSp>
              <p:nvGrpSpPr>
                <p:cNvPr id="21" name="Group 20">
                  <a:extLst>
                    <a:ext uri="{FF2B5EF4-FFF2-40B4-BE49-F238E27FC236}">
                      <a16:creationId xmlns:a16="http://schemas.microsoft.com/office/drawing/2014/main" id="{67F55EDB-A1AA-CE57-CA1A-1B31D87BF1EE}"/>
                    </a:ext>
                  </a:extLst>
                </p:cNvPr>
                <p:cNvGrpSpPr/>
                <p:nvPr/>
              </p:nvGrpSpPr>
              <p:grpSpPr>
                <a:xfrm>
                  <a:off x="3524315" y="2838779"/>
                  <a:ext cx="1008032" cy="896834"/>
                  <a:chOff x="2444527" y="6391190"/>
                  <a:chExt cx="777261" cy="691520"/>
                </a:xfrm>
              </p:grpSpPr>
              <p:sp>
                <p:nvSpPr>
                  <p:cNvPr id="37" name="Parallelogram 123">
                    <a:extLst>
                      <a:ext uri="{FF2B5EF4-FFF2-40B4-BE49-F238E27FC236}">
                        <a16:creationId xmlns:a16="http://schemas.microsoft.com/office/drawing/2014/main" id="{64148A78-2698-26F3-AB5C-DF273CA81745}"/>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8" name="Parallelogram 123">
                    <a:extLst>
                      <a:ext uri="{FF2B5EF4-FFF2-40B4-BE49-F238E27FC236}">
                        <a16:creationId xmlns:a16="http://schemas.microsoft.com/office/drawing/2014/main" id="{D6702C2D-F4E4-F328-7A52-4A7CB314DEB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9" name="Parallelogram 123">
                    <a:extLst>
                      <a:ext uri="{FF2B5EF4-FFF2-40B4-BE49-F238E27FC236}">
                        <a16:creationId xmlns:a16="http://schemas.microsoft.com/office/drawing/2014/main" id="{94F7FA42-9B52-DE1C-082C-2F39835D9A6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0" name="Parallelogram 123">
                    <a:extLst>
                      <a:ext uri="{FF2B5EF4-FFF2-40B4-BE49-F238E27FC236}">
                        <a16:creationId xmlns:a16="http://schemas.microsoft.com/office/drawing/2014/main" id="{3601A900-CF39-70BD-36D1-8D552C042F28}"/>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2" name="Group 21">
                  <a:extLst>
                    <a:ext uri="{FF2B5EF4-FFF2-40B4-BE49-F238E27FC236}">
                      <a16:creationId xmlns:a16="http://schemas.microsoft.com/office/drawing/2014/main" id="{13FDEEC8-7033-F930-D978-B72333860952}"/>
                    </a:ext>
                  </a:extLst>
                </p:cNvPr>
                <p:cNvGrpSpPr/>
                <p:nvPr/>
              </p:nvGrpSpPr>
              <p:grpSpPr>
                <a:xfrm>
                  <a:off x="3819577" y="2839468"/>
                  <a:ext cx="1008032" cy="896834"/>
                  <a:chOff x="2444527" y="6391190"/>
                  <a:chExt cx="777261" cy="691520"/>
                </a:xfrm>
              </p:grpSpPr>
              <p:sp>
                <p:nvSpPr>
                  <p:cNvPr id="33" name="Parallelogram 123">
                    <a:extLst>
                      <a:ext uri="{FF2B5EF4-FFF2-40B4-BE49-F238E27FC236}">
                        <a16:creationId xmlns:a16="http://schemas.microsoft.com/office/drawing/2014/main" id="{8CECCFF0-D3F0-AB1D-B605-599FC8ABD0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4" name="Parallelogram 123">
                    <a:extLst>
                      <a:ext uri="{FF2B5EF4-FFF2-40B4-BE49-F238E27FC236}">
                        <a16:creationId xmlns:a16="http://schemas.microsoft.com/office/drawing/2014/main" id="{EC6A7D7B-AB33-4163-1297-C7958C5FB5A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5" name="Parallelogram 123">
                    <a:extLst>
                      <a:ext uri="{FF2B5EF4-FFF2-40B4-BE49-F238E27FC236}">
                        <a16:creationId xmlns:a16="http://schemas.microsoft.com/office/drawing/2014/main" id="{91C6F280-A98D-A0A1-E0BF-BB3A676AE58E}"/>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6" name="Parallelogram 123">
                    <a:extLst>
                      <a:ext uri="{FF2B5EF4-FFF2-40B4-BE49-F238E27FC236}">
                        <a16:creationId xmlns:a16="http://schemas.microsoft.com/office/drawing/2014/main" id="{0EA8D47D-258E-76A2-F144-8015DBD04EF4}"/>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3" name="Group 22">
                  <a:extLst>
                    <a:ext uri="{FF2B5EF4-FFF2-40B4-BE49-F238E27FC236}">
                      <a16:creationId xmlns:a16="http://schemas.microsoft.com/office/drawing/2014/main" id="{19D1D0F4-EF8C-ED76-22F4-81AEB78E457F}"/>
                    </a:ext>
                  </a:extLst>
                </p:cNvPr>
                <p:cNvGrpSpPr/>
                <p:nvPr/>
              </p:nvGrpSpPr>
              <p:grpSpPr>
                <a:xfrm>
                  <a:off x="4145460" y="2835244"/>
                  <a:ext cx="1008032" cy="896834"/>
                  <a:chOff x="2444527" y="6391190"/>
                  <a:chExt cx="777261" cy="691520"/>
                </a:xfrm>
              </p:grpSpPr>
              <p:sp>
                <p:nvSpPr>
                  <p:cNvPr id="29" name="Parallelogram 123">
                    <a:extLst>
                      <a:ext uri="{FF2B5EF4-FFF2-40B4-BE49-F238E27FC236}">
                        <a16:creationId xmlns:a16="http://schemas.microsoft.com/office/drawing/2014/main" id="{FBE15BC3-F060-35A1-F439-E9C5B4ACB93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0" name="Parallelogram 123">
                    <a:extLst>
                      <a:ext uri="{FF2B5EF4-FFF2-40B4-BE49-F238E27FC236}">
                        <a16:creationId xmlns:a16="http://schemas.microsoft.com/office/drawing/2014/main" id="{42F253A0-274D-F630-4AE7-C688A94F08F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1" name="Parallelogram 123">
                    <a:extLst>
                      <a:ext uri="{FF2B5EF4-FFF2-40B4-BE49-F238E27FC236}">
                        <a16:creationId xmlns:a16="http://schemas.microsoft.com/office/drawing/2014/main" id="{CEB379A5-5B4C-3B0E-861E-DE651D24CD97}"/>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2" name="Parallelogram 123">
                    <a:extLst>
                      <a:ext uri="{FF2B5EF4-FFF2-40B4-BE49-F238E27FC236}">
                        <a16:creationId xmlns:a16="http://schemas.microsoft.com/office/drawing/2014/main" id="{44ACC763-6549-5549-2F5C-9A481CCD67FB}"/>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4" name="Group 23">
                  <a:extLst>
                    <a:ext uri="{FF2B5EF4-FFF2-40B4-BE49-F238E27FC236}">
                      <a16:creationId xmlns:a16="http://schemas.microsoft.com/office/drawing/2014/main" id="{28321F72-B324-BC85-0319-B71EFF61CF83}"/>
                    </a:ext>
                  </a:extLst>
                </p:cNvPr>
                <p:cNvGrpSpPr/>
                <p:nvPr/>
              </p:nvGrpSpPr>
              <p:grpSpPr>
                <a:xfrm>
                  <a:off x="4454939" y="2835408"/>
                  <a:ext cx="1008032" cy="896834"/>
                  <a:chOff x="2444527" y="6391190"/>
                  <a:chExt cx="777261" cy="691520"/>
                </a:xfrm>
              </p:grpSpPr>
              <p:sp>
                <p:nvSpPr>
                  <p:cNvPr id="25" name="Parallelogram 123">
                    <a:extLst>
                      <a:ext uri="{FF2B5EF4-FFF2-40B4-BE49-F238E27FC236}">
                        <a16:creationId xmlns:a16="http://schemas.microsoft.com/office/drawing/2014/main" id="{5EBEE730-91C7-DF95-791B-EDA128766A5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6" name="Parallelogram 123">
                    <a:extLst>
                      <a:ext uri="{FF2B5EF4-FFF2-40B4-BE49-F238E27FC236}">
                        <a16:creationId xmlns:a16="http://schemas.microsoft.com/office/drawing/2014/main" id="{16E24EF8-3E67-E563-82D5-673BD8D6ABBA}"/>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7" name="Parallelogram 123">
                    <a:extLst>
                      <a:ext uri="{FF2B5EF4-FFF2-40B4-BE49-F238E27FC236}">
                        <a16:creationId xmlns:a16="http://schemas.microsoft.com/office/drawing/2014/main" id="{6A5EFD57-E253-232F-C15F-3600AA907750}"/>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8" name="Parallelogram 123">
                    <a:extLst>
                      <a:ext uri="{FF2B5EF4-FFF2-40B4-BE49-F238E27FC236}">
                        <a16:creationId xmlns:a16="http://schemas.microsoft.com/office/drawing/2014/main" id="{2BBB8AF1-970E-C2EF-7A71-648DC0236D1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sp>
            <p:nvSpPr>
              <p:cNvPr id="13" name="Rectangle 12">
                <a:extLst>
                  <a:ext uri="{FF2B5EF4-FFF2-40B4-BE49-F238E27FC236}">
                    <a16:creationId xmlns:a16="http://schemas.microsoft.com/office/drawing/2014/main" id="{36D85E3C-2292-9CA1-871B-720FBADC7C3A}"/>
                  </a:ext>
                </a:extLst>
              </p:cNvPr>
              <p:cNvSpPr/>
              <p:nvPr/>
            </p:nvSpPr>
            <p:spPr>
              <a:xfrm>
                <a:off x="416994" y="4313357"/>
                <a:ext cx="2289191" cy="131720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14" name="Group 13">
                <a:extLst>
                  <a:ext uri="{FF2B5EF4-FFF2-40B4-BE49-F238E27FC236}">
                    <a16:creationId xmlns:a16="http://schemas.microsoft.com/office/drawing/2014/main" id="{B7A8FDE9-0F48-2DBF-981B-737416B5CBC5}"/>
                  </a:ext>
                </a:extLst>
              </p:cNvPr>
              <p:cNvGrpSpPr/>
              <p:nvPr/>
            </p:nvGrpSpPr>
            <p:grpSpPr>
              <a:xfrm>
                <a:off x="416994" y="4019775"/>
                <a:ext cx="2289191" cy="1508415"/>
                <a:chOff x="1053260" y="2822902"/>
                <a:chExt cx="1988169" cy="1508415"/>
              </a:xfrm>
            </p:grpSpPr>
            <p:sp>
              <p:nvSpPr>
                <p:cNvPr id="17" name="Rectangle 16">
                  <a:extLst>
                    <a:ext uri="{FF2B5EF4-FFF2-40B4-BE49-F238E27FC236}">
                      <a16:creationId xmlns:a16="http://schemas.microsoft.com/office/drawing/2014/main" id="{EFE6FCE9-25B3-B259-BC19-8BD60F9F37D6}"/>
                    </a:ext>
                  </a:extLst>
                </p:cNvPr>
                <p:cNvSpPr/>
                <p:nvPr/>
              </p:nvSpPr>
              <p:spPr>
                <a:xfrm rot="5400000">
                  <a:off x="1763347" y="2589824"/>
                  <a:ext cx="560100" cy="180131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Vault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Controller</a:t>
                  </a:r>
                </a:p>
              </p:txBody>
            </p:sp>
            <p:sp>
              <p:nvSpPr>
                <p:cNvPr id="18" name="Rectangle 17">
                  <a:extLst>
                    <a:ext uri="{FF2B5EF4-FFF2-40B4-BE49-F238E27FC236}">
                      <a16:creationId xmlns:a16="http://schemas.microsoft.com/office/drawing/2014/main" id="{3DE2221D-E619-B39B-CC81-4B915A060594}"/>
                    </a:ext>
                  </a:extLst>
                </p:cNvPr>
                <p:cNvSpPr/>
                <p:nvPr/>
              </p:nvSpPr>
              <p:spPr>
                <a:xfrm rot="5400000">
                  <a:off x="1248188" y="3766797"/>
                  <a:ext cx="462580" cy="66645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PHY</a:t>
                  </a:r>
                </a:p>
              </p:txBody>
            </p:sp>
            <p:sp>
              <p:nvSpPr>
                <p:cNvPr id="19" name="Rectangle 18">
                  <a:extLst>
                    <a:ext uri="{FF2B5EF4-FFF2-40B4-BE49-F238E27FC236}">
                      <a16:creationId xmlns:a16="http://schemas.microsoft.com/office/drawing/2014/main" id="{4E4B8DA4-73F6-23AC-7D37-B58D440C3035}"/>
                    </a:ext>
                  </a:extLst>
                </p:cNvPr>
                <p:cNvSpPr/>
                <p:nvPr/>
              </p:nvSpPr>
              <p:spPr>
                <a:xfrm>
                  <a:off x="1947963" y="3868225"/>
                  <a:ext cx="988989" cy="462581"/>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Processing-Near-Vault</a:t>
                  </a:r>
                </a:p>
              </p:txBody>
            </p:sp>
            <p:sp>
              <p:nvSpPr>
                <p:cNvPr id="20" name="Rectangle 19">
                  <a:extLst>
                    <a:ext uri="{FF2B5EF4-FFF2-40B4-BE49-F238E27FC236}">
                      <a16:creationId xmlns:a16="http://schemas.microsoft.com/office/drawing/2014/main" id="{325CA127-B522-9490-D11E-55ECDC18FD34}"/>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Vault</a:t>
                  </a:r>
                </a:p>
              </p:txBody>
            </p:sp>
          </p:grpSp>
          <p:cxnSp>
            <p:nvCxnSpPr>
              <p:cNvPr id="15" name="Straight Connector 14">
                <a:extLst>
                  <a:ext uri="{FF2B5EF4-FFF2-40B4-BE49-F238E27FC236}">
                    <a16:creationId xmlns:a16="http://schemas.microsoft.com/office/drawing/2014/main" id="{AC0D6C40-DFFD-B113-ED53-03458D28C230}"/>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16" name="Straight Connector 15">
                <a:extLst>
                  <a:ext uri="{FF2B5EF4-FFF2-40B4-BE49-F238E27FC236}">
                    <a16:creationId xmlns:a16="http://schemas.microsoft.com/office/drawing/2014/main" id="{470CF9C2-B37E-0934-0487-BAA32C8693A0}"/>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grpSp>
        <p:nvGrpSpPr>
          <p:cNvPr id="142" name="Group 141">
            <a:extLst>
              <a:ext uri="{FF2B5EF4-FFF2-40B4-BE49-F238E27FC236}">
                <a16:creationId xmlns:a16="http://schemas.microsoft.com/office/drawing/2014/main" id="{CA861C42-B756-6464-B41B-453233FC275B}"/>
              </a:ext>
            </a:extLst>
          </p:cNvPr>
          <p:cNvGrpSpPr/>
          <p:nvPr/>
        </p:nvGrpSpPr>
        <p:grpSpPr>
          <a:xfrm>
            <a:off x="169011" y="1185914"/>
            <a:ext cx="9448800" cy="874934"/>
            <a:chOff x="568179" y="3421559"/>
            <a:chExt cx="8407213" cy="883480"/>
          </a:xfrm>
        </p:grpSpPr>
        <p:sp>
          <p:nvSpPr>
            <p:cNvPr id="143" name="TextBox 142">
              <a:extLst>
                <a:ext uri="{FF2B5EF4-FFF2-40B4-BE49-F238E27FC236}">
                  <a16:creationId xmlns:a16="http://schemas.microsoft.com/office/drawing/2014/main" id="{1691201B-09D1-ACFB-AE9A-44C6E956EC16}"/>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44" name="TextBox 143">
              <a:extLst>
                <a:ext uri="{FF2B5EF4-FFF2-40B4-BE49-F238E27FC236}">
                  <a16:creationId xmlns:a16="http://schemas.microsoft.com/office/drawing/2014/main" id="{B120920D-6FD2-C5BC-6413-DBE726B90E98}"/>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Near</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Computation</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logic is added</a:t>
              </a:r>
              <a:r>
                <a:rPr kumimoji="0" lang="en-US" sz="22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to the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same die as memory</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or to the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of 3D-stacked memory</a:t>
              </a:r>
            </a:p>
          </p:txBody>
        </p:sp>
      </p:grpSp>
      <p:grpSp>
        <p:nvGrpSpPr>
          <p:cNvPr id="145" name="Group 144">
            <a:extLst>
              <a:ext uri="{FF2B5EF4-FFF2-40B4-BE49-F238E27FC236}">
                <a16:creationId xmlns:a16="http://schemas.microsoft.com/office/drawing/2014/main" id="{D3F8991A-89D3-1EAE-A333-DB22CA481894}"/>
              </a:ext>
            </a:extLst>
          </p:cNvPr>
          <p:cNvGrpSpPr/>
          <p:nvPr/>
        </p:nvGrpSpPr>
        <p:grpSpPr>
          <a:xfrm>
            <a:off x="169011" y="2276872"/>
            <a:ext cx="9144000" cy="848609"/>
            <a:chOff x="406767" y="3421560"/>
            <a:chExt cx="8475011" cy="856896"/>
          </a:xfrm>
        </p:grpSpPr>
        <p:sp>
          <p:nvSpPr>
            <p:cNvPr id="146" name="TextBox 145">
              <a:extLst>
                <a:ext uri="{FF2B5EF4-FFF2-40B4-BE49-F238E27FC236}">
                  <a16:creationId xmlns:a16="http://schemas.microsoft.com/office/drawing/2014/main" id="{E6D8A42F-A19F-FC2C-2748-55631161CD2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47" name="TextBox 146">
              <a:extLst>
                <a:ext uri="{FF2B5EF4-FFF2-40B4-BE49-F238E27FC236}">
                  <a16:creationId xmlns:a16="http://schemas.microsoft.com/office/drawing/2014/main" id="{6E987BB1-B568-485D-558D-86BC9451A2BF}"/>
                </a:ext>
              </a:extLst>
            </p:cNvPr>
            <p:cNvSpPr txBox="1"/>
            <p:nvPr/>
          </p:nvSpPr>
          <p:spPr>
            <a:xfrm>
              <a:off x="880776" y="3501501"/>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Using</a:t>
              </a:r>
              <a:r>
                <a:rPr kumimoji="0" lang="en-US" sz="2200" b="1"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uses the </a:t>
              </a:r>
              <a: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operational principles of </a:t>
              </a:r>
              <a:b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br>
              <a: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memory cells &amp; circuitry</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to perform computation</a:t>
              </a:r>
            </a:p>
          </p:txBody>
        </p:sp>
      </p:grpSp>
      <p:grpSp>
        <p:nvGrpSpPr>
          <p:cNvPr id="148" name="Group 147">
            <a:extLst>
              <a:ext uri="{FF2B5EF4-FFF2-40B4-BE49-F238E27FC236}">
                <a16:creationId xmlns:a16="http://schemas.microsoft.com/office/drawing/2014/main" id="{448AD135-6F6C-B89D-25B0-F05E0413A8CB}"/>
              </a:ext>
            </a:extLst>
          </p:cNvPr>
          <p:cNvGrpSpPr/>
          <p:nvPr/>
        </p:nvGrpSpPr>
        <p:grpSpPr>
          <a:xfrm>
            <a:off x="6474270" y="3990552"/>
            <a:ext cx="2310105" cy="2244814"/>
            <a:chOff x="6505615" y="3874932"/>
            <a:chExt cx="2310105" cy="2244814"/>
          </a:xfrm>
        </p:grpSpPr>
        <p:sp>
          <p:nvSpPr>
            <p:cNvPr id="149" name="TextBox 148">
              <a:extLst>
                <a:ext uri="{FF2B5EF4-FFF2-40B4-BE49-F238E27FC236}">
                  <a16:creationId xmlns:a16="http://schemas.microsoft.com/office/drawing/2014/main" id="{CA545588-4C02-7CBA-AD69-83B70DC72DFA}"/>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Processing-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Using-DRAM</a:t>
              </a:r>
            </a:p>
          </p:txBody>
        </p:sp>
        <p:grpSp>
          <p:nvGrpSpPr>
            <p:cNvPr id="152" name="Group 151">
              <a:extLst>
                <a:ext uri="{FF2B5EF4-FFF2-40B4-BE49-F238E27FC236}">
                  <a16:creationId xmlns:a16="http://schemas.microsoft.com/office/drawing/2014/main" id="{9FF44942-01EF-027A-084E-4AE7906FD9C1}"/>
                </a:ext>
              </a:extLst>
            </p:cNvPr>
            <p:cNvGrpSpPr/>
            <p:nvPr/>
          </p:nvGrpSpPr>
          <p:grpSpPr>
            <a:xfrm>
              <a:off x="6505615" y="4269171"/>
              <a:ext cx="2072910" cy="1850575"/>
              <a:chOff x="6505615" y="4269171"/>
              <a:chExt cx="2072910" cy="1850575"/>
            </a:xfrm>
          </p:grpSpPr>
          <p:sp>
            <p:nvSpPr>
              <p:cNvPr id="153" name="Trapezoid 152">
                <a:extLst>
                  <a:ext uri="{FF2B5EF4-FFF2-40B4-BE49-F238E27FC236}">
                    <a16:creationId xmlns:a16="http://schemas.microsoft.com/office/drawing/2014/main" id="{33DF1A2A-722C-9A7D-E444-E776E9E2AC7B}"/>
                  </a:ext>
                </a:extLst>
              </p:cNvPr>
              <p:cNvSpPr/>
              <p:nvPr/>
            </p:nvSpPr>
            <p:spPr>
              <a:xfrm rot="16200000">
                <a:off x="5839693" y="4935093"/>
                <a:ext cx="1581693" cy="249849"/>
              </a:xfrm>
              <a:prstGeom prst="trapezoid">
                <a:avLst>
                  <a:gd name="adj" fmla="val 8257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154" name="Straight Connector 153">
                <a:extLst>
                  <a:ext uri="{FF2B5EF4-FFF2-40B4-BE49-F238E27FC236}">
                    <a16:creationId xmlns:a16="http://schemas.microsoft.com/office/drawing/2014/main" id="{57EA2218-B401-C869-13CE-99CEB1CF53BC}"/>
                  </a:ext>
                </a:extLst>
              </p:cNvPr>
              <p:cNvCxnSpPr>
                <a:cxnSpLocks/>
                <a:endCxn id="167" idx="0"/>
              </p:cNvCxnSpPr>
              <p:nvPr/>
            </p:nvCxnSpPr>
            <p:spPr>
              <a:xfrm>
                <a:off x="6936106" y="46345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A3B5543-34C8-1456-07F0-EA99DEC4990D}"/>
                  </a:ext>
                </a:extLst>
              </p:cNvPr>
              <p:cNvCxnSpPr>
                <a:cxnSpLocks/>
                <a:endCxn id="200" idx="0"/>
              </p:cNvCxnSpPr>
              <p:nvPr/>
            </p:nvCxnSpPr>
            <p:spPr>
              <a:xfrm>
                <a:off x="6936106" y="55141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F487461-57BE-B43D-2768-BA31AB15AAA9}"/>
                  </a:ext>
                </a:extLst>
              </p:cNvPr>
              <p:cNvCxnSpPr>
                <a:cxnSpLocks/>
              </p:cNvCxnSpPr>
              <p:nvPr/>
            </p:nvCxnSpPr>
            <p:spPr>
              <a:xfrm>
                <a:off x="6936106" y="4516136"/>
                <a:ext cx="0" cy="1115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5FBF352-A54E-F034-993F-362B41AAABC1}"/>
                  </a:ext>
                </a:extLst>
              </p:cNvPr>
              <p:cNvCxnSpPr>
                <a:cxnSpLocks/>
                <a:stCxn id="153" idx="2"/>
              </p:cNvCxnSpPr>
              <p:nvPr/>
            </p:nvCxnSpPr>
            <p:spPr>
              <a:xfrm>
                <a:off x="6755464" y="5060017"/>
                <a:ext cx="165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231C7BD-7972-6953-937C-8B49A2B39B21}"/>
                  </a:ext>
                </a:extLst>
              </p:cNvPr>
              <p:cNvGrpSpPr/>
              <p:nvPr/>
            </p:nvGrpSpPr>
            <p:grpSpPr>
              <a:xfrm>
                <a:off x="7069492" y="4319864"/>
                <a:ext cx="1509033" cy="1799882"/>
                <a:chOff x="7069492" y="4319864"/>
                <a:chExt cx="1509033" cy="1799882"/>
              </a:xfrm>
            </p:grpSpPr>
            <p:grpSp>
              <p:nvGrpSpPr>
                <p:cNvPr id="159" name="Group 158">
                  <a:extLst>
                    <a:ext uri="{FF2B5EF4-FFF2-40B4-BE49-F238E27FC236}">
                      <a16:creationId xmlns:a16="http://schemas.microsoft.com/office/drawing/2014/main" id="{EAAC9EE5-1E0D-17C7-B721-1C364D2EC821}"/>
                    </a:ext>
                  </a:extLst>
                </p:cNvPr>
                <p:cNvGrpSpPr/>
                <p:nvPr/>
              </p:nvGrpSpPr>
              <p:grpSpPr>
                <a:xfrm>
                  <a:off x="7069492" y="5200300"/>
                  <a:ext cx="1509033" cy="919446"/>
                  <a:chOff x="4697310" y="1380763"/>
                  <a:chExt cx="1347890" cy="796381"/>
                </a:xfrm>
              </p:grpSpPr>
              <p:grpSp>
                <p:nvGrpSpPr>
                  <p:cNvPr id="199" name="Group 198">
                    <a:extLst>
                      <a:ext uri="{FF2B5EF4-FFF2-40B4-BE49-F238E27FC236}">
                        <a16:creationId xmlns:a16="http://schemas.microsoft.com/office/drawing/2014/main" id="{391BBB7C-B515-323E-6632-96F43ADB5DF8}"/>
                      </a:ext>
                    </a:extLst>
                  </p:cNvPr>
                  <p:cNvGrpSpPr/>
                  <p:nvPr/>
                </p:nvGrpSpPr>
                <p:grpSpPr>
                  <a:xfrm>
                    <a:off x="4961468" y="1380763"/>
                    <a:ext cx="1083732" cy="796381"/>
                    <a:chOff x="4961468" y="1380763"/>
                    <a:chExt cx="1083732" cy="796381"/>
                  </a:xfrm>
                </p:grpSpPr>
                <p:sp>
                  <p:nvSpPr>
                    <p:cNvPr id="204" name="Rectangle 203">
                      <a:extLst>
                        <a:ext uri="{FF2B5EF4-FFF2-40B4-BE49-F238E27FC236}">
                          <a16:creationId xmlns:a16="http://schemas.microsoft.com/office/drawing/2014/main" id="{FDF51636-E86B-63C9-D94B-0090FB49B011}"/>
                        </a:ext>
                      </a:extLst>
                    </p:cNvPr>
                    <p:cNvSpPr/>
                    <p:nvPr/>
                  </p:nvSpPr>
                  <p:spPr>
                    <a:xfrm>
                      <a:off x="4961468" y="1380763"/>
                      <a:ext cx="1083732" cy="5930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205" name="Group 204">
                      <a:extLst>
                        <a:ext uri="{FF2B5EF4-FFF2-40B4-BE49-F238E27FC236}">
                          <a16:creationId xmlns:a16="http://schemas.microsoft.com/office/drawing/2014/main" id="{04DA0B64-7A3A-9D42-D65B-E67F444E9D9E}"/>
                        </a:ext>
                      </a:extLst>
                    </p:cNvPr>
                    <p:cNvGrpSpPr/>
                    <p:nvPr/>
                  </p:nvGrpSpPr>
                  <p:grpSpPr>
                    <a:xfrm>
                      <a:off x="4994689" y="1414865"/>
                      <a:ext cx="996193" cy="762279"/>
                      <a:chOff x="4994689" y="1414865"/>
                      <a:chExt cx="996193" cy="762279"/>
                    </a:xfrm>
                  </p:grpSpPr>
                  <p:cxnSp>
                    <p:nvCxnSpPr>
                      <p:cNvPr id="206" name="Straight Connector 205">
                        <a:extLst>
                          <a:ext uri="{FF2B5EF4-FFF2-40B4-BE49-F238E27FC236}">
                            <a16:creationId xmlns:a16="http://schemas.microsoft.com/office/drawing/2014/main" id="{88D21BA5-C538-F9DB-C920-42AA337CA408}"/>
                          </a:ext>
                        </a:extLst>
                      </p:cNvPr>
                      <p:cNvCxnSpPr>
                        <a:cxnSpLocks/>
                        <a:stCxn id="217" idx="2"/>
                        <a:endCxn id="221"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84734EF-EA9B-81B9-466F-E77E17701993}"/>
                          </a:ext>
                        </a:extLst>
                      </p:cNvPr>
                      <p:cNvCxnSpPr>
                        <a:cxnSpLocks/>
                        <a:stCxn id="218" idx="2"/>
                        <a:endCxn id="222"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B6B5A4C-E452-2DB6-7D01-CE5495E427E3}"/>
                          </a:ext>
                        </a:extLst>
                      </p:cNvPr>
                      <p:cNvCxnSpPr>
                        <a:cxnSpLocks/>
                        <a:stCxn id="219" idx="2"/>
                        <a:endCxn id="223"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969EFD6A-4718-A89C-64E9-93CD22238F0E}"/>
                          </a:ext>
                        </a:extLst>
                      </p:cNvPr>
                      <p:cNvGrpSpPr/>
                      <p:nvPr/>
                    </p:nvGrpSpPr>
                    <p:grpSpPr>
                      <a:xfrm>
                        <a:off x="5204995" y="1424282"/>
                        <a:ext cx="146030" cy="752862"/>
                        <a:chOff x="5204995" y="1424282"/>
                        <a:chExt cx="146030" cy="752862"/>
                      </a:xfrm>
                    </p:grpSpPr>
                    <p:cxnSp>
                      <p:nvCxnSpPr>
                        <p:cNvPr id="228" name="Straight Connector 227">
                          <a:extLst>
                            <a:ext uri="{FF2B5EF4-FFF2-40B4-BE49-F238E27FC236}">
                              <a16:creationId xmlns:a16="http://schemas.microsoft.com/office/drawing/2014/main" id="{31838316-2D43-945B-3A20-93A9C4CD132A}"/>
                            </a:ext>
                          </a:extLst>
                        </p:cNvPr>
                        <p:cNvCxnSpPr>
                          <a:cxnSpLocks/>
                          <a:stCxn id="231"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CED4FA0A-9D9C-83B4-8F81-F2E7FB6FD6CE}"/>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0" name="Oval 229">
                          <a:extLst>
                            <a:ext uri="{FF2B5EF4-FFF2-40B4-BE49-F238E27FC236}">
                              <a16:creationId xmlns:a16="http://schemas.microsoft.com/office/drawing/2014/main" id="{D4C45ABF-DC25-A4C0-4D76-33380F79A5E8}"/>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1" name="Oval 230">
                          <a:extLst>
                            <a:ext uri="{FF2B5EF4-FFF2-40B4-BE49-F238E27FC236}">
                              <a16:creationId xmlns:a16="http://schemas.microsoft.com/office/drawing/2014/main" id="{8D5A55F7-926F-F40E-FC2D-AA0790808A35}"/>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0" name="Group 209">
                        <a:extLst>
                          <a:ext uri="{FF2B5EF4-FFF2-40B4-BE49-F238E27FC236}">
                            <a16:creationId xmlns:a16="http://schemas.microsoft.com/office/drawing/2014/main" id="{2240EB8B-5B86-1D61-0A70-7FBFD77A07F0}"/>
                          </a:ext>
                        </a:extLst>
                      </p:cNvPr>
                      <p:cNvGrpSpPr/>
                      <p:nvPr/>
                    </p:nvGrpSpPr>
                    <p:grpSpPr>
                      <a:xfrm>
                        <a:off x="5419036" y="1419988"/>
                        <a:ext cx="146030" cy="757156"/>
                        <a:chOff x="5204995" y="1424282"/>
                        <a:chExt cx="146030" cy="757156"/>
                      </a:xfrm>
                    </p:grpSpPr>
                    <p:cxnSp>
                      <p:nvCxnSpPr>
                        <p:cNvPr id="224" name="Straight Connector 223">
                          <a:extLst>
                            <a:ext uri="{FF2B5EF4-FFF2-40B4-BE49-F238E27FC236}">
                              <a16:creationId xmlns:a16="http://schemas.microsoft.com/office/drawing/2014/main" id="{66C4C24C-9A57-262C-0016-04952F52AD66}"/>
                            </a:ext>
                          </a:extLst>
                        </p:cNvPr>
                        <p:cNvCxnSpPr>
                          <a:cxnSpLocks/>
                          <a:stCxn id="227" idx="0"/>
                        </p:cNvCxnSpPr>
                        <p:nvPr/>
                      </p:nvCxnSpPr>
                      <p:spPr>
                        <a:xfrm>
                          <a:off x="5277687" y="1424282"/>
                          <a:ext cx="0" cy="75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38DE10E1-DD0A-26A8-932D-6C8603ABE3BA}"/>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6" name="Oval 225">
                          <a:extLst>
                            <a:ext uri="{FF2B5EF4-FFF2-40B4-BE49-F238E27FC236}">
                              <a16:creationId xmlns:a16="http://schemas.microsoft.com/office/drawing/2014/main" id="{8BBA384A-FD4C-4165-2130-5ABFF158755A}"/>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7" name="Oval 226">
                          <a:extLst>
                            <a:ext uri="{FF2B5EF4-FFF2-40B4-BE49-F238E27FC236}">
                              <a16:creationId xmlns:a16="http://schemas.microsoft.com/office/drawing/2014/main" id="{59C42B11-9842-E329-11E3-96DA5F8289EF}"/>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1" name="Oval 210">
                        <a:extLst>
                          <a:ext uri="{FF2B5EF4-FFF2-40B4-BE49-F238E27FC236}">
                            <a16:creationId xmlns:a16="http://schemas.microsoft.com/office/drawing/2014/main" id="{92EDE11A-28DD-F3B4-4C7D-A61ACC247FAB}"/>
                          </a:ext>
                        </a:extLst>
                      </p:cNvPr>
                      <p:cNvSpPr/>
                      <p:nvPr/>
                    </p:nvSpPr>
                    <p:spPr>
                      <a:xfrm>
                        <a:off x="5633076" y="1599653"/>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212" name="Group 211">
                        <a:extLst>
                          <a:ext uri="{FF2B5EF4-FFF2-40B4-BE49-F238E27FC236}">
                            <a16:creationId xmlns:a16="http://schemas.microsoft.com/office/drawing/2014/main" id="{E831BA7D-97A9-48F1-40DC-9477D6B01EB0}"/>
                          </a:ext>
                        </a:extLst>
                      </p:cNvPr>
                      <p:cNvGrpSpPr/>
                      <p:nvPr/>
                    </p:nvGrpSpPr>
                    <p:grpSpPr>
                      <a:xfrm>
                        <a:off x="5844852" y="1424282"/>
                        <a:ext cx="146030" cy="752862"/>
                        <a:chOff x="5204995" y="1424282"/>
                        <a:chExt cx="146030" cy="752862"/>
                      </a:xfrm>
                    </p:grpSpPr>
                    <p:cxnSp>
                      <p:nvCxnSpPr>
                        <p:cNvPr id="220" name="Straight Connector 219">
                          <a:extLst>
                            <a:ext uri="{FF2B5EF4-FFF2-40B4-BE49-F238E27FC236}">
                              <a16:creationId xmlns:a16="http://schemas.microsoft.com/office/drawing/2014/main" id="{A26064B1-CE0C-A884-304A-FEBA8CC87173}"/>
                            </a:ext>
                          </a:extLst>
                        </p:cNvPr>
                        <p:cNvCxnSpPr>
                          <a:cxnSpLocks/>
                          <a:stCxn id="223"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A27A7F8-A7A3-94B6-CB12-6B086E5A7FD2}"/>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2" name="Oval 221">
                          <a:extLst>
                            <a:ext uri="{FF2B5EF4-FFF2-40B4-BE49-F238E27FC236}">
                              <a16:creationId xmlns:a16="http://schemas.microsoft.com/office/drawing/2014/main" id="{FB447ED3-29DE-FD26-DB3A-49BB85A8C404}"/>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3" name="Oval 222">
                          <a:extLst>
                            <a:ext uri="{FF2B5EF4-FFF2-40B4-BE49-F238E27FC236}">
                              <a16:creationId xmlns:a16="http://schemas.microsoft.com/office/drawing/2014/main" id="{8F459794-632D-5DAF-6F00-23BC2C1BB799}"/>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3" name="Group 212">
                        <a:extLst>
                          <a:ext uri="{FF2B5EF4-FFF2-40B4-BE49-F238E27FC236}">
                            <a16:creationId xmlns:a16="http://schemas.microsoft.com/office/drawing/2014/main" id="{7FB7E9E9-607E-65BE-9948-9AF84AF83341}"/>
                          </a:ext>
                        </a:extLst>
                      </p:cNvPr>
                      <p:cNvGrpSpPr/>
                      <p:nvPr/>
                    </p:nvGrpSpPr>
                    <p:grpSpPr>
                      <a:xfrm>
                        <a:off x="4994689" y="1429152"/>
                        <a:ext cx="146030" cy="747992"/>
                        <a:chOff x="5204995" y="1424282"/>
                        <a:chExt cx="146030" cy="747992"/>
                      </a:xfrm>
                    </p:grpSpPr>
                    <p:cxnSp>
                      <p:nvCxnSpPr>
                        <p:cNvPr id="216" name="Straight Connector 215">
                          <a:extLst>
                            <a:ext uri="{FF2B5EF4-FFF2-40B4-BE49-F238E27FC236}">
                              <a16:creationId xmlns:a16="http://schemas.microsoft.com/office/drawing/2014/main" id="{C0362FED-F863-B353-DD65-C08218F67039}"/>
                            </a:ext>
                          </a:extLst>
                        </p:cNvPr>
                        <p:cNvCxnSpPr>
                          <a:cxnSpLocks/>
                          <a:stCxn id="219" idx="0"/>
                        </p:cNvCxnSpPr>
                        <p:nvPr/>
                      </p:nvCxnSpPr>
                      <p:spPr>
                        <a:xfrm>
                          <a:off x="5277687" y="1424282"/>
                          <a:ext cx="0" cy="747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79BE26BA-E630-9303-331D-2A373A828574}"/>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8" name="Oval 217">
                          <a:extLst>
                            <a:ext uri="{FF2B5EF4-FFF2-40B4-BE49-F238E27FC236}">
                              <a16:creationId xmlns:a16="http://schemas.microsoft.com/office/drawing/2014/main" id="{0E1A1183-BC46-50BE-F976-7CBDF5D1A0BB}"/>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9" name="Oval 218">
                          <a:extLst>
                            <a:ext uri="{FF2B5EF4-FFF2-40B4-BE49-F238E27FC236}">
                              <a16:creationId xmlns:a16="http://schemas.microsoft.com/office/drawing/2014/main" id="{6D197176-A524-E762-6297-9ADD6F28450B}"/>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4" name="Oval 213">
                        <a:extLst>
                          <a:ext uri="{FF2B5EF4-FFF2-40B4-BE49-F238E27FC236}">
                            <a16:creationId xmlns:a16="http://schemas.microsoft.com/office/drawing/2014/main" id="{CCD4E9E0-0759-7A57-5155-F0C60E0FC5AC}"/>
                          </a:ext>
                        </a:extLst>
                      </p:cNvPr>
                      <p:cNvSpPr/>
                      <p:nvPr/>
                    </p:nvSpPr>
                    <p:spPr>
                      <a:xfrm>
                        <a:off x="5636464" y="1414865"/>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215" name="Oval 214">
                        <a:extLst>
                          <a:ext uri="{FF2B5EF4-FFF2-40B4-BE49-F238E27FC236}">
                            <a16:creationId xmlns:a16="http://schemas.microsoft.com/office/drawing/2014/main" id="{E4CCC99E-F9E8-01D1-D52B-5A44F09EB648}"/>
                          </a:ext>
                        </a:extLst>
                      </p:cNvPr>
                      <p:cNvSpPr/>
                      <p:nvPr/>
                    </p:nvSpPr>
                    <p:spPr>
                      <a:xfrm>
                        <a:off x="5630166" y="1787487"/>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200" name="Trapezoid 199">
                    <a:extLst>
                      <a:ext uri="{FF2B5EF4-FFF2-40B4-BE49-F238E27FC236}">
                        <a16:creationId xmlns:a16="http://schemas.microsoft.com/office/drawing/2014/main" id="{C3269B1D-665A-B842-355A-91A6C313D350}"/>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1" name="Rectangle 200">
                    <a:extLst>
                      <a:ext uri="{FF2B5EF4-FFF2-40B4-BE49-F238E27FC236}">
                        <a16:creationId xmlns:a16="http://schemas.microsoft.com/office/drawing/2014/main" id="{86AF9430-0567-6A8F-8492-68B10A1B6039}"/>
                      </a:ext>
                    </a:extLst>
                  </p:cNvPr>
                  <p:cNvSpPr/>
                  <p:nvPr/>
                </p:nvSpPr>
                <p:spPr>
                  <a:xfrm>
                    <a:off x="4961468" y="1974809"/>
                    <a:ext cx="1083732" cy="11186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02" name="Straight Connector 201">
                    <a:extLst>
                      <a:ext uri="{FF2B5EF4-FFF2-40B4-BE49-F238E27FC236}">
                        <a16:creationId xmlns:a16="http://schemas.microsoft.com/office/drawing/2014/main" id="{8B46416B-2148-BED3-4AE2-10AD47CA4417}"/>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04589A4-11B1-FD4F-B3EF-BFDB60A67E3D}"/>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A20A4F1A-CA51-73D8-0445-0C5E5C507824}"/>
                    </a:ext>
                  </a:extLst>
                </p:cNvPr>
                <p:cNvCxnSpPr>
                  <a:cxnSpLocks/>
                </p:cNvCxnSpPr>
                <p:nvPr/>
              </p:nvCxnSpPr>
              <p:spPr>
                <a:xfrm>
                  <a:off x="8197996" y="6017421"/>
                  <a:ext cx="0" cy="102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855096CD-27BA-D817-D7C7-BDFB9506589E}"/>
                    </a:ext>
                  </a:extLst>
                </p:cNvPr>
                <p:cNvGrpSpPr/>
                <p:nvPr/>
              </p:nvGrpSpPr>
              <p:grpSpPr>
                <a:xfrm>
                  <a:off x="7069492" y="4319864"/>
                  <a:ext cx="1509033" cy="880436"/>
                  <a:chOff x="7069492" y="4319864"/>
                  <a:chExt cx="1509033" cy="880436"/>
                </a:xfrm>
              </p:grpSpPr>
              <p:cxnSp>
                <p:nvCxnSpPr>
                  <p:cNvPr id="162" name="Straight Connector 161">
                    <a:extLst>
                      <a:ext uri="{FF2B5EF4-FFF2-40B4-BE49-F238E27FC236}">
                        <a16:creationId xmlns:a16="http://schemas.microsoft.com/office/drawing/2014/main" id="{8A44072D-085B-74B7-F667-955F6A79FF1E}"/>
                      </a:ext>
                    </a:extLst>
                  </p:cNvPr>
                  <p:cNvCxnSpPr>
                    <a:cxnSpLocks/>
                  </p:cNvCxnSpPr>
                  <p:nvPr/>
                </p:nvCxnSpPr>
                <p:spPr>
                  <a:xfrm>
                    <a:off x="8195254" y="5134860"/>
                    <a:ext cx="0" cy="65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18F74EB-D3EB-D0ED-1D0D-81DBAC8EE43E}"/>
                      </a:ext>
                    </a:extLst>
                  </p:cNvPr>
                  <p:cNvGrpSpPr/>
                  <p:nvPr/>
                </p:nvGrpSpPr>
                <p:grpSpPr>
                  <a:xfrm>
                    <a:off x="7069492" y="4319864"/>
                    <a:ext cx="1509033" cy="880436"/>
                    <a:chOff x="7069492" y="4319864"/>
                    <a:chExt cx="1509033" cy="880436"/>
                  </a:xfrm>
                </p:grpSpPr>
                <p:grpSp>
                  <p:nvGrpSpPr>
                    <p:cNvPr id="164" name="Group 163">
                      <a:extLst>
                        <a:ext uri="{FF2B5EF4-FFF2-40B4-BE49-F238E27FC236}">
                          <a16:creationId xmlns:a16="http://schemas.microsoft.com/office/drawing/2014/main" id="{77C9E622-3511-E27C-FB81-A0AD36F51F3E}"/>
                        </a:ext>
                      </a:extLst>
                    </p:cNvPr>
                    <p:cNvGrpSpPr/>
                    <p:nvPr/>
                  </p:nvGrpSpPr>
                  <p:grpSpPr>
                    <a:xfrm>
                      <a:off x="7069492" y="4319864"/>
                      <a:ext cx="1509033" cy="880436"/>
                      <a:chOff x="4697310" y="1380763"/>
                      <a:chExt cx="1347890" cy="762593"/>
                    </a:xfrm>
                  </p:grpSpPr>
                  <p:grpSp>
                    <p:nvGrpSpPr>
                      <p:cNvPr id="166" name="Group 165">
                        <a:extLst>
                          <a:ext uri="{FF2B5EF4-FFF2-40B4-BE49-F238E27FC236}">
                            <a16:creationId xmlns:a16="http://schemas.microsoft.com/office/drawing/2014/main" id="{EF8DF4BF-81AD-D8DC-A317-686DBE54361C}"/>
                          </a:ext>
                        </a:extLst>
                      </p:cNvPr>
                      <p:cNvGrpSpPr/>
                      <p:nvPr/>
                    </p:nvGrpSpPr>
                    <p:grpSpPr>
                      <a:xfrm>
                        <a:off x="4961468" y="1380763"/>
                        <a:ext cx="1083732" cy="762593"/>
                        <a:chOff x="4961468" y="1380763"/>
                        <a:chExt cx="1083732" cy="762593"/>
                      </a:xfrm>
                    </p:grpSpPr>
                    <p:sp>
                      <p:nvSpPr>
                        <p:cNvPr id="171" name="Rectangle 170">
                          <a:extLst>
                            <a:ext uri="{FF2B5EF4-FFF2-40B4-BE49-F238E27FC236}">
                              <a16:creationId xmlns:a16="http://schemas.microsoft.com/office/drawing/2014/main" id="{573C131C-D1CC-4A1A-2272-EEB48D69EB4D}"/>
                            </a:ext>
                          </a:extLst>
                        </p:cNvPr>
                        <p:cNvSpPr/>
                        <p:nvPr/>
                      </p:nvSpPr>
                      <p:spPr>
                        <a:xfrm>
                          <a:off x="4961468" y="1380763"/>
                          <a:ext cx="1083732" cy="5930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172" name="Group 171">
                          <a:extLst>
                            <a:ext uri="{FF2B5EF4-FFF2-40B4-BE49-F238E27FC236}">
                              <a16:creationId xmlns:a16="http://schemas.microsoft.com/office/drawing/2014/main" id="{41B6E082-21CE-1ADE-276E-9951D041E248}"/>
                            </a:ext>
                          </a:extLst>
                        </p:cNvPr>
                        <p:cNvGrpSpPr/>
                        <p:nvPr/>
                      </p:nvGrpSpPr>
                      <p:grpSpPr>
                        <a:xfrm>
                          <a:off x="4994689" y="1414865"/>
                          <a:ext cx="996193" cy="728491"/>
                          <a:chOff x="4994689" y="1414865"/>
                          <a:chExt cx="996193" cy="728491"/>
                        </a:xfrm>
                      </p:grpSpPr>
                      <p:cxnSp>
                        <p:nvCxnSpPr>
                          <p:cNvPr id="173" name="Straight Connector 172">
                            <a:extLst>
                              <a:ext uri="{FF2B5EF4-FFF2-40B4-BE49-F238E27FC236}">
                                <a16:creationId xmlns:a16="http://schemas.microsoft.com/office/drawing/2014/main" id="{EEBC9874-96BA-2329-8D38-342B5405A4DB}"/>
                              </a:ext>
                            </a:extLst>
                          </p:cNvPr>
                          <p:cNvCxnSpPr>
                            <a:cxnSpLocks/>
                            <a:stCxn id="184" idx="2"/>
                            <a:endCxn id="188"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B623F7D-3796-E2E5-4CDA-4FF442D280F4}"/>
                              </a:ext>
                            </a:extLst>
                          </p:cNvPr>
                          <p:cNvCxnSpPr>
                            <a:cxnSpLocks/>
                            <a:stCxn id="185" idx="2"/>
                            <a:endCxn id="189"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7549A3-A0CE-F0B7-A5C7-29BA8DD03DA7}"/>
                              </a:ext>
                            </a:extLst>
                          </p:cNvPr>
                          <p:cNvCxnSpPr>
                            <a:cxnSpLocks/>
                            <a:stCxn id="186" idx="2"/>
                            <a:endCxn id="190"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E929ED2B-AE9C-757B-ED6E-6B0F1084FE34}"/>
                              </a:ext>
                            </a:extLst>
                          </p:cNvPr>
                          <p:cNvGrpSpPr/>
                          <p:nvPr/>
                        </p:nvGrpSpPr>
                        <p:grpSpPr>
                          <a:xfrm>
                            <a:off x="5204995" y="1424282"/>
                            <a:ext cx="146030" cy="719074"/>
                            <a:chOff x="5204995" y="1424282"/>
                            <a:chExt cx="146030" cy="719074"/>
                          </a:xfrm>
                        </p:grpSpPr>
                        <p:cxnSp>
                          <p:nvCxnSpPr>
                            <p:cNvPr id="195" name="Straight Connector 194">
                              <a:extLst>
                                <a:ext uri="{FF2B5EF4-FFF2-40B4-BE49-F238E27FC236}">
                                  <a16:creationId xmlns:a16="http://schemas.microsoft.com/office/drawing/2014/main" id="{2E2758CD-09E0-4990-A7FC-053C13C2D738}"/>
                                </a:ext>
                              </a:extLst>
                            </p:cNvPr>
                            <p:cNvCxnSpPr>
                              <a:cxnSpLocks/>
                              <a:stCxn id="198"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F36A98A0-52C1-C696-D87D-55BE2B1F4996}"/>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7" name="Oval 196">
                              <a:extLst>
                                <a:ext uri="{FF2B5EF4-FFF2-40B4-BE49-F238E27FC236}">
                                  <a16:creationId xmlns:a16="http://schemas.microsoft.com/office/drawing/2014/main" id="{D59026F8-577C-0C6A-D6D5-0D11B6E64393}"/>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8" name="Oval 197">
                              <a:extLst>
                                <a:ext uri="{FF2B5EF4-FFF2-40B4-BE49-F238E27FC236}">
                                  <a16:creationId xmlns:a16="http://schemas.microsoft.com/office/drawing/2014/main" id="{967A8A82-4FE3-5455-C91D-B3AB3686B6F4}"/>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77" name="Group 176">
                            <a:extLst>
                              <a:ext uri="{FF2B5EF4-FFF2-40B4-BE49-F238E27FC236}">
                                <a16:creationId xmlns:a16="http://schemas.microsoft.com/office/drawing/2014/main" id="{F569E83D-2140-FC9C-C1EA-50C8C94E1622}"/>
                              </a:ext>
                            </a:extLst>
                          </p:cNvPr>
                          <p:cNvGrpSpPr/>
                          <p:nvPr/>
                        </p:nvGrpSpPr>
                        <p:grpSpPr>
                          <a:xfrm>
                            <a:off x="5419036" y="1419988"/>
                            <a:ext cx="146030" cy="723368"/>
                            <a:chOff x="5204995" y="1424282"/>
                            <a:chExt cx="146030" cy="723368"/>
                          </a:xfrm>
                        </p:grpSpPr>
                        <p:cxnSp>
                          <p:nvCxnSpPr>
                            <p:cNvPr id="191" name="Straight Connector 190">
                              <a:extLst>
                                <a:ext uri="{FF2B5EF4-FFF2-40B4-BE49-F238E27FC236}">
                                  <a16:creationId xmlns:a16="http://schemas.microsoft.com/office/drawing/2014/main" id="{336B1E6A-4429-75C0-0AF0-D802C40D245A}"/>
                                </a:ext>
                              </a:extLst>
                            </p:cNvPr>
                            <p:cNvCxnSpPr>
                              <a:cxnSpLocks/>
                              <a:stCxn id="194" idx="0"/>
                              <a:endCxn id="204" idx="0"/>
                            </p:cNvCxnSpPr>
                            <p:nvPr/>
                          </p:nvCxnSpPr>
                          <p:spPr>
                            <a:xfrm>
                              <a:off x="5277687" y="1424282"/>
                              <a:ext cx="0" cy="723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C18B25D3-8BC7-8AEE-394C-F900ABEF877E}"/>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D5818DDC-4F97-D8D8-3C57-38B06E44CD50}"/>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59C739D-D67B-1BF1-1C8F-8F2B944A1FB6}"/>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78" name="Oval 177">
                            <a:extLst>
                              <a:ext uri="{FF2B5EF4-FFF2-40B4-BE49-F238E27FC236}">
                                <a16:creationId xmlns:a16="http://schemas.microsoft.com/office/drawing/2014/main" id="{FF2870C9-C744-7314-2A21-2084682AE8AC}"/>
                              </a:ext>
                            </a:extLst>
                          </p:cNvPr>
                          <p:cNvSpPr/>
                          <p:nvPr/>
                        </p:nvSpPr>
                        <p:spPr>
                          <a:xfrm>
                            <a:off x="5633076" y="1599653"/>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179" name="Group 178">
                            <a:extLst>
                              <a:ext uri="{FF2B5EF4-FFF2-40B4-BE49-F238E27FC236}">
                                <a16:creationId xmlns:a16="http://schemas.microsoft.com/office/drawing/2014/main" id="{A9C060B1-03A0-EB93-483B-10183B5499F5}"/>
                              </a:ext>
                            </a:extLst>
                          </p:cNvPr>
                          <p:cNvGrpSpPr/>
                          <p:nvPr/>
                        </p:nvGrpSpPr>
                        <p:grpSpPr>
                          <a:xfrm>
                            <a:off x="5844852" y="1424282"/>
                            <a:ext cx="146030" cy="719074"/>
                            <a:chOff x="5204995" y="1424282"/>
                            <a:chExt cx="146030" cy="719074"/>
                          </a:xfrm>
                        </p:grpSpPr>
                        <p:cxnSp>
                          <p:nvCxnSpPr>
                            <p:cNvPr id="187" name="Straight Connector 186">
                              <a:extLst>
                                <a:ext uri="{FF2B5EF4-FFF2-40B4-BE49-F238E27FC236}">
                                  <a16:creationId xmlns:a16="http://schemas.microsoft.com/office/drawing/2014/main" id="{BD2923EF-B26D-A423-63EA-329244DEEF3F}"/>
                                </a:ext>
                              </a:extLst>
                            </p:cNvPr>
                            <p:cNvCxnSpPr>
                              <a:cxnSpLocks/>
                              <a:stCxn id="190"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6E1F3310-6A3A-3C21-D904-C478F15946AF}"/>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069C747E-E527-36A1-F205-305D2ED161A5}"/>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97B5DE9F-A0EB-DFDA-5F05-4185E50761FB}"/>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80" name="Group 179">
                            <a:extLst>
                              <a:ext uri="{FF2B5EF4-FFF2-40B4-BE49-F238E27FC236}">
                                <a16:creationId xmlns:a16="http://schemas.microsoft.com/office/drawing/2014/main" id="{FF5CE1DC-DEC2-A7A7-D914-C2826502DA74}"/>
                              </a:ext>
                            </a:extLst>
                          </p:cNvPr>
                          <p:cNvGrpSpPr/>
                          <p:nvPr/>
                        </p:nvGrpSpPr>
                        <p:grpSpPr>
                          <a:xfrm>
                            <a:off x="4994689" y="1429152"/>
                            <a:ext cx="146030" cy="706836"/>
                            <a:chOff x="5204995" y="1424282"/>
                            <a:chExt cx="146030" cy="706836"/>
                          </a:xfrm>
                        </p:grpSpPr>
                        <p:cxnSp>
                          <p:nvCxnSpPr>
                            <p:cNvPr id="183" name="Straight Connector 182">
                              <a:extLst>
                                <a:ext uri="{FF2B5EF4-FFF2-40B4-BE49-F238E27FC236}">
                                  <a16:creationId xmlns:a16="http://schemas.microsoft.com/office/drawing/2014/main" id="{124CF17B-B9D1-903B-2C8D-F6927F6AE193}"/>
                                </a:ext>
                              </a:extLst>
                            </p:cNvPr>
                            <p:cNvCxnSpPr>
                              <a:cxnSpLocks/>
                              <a:stCxn id="186" idx="0"/>
                            </p:cNvCxnSpPr>
                            <p:nvPr/>
                          </p:nvCxnSpPr>
                          <p:spPr>
                            <a:xfrm>
                              <a:off x="5277687" y="1424282"/>
                              <a:ext cx="0" cy="706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95108AAE-AA4C-F4AA-8327-F3D0C274F712}"/>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E9BDE862-B95C-BAD8-E917-8DE531665692}"/>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0739E9FD-F508-456C-B50F-0E1ADCC55B39}"/>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81" name="Oval 180">
                            <a:extLst>
                              <a:ext uri="{FF2B5EF4-FFF2-40B4-BE49-F238E27FC236}">
                                <a16:creationId xmlns:a16="http://schemas.microsoft.com/office/drawing/2014/main" id="{A8755C7E-8F61-C76C-2F27-CDC172E38F61}"/>
                              </a:ext>
                            </a:extLst>
                          </p:cNvPr>
                          <p:cNvSpPr/>
                          <p:nvPr/>
                        </p:nvSpPr>
                        <p:spPr>
                          <a:xfrm>
                            <a:off x="5636464" y="1414865"/>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72FEBFC8-F2EB-361C-B5B9-03C72A195851}"/>
                              </a:ext>
                            </a:extLst>
                          </p:cNvPr>
                          <p:cNvSpPr/>
                          <p:nvPr/>
                        </p:nvSpPr>
                        <p:spPr>
                          <a:xfrm>
                            <a:off x="5630166" y="1787487"/>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167" name="Trapezoid 166">
                        <a:extLst>
                          <a:ext uri="{FF2B5EF4-FFF2-40B4-BE49-F238E27FC236}">
                            <a16:creationId xmlns:a16="http://schemas.microsoft.com/office/drawing/2014/main" id="{2628D0AD-3A44-4042-CD86-3C31A7A838E4}"/>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Rectangle 167">
                        <a:extLst>
                          <a:ext uri="{FF2B5EF4-FFF2-40B4-BE49-F238E27FC236}">
                            <a16:creationId xmlns:a16="http://schemas.microsoft.com/office/drawing/2014/main" id="{04EB38B2-A70A-7B26-434D-A57DCE8D8D7B}"/>
                          </a:ext>
                        </a:extLst>
                      </p:cNvPr>
                      <p:cNvSpPr/>
                      <p:nvPr/>
                    </p:nvSpPr>
                    <p:spPr>
                      <a:xfrm>
                        <a:off x="4961468" y="1969094"/>
                        <a:ext cx="1083732" cy="111866"/>
                      </a:xfrm>
                      <a:prstGeom prst="rect">
                        <a:avLst/>
                      </a:prstGeom>
                      <a:solidFill>
                        <a:schemeClr val="accent3">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169" name="Straight Connector 168">
                        <a:extLst>
                          <a:ext uri="{FF2B5EF4-FFF2-40B4-BE49-F238E27FC236}">
                            <a16:creationId xmlns:a16="http://schemas.microsoft.com/office/drawing/2014/main" id="{7D47312D-8307-709E-58E0-B286F1976DAD}"/>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3947BF2-0ADF-D9B2-0585-51221B774EC8}"/>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D2837DC6-D6BB-243C-7183-F89AB1078AC4}"/>
                        </a:ext>
                      </a:extLst>
                    </p:cNvPr>
                    <p:cNvSpPr/>
                    <p:nvPr/>
                  </p:nvSpPr>
                  <p:spPr>
                    <a:xfrm>
                      <a:off x="7356464" y="4319864"/>
                      <a:ext cx="1222060" cy="67924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grpSp>
    </p:spTree>
    <p:extLst>
      <p:ext uri="{BB962C8B-B14F-4D97-AF65-F5344CB8AC3E}">
        <p14:creationId xmlns:p14="http://schemas.microsoft.com/office/powerpoint/2010/main" val="14304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cTn>
                              </p:par>
                              <p:par>
                                <p:cTn id="16" presetID="10"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27958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8052"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4313862" y="4149080"/>
            <a:ext cx="4589271" cy="2614605"/>
          </a:xfrm>
          <a:prstGeom prst="rect">
            <a:avLst/>
          </a:prstGeom>
        </p:spPr>
      </p:pic>
    </p:spTree>
    <p:extLst>
      <p:ext uri="{BB962C8B-B14F-4D97-AF65-F5344CB8AC3E}">
        <p14:creationId xmlns:p14="http://schemas.microsoft.com/office/powerpoint/2010/main" val="40265273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1619672"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1547664" y="6435901"/>
            <a:ext cx="67595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https://www.servethehome.com/samsung-processing-in-memory-technology-at-hot-chips-2023/</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86256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39969758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solidFill>
                  <a:srgbClr val="0000FF"/>
                </a:solidFill>
              </a:rPr>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solidFill>
                  <a:srgbClr val="0000FF"/>
                </a:solidFill>
              </a:rPr>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5426633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720284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279539109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Machine Learning Inference </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6232216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Mobile Workloads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3664261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Accelerating DNA Read Mapping</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500" b="0" i="0" dirty="0" err="1">
                <a:solidFill>
                  <a:srgbClr val="000000"/>
                </a:solidFill>
                <a:effectLst/>
              </a:rPr>
              <a:t>Jeremie</a:t>
            </a:r>
            <a:r>
              <a:rPr lang="en-US" sz="1500" b="0" i="0" dirty="0">
                <a:solidFill>
                  <a:srgbClr val="000000"/>
                </a:solidFill>
                <a:effectLst/>
              </a:rPr>
              <a:t> S. Kim, </a:t>
            </a:r>
            <a:r>
              <a:rPr lang="en-US" sz="1500" b="0" i="0" dirty="0" err="1">
                <a:solidFill>
                  <a:srgbClr val="000000"/>
                </a:solidFill>
                <a:effectLst/>
              </a:rPr>
              <a:t>Damla</a:t>
            </a:r>
            <a:r>
              <a:rPr lang="en-US" sz="1500" b="0" i="0" dirty="0">
                <a:solidFill>
                  <a:srgbClr val="000000"/>
                </a:solidFill>
                <a:effectLst/>
              </a:rPr>
              <a:t> </a:t>
            </a:r>
            <a:r>
              <a:rPr lang="en-US" sz="1500" b="0" i="0" dirty="0" err="1">
                <a:solidFill>
                  <a:srgbClr val="000000"/>
                </a:solidFill>
                <a:effectLst/>
              </a:rPr>
              <a:t>Senol</a:t>
            </a:r>
            <a:r>
              <a:rPr lang="en-US" sz="1500" b="0" i="0" dirty="0">
                <a:solidFill>
                  <a:srgbClr val="000000"/>
                </a:solidFill>
                <a:effectLst/>
              </a:rPr>
              <a:t> Cali, </a:t>
            </a:r>
            <a:r>
              <a:rPr lang="en-US" sz="1500" b="0" i="0" dirty="0" err="1">
                <a:solidFill>
                  <a:srgbClr val="000000"/>
                </a:solidFill>
                <a:effectLst/>
              </a:rPr>
              <a:t>Hongyi</a:t>
            </a:r>
            <a:r>
              <a:rPr lang="en-US" sz="1500" b="0" i="0" dirty="0">
                <a:solidFill>
                  <a:srgbClr val="000000"/>
                </a:solidFill>
                <a:effectLst/>
              </a:rPr>
              <a:t> Xin, </a:t>
            </a:r>
            <a:r>
              <a:rPr lang="en-US" sz="1500" b="0" i="0" dirty="0" err="1">
                <a:solidFill>
                  <a:srgbClr val="000000"/>
                </a:solidFill>
                <a:effectLst/>
              </a:rPr>
              <a:t>Donghyuk</a:t>
            </a:r>
            <a:r>
              <a:rPr lang="en-US" sz="1500" b="0" i="0" dirty="0">
                <a:solidFill>
                  <a:srgbClr val="000000"/>
                </a:solidFill>
                <a:effectLst/>
              </a:rPr>
              <a:t> Lee, </a:t>
            </a:r>
            <a:r>
              <a:rPr lang="en-US" sz="1500" b="0" i="0" dirty="0" err="1">
                <a:solidFill>
                  <a:srgbClr val="000000"/>
                </a:solidFill>
                <a:effectLst/>
              </a:rPr>
              <a:t>Saugata</a:t>
            </a:r>
            <a:r>
              <a:rPr lang="en-US" sz="1500" b="0" i="0" dirty="0">
                <a:solidFill>
                  <a:srgbClr val="000000"/>
                </a:solidFill>
                <a:effectLst/>
              </a:rPr>
              <a:t> Ghose, Mohammed </a:t>
            </a:r>
            <a:r>
              <a:rPr lang="en-US" sz="1500" b="0" i="0" dirty="0" err="1">
                <a:solidFill>
                  <a:srgbClr val="000000"/>
                </a:solidFill>
                <a:effectLst/>
              </a:rPr>
              <a:t>Alser</a:t>
            </a:r>
            <a:r>
              <a:rPr lang="en-US" sz="1500" b="0" i="0" dirty="0">
                <a:solidFill>
                  <a:srgbClr val="000000"/>
                </a:solidFill>
                <a:effectLst/>
              </a:rPr>
              <a:t>, Hasan Hassan, </a:t>
            </a:r>
            <a:r>
              <a:rPr lang="en-US" sz="1500" b="0" i="0" dirty="0" err="1">
                <a:solidFill>
                  <a:srgbClr val="000000"/>
                </a:solidFill>
                <a:effectLst/>
              </a:rPr>
              <a:t>Oguz</a:t>
            </a:r>
            <a:r>
              <a:rPr lang="en-US" sz="1500" b="0" i="0" dirty="0">
                <a:solidFill>
                  <a:srgbClr val="000000"/>
                </a:solidFill>
                <a:effectLst/>
              </a:rPr>
              <a:t> </a:t>
            </a:r>
            <a:r>
              <a:rPr lang="en-US" sz="1500" b="0" i="0" dirty="0" err="1">
                <a:solidFill>
                  <a:srgbClr val="000000"/>
                </a:solidFill>
                <a:effectLst/>
              </a:rPr>
              <a:t>Ergin</a:t>
            </a:r>
            <a:r>
              <a:rPr lang="en-US" sz="1500" b="0" i="0" dirty="0">
                <a:solidFill>
                  <a:srgbClr val="000000"/>
                </a:solidFill>
                <a:effectLst/>
              </a:rPr>
              <a:t>, Can Alkan, and Onur Mutlu,</a:t>
            </a:r>
            <a:br>
              <a:rPr lang="en-US" sz="1500" b="0" i="0" dirty="0">
                <a:solidFill>
                  <a:srgbClr val="000000"/>
                </a:solidFill>
                <a:effectLst/>
              </a:rPr>
            </a:br>
            <a:r>
              <a:rPr lang="en-US" sz="1500" b="1" i="0" dirty="0">
                <a:solidFill>
                  <a:srgbClr val="0000FF"/>
                </a:solidFill>
                <a:effectLst/>
                <a:hlinkClick r:id="rId2">
                  <a:extLst>
                    <a:ext uri="{A12FA001-AC4F-418D-AE19-62706E023703}">
                      <ahyp:hlinkClr xmlns:ahyp="http://schemas.microsoft.com/office/drawing/2018/hyperlinkcolor" val="tx"/>
                    </a:ext>
                  </a:extLst>
                </a:hlinkClick>
              </a:rPr>
              <a:t>"GRIM-Filter: Fast Seed Location Filtering in DNA Read Mapping Using Processing-in-Memory Technologies"</a:t>
            </a:r>
            <a:br>
              <a:rPr lang="en-US" sz="1500" b="0" i="0" dirty="0">
                <a:solidFill>
                  <a:srgbClr val="000000"/>
                </a:solidFill>
                <a:effectLst/>
              </a:rPr>
            </a:br>
            <a:r>
              <a:rPr lang="en-US" sz="1500" b="1" i="1" dirty="0">
                <a:solidFill>
                  <a:srgbClr val="000000"/>
                </a:solidFill>
                <a:effectLst/>
                <a:hlinkClick r:id="rId3"/>
              </a:rPr>
              <a:t>BMC Genomics</a:t>
            </a:r>
            <a:r>
              <a:rPr lang="en-US" sz="1500" b="0" i="0" dirty="0">
                <a:solidFill>
                  <a:srgbClr val="000000"/>
                </a:solidFill>
                <a:effectLst/>
              </a:rPr>
              <a:t>, 2018.</a:t>
            </a:r>
            <a:br>
              <a:rPr lang="en-US" sz="1500" b="0" i="0" dirty="0">
                <a:solidFill>
                  <a:srgbClr val="000000"/>
                </a:solidFill>
                <a:effectLst/>
              </a:rPr>
            </a:br>
            <a:r>
              <a:rPr lang="en-US" sz="1500" b="0" i="1" dirty="0">
                <a:solidFill>
                  <a:srgbClr val="000000"/>
                </a:solidFill>
                <a:effectLst/>
              </a:rPr>
              <a:t>Proceedings of the </a:t>
            </a:r>
            <a:r>
              <a:rPr lang="en-US" sz="1500" b="0" i="1" dirty="0">
                <a:solidFill>
                  <a:srgbClr val="000000"/>
                </a:solidFill>
                <a:effectLst/>
                <a:hlinkClick r:id="rId4"/>
              </a:rPr>
              <a:t>16th Asia Pacific Bioinformatics Conference</a:t>
            </a:r>
            <a:r>
              <a:rPr lang="en-US" sz="1500" b="0" i="1" dirty="0">
                <a:solidFill>
                  <a:srgbClr val="000000"/>
                </a:solidFill>
                <a:effectLst/>
              </a:rPr>
              <a:t> (</a:t>
            </a:r>
            <a:r>
              <a:rPr lang="en-US" sz="1500" b="1" i="1" dirty="0">
                <a:solidFill>
                  <a:srgbClr val="000000"/>
                </a:solidFill>
                <a:effectLst/>
              </a:rPr>
              <a:t>APBC</a:t>
            </a:r>
            <a:r>
              <a:rPr lang="en-US" sz="1500" b="0" i="1" dirty="0">
                <a:solidFill>
                  <a:srgbClr val="000000"/>
                </a:solidFill>
                <a:effectLst/>
              </a:rPr>
              <a:t>)</a:t>
            </a:r>
            <a:r>
              <a:rPr lang="en-US" sz="1500" b="0" i="0" dirty="0">
                <a:solidFill>
                  <a:srgbClr val="000000"/>
                </a:solidFill>
                <a:effectLst/>
              </a:rPr>
              <a:t>, Yokohama, Japan, January 2018.</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5"/>
              </a:rPr>
              <a:t>Slides (pptx)</a:t>
            </a:r>
            <a:r>
              <a:rPr lang="en-US" sz="1500" b="0" i="0" dirty="0">
                <a:solidFill>
                  <a:srgbClr val="000000"/>
                </a:solidFill>
                <a:effectLst/>
              </a:rPr>
              <a:t> </a:t>
            </a:r>
            <a:r>
              <a:rPr lang="en-US" sz="1500" b="0" i="0" dirty="0">
                <a:solidFill>
                  <a:srgbClr val="000000"/>
                </a:solidFill>
                <a:effectLst/>
                <a:hlinkClick r:id="rId6"/>
              </a:rPr>
              <a:t>(pdf)</a:t>
            </a:r>
            <a:r>
              <a:rPr lang="en-US" sz="1500" b="0" i="0" dirty="0">
                <a:solidFill>
                  <a:srgbClr val="000000"/>
                </a:solidFill>
                <a:effectLst/>
              </a:rPr>
              <a:t>]</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7"/>
              </a:rPr>
              <a:t>Source Code</a:t>
            </a:r>
            <a:r>
              <a:rPr lang="en-US" sz="1500" b="0" i="0" dirty="0">
                <a:solidFill>
                  <a:srgbClr val="000000"/>
                </a:solidFill>
                <a:effectLst/>
              </a:rPr>
              <a:t>]</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2"/>
              </a:rPr>
              <a:t>arxiv.org Version (pdf)</a:t>
            </a:r>
            <a:r>
              <a:rPr lang="en-US" sz="1500" b="0" i="0" dirty="0">
                <a:solidFill>
                  <a:srgbClr val="000000"/>
                </a:solidFill>
                <a:effectLst/>
              </a:rPr>
              <a:t>]</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8"/>
              </a:rPr>
              <a:t>Talk Video at AACBB 2019</a:t>
            </a:r>
            <a:r>
              <a:rPr lang="en-US" sz="1500" b="0" i="0" dirty="0">
                <a:solidFill>
                  <a:srgbClr val="000000"/>
                </a:solidFill>
                <a:effectLst/>
              </a:rPr>
              <a:t>]</a:t>
            </a:r>
          </a:p>
          <a:p>
            <a:pPr marL="0" indent="0">
              <a:buNone/>
            </a:pP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9"/>
          <a:stretch>
            <a:fillRect/>
          </a:stretch>
        </p:blipFill>
        <p:spPr>
          <a:xfrm>
            <a:off x="611560" y="3921022"/>
            <a:ext cx="7956376" cy="2892354"/>
          </a:xfrm>
          <a:prstGeom prst="rect">
            <a:avLst/>
          </a:prstGeom>
        </p:spPr>
      </p:pic>
    </p:spTree>
    <p:extLst>
      <p:ext uri="{BB962C8B-B14F-4D97-AF65-F5344CB8AC3E}">
        <p14:creationId xmlns:p14="http://schemas.microsoft.com/office/powerpoint/2010/main" val="3142177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40392046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EDE8-38CE-29F9-20B9-888CF3CE86A2}"/>
              </a:ext>
            </a:extLst>
          </p:cNvPr>
          <p:cNvSpPr>
            <a:spLocks noGrp="1"/>
          </p:cNvSpPr>
          <p:nvPr>
            <p:ph type="title"/>
          </p:nvPr>
        </p:nvSpPr>
        <p:spPr>
          <a:xfrm>
            <a:off x="228600" y="152400"/>
            <a:ext cx="8915400" cy="1066800"/>
          </a:xfrm>
        </p:spPr>
        <p:txBody>
          <a:bodyPr/>
          <a:lstStyle/>
          <a:p>
            <a:r>
              <a:rPr lang="en-US" dirty="0"/>
              <a:t>In-Storage Metagenomics </a:t>
            </a:r>
            <a:r>
              <a:rPr kumimoji="0" lang="en-US" sz="2200" b="1" i="0" u="none" strike="noStrike" kern="0" cap="none" spc="0" normalizeH="0" baseline="0" noProof="0" dirty="0">
                <a:ln>
                  <a:noFill/>
                </a:ln>
                <a:solidFill>
                  <a:srgbClr val="006633"/>
                </a:solidFill>
                <a:effectLst/>
                <a:uLnTx/>
                <a:uFillTx/>
                <a:latin typeface="Garamond"/>
                <a:ea typeface="+mj-ea"/>
                <a:cs typeface="+mj-cs"/>
              </a:rPr>
              <a:t>[ISCA 2024]</a:t>
            </a:r>
            <a:r>
              <a:rPr lang="en-US" dirty="0"/>
              <a:t> </a:t>
            </a:r>
          </a:p>
        </p:txBody>
      </p:sp>
      <p:sp>
        <p:nvSpPr>
          <p:cNvPr id="3" name="Content Placeholder 2">
            <a:extLst>
              <a:ext uri="{FF2B5EF4-FFF2-40B4-BE49-F238E27FC236}">
                <a16:creationId xmlns:a16="http://schemas.microsoft.com/office/drawing/2014/main" id="{23E496FE-CAF9-A994-58C9-9E99BCCC2780}"/>
              </a:ext>
            </a:extLst>
          </p:cNvPr>
          <p:cNvSpPr>
            <a:spLocks noGrp="1"/>
          </p:cNvSpPr>
          <p:nvPr>
            <p:ph idx="1"/>
          </p:nvPr>
        </p:nvSpPr>
        <p:spPr>
          <a:xfrm>
            <a:off x="228600" y="980728"/>
            <a:ext cx="8610600" cy="5267672"/>
          </a:xfrm>
        </p:spPr>
        <p:txBody>
          <a:bodyPr/>
          <a:lstStyle/>
          <a:p>
            <a:r>
              <a:rPr lang="en-US" sz="1800" b="0" i="0" dirty="0">
                <a:solidFill>
                  <a:srgbClr val="000000"/>
                </a:solidFill>
                <a:effectLst/>
              </a:rPr>
              <a:t>Nika Mansouri </a:t>
            </a:r>
            <a:r>
              <a:rPr lang="en-US" sz="1800" b="0" i="0" dirty="0" err="1">
                <a:solidFill>
                  <a:srgbClr val="000000"/>
                </a:solidFill>
                <a:effectLst/>
              </a:rPr>
              <a:t>Ghiasi</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Harun Mustafa, Arvid Gollwitzer, Can Firtina, Julien </a:t>
            </a:r>
            <a:r>
              <a:rPr lang="en-US" sz="1800" b="0" i="0" dirty="0" err="1">
                <a:solidFill>
                  <a:srgbClr val="000000"/>
                </a:solidFill>
                <a:effectLst/>
              </a:rPr>
              <a:t>Eudine</a:t>
            </a:r>
            <a:r>
              <a:rPr lang="en-US" sz="1800" b="0" i="0" dirty="0">
                <a:solidFill>
                  <a:srgbClr val="000000"/>
                </a:solidFill>
                <a:effectLst/>
              </a:rPr>
              <a:t>, Haiyu Mao, Joel </a:t>
            </a:r>
            <a:r>
              <a:rPr lang="en-US" sz="1800" b="0" i="0" dirty="0" err="1">
                <a:solidFill>
                  <a:srgbClr val="000000"/>
                </a:solidFill>
                <a:effectLst/>
              </a:rPr>
              <a:t>Lindegger</a:t>
            </a:r>
            <a:r>
              <a:rPr lang="en-US" sz="1800" b="0" i="0" dirty="0">
                <a:solidFill>
                  <a:srgbClr val="000000"/>
                </a:solidFill>
                <a:effectLst/>
              </a:rPr>
              <a:t>, Meryem Banu </a:t>
            </a:r>
            <a:r>
              <a:rPr lang="en-US" sz="1800" b="0" i="0" dirty="0" err="1">
                <a:solidFill>
                  <a:srgbClr val="000000"/>
                </a:solidFill>
                <a:effectLst/>
              </a:rPr>
              <a:t>Cavlak</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a:t>
            </a:r>
            <a:r>
              <a:rPr lang="en-US" sz="1800" b="0" i="0" dirty="0" err="1">
                <a:solidFill>
                  <a:srgbClr val="000000"/>
                </a:solidFill>
                <a:effectLst/>
              </a:rPr>
              <a:t>Jisung</a:t>
            </a:r>
            <a:r>
              <a:rPr lang="en-US" sz="1800" b="0" i="0" dirty="0">
                <a:solidFill>
                  <a:srgbClr val="000000"/>
                </a:solidFill>
                <a:effectLst/>
              </a:rPr>
              <a:t> Park, and Onur Mutlu</a:t>
            </a:r>
            <a:r>
              <a:rPr lang="en-US" sz="1800" b="0" i="0" u="sng" dirty="0">
                <a:solidFill>
                  <a:srgbClr val="000000"/>
                </a:solidFill>
                <a:effectLst/>
              </a:rPr>
              <a:t>,</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"MegIS: High-Performance and Low-Cost Metagenomic Analysis with In-Storage Processing"</a:t>
            </a:r>
            <a:br>
              <a:rPr lang="en-US" sz="1800" b="0" i="0" dirty="0">
                <a:solidFill>
                  <a:srgbClr val="0000FF"/>
                </a:solidFill>
                <a:effectLst/>
              </a:rPr>
            </a:br>
            <a:r>
              <a:rPr lang="en-US" sz="1800" b="0" i="1" dirty="0">
                <a:solidFill>
                  <a:srgbClr val="000000"/>
                </a:solidFill>
                <a:effectLst/>
              </a:rPr>
              <a:t>Proceedings of the </a:t>
            </a:r>
            <a:r>
              <a:rPr lang="en-US" sz="1800" b="0" i="1" dirty="0">
                <a:solidFill>
                  <a:srgbClr val="000000"/>
                </a:solidFill>
                <a:effectLst/>
                <a:hlinkClick r:id="rId3"/>
              </a:rPr>
              <a:t>51st Annual International Symposium on Computer Architecture </a:t>
            </a:r>
            <a:r>
              <a:rPr lang="en-US" sz="1800" b="0" i="1" dirty="0">
                <a:solidFill>
                  <a:srgbClr val="000000"/>
                </a:solidFill>
                <a:effectLst/>
              </a:rPr>
              <a:t>(</a:t>
            </a:r>
            <a:r>
              <a:rPr lang="en-US" sz="1800" b="1" i="1" dirty="0">
                <a:solidFill>
                  <a:srgbClr val="000000"/>
                </a:solidFill>
                <a:effectLst/>
              </a:rPr>
              <a:t>ISCA</a:t>
            </a:r>
            <a:r>
              <a:rPr lang="en-US" sz="1800" b="0" i="1" dirty="0">
                <a:solidFill>
                  <a:srgbClr val="000000"/>
                </a:solidFill>
                <a:effectLst/>
              </a:rPr>
              <a:t>)</a:t>
            </a:r>
            <a:r>
              <a:rPr lang="en-US" sz="1800" b="0" i="0" dirty="0">
                <a:solidFill>
                  <a:srgbClr val="000000"/>
                </a:solidFill>
                <a:effectLst/>
              </a:rPr>
              <a:t>, Buenos Aires, Argentina, July 2024.</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Slides (pptx)</a:t>
            </a:r>
            <a:r>
              <a:rPr lang="en-US" sz="1800" b="0" i="0" dirty="0">
                <a:solidFill>
                  <a:srgbClr val="000000"/>
                </a:solidFill>
                <a:effectLst/>
              </a:rPr>
              <a:t> </a:t>
            </a:r>
            <a:r>
              <a:rPr lang="en-US" sz="1800" b="0" i="0" dirty="0">
                <a:solidFill>
                  <a:srgbClr val="000000"/>
                </a:solidFill>
                <a:effectLst/>
                <a:hlinkClick r:id="rId5"/>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arXiv version</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A2903392-B5C0-F9F0-6D83-3E73B82337E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77070F0-1D2A-0247-75F3-5A7C8AAB212B}"/>
              </a:ext>
            </a:extLst>
          </p:cNvPr>
          <p:cNvPicPr>
            <a:picLocks noChangeAspect="1"/>
          </p:cNvPicPr>
          <p:nvPr/>
        </p:nvPicPr>
        <p:blipFill>
          <a:blip r:embed="rId7"/>
          <a:stretch>
            <a:fillRect/>
          </a:stretch>
        </p:blipFill>
        <p:spPr>
          <a:xfrm>
            <a:off x="59955" y="3933056"/>
            <a:ext cx="9028532" cy="2016224"/>
          </a:xfrm>
          <a:prstGeom prst="rect">
            <a:avLst/>
          </a:prstGeom>
        </p:spPr>
      </p:pic>
      <p:sp>
        <p:nvSpPr>
          <p:cNvPr id="6" name="TextBox 5">
            <a:extLst>
              <a:ext uri="{FF2B5EF4-FFF2-40B4-BE49-F238E27FC236}">
                <a16:creationId xmlns:a16="http://schemas.microsoft.com/office/drawing/2014/main" id="{E8723352-71D1-668D-C5C0-24CC636F190D}"/>
              </a:ext>
            </a:extLst>
          </p:cNvPr>
          <p:cNvSpPr txBox="1"/>
          <p:nvPr/>
        </p:nvSpPr>
        <p:spPr>
          <a:xfrm>
            <a:off x="259080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https://arxiv.org/pdf/2406.19113</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572251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Many More Examples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4"/>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2022.</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9" name="Picture 8">
            <a:extLst>
              <a:ext uri="{FF2B5EF4-FFF2-40B4-BE49-F238E27FC236}">
                <a16:creationId xmlns:a16="http://schemas.microsoft.com/office/drawing/2014/main" id="{6A617E10-1F41-AFB9-2707-9143FD2FD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90399"/>
            <a:ext cx="9144000" cy="3323983"/>
          </a:xfrm>
          <a:prstGeom prst="rect">
            <a:avLst/>
          </a:prstGeom>
        </p:spPr>
      </p:pic>
    </p:spTree>
    <p:extLst>
      <p:ext uri="{BB962C8B-B14F-4D97-AF65-F5344CB8AC3E}">
        <p14:creationId xmlns:p14="http://schemas.microsoft.com/office/powerpoint/2010/main" val="386017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5DF2-B2D5-2C8D-0C5B-FA65A1D5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9FC71-9947-165A-FA3A-8BEEB00B41BA}"/>
              </a:ext>
            </a:extLst>
          </p:cNvPr>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F1A00C93-A8A2-B9B5-AF52-2DCB043FCF41}"/>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6D6278DB-A2B2-58DE-F216-638A29856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4858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
        <p:nvSpPr>
          <p:cNvPr id="7" name="Rectangle 6">
            <a:extLst>
              <a:ext uri="{FF2B5EF4-FFF2-40B4-BE49-F238E27FC236}">
                <a16:creationId xmlns:a16="http://schemas.microsoft.com/office/drawing/2014/main" id="{5436C082-34DA-45B5-2FC4-7D479EF01D6A}"/>
              </a:ext>
            </a:extLst>
          </p:cNvPr>
          <p:cNvSpPr/>
          <p:nvPr/>
        </p:nvSpPr>
        <p:spPr>
          <a:xfrm>
            <a:off x="899592" y="5327393"/>
            <a:ext cx="360040" cy="2618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DB9768-9DD6-F20A-BB41-ACFA8C93AF57}"/>
              </a:ext>
            </a:extLst>
          </p:cNvPr>
          <p:cNvSpPr/>
          <p:nvPr/>
        </p:nvSpPr>
        <p:spPr>
          <a:xfrm>
            <a:off x="4139952" y="5301208"/>
            <a:ext cx="542156" cy="2715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58BE895-4DFF-F30A-0B9E-D3A9CB3B389E}"/>
              </a:ext>
            </a:extLst>
          </p:cNvPr>
          <p:cNvCxnSpPr/>
          <p:nvPr/>
        </p:nvCxnSpPr>
        <p:spPr>
          <a:xfrm>
            <a:off x="1187624" y="5805264"/>
            <a:ext cx="33843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FEE302-F021-F952-3B8C-5E71CEB450DD}"/>
              </a:ext>
            </a:extLst>
          </p:cNvPr>
          <p:cNvSpPr txBox="1"/>
          <p:nvPr/>
        </p:nvSpPr>
        <p:spPr>
          <a:xfrm>
            <a:off x="4867383" y="4881934"/>
            <a:ext cx="4074096" cy="923330"/>
          </a:xfrm>
          <a:prstGeom prst="rect">
            <a:avLst/>
          </a:prstGeom>
          <a:noFill/>
        </p:spPr>
        <p:txBody>
          <a:bodyPr wrap="square">
            <a:spAutoFit/>
          </a:bodyPr>
          <a:lstStyle/>
          <a:p>
            <a:pPr algn="ctr"/>
            <a:r>
              <a:rPr lang="en-US" b="1" dirty="0">
                <a:solidFill>
                  <a:srgbClr val="FF0000"/>
                </a:solidFill>
              </a:rPr>
              <a:t>~4 orders of magnitude increase in memory requirement </a:t>
            </a:r>
          </a:p>
          <a:p>
            <a:pPr algn="ctr"/>
            <a:r>
              <a:rPr lang="en-US" b="1" dirty="0">
                <a:solidFill>
                  <a:srgbClr val="FF0000"/>
                </a:solidFill>
              </a:rPr>
              <a:t>in just a few years!</a:t>
            </a:r>
          </a:p>
        </p:txBody>
      </p:sp>
    </p:spTree>
    <p:extLst>
      <p:ext uri="{BB962C8B-B14F-4D97-AF65-F5344CB8AC3E}">
        <p14:creationId xmlns:p14="http://schemas.microsoft.com/office/powerpoint/2010/main" val="22445017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Focus: 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natively support </a:t>
            </a:r>
            <a:endParaRPr lang="en-US" dirty="0">
              <a:solidFill>
                <a:srgbClr val="0000FF"/>
              </a:solidFill>
            </a:endParaRPr>
          </a:p>
          <a:p>
            <a:pPr lvl="1"/>
            <a:r>
              <a:rPr lang="en-US" dirty="0">
                <a:solidFill>
                  <a:srgbClr val="0000FF"/>
                </a:solidFill>
              </a:rPr>
              <a:t>Bulk bitwise COPY and INIT/ZERO</a:t>
            </a:r>
          </a:p>
          <a:p>
            <a:pPr lvl="1"/>
            <a:r>
              <a:rPr lang="en-US" dirty="0">
                <a:solidFill>
                  <a:srgbClr val="0000FF"/>
                </a:solidFill>
              </a:rPr>
              <a:t>Bulk bitwise AND, OR, NOT, MAJ, NOR, NAND</a:t>
            </a:r>
          </a:p>
          <a:p>
            <a:pPr lvl="1"/>
            <a:r>
              <a:rPr lang="en-US" dirty="0">
                <a:solidFill>
                  <a:srgbClr val="0000FF"/>
                </a:solidFill>
              </a:rPr>
              <a:t>True Random Number Generation; Physical Unclonable Functions</a:t>
            </a:r>
          </a:p>
          <a:p>
            <a:pPr lvl="1"/>
            <a:r>
              <a:rPr lang="en-US" dirty="0">
                <a:solidFill>
                  <a:srgbClr val="0000FF"/>
                </a:solidFill>
              </a:rPr>
              <a:t>More complex computation using Lookup Tables</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endParaRPr lang="en-US" sz="1800" dirty="0">
              <a:solidFill>
                <a:srgbClr val="FF0000"/>
              </a:solidFill>
            </a:endParaRPr>
          </a:p>
          <a:p>
            <a:r>
              <a:rPr lang="en-US" dirty="0">
                <a:solidFill>
                  <a:srgbClr val="FF0000"/>
                </a:solidFill>
              </a:rPr>
              <a:t>30X-257X performance and energy improvements</a:t>
            </a:r>
          </a:p>
          <a:p>
            <a:pPr marL="0" indent="0">
              <a:buNone/>
            </a:pPr>
            <a:r>
              <a:rPr lang="en-US" sz="1200" kern="1200" dirty="0">
                <a:solidFill>
                  <a:srgbClr val="000000"/>
                </a:solidFill>
                <a:latin typeface="Tahoma" charset="0"/>
              </a:rPr>
              <a:t>       </a:t>
            </a:r>
            <a:r>
              <a:rPr lang="en-US" sz="1000" kern="1200" dirty="0">
                <a:solidFill>
                  <a:srgbClr val="000000"/>
                </a:solidFill>
                <a:latin typeface="Tahoma" charset="0"/>
              </a:rPr>
              <a:t>Seshadri</a:t>
            </a:r>
            <a:r>
              <a:rPr lang="en-US" sz="1000" kern="1200" dirty="0">
                <a:solidFill>
                  <a:srgbClr val="0000FF"/>
                </a:solidFill>
                <a:latin typeface="Tahoma" charset="0"/>
              </a:rPr>
              <a:t>+“</a:t>
            </a:r>
            <a:r>
              <a:rPr lang="en-US" altLang="ja-JP" sz="1000" kern="1200" dirty="0" err="1">
                <a:solidFill>
                  <a:srgbClr val="0000FF"/>
                </a:solidFill>
                <a:latin typeface="Tahoma" charset="0"/>
                <a:ea typeface="ＭＳ Ｐゴシック" panose="020B0600070205080204" pitchFamily="34" charset="-128"/>
              </a:rPr>
              <a:t>RowClone</a:t>
            </a:r>
            <a:r>
              <a:rPr lang="en-US" altLang="ja-JP" sz="1000" kern="1200" dirty="0">
                <a:solidFill>
                  <a:srgbClr val="0000FF"/>
                </a:solidFill>
                <a:latin typeface="Tahoma" charset="0"/>
                <a:ea typeface="ＭＳ Ｐゴシック" panose="020B0600070205080204" pitchFamily="34" charset="-128"/>
              </a:rPr>
              <a:t>: Fast and Efficient In-DRAM Copy and Initialization of Bulk Data,</a:t>
            </a:r>
            <a:r>
              <a:rPr lang="en-US" sz="1000" kern="1200" dirty="0">
                <a:solidFill>
                  <a:srgbClr val="0000FF"/>
                </a:solidFill>
                <a:latin typeface="Tahoma" charset="0"/>
              </a:rPr>
              <a:t>”</a:t>
            </a:r>
            <a:r>
              <a:rPr lang="en-US" altLang="ja-JP" sz="1000" kern="1200" dirty="0">
                <a:solidFill>
                  <a:srgbClr val="0000FF"/>
                </a:solidFill>
                <a:latin typeface="Tahoma" charset="0"/>
                <a:ea typeface="ＭＳ Ｐゴシック" panose="020B0600070205080204" pitchFamily="34" charset="-128"/>
              </a:rPr>
              <a:t> </a:t>
            </a:r>
            <a:r>
              <a:rPr lang="en-US" altLang="ja-JP" sz="1000" kern="1200" dirty="0">
                <a:solidFill>
                  <a:srgbClr val="000000"/>
                </a:solidFill>
                <a:latin typeface="Tahoma" charset="0"/>
                <a:ea typeface="ＭＳ Ｐゴシック" panose="020B0600070205080204" pitchFamily="34" charset="-128"/>
              </a:rPr>
              <a:t>MICRO 2013.</a:t>
            </a:r>
            <a:endParaRPr lang="en-US" sz="1000" kern="1200" dirty="0">
              <a:solidFill>
                <a:srgbClr val="000000"/>
              </a:solidFill>
            </a:endParaRPr>
          </a:p>
          <a:p>
            <a:pPr marL="0" indent="0">
              <a:buNone/>
            </a:pPr>
            <a:r>
              <a:rPr lang="en-US" sz="1000" kern="1200" dirty="0">
                <a:solidFill>
                  <a:srgbClr val="000000"/>
                </a:solidFill>
              </a:rPr>
              <a:t>        Seshadri+, “</a:t>
            </a:r>
            <a:r>
              <a:rPr lang="en-US" sz="1000" kern="1200" dirty="0">
                <a:solidFill>
                  <a:srgbClr val="0000FF"/>
                </a:solidFill>
              </a:rPr>
              <a:t>Fast Bulk Bitwise AND and OR in DRAM</a:t>
            </a:r>
            <a:r>
              <a:rPr lang="en-US" sz="1000" kern="1200" dirty="0">
                <a:solidFill>
                  <a:srgbClr val="000000"/>
                </a:solidFill>
              </a:rPr>
              <a:t>”, IEEE CAL 2015.</a:t>
            </a:r>
          </a:p>
          <a:p>
            <a:pPr marL="0" indent="0">
              <a:buNone/>
            </a:pPr>
            <a:r>
              <a:rPr lang="en-US" sz="1000" dirty="0"/>
              <a:t>        Seshadri+, “</a:t>
            </a:r>
            <a:r>
              <a:rPr lang="en-US" sz="1000" dirty="0">
                <a:solidFill>
                  <a:srgbClr val="0000FF"/>
                </a:solidFill>
              </a:rPr>
              <a:t>Ambit: In-Memory Accelerator for Bulk Bitwise Operations Using Commodity DRAM Technology</a:t>
            </a:r>
            <a:r>
              <a:rPr lang="en-US" sz="1000" dirty="0"/>
              <a:t>,” MICRO 2017.</a:t>
            </a:r>
          </a:p>
          <a:p>
            <a:pPr marL="0" indent="0">
              <a:buNone/>
            </a:pPr>
            <a:r>
              <a:rPr lang="en-US" sz="1000" dirty="0"/>
              <a:t>        Hajinazar+, “</a:t>
            </a:r>
            <a:r>
              <a:rPr lang="en-US" sz="1000" dirty="0">
                <a:solidFill>
                  <a:srgbClr val="0000FF"/>
                </a:solidFill>
              </a:rPr>
              <a:t>SIMDRAM: A Framework for Bit-Serial SIMD Processing using DRAM</a:t>
            </a:r>
            <a:r>
              <a:rPr lang="en-US" sz="1000" dirty="0"/>
              <a:t>,” ASPLOS 2021.</a:t>
            </a:r>
          </a:p>
          <a:p>
            <a:pPr marL="0" indent="0">
              <a:buNone/>
            </a:pPr>
            <a:r>
              <a:rPr lang="en-US" sz="1000" dirty="0"/>
              <a:t>        Oliveira+, “</a:t>
            </a:r>
            <a:r>
              <a:rPr lang="en-US" sz="1000" dirty="0">
                <a:solidFill>
                  <a:srgbClr val="0000FF"/>
                </a:solidFill>
              </a:rPr>
              <a:t>MIMDRAM: An End-to-End Processing-Using-DRAM System for High-Throughput, Energy-Efficient and Programmer-Transparent        	Multiple-Instruction Multiple-Data Processing</a:t>
            </a:r>
            <a:r>
              <a:rPr lang="en-US" sz="1000" dirty="0"/>
              <a:t>,” HPCA 2024.</a:t>
            </a: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048235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114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715239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94936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245905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33845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0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40373774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31108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2730010"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sequencing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0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6381120" y="2504408"/>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3213038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32936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SIMDRAM 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lgn="ctr">
              <a:buNone/>
            </a:pPr>
            <a:r>
              <a:rPr lang="en-US" sz="3200" dirty="0"/>
              <a:t>Large improvements over </a:t>
            </a:r>
            <a:r>
              <a:rPr lang="en-US" sz="3200" b="1" dirty="0">
                <a:solidFill>
                  <a:srgbClr val="C00000"/>
                </a:solidFill>
              </a:rPr>
              <a:t>CPU</a:t>
            </a:r>
            <a:r>
              <a:rPr lang="en-US" sz="3200" dirty="0"/>
              <a:t> &amp; </a:t>
            </a:r>
            <a:r>
              <a:rPr lang="en-US" sz="3200" b="1" dirty="0">
                <a:solidFill>
                  <a:srgbClr val="C00000"/>
                </a:solidFill>
              </a:rPr>
              <a:t>high-end GPU:</a:t>
            </a:r>
            <a:r>
              <a:rPr lang="en-US" sz="3200" dirty="0"/>
              <a:t> </a:t>
            </a:r>
            <a:endParaRPr lang="en-US" sz="3200" b="1" dirty="0"/>
          </a:p>
          <a:p>
            <a:pPr marL="0" indent="0">
              <a:buNone/>
            </a:pPr>
            <a:endParaRPr lang="en-US" sz="800" b="1" dirty="0"/>
          </a:p>
          <a:p>
            <a:pPr marL="0" indent="0">
              <a:buNone/>
            </a:pPr>
            <a:endParaRPr lang="en-US" sz="800" b="1" dirty="0"/>
          </a:p>
          <a:p>
            <a:pPr marL="0" indent="0" algn="ctr">
              <a:buNone/>
            </a:pPr>
            <a:r>
              <a:rPr lang="en-US" sz="4000" b="1" dirty="0">
                <a:solidFill>
                  <a:schemeClr val="accent1">
                    <a:lumMod val="75000"/>
                  </a:schemeClr>
                </a:solidFill>
              </a:rPr>
              <a:t>Throughput: </a:t>
            </a:r>
            <a:r>
              <a:rPr lang="en-US" sz="4000" b="1" dirty="0">
                <a:solidFill>
                  <a:schemeClr val="accent6">
                    <a:lumMod val="75000"/>
                  </a:schemeClr>
                </a:solidFill>
              </a:rPr>
              <a:t> 88×</a:t>
            </a:r>
            <a:r>
              <a:rPr lang="en-US" sz="4000" dirty="0">
                <a:solidFill>
                  <a:schemeClr val="accent6">
                    <a:lumMod val="75000"/>
                  </a:schemeClr>
                </a:solidFill>
              </a:rPr>
              <a:t> </a:t>
            </a:r>
            <a:r>
              <a:rPr lang="en-US" sz="4000" dirty="0"/>
              <a:t>and </a:t>
            </a:r>
            <a:r>
              <a:rPr lang="en-US" sz="4000" b="1" dirty="0">
                <a:solidFill>
                  <a:schemeClr val="accent6">
                    <a:lumMod val="75000"/>
                  </a:schemeClr>
                </a:solidFill>
              </a:rPr>
              <a:t>5.8×</a:t>
            </a:r>
            <a:r>
              <a:rPr lang="en-US" sz="4000" dirty="0"/>
              <a:t> </a:t>
            </a:r>
          </a:p>
          <a:p>
            <a:pPr marL="0" indent="0" algn="ctr">
              <a:buNone/>
            </a:pPr>
            <a:r>
              <a:rPr lang="en-US" sz="2400" dirty="0"/>
              <a:t>(</a:t>
            </a:r>
            <a:r>
              <a:rPr lang="en-US" sz="2400" b="1" dirty="0"/>
              <a:t>16 complex operations)</a:t>
            </a:r>
          </a:p>
          <a:p>
            <a:endParaRPr lang="en-US" sz="800" b="1" dirty="0"/>
          </a:p>
          <a:p>
            <a:pPr marL="0" indent="0">
              <a:buNone/>
            </a:pPr>
            <a:endParaRPr lang="en-US" sz="800" b="1" dirty="0"/>
          </a:p>
          <a:p>
            <a:pPr marL="0" indent="0" algn="ctr">
              <a:buNone/>
            </a:pPr>
            <a:r>
              <a:rPr lang="en-US" sz="4000" b="1" dirty="0">
                <a:solidFill>
                  <a:schemeClr val="accent1">
                    <a:lumMod val="75000"/>
                  </a:schemeClr>
                </a:solidFill>
              </a:rPr>
              <a:t>Energy: </a:t>
            </a:r>
            <a:r>
              <a:rPr lang="en-US" sz="4000" b="1" dirty="0">
                <a:solidFill>
                  <a:schemeClr val="accent6">
                    <a:lumMod val="75000"/>
                  </a:schemeClr>
                </a:solidFill>
              </a:rPr>
              <a:t>257×</a:t>
            </a:r>
            <a:r>
              <a:rPr lang="en-US" sz="4000" dirty="0">
                <a:solidFill>
                  <a:schemeClr val="accent6">
                    <a:lumMod val="75000"/>
                  </a:schemeClr>
                </a:solidFill>
              </a:rPr>
              <a:t> </a:t>
            </a:r>
            <a:r>
              <a:rPr lang="en-US" sz="4000" dirty="0"/>
              <a:t>and </a:t>
            </a:r>
            <a:r>
              <a:rPr lang="en-US" sz="4000" b="1" dirty="0">
                <a:solidFill>
                  <a:schemeClr val="accent6">
                    <a:lumMod val="75000"/>
                  </a:schemeClr>
                </a:solidFill>
              </a:rPr>
              <a:t>31× </a:t>
            </a:r>
          </a:p>
          <a:p>
            <a:pPr marL="0" indent="0" algn="ctr">
              <a:buNone/>
            </a:pPr>
            <a:r>
              <a:rPr lang="en-US" sz="2400" dirty="0"/>
              <a:t>(</a:t>
            </a:r>
            <a:r>
              <a:rPr lang="en-US" sz="2400" b="1" dirty="0"/>
              <a:t>16 complex operations)</a:t>
            </a:r>
          </a:p>
          <a:p>
            <a:endParaRPr lang="en-US" sz="800" b="1" dirty="0"/>
          </a:p>
          <a:p>
            <a:pPr marL="0" indent="0">
              <a:buNone/>
            </a:pPr>
            <a:endParaRPr lang="en-US" sz="800" b="1" dirty="0"/>
          </a:p>
          <a:p>
            <a:pPr marL="0" indent="0" algn="ctr">
              <a:buNone/>
            </a:pPr>
            <a:r>
              <a:rPr lang="en-US" sz="3800" b="1" dirty="0">
                <a:solidFill>
                  <a:schemeClr val="accent1">
                    <a:lumMod val="75000"/>
                  </a:schemeClr>
                </a:solidFill>
              </a:rPr>
              <a:t>Application Performance: </a:t>
            </a:r>
            <a:r>
              <a:rPr lang="en-US" sz="3800" b="1" dirty="0">
                <a:solidFill>
                  <a:schemeClr val="accent6">
                    <a:lumMod val="75000"/>
                  </a:schemeClr>
                </a:solidFill>
              </a:rPr>
              <a:t>21× </a:t>
            </a:r>
            <a:r>
              <a:rPr lang="en-US" sz="3800" dirty="0"/>
              <a:t>and </a:t>
            </a:r>
            <a:r>
              <a:rPr lang="en-US" sz="3800" b="1" dirty="0">
                <a:solidFill>
                  <a:schemeClr val="accent6">
                    <a:lumMod val="75000"/>
                  </a:schemeClr>
                </a:solidFill>
              </a:rPr>
              <a:t>2.1×</a:t>
            </a:r>
          </a:p>
          <a:p>
            <a:pPr marL="0" indent="0" algn="ctr">
              <a:buNone/>
            </a:pPr>
            <a:r>
              <a:rPr lang="en-US" sz="2400" dirty="0"/>
              <a:t>(</a:t>
            </a:r>
            <a:r>
              <a:rPr lang="en-US" sz="2400" b="1" dirty="0"/>
              <a:t>seven common real-world applications)</a:t>
            </a:r>
          </a:p>
          <a:p>
            <a:endParaRPr lang="en-US" sz="3200" dirty="0">
              <a:solidFill>
                <a:schemeClr val="accent1">
                  <a:lumMod val="75000"/>
                </a:schemeClr>
              </a:solidFill>
            </a:endParaRPr>
          </a:p>
          <a:p>
            <a:endParaRPr lang="en-US" dirty="0"/>
          </a:p>
          <a:p>
            <a:endParaRPr lang="en-US" dirty="0"/>
          </a:p>
          <a:p>
            <a:endParaRPr lang="en-US" dirty="0"/>
          </a:p>
        </p:txBody>
      </p:sp>
    </p:spTree>
    <p:extLst>
      <p:ext uri="{BB962C8B-B14F-4D97-AF65-F5344CB8AC3E}">
        <p14:creationId xmlns:p14="http://schemas.microsoft.com/office/powerpoint/2010/main" val="1954906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35640762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5F2A-225D-5D50-FD7C-2D329BB13089}"/>
              </a:ext>
            </a:extLst>
          </p:cNvPr>
          <p:cNvSpPr>
            <a:spLocks noGrp="1"/>
          </p:cNvSpPr>
          <p:nvPr>
            <p:ph type="title"/>
          </p:nvPr>
        </p:nvSpPr>
        <p:spPr>
          <a:xfrm>
            <a:off x="139189" y="152400"/>
            <a:ext cx="9068867" cy="1066800"/>
          </a:xfrm>
        </p:spPr>
        <p:txBody>
          <a:bodyPr/>
          <a:lstStyle/>
          <a:p>
            <a:r>
              <a:rPr lang="en-US" sz="3300" dirty="0"/>
              <a:t>MIMDRAM: More Flexible Processing using DRAM</a:t>
            </a:r>
          </a:p>
        </p:txBody>
      </p:sp>
      <p:sp>
        <p:nvSpPr>
          <p:cNvPr id="3" name="Content Placeholder 2">
            <a:extLst>
              <a:ext uri="{FF2B5EF4-FFF2-40B4-BE49-F238E27FC236}">
                <a16:creationId xmlns:a16="http://schemas.microsoft.com/office/drawing/2014/main" id="{7C9CF310-5946-6458-BB56-CB497A6BFEA4}"/>
              </a:ext>
            </a:extLst>
          </p:cNvPr>
          <p:cNvSpPr>
            <a:spLocks noGrp="1"/>
          </p:cNvSpPr>
          <p:nvPr>
            <p:ph idx="1"/>
          </p:nvPr>
        </p:nvSpPr>
        <p:spPr>
          <a:xfrm>
            <a:off x="228600" y="980728"/>
            <a:ext cx="8610600" cy="4876800"/>
          </a:xfrm>
        </p:spPr>
        <p:txBody>
          <a:bodyPr/>
          <a:lstStyle/>
          <a:p>
            <a:r>
              <a:rPr lang="en-US" b="1" dirty="0">
                <a:solidFill>
                  <a:srgbClr val="0000FF"/>
                </a:solidFill>
              </a:rPr>
              <a:t>Appears at HPCA 2024</a:t>
            </a:r>
          </a:p>
        </p:txBody>
      </p:sp>
      <p:sp>
        <p:nvSpPr>
          <p:cNvPr id="4" name="Slide Number Placeholder 3">
            <a:extLst>
              <a:ext uri="{FF2B5EF4-FFF2-40B4-BE49-F238E27FC236}">
                <a16:creationId xmlns:a16="http://schemas.microsoft.com/office/drawing/2014/main" id="{957423CF-DD8F-B683-D846-333780C421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733B65C-244E-E2A1-FA8F-B41FB086F758}"/>
              </a:ext>
            </a:extLst>
          </p:cNvPr>
          <p:cNvPicPr>
            <a:picLocks noChangeAspect="1"/>
          </p:cNvPicPr>
          <p:nvPr/>
        </p:nvPicPr>
        <p:blipFill>
          <a:blip r:embed="rId2"/>
          <a:stretch>
            <a:fillRect/>
          </a:stretch>
        </p:blipFill>
        <p:spPr>
          <a:xfrm>
            <a:off x="139189" y="1593000"/>
            <a:ext cx="8979457" cy="2412064"/>
          </a:xfrm>
          <a:prstGeom prst="rect">
            <a:avLst/>
          </a:prstGeom>
        </p:spPr>
      </p:pic>
      <p:pic>
        <p:nvPicPr>
          <p:cNvPr id="6" name="Picture 5">
            <a:extLst>
              <a:ext uri="{FF2B5EF4-FFF2-40B4-BE49-F238E27FC236}">
                <a16:creationId xmlns:a16="http://schemas.microsoft.com/office/drawing/2014/main" id="{039817D3-976F-5B55-5BC1-EACE707F934E}"/>
              </a:ext>
            </a:extLst>
          </p:cNvPr>
          <p:cNvPicPr>
            <a:picLocks noChangeAspect="1"/>
          </p:cNvPicPr>
          <p:nvPr/>
        </p:nvPicPr>
        <p:blipFill>
          <a:blip r:embed="rId3"/>
          <a:stretch>
            <a:fillRect/>
          </a:stretch>
        </p:blipFill>
        <p:spPr>
          <a:xfrm>
            <a:off x="1936750" y="4149080"/>
            <a:ext cx="5270500" cy="2667000"/>
          </a:xfrm>
          <a:prstGeom prst="rect">
            <a:avLst/>
          </a:prstGeom>
        </p:spPr>
      </p:pic>
      <p:sp>
        <p:nvSpPr>
          <p:cNvPr id="7" name="TextBox 6">
            <a:extLst>
              <a:ext uri="{FF2B5EF4-FFF2-40B4-BE49-F238E27FC236}">
                <a16:creationId xmlns:a16="http://schemas.microsoft.com/office/drawing/2014/main" id="{3C7BF614-7857-63C5-C3E1-C9C2993CE347}"/>
              </a:ext>
            </a:extLst>
          </p:cNvPr>
          <p:cNvSpPr txBox="1"/>
          <p:nvPr/>
        </p:nvSpPr>
        <p:spPr>
          <a:xfrm>
            <a:off x="4466052" y="102222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https://arxiv.org/pdf/2402.19080.pdf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2043591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4000" cy="925840"/>
          </a:xfrm>
        </p:spPr>
        <p:txBody>
          <a:bodyPr>
            <a:noAutofit/>
          </a:bodyPr>
          <a:lstStyle/>
          <a:p>
            <a:r>
              <a:rPr lang="en-US" sz="3600" dirty="0"/>
              <a:t>MIMDRAM: </a:t>
            </a:r>
            <a:br>
              <a:rPr lang="en-US" sz="3600" dirty="0"/>
            </a:br>
            <a:r>
              <a:rPr lang="en-US" sz="2800" dirty="0"/>
              <a:t>Key Idea (I)</a:t>
            </a:r>
          </a:p>
        </p:txBody>
      </p:sp>
      <p:sp>
        <p:nvSpPr>
          <p:cNvPr id="6" name="Rounded Rectangle 5">
            <a:extLst>
              <a:ext uri="{FF2B5EF4-FFF2-40B4-BE49-F238E27FC236}">
                <a16:creationId xmlns:a16="http://schemas.microsoft.com/office/drawing/2014/main" id="{B4C51049-9585-2E46-A946-E7EC62EBA1E1}"/>
              </a:ext>
            </a:extLst>
          </p:cNvPr>
          <p:cNvSpPr/>
          <p:nvPr/>
        </p:nvSpPr>
        <p:spPr>
          <a:xfrm>
            <a:off x="-36512" y="1280109"/>
            <a:ext cx="9144000" cy="780739"/>
          </a:xfrm>
          <a:prstGeom prst="roundRect">
            <a:avLst>
              <a:gd name="adj" fmla="val 9020"/>
            </a:avLst>
          </a:prstGeom>
          <a:no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00"/>
                </a:solidFill>
                <a:effectLst/>
                <a:uLnTx/>
                <a:uFillTx/>
                <a:latin typeface="Avenir Next" panose="020B0503020202020204" pitchFamily="34" charset="0"/>
                <a:ea typeface="+mn-ea"/>
                <a:cs typeface="+mn-cs"/>
              </a:rPr>
              <a:t>Enable narrower-width operations than a DRAM row</a:t>
            </a:r>
            <a:endParaRPr kumimoji="0" lang="en-US" sz="2600" b="1" i="0" u="sng" strike="noStrike" kern="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9241" y="2751056"/>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6769" y="2751056"/>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3441" y="2751056"/>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0969" y="2751056"/>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6840" y="2412494"/>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0640" y="2564894"/>
            <a:ext cx="6403145"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5885" y="2564894"/>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p:nvPr/>
          </p:nvCxnSpPr>
          <p:spPr>
            <a:xfrm flipV="1">
              <a:off x="530332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p:nvPr/>
          </p:nvCxnSpPr>
          <p:spPr>
            <a:xfrm flipV="1">
              <a:off x="684510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2985" y="2564894"/>
            <a:ext cx="6403145"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823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2329"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11F4708B-AC51-BD7D-82BC-C3872A929AE8}"/>
              </a:ext>
            </a:extLst>
          </p:cNvPr>
          <p:cNvCxnSpPr>
            <a:cxnSpLocks/>
          </p:cNvCxnSpPr>
          <p:nvPr/>
        </p:nvCxnSpPr>
        <p:spPr>
          <a:xfrm flipV="1">
            <a:off x="487751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63C4B1D-F5CF-A223-C6CC-B01DF5CDD6E7}"/>
              </a:ext>
            </a:extLst>
          </p:cNvPr>
          <p:cNvCxnSpPr>
            <a:cxnSpLocks/>
          </p:cNvCxnSpPr>
          <p:nvPr/>
        </p:nvCxnSpPr>
        <p:spPr>
          <a:xfrm flipV="1">
            <a:off x="641929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3886" y="3135848"/>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4978" y="2761209"/>
            <a:ext cx="5790027" cy="1402792"/>
            <a:chOff x="2134538" y="2243328"/>
            <a:chExt cx="57900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8" name="Group 227">
              <a:extLst>
                <a:ext uri="{FF2B5EF4-FFF2-40B4-BE49-F238E27FC236}">
                  <a16:creationId xmlns:a16="http://schemas.microsoft.com/office/drawing/2014/main" id="{FF97BF8E-55FF-2911-59F0-8724B5C0C7CE}"/>
                </a:ext>
              </a:extLst>
            </p:cNvPr>
            <p:cNvGrpSpPr/>
            <p:nvPr/>
          </p:nvGrpSpPr>
          <p:grpSpPr>
            <a:xfrm>
              <a:off x="5258738" y="2243328"/>
              <a:ext cx="1108299" cy="1490472"/>
              <a:chOff x="5258738" y="2243328"/>
              <a:chExt cx="1108299" cy="1490472"/>
            </a:xfrm>
          </p:grpSpPr>
          <p:grpSp>
            <p:nvGrpSpPr>
              <p:cNvPr id="242" name="Group 241">
                <a:extLst>
                  <a:ext uri="{FF2B5EF4-FFF2-40B4-BE49-F238E27FC236}">
                    <a16:creationId xmlns:a16="http://schemas.microsoft.com/office/drawing/2014/main" id="{262DAB03-507F-4E7F-8B1C-5D31F249993F}"/>
                  </a:ext>
                </a:extLst>
              </p:cNvPr>
              <p:cNvGrpSpPr/>
              <p:nvPr/>
            </p:nvGrpSpPr>
            <p:grpSpPr>
              <a:xfrm>
                <a:off x="5258738" y="3504497"/>
                <a:ext cx="1108299" cy="229303"/>
                <a:chOff x="5486400" y="3962400"/>
                <a:chExt cx="2209800" cy="457200"/>
              </a:xfrm>
            </p:grpSpPr>
            <p:sp>
              <p:nvSpPr>
                <p:cNvPr id="249" name="DRAM">
                  <a:extLst>
                    <a:ext uri="{FF2B5EF4-FFF2-40B4-BE49-F238E27FC236}">
                      <a16:creationId xmlns:a16="http://schemas.microsoft.com/office/drawing/2014/main" id="{0DA8D64E-DA02-2A95-8E23-7361CAA5A779}"/>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0" name="DRAM">
                  <a:extLst>
                    <a:ext uri="{FF2B5EF4-FFF2-40B4-BE49-F238E27FC236}">
                      <a16:creationId xmlns:a16="http://schemas.microsoft.com/office/drawing/2014/main" id="{62EE97B7-0559-823B-BE1B-EAC437C819C9}"/>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1" name="DRAM">
                  <a:extLst>
                    <a:ext uri="{FF2B5EF4-FFF2-40B4-BE49-F238E27FC236}">
                      <a16:creationId xmlns:a16="http://schemas.microsoft.com/office/drawing/2014/main" id="{F373AD3F-6B46-2DD8-72AB-97521E485EDA}"/>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2" name="DRAM">
                  <a:extLst>
                    <a:ext uri="{FF2B5EF4-FFF2-40B4-BE49-F238E27FC236}">
                      <a16:creationId xmlns:a16="http://schemas.microsoft.com/office/drawing/2014/main" id="{D9BC8614-1F6A-6B15-241B-4624FD4C4D17}"/>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3" name="DRAM">
                  <a:extLst>
                    <a:ext uri="{FF2B5EF4-FFF2-40B4-BE49-F238E27FC236}">
                      <a16:creationId xmlns:a16="http://schemas.microsoft.com/office/drawing/2014/main" id="{B8DD34E4-3DA8-76F3-6132-F3E0619678D2}"/>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3" name="Group 242">
                <a:extLst>
                  <a:ext uri="{FF2B5EF4-FFF2-40B4-BE49-F238E27FC236}">
                    <a16:creationId xmlns:a16="http://schemas.microsoft.com/office/drawing/2014/main" id="{8D72FDB8-EF6D-DCBF-4989-AFBD5087B795}"/>
                  </a:ext>
                </a:extLst>
              </p:cNvPr>
              <p:cNvGrpSpPr/>
              <p:nvPr/>
            </p:nvGrpSpPr>
            <p:grpSpPr>
              <a:xfrm>
                <a:off x="5354281" y="2243328"/>
                <a:ext cx="917213" cy="1261169"/>
                <a:chOff x="5676900" y="990600"/>
                <a:chExt cx="1828800" cy="2971800"/>
              </a:xfrm>
            </p:grpSpPr>
            <p:cxnSp>
              <p:nvCxnSpPr>
                <p:cNvPr id="244" name="Straight Connector 243">
                  <a:extLst>
                    <a:ext uri="{FF2B5EF4-FFF2-40B4-BE49-F238E27FC236}">
                      <a16:creationId xmlns:a16="http://schemas.microsoft.com/office/drawing/2014/main" id="{A268F7DB-A70A-FCB0-D84A-365F49D0F920}"/>
                    </a:ext>
                  </a:extLst>
                </p:cNvPr>
                <p:cNvCxnSpPr>
                  <a:endCxn id="249"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A0B5D32-0F2B-91D8-2B90-C74AD074BFA7}"/>
                    </a:ext>
                  </a:extLst>
                </p:cNvPr>
                <p:cNvCxnSpPr>
                  <a:endCxn id="251"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CC2A6C1-740D-56FD-15BC-79F9F9C568F5}"/>
                    </a:ext>
                  </a:extLst>
                </p:cNvPr>
                <p:cNvCxnSpPr>
                  <a:endCxn id="252"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50946F3-46A4-D331-1C7B-2799016BBD36}"/>
                    </a:ext>
                  </a:extLst>
                </p:cNvPr>
                <p:cNvCxnSpPr>
                  <a:endCxn id="253"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A87300C-D2A4-7F97-6944-20BF6F24F3B9}"/>
                    </a:ext>
                  </a:extLst>
                </p:cNvPr>
                <p:cNvCxnSpPr>
                  <a:endCxn id="250"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9" name="Group 228">
              <a:extLst>
                <a:ext uri="{FF2B5EF4-FFF2-40B4-BE49-F238E27FC236}">
                  <a16:creationId xmlns:a16="http://schemas.microsoft.com/office/drawing/2014/main" id="{E634D07A-4DB3-7D2A-0949-2639BE667640}"/>
                </a:ext>
              </a:extLst>
            </p:cNvPr>
            <p:cNvGrpSpPr/>
            <p:nvPr/>
          </p:nvGrpSpPr>
          <p:grpSpPr>
            <a:xfrm>
              <a:off x="6816266" y="2243328"/>
              <a:ext cx="1108299" cy="1490472"/>
              <a:chOff x="6816266" y="2243328"/>
              <a:chExt cx="1108299" cy="1490472"/>
            </a:xfrm>
          </p:grpSpPr>
          <p:grpSp>
            <p:nvGrpSpPr>
              <p:cNvPr id="230" name="Group 229">
                <a:extLst>
                  <a:ext uri="{FF2B5EF4-FFF2-40B4-BE49-F238E27FC236}">
                    <a16:creationId xmlns:a16="http://schemas.microsoft.com/office/drawing/2014/main" id="{C81C3260-3881-C234-B441-6F47599092A2}"/>
                  </a:ext>
                </a:extLst>
              </p:cNvPr>
              <p:cNvGrpSpPr/>
              <p:nvPr/>
            </p:nvGrpSpPr>
            <p:grpSpPr>
              <a:xfrm>
                <a:off x="6816266" y="3504497"/>
                <a:ext cx="1108299" cy="229303"/>
                <a:chOff x="5486400" y="3962400"/>
                <a:chExt cx="2209800" cy="457200"/>
              </a:xfrm>
            </p:grpSpPr>
            <p:sp>
              <p:nvSpPr>
                <p:cNvPr id="237" name="DRAM">
                  <a:extLst>
                    <a:ext uri="{FF2B5EF4-FFF2-40B4-BE49-F238E27FC236}">
                      <a16:creationId xmlns:a16="http://schemas.microsoft.com/office/drawing/2014/main" id="{1EBE208B-E1EB-1C36-B88C-6259EB0B7EE7}"/>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8" name="DRAM">
                  <a:extLst>
                    <a:ext uri="{FF2B5EF4-FFF2-40B4-BE49-F238E27FC236}">
                      <a16:creationId xmlns:a16="http://schemas.microsoft.com/office/drawing/2014/main" id="{5A46B2E6-5F4F-B3DD-CA93-2A2A81C0FA12}"/>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9" name="DRAM">
                  <a:extLst>
                    <a:ext uri="{FF2B5EF4-FFF2-40B4-BE49-F238E27FC236}">
                      <a16:creationId xmlns:a16="http://schemas.microsoft.com/office/drawing/2014/main" id="{257EC04E-BDC2-D9C1-057D-D2CB9CB08ED3}"/>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0" name="DRAM">
                  <a:extLst>
                    <a:ext uri="{FF2B5EF4-FFF2-40B4-BE49-F238E27FC236}">
                      <a16:creationId xmlns:a16="http://schemas.microsoft.com/office/drawing/2014/main" id="{9F6ABAB8-F9F2-516D-1ACB-5054CE8ADFEA}"/>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1" name="DRAM">
                  <a:extLst>
                    <a:ext uri="{FF2B5EF4-FFF2-40B4-BE49-F238E27FC236}">
                      <a16:creationId xmlns:a16="http://schemas.microsoft.com/office/drawing/2014/main" id="{504B41EC-4607-5BC8-72FC-9325A53CC579}"/>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1" name="Group 230">
                <a:extLst>
                  <a:ext uri="{FF2B5EF4-FFF2-40B4-BE49-F238E27FC236}">
                    <a16:creationId xmlns:a16="http://schemas.microsoft.com/office/drawing/2014/main" id="{A1B34F0B-5F3A-5C90-7F14-FC4961989315}"/>
                  </a:ext>
                </a:extLst>
              </p:cNvPr>
              <p:cNvGrpSpPr/>
              <p:nvPr/>
            </p:nvGrpSpPr>
            <p:grpSpPr>
              <a:xfrm>
                <a:off x="6911809" y="2243328"/>
                <a:ext cx="917213" cy="1261169"/>
                <a:chOff x="5676900" y="990600"/>
                <a:chExt cx="1828800" cy="2971800"/>
              </a:xfrm>
            </p:grpSpPr>
            <p:cxnSp>
              <p:nvCxnSpPr>
                <p:cNvPr id="232" name="Straight Connector 231">
                  <a:extLst>
                    <a:ext uri="{FF2B5EF4-FFF2-40B4-BE49-F238E27FC236}">
                      <a16:creationId xmlns:a16="http://schemas.microsoft.com/office/drawing/2014/main" id="{AD1D91C9-82D7-09EF-88C6-0428899EB354}"/>
                    </a:ext>
                  </a:extLst>
                </p:cNvPr>
                <p:cNvCxnSpPr>
                  <a:endCxn id="237"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74F19A8-68DB-00E3-C213-22C074ADB97F}"/>
                    </a:ext>
                  </a:extLst>
                </p:cNvPr>
                <p:cNvCxnSpPr>
                  <a:endCxn id="239"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A5DA0285-B085-EC48-91FF-9F0CC92EB738}"/>
                    </a:ext>
                  </a:extLst>
                </p:cNvPr>
                <p:cNvCxnSpPr>
                  <a:endCxn id="240"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9C1749-69C5-EAAB-4D35-27600BEF8586}"/>
                    </a:ext>
                  </a:extLst>
                </p:cNvPr>
                <p:cNvCxnSpPr>
                  <a:endCxn id="241"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42A0A46-2A2B-96EF-CC8F-D6F01DC498A9}"/>
                    </a:ext>
                  </a:extLst>
                </p:cNvPr>
                <p:cNvCxnSpPr>
                  <a:endCxn id="238"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9239" y="3438966"/>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6767" y="3438966"/>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94" name="Group 293">
            <a:extLst>
              <a:ext uri="{FF2B5EF4-FFF2-40B4-BE49-F238E27FC236}">
                <a16:creationId xmlns:a16="http://schemas.microsoft.com/office/drawing/2014/main" id="{434CD3E1-58A4-180E-5760-DE05E3033317}"/>
              </a:ext>
            </a:extLst>
          </p:cNvPr>
          <p:cNvGrpSpPr/>
          <p:nvPr/>
        </p:nvGrpSpPr>
        <p:grpSpPr>
          <a:xfrm>
            <a:off x="4753439" y="3438966"/>
            <a:ext cx="1414038" cy="191087"/>
            <a:chOff x="4952999" y="2017072"/>
            <a:chExt cx="1414038" cy="191087"/>
          </a:xfrm>
        </p:grpSpPr>
        <p:sp>
          <p:nvSpPr>
            <p:cNvPr id="295" name="DRAM">
              <a:extLst>
                <a:ext uri="{FF2B5EF4-FFF2-40B4-BE49-F238E27FC236}">
                  <a16:creationId xmlns:a16="http://schemas.microsoft.com/office/drawing/2014/main" id="{A8F56BE3-A232-C79E-7EB6-4CA3AD81E997}"/>
                </a:ext>
              </a:extLst>
            </p:cNvPr>
            <p:cNvSpPr/>
            <p:nvPr/>
          </p:nvSpPr>
          <p:spPr>
            <a:xfrm rot="5400000">
              <a:off x="49721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96" name="Straight Connector 295">
              <a:extLst>
                <a:ext uri="{FF2B5EF4-FFF2-40B4-BE49-F238E27FC236}">
                  <a16:creationId xmlns:a16="http://schemas.microsoft.com/office/drawing/2014/main" id="{B2B09B09-3185-2AD0-8000-E94429BF2DC7}"/>
                </a:ext>
              </a:extLst>
            </p:cNvPr>
            <p:cNvCxnSpPr>
              <a:cxnSpLocks/>
              <a:stCxn id="301" idx="6"/>
              <a:endCxn id="295" idx="0"/>
            </p:cNvCxnSpPr>
            <p:nvPr/>
          </p:nvCxnSpPr>
          <p:spPr>
            <a:xfrm flipH="1">
              <a:off x="51823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97" name="Oval 296">
              <a:extLst>
                <a:ext uri="{FF2B5EF4-FFF2-40B4-BE49-F238E27FC236}">
                  <a16:creationId xmlns:a16="http://schemas.microsoft.com/office/drawing/2014/main" id="{6D3191D0-56F7-A3F9-4B2A-0C1A649A47F5}"/>
                </a:ext>
              </a:extLst>
            </p:cNvPr>
            <p:cNvSpPr/>
            <p:nvPr/>
          </p:nvSpPr>
          <p:spPr>
            <a:xfrm>
              <a:off x="525873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Oval 297">
              <a:extLst>
                <a:ext uri="{FF2B5EF4-FFF2-40B4-BE49-F238E27FC236}">
                  <a16:creationId xmlns:a16="http://schemas.microsoft.com/office/drawing/2014/main" id="{F243E6E8-9DD5-9426-4070-EBD66245807D}"/>
                </a:ext>
              </a:extLst>
            </p:cNvPr>
            <p:cNvSpPr/>
            <p:nvPr/>
          </p:nvSpPr>
          <p:spPr>
            <a:xfrm>
              <a:off x="548804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9" name="Oval 298">
              <a:extLst>
                <a:ext uri="{FF2B5EF4-FFF2-40B4-BE49-F238E27FC236}">
                  <a16:creationId xmlns:a16="http://schemas.microsoft.com/office/drawing/2014/main" id="{35E99F43-0613-95BC-AC9A-A0A3D49C744D}"/>
                </a:ext>
              </a:extLst>
            </p:cNvPr>
            <p:cNvSpPr/>
            <p:nvPr/>
          </p:nvSpPr>
          <p:spPr>
            <a:xfrm>
              <a:off x="5717344"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0" name="Oval 299">
              <a:extLst>
                <a:ext uri="{FF2B5EF4-FFF2-40B4-BE49-F238E27FC236}">
                  <a16:creationId xmlns:a16="http://schemas.microsoft.com/office/drawing/2014/main" id="{1DDB4055-1E2A-A102-CD59-95BFF6E3DA3B}"/>
                </a:ext>
              </a:extLst>
            </p:cNvPr>
            <p:cNvSpPr/>
            <p:nvPr/>
          </p:nvSpPr>
          <p:spPr>
            <a:xfrm>
              <a:off x="594664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1" name="Oval 300">
              <a:extLst>
                <a:ext uri="{FF2B5EF4-FFF2-40B4-BE49-F238E27FC236}">
                  <a16:creationId xmlns:a16="http://schemas.microsoft.com/office/drawing/2014/main" id="{7CB0AC50-7A9E-F089-F5EC-738687005F99}"/>
                </a:ext>
              </a:extLst>
            </p:cNvPr>
            <p:cNvSpPr/>
            <p:nvPr/>
          </p:nvSpPr>
          <p:spPr>
            <a:xfrm>
              <a:off x="617595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2" name="Group 301">
            <a:extLst>
              <a:ext uri="{FF2B5EF4-FFF2-40B4-BE49-F238E27FC236}">
                <a16:creationId xmlns:a16="http://schemas.microsoft.com/office/drawing/2014/main" id="{94B66537-AAF8-2B5B-6EDA-375EAA216F66}"/>
              </a:ext>
            </a:extLst>
          </p:cNvPr>
          <p:cNvGrpSpPr/>
          <p:nvPr/>
        </p:nvGrpSpPr>
        <p:grpSpPr>
          <a:xfrm>
            <a:off x="6310967" y="3438966"/>
            <a:ext cx="1414038" cy="191087"/>
            <a:chOff x="6510527" y="2017072"/>
            <a:chExt cx="1414038" cy="191087"/>
          </a:xfrm>
        </p:grpSpPr>
        <p:sp>
          <p:nvSpPr>
            <p:cNvPr id="303" name="DRAM">
              <a:extLst>
                <a:ext uri="{FF2B5EF4-FFF2-40B4-BE49-F238E27FC236}">
                  <a16:creationId xmlns:a16="http://schemas.microsoft.com/office/drawing/2014/main" id="{3DA73174-AD3F-43A2-3BB5-2BFA347B9DE1}"/>
                </a:ext>
              </a:extLst>
            </p:cNvPr>
            <p:cNvSpPr/>
            <p:nvPr/>
          </p:nvSpPr>
          <p:spPr>
            <a:xfrm rot="5400000">
              <a:off x="65296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4" name="Straight Connector 303">
              <a:extLst>
                <a:ext uri="{FF2B5EF4-FFF2-40B4-BE49-F238E27FC236}">
                  <a16:creationId xmlns:a16="http://schemas.microsoft.com/office/drawing/2014/main" id="{49BC8CA9-D5ED-218D-85A1-2B1450ACA3B5}"/>
                </a:ext>
              </a:extLst>
            </p:cNvPr>
            <p:cNvCxnSpPr>
              <a:cxnSpLocks/>
              <a:stCxn id="309" idx="6"/>
              <a:endCxn id="303" idx="0"/>
            </p:cNvCxnSpPr>
            <p:nvPr/>
          </p:nvCxnSpPr>
          <p:spPr>
            <a:xfrm flipH="1">
              <a:off x="6739831"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5B28602A-D34C-B079-018B-E063FBADB582}"/>
                </a:ext>
              </a:extLst>
            </p:cNvPr>
            <p:cNvSpPr/>
            <p:nvPr/>
          </p:nvSpPr>
          <p:spPr>
            <a:xfrm>
              <a:off x="681626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61C81FF0-839E-BE43-1D30-B698656F6680}"/>
                </a:ext>
              </a:extLst>
            </p:cNvPr>
            <p:cNvSpPr/>
            <p:nvPr/>
          </p:nvSpPr>
          <p:spPr>
            <a:xfrm>
              <a:off x="704556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7" name="Oval 306">
              <a:extLst>
                <a:ext uri="{FF2B5EF4-FFF2-40B4-BE49-F238E27FC236}">
                  <a16:creationId xmlns:a16="http://schemas.microsoft.com/office/drawing/2014/main" id="{626FB3D7-7289-5F33-8C02-83DAD4384547}"/>
                </a:ext>
              </a:extLst>
            </p:cNvPr>
            <p:cNvSpPr/>
            <p:nvPr/>
          </p:nvSpPr>
          <p:spPr>
            <a:xfrm>
              <a:off x="7274872"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8" name="Oval 307">
              <a:extLst>
                <a:ext uri="{FF2B5EF4-FFF2-40B4-BE49-F238E27FC236}">
                  <a16:creationId xmlns:a16="http://schemas.microsoft.com/office/drawing/2014/main" id="{83AC72C1-4687-1906-BFD2-688C5891089D}"/>
                </a:ext>
              </a:extLst>
            </p:cNvPr>
            <p:cNvSpPr/>
            <p:nvPr/>
          </p:nvSpPr>
          <p:spPr>
            <a:xfrm>
              <a:off x="750417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9" name="Oval 308">
              <a:extLst>
                <a:ext uri="{FF2B5EF4-FFF2-40B4-BE49-F238E27FC236}">
                  <a16:creationId xmlns:a16="http://schemas.microsoft.com/office/drawing/2014/main" id="{22984117-D059-3881-2F09-FC8812879DDB}"/>
                </a:ext>
              </a:extLst>
            </p:cNvPr>
            <p:cNvSpPr/>
            <p:nvPr/>
          </p:nvSpPr>
          <p:spPr>
            <a:xfrm>
              <a:off x="773347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5363040" y="2107694"/>
            <a:ext cx="2663952"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a:t>
            </a:r>
            <a:r>
              <a:rPr kumimoji="0" lang="en-US" sz="18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wordline</a:t>
            </a:r>
            <a:endPar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
        <p:nvSpPr>
          <p:cNvPr id="421" name="Rounded Rectangle 420">
            <a:extLst>
              <a:ext uri="{FF2B5EF4-FFF2-40B4-BE49-F238E27FC236}">
                <a16:creationId xmlns:a16="http://schemas.microsoft.com/office/drawing/2014/main" id="{28AB7A7F-81FF-E266-F4A2-105F190C073E}"/>
              </a:ext>
            </a:extLst>
          </p:cNvPr>
          <p:cNvSpPr/>
          <p:nvPr/>
        </p:nvSpPr>
        <p:spPr>
          <a:xfrm>
            <a:off x="1492047" y="2412494"/>
            <a:ext cx="1618285" cy="1480681"/>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2" name="TextBox 421">
            <a:extLst>
              <a:ext uri="{FF2B5EF4-FFF2-40B4-BE49-F238E27FC236}">
                <a16:creationId xmlns:a16="http://schemas.microsoft.com/office/drawing/2014/main" id="{8189EF48-97B5-ABC4-C69B-FCAD6BF7A53B}"/>
              </a:ext>
            </a:extLst>
          </p:cNvPr>
          <p:cNvSpPr txBox="1"/>
          <p:nvPr/>
        </p:nvSpPr>
        <p:spPr>
          <a:xfrm>
            <a:off x="1475587" y="2066068"/>
            <a:ext cx="1634745"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DRAM mat</a:t>
            </a:r>
          </a:p>
        </p:txBody>
      </p:sp>
      <p:sp>
        <p:nvSpPr>
          <p:cNvPr id="423" name="TextBox 422">
            <a:extLst>
              <a:ext uri="{FF2B5EF4-FFF2-40B4-BE49-F238E27FC236}">
                <a16:creationId xmlns:a16="http://schemas.microsoft.com/office/drawing/2014/main" id="{54DFF5B2-CBBD-B63D-9F7E-EE07071C0BA5}"/>
              </a:ext>
            </a:extLst>
          </p:cNvPr>
          <p:cNvSpPr txBox="1"/>
          <p:nvPr/>
        </p:nvSpPr>
        <p:spPr>
          <a:xfrm>
            <a:off x="3813" y="4673515"/>
            <a:ext cx="913637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Key Issue: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on a DRAM access, the global wordline propagates across all DRAM mats</a:t>
            </a:r>
          </a:p>
        </p:txBody>
      </p:sp>
      <p:sp>
        <p:nvSpPr>
          <p:cNvPr id="424" name="TextBox 423">
            <a:extLst>
              <a:ext uri="{FF2B5EF4-FFF2-40B4-BE49-F238E27FC236}">
                <a16:creationId xmlns:a16="http://schemas.microsoft.com/office/drawing/2014/main" id="{07E5F1AA-BB4D-7410-5A47-B04E746A3311}"/>
              </a:ext>
            </a:extLst>
          </p:cNvPr>
          <p:cNvSpPr txBox="1"/>
          <p:nvPr/>
        </p:nvSpPr>
        <p:spPr>
          <a:xfrm>
            <a:off x="0" y="5642329"/>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446" name="Group 445">
            <a:extLst>
              <a:ext uri="{FF2B5EF4-FFF2-40B4-BE49-F238E27FC236}">
                <a16:creationId xmlns:a16="http://schemas.microsoft.com/office/drawing/2014/main" id="{7C621D1A-6C7D-D1DB-D7D7-8CC078DA18EC}"/>
              </a:ext>
            </a:extLst>
          </p:cNvPr>
          <p:cNvGrpSpPr/>
          <p:nvPr/>
        </p:nvGrpSpPr>
        <p:grpSpPr>
          <a:xfrm>
            <a:off x="786595" y="4051113"/>
            <a:ext cx="6938410" cy="647381"/>
            <a:chOff x="757719" y="4572696"/>
            <a:chExt cx="6938410" cy="647381"/>
          </a:xfrm>
        </p:grpSpPr>
        <p:grpSp>
          <p:nvGrpSpPr>
            <p:cNvPr id="444" name="Group 443">
              <a:extLst>
                <a:ext uri="{FF2B5EF4-FFF2-40B4-BE49-F238E27FC236}">
                  <a16:creationId xmlns:a16="http://schemas.microsoft.com/office/drawing/2014/main" id="{001C9EF5-FFA4-7986-AF44-B66A506E66DD}"/>
                </a:ext>
              </a:extLst>
            </p:cNvPr>
            <p:cNvGrpSpPr/>
            <p:nvPr/>
          </p:nvGrpSpPr>
          <p:grpSpPr>
            <a:xfrm>
              <a:off x="1906102" y="4572696"/>
              <a:ext cx="5790027" cy="251465"/>
              <a:chOff x="1906102" y="4572696"/>
              <a:chExt cx="5790027" cy="251465"/>
            </a:xfrm>
          </p:grpSpPr>
          <p:grpSp>
            <p:nvGrpSpPr>
              <p:cNvPr id="434" name="Group 433">
                <a:extLst>
                  <a:ext uri="{FF2B5EF4-FFF2-40B4-BE49-F238E27FC236}">
                    <a16:creationId xmlns:a16="http://schemas.microsoft.com/office/drawing/2014/main" id="{2D7C9FF4-BFB9-3385-5E5D-CF6FF37484A0}"/>
                  </a:ext>
                </a:extLst>
              </p:cNvPr>
              <p:cNvGrpSpPr/>
              <p:nvPr/>
            </p:nvGrpSpPr>
            <p:grpSpPr>
              <a:xfrm>
                <a:off x="1906102" y="4572696"/>
                <a:ext cx="5790027" cy="251465"/>
                <a:chOff x="1906102" y="4605667"/>
                <a:chExt cx="5790027" cy="251465"/>
              </a:xfrm>
            </p:grpSpPr>
            <p:cxnSp>
              <p:nvCxnSpPr>
                <p:cNvPr id="426" name="Straight Connector 425">
                  <a:extLst>
                    <a:ext uri="{FF2B5EF4-FFF2-40B4-BE49-F238E27FC236}">
                      <a16:creationId xmlns:a16="http://schemas.microsoft.com/office/drawing/2014/main" id="{5B375868-B02D-4784-686E-FC1926E647D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0E763279-F41C-BF3E-B0EF-B374A54FB36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DE306FA7-AAB0-384E-027F-5A88B8AE6AB4}"/>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6A6E6B83-5062-940D-9AF1-E843C5AEC0BF}"/>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C2FD01AC-B20A-B2FC-B9A3-80EED0BDD6B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7A3CFFE4-8286-DF63-43CC-7FC78A3C8CBA}"/>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EF463F03-614B-EAE1-FF88-9D8F24BBB05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ABD7054C-49EB-D248-FC75-5FBD11E035D8}"/>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36" name="Straight Connector 435">
                <a:extLst>
                  <a:ext uri="{FF2B5EF4-FFF2-40B4-BE49-F238E27FC236}">
                    <a16:creationId xmlns:a16="http://schemas.microsoft.com/office/drawing/2014/main" id="{62E565DE-C853-7FD6-ACCE-50572376A0A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445" name="TextBox 444">
              <a:extLst>
                <a:ext uri="{FF2B5EF4-FFF2-40B4-BE49-F238E27FC236}">
                  <a16:creationId xmlns:a16="http://schemas.microsoft.com/office/drawing/2014/main" id="{382C8B35-E844-9CFD-7E65-65D933CC057A}"/>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
        <p:nvSpPr>
          <p:cNvPr id="447" name="Down Arrow 446">
            <a:extLst>
              <a:ext uri="{FF2B5EF4-FFF2-40B4-BE49-F238E27FC236}">
                <a16:creationId xmlns:a16="http://schemas.microsoft.com/office/drawing/2014/main" id="{9ED10959-7AB5-D44E-0DA7-A407A37174ED}"/>
              </a:ext>
            </a:extLst>
          </p:cNvPr>
          <p:cNvSpPr/>
          <p:nvPr/>
        </p:nvSpPr>
        <p:spPr>
          <a:xfrm>
            <a:off x="4425459" y="5311588"/>
            <a:ext cx="293083" cy="248845"/>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3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wipe(up)">
                                      <p:cBhvr>
                                        <p:cTn id="25" dur="500"/>
                                        <p:tgtEl>
                                          <p:spTgt spid="222"/>
                                        </p:tgtEl>
                                      </p:cBhvr>
                                    </p:animEffect>
                                  </p:childTnLst>
                                </p:cTn>
                              </p:par>
                              <p:par>
                                <p:cTn id="26" presetID="22" presetClass="entr" presetSubtype="8" fill="hold" nodeType="withEffect">
                                  <p:stCondLst>
                                    <p:cond delay="0"/>
                                  </p:stCondLst>
                                  <p:childTnLst>
                                    <p:set>
                                      <p:cBhvr>
                                        <p:cTn id="27" dur="1" fill="hold">
                                          <p:stCondLst>
                                            <p:cond delay="0"/>
                                          </p:stCondLst>
                                        </p:cTn>
                                        <p:tgtEl>
                                          <p:spTgt spid="294"/>
                                        </p:tgtEl>
                                        <p:attrNameLst>
                                          <p:attrName>style.visibility</p:attrName>
                                        </p:attrNameLst>
                                      </p:cBhvr>
                                      <p:to>
                                        <p:strVal val="visible"/>
                                      </p:to>
                                    </p:set>
                                    <p:animEffect transition="in" filter="wipe(left)">
                                      <p:cBhvr>
                                        <p:cTn id="28" dur="500"/>
                                        <p:tgtEl>
                                          <p:spTgt spid="294"/>
                                        </p:tgtEl>
                                      </p:cBhvr>
                                    </p:animEffect>
                                  </p:childTnLst>
                                </p:cTn>
                              </p:par>
                              <p:par>
                                <p:cTn id="29" presetID="22" presetClass="entr" presetSubtype="1"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wipe(up)">
                                      <p:cBhvr>
                                        <p:cTn id="31" dur="500"/>
                                        <p:tgtEl>
                                          <p:spTgt spid="223"/>
                                        </p:tgtEl>
                                      </p:cBhvr>
                                    </p:animEffect>
                                  </p:childTnLst>
                                </p:cTn>
                              </p:par>
                              <p:par>
                                <p:cTn id="32" presetID="22" presetClass="entr" presetSubtype="8" fill="hold" nodeType="with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wipe(left)">
                                      <p:cBhvr>
                                        <p:cTn id="34" dur="500"/>
                                        <p:tgtEl>
                                          <p:spTgt spid="302"/>
                                        </p:tgtEl>
                                      </p:cBhvr>
                                    </p:animEffect>
                                  </p:childTnLst>
                                </p:cTn>
                              </p:par>
                              <p:par>
                                <p:cTn id="35" presetID="22" presetClass="entr" presetSubtype="1"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animEffect transition="in" filter="wipe(up)">
                                      <p:cBhvr>
                                        <p:cTn id="37" dur="500"/>
                                        <p:tgtEl>
                                          <p:spTgt spid="2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3"/>
                                        </p:tgtEl>
                                        <p:attrNameLst>
                                          <p:attrName>style.visibility</p:attrName>
                                        </p:attrNameLst>
                                      </p:cBhvr>
                                      <p:to>
                                        <p:strVal val="visible"/>
                                      </p:to>
                                    </p:set>
                                    <p:animEffect transition="in" filter="fade">
                                      <p:cBhvr>
                                        <p:cTn id="40" dur="500"/>
                                        <p:tgtEl>
                                          <p:spTgt spid="4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24"/>
                                        </p:tgtEl>
                                        <p:attrNameLst>
                                          <p:attrName>style.visibility</p:attrName>
                                        </p:attrNameLst>
                                      </p:cBhvr>
                                      <p:to>
                                        <p:strVal val="visible"/>
                                      </p:to>
                                    </p:set>
                                    <p:animEffect transition="in" filter="fade">
                                      <p:cBhvr>
                                        <p:cTn id="45" dur="500"/>
                                        <p:tgtEl>
                                          <p:spTgt spid="4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7"/>
                                        </p:tgtEl>
                                        <p:attrNameLst>
                                          <p:attrName>style.visibility</p:attrName>
                                        </p:attrNameLst>
                                      </p:cBhvr>
                                      <p:to>
                                        <p:strVal val="visible"/>
                                      </p:to>
                                    </p:set>
                                    <p:animEffect transition="in" filter="fade">
                                      <p:cBhvr>
                                        <p:cTn id="48" dur="500"/>
                                        <p:tgtEl>
                                          <p:spTgt spid="4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2"/>
                                        </p:tgtEl>
                                        <p:attrNameLst>
                                          <p:attrName>style.visibility</p:attrName>
                                        </p:attrNameLst>
                                      </p:cBhvr>
                                      <p:to>
                                        <p:strVal val="visible"/>
                                      </p:to>
                                    </p:set>
                                    <p:animEffect transition="in" filter="fade">
                                      <p:cBhvr>
                                        <p:cTn id="51" dur="500"/>
                                        <p:tgtEl>
                                          <p:spTgt spid="4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1"/>
                                        </p:tgtEl>
                                        <p:attrNameLst>
                                          <p:attrName>style.visibility</p:attrName>
                                        </p:attrNameLst>
                                      </p:cBhvr>
                                      <p:to>
                                        <p:strVal val="visible"/>
                                      </p:to>
                                    </p:set>
                                    <p:animEffect transition="in" filter="fade">
                                      <p:cBhvr>
                                        <p:cTn id="5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421" grpId="0" animBg="1"/>
      <p:bldP spid="422" grpId="0"/>
      <p:bldP spid="423" grpId="0"/>
      <p:bldP spid="424" grpId="0" animBg="1"/>
      <p:bldP spid="44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3999" cy="925840"/>
          </a:xfrm>
        </p:spPr>
        <p:txBody>
          <a:bodyPr>
            <a:noAutofit/>
          </a:bodyPr>
          <a:lstStyle/>
          <a:p>
            <a:r>
              <a:rPr lang="en-US" sz="3600" dirty="0"/>
              <a:t>MIMDRAM: </a:t>
            </a:r>
            <a:br>
              <a:rPr lang="en-US" sz="3600" dirty="0"/>
            </a:br>
            <a:r>
              <a:rPr lang="en-US" sz="2800" dirty="0"/>
              <a:t>Key Idea (II)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261" y="2826701"/>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4789" y="2826701"/>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461" y="2826701"/>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8989" y="2826701"/>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4860" y="2488139"/>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8660" y="2640539"/>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3905" y="2640539"/>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005" y="2640539"/>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6250"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0349"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1906" y="3211493"/>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2998" y="2836854"/>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259" y="3514611"/>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4787" y="3514611"/>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424" name="TextBox 423">
            <a:extLst>
              <a:ext uri="{FF2B5EF4-FFF2-40B4-BE49-F238E27FC236}">
                <a16:creationId xmlns:a16="http://schemas.microsoft.com/office/drawing/2014/main" id="{07E5F1AA-BB4D-7410-5A47-B04E746A3311}"/>
              </a:ext>
            </a:extLst>
          </p:cNvPr>
          <p:cNvSpPr txBox="1"/>
          <p:nvPr/>
        </p:nvSpPr>
        <p:spPr>
          <a:xfrm>
            <a:off x="0" y="1323368"/>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319" name="Group 318">
            <a:extLst>
              <a:ext uri="{FF2B5EF4-FFF2-40B4-BE49-F238E27FC236}">
                <a16:creationId xmlns:a16="http://schemas.microsoft.com/office/drawing/2014/main" id="{5CB0FDEC-5895-DCA8-211E-FA7597764EDD}"/>
              </a:ext>
            </a:extLst>
          </p:cNvPr>
          <p:cNvGrpSpPr/>
          <p:nvPr/>
        </p:nvGrpSpPr>
        <p:grpSpPr>
          <a:xfrm>
            <a:off x="4310251" y="2216008"/>
            <a:ext cx="4305183" cy="764735"/>
            <a:chOff x="4283355" y="2661946"/>
            <a:chExt cx="4305183" cy="764735"/>
          </a:xfrm>
        </p:grpSpPr>
        <p:sp>
          <p:nvSpPr>
            <p:cNvPr id="330" name="TextBox 329">
              <a:extLst>
                <a:ext uri="{FF2B5EF4-FFF2-40B4-BE49-F238E27FC236}">
                  <a16:creationId xmlns:a16="http://schemas.microsoft.com/office/drawing/2014/main" id="{170B0079-999B-634A-50ED-EC07C4B48580}"/>
                </a:ext>
              </a:extLst>
            </p:cNvPr>
            <p:cNvSpPr txBox="1"/>
            <p:nvPr/>
          </p:nvSpPr>
          <p:spPr>
            <a:xfrm>
              <a:off x="4283355" y="2661946"/>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17" name="Rounded Rectangle 316">
              <a:extLst>
                <a:ext uri="{FF2B5EF4-FFF2-40B4-BE49-F238E27FC236}">
                  <a16:creationId xmlns:a16="http://schemas.microsoft.com/office/drawing/2014/main" id="{EC1E66E7-E25C-9EE1-ECB3-D5EC14BEF419}"/>
                </a:ext>
              </a:extLst>
            </p:cNvPr>
            <p:cNvSpPr/>
            <p:nvPr/>
          </p:nvSpPr>
          <p:spPr>
            <a:xfrm>
              <a:off x="4645785" y="3154544"/>
              <a:ext cx="1942043" cy="272137"/>
            </a:xfrm>
            <a:prstGeom prst="roundRect">
              <a:avLst/>
            </a:prstGeom>
            <a:noFill/>
            <a:ln w="38100">
              <a:solidFill>
                <a:srgbClr val="E1616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20" name="Rectangle 319">
            <a:extLst>
              <a:ext uri="{FF2B5EF4-FFF2-40B4-BE49-F238E27FC236}">
                <a16:creationId xmlns:a16="http://schemas.microsoft.com/office/drawing/2014/main" id="{44C2EA2F-00A4-DCDF-747B-A44DEA526E5E}"/>
              </a:ext>
            </a:extLst>
          </p:cNvPr>
          <p:cNvSpPr/>
          <p:nvPr/>
        </p:nvSpPr>
        <p:spPr>
          <a:xfrm>
            <a:off x="-71" y="4713155"/>
            <a:ext cx="9188383" cy="43088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energy-efficient DRAM access: </a:t>
            </a:r>
          </a:p>
        </p:txBody>
      </p:sp>
      <p:sp>
        <p:nvSpPr>
          <p:cNvPr id="321" name="Rectangle 320">
            <a:extLst>
              <a:ext uri="{FF2B5EF4-FFF2-40B4-BE49-F238E27FC236}">
                <a16:creationId xmlns:a16="http://schemas.microsoft.com/office/drawing/2014/main" id="{A9C6A0F9-AA90-5B3A-4264-407E3DD047AA}"/>
              </a:ext>
            </a:extLst>
          </p:cNvPr>
          <p:cNvSpPr/>
          <p:nvPr/>
        </p:nvSpPr>
        <p:spPr>
          <a:xfrm>
            <a:off x="-3491" y="5089476"/>
            <a:ext cx="914400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[Cooper-</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Balis</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Activation for Power Reduction in 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A82C4"/>
                </a:solidFill>
                <a:effectLst/>
                <a:uLnTx/>
                <a:uFillTx/>
                <a:latin typeface="Avenir Next" panose="020B0503020202020204" pitchFamily="34" charset="0"/>
                <a:ea typeface="+mn-ea"/>
                <a:cs typeface="+mn-cs"/>
              </a:rPr>
              <a:t>Udipi</a:t>
            </a: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Rethinking DRAM Design and Organization for Energy-Constrained Multi-Cores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[Zhang+, 2014]: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Half-DRAM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[Ha+, 2016]: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Improving Energy Efficiency of DRAM by Exploiting Half Page Row Access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[O’Connor+, 2017]: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DRAM</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Olgun</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2024]: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Sectored DRAM</a:t>
            </a:r>
            <a:endPar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327" name="Group 326">
            <a:extLst>
              <a:ext uri="{FF2B5EF4-FFF2-40B4-BE49-F238E27FC236}">
                <a16:creationId xmlns:a16="http://schemas.microsoft.com/office/drawing/2014/main" id="{10603881-2B8F-7855-9742-05280D97116C}"/>
              </a:ext>
            </a:extLst>
          </p:cNvPr>
          <p:cNvGrpSpPr/>
          <p:nvPr/>
        </p:nvGrpSpPr>
        <p:grpSpPr>
          <a:xfrm>
            <a:off x="784522" y="4194935"/>
            <a:ext cx="6938410" cy="647381"/>
            <a:chOff x="757719" y="4572696"/>
            <a:chExt cx="6938410" cy="647381"/>
          </a:xfrm>
        </p:grpSpPr>
        <p:grpSp>
          <p:nvGrpSpPr>
            <p:cNvPr id="328" name="Group 327">
              <a:extLst>
                <a:ext uri="{FF2B5EF4-FFF2-40B4-BE49-F238E27FC236}">
                  <a16:creationId xmlns:a16="http://schemas.microsoft.com/office/drawing/2014/main" id="{AD3F0976-DB54-75D5-DCEA-A24B5FE1FC69}"/>
                </a:ext>
              </a:extLst>
            </p:cNvPr>
            <p:cNvGrpSpPr/>
            <p:nvPr/>
          </p:nvGrpSpPr>
          <p:grpSpPr>
            <a:xfrm>
              <a:off x="1906102" y="4572696"/>
              <a:ext cx="5790027" cy="251465"/>
              <a:chOff x="1906102" y="4572696"/>
              <a:chExt cx="5790027" cy="251465"/>
            </a:xfrm>
          </p:grpSpPr>
          <p:grpSp>
            <p:nvGrpSpPr>
              <p:cNvPr id="395" name="Group 394">
                <a:extLst>
                  <a:ext uri="{FF2B5EF4-FFF2-40B4-BE49-F238E27FC236}">
                    <a16:creationId xmlns:a16="http://schemas.microsoft.com/office/drawing/2014/main" id="{D0EF728D-8DBE-7CEC-CDB5-F12AF623E57E}"/>
                  </a:ext>
                </a:extLst>
              </p:cNvPr>
              <p:cNvGrpSpPr/>
              <p:nvPr/>
            </p:nvGrpSpPr>
            <p:grpSpPr>
              <a:xfrm>
                <a:off x="1906102" y="4572696"/>
                <a:ext cx="5790027" cy="251465"/>
                <a:chOff x="1906102" y="4605667"/>
                <a:chExt cx="5790027" cy="251465"/>
              </a:xfrm>
            </p:grpSpPr>
            <p:cxnSp>
              <p:nvCxnSpPr>
                <p:cNvPr id="397" name="Straight Connector 396">
                  <a:extLst>
                    <a:ext uri="{FF2B5EF4-FFF2-40B4-BE49-F238E27FC236}">
                      <a16:creationId xmlns:a16="http://schemas.microsoft.com/office/drawing/2014/main" id="{668537B8-112C-444A-1AC5-C6AD56117F0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73106B26-6E34-AC80-E0E7-B3822C4CCBB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EC0ED497-8846-DF8A-930C-C31C6CB0AB28}"/>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E12467CD-5172-D6A3-0584-56B093666CC2}"/>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715781-E3B3-740D-FCF2-564F3012E64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D77F024-2A68-F2E1-56BA-C89C4AC25F64}"/>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D726812C-B2C6-7D06-CE8B-4649230DA85E}"/>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B77A6D42-A7F2-E8A4-6F78-2D1D2F02E91F}"/>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6" name="Straight Connector 395">
                <a:extLst>
                  <a:ext uri="{FF2B5EF4-FFF2-40B4-BE49-F238E27FC236}">
                    <a16:creationId xmlns:a16="http://schemas.microsoft.com/office/drawing/2014/main" id="{E6892669-618B-521F-2431-F3FB390C98B4}"/>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29" name="TextBox 328">
              <a:extLst>
                <a:ext uri="{FF2B5EF4-FFF2-40B4-BE49-F238E27FC236}">
                  <a16:creationId xmlns:a16="http://schemas.microsoft.com/office/drawing/2014/main" id="{66228A6C-AABB-CCEE-2EF2-8130F9FB037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11701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10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up)">
                                      <p:cBhvr>
                                        <p:cTn id="25" dur="500"/>
                                        <p:tgtEl>
                                          <p:spTgt spid="2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0"/>
                                        </p:tgtEl>
                                        <p:attrNameLst>
                                          <p:attrName>style.visibility</p:attrName>
                                        </p:attrNameLst>
                                      </p:cBhvr>
                                      <p:to>
                                        <p:strVal val="visible"/>
                                      </p:to>
                                    </p:set>
                                    <p:animEffect transition="in" filter="fade">
                                      <p:cBhvr>
                                        <p:cTn id="28" dur="500"/>
                                        <p:tgtEl>
                                          <p:spTgt spid="3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1"/>
                                        </p:tgtEl>
                                        <p:attrNameLst>
                                          <p:attrName>style.visibility</p:attrName>
                                        </p:attrNameLst>
                                      </p:cBhvr>
                                      <p:to>
                                        <p:strVal val="visible"/>
                                      </p:to>
                                    </p:set>
                                    <p:animEffect transition="in" filter="fade">
                                      <p:cBhvr>
                                        <p:cTn id="31"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320" grpId="0"/>
      <p:bldP spid="3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CC0F-46FC-3DC2-A754-501D585A7285}"/>
              </a:ext>
            </a:extLst>
          </p:cNvPr>
          <p:cNvSpPr>
            <a:spLocks noGrp="1"/>
          </p:cNvSpPr>
          <p:nvPr>
            <p:ph type="title"/>
          </p:nvPr>
        </p:nvSpPr>
        <p:spPr/>
        <p:txBody>
          <a:bodyPr/>
          <a:lstStyle/>
          <a:p>
            <a:r>
              <a:rPr lang="en-US" dirty="0"/>
              <a:t>Sectored DRAM</a:t>
            </a:r>
          </a:p>
        </p:txBody>
      </p:sp>
      <p:sp>
        <p:nvSpPr>
          <p:cNvPr id="3" name="Content Placeholder 2">
            <a:extLst>
              <a:ext uri="{FF2B5EF4-FFF2-40B4-BE49-F238E27FC236}">
                <a16:creationId xmlns:a16="http://schemas.microsoft.com/office/drawing/2014/main" id="{8BB819DD-F5E4-09A2-F077-841BAE4C9967}"/>
              </a:ext>
            </a:extLst>
          </p:cNvPr>
          <p:cNvSpPr>
            <a:spLocks noGrp="1"/>
          </p:cNvSpPr>
          <p:nvPr>
            <p:ph idx="1"/>
          </p:nvPr>
        </p:nvSpPr>
        <p:spPr>
          <a:xfrm>
            <a:off x="228600" y="980728"/>
            <a:ext cx="8915400" cy="5123656"/>
          </a:xfrm>
        </p:spPr>
        <p:txBody>
          <a:bodyPr/>
          <a:lstStyle/>
          <a:p>
            <a:r>
              <a:rPr lang="en-US" sz="2000" b="0" i="0" dirty="0" err="1">
                <a:solidFill>
                  <a:srgbClr val="000000"/>
                </a:solidFill>
                <a:effectLst/>
              </a:rPr>
              <a:t>Ataberk</a:t>
            </a:r>
            <a:r>
              <a:rPr lang="en-US" sz="2000" b="0" i="0" dirty="0">
                <a:solidFill>
                  <a:srgbClr val="000000"/>
                </a:solidFill>
                <a:effectLst/>
              </a:rPr>
              <a:t> </a:t>
            </a:r>
            <a:r>
              <a:rPr lang="en-US" sz="2000" b="0" i="0" dirty="0" err="1">
                <a:solidFill>
                  <a:srgbClr val="000000"/>
                </a:solidFill>
                <a:effectLst/>
              </a:rPr>
              <a:t>Olgun</a:t>
            </a:r>
            <a:r>
              <a:rPr lang="en-US" sz="2000" b="0" i="0" dirty="0">
                <a:solidFill>
                  <a:srgbClr val="000000"/>
                </a:solidFill>
                <a:effectLst/>
              </a:rPr>
              <a:t>, F. Nisa </a:t>
            </a:r>
            <a:r>
              <a:rPr lang="en-US" sz="2000" b="0" i="0" dirty="0" err="1">
                <a:solidFill>
                  <a:srgbClr val="000000"/>
                </a:solidFill>
                <a:effectLst/>
              </a:rPr>
              <a:t>Bostanci</a:t>
            </a:r>
            <a:r>
              <a:rPr lang="en-US" sz="2000" b="0" i="0" dirty="0">
                <a:solidFill>
                  <a:srgbClr val="000000"/>
                </a:solidFill>
                <a:effectLst/>
              </a:rPr>
              <a:t>, Geraldo F. Oliveira, Yahya Can </a:t>
            </a:r>
            <a:r>
              <a:rPr lang="en-US" sz="2000" b="0" i="0" dirty="0" err="1">
                <a:solidFill>
                  <a:srgbClr val="000000"/>
                </a:solidFill>
                <a:effectLst/>
              </a:rPr>
              <a:t>Tugrul</a:t>
            </a:r>
            <a:r>
              <a:rPr lang="en-US" sz="2000" b="0" i="0" dirty="0">
                <a:solidFill>
                  <a:srgbClr val="000000"/>
                </a:solidFill>
                <a:effectLst/>
              </a:rPr>
              <a:t>, Rahul Bera, A. Giray Yaglikci, Hasan Hassan, </a:t>
            </a:r>
            <a:r>
              <a:rPr lang="en-US" sz="2000" b="0" i="0" dirty="0" err="1">
                <a:solidFill>
                  <a:srgbClr val="000000"/>
                </a:solidFill>
                <a:effectLst/>
              </a:rPr>
              <a:t>Oguz</a:t>
            </a:r>
            <a:r>
              <a:rPr lang="en-US" sz="2000" b="0" i="0" dirty="0">
                <a:solidFill>
                  <a:srgbClr val="000000"/>
                </a:solidFill>
                <a:effectLst/>
              </a:rPr>
              <a:t> </a:t>
            </a:r>
            <a:r>
              <a:rPr lang="en-US" sz="2000" b="0" i="0" dirty="0" err="1">
                <a:solidFill>
                  <a:srgbClr val="000000"/>
                </a:solidFill>
                <a:effectLst/>
              </a:rPr>
              <a:t>Ergin</a:t>
            </a:r>
            <a:r>
              <a:rPr lang="en-US" sz="2000" b="0" i="0" dirty="0">
                <a:solidFill>
                  <a:srgbClr val="000000"/>
                </a:solidFill>
                <a:effectLst/>
              </a:rPr>
              <a:t>, and Onur Mutlu,</a:t>
            </a:r>
            <a:br>
              <a:rPr lang="en-US" sz="2000" b="0" i="0" dirty="0">
                <a:solidFill>
                  <a:srgbClr val="000000"/>
                </a:solidFill>
                <a:effectLst/>
              </a:rPr>
            </a:br>
            <a:r>
              <a:rPr lang="en-US" sz="2000" b="1" i="0" dirty="0">
                <a:solidFill>
                  <a:srgbClr val="0000FF"/>
                </a:solidFill>
                <a:effectLst/>
                <a:hlinkClick r:id="rId2">
                  <a:extLst>
                    <a:ext uri="{A12FA001-AC4F-418D-AE19-62706E023703}">
                      <ahyp:hlinkClr xmlns:ahyp="http://schemas.microsoft.com/office/drawing/2018/hyperlinkcolor" val="tx"/>
                    </a:ext>
                  </a:extLst>
                </a:hlinkClick>
              </a:rPr>
              <a:t>"Sectored DRAM: A Practical Energy-Efficient and High-Performance Fine-Grained DRAM Architecture"</a:t>
            </a:r>
            <a:br>
              <a:rPr lang="en-US" sz="2000" b="0" i="0" dirty="0">
                <a:solidFill>
                  <a:srgbClr val="000000"/>
                </a:solidFill>
                <a:effectLst/>
              </a:rPr>
            </a:br>
            <a:r>
              <a:rPr lang="en-US" sz="2000" b="0" i="1" dirty="0">
                <a:solidFill>
                  <a:srgbClr val="000000"/>
                </a:solidFill>
                <a:effectLst/>
                <a:hlinkClick r:id="rId3"/>
              </a:rPr>
              <a:t>ACM Transactions on Architecture and Code Optimization</a:t>
            </a:r>
            <a:r>
              <a:rPr lang="en-US" sz="2000" b="0" i="1" dirty="0">
                <a:solidFill>
                  <a:srgbClr val="000000"/>
                </a:solidFill>
                <a:effectLst/>
              </a:rPr>
              <a:t> (</a:t>
            </a:r>
            <a:r>
              <a:rPr lang="en-US" sz="2000" b="1" i="1" dirty="0">
                <a:solidFill>
                  <a:srgbClr val="000000"/>
                </a:solidFill>
                <a:effectLst/>
              </a:rPr>
              <a:t>TACO</a:t>
            </a:r>
            <a:r>
              <a:rPr lang="en-US" sz="2000" b="0" i="1" dirty="0">
                <a:solidFill>
                  <a:srgbClr val="000000"/>
                </a:solidFill>
                <a:effectLst/>
              </a:rPr>
              <a:t>)</a:t>
            </a:r>
            <a:r>
              <a:rPr lang="en-US" sz="2000" b="0" i="0" dirty="0">
                <a:solidFill>
                  <a:srgbClr val="000000"/>
                </a:solidFill>
                <a:effectLst/>
              </a:rPr>
              <a:t>, [online] June 2024.</a:t>
            </a:r>
            <a:br>
              <a:rPr lang="en-US" sz="2000" b="0" i="0" dirty="0">
                <a:solidFill>
                  <a:srgbClr val="000000"/>
                </a:solidFill>
                <a:effectLst/>
              </a:rPr>
            </a:br>
            <a:r>
              <a:rPr lang="en-US" sz="2000" b="0" i="0" dirty="0">
                <a:solidFill>
                  <a:srgbClr val="000000"/>
                </a:solidFill>
                <a:effectLst/>
              </a:rPr>
              <a:t>[</a:t>
            </a:r>
            <a:r>
              <a:rPr lang="en-US" sz="2000" b="0" i="0" dirty="0">
                <a:solidFill>
                  <a:srgbClr val="000000"/>
                </a:solidFill>
                <a:effectLst/>
                <a:hlinkClick r:id="rId4"/>
              </a:rPr>
              <a:t>arXiv version</a:t>
            </a:r>
            <a:r>
              <a:rPr lang="en-US" sz="2000" b="0" i="0" dirty="0">
                <a:solidFill>
                  <a:srgbClr val="000000"/>
                </a:solidFill>
                <a:effectLst/>
              </a:rPr>
              <a:t>]</a:t>
            </a:r>
            <a:br>
              <a:rPr lang="en-US" sz="2000" b="0" i="0" dirty="0">
                <a:solidFill>
                  <a:srgbClr val="000000"/>
                </a:solidFill>
                <a:effectLst/>
              </a:rPr>
            </a:br>
            <a:r>
              <a:rPr lang="en-US" sz="2000" b="0" i="0" dirty="0">
                <a:solidFill>
                  <a:srgbClr val="000000"/>
                </a:solidFill>
                <a:effectLst/>
              </a:rPr>
              <a:t>[</a:t>
            </a:r>
            <a:r>
              <a:rPr lang="en-US" sz="2000" b="0" i="0" dirty="0">
                <a:solidFill>
                  <a:srgbClr val="000000"/>
                </a:solidFill>
                <a:effectLst/>
                <a:hlinkClick r:id="rId5"/>
              </a:rPr>
              <a:t>ACM Digital Library version</a:t>
            </a:r>
            <a:r>
              <a:rPr lang="en-US" sz="2000" b="0" i="0" dirty="0">
                <a:solidFill>
                  <a:srgbClr val="000000"/>
                </a:solidFill>
                <a:effectLst/>
              </a:rPr>
              <a:t>]</a:t>
            </a:r>
          </a:p>
          <a:p>
            <a:pPr marL="0" indent="0">
              <a:buNone/>
            </a:pPr>
            <a:endParaRPr lang="en-US" sz="2000" dirty="0"/>
          </a:p>
        </p:txBody>
      </p:sp>
      <p:sp>
        <p:nvSpPr>
          <p:cNvPr id="4" name="Slide Number Placeholder 3">
            <a:extLst>
              <a:ext uri="{FF2B5EF4-FFF2-40B4-BE49-F238E27FC236}">
                <a16:creationId xmlns:a16="http://schemas.microsoft.com/office/drawing/2014/main" id="{746CB0E0-A130-D17D-77D6-4C368286A8F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52A23B6-EC52-5875-4F43-673D5A48DF57}"/>
              </a:ext>
            </a:extLst>
          </p:cNvPr>
          <p:cNvPicPr>
            <a:picLocks noChangeAspect="1"/>
          </p:cNvPicPr>
          <p:nvPr/>
        </p:nvPicPr>
        <p:blipFill>
          <a:blip r:embed="rId6"/>
          <a:stretch>
            <a:fillRect/>
          </a:stretch>
        </p:blipFill>
        <p:spPr>
          <a:xfrm>
            <a:off x="179512" y="4077072"/>
            <a:ext cx="8715401" cy="1512168"/>
          </a:xfrm>
          <a:prstGeom prst="rect">
            <a:avLst/>
          </a:prstGeom>
        </p:spPr>
      </p:pic>
      <p:sp>
        <p:nvSpPr>
          <p:cNvPr id="6" name="TextBox 5">
            <a:extLst>
              <a:ext uri="{FF2B5EF4-FFF2-40B4-BE49-F238E27FC236}">
                <a16:creationId xmlns:a16="http://schemas.microsoft.com/office/drawing/2014/main" id="{7CF6BB25-4FBD-F3E0-69A1-F25A760589DF}"/>
              </a:ext>
            </a:extLst>
          </p:cNvPr>
          <p:cNvSpPr txBox="1"/>
          <p:nvPr/>
        </p:nvSpPr>
        <p:spPr>
          <a:xfrm>
            <a:off x="2558143" y="6453336"/>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https://arxiv.org/pdf/2207.13795</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0139853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34508" y="1669727"/>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92036" y="1669727"/>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8708" y="1669727"/>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6236" y="1669727"/>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82107" y="1331165"/>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5907" y="1483565"/>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51152" y="1483565"/>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8252" y="1483565"/>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53497"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7596"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9153" y="2054519"/>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40245" y="1679880"/>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34506" y="2357637"/>
            <a:ext cx="1414038" cy="191087"/>
            <a:chOff x="1828799" y="2017072"/>
            <a:chExt cx="1414038" cy="191087"/>
          </a:xfrm>
          <a:solidFill>
            <a:schemeClr val="accent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92034" y="2357637"/>
            <a:ext cx="1414038" cy="191087"/>
            <a:chOff x="3386327" y="2017072"/>
            <a:chExt cx="1414038" cy="191087"/>
          </a:xfrm>
          <a:solidFill>
            <a:schemeClr val="accent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34506" y="1897845"/>
            <a:ext cx="1414038" cy="191087"/>
            <a:chOff x="1828799" y="2017072"/>
            <a:chExt cx="1414038" cy="191087"/>
          </a:xfrm>
          <a:solidFill>
            <a:schemeClr val="accent4"/>
          </a:solidFill>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92034" y="1897845"/>
            <a:ext cx="1414038" cy="191087"/>
            <a:chOff x="3386327" y="2017072"/>
            <a:chExt cx="1414038" cy="191087"/>
          </a:xfrm>
          <a:solidFill>
            <a:schemeClr val="accent4"/>
          </a:solidFill>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34506" y="2127451"/>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92034" y="2127451"/>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7498" y="1059034"/>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 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335036"/>
            <a:chOff x="549218" y="3454216"/>
            <a:chExt cx="8426174" cy="1348074"/>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274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3" name="Rectangle 232">
            <a:extLst>
              <a:ext uri="{FF2B5EF4-FFF2-40B4-BE49-F238E27FC236}">
                <a16:creationId xmlns:a16="http://schemas.microsoft.com/office/drawing/2014/main" id="{AFF2EE9C-8313-E806-7048-F1780CFE7EC2}"/>
              </a:ext>
            </a:extLst>
          </p:cNvPr>
          <p:cNvSpPr/>
          <p:nvPr/>
        </p:nvSpPr>
        <p:spPr>
          <a:xfrm>
            <a:off x="463125" y="4673162"/>
            <a:ext cx="8265239" cy="382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4" name="Group 233">
            <a:extLst>
              <a:ext uri="{FF2B5EF4-FFF2-40B4-BE49-F238E27FC236}">
                <a16:creationId xmlns:a16="http://schemas.microsoft.com/office/drawing/2014/main" id="{7ADED821-6D77-AAA9-3BB6-5E04FD30627E}"/>
              </a:ext>
            </a:extLst>
          </p:cNvPr>
          <p:cNvGrpSpPr/>
          <p:nvPr/>
        </p:nvGrpSpPr>
        <p:grpSpPr>
          <a:xfrm>
            <a:off x="794664" y="2977618"/>
            <a:ext cx="6938410" cy="647381"/>
            <a:chOff x="757719" y="4572696"/>
            <a:chExt cx="6938410" cy="647381"/>
          </a:xfrm>
        </p:grpSpPr>
        <p:grpSp>
          <p:nvGrpSpPr>
            <p:cNvPr id="235" name="Group 234">
              <a:extLst>
                <a:ext uri="{FF2B5EF4-FFF2-40B4-BE49-F238E27FC236}">
                  <a16:creationId xmlns:a16="http://schemas.microsoft.com/office/drawing/2014/main" id="{D8B75B55-1C61-6FF4-C5D5-B6C677ECFE7A}"/>
                </a:ext>
              </a:extLst>
            </p:cNvPr>
            <p:cNvGrpSpPr/>
            <p:nvPr/>
          </p:nvGrpSpPr>
          <p:grpSpPr>
            <a:xfrm>
              <a:off x="1906102" y="4572696"/>
              <a:ext cx="5790027" cy="251465"/>
              <a:chOff x="1906102" y="4572696"/>
              <a:chExt cx="5790027" cy="251465"/>
            </a:xfrm>
          </p:grpSpPr>
          <p:grpSp>
            <p:nvGrpSpPr>
              <p:cNvPr id="237" name="Group 236">
                <a:extLst>
                  <a:ext uri="{FF2B5EF4-FFF2-40B4-BE49-F238E27FC236}">
                    <a16:creationId xmlns:a16="http://schemas.microsoft.com/office/drawing/2014/main" id="{BA33DA29-3E19-D781-7F0A-C07F6BFC0A48}"/>
                  </a:ext>
                </a:extLst>
              </p:cNvPr>
              <p:cNvGrpSpPr/>
              <p:nvPr/>
            </p:nvGrpSpPr>
            <p:grpSpPr>
              <a:xfrm>
                <a:off x="1906102" y="4572696"/>
                <a:ext cx="5790027" cy="251465"/>
                <a:chOff x="1906102" y="4605667"/>
                <a:chExt cx="5790027" cy="251465"/>
              </a:xfrm>
            </p:grpSpPr>
            <p:cxnSp>
              <p:nvCxnSpPr>
                <p:cNvPr id="239" name="Straight Connector 238">
                  <a:extLst>
                    <a:ext uri="{FF2B5EF4-FFF2-40B4-BE49-F238E27FC236}">
                      <a16:creationId xmlns:a16="http://schemas.microsoft.com/office/drawing/2014/main" id="{763B86A0-33BD-6CE6-44BC-CDF5E86FD96E}"/>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C99DC44-F5B6-EC36-386A-2CEE5102C773}"/>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2632E88-7D9F-82BA-BDCA-9E9CC4F99217}"/>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D4DE54B6-C80C-03AD-C774-D7958489E9DB}"/>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E7A7281-D829-7341-B959-88B336AD7950}"/>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FB4DE163-287B-91F4-50DD-5B9B17A3410E}"/>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C25D3DB-BA3E-FC76-B940-D9793A3852A1}"/>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5DC6BAB-C55C-E964-88C3-303AFDE37FEB}"/>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238" name="Straight Connector 237">
                <a:extLst>
                  <a:ext uri="{FF2B5EF4-FFF2-40B4-BE49-F238E27FC236}">
                    <a16:creationId xmlns:a16="http://schemas.microsoft.com/office/drawing/2014/main" id="{7A9AF2E4-9057-0E5E-997D-E9A88DAE95E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236" name="TextBox 235">
              <a:extLst>
                <a:ext uri="{FF2B5EF4-FFF2-40B4-BE49-F238E27FC236}">
                  <a16:creationId xmlns:a16="http://schemas.microsoft.com/office/drawing/2014/main" id="{5ABA3AE9-9011-4981-7B0B-CA4610C5DFA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8917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22" presetClass="entr" presetSubtype="8"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left)">
                                      <p:cBhvr>
                                        <p:cTn id="13" dur="500"/>
                                        <p:tgtEl>
                                          <p:spTgt spid="219"/>
                                        </p:tgtEl>
                                      </p:cBhvr>
                                    </p:animEffect>
                                  </p:childTnLst>
                                </p:cTn>
                              </p:par>
                              <p:par>
                                <p:cTn id="14" presetID="22" presetClass="entr" presetSubtype="1" fill="hold" nodeType="withEffect">
                                  <p:stCondLst>
                                    <p:cond delay="100"/>
                                  </p:stCondLst>
                                  <p:childTnLst>
                                    <p:set>
                                      <p:cBhvr>
                                        <p:cTn id="15" dur="1" fill="hold">
                                          <p:stCondLst>
                                            <p:cond delay="0"/>
                                          </p:stCondLst>
                                        </p:cTn>
                                        <p:tgtEl>
                                          <p:spTgt spid="220"/>
                                        </p:tgtEl>
                                        <p:attrNameLst>
                                          <p:attrName>style.visibility</p:attrName>
                                        </p:attrNameLst>
                                      </p:cBhvr>
                                      <p:to>
                                        <p:strVal val="visible"/>
                                      </p:to>
                                    </p:set>
                                    <p:animEffect transition="in" filter="wipe(up)">
                                      <p:cBhvr>
                                        <p:cTn id="16" dur="500"/>
                                        <p:tgtEl>
                                          <p:spTgt spid="220"/>
                                        </p:tgtEl>
                                      </p:cBhvr>
                                    </p:animEffect>
                                  </p:childTnLst>
                                </p:cTn>
                              </p:par>
                              <p:par>
                                <p:cTn id="17" presetID="22" presetClass="entr" presetSubtype="8"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Effect transition="in" filter="wipe(left)">
                                      <p:cBhvr>
                                        <p:cTn id="19" dur="500"/>
                                        <p:tgtEl>
                                          <p:spTgt spid="331"/>
                                        </p:tgtEl>
                                      </p:cBhvr>
                                    </p:animEffect>
                                  </p:childTnLst>
                                </p:cTn>
                              </p:par>
                              <p:par>
                                <p:cTn id="20" presetID="22" presetClass="entr" presetSubtype="8" fill="hold" nodeType="with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wipe(left)">
                                      <p:cBhvr>
                                        <p:cTn id="22" dur="500"/>
                                        <p:tgtEl>
                                          <p:spTgt spid="363"/>
                                        </p:tgtEl>
                                      </p:cBhvr>
                                    </p:animEffect>
                                  </p:childTnLst>
                                </p:cTn>
                              </p:par>
                              <p:par>
                                <p:cTn id="23" presetID="22" presetClass="entr" presetSubtype="8" fill="hold" nodeType="withEffect">
                                  <p:stCondLst>
                                    <p:cond delay="0"/>
                                  </p:stCondLst>
                                  <p:childTnLst>
                                    <p:set>
                                      <p:cBhvr>
                                        <p:cTn id="24" dur="1" fill="hold">
                                          <p:stCondLst>
                                            <p:cond delay="0"/>
                                          </p:stCondLst>
                                        </p:cTn>
                                        <p:tgtEl>
                                          <p:spTgt spid="278"/>
                                        </p:tgtEl>
                                        <p:attrNameLst>
                                          <p:attrName>style.visibility</p:attrName>
                                        </p:attrNameLst>
                                      </p:cBhvr>
                                      <p:to>
                                        <p:strVal val="visible"/>
                                      </p:to>
                                    </p:set>
                                    <p:animEffect transition="in" filter="wipe(left)">
                                      <p:cBhvr>
                                        <p:cTn id="25" dur="500"/>
                                        <p:tgtEl>
                                          <p:spTgt spid="278"/>
                                        </p:tgtEl>
                                      </p:cBhvr>
                                    </p:animEffect>
                                  </p:childTnLst>
                                </p:cTn>
                              </p:par>
                              <p:par>
                                <p:cTn id="26" presetID="22" presetClass="entr" presetSubtype="1" fill="hold" nodeType="with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wipe(up)">
                                      <p:cBhvr>
                                        <p:cTn id="28" dur="500"/>
                                        <p:tgtEl>
                                          <p:spTgt spid="221"/>
                                        </p:tgtEl>
                                      </p:cBhvr>
                                    </p:animEffect>
                                  </p:childTnLst>
                                </p:cTn>
                              </p:par>
                              <p:par>
                                <p:cTn id="29" presetID="22" presetClass="entr" presetSubtype="8" fill="hold" nodeType="withEffect">
                                  <p:stCondLst>
                                    <p:cond delay="0"/>
                                  </p:stCondLst>
                                  <p:childTnLst>
                                    <p:set>
                                      <p:cBhvr>
                                        <p:cTn id="30" dur="1" fill="hold">
                                          <p:stCondLst>
                                            <p:cond delay="0"/>
                                          </p:stCondLst>
                                        </p:cTn>
                                        <p:tgtEl>
                                          <p:spTgt spid="339"/>
                                        </p:tgtEl>
                                        <p:attrNameLst>
                                          <p:attrName>style.visibility</p:attrName>
                                        </p:attrNameLst>
                                      </p:cBhvr>
                                      <p:to>
                                        <p:strVal val="visible"/>
                                      </p:to>
                                    </p:set>
                                    <p:animEffect transition="in" filter="wipe(left)">
                                      <p:cBhvr>
                                        <p:cTn id="31" dur="500"/>
                                        <p:tgtEl>
                                          <p:spTgt spid="339"/>
                                        </p:tgtEl>
                                      </p:cBhvr>
                                    </p:animEffect>
                                  </p:childTnLst>
                                </p:cTn>
                              </p:par>
                              <p:par>
                                <p:cTn id="32" presetID="22" presetClass="entr" presetSubtype="8" fill="hold" nodeType="withEffect">
                                  <p:stCondLst>
                                    <p:cond delay="0"/>
                                  </p:stCondLst>
                                  <p:childTnLst>
                                    <p:set>
                                      <p:cBhvr>
                                        <p:cTn id="33" dur="1" fill="hold">
                                          <p:stCondLst>
                                            <p:cond delay="0"/>
                                          </p:stCondLst>
                                        </p:cTn>
                                        <p:tgtEl>
                                          <p:spTgt spid="371"/>
                                        </p:tgtEl>
                                        <p:attrNameLst>
                                          <p:attrName>style.visibility</p:attrName>
                                        </p:attrNameLst>
                                      </p:cBhvr>
                                      <p:to>
                                        <p:strVal val="visible"/>
                                      </p:to>
                                    </p:set>
                                    <p:animEffect transition="in" filter="wipe(left)">
                                      <p:cBhvr>
                                        <p:cTn id="34" dur="500"/>
                                        <p:tgtEl>
                                          <p:spTgt spid="371"/>
                                        </p:tgtEl>
                                      </p:cBhvr>
                                    </p:animEffect>
                                  </p:childTnLst>
                                </p:cTn>
                              </p:par>
                              <p:par>
                                <p:cTn id="35" presetID="22" presetClass="entr" presetSubtype="8" fill="hold" nodeType="with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wipe(left)">
                                      <p:cBhvr>
                                        <p:cTn id="37" dur="500"/>
                                        <p:tgtEl>
                                          <p:spTgt spid="286"/>
                                        </p:tgtEl>
                                      </p:cBhvr>
                                    </p:animEffect>
                                  </p:childTnLst>
                                </p:cTn>
                              </p:par>
                              <p:par>
                                <p:cTn id="38" presetID="22" presetClass="entr" presetSubtype="1" fill="hold" nodeType="withEffect">
                                  <p:stCondLst>
                                    <p:cond delay="0"/>
                                  </p:stCondLst>
                                  <p:childTnLst>
                                    <p:set>
                                      <p:cBhvr>
                                        <p:cTn id="39" dur="1" fill="hold">
                                          <p:stCondLst>
                                            <p:cond delay="0"/>
                                          </p:stCondLst>
                                        </p:cTn>
                                        <p:tgtEl>
                                          <p:spTgt spid="225"/>
                                        </p:tgtEl>
                                        <p:attrNameLst>
                                          <p:attrName>style.visibility</p:attrName>
                                        </p:attrNameLst>
                                      </p:cBhvr>
                                      <p:to>
                                        <p:strVal val="visible"/>
                                      </p:to>
                                    </p:set>
                                    <p:animEffect transition="in" filter="wipe(up)">
                                      <p:cBhvr>
                                        <p:cTn id="4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530" y="1476848"/>
            <a:ext cx="6226479" cy="0"/>
          </a:xfrm>
          <a:prstGeom prst="line">
            <a:avLst/>
          </a:prstGeom>
          <a:solidFill>
            <a:schemeClr val="tx1">
              <a:lumMod val="65000"/>
              <a:lumOff val="35000"/>
            </a:schemeClr>
          </a:solidFill>
          <a:ln w="50800" cap="rnd">
            <a:solidFill>
              <a:srgbClr val="FF7100"/>
            </a:solidFill>
            <a:round/>
            <a:headEnd type="none"/>
            <a:tailEnd w="lg" len="sm"/>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 f</a:t>
            </a:r>
            <a:r>
              <a:rPr kumimoji="0" lang="en-US" sz="2400" b="1" i="0" u="none" strike="noStrike" kern="1200" cap="none" spc="0" normalizeH="0" baseline="0" noProof="0" dirty="0" err="1">
                <a:ln>
                  <a:noFill/>
                </a:ln>
                <a:solidFill>
                  <a:prstClr val="black"/>
                </a:solidFill>
                <a:effectLst/>
                <a:uLnTx/>
                <a:uFillTx/>
                <a:latin typeface="Avenir Next" panose="020B0503020202020204" pitchFamily="34" charset="0"/>
                <a:ea typeface="+mn-ea"/>
                <a:cs typeface="Gill Sans MT"/>
              </a:rPr>
              <a:t>ine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cxnSp>
        <p:nvCxnSpPr>
          <p:cNvPr id="6" name="Straight Connector 5">
            <a:extLst>
              <a:ext uri="{FF2B5EF4-FFF2-40B4-BE49-F238E27FC236}">
                <a16:creationId xmlns:a16="http://schemas.microsoft.com/office/drawing/2014/main" id="{AA6BEAA5-ABC6-1938-1A46-0CE39D123517}"/>
              </a:ext>
            </a:extLst>
          </p:cNvPr>
          <p:cNvCxnSpPr>
            <a:cxnSpLocks/>
          </p:cNvCxnSpPr>
          <p:nvPr/>
        </p:nvCxnSpPr>
        <p:spPr>
          <a:xfrm flipV="1">
            <a:off x="4865485"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B96CB9-E26D-A9C3-2838-F3D89733847C}"/>
              </a:ext>
            </a:extLst>
          </p:cNvPr>
          <p:cNvCxnSpPr>
            <a:cxnSpLocks/>
          </p:cNvCxnSpPr>
          <p:nvPr/>
        </p:nvCxnSpPr>
        <p:spPr>
          <a:xfrm flipV="1">
            <a:off x="6419584"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6121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wipe(left)">
                                      <p:cBhvr>
                                        <p:cTn id="16" dur="500"/>
                                        <p:tgtEl>
                                          <p:spTgt spid="315"/>
                                        </p:tgtEl>
                                      </p:cBhvr>
                                    </p:animEffect>
                                  </p:childTnLst>
                                </p:cTn>
                              </p:par>
                              <p:par>
                                <p:cTn id="17" presetID="22" presetClass="entr" presetSubtype="8"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animEffect transition="in" filter="wipe(left)">
                                      <p:cBhvr>
                                        <p:cTn id="19" dur="500"/>
                                        <p:tgtEl>
                                          <p:spTgt spid="349"/>
                                        </p:tgtEl>
                                      </p:cBhvr>
                                    </p:animEffect>
                                  </p:childTnLst>
                                </p:cTn>
                              </p:par>
                              <p:par>
                                <p:cTn id="20" presetID="22" presetClass="entr" presetSubtype="8"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Effect transition="in" filter="wipe(left)">
                                      <p:cBhvr>
                                        <p:cTn id="22" dur="500"/>
                                        <p:tgtEl>
                                          <p:spTgt spid="299"/>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wipe(left)">
                                      <p:cBhvr>
                                        <p:cTn id="28" dur="500"/>
                                        <p:tgtEl>
                                          <p:spTgt spid="324"/>
                                        </p:tgtEl>
                                      </p:cBhvr>
                                    </p:animEffect>
                                  </p:childTnLst>
                                </p:cTn>
                              </p:par>
                              <p:par>
                                <p:cTn id="29" presetID="22" presetClass="entr" presetSubtype="8" fill="hold" nodeType="withEffect">
                                  <p:stCondLst>
                                    <p:cond delay="0"/>
                                  </p:stCondLst>
                                  <p:childTnLst>
                                    <p:set>
                                      <p:cBhvr>
                                        <p:cTn id="30" dur="1" fill="hold">
                                          <p:stCondLst>
                                            <p:cond delay="0"/>
                                          </p:stCondLst>
                                        </p:cTn>
                                        <p:tgtEl>
                                          <p:spTgt spid="357"/>
                                        </p:tgtEl>
                                        <p:attrNameLst>
                                          <p:attrName>style.visibility</p:attrName>
                                        </p:attrNameLst>
                                      </p:cBhvr>
                                      <p:to>
                                        <p:strVal val="visible"/>
                                      </p:to>
                                    </p:set>
                                    <p:animEffect transition="in" filter="wipe(left)">
                                      <p:cBhvr>
                                        <p:cTn id="31" dur="500"/>
                                        <p:tgtEl>
                                          <p:spTgt spid="357"/>
                                        </p:tgtEl>
                                      </p:cBhvr>
                                    </p:animEffect>
                                  </p:childTnLst>
                                </p:cTn>
                              </p:par>
                              <p:par>
                                <p:cTn id="32" presetID="22" presetClass="entr" presetSubtype="8" fill="hold" nodeType="withEffect">
                                  <p:stCondLst>
                                    <p:cond delay="0"/>
                                  </p:stCondLst>
                                  <p:childTnLst>
                                    <p:set>
                                      <p:cBhvr>
                                        <p:cTn id="33" dur="1" fill="hold">
                                          <p:stCondLst>
                                            <p:cond delay="0"/>
                                          </p:stCondLst>
                                        </p:cTn>
                                        <p:tgtEl>
                                          <p:spTgt spid="307"/>
                                        </p:tgtEl>
                                        <p:attrNameLst>
                                          <p:attrName>style.visibility</p:attrName>
                                        </p:attrNameLst>
                                      </p:cBhvr>
                                      <p:to>
                                        <p:strVal val="visible"/>
                                      </p:to>
                                    </p:set>
                                    <p:animEffect transition="in" filter="wipe(left)">
                                      <p:cBhvr>
                                        <p:cTn id="34" dur="500"/>
                                        <p:tgtEl>
                                          <p:spTgt spid="307"/>
                                        </p:tgtEl>
                                      </p:cBhvr>
                                    </p:animEffect>
                                  </p:childTnLst>
                                </p:cTn>
                              </p:par>
                              <p:par>
                                <p:cTn id="35" presetID="22" presetClass="entr" presetSubtype="1" fill="hold" nodeType="with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wipe(up)">
                                      <p:cBhvr>
                                        <p:cTn id="37"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 f</a:t>
            </a:r>
            <a:r>
              <a:rPr kumimoji="0" lang="en-US" sz="2400" b="1" i="0" u="none" strike="noStrike" kern="1200" cap="none" spc="0" normalizeH="0" baseline="0" noProof="0" dirty="0" err="1">
                <a:ln>
                  <a:noFill/>
                </a:ln>
                <a:solidFill>
                  <a:prstClr val="black"/>
                </a:solidFill>
                <a:effectLst/>
                <a:uLnTx/>
                <a:uFillTx/>
                <a:latin typeface="Avenir Next" panose="020B0503020202020204" pitchFamily="34" charset="0"/>
                <a:ea typeface="+mn-ea"/>
                <a:cs typeface="Gill Sans MT"/>
              </a:rPr>
              <a:t>ine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429" name="Rectangle 428">
            <a:extLst>
              <a:ext uri="{FF2B5EF4-FFF2-40B4-BE49-F238E27FC236}">
                <a16:creationId xmlns:a16="http://schemas.microsoft.com/office/drawing/2014/main" id="{085632C7-4C22-06B2-18E9-FAF198B94922}"/>
              </a:ext>
            </a:extLst>
          </p:cNvPr>
          <p:cNvSpPr/>
          <p:nvPr/>
        </p:nvSpPr>
        <p:spPr>
          <a:xfrm>
            <a:off x="1549850" y="1523362"/>
            <a:ext cx="6228824" cy="1630639"/>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7" name="Rounded Rectangle 426">
            <a:extLst>
              <a:ext uri="{FF2B5EF4-FFF2-40B4-BE49-F238E27FC236}">
                <a16:creationId xmlns:a16="http://schemas.microsoft.com/office/drawing/2014/main" id="{23687877-EAC5-598F-F9B6-4E9FC3CEE0A0}"/>
              </a:ext>
            </a:extLst>
          </p:cNvPr>
          <p:cNvSpPr/>
          <p:nvPr/>
        </p:nvSpPr>
        <p:spPr>
          <a:xfrm flipH="1">
            <a:off x="3954680" y="2848727"/>
            <a:ext cx="190619" cy="234224"/>
          </a:xfrm>
          <a:prstGeom prst="roundRect">
            <a:avLst>
              <a:gd name="adj" fmla="val 23959"/>
            </a:avLst>
          </a:prstGeom>
          <a:solidFill>
            <a:srgbClr val="1A82C4"/>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391" name="Group 390">
            <a:extLst>
              <a:ext uri="{FF2B5EF4-FFF2-40B4-BE49-F238E27FC236}">
                <a16:creationId xmlns:a16="http://schemas.microsoft.com/office/drawing/2014/main" id="{1FA12B7F-BDE0-A6D0-D72A-7F31260A5624}"/>
              </a:ext>
            </a:extLst>
          </p:cNvPr>
          <p:cNvGrpSpPr/>
          <p:nvPr/>
        </p:nvGrpSpPr>
        <p:grpSpPr>
          <a:xfrm>
            <a:off x="1463607" y="2972793"/>
            <a:ext cx="6266338" cy="551305"/>
            <a:chOff x="1437348" y="4580253"/>
            <a:chExt cx="6266338" cy="551305"/>
          </a:xfrm>
        </p:grpSpPr>
        <p:grpSp>
          <p:nvGrpSpPr>
            <p:cNvPr id="392" name="Group 391">
              <a:extLst>
                <a:ext uri="{FF2B5EF4-FFF2-40B4-BE49-F238E27FC236}">
                  <a16:creationId xmlns:a16="http://schemas.microsoft.com/office/drawing/2014/main" id="{F9B737B6-9C0A-D16D-BDF5-5E374FC8C69A}"/>
                </a:ext>
              </a:extLst>
            </p:cNvPr>
            <p:cNvGrpSpPr/>
            <p:nvPr/>
          </p:nvGrpSpPr>
          <p:grpSpPr>
            <a:xfrm>
              <a:off x="1913659" y="4580253"/>
              <a:ext cx="5790027" cy="243908"/>
              <a:chOff x="1913659" y="4580253"/>
              <a:chExt cx="5790027" cy="243908"/>
            </a:xfrm>
          </p:grpSpPr>
          <p:grpSp>
            <p:nvGrpSpPr>
              <p:cNvPr id="394" name="Group 393">
                <a:extLst>
                  <a:ext uri="{FF2B5EF4-FFF2-40B4-BE49-F238E27FC236}">
                    <a16:creationId xmlns:a16="http://schemas.microsoft.com/office/drawing/2014/main" id="{1CE30848-7B3A-695A-2B2E-87BE9F4F17CA}"/>
                  </a:ext>
                </a:extLst>
              </p:cNvPr>
              <p:cNvGrpSpPr/>
              <p:nvPr/>
            </p:nvGrpSpPr>
            <p:grpSpPr>
              <a:xfrm>
                <a:off x="1913659" y="4580253"/>
                <a:ext cx="5790027" cy="243908"/>
                <a:chOff x="1913659" y="4613224"/>
                <a:chExt cx="5790027" cy="243908"/>
              </a:xfrm>
            </p:grpSpPr>
            <p:cxnSp>
              <p:nvCxnSpPr>
                <p:cNvPr id="396" name="Straight Connector 395">
                  <a:extLst>
                    <a:ext uri="{FF2B5EF4-FFF2-40B4-BE49-F238E27FC236}">
                      <a16:creationId xmlns:a16="http://schemas.microsoft.com/office/drawing/2014/main" id="{B2A8C27A-5CDA-CA9D-0305-04166F44A667}"/>
                    </a:ext>
                  </a:extLst>
                </p:cNvPr>
                <p:cNvCxnSpPr/>
                <p:nvPr/>
              </p:nvCxnSpPr>
              <p:spPr>
                <a:xfrm flipH="1">
                  <a:off x="1913659"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54F766DF-4030-D369-FA55-B42671CC1337}"/>
                    </a:ext>
                  </a:extLst>
                </p:cNvPr>
                <p:cNvCxnSpPr/>
                <p:nvPr/>
              </p:nvCxnSpPr>
              <p:spPr>
                <a:xfrm flipH="1">
                  <a:off x="34711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67DB4A52-0D10-1B2E-4C58-D76F6DAE030E}"/>
                    </a:ext>
                  </a:extLst>
                </p:cNvPr>
                <p:cNvCxnSpPr/>
                <p:nvPr/>
              </p:nvCxnSpPr>
              <p:spPr>
                <a:xfrm flipH="1">
                  <a:off x="5037859" y="4620493"/>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7222473-0962-CE12-A071-0B5F96E3D0F7}"/>
                    </a:ext>
                  </a:extLst>
                </p:cNvPr>
                <p:cNvCxnSpPr/>
                <p:nvPr/>
              </p:nvCxnSpPr>
              <p:spPr>
                <a:xfrm flipH="1">
                  <a:off x="65953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4BFBB4E2-AFF8-81D7-EA7A-8F9DCE5B8747}"/>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DF2F1E09-3F1D-77F0-0507-E4CB02B93762}"/>
                    </a:ext>
                  </a:extLst>
                </p:cNvPr>
                <p:cNvCxnSpPr>
                  <a:cxnSpLocks/>
                </p:cNvCxnSpPr>
                <p:nvPr/>
              </p:nvCxnSpPr>
              <p:spPr>
                <a:xfrm flipV="1">
                  <a:off x="40253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122419-6FD6-9208-F033-4A7B1816F77C}"/>
                    </a:ext>
                  </a:extLst>
                </p:cNvPr>
                <p:cNvCxnSpPr>
                  <a:cxnSpLocks/>
                </p:cNvCxnSpPr>
                <p:nvPr/>
              </p:nvCxnSpPr>
              <p:spPr>
                <a:xfrm flipV="1">
                  <a:off x="5592008"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634E4561-3808-2B31-3148-DDD44F9A9620}"/>
                    </a:ext>
                  </a:extLst>
                </p:cNvPr>
                <p:cNvCxnSpPr>
                  <a:cxnSpLocks/>
                </p:cNvCxnSpPr>
                <p:nvPr/>
              </p:nvCxnSpPr>
              <p:spPr>
                <a:xfrm flipV="1">
                  <a:off x="71495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5" name="Straight Connector 394">
                <a:extLst>
                  <a:ext uri="{FF2B5EF4-FFF2-40B4-BE49-F238E27FC236}">
                    <a16:creationId xmlns:a16="http://schemas.microsoft.com/office/drawing/2014/main" id="{9C67273B-538E-DF93-D24E-DC60F1284B3A}"/>
                  </a:ext>
                </a:extLst>
              </p:cNvPr>
              <p:cNvCxnSpPr>
                <a:cxnSpLocks/>
              </p:cNvCxnSpPr>
              <p:nvPr/>
            </p:nvCxnSpPr>
            <p:spPr>
              <a:xfrm>
                <a:off x="2143252" y="4824161"/>
                <a:ext cx="5397405"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sp>
          <p:nvSpPr>
            <p:cNvPr id="393" name="TextBox 392">
              <a:extLst>
                <a:ext uri="{FF2B5EF4-FFF2-40B4-BE49-F238E27FC236}">
                  <a16:creationId xmlns:a16="http://schemas.microsoft.com/office/drawing/2014/main" id="{7EDAF3D7-309C-1971-DFFD-9B8527AA0B0E}"/>
                </a:ext>
              </a:extLst>
            </p:cNvPr>
            <p:cNvSpPr txBox="1"/>
            <p:nvPr/>
          </p:nvSpPr>
          <p:spPr>
            <a:xfrm>
              <a:off x="1437348" y="4863600"/>
              <a:ext cx="2320914" cy="267958"/>
            </a:xfrm>
            <a:prstGeom prst="rect">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mn-cs"/>
                </a:rPr>
                <a:t>global sense amplifier </a:t>
              </a:r>
            </a:p>
          </p:txBody>
        </p: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sp>
        <p:nvSpPr>
          <p:cNvPr id="431" name="Rectangle 430">
            <a:extLst>
              <a:ext uri="{FF2B5EF4-FFF2-40B4-BE49-F238E27FC236}">
                <a16:creationId xmlns:a16="http://schemas.microsoft.com/office/drawing/2014/main" id="{2ED09BDB-0D30-1E15-42A7-604E5FED88EF}"/>
              </a:ext>
            </a:extLst>
          </p:cNvPr>
          <p:cNvSpPr/>
          <p:nvPr/>
        </p:nvSpPr>
        <p:spPr>
          <a:xfrm>
            <a:off x="7530" y="4002279"/>
            <a:ext cx="9121747" cy="118255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17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fade">
                                      <p:cBhvr>
                                        <p:cTn id="10" dur="500"/>
                                        <p:tgtEl>
                                          <p:spTgt spid="3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9"/>
                                        </p:tgtEl>
                                        <p:attrNameLst>
                                          <p:attrName>style.visibility</p:attrName>
                                        </p:attrNameLst>
                                      </p:cBhvr>
                                      <p:to>
                                        <p:strVal val="visible"/>
                                      </p:to>
                                    </p:set>
                                    <p:animEffect transition="in" filter="fade">
                                      <p:cBhvr>
                                        <p:cTn id="13" dur="500"/>
                                        <p:tgtEl>
                                          <p:spTgt spid="429"/>
                                        </p:tgtEl>
                                      </p:cBhvr>
                                    </p:animEffect>
                                  </p:childTnLst>
                                </p:cTn>
                              </p:par>
                              <p:par>
                                <p:cTn id="14" presetID="0" presetClass="path" presetSubtype="0" accel="50000" decel="50000" fill="hold" grpId="0" nodeType="withEffect">
                                  <p:stCondLst>
                                    <p:cond delay="0"/>
                                  </p:stCondLst>
                                  <p:childTnLst>
                                    <p:animMotion origin="layout" path="M 0 0 L 0 0.03912 L 0.17205 0.03912 L 0.17205 0.00116 " pathEditMode="relative" ptsTypes="AAAA">
                                      <p:cBhvr>
                                        <p:cTn id="15" dur="2000" fill="hold"/>
                                        <p:tgtEl>
                                          <p:spTgt spid="4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 f</a:t>
            </a:r>
            <a:r>
              <a:rPr kumimoji="0" lang="en-US" sz="2400" b="1" i="0" u="none" strike="noStrike" kern="1200" cap="none" spc="0" normalizeH="0" baseline="0" noProof="0" dirty="0" err="1">
                <a:ln>
                  <a:noFill/>
                </a:ln>
                <a:solidFill>
                  <a:prstClr val="black"/>
                </a:solidFill>
                <a:effectLst/>
                <a:uLnTx/>
                <a:uFillTx/>
                <a:latin typeface="Avenir Next" panose="020B0503020202020204" pitchFamily="34" charset="0"/>
                <a:ea typeface="+mn-ea"/>
                <a:cs typeface="Gill Sans MT"/>
              </a:rPr>
              <a:t>ine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8" name="Group 227">
            <a:extLst>
              <a:ext uri="{FF2B5EF4-FFF2-40B4-BE49-F238E27FC236}">
                <a16:creationId xmlns:a16="http://schemas.microsoft.com/office/drawing/2014/main" id="{E46F4404-BC62-B4F3-ACCD-5494AB90A171}"/>
              </a:ext>
            </a:extLst>
          </p:cNvPr>
          <p:cNvGrpSpPr/>
          <p:nvPr/>
        </p:nvGrpSpPr>
        <p:grpSpPr>
          <a:xfrm>
            <a:off x="7336" y="5831862"/>
            <a:ext cx="9470110" cy="781038"/>
            <a:chOff x="549218" y="3454216"/>
            <a:chExt cx="8426174" cy="788666"/>
          </a:xfrm>
        </p:grpSpPr>
        <p:sp>
          <p:nvSpPr>
            <p:cNvPr id="229" name="TextBox 228">
              <a:extLst>
                <a:ext uri="{FF2B5EF4-FFF2-40B4-BE49-F238E27FC236}">
                  <a16:creationId xmlns:a16="http://schemas.microsoft.com/office/drawing/2014/main" id="{85E81FB7-5BF8-CD34-1CFE-01872A17B084}"/>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3</a:t>
              </a:r>
            </a:p>
          </p:txBody>
        </p:sp>
        <p:sp>
          <p:nvSpPr>
            <p:cNvPr id="230" name="TextBox 229">
              <a:extLst>
                <a:ext uri="{FF2B5EF4-FFF2-40B4-BE49-F238E27FC236}">
                  <a16:creationId xmlns:a16="http://schemas.microsoft.com/office/drawing/2014/main" id="{2B3D6435-FF6F-8C93-2A2C-8A7668C5FA86}"/>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Eases programmability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SIMD parallelism in a DRAM mat is on par with vector ISAs’ SIMD width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1" name="Rectangle 230">
            <a:extLst>
              <a:ext uri="{FF2B5EF4-FFF2-40B4-BE49-F238E27FC236}">
                <a16:creationId xmlns:a16="http://schemas.microsoft.com/office/drawing/2014/main" id="{984434A9-11B4-6C56-B5A1-632FFFC7478C}"/>
              </a:ext>
            </a:extLst>
          </p:cNvPr>
          <p:cNvSpPr/>
          <p:nvPr/>
        </p:nvSpPr>
        <p:spPr>
          <a:xfrm>
            <a:off x="7530" y="4052166"/>
            <a:ext cx="9121747" cy="185284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2" name="Rounded Rectangle 231">
            <a:extLst>
              <a:ext uri="{FF2B5EF4-FFF2-40B4-BE49-F238E27FC236}">
                <a16:creationId xmlns:a16="http://schemas.microsoft.com/office/drawing/2014/main" id="{439A8839-CF62-F175-9023-1DA19C8B03B6}"/>
              </a:ext>
            </a:extLst>
          </p:cNvPr>
          <p:cNvSpPr/>
          <p:nvPr/>
        </p:nvSpPr>
        <p:spPr>
          <a:xfrm>
            <a:off x="1501955" y="1600005"/>
            <a:ext cx="1650846" cy="1219405"/>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81" name="TextBox 380">
            <a:extLst>
              <a:ext uri="{FF2B5EF4-FFF2-40B4-BE49-F238E27FC236}">
                <a16:creationId xmlns:a16="http://schemas.microsoft.com/office/drawing/2014/main" id="{65261135-95BE-743B-898C-780B3D4139F1}"/>
              </a:ext>
            </a:extLst>
          </p:cNvPr>
          <p:cNvSpPr txBox="1"/>
          <p:nvPr/>
        </p:nvSpPr>
        <p:spPr>
          <a:xfrm>
            <a:off x="820194" y="1124744"/>
            <a:ext cx="3535782"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512 columns</a:t>
            </a:r>
          </a:p>
        </p:txBody>
      </p:sp>
    </p:spTree>
    <p:extLst>
      <p:ext uri="{BB962C8B-B14F-4D97-AF65-F5344CB8AC3E}">
        <p14:creationId xmlns:p14="http://schemas.microsoft.com/office/powerpoint/2010/main" val="180485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500"/>
                                        <p:tgtEl>
                                          <p:spTgt spid="3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2"/>
                                        </p:tgtEl>
                                        <p:attrNameLst>
                                          <p:attrName>style.visibility</p:attrName>
                                        </p:attrNameLst>
                                      </p:cBhvr>
                                      <p:to>
                                        <p:strVal val="visible"/>
                                      </p:to>
                                    </p:set>
                                    <p:animEffect transition="in" filter="fade">
                                      <p:cBhvr>
                                        <p:cTn id="13"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38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E3152-EF73-7C24-AA26-102709B5CCF8}"/>
              </a:ext>
            </a:extLst>
          </p:cNvPr>
          <p:cNvGrpSpPr/>
          <p:nvPr/>
        </p:nvGrpSpPr>
        <p:grpSpPr>
          <a:xfrm>
            <a:off x="371659" y="1308732"/>
            <a:ext cx="8400681" cy="1328496"/>
            <a:chOff x="371659" y="2793619"/>
            <a:chExt cx="8400681" cy="1324131"/>
          </a:xfrm>
        </p:grpSpPr>
        <p:sp>
          <p:nvSpPr>
            <p:cNvPr id="4" name="Rounded Rectangle 3">
              <a:extLst>
                <a:ext uri="{FF2B5EF4-FFF2-40B4-BE49-F238E27FC236}">
                  <a16:creationId xmlns:a16="http://schemas.microsoft.com/office/drawing/2014/main" id="{A7E6E4CA-4219-9A84-8012-2A407B6E2FA5}"/>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Transparently to programmer: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extract</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SIMD parallelism from an application,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schedule</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PUD instructions while maximizing </a:t>
              </a: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utilization</a:t>
              </a:r>
              <a:r>
                <a:rPr kumimoji="0" lang="en-US" sz="16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t>
              </a:r>
            </a:p>
          </p:txBody>
        </p:sp>
        <p:sp>
          <p:nvSpPr>
            <p:cNvPr id="5" name="TextBox 4">
              <a:extLst>
                <a:ext uri="{FF2B5EF4-FFF2-40B4-BE49-F238E27FC236}">
                  <a16:creationId xmlns:a16="http://schemas.microsoft.com/office/drawing/2014/main" id="{964CD386-BCB4-2F0B-2A1B-1C4D0C6C8168}"/>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6" name="Up Arrow 5">
            <a:extLst>
              <a:ext uri="{FF2B5EF4-FFF2-40B4-BE49-F238E27FC236}">
                <a16:creationId xmlns:a16="http://schemas.microsoft.com/office/drawing/2014/main" id="{A8F08BDB-400B-8331-1F5B-B874FEE83E31}"/>
              </a:ext>
            </a:extLst>
          </p:cNvPr>
          <p:cNvSpPr/>
          <p:nvPr/>
        </p:nvSpPr>
        <p:spPr>
          <a:xfrm rot="10800000">
            <a:off x="4331688" y="2913587"/>
            <a:ext cx="480624" cy="5558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95E">
                  <a:lumMod val="20000"/>
                  <a:lumOff val="8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2828C3-9632-A1EE-3DD3-F4DEAF77E3F2}"/>
              </a:ext>
            </a:extLst>
          </p:cNvPr>
          <p:cNvSpPr txBox="1"/>
          <p:nvPr/>
        </p:nvSpPr>
        <p:spPr>
          <a:xfrm>
            <a:off x="1" y="3628154"/>
            <a:ext cx="9144000"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Three new LLVM-based passes targeting PUD execution</a:t>
            </a:r>
          </a:p>
        </p:txBody>
      </p:sp>
      <p:sp>
        <p:nvSpPr>
          <p:cNvPr id="10" name="Title 1">
            <a:extLst>
              <a:ext uri="{FF2B5EF4-FFF2-40B4-BE49-F238E27FC236}">
                <a16:creationId xmlns:a16="http://schemas.microsoft.com/office/drawing/2014/main" id="{73FB861D-C0E5-F24A-2621-83AF84FFD801}"/>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a:t>
            </a:r>
          </a:p>
        </p:txBody>
      </p:sp>
      <p:grpSp>
        <p:nvGrpSpPr>
          <p:cNvPr id="15" name="Group 14">
            <a:extLst>
              <a:ext uri="{FF2B5EF4-FFF2-40B4-BE49-F238E27FC236}">
                <a16:creationId xmlns:a16="http://schemas.microsoft.com/office/drawing/2014/main" id="{4D61C165-8173-658F-0DFF-1E651D5A89E4}"/>
              </a:ext>
            </a:extLst>
          </p:cNvPr>
          <p:cNvGrpSpPr/>
          <p:nvPr/>
        </p:nvGrpSpPr>
        <p:grpSpPr>
          <a:xfrm>
            <a:off x="400623" y="4241301"/>
            <a:ext cx="8342754" cy="1926446"/>
            <a:chOff x="400623" y="4241301"/>
            <a:chExt cx="8342754" cy="1926446"/>
          </a:xfrm>
        </p:grpSpPr>
        <p:pic>
          <p:nvPicPr>
            <p:cNvPr id="8" name="Picture 7">
              <a:extLst>
                <a:ext uri="{FF2B5EF4-FFF2-40B4-BE49-F238E27FC236}">
                  <a16:creationId xmlns:a16="http://schemas.microsoft.com/office/drawing/2014/main" id="{1E9FE1CE-C6ED-97FD-DE56-A674E05E227E}"/>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9" name="Oval 8">
              <a:extLst>
                <a:ext uri="{FF2B5EF4-FFF2-40B4-BE49-F238E27FC236}">
                  <a16:creationId xmlns:a16="http://schemas.microsoft.com/office/drawing/2014/main" id="{9B7F09A4-8F92-9029-8A3B-7BF2DB55491A}"/>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03C3D96-E6A9-DFB9-1A0A-4548E48A5148}"/>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7C791A2-37C6-342B-D2EE-53544BA899F6}"/>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74D2A2E-1453-4E4C-8549-95A4FC3A4C8F}"/>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91466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E25129F-2203-3964-1F17-A648AE8B1E5B}"/>
              </a:ext>
            </a:extLst>
          </p:cNvPr>
          <p:cNvCxnSpPr/>
          <p:nvPr/>
        </p:nvCxnSpPr>
        <p:spPr>
          <a:xfrm>
            <a:off x="173282" y="3231741"/>
            <a:ext cx="879743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579" name="Title 1">
            <a:extLst>
              <a:ext uri="{FF2B5EF4-FFF2-40B4-BE49-F238E27FC236}">
                <a16:creationId xmlns:a16="http://schemas.microsoft.com/office/drawing/2014/main" id="{AE054452-7F75-8319-1170-449727F6259E}"/>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(II)</a:t>
            </a:r>
          </a:p>
        </p:txBody>
      </p:sp>
      <p:grpSp>
        <p:nvGrpSpPr>
          <p:cNvPr id="2" name="Group 1">
            <a:extLst>
              <a:ext uri="{FF2B5EF4-FFF2-40B4-BE49-F238E27FC236}">
                <a16:creationId xmlns:a16="http://schemas.microsoft.com/office/drawing/2014/main" id="{D92535BD-37B7-1AA4-4D10-17949F8E7439}"/>
              </a:ext>
            </a:extLst>
          </p:cNvPr>
          <p:cNvGrpSpPr/>
          <p:nvPr/>
        </p:nvGrpSpPr>
        <p:grpSpPr>
          <a:xfrm>
            <a:off x="400623" y="1166415"/>
            <a:ext cx="8342754" cy="1926446"/>
            <a:chOff x="400623" y="4241301"/>
            <a:chExt cx="8342754" cy="1926446"/>
          </a:xfrm>
        </p:grpSpPr>
        <p:pic>
          <p:nvPicPr>
            <p:cNvPr id="577" name="Picture 576">
              <a:extLst>
                <a:ext uri="{FF2B5EF4-FFF2-40B4-BE49-F238E27FC236}">
                  <a16:creationId xmlns:a16="http://schemas.microsoft.com/office/drawing/2014/main" id="{CE063829-72BF-46BE-8ABA-E751D2A2B378}"/>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578" name="Oval 577">
              <a:extLst>
                <a:ext uri="{FF2B5EF4-FFF2-40B4-BE49-F238E27FC236}">
                  <a16:creationId xmlns:a16="http://schemas.microsoft.com/office/drawing/2014/main" id="{37E626DB-214C-98C2-FA0C-353FFD1C75B2}"/>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F985E7E6-9856-50AC-70E9-E45DE3B323A6}"/>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4B4902AB-4F83-3FFA-FDFE-A8B09DB8D962}"/>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2" name="Oval 581">
              <a:extLst>
                <a:ext uri="{FF2B5EF4-FFF2-40B4-BE49-F238E27FC236}">
                  <a16:creationId xmlns:a16="http://schemas.microsoft.com/office/drawing/2014/main" id="{5CF971A4-4F88-CEF0-F121-8FC6C635B8A4}"/>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83" name="Rectangle 582">
            <a:extLst>
              <a:ext uri="{FF2B5EF4-FFF2-40B4-BE49-F238E27FC236}">
                <a16:creationId xmlns:a16="http://schemas.microsoft.com/office/drawing/2014/main" id="{F0B91EE2-A89A-8BA0-E590-15F34D3C70A2}"/>
              </a:ext>
            </a:extLst>
          </p:cNvPr>
          <p:cNvSpPr/>
          <p:nvPr/>
        </p:nvSpPr>
        <p:spPr>
          <a:xfrm>
            <a:off x="4418753" y="1165565"/>
            <a:ext cx="4521315" cy="197580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9AFC0880-7E4F-7801-7D68-5F6FF347EDE2}"/>
              </a:ext>
            </a:extLst>
          </p:cNvPr>
          <p:cNvGrpSpPr/>
          <p:nvPr/>
        </p:nvGrpSpPr>
        <p:grpSpPr>
          <a:xfrm>
            <a:off x="408297" y="3442732"/>
            <a:ext cx="8400681" cy="819412"/>
            <a:chOff x="371659" y="2793619"/>
            <a:chExt cx="8400681" cy="1324131"/>
          </a:xfrm>
        </p:grpSpPr>
        <p:sp>
          <p:nvSpPr>
            <p:cNvPr id="20" name="Rounded Rectangle 19">
              <a:extLst>
                <a:ext uri="{FF2B5EF4-FFF2-40B4-BE49-F238E27FC236}">
                  <a16:creationId xmlns:a16="http://schemas.microsoft.com/office/drawing/2014/main" id="{4B247822-FAB6-F394-CA1A-4ED6619587C5}"/>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Identify SIMD parallelism, generate PUD instructions,</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and set the appropriate vectorization factor </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1" name="TextBox 20">
              <a:extLst>
                <a:ext uri="{FF2B5EF4-FFF2-40B4-BE49-F238E27FC236}">
                  <a16:creationId xmlns:a16="http://schemas.microsoft.com/office/drawing/2014/main" id="{67536B30-6510-9D52-3F2A-ADB3CF0CDDAC}"/>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Tree>
    <p:extLst>
      <p:ext uri="{BB962C8B-B14F-4D97-AF65-F5344CB8AC3E}">
        <p14:creationId xmlns:p14="http://schemas.microsoft.com/office/powerpoint/2010/main" val="4062891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E25129F-2203-3964-1F17-A648AE8B1E5B}"/>
              </a:ext>
            </a:extLst>
          </p:cNvPr>
          <p:cNvCxnSpPr/>
          <p:nvPr/>
        </p:nvCxnSpPr>
        <p:spPr>
          <a:xfrm>
            <a:off x="173282" y="3231741"/>
            <a:ext cx="879743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579" name="Title 1">
            <a:extLst>
              <a:ext uri="{FF2B5EF4-FFF2-40B4-BE49-F238E27FC236}">
                <a16:creationId xmlns:a16="http://schemas.microsoft.com/office/drawing/2014/main" id="{AE054452-7F75-8319-1170-449727F6259E}"/>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(II)</a:t>
            </a:r>
          </a:p>
        </p:txBody>
      </p:sp>
      <p:grpSp>
        <p:nvGrpSpPr>
          <p:cNvPr id="2" name="Group 1">
            <a:extLst>
              <a:ext uri="{FF2B5EF4-FFF2-40B4-BE49-F238E27FC236}">
                <a16:creationId xmlns:a16="http://schemas.microsoft.com/office/drawing/2014/main" id="{D92535BD-37B7-1AA4-4D10-17949F8E7439}"/>
              </a:ext>
            </a:extLst>
          </p:cNvPr>
          <p:cNvGrpSpPr/>
          <p:nvPr/>
        </p:nvGrpSpPr>
        <p:grpSpPr>
          <a:xfrm>
            <a:off x="400623" y="1166415"/>
            <a:ext cx="8342754" cy="1926446"/>
            <a:chOff x="400623" y="4241301"/>
            <a:chExt cx="8342754" cy="1926446"/>
          </a:xfrm>
        </p:grpSpPr>
        <p:pic>
          <p:nvPicPr>
            <p:cNvPr id="577" name="Picture 576">
              <a:extLst>
                <a:ext uri="{FF2B5EF4-FFF2-40B4-BE49-F238E27FC236}">
                  <a16:creationId xmlns:a16="http://schemas.microsoft.com/office/drawing/2014/main" id="{CE063829-72BF-46BE-8ABA-E751D2A2B378}"/>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578" name="Oval 577">
              <a:extLst>
                <a:ext uri="{FF2B5EF4-FFF2-40B4-BE49-F238E27FC236}">
                  <a16:creationId xmlns:a16="http://schemas.microsoft.com/office/drawing/2014/main" id="{37E626DB-214C-98C2-FA0C-353FFD1C75B2}"/>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F985E7E6-9856-50AC-70E9-E45DE3B323A6}"/>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4B4902AB-4F83-3FFA-FDFE-A8B09DB8D962}"/>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2" name="Oval 581">
              <a:extLst>
                <a:ext uri="{FF2B5EF4-FFF2-40B4-BE49-F238E27FC236}">
                  <a16:creationId xmlns:a16="http://schemas.microsoft.com/office/drawing/2014/main" id="{5CF971A4-4F88-CEF0-F121-8FC6C635B8A4}"/>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83" name="Rectangle 582">
            <a:extLst>
              <a:ext uri="{FF2B5EF4-FFF2-40B4-BE49-F238E27FC236}">
                <a16:creationId xmlns:a16="http://schemas.microsoft.com/office/drawing/2014/main" id="{F0B91EE2-A89A-8BA0-E590-15F34D3C70A2}"/>
              </a:ext>
            </a:extLst>
          </p:cNvPr>
          <p:cNvSpPr/>
          <p:nvPr/>
        </p:nvSpPr>
        <p:spPr>
          <a:xfrm>
            <a:off x="7104691" y="1166415"/>
            <a:ext cx="1828799" cy="202411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DDB5A88-2461-47BD-3F7F-877C3F012E74}"/>
              </a:ext>
            </a:extLst>
          </p:cNvPr>
          <p:cNvSpPr/>
          <p:nvPr/>
        </p:nvSpPr>
        <p:spPr>
          <a:xfrm>
            <a:off x="188744" y="1164760"/>
            <a:ext cx="4222943" cy="1982156"/>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1DBC26-A501-ADF7-1EBD-3416252E3523}"/>
              </a:ext>
            </a:extLst>
          </p:cNvPr>
          <p:cNvGrpSpPr/>
          <p:nvPr/>
        </p:nvGrpSpPr>
        <p:grpSpPr>
          <a:xfrm>
            <a:off x="408297" y="4503248"/>
            <a:ext cx="8400681" cy="819412"/>
            <a:chOff x="371659" y="2793619"/>
            <a:chExt cx="8400681" cy="1324131"/>
          </a:xfrm>
        </p:grpSpPr>
        <p:sp>
          <p:nvSpPr>
            <p:cNvPr id="19" name="Rounded Rectangle 18">
              <a:extLst>
                <a:ext uri="{FF2B5EF4-FFF2-40B4-BE49-F238E27FC236}">
                  <a16:creationId xmlns:a16="http://schemas.microsoft.com/office/drawing/2014/main" id="{DE7C0DA1-41F3-B088-117A-9D19F62E9743}"/>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Improve SIMD utilization by allowing the distribution of independent PUD instructions across DRAM mats</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0" name="TextBox 19">
              <a:extLst>
                <a:ext uri="{FF2B5EF4-FFF2-40B4-BE49-F238E27FC236}">
                  <a16:creationId xmlns:a16="http://schemas.microsoft.com/office/drawing/2014/main" id="{884F55E7-A642-EE26-192F-DE82413F639E}"/>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grpSp>
        <p:nvGrpSpPr>
          <p:cNvPr id="21" name="Group 20">
            <a:extLst>
              <a:ext uri="{FF2B5EF4-FFF2-40B4-BE49-F238E27FC236}">
                <a16:creationId xmlns:a16="http://schemas.microsoft.com/office/drawing/2014/main" id="{91CFC40C-9822-A969-472E-4B1920D5590E}"/>
              </a:ext>
            </a:extLst>
          </p:cNvPr>
          <p:cNvGrpSpPr/>
          <p:nvPr/>
        </p:nvGrpSpPr>
        <p:grpSpPr>
          <a:xfrm>
            <a:off x="408297" y="3442732"/>
            <a:ext cx="8400681" cy="819412"/>
            <a:chOff x="371659" y="2793619"/>
            <a:chExt cx="8400681" cy="1324131"/>
          </a:xfrm>
        </p:grpSpPr>
        <p:sp>
          <p:nvSpPr>
            <p:cNvPr id="22" name="Rounded Rectangle 21">
              <a:extLst>
                <a:ext uri="{FF2B5EF4-FFF2-40B4-BE49-F238E27FC236}">
                  <a16:creationId xmlns:a16="http://schemas.microsoft.com/office/drawing/2014/main" id="{BDCE35CB-F5A9-EF0A-DB3F-9979F360F6F8}"/>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Identify SIMD parallelism, generate PUD instructions,</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and set the appropriate vectorization factor </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3" name="TextBox 22">
              <a:extLst>
                <a:ext uri="{FF2B5EF4-FFF2-40B4-BE49-F238E27FC236}">
                  <a16:creationId xmlns:a16="http://schemas.microsoft.com/office/drawing/2014/main" id="{90502784-36DD-3A8A-167B-E1261F016973}"/>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24" name="Rectangle 23">
            <a:extLst>
              <a:ext uri="{FF2B5EF4-FFF2-40B4-BE49-F238E27FC236}">
                <a16:creationId xmlns:a16="http://schemas.microsoft.com/office/drawing/2014/main" id="{420A389E-CAA5-1831-08B7-B2C81E14C4A4}"/>
              </a:ext>
            </a:extLst>
          </p:cNvPr>
          <p:cNvSpPr/>
          <p:nvPr/>
        </p:nvSpPr>
        <p:spPr>
          <a:xfrm>
            <a:off x="215058" y="3380520"/>
            <a:ext cx="8718432" cy="965235"/>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10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E25129F-2203-3964-1F17-A648AE8B1E5B}"/>
              </a:ext>
            </a:extLst>
          </p:cNvPr>
          <p:cNvCxnSpPr/>
          <p:nvPr/>
        </p:nvCxnSpPr>
        <p:spPr>
          <a:xfrm>
            <a:off x="173282" y="3231741"/>
            <a:ext cx="8797436" cy="0"/>
          </a:xfrm>
          <a:prstGeom prst="line">
            <a:avLst/>
          </a:prstGeom>
          <a:ln w="28575">
            <a:prstDash val="dash"/>
          </a:ln>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25725C9F-03EE-7F4A-276B-EDDE642C3DDB}"/>
              </a:ext>
            </a:extLst>
          </p:cNvPr>
          <p:cNvGrpSpPr/>
          <p:nvPr/>
        </p:nvGrpSpPr>
        <p:grpSpPr>
          <a:xfrm>
            <a:off x="408297" y="5563763"/>
            <a:ext cx="8400681" cy="819412"/>
            <a:chOff x="371659" y="2793619"/>
            <a:chExt cx="8400681" cy="1324131"/>
          </a:xfrm>
        </p:grpSpPr>
        <p:sp>
          <p:nvSpPr>
            <p:cNvPr id="8" name="Rounded Rectangle 7">
              <a:extLst>
                <a:ext uri="{FF2B5EF4-FFF2-40B4-BE49-F238E27FC236}">
                  <a16:creationId xmlns:a16="http://schemas.microsoft.com/office/drawing/2014/main" id="{182AF0CD-5C38-075D-335C-55BFC9A30E50}"/>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Generate the appropriate binary for </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data allocation and PUD instructions  </a:t>
              </a:r>
            </a:p>
          </p:txBody>
        </p:sp>
        <p:sp>
          <p:nvSpPr>
            <p:cNvPr id="9" name="TextBox 8">
              <a:extLst>
                <a:ext uri="{FF2B5EF4-FFF2-40B4-BE49-F238E27FC236}">
                  <a16:creationId xmlns:a16="http://schemas.microsoft.com/office/drawing/2014/main" id="{51B1CC48-0500-A983-736C-CDA41EBBF7D0}"/>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579" name="Title 1">
            <a:extLst>
              <a:ext uri="{FF2B5EF4-FFF2-40B4-BE49-F238E27FC236}">
                <a16:creationId xmlns:a16="http://schemas.microsoft.com/office/drawing/2014/main" id="{AE054452-7F75-8319-1170-449727F6259E}"/>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(III)</a:t>
            </a:r>
          </a:p>
        </p:txBody>
      </p:sp>
      <p:grpSp>
        <p:nvGrpSpPr>
          <p:cNvPr id="2" name="Group 1">
            <a:extLst>
              <a:ext uri="{FF2B5EF4-FFF2-40B4-BE49-F238E27FC236}">
                <a16:creationId xmlns:a16="http://schemas.microsoft.com/office/drawing/2014/main" id="{D92535BD-37B7-1AA4-4D10-17949F8E7439}"/>
              </a:ext>
            </a:extLst>
          </p:cNvPr>
          <p:cNvGrpSpPr/>
          <p:nvPr/>
        </p:nvGrpSpPr>
        <p:grpSpPr>
          <a:xfrm>
            <a:off x="400623" y="1166415"/>
            <a:ext cx="8342754" cy="1926446"/>
            <a:chOff x="400623" y="4241301"/>
            <a:chExt cx="8342754" cy="1926446"/>
          </a:xfrm>
        </p:grpSpPr>
        <p:pic>
          <p:nvPicPr>
            <p:cNvPr id="577" name="Picture 576">
              <a:extLst>
                <a:ext uri="{FF2B5EF4-FFF2-40B4-BE49-F238E27FC236}">
                  <a16:creationId xmlns:a16="http://schemas.microsoft.com/office/drawing/2014/main" id="{CE063829-72BF-46BE-8ABA-E751D2A2B378}"/>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578" name="Oval 577">
              <a:extLst>
                <a:ext uri="{FF2B5EF4-FFF2-40B4-BE49-F238E27FC236}">
                  <a16:creationId xmlns:a16="http://schemas.microsoft.com/office/drawing/2014/main" id="{37E626DB-214C-98C2-FA0C-353FFD1C75B2}"/>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F985E7E6-9856-50AC-70E9-E45DE3B323A6}"/>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4B4902AB-4F83-3FFA-FDFE-A8B09DB8D962}"/>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2" name="Oval 581">
              <a:extLst>
                <a:ext uri="{FF2B5EF4-FFF2-40B4-BE49-F238E27FC236}">
                  <a16:creationId xmlns:a16="http://schemas.microsoft.com/office/drawing/2014/main" id="{5CF971A4-4F88-CEF0-F121-8FC6C635B8A4}"/>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DDDB5A88-2461-47BD-3F7F-877C3F012E74}"/>
              </a:ext>
            </a:extLst>
          </p:cNvPr>
          <p:cNvSpPr/>
          <p:nvPr/>
        </p:nvSpPr>
        <p:spPr>
          <a:xfrm>
            <a:off x="179316" y="1135795"/>
            <a:ext cx="6915945" cy="2040617"/>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35626D9-C687-D330-3FEF-4AEF1338541B}"/>
              </a:ext>
            </a:extLst>
          </p:cNvPr>
          <p:cNvGrpSpPr/>
          <p:nvPr/>
        </p:nvGrpSpPr>
        <p:grpSpPr>
          <a:xfrm>
            <a:off x="408297" y="4503248"/>
            <a:ext cx="8400681" cy="819412"/>
            <a:chOff x="371659" y="2793619"/>
            <a:chExt cx="8400681" cy="1324131"/>
          </a:xfrm>
        </p:grpSpPr>
        <p:sp>
          <p:nvSpPr>
            <p:cNvPr id="11" name="Rounded Rectangle 10">
              <a:extLst>
                <a:ext uri="{FF2B5EF4-FFF2-40B4-BE49-F238E27FC236}">
                  <a16:creationId xmlns:a16="http://schemas.microsoft.com/office/drawing/2014/main" id="{065DCE51-3CEE-A53C-D617-86065D723704}"/>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Improve SIMD utilization by allowing the distribution of independent PUD instructions across DRAM mats</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13" name="TextBox 12">
              <a:extLst>
                <a:ext uri="{FF2B5EF4-FFF2-40B4-BE49-F238E27FC236}">
                  <a16:creationId xmlns:a16="http://schemas.microsoft.com/office/drawing/2014/main" id="{4E41999A-29E9-2110-38F0-24D5399134D2}"/>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grpSp>
        <p:nvGrpSpPr>
          <p:cNvPr id="14" name="Group 13">
            <a:extLst>
              <a:ext uri="{FF2B5EF4-FFF2-40B4-BE49-F238E27FC236}">
                <a16:creationId xmlns:a16="http://schemas.microsoft.com/office/drawing/2014/main" id="{925EDFEC-8ABE-96B4-0A67-6D9BB38271BF}"/>
              </a:ext>
            </a:extLst>
          </p:cNvPr>
          <p:cNvGrpSpPr/>
          <p:nvPr/>
        </p:nvGrpSpPr>
        <p:grpSpPr>
          <a:xfrm>
            <a:off x="408297" y="3442732"/>
            <a:ext cx="8400681" cy="819412"/>
            <a:chOff x="371659" y="2793619"/>
            <a:chExt cx="8400681" cy="1324131"/>
          </a:xfrm>
        </p:grpSpPr>
        <p:sp>
          <p:nvSpPr>
            <p:cNvPr id="16" name="Rounded Rectangle 15">
              <a:extLst>
                <a:ext uri="{FF2B5EF4-FFF2-40B4-BE49-F238E27FC236}">
                  <a16:creationId xmlns:a16="http://schemas.microsoft.com/office/drawing/2014/main" id="{5BEA9F34-578D-9A16-FCA4-0CD921B5936E}"/>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Identify SIMD parallelism, generate PUD instructions,</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and set the appropriate vectorization factor </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17" name="TextBox 16">
              <a:extLst>
                <a:ext uri="{FF2B5EF4-FFF2-40B4-BE49-F238E27FC236}">
                  <a16:creationId xmlns:a16="http://schemas.microsoft.com/office/drawing/2014/main" id="{ADBA093D-D950-E5CF-130A-27BEB40D38BE}"/>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18" name="Rectangle 17">
            <a:extLst>
              <a:ext uri="{FF2B5EF4-FFF2-40B4-BE49-F238E27FC236}">
                <a16:creationId xmlns:a16="http://schemas.microsoft.com/office/drawing/2014/main" id="{9789863D-D85E-9C54-AFB9-07F9A8103860}"/>
              </a:ext>
            </a:extLst>
          </p:cNvPr>
          <p:cNvSpPr/>
          <p:nvPr/>
        </p:nvSpPr>
        <p:spPr>
          <a:xfrm>
            <a:off x="215058" y="3380520"/>
            <a:ext cx="8797436" cy="202411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454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06E0-0527-8923-8045-266E74F50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2A50C-22BB-ADF7-77D0-4751CEB6CE74}"/>
              </a:ext>
            </a:extLst>
          </p:cNvPr>
          <p:cNvSpPr>
            <a:spLocks noGrp="1"/>
          </p:cNvSpPr>
          <p:nvPr>
            <p:ph type="title"/>
          </p:nvPr>
        </p:nvSpPr>
        <p:spPr/>
        <p:txBody>
          <a:bodyPr/>
          <a:lstStyle/>
          <a:p>
            <a:r>
              <a:rPr lang="en-US" dirty="0"/>
              <a:t>MIMDRAM Perf, Energy, Perf/Watt</a:t>
            </a:r>
          </a:p>
        </p:txBody>
      </p:sp>
      <p:sp>
        <p:nvSpPr>
          <p:cNvPr id="3" name="Content Placeholder 2">
            <a:extLst>
              <a:ext uri="{FF2B5EF4-FFF2-40B4-BE49-F238E27FC236}">
                <a16:creationId xmlns:a16="http://schemas.microsoft.com/office/drawing/2014/main" id="{0BB1E5DB-A451-0E27-9D82-73812CD847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F567D31-B64B-D9BC-BAE8-A1982932AA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E84DF6B-FE9F-8681-4C23-3DF586C22B8C}"/>
              </a:ext>
            </a:extLst>
          </p:cNvPr>
          <p:cNvPicPr>
            <a:picLocks noChangeAspect="1"/>
          </p:cNvPicPr>
          <p:nvPr/>
        </p:nvPicPr>
        <p:blipFill>
          <a:blip r:embed="rId3"/>
          <a:stretch>
            <a:fillRect/>
          </a:stretch>
        </p:blipFill>
        <p:spPr>
          <a:xfrm>
            <a:off x="1115616" y="980728"/>
            <a:ext cx="6624736" cy="4769287"/>
          </a:xfrm>
          <a:prstGeom prst="rect">
            <a:avLst/>
          </a:prstGeom>
        </p:spPr>
      </p:pic>
      <p:sp>
        <p:nvSpPr>
          <p:cNvPr id="6" name="TextBox 5">
            <a:extLst>
              <a:ext uri="{FF2B5EF4-FFF2-40B4-BE49-F238E27FC236}">
                <a16:creationId xmlns:a16="http://schemas.microsoft.com/office/drawing/2014/main" id="{8BAB03F5-C229-2BE7-B5DE-6A95AC9DFAAC}"/>
              </a:ext>
            </a:extLst>
          </p:cNvPr>
          <p:cNvSpPr txBox="1"/>
          <p:nvPr/>
        </p:nvSpPr>
        <p:spPr>
          <a:xfrm>
            <a:off x="467544" y="5949280"/>
            <a:ext cx="8186857" cy="369332"/>
          </a:xfrm>
          <a:prstGeom prst="rect">
            <a:avLst/>
          </a:prstGeom>
          <a:noFill/>
        </p:spPr>
        <p:txBody>
          <a:bodyPr wrap="none" rtlCol="0">
            <a:spAutoFit/>
          </a:bodyPr>
          <a:lstStyle/>
          <a:p>
            <a:r>
              <a:rPr lang="en-US" b="1" dirty="0">
                <a:solidFill>
                  <a:srgbClr val="0000FF"/>
                </a:solidFill>
              </a:rPr>
              <a:t>582X and 13,612X the energy efficiency of CPU and GPU, respectively</a:t>
            </a:r>
          </a:p>
        </p:txBody>
      </p:sp>
    </p:spTree>
    <p:extLst>
      <p:ext uri="{BB962C8B-B14F-4D97-AF65-F5344CB8AC3E}">
        <p14:creationId xmlns:p14="http://schemas.microsoft.com/office/powerpoint/2010/main" val="200680019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Capabilities of Off-The-Shelf Memory</a:t>
            </a:r>
          </a:p>
        </p:txBody>
      </p:sp>
      <p:sp>
        <p:nvSpPr>
          <p:cNvPr id="19459" name="Content Placeholder 2"/>
          <p:cNvSpPr>
            <a:spLocks noGrp="1"/>
          </p:cNvSpPr>
          <p:nvPr>
            <p:ph idx="1"/>
          </p:nvPr>
        </p:nvSpPr>
        <p:spPr>
          <a:xfrm>
            <a:off x="107504" y="1268760"/>
            <a:ext cx="9036496"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Existing DRAM Chips </a:t>
            </a:r>
          </a:p>
          <a:p>
            <a:pPr marL="0" indent="0" algn="ctr" eaLnBrk="1" hangingPunct="1">
              <a:buNone/>
            </a:pPr>
            <a:r>
              <a:rPr lang="en-US" sz="6000" dirty="0">
                <a:solidFill>
                  <a:srgbClr val="FF0000"/>
                </a:solidFill>
                <a:latin typeface="Tahoma" charset="0"/>
                <a:ea typeface="ＭＳ Ｐゴシック" charset="0"/>
                <a:cs typeface="ＭＳ Ｐゴシック" charset="0"/>
              </a:rPr>
              <a:t>Are Already Quite Capable</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198092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14976794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30201321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260141854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50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326623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028521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copy one row into up to 31 other rows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with &gt;99.98% success rate</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859874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Tree>
    <p:extLst>
      <p:ext uri="{BB962C8B-B14F-4D97-AF65-F5344CB8AC3E}">
        <p14:creationId xmlns:p14="http://schemas.microsoft.com/office/powerpoint/2010/main" val="2039249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Connect rows in neighboring subarrays</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through </a:t>
              </a:r>
              <a:r>
                <a:rPr kumimoji="0" lang="en-US" sz="2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a NOT gate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by consecutively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a:t>
              </a:r>
              <a:endParaRPr kumimoji="0" lang="en-CH"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NOT gate </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260627" y="761567"/>
            <a:ext cx="9657161" cy="1369553"/>
            <a:chOff x="-260628" y="5309113"/>
            <a:chExt cx="965716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260628" y="5324527"/>
              <a:ext cx="965716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lang="en-US" sz="2800" dirty="0">
                  <a:solidFill>
                    <a:prstClr val="black"/>
                  </a:solidFill>
                </a:rPr>
                <a:t>s</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imultaneous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multi-row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amplifier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24985" y="2649236"/>
            <a:ext cx="1118238"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1315821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369-D15E-A4D9-FCCC-A5A2B3B17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671F3-338B-1511-C735-C3C89F802E6F}"/>
              </a:ext>
            </a:extLst>
          </p:cNvPr>
          <p:cNvSpPr>
            <a:spLocks noGrp="1"/>
          </p:cNvSpPr>
          <p:nvPr>
            <p:ph type="title"/>
          </p:nvPr>
        </p:nvSpPr>
        <p:spPr/>
        <p:txBody>
          <a:bodyPr/>
          <a:lstStyle/>
          <a:p>
            <a:r>
              <a:rPr lang="en-US" sz="2800" dirty="0">
                <a:solidFill>
                  <a:schemeClr val="accent5">
                    <a:lumMod val="75000"/>
                  </a:schemeClr>
                </a:solidFill>
              </a:rPr>
              <a:t>Many-Input AND, NAND, OR, and NOR Operations</a:t>
            </a:r>
          </a:p>
        </p:txBody>
      </p:sp>
      <p:sp>
        <p:nvSpPr>
          <p:cNvPr id="73" name="TextBox 52">
            <a:extLst>
              <a:ext uri="{FF2B5EF4-FFF2-40B4-BE49-F238E27FC236}">
                <a16:creationId xmlns:a16="http://schemas.microsoft.com/office/drawing/2014/main" id="{76AE7BB8-ED76-B097-386A-54D92611D2A2}"/>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FC7B777E-F56C-BEC5-D635-CC67D4107C60}"/>
              </a:ext>
            </a:extLst>
          </p:cNvPr>
          <p:cNvSpPr/>
          <p:nvPr/>
        </p:nvSpPr>
        <p:spPr>
          <a:xfrm>
            <a:off x="5397087" y="2798700"/>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85F7CC75-DCAE-531B-A53A-41E08579DD66}"/>
              </a:ext>
            </a:extLst>
          </p:cNvPr>
          <p:cNvSpPr/>
          <p:nvPr/>
        </p:nvSpPr>
        <p:spPr>
          <a:xfrm>
            <a:off x="5929497" y="2807753"/>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285865BE-1FBB-1AF6-54A5-039CFA0ACFCA}"/>
              </a:ext>
            </a:extLst>
          </p:cNvPr>
          <p:cNvSpPr/>
          <p:nvPr/>
        </p:nvSpPr>
        <p:spPr>
          <a:xfrm>
            <a:off x="6461907" y="2807753"/>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8FF40E9E-22C2-A5A0-6E7B-7B2D6FFC57B9}"/>
              </a:ext>
            </a:extLst>
          </p:cNvPr>
          <p:cNvSpPr/>
          <p:nvPr/>
        </p:nvSpPr>
        <p:spPr>
          <a:xfrm>
            <a:off x="5397087"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D8D28F34-0358-F558-7B29-D91830E8C269}"/>
              </a:ext>
            </a:extLst>
          </p:cNvPr>
          <p:cNvSpPr/>
          <p:nvPr/>
        </p:nvSpPr>
        <p:spPr>
          <a:xfrm>
            <a:off x="5928983"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B1E067B-D3D2-3D1F-7855-A11E035078E6}"/>
              </a:ext>
            </a:extLst>
          </p:cNvPr>
          <p:cNvSpPr/>
          <p:nvPr/>
        </p:nvSpPr>
        <p:spPr>
          <a:xfrm>
            <a:off x="6460879" y="3334941"/>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D262A9B3-1C1F-3258-50D4-D20BE2EF7E8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E09AA1DA-C78D-9723-95A1-7598809A24F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FDEDA930-F9CA-5705-15B7-ED106649E391}"/>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5C41A9E2-8027-3AC8-AED4-0971A32B9470}"/>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9688E17D-6AC5-C756-9001-8934A63A238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C0401C23-D0EB-733A-B04B-4CA41FFE4DCD}"/>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7008DAD7-BADB-AE23-1D7A-B747DAF1E77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E85188C7-34CE-8C7B-3487-6B1F9CE2E6FE}"/>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20D57107-5477-EBD2-4DC1-A70D71C6E1F5}"/>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581DC709-62F5-0DE2-AEDB-E55737F739B3}"/>
              </a:ext>
            </a:extLst>
          </p:cNvPr>
          <p:cNvSpPr/>
          <p:nvPr/>
        </p:nvSpPr>
        <p:spPr>
          <a:xfrm>
            <a:off x="7432054" y="2798700"/>
            <a:ext cx="1084425" cy="540000"/>
          </a:xfrm>
          <a:prstGeom prst="roundRect">
            <a:avLst/>
          </a:prstGeom>
          <a:solidFill>
            <a:schemeClr val="accent5">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E6772A6C-CB61-2D39-D13B-6E0D749A13E1}"/>
              </a:ext>
            </a:extLst>
          </p:cNvPr>
          <p:cNvSpPr/>
          <p:nvPr/>
        </p:nvSpPr>
        <p:spPr>
          <a:xfrm>
            <a:off x="7432366" y="3334941"/>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963D3819-93F5-71C3-7DF2-4041C41F99E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7071654A-73FD-0F56-CEAA-BFD83692F7F9}"/>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F31D4642-4F11-B252-937B-B78D16F3641B}"/>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B63C08DC-DA1A-1D99-13EF-48305BEC6B5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266FE1B8-C4B0-2E5B-F1F4-EAE04019029F}"/>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4CCB22D2-4F5C-6A57-4D50-2FA88A5DC770}"/>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3B74245B-2168-83F7-C83E-00CE580E7E40}"/>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F459C2DB-5796-2A7A-D65C-60934D85FBCD}"/>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06760AE7-D618-7C6A-DF18-DFB21CAB7473}"/>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014A92CD-9CB1-A5D7-AF56-513897177A5C}"/>
              </a:ext>
            </a:extLst>
          </p:cNvPr>
          <p:cNvGrpSpPr/>
          <p:nvPr/>
        </p:nvGrpSpPr>
        <p:grpSpPr>
          <a:xfrm>
            <a:off x="414049" y="2474883"/>
            <a:ext cx="1686439" cy="2840358"/>
            <a:chOff x="204347" y="2392468"/>
            <a:chExt cx="1686439" cy="2840358"/>
          </a:xfrm>
        </p:grpSpPr>
        <p:sp>
          <p:nvSpPr>
            <p:cNvPr id="16" name="TextBox 35">
              <a:extLst>
                <a:ext uri="{FF2B5EF4-FFF2-40B4-BE49-F238E27FC236}">
                  <a16:creationId xmlns:a16="http://schemas.microsoft.com/office/drawing/2014/main" id="{FDE17177-DC3E-B689-D6F8-D465D85B96D2}"/>
                </a:ext>
              </a:extLst>
            </p:cNvPr>
            <p:cNvSpPr txBox="1"/>
            <p:nvPr/>
          </p:nvSpPr>
          <p:spPr>
            <a:xfrm>
              <a:off x="204347" y="2917047"/>
              <a:ext cx="835485"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7" name="Düz Bağlayıcı 16">
              <a:extLst>
                <a:ext uri="{FF2B5EF4-FFF2-40B4-BE49-F238E27FC236}">
                  <a16:creationId xmlns:a16="http://schemas.microsoft.com/office/drawing/2014/main" id="{F0A2C151-CFF7-0DA7-02F1-F2542E393EB7}"/>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5C11D41-0986-95B5-5C4A-402F33646C9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8CB2AC1E-6B99-F6EA-5FB9-B94883C543F7}"/>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614035E-974A-618B-D17D-32EEBB3FD06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16049C5-055E-2104-F488-B097642AAEFD}"/>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FB8A8D65-26D0-F2D4-CAE9-05640875B61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5597F4B1-46C1-70C1-D846-5F7637D7FEAD}"/>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ACA64-AE0F-2BD4-73E3-3E2657789422}"/>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E982CBC3-262C-6527-CCB0-F9D8EF62440C}"/>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CE5BBEDA-4E65-8277-86E1-E43C330D2B2A}"/>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C1443B2-5BC1-851A-FB9B-690662E6291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81F24D08-37CE-4379-85B6-707FF7475E66}"/>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C8B70BC1-BB38-B84D-1A67-643180FCE26C}"/>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0E879375-589D-B026-F154-58CB430F07AB}"/>
                </a:ext>
              </a:extLst>
            </p:cNvPr>
            <p:cNvCxnSpPr>
              <a:cxnSpLocks/>
            </p:cNvCxnSpPr>
            <p:nvPr/>
          </p:nvCxnSpPr>
          <p:spPr>
            <a:xfrm flipH="1" flipV="1">
              <a:off x="785234" y="3258148"/>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363D8676-1805-9AFE-B649-85B7BA936DE3}"/>
                </a:ext>
              </a:extLst>
            </p:cNvPr>
            <p:cNvSpPr txBox="1"/>
            <p:nvPr/>
          </p:nvSpPr>
          <p:spPr>
            <a:xfrm>
              <a:off x="232653" y="2392468"/>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35" name="Düz Ok Bağlayıcısı 34">
              <a:extLst>
                <a:ext uri="{FF2B5EF4-FFF2-40B4-BE49-F238E27FC236}">
                  <a16:creationId xmlns:a16="http://schemas.microsoft.com/office/drawing/2014/main" id="{457DCEAE-601B-5837-AA64-589BABF853A6}"/>
                </a:ext>
              </a:extLst>
            </p:cNvPr>
            <p:cNvCxnSpPr>
              <a:cxnSpLocks/>
            </p:cNvCxnSpPr>
            <p:nvPr/>
          </p:nvCxnSpPr>
          <p:spPr>
            <a:xfrm flipH="1" flipV="1">
              <a:off x="779967" y="2730062"/>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462F186-F85A-F13E-67E0-2AA7C80972AF}"/>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4A269399-2215-E729-620F-FBA4BA543F34}"/>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6E1D58AB-570D-8A80-5FED-CCE1DF67A88D}"/>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11B8C736-EDD0-A958-EEB4-5177CA95D25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B14F559-D85D-A981-6E69-79EF1AF76382}"/>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47B22A05-211B-8B7B-FC63-22A16E28C856}"/>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9933D5E8-3711-36B8-FCD2-1DBFD62DA783}"/>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B94539E1-02FE-ED2D-AEA4-27576DD030ED}"/>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E0EA194-2A2B-9112-AE2E-984882D98DA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B4C9E111-0485-A3C6-CF46-78DC4DABADB0}"/>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C2835670-F15A-F534-4DCA-D1DFB83847B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0EC7BC99-9620-846A-0EAC-F76F90E3F8B9}"/>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73EC379E-4FD3-0019-726D-DFFFBFB80F34}"/>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48F4297B-9AD1-5086-3A95-A14EE714F55E}"/>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41C8812A-0A95-D67D-0E7F-B35ED26F243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875576E-A7CD-6E1D-4CAA-AF0DE201D043}"/>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C179468F-E2D2-C485-C946-25E56E8ED953}"/>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61DE7E08-6E24-76FD-4BB8-450E46BA749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BCB3D8-B7FF-968A-11FE-72CFA37DDD30}"/>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9D5F1236-8804-7993-948C-49C2DEDB3BB3}"/>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804925A-D841-E1DC-4981-F4657649F481}"/>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D205E599-B27F-39CB-88C1-26BB58F4A5D4}"/>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4E79FA53-4A2D-A12A-0BF6-ADFAA4EBF4E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5590944-636C-6B36-B57A-F668B364074B}"/>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4D7552DF-C165-A910-96AD-E6139651B3A0}"/>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5DF17ECC-1401-BE18-089A-F91EE7E132D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2465D7A-832A-B482-6347-98A95260D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8117C6C9-3A60-5120-E341-8D7F07C5B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E8F65CF-2182-4407-F215-2AF838B5EAA5}"/>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8" name="Grafik 201" descr="Kum Saati 30% düz dolguyla">
            <a:extLst>
              <a:ext uri="{FF2B5EF4-FFF2-40B4-BE49-F238E27FC236}">
                <a16:creationId xmlns:a16="http://schemas.microsoft.com/office/drawing/2014/main" id="{33ECE0FD-460C-4288-38D8-2603BA9E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9A2E3F4A-CF74-756B-D6AA-A83DC44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EA62143E-6818-2FBB-EB89-A18EF7552D86}"/>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35">
            <a:extLst>
              <a:ext uri="{FF2B5EF4-FFF2-40B4-BE49-F238E27FC236}">
                <a16:creationId xmlns:a16="http://schemas.microsoft.com/office/drawing/2014/main" id="{C405E1ED-284C-8729-3D1D-31BF91218D83}"/>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CEE7ACD2-0698-E784-E246-C4BEA75391FC}"/>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ED029124-2D79-1028-FE08-B3265CBCAC56}"/>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52A0F8F5-F63D-63DE-91CC-C3195D85C7B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74">
            <a:extLst>
              <a:ext uri="{FF2B5EF4-FFF2-40B4-BE49-F238E27FC236}">
                <a16:creationId xmlns:a16="http://schemas.microsoft.com/office/drawing/2014/main" id="{A8569AA4-5C57-7350-61FC-A528F54D0EE7}"/>
              </a:ext>
            </a:extLst>
          </p:cNvPr>
          <p:cNvSpPr/>
          <p:nvPr/>
        </p:nvSpPr>
        <p:spPr>
          <a:xfrm>
            <a:off x="0" y="827047"/>
            <a:ext cx="9144000" cy="5502869"/>
          </a:xfrm>
          <a:prstGeom prst="rect">
            <a:avLst/>
          </a:prstGeom>
          <a:solidFill>
            <a:schemeClr val="bg1">
              <a:alpha val="8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274">
            <a:extLst>
              <a:ext uri="{FF2B5EF4-FFF2-40B4-BE49-F238E27FC236}">
                <a16:creationId xmlns:a16="http://schemas.microsoft.com/office/drawing/2014/main" id="{2987F10F-D2CB-FF25-8E58-14C764CBE049}"/>
              </a:ext>
            </a:extLst>
          </p:cNvPr>
          <p:cNvSpPr/>
          <p:nvPr/>
        </p:nvSpPr>
        <p:spPr>
          <a:xfrm>
            <a:off x="0" y="1406218"/>
            <a:ext cx="9144000" cy="1259220"/>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can express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AND, NAND, OR, and NOR operations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carefully manipulating the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scadia Mono" panose="020B0609020000020004" pitchFamily="49" charset="0"/>
              </a:rPr>
              <a:t>reference voltage</a:t>
            </a:r>
            <a:endPar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p:txBody>
      </p:sp>
      <p:pic>
        <p:nvPicPr>
          <p:cNvPr id="9" name="Resim 2">
            <a:extLst>
              <a:ext uri="{FF2B5EF4-FFF2-40B4-BE49-F238E27FC236}">
                <a16:creationId xmlns:a16="http://schemas.microsoft.com/office/drawing/2014/main" id="{B16E2356-4F16-751D-F847-BC426FCEF595}"/>
              </a:ext>
            </a:extLst>
          </p:cNvPr>
          <p:cNvPicPr>
            <a:picLocks noChangeAspect="1"/>
          </p:cNvPicPr>
          <p:nvPr/>
        </p:nvPicPr>
        <p:blipFill rotWithShape="1">
          <a:blip r:embed="rId7"/>
          <a:srcRect t="7214" b="59060"/>
          <a:stretch/>
        </p:blipFill>
        <p:spPr>
          <a:xfrm>
            <a:off x="591312" y="2874572"/>
            <a:ext cx="7961376" cy="17643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962EEBB-75E5-D5ED-6E72-62D4BAF9161F}"/>
              </a:ext>
            </a:extLst>
          </p:cNvPr>
          <p:cNvSpPr txBox="1"/>
          <p:nvPr/>
        </p:nvSpPr>
        <p:spPr>
          <a:xfrm>
            <a:off x="3033713" y="4561261"/>
            <a:ext cx="39232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(More details in the paper)</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Content Placeholder 2" descr=" 5">
            <a:extLst>
              <a:ext uri="{FF2B5EF4-FFF2-40B4-BE49-F238E27FC236}">
                <a16:creationId xmlns:a16="http://schemas.microsoft.com/office/drawing/2014/main" id="{4A3BEA19-08E2-D3AB-8E5C-C2B6DCC16912}"/>
              </a:ext>
            </a:extLst>
          </p:cNvPr>
          <p:cNvSpPr txBox="1">
            <a:spLocks/>
          </p:cNvSpPr>
          <p:nvPr/>
        </p:nvSpPr>
        <p:spPr>
          <a:xfrm>
            <a:off x="0" y="5824928"/>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https://arxiv.org/pdf/2402.18736.pdf</a:t>
            </a:r>
            <a:endParaRPr kumimoji="0" lang="en-US" sz="1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52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C15D4B64-D30F-324B-9083-BD2752766A75}"/>
              </a:ext>
            </a:extLst>
          </p:cNvPr>
          <p:cNvSpPr txBox="1"/>
          <p:nvPr/>
        </p:nvSpPr>
        <p:spPr>
          <a:xfrm>
            <a:off x="1599443" y="6457890"/>
            <a:ext cx="5868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 system is still bottlenecked by memory</a:t>
            </a:r>
          </a:p>
        </p:txBody>
      </p:sp>
    </p:spTree>
    <p:extLst>
      <p:ext uri="{BB962C8B-B14F-4D97-AF65-F5344CB8AC3E}">
        <p14:creationId xmlns:p14="http://schemas.microsoft.com/office/powerpoint/2010/main" val="120539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6D8E-03A7-FFE9-F40E-D7BE6CD61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9BA81-F91B-1CC1-82F5-85B811ECF750}"/>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C0532DC0-4963-E752-7814-7F86905E15BB}"/>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F23E9F81-8FD5-9F87-BFC7-4027E72BD3F9}"/>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7442EB80-5360-3623-AD46-DF88CD061E2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7" name="TextBox 4">
            <a:extLst>
              <a:ext uri="{FF2B5EF4-FFF2-40B4-BE49-F238E27FC236}">
                <a16:creationId xmlns:a16="http://schemas.microsoft.com/office/drawing/2014/main" id="{76BF709D-6058-F4AD-6836-605442EC8302}"/>
              </a:ext>
            </a:extLst>
          </p:cNvPr>
          <p:cNvSpPr txBox="1"/>
          <p:nvPr/>
        </p:nvSpPr>
        <p:spPr>
          <a:xfrm>
            <a:off x="324544" y="6373395"/>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prstClr val="black"/>
                </a:solidFill>
                <a:effectLst/>
                <a:uLnTx/>
                <a:uFillTx/>
                <a:latin typeface="Cambria" panose="02040503050406030204" pitchFamily="18" charset="0"/>
                <a:ea typeface="ＭＳ Ｐゴシック" panose="020B0600070205080204" pitchFamily="34" charset="-128"/>
                <a:cs typeface="+mn-cs"/>
              </a:rPr>
              <a:t>Olgun</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1" i="0" u="none" strike="noStrike" kern="1200" cap="none" spc="0" normalizeH="0" baseline="0" noProof="0" dirty="0">
                <a:ln>
                  <a:noFill/>
                </a:ln>
                <a:solidFill>
                  <a:srgbClr val="0000FF"/>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DRAM Bender: An Extensible and Versatile FPGA-based Infrastructure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to Easily Test State-of-the-art DRAM Chips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TCAD, 2023.</a:t>
            </a:r>
          </a:p>
        </p:txBody>
      </p:sp>
    </p:spTree>
    <p:extLst>
      <p:ext uri="{BB962C8B-B14F-4D97-AF65-F5344CB8AC3E}">
        <p14:creationId xmlns:p14="http://schemas.microsoft.com/office/powerpoint/2010/main" val="1854127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1475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137A-D209-A8B0-AEAA-A5153E700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382CE-6FC5-255E-7315-940B87AE09AF}"/>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8A11C955-C938-B763-528E-F4BF34DD3CE5}"/>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FA49BC78-29EF-0AA5-EBF9-6F7083D3A2F5}"/>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4EA62EC4-C547-1448-FCA5-CD0B0FB45A06}"/>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B226C3DB-4245-D797-635F-DA6D1444E750}"/>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3A5A78EB-4197-4E69-25E3-F88CCE4647E2}"/>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FD791FC4-141B-0A04-9AC9-81574582655C}"/>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EDDAD5FD-4934-2323-A9F8-497F45C811D5}"/>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869D3875-B3E7-AFBF-FBA1-DD12E5B40ED1}"/>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BFCF3997-D6D7-49C0-EBC8-D68DFCD8A148}"/>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DA19AA79-8784-9C53-58F4-5FD059FA5E97}"/>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407F21C7-7FB6-3EA8-BF66-046281E6EDF2}"/>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227E8C87-38CE-729C-16A1-F36C638A522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632E8330-CC82-B94E-ABC5-889BD158DD5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1F0D947D-7B51-F040-049A-4F11C2CA343C}"/>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5F3BEEEC-C49F-7FDB-C1BF-BFF71E2397A8}"/>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D97413CB-C83D-6E31-67AD-D55EC28ADD46}"/>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A1C0389E-C423-946C-BB64-477E97E55198}"/>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3E89AB7-0012-20E4-821B-7F36E93C3C32}"/>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9153122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54C08-E4B9-E9CA-313A-490F702F4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83DB4-53E5-86E1-4B56-DA5EF5EEDDD9}"/>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A448CB2A-3B86-F4AF-1DA3-5278D7480F1D}"/>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8937DD98-C1DC-B210-FBE4-FA5D1D3EA995}"/>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AD56A08A-EC8D-4D8F-7E06-3E5CA31E08F1}"/>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5FC97398-9914-7B79-3E7E-FBF4CEFF8206}"/>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AAB8842-4A30-DBAC-8B68-EBB2ACE3E482}"/>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5030218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16-input AND, NAND, OR, and NOR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622597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B912-151C-3514-9352-37B92F35F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100B3-BF21-9AC5-9BE4-DFD2038E475A}"/>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C7E4CD81-B266-C08B-8670-926EF521241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E3CDDCE4-5C9A-B86A-5A38-6EA7D21B14D6}"/>
              </a:ext>
            </a:extLst>
          </p:cNvPr>
          <p:cNvPicPr>
            <a:picLocks noChangeAspect="1"/>
          </p:cNvPicPr>
          <p:nvPr/>
        </p:nvPicPr>
        <p:blipFill rotWithShape="1">
          <a:blip r:embed="rId3"/>
          <a:srcRect l="-2739" r="-1143"/>
          <a:stretch/>
        </p:blipFill>
        <p:spPr>
          <a:xfrm>
            <a:off x="840923" y="897350"/>
            <a:ext cx="6922023" cy="4029002"/>
          </a:xfrm>
          <a:prstGeom prst="rect">
            <a:avLst/>
          </a:prstGeom>
        </p:spPr>
      </p:pic>
      <p:sp>
        <p:nvSpPr>
          <p:cNvPr id="5" name="TextBox 4">
            <a:extLst>
              <a:ext uri="{FF2B5EF4-FFF2-40B4-BE49-F238E27FC236}">
                <a16:creationId xmlns:a16="http://schemas.microsoft.com/office/drawing/2014/main" id="{A13D9442-C70D-899E-6C60-654388A4A4FD}"/>
              </a:ext>
            </a:extLst>
          </p:cNvPr>
          <p:cNvSpPr txBox="1"/>
          <p:nvPr/>
        </p:nvSpPr>
        <p:spPr>
          <a:xfrm>
            <a:off x="1916208" y="5218063"/>
            <a:ext cx="5563451" cy="830997"/>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Impact of data pattern is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consistent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across all tested operations</a:t>
            </a:r>
            <a:endParaRPr kumimoji="0" lang="en-CH"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8" name="Elbow Connector 3">
            <a:extLst>
              <a:ext uri="{FF2B5EF4-FFF2-40B4-BE49-F238E27FC236}">
                <a16:creationId xmlns:a16="http://schemas.microsoft.com/office/drawing/2014/main" id="{F5DC7DC4-B5E3-8315-2F68-CB42CD3AE92C}"/>
              </a:ext>
            </a:extLst>
          </p:cNvPr>
          <p:cNvCxnSpPr>
            <a:cxnSpLocks/>
            <a:stCxn id="13" idx="3"/>
            <a:endCxn id="5" idx="3"/>
          </p:cNvCxnSpPr>
          <p:nvPr/>
        </p:nvCxnSpPr>
        <p:spPr>
          <a:xfrm>
            <a:off x="6604406" y="2510054"/>
            <a:ext cx="875253" cy="3123508"/>
          </a:xfrm>
          <a:prstGeom prst="bentConnector3">
            <a:avLst>
              <a:gd name="adj1" fmla="val 176475"/>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0FACBF-682F-7FA4-3B6A-B497CEED1483}"/>
              </a:ext>
            </a:extLst>
          </p:cNvPr>
          <p:cNvSpPr/>
          <p:nvPr/>
        </p:nvSpPr>
        <p:spPr>
          <a:xfrm>
            <a:off x="2911450" y="4064230"/>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03E47F-8266-3D9A-471A-635BE6985708}"/>
              </a:ext>
            </a:extLst>
          </p:cNvPr>
          <p:cNvSpPr/>
          <p:nvPr/>
        </p:nvSpPr>
        <p:spPr>
          <a:xfrm>
            <a:off x="2939491" y="2365607"/>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Elbow Connector 3">
            <a:extLst>
              <a:ext uri="{FF2B5EF4-FFF2-40B4-BE49-F238E27FC236}">
                <a16:creationId xmlns:a16="http://schemas.microsoft.com/office/drawing/2014/main" id="{1E87E2DF-CEA6-B7E6-F927-3682A3265165}"/>
              </a:ext>
            </a:extLst>
          </p:cNvPr>
          <p:cNvCxnSpPr>
            <a:cxnSpLocks/>
            <a:stCxn id="12" idx="0"/>
            <a:endCxn id="5" idx="1"/>
          </p:cNvCxnSpPr>
          <p:nvPr/>
        </p:nvCxnSpPr>
        <p:spPr>
          <a:xfrm rot="16200000" flipH="1" flipV="1">
            <a:off x="2545392" y="3435046"/>
            <a:ext cx="1569332" cy="2827700"/>
          </a:xfrm>
          <a:prstGeom prst="bentConnector4">
            <a:avLst>
              <a:gd name="adj1" fmla="val -10794"/>
              <a:gd name="adj2" fmla="val 130418"/>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98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E16B-D8CB-3410-AC67-8825C5C1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7323-2683-0B3C-F380-F484CDE1EC44}"/>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23" name="Rectangle 274">
            <a:extLst>
              <a:ext uri="{FF2B5EF4-FFF2-40B4-BE49-F238E27FC236}">
                <a16:creationId xmlns:a16="http://schemas.microsoft.com/office/drawing/2014/main" id="{11C4D6B1-FC6F-93DC-BF24-E4FE011FB3BF}"/>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Data pattern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the reliability of AND, NAND, OR, and NOR operations</a:t>
            </a:r>
          </a:p>
        </p:txBody>
      </p:sp>
      <p:sp>
        <p:nvSpPr>
          <p:cNvPr id="3" name="Slide Number Placeholder 3">
            <a:extLst>
              <a:ext uri="{FF2B5EF4-FFF2-40B4-BE49-F238E27FC236}">
                <a16:creationId xmlns:a16="http://schemas.microsoft.com/office/drawing/2014/main" id="{F9658006-FDE5-A583-01CE-4DA032E0C94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98B2B558-45B7-25C3-B6DA-6E64DA4B8051}"/>
              </a:ext>
            </a:extLst>
          </p:cNvPr>
          <p:cNvPicPr>
            <a:picLocks noChangeAspect="1"/>
          </p:cNvPicPr>
          <p:nvPr/>
        </p:nvPicPr>
        <p:blipFill rotWithShape="1">
          <a:blip r:embed="rId3"/>
          <a:srcRect l="-2739" r="-1143"/>
          <a:stretch/>
        </p:blipFill>
        <p:spPr>
          <a:xfrm>
            <a:off x="840923" y="897350"/>
            <a:ext cx="6922023" cy="4029002"/>
          </a:xfrm>
          <a:prstGeom prst="rect">
            <a:avLst/>
          </a:prstGeom>
        </p:spPr>
      </p:pic>
    </p:spTree>
    <p:extLst>
      <p:ext uri="{BB962C8B-B14F-4D97-AF65-F5344CB8AC3E}">
        <p14:creationId xmlns:p14="http://schemas.microsoft.com/office/powerpoint/2010/main" val="3056181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1FEA-7CCC-01F2-23AB-AE23EAE97712}"/>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4F99404F-2DCC-0A67-3B57-95F3EC8DEBD9}"/>
              </a:ext>
            </a:extLst>
          </p:cNvPr>
          <p:cNvSpPr txBox="1">
            <a:spLocks/>
          </p:cNvSpPr>
          <p:nvPr/>
        </p:nvSpPr>
        <p:spPr>
          <a:xfrm>
            <a:off x="76200" y="1028804"/>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Detailed hypotheses &amp; key ideas to perform</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NOT operation</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Many-input AND, NAND, OR, and NOR operations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How the reliability of bitwise operations are affected by</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The location of activated rows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Temperature (for AND, NAND, OR, and NOR)</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DRAM speed rate</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Chip density and die revision</a:t>
            </a: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Discussion on the limitations of COTS DRAM chips</a:t>
            </a:r>
          </a:p>
        </p:txBody>
      </p:sp>
      <p:sp>
        <p:nvSpPr>
          <p:cNvPr id="2" name="Slide Number Placeholder 3">
            <a:extLst>
              <a:ext uri="{FF2B5EF4-FFF2-40B4-BE49-F238E27FC236}">
                <a16:creationId xmlns:a16="http://schemas.microsoft.com/office/drawing/2014/main" id="{97AA0D86-F8BC-8B96-CEC9-2971500D5F8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3" name="Title 1">
            <a:extLst>
              <a:ext uri="{FF2B5EF4-FFF2-40B4-BE49-F238E27FC236}">
                <a16:creationId xmlns:a16="http://schemas.microsoft.com/office/drawing/2014/main" id="{4C4B0773-0EB2-BB54-4910-FD4E8981136C}"/>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More in the Paper</a:t>
            </a:r>
          </a:p>
        </p:txBody>
      </p:sp>
    </p:spTree>
    <p:extLst>
      <p:ext uri="{BB962C8B-B14F-4D97-AF65-F5344CB8AC3E}">
        <p14:creationId xmlns:p14="http://schemas.microsoft.com/office/powerpoint/2010/main" val="3705516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4BFD-A683-B6F9-2B5A-66706CC3D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9959F-C448-E490-4EC7-B4404C02F313}"/>
              </a:ext>
            </a:extLst>
          </p:cNvPr>
          <p:cNvSpPr>
            <a:spLocks noGrp="1"/>
          </p:cNvSpPr>
          <p:nvPr>
            <p:ph type="title"/>
          </p:nvPr>
        </p:nvSpPr>
        <p:spPr>
          <a:xfrm>
            <a:off x="180528" y="152400"/>
            <a:ext cx="9144000" cy="1066800"/>
          </a:xfrm>
        </p:spPr>
        <p:txBody>
          <a:bodyPr/>
          <a:lstStyle/>
          <a:p>
            <a:r>
              <a:rPr lang="en-US" dirty="0"/>
              <a:t>More on Functionally-Complete DRAM</a:t>
            </a:r>
          </a:p>
        </p:txBody>
      </p:sp>
      <p:sp>
        <p:nvSpPr>
          <p:cNvPr id="3" name="Content Placeholder 2">
            <a:extLst>
              <a:ext uri="{FF2B5EF4-FFF2-40B4-BE49-F238E27FC236}">
                <a16:creationId xmlns:a16="http://schemas.microsoft.com/office/drawing/2014/main" id="{949613E9-F6EB-B1B4-9934-16C65C55C1BE}"/>
              </a:ext>
            </a:extLst>
          </p:cNvPr>
          <p:cNvSpPr>
            <a:spLocks noGrp="1"/>
          </p:cNvSpPr>
          <p:nvPr>
            <p:ph idx="1"/>
          </p:nvPr>
        </p:nvSpPr>
        <p:spPr>
          <a:xfrm>
            <a:off x="228600" y="1043589"/>
            <a:ext cx="8915400" cy="5193723"/>
          </a:xfrm>
        </p:spPr>
        <p:txBody>
          <a:bodyPr/>
          <a:lstStyle/>
          <a:p>
            <a:r>
              <a:rPr lang="en-US" sz="1800" b="0" i="0" dirty="0">
                <a:solidFill>
                  <a:srgbClr val="000000"/>
                </a:solidFill>
                <a:effectLst/>
              </a:rPr>
              <a:t>Ismail Emir Yuksel, Yahya Can </a:t>
            </a:r>
            <a:r>
              <a:rPr lang="en-US" sz="1800" b="0" i="0" dirty="0" err="1">
                <a:solidFill>
                  <a:srgbClr val="000000"/>
                </a:solidFill>
                <a:effectLst/>
              </a:rPr>
              <a:t>Tugrul</a:t>
            </a:r>
            <a:r>
              <a:rPr lang="en-US" sz="1800" b="0" i="0" dirty="0">
                <a:solidFill>
                  <a:srgbClr val="000000"/>
                </a:solidFill>
                <a:effectLst/>
              </a:rPr>
              <a:t>,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F. Nisa </a:t>
            </a:r>
            <a:r>
              <a:rPr lang="en-US" sz="1800" b="0" i="0" dirty="0" err="1">
                <a:solidFill>
                  <a:srgbClr val="000000"/>
                </a:solidFill>
                <a:effectLst/>
              </a:rPr>
              <a:t>Bostanci</a:t>
            </a:r>
            <a:r>
              <a:rPr lang="en-US" sz="1800" b="0" i="0" dirty="0">
                <a:solidFill>
                  <a:srgbClr val="000000"/>
                </a:solidFill>
                <a:effectLst/>
              </a:rPr>
              <a:t>, A. </a:t>
            </a:r>
            <a:r>
              <a:rPr lang="en-US" sz="1800" b="0" i="0" dirty="0" err="1">
                <a:solidFill>
                  <a:srgbClr val="000000"/>
                </a:solidFill>
                <a:effectLst/>
              </a:rPr>
              <a:t>Giray</a:t>
            </a:r>
            <a:r>
              <a:rPr lang="en-US" sz="1800" b="0" i="0" dirty="0">
                <a:solidFill>
                  <a:srgbClr val="000000"/>
                </a:solidFill>
                <a:effectLst/>
              </a:rPr>
              <a:t> Yaglikci, Geraldo F. Oliveira, </a:t>
            </a:r>
            <a:r>
              <a:rPr lang="en-US" sz="1800" b="0" i="0" dirty="0" err="1">
                <a:solidFill>
                  <a:srgbClr val="000000"/>
                </a:solidFill>
                <a:effectLst/>
              </a:rPr>
              <a:t>Haocong</a:t>
            </a:r>
            <a:r>
              <a:rPr lang="en-US" sz="1800" b="0" i="0" dirty="0">
                <a:solidFill>
                  <a:srgbClr val="000000"/>
                </a:solidFill>
                <a:effectLst/>
              </a:rPr>
              <a:t> Luo, Juan Gomez-Luna,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"Functionally-Complete Boolean Logic in Real DRAM Chips: Experimental Characterization and Analysis"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30th International Symposium on High-Performance Computer Architecture</a:t>
            </a:r>
            <a:r>
              <a:rPr lang="en-US" sz="1800" b="0" i="1" dirty="0">
                <a:solidFill>
                  <a:srgbClr val="000000"/>
                </a:solidFill>
                <a:effectLst/>
              </a:rPr>
              <a:t> (</a:t>
            </a:r>
            <a:r>
              <a:rPr lang="en-US" sz="1800" b="1" i="1" dirty="0">
                <a:solidFill>
                  <a:srgbClr val="000000"/>
                </a:solidFill>
                <a:effectLst/>
              </a:rPr>
              <a:t>HPCA</a:t>
            </a:r>
            <a:r>
              <a:rPr lang="en-US" sz="1800" b="0" i="1" dirty="0">
                <a:solidFill>
                  <a:srgbClr val="000000"/>
                </a:solidFill>
                <a:effectLst/>
              </a:rPr>
              <a:t>)</a:t>
            </a:r>
            <a:r>
              <a:rPr lang="en-US" sz="1800" b="0" i="0" dirty="0">
                <a:solidFill>
                  <a:srgbClr val="000000"/>
                </a:solidFill>
                <a:effectLst/>
              </a:rPr>
              <a:t>, April 2024.</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Slides (pptx)</a:t>
            </a:r>
            <a:r>
              <a:rPr lang="en-US" sz="1800" b="0" i="0" dirty="0">
                <a:solidFill>
                  <a:srgbClr val="000000"/>
                </a:solidFill>
                <a:effectLst/>
              </a:rPr>
              <a:t> </a:t>
            </a:r>
            <a:r>
              <a:rPr lang="en-US" sz="1800" b="0" i="0" dirty="0">
                <a:solidFill>
                  <a:srgbClr val="000000"/>
                </a:solidFill>
                <a:effectLst/>
                <a:hlinkClick r:id="rId5"/>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FCDRAM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504244B-5F6D-71E7-9B93-CCDB87668E2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1CA1BE2-383A-93C1-56E9-0EEFCC12E843}"/>
              </a:ext>
            </a:extLst>
          </p:cNvPr>
          <p:cNvPicPr>
            <a:picLocks noChangeAspect="1"/>
          </p:cNvPicPr>
          <p:nvPr/>
        </p:nvPicPr>
        <p:blipFill>
          <a:blip r:embed="rId8"/>
          <a:stretch>
            <a:fillRect/>
          </a:stretch>
        </p:blipFill>
        <p:spPr>
          <a:xfrm>
            <a:off x="113281" y="4437112"/>
            <a:ext cx="8917438" cy="1914421"/>
          </a:xfrm>
          <a:prstGeom prst="rect">
            <a:avLst/>
          </a:prstGeom>
        </p:spPr>
      </p:pic>
      <p:sp>
        <p:nvSpPr>
          <p:cNvPr id="5" name="TextBox 4">
            <a:extLst>
              <a:ext uri="{FF2B5EF4-FFF2-40B4-BE49-F238E27FC236}">
                <a16:creationId xmlns:a16="http://schemas.microsoft.com/office/drawing/2014/main" id="{EB46126C-D46F-D620-D173-04AA141401BC}"/>
              </a:ext>
            </a:extLst>
          </p:cNvPr>
          <p:cNvSpPr txBox="1"/>
          <p:nvPr/>
        </p:nvSpPr>
        <p:spPr>
          <a:xfrm>
            <a:off x="2555776" y="6472238"/>
            <a:ext cx="4289957" cy="369332"/>
          </a:xfrm>
          <a:prstGeom prst="rect">
            <a:avLst/>
          </a:prstGeom>
          <a:noFill/>
        </p:spPr>
        <p:txBody>
          <a:bodyPr wrap="none" rtlCol="0">
            <a:spAutoFit/>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https://arxiv.org/pdf/2402.18736</a:t>
            </a:r>
            <a:r>
              <a:rPr lang="en-US" b="1" dirty="0">
                <a:solidFill>
                  <a:srgbClr val="0000FF"/>
                </a:solidFill>
              </a:rPr>
              <a:t> </a:t>
            </a:r>
          </a:p>
        </p:txBody>
      </p:sp>
    </p:spTree>
    <p:extLst>
      <p:ext uri="{BB962C8B-B14F-4D97-AF65-F5344CB8AC3E}">
        <p14:creationId xmlns:p14="http://schemas.microsoft.com/office/powerpoint/2010/main" val="1512066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6230-5A34-2732-02A9-E0FF3CFF3D6B}"/>
              </a:ext>
            </a:extLst>
          </p:cNvPr>
          <p:cNvSpPr>
            <a:spLocks noGrp="1"/>
          </p:cNvSpPr>
          <p:nvPr>
            <p:ph type="title"/>
          </p:nvPr>
        </p:nvSpPr>
        <p:spPr/>
        <p:txBody>
          <a:bodyPr/>
          <a:lstStyle/>
          <a:p>
            <a:r>
              <a:rPr lang="en-US" dirty="0"/>
              <a:t>More on Multi-Row Copy </a:t>
            </a:r>
          </a:p>
        </p:txBody>
      </p:sp>
      <p:sp>
        <p:nvSpPr>
          <p:cNvPr id="3" name="Content Placeholder 2">
            <a:extLst>
              <a:ext uri="{FF2B5EF4-FFF2-40B4-BE49-F238E27FC236}">
                <a16:creationId xmlns:a16="http://schemas.microsoft.com/office/drawing/2014/main" id="{451245E2-57EC-1B60-70EA-B7E02CEE9A0C}"/>
              </a:ext>
            </a:extLst>
          </p:cNvPr>
          <p:cNvSpPr>
            <a:spLocks noGrp="1"/>
          </p:cNvSpPr>
          <p:nvPr>
            <p:ph idx="1"/>
          </p:nvPr>
        </p:nvSpPr>
        <p:spPr>
          <a:xfrm>
            <a:off x="228600" y="980728"/>
            <a:ext cx="8610600" cy="5267672"/>
          </a:xfrm>
        </p:spPr>
        <p:txBody>
          <a:bodyPr/>
          <a:lstStyle/>
          <a:p>
            <a:r>
              <a:rPr lang="en-US" sz="1600" b="0" i="0" dirty="0">
                <a:solidFill>
                  <a:srgbClr val="000000"/>
                </a:solidFill>
                <a:effectLst/>
              </a:rPr>
              <a:t>Ismail Emir Yuksel, Yahya Can </a:t>
            </a:r>
            <a:r>
              <a:rPr lang="en-US" sz="1600" b="0" i="0" dirty="0" err="1">
                <a:solidFill>
                  <a:srgbClr val="000000"/>
                </a:solidFill>
                <a:effectLst/>
              </a:rPr>
              <a:t>Tugrul</a:t>
            </a:r>
            <a:r>
              <a:rPr lang="en-US" sz="1600" b="0" i="0" dirty="0">
                <a:solidFill>
                  <a:srgbClr val="000000"/>
                </a:solidFill>
                <a:effectLst/>
              </a:rPr>
              <a:t>, F. Nisa </a:t>
            </a:r>
            <a:r>
              <a:rPr lang="en-US" sz="1600" b="0" i="0" dirty="0" err="1">
                <a:solidFill>
                  <a:srgbClr val="000000"/>
                </a:solidFill>
                <a:effectLst/>
              </a:rPr>
              <a:t>Bostanci</a:t>
            </a:r>
            <a:r>
              <a:rPr lang="en-US" sz="1600" b="0" i="0" dirty="0">
                <a:solidFill>
                  <a:srgbClr val="000000"/>
                </a:solidFill>
                <a:effectLst/>
              </a:rPr>
              <a:t>, Geraldo F. Oliveira, A. Giray Yaglikci, </a:t>
            </a:r>
            <a:r>
              <a:rPr lang="en-US" sz="1600" b="0" i="0" dirty="0" err="1">
                <a:solidFill>
                  <a:srgbClr val="000000"/>
                </a:solidFill>
                <a:effectLst/>
              </a:rPr>
              <a:t>Ataberk</a:t>
            </a:r>
            <a:r>
              <a:rPr lang="en-US" sz="1600" b="0" i="0" dirty="0">
                <a:solidFill>
                  <a:srgbClr val="000000"/>
                </a:solidFill>
                <a:effectLst/>
              </a:rPr>
              <a:t> </a:t>
            </a:r>
            <a:r>
              <a:rPr lang="en-US" sz="1600" b="0" i="0" dirty="0" err="1">
                <a:solidFill>
                  <a:srgbClr val="000000"/>
                </a:solidFill>
                <a:effectLst/>
              </a:rPr>
              <a:t>Olgun</a:t>
            </a:r>
            <a:r>
              <a:rPr lang="en-US" sz="1600" b="0" i="0" dirty="0">
                <a:solidFill>
                  <a:srgbClr val="000000"/>
                </a:solidFill>
                <a:effectLst/>
              </a:rPr>
              <a:t>, Melina </a:t>
            </a:r>
            <a:r>
              <a:rPr lang="en-US" sz="1600" b="0" i="0" dirty="0" err="1">
                <a:solidFill>
                  <a:srgbClr val="000000"/>
                </a:solidFill>
                <a:effectLst/>
              </a:rPr>
              <a:t>Soysal</a:t>
            </a:r>
            <a:r>
              <a:rPr lang="en-US" sz="1600" b="0" i="0" dirty="0">
                <a:solidFill>
                  <a:srgbClr val="000000"/>
                </a:solidFill>
                <a:effectLst/>
              </a:rPr>
              <a:t>, </a:t>
            </a:r>
            <a:r>
              <a:rPr lang="en-US" sz="1600" b="0" i="0" dirty="0" err="1">
                <a:solidFill>
                  <a:srgbClr val="000000"/>
                </a:solidFill>
                <a:effectLst/>
              </a:rPr>
              <a:t>Haocong</a:t>
            </a:r>
            <a:r>
              <a:rPr lang="en-US" sz="1600" b="0" i="0" dirty="0">
                <a:solidFill>
                  <a:srgbClr val="000000"/>
                </a:solidFill>
                <a:effectLst/>
              </a:rPr>
              <a:t> Luo, Juan Gomez-Luna, Mohammad </a:t>
            </a:r>
            <a:r>
              <a:rPr lang="en-US" sz="1600" b="0" i="0" dirty="0" err="1">
                <a:solidFill>
                  <a:srgbClr val="000000"/>
                </a:solidFill>
                <a:effectLst/>
              </a:rPr>
              <a:t>Sadrosadati</a:t>
            </a:r>
            <a:r>
              <a:rPr lang="en-US" sz="1600" b="0" i="0" dirty="0">
                <a:solidFill>
                  <a:srgbClr val="000000"/>
                </a:solidFill>
                <a:effectLst/>
              </a:rPr>
              <a:t>, and Onur Mutlu,</a:t>
            </a:r>
            <a:br>
              <a:rPr lang="en-US" sz="1600" b="0" i="0" dirty="0">
                <a:solidFill>
                  <a:srgbClr val="000000"/>
                </a:solidFill>
                <a:effectLst/>
              </a:rPr>
            </a:br>
            <a:r>
              <a:rPr lang="en-US" sz="1600" b="1" i="0" dirty="0">
                <a:solidFill>
                  <a:srgbClr val="0000FF"/>
                </a:solidFill>
                <a:effectLst/>
                <a:hlinkClick r:id="rId2">
                  <a:extLst>
                    <a:ext uri="{A12FA001-AC4F-418D-AE19-62706E023703}">
                      <ahyp:hlinkClr xmlns:ahyp="http://schemas.microsoft.com/office/drawing/2018/hyperlinkcolor" val="tx"/>
                    </a:ext>
                  </a:extLst>
                </a:hlinkClick>
              </a:rPr>
              <a:t>"Simultaneous Many-Row Activation in Off-the-Shelf DRAM Chips: Experimental Characterization and Analysis"</a:t>
            </a:r>
            <a:br>
              <a:rPr lang="en-US" sz="1600" b="0" i="0" dirty="0">
                <a:solidFill>
                  <a:srgbClr val="000000"/>
                </a:solidFill>
                <a:effectLst/>
              </a:rPr>
            </a:br>
            <a:r>
              <a:rPr lang="en-US" sz="1600" b="0" i="1" dirty="0">
                <a:solidFill>
                  <a:srgbClr val="000000"/>
                </a:solidFill>
                <a:effectLst/>
              </a:rPr>
              <a:t>Proceedings of the </a:t>
            </a:r>
            <a:r>
              <a:rPr lang="en-US" sz="1600" b="0" i="1" dirty="0">
                <a:solidFill>
                  <a:srgbClr val="000000"/>
                </a:solidFill>
                <a:effectLst/>
                <a:hlinkClick r:id="rId3"/>
              </a:rPr>
              <a:t>54th Annual IEEE/IFIP International Conference on Dependable Systems and Networks </a:t>
            </a:r>
            <a:r>
              <a:rPr lang="en-US" sz="1600" b="0" i="1" dirty="0">
                <a:solidFill>
                  <a:srgbClr val="000000"/>
                </a:solidFill>
                <a:effectLst/>
              </a:rPr>
              <a:t>(</a:t>
            </a:r>
            <a:r>
              <a:rPr lang="en-US" sz="1600" b="1" i="1" dirty="0">
                <a:solidFill>
                  <a:srgbClr val="000000"/>
                </a:solidFill>
                <a:effectLst/>
              </a:rPr>
              <a:t>DSN</a:t>
            </a:r>
            <a:r>
              <a:rPr lang="en-US" sz="1600" b="0" i="1" dirty="0">
                <a:solidFill>
                  <a:srgbClr val="000000"/>
                </a:solidFill>
                <a:effectLst/>
              </a:rPr>
              <a:t>)</a:t>
            </a:r>
            <a:r>
              <a:rPr lang="en-US" sz="1600" b="0" i="0" dirty="0">
                <a:solidFill>
                  <a:srgbClr val="000000"/>
                </a:solidFill>
                <a:effectLst/>
              </a:rPr>
              <a:t>, Brisbane, Australia, June 2024.</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4"/>
              </a:rPr>
              <a:t>Slides (pptx)</a:t>
            </a:r>
            <a:r>
              <a:rPr lang="en-US" sz="1600" b="0" i="0" dirty="0">
                <a:solidFill>
                  <a:srgbClr val="000000"/>
                </a:solidFill>
                <a:effectLst/>
              </a:rPr>
              <a:t> </a:t>
            </a:r>
            <a:r>
              <a:rPr lang="en-US" sz="1600" b="0" i="0" dirty="0">
                <a:solidFill>
                  <a:srgbClr val="000000"/>
                </a:solidFill>
                <a:effectLst/>
                <a:hlinkClick r:id="rId5"/>
              </a:rPr>
              <a:t>(pdf)</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6"/>
              </a:rPr>
              <a:t>arXiv version</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7"/>
              </a:rPr>
              <a:t>SiMRA-DRAM Source Code (Officially Artifact Evaluated with All Badges)</a:t>
            </a:r>
            <a:r>
              <a:rPr lang="en-US" sz="1600" b="0" i="0" dirty="0">
                <a:solidFill>
                  <a:srgbClr val="000000"/>
                </a:solidFill>
                <a:effectLst/>
              </a:rPr>
              <a:t>]</a:t>
            </a:r>
            <a:br>
              <a:rPr lang="en-US" sz="1600" b="0" i="0" dirty="0">
                <a:solidFill>
                  <a:srgbClr val="000000"/>
                </a:solidFill>
                <a:effectLst/>
              </a:rPr>
            </a:br>
            <a:r>
              <a:rPr lang="en-US" sz="1600" b="1" i="1" dirty="0">
                <a:solidFill>
                  <a:srgbClr val="FF0000"/>
                </a:solidFill>
                <a:effectLst/>
              </a:rPr>
              <a:t>Officially artifact evaluated as both code and dataset available, reviewed and reproducible.</a:t>
            </a:r>
            <a:endParaRPr lang="en-US" sz="1600" b="0" i="0" dirty="0">
              <a:solidFill>
                <a:srgbClr val="FF0000"/>
              </a:solidFill>
              <a:effectLst/>
            </a:endParaRP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6FC87507-B633-6246-2140-EEC5201FE610}"/>
              </a:ext>
            </a:extLst>
          </p:cNvPr>
          <p:cNvSpPr>
            <a:spLocks noGrp="1"/>
          </p:cNvSpPr>
          <p:nvPr>
            <p:ph type="sldNum" sz="quarter" idx="11"/>
          </p:nvPr>
        </p:nvSpPr>
        <p:spPr/>
        <p:txBody>
          <a:bodyPr/>
          <a:lstStyle/>
          <a:p>
            <a:fld id="{323594FA-E141-4234-AE05-360401972BE7}" type="slidenum">
              <a:rPr lang="en-US" altLang="en-US" smtClean="0"/>
              <a:pPr/>
              <a:t>90</a:t>
            </a:fld>
            <a:endParaRPr lang="en-US" altLang="en-US"/>
          </a:p>
        </p:txBody>
      </p:sp>
      <p:pic>
        <p:nvPicPr>
          <p:cNvPr id="5" name="Picture 4">
            <a:extLst>
              <a:ext uri="{FF2B5EF4-FFF2-40B4-BE49-F238E27FC236}">
                <a16:creationId xmlns:a16="http://schemas.microsoft.com/office/drawing/2014/main" id="{4DA5CC1F-35E5-7E4A-7DD0-1E6A83A0546D}"/>
              </a:ext>
            </a:extLst>
          </p:cNvPr>
          <p:cNvPicPr>
            <a:picLocks noChangeAspect="1"/>
          </p:cNvPicPr>
          <p:nvPr/>
        </p:nvPicPr>
        <p:blipFill>
          <a:blip r:embed="rId8"/>
          <a:stretch>
            <a:fillRect/>
          </a:stretch>
        </p:blipFill>
        <p:spPr>
          <a:xfrm>
            <a:off x="685800" y="4050174"/>
            <a:ext cx="7772400" cy="2259146"/>
          </a:xfrm>
          <a:prstGeom prst="rect">
            <a:avLst/>
          </a:prstGeom>
        </p:spPr>
      </p:pic>
      <p:sp>
        <p:nvSpPr>
          <p:cNvPr id="6" name="TextBox 5">
            <a:extLst>
              <a:ext uri="{FF2B5EF4-FFF2-40B4-BE49-F238E27FC236}">
                <a16:creationId xmlns:a16="http://schemas.microsoft.com/office/drawing/2014/main" id="{B22740A4-F8E2-F0B9-2418-3D71A0A0391D}"/>
              </a:ext>
            </a:extLst>
          </p:cNvPr>
          <p:cNvSpPr txBox="1"/>
          <p:nvPr/>
        </p:nvSpPr>
        <p:spPr>
          <a:xfrm>
            <a:off x="2555776" y="6472238"/>
            <a:ext cx="4289957" cy="369332"/>
          </a:xfrm>
          <a:prstGeom prst="rect">
            <a:avLst/>
          </a:prstGeom>
          <a:noFill/>
        </p:spPr>
        <p:txBody>
          <a:bodyPr wrap="none" rtlCol="0">
            <a:spAutoFit/>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https://arxiv.org/pdf/2405.06081</a:t>
            </a:r>
            <a:r>
              <a:rPr lang="en-US" b="1" dirty="0">
                <a:solidFill>
                  <a:srgbClr val="0000FF"/>
                </a:solidFill>
              </a:rPr>
              <a:t> </a:t>
            </a:r>
          </a:p>
        </p:txBody>
      </p:sp>
    </p:spTree>
    <p:extLst>
      <p:ext uri="{BB962C8B-B14F-4D97-AF65-F5344CB8AC3E}">
        <p14:creationId xmlns:p14="http://schemas.microsoft.com/office/powerpoint/2010/main" val="8889062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0DFF-5520-B643-AA1A-023B8D8D2F14}"/>
              </a:ext>
            </a:extLst>
          </p:cNvPr>
          <p:cNvSpPr>
            <a:spLocks noGrp="1"/>
          </p:cNvSpPr>
          <p:nvPr>
            <p:ph type="ctrTitle"/>
          </p:nvPr>
        </p:nvSpPr>
        <p:spPr>
          <a:xfrm>
            <a:off x="395536" y="1412776"/>
            <a:ext cx="8424936" cy="2040632"/>
          </a:xfrm>
        </p:spPr>
        <p:txBody>
          <a:bodyPr/>
          <a:lstStyle/>
          <a:p>
            <a:pPr algn="ctr"/>
            <a:r>
              <a:rPr lang="en-US" dirty="0"/>
              <a:t>What Else Can We Do</a:t>
            </a:r>
            <a:br>
              <a:rPr lang="en-US" dirty="0"/>
            </a:br>
            <a:r>
              <a:rPr lang="en-US" dirty="0"/>
              <a:t>Using Commodity Memories?</a:t>
            </a:r>
          </a:p>
        </p:txBody>
      </p:sp>
      <p:sp>
        <p:nvSpPr>
          <p:cNvPr id="3" name="Subtitle 2">
            <a:extLst>
              <a:ext uri="{FF2B5EF4-FFF2-40B4-BE49-F238E27FC236}">
                <a16:creationId xmlns:a16="http://schemas.microsoft.com/office/drawing/2014/main" id="{C77429A8-C331-6046-B924-4730E3C022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338402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298628263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414918498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0E58-11A9-4255-759B-6D0BFFCCD333}"/>
              </a:ext>
            </a:extLst>
          </p:cNvPr>
          <p:cNvSpPr>
            <a:spLocks noGrp="1"/>
          </p:cNvSpPr>
          <p:nvPr>
            <p:ph type="title"/>
          </p:nvPr>
        </p:nvSpPr>
        <p:spPr/>
        <p:txBody>
          <a:bodyPr/>
          <a:lstStyle/>
          <a:p>
            <a:r>
              <a:rPr lang="en-US" dirty="0"/>
              <a:t>In-DRAM TRNG: Recent Results</a:t>
            </a:r>
          </a:p>
        </p:txBody>
      </p:sp>
      <p:sp>
        <p:nvSpPr>
          <p:cNvPr id="3" name="Content Placeholder 2">
            <a:extLst>
              <a:ext uri="{FF2B5EF4-FFF2-40B4-BE49-F238E27FC236}">
                <a16:creationId xmlns:a16="http://schemas.microsoft.com/office/drawing/2014/main" id="{5C35D5BA-1EFA-490E-173C-67C8CB03CB0C}"/>
              </a:ext>
            </a:extLst>
          </p:cNvPr>
          <p:cNvSpPr>
            <a:spLocks noGrp="1"/>
          </p:cNvSpPr>
          <p:nvPr>
            <p:ph idx="1"/>
          </p:nvPr>
        </p:nvSpPr>
        <p:spPr>
          <a:xfrm>
            <a:off x="228600" y="1095375"/>
            <a:ext cx="8851900" cy="5153025"/>
          </a:xfrm>
        </p:spPr>
        <p:txBody>
          <a:bodyPr/>
          <a:lstStyle/>
          <a:p>
            <a:r>
              <a:rPr lang="en-US" dirty="0">
                <a:solidFill>
                  <a:srgbClr val="0000FF"/>
                </a:solidFill>
              </a:rPr>
              <a:t>N-row Activation </a:t>
            </a:r>
          </a:p>
          <a:p>
            <a:pPr lvl="1"/>
            <a:r>
              <a:rPr lang="en-US" dirty="0"/>
              <a:t>initialize cell values to sample random values in sense amplifiers</a:t>
            </a:r>
          </a:p>
        </p:txBody>
      </p:sp>
      <p:sp>
        <p:nvSpPr>
          <p:cNvPr id="4" name="Slide Number Placeholder 3">
            <a:extLst>
              <a:ext uri="{FF2B5EF4-FFF2-40B4-BE49-F238E27FC236}">
                <a16:creationId xmlns:a16="http://schemas.microsoft.com/office/drawing/2014/main" id="{51D43E40-F8C4-936D-7740-B1B525090525}"/>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94</a:t>
            </a:fld>
            <a:endParaRPr lang="en-US">
              <a:solidFill>
                <a:srgbClr val="000000"/>
              </a:solidFill>
            </a:endParaRPr>
          </a:p>
        </p:txBody>
      </p:sp>
      <p:pic>
        <p:nvPicPr>
          <p:cNvPr id="5" name="Picture 4">
            <a:extLst>
              <a:ext uri="{FF2B5EF4-FFF2-40B4-BE49-F238E27FC236}">
                <a16:creationId xmlns:a16="http://schemas.microsoft.com/office/drawing/2014/main" id="{FA9524EF-97D4-A854-16B2-669B97463061}"/>
              </a:ext>
            </a:extLst>
          </p:cNvPr>
          <p:cNvPicPr>
            <a:picLocks noChangeAspect="1"/>
          </p:cNvPicPr>
          <p:nvPr/>
        </p:nvPicPr>
        <p:blipFill>
          <a:blip r:embed="rId2"/>
          <a:stretch>
            <a:fillRect/>
          </a:stretch>
        </p:blipFill>
        <p:spPr>
          <a:xfrm>
            <a:off x="685800" y="2564904"/>
            <a:ext cx="7772400" cy="3499087"/>
          </a:xfrm>
          <a:prstGeom prst="rect">
            <a:avLst/>
          </a:prstGeom>
        </p:spPr>
      </p:pic>
    </p:spTree>
    <p:extLst>
      <p:ext uri="{BB962C8B-B14F-4D97-AF65-F5344CB8AC3E}">
        <p14:creationId xmlns:p14="http://schemas.microsoft.com/office/powerpoint/2010/main" val="84669280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4551153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A9AA-34CA-EEDC-3233-740F5BF89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83A7A-647A-5132-0E54-AB989DECB1A0}"/>
              </a:ext>
            </a:extLst>
          </p:cNvPr>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a:extLst>
              <a:ext uri="{FF2B5EF4-FFF2-40B4-BE49-F238E27FC236}">
                <a16:creationId xmlns:a16="http://schemas.microsoft.com/office/drawing/2014/main" id="{AC576C37-AB91-7EC3-D930-62B5F53445BE}"/>
              </a:ext>
            </a:extLst>
          </p:cNvPr>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a:extLst>
              <a:ext uri="{FF2B5EF4-FFF2-40B4-BE49-F238E27FC236}">
                <a16:creationId xmlns:a16="http://schemas.microsoft.com/office/drawing/2014/main" id="{D0B7AEB7-6DC7-F1F2-63A8-6C82A8D726D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04F271D-2E5B-DFF7-3976-3369E7D88E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76676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dirty="0"/>
              <a:t>In-DRAM Lookup-Table Based Execution</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0" indent="0" algn="l">
              <a:buNone/>
            </a:pP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João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Dinis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Ferreira, Gabriel Falcao, Juan Gómez-Luna, Mohammed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Lois Orosa, Mohammad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Geraldo F. Oliveira, Taha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Anant Nori, and Onur Mutlu,</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"pLUTo: Enabling Massively Parallel Computation in DRAM via Lookup Tables"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(26 minutes)]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10"/>
              </a:rPr>
              <a:t>Source Code (Officially Artifact Evaluated with All Badges)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Officially artifact evaluated as available, reusable and reproducible.</a:t>
            </a:r>
            <a:endParaRPr lang="en-US" sz="1500" b="0" i="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BCF1BF39-3166-E5AA-31DA-AB32F2F13B3B}"/>
              </a:ext>
            </a:extLst>
          </p:cNvPr>
          <p:cNvPicPr>
            <a:picLocks noChangeAspect="1"/>
          </p:cNvPicPr>
          <p:nvPr/>
        </p:nvPicPr>
        <p:blipFill>
          <a:blip r:embed="rId11"/>
          <a:stretch>
            <a:fillRect/>
          </a:stretch>
        </p:blipFill>
        <p:spPr>
          <a:xfrm>
            <a:off x="458405" y="3789040"/>
            <a:ext cx="8382143" cy="2575382"/>
          </a:xfrm>
          <a:prstGeom prst="rect">
            <a:avLst/>
          </a:prstGeom>
        </p:spPr>
      </p:pic>
      <p:sp>
        <p:nvSpPr>
          <p:cNvPr id="6" name="TextBox 5">
            <a:extLst>
              <a:ext uri="{FF2B5EF4-FFF2-40B4-BE49-F238E27FC236}">
                <a16:creationId xmlns:a16="http://schemas.microsoft.com/office/drawing/2014/main" id="{DDB1E472-B793-6F87-B750-2856953FBD40}"/>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https://arxiv.org/pdf/2104.07699.pdf</a:t>
            </a:r>
            <a:r>
              <a:rPr kumimoji="0" lang="en-US" sz="2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50849612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23440224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D3C8-7135-9C9E-EE0D-3E0F4F14C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3E405-1398-E00E-D791-1D3907EE01E9}"/>
              </a:ext>
            </a:extLst>
          </p:cNvPr>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E6FAA11D-1F1C-86DB-B67D-670D3931F45F}"/>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16B0549D-CFC3-8329-1069-833AD41F4E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2610029"/>
      </p:ext>
    </p:extLst>
  </p:cSld>
  <p:clrMapOvr>
    <a:masterClrMapping/>
  </p:clrMapOvr>
</p:sld>
</file>

<file path=ppt/theme/_rels/theme5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lIns="0" tIns="0" rIns="0" bIns="0" rtlCol="0" anchor="ctr"/>
      <a:lstStyle>
        <a:defPPr algn="ctr">
          <a:defRPr sz="3200" b="1" dirty="0" smtClean="0">
            <a:solidFill>
              <a:schemeClr val="bg1"/>
            </a:solidFill>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800" dirty="0" smtClean="0">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7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2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2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0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10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3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ptos Display"/>
        <a:ea typeface=""/>
        <a:cs typeface=""/>
      </a:majorFont>
      <a:minorFont>
        <a:latin typeface="Aptos Displ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lumMod val="75000"/>
              <a:lumOff val="25000"/>
            </a:schemeClr>
          </a:solidFill>
        </a:ln>
      </a:spPr>
      <a:bodyPr rtlCol="0" anchor="ctr"/>
      <a:lstStyle>
        <a:defPPr algn="ctr">
          <a:defRPr sz="2000" dirty="0" smtClean="0">
            <a:solidFill>
              <a:schemeClr val="tx1">
                <a:lumMod val="75000"/>
                <a:lumOff val="25000"/>
              </a:schemeClr>
            </a:solidFill>
            <a:latin typeface="+mj-lt"/>
            <a:ea typeface="Cambria" panose="02040503050406030204" pitchFamily="18" charset="0"/>
            <a:cs typeface="Cascadia Mono" panose="020B0609020000020004" pitchFamily="49"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ch_template_jisung" id="{E787BF74-58FC-BA4F-9E83-D43BB312284F}" vid="{D903774B-4720-AE4C-9DF5-7CB3ABA7BBC8}"/>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2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243006</TotalTime>
  <Words>11172</Words>
  <Application>Microsoft Macintosh PowerPoint</Application>
  <PresentationFormat>On-screen Show (4:3)</PresentationFormat>
  <Paragraphs>1616</Paragraphs>
  <Slides>156</Slides>
  <Notes>53</Notes>
  <HiddenSlides>0</HiddenSlides>
  <MMClips>0</MMClips>
  <ScaleCrop>false</ScaleCrop>
  <HeadingPairs>
    <vt:vector size="6" baseType="variant">
      <vt:variant>
        <vt:lpstr>Fonts Used</vt:lpstr>
      </vt:variant>
      <vt:variant>
        <vt:i4>23</vt:i4>
      </vt:variant>
      <vt:variant>
        <vt:lpstr>Theme</vt:lpstr>
      </vt:variant>
      <vt:variant>
        <vt:i4>70</vt:i4>
      </vt:variant>
      <vt:variant>
        <vt:lpstr>Slide Titles</vt:lpstr>
      </vt:variant>
      <vt:variant>
        <vt:i4>156</vt:i4>
      </vt:variant>
    </vt:vector>
  </HeadingPairs>
  <TitlesOfParts>
    <vt:vector size="249" baseType="lpstr">
      <vt:lpstr>europa</vt:lpstr>
      <vt:lpstr>Myriad Pro Bold Cond</vt:lpstr>
      <vt:lpstr>Apple Symbols</vt:lpstr>
      <vt:lpstr>Aptos Display</vt:lpstr>
      <vt:lpstr>Arial</vt:lpstr>
      <vt:lpstr>Avenir Next</vt:lpstr>
      <vt:lpstr>Avenir Next Medium</vt:lpstr>
      <vt:lpstr>Calibri</vt:lpstr>
      <vt:lpstr>Calibri Light</vt:lpstr>
      <vt:lpstr>Cambria</vt:lpstr>
      <vt:lpstr>Cambria Math</vt:lpstr>
      <vt:lpstr>Chalkduster</vt:lpstr>
      <vt:lpstr>Corbel</vt:lpstr>
      <vt:lpstr>Courier New</vt:lpstr>
      <vt:lpstr>Garamond</vt:lpstr>
      <vt:lpstr>Gill Sans</vt:lpstr>
      <vt:lpstr>Gill Sans MT</vt:lpstr>
      <vt:lpstr>Helvetica</vt:lpstr>
      <vt:lpstr>Helvetica Neue</vt:lpstr>
      <vt:lpstr>Lucida Grande</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95_Edge</vt:lpstr>
      <vt:lpstr>99_Edge</vt:lpstr>
      <vt:lpstr>43_Edge</vt:lpstr>
      <vt:lpstr>100_Edge</vt:lpstr>
      <vt:lpstr>19_Edge</vt:lpstr>
      <vt:lpstr>30_Edge</vt:lpstr>
      <vt:lpstr>41_Edge</vt:lpstr>
      <vt:lpstr>62_Edge</vt:lpstr>
      <vt:lpstr>31_Edge</vt:lpstr>
      <vt:lpstr>1_Office Theme</vt:lpstr>
      <vt:lpstr>3_Office Theme</vt:lpstr>
      <vt:lpstr>11_Edge</vt:lpstr>
      <vt:lpstr>37_Edge</vt:lpstr>
      <vt:lpstr>20_Edge</vt:lpstr>
      <vt:lpstr>Title &amp; Bullets</vt:lpstr>
      <vt:lpstr>19_Office Theme</vt:lpstr>
      <vt:lpstr>20_Office Theme</vt:lpstr>
      <vt:lpstr>21_Office Theme</vt:lpstr>
      <vt:lpstr>22_Office Theme</vt:lpstr>
      <vt:lpstr>7_Office Theme</vt:lpstr>
      <vt:lpstr>25_Edge</vt:lpstr>
      <vt:lpstr>157_Edge</vt:lpstr>
      <vt:lpstr>26_Edge</vt:lpstr>
      <vt:lpstr>137_Edge</vt:lpstr>
      <vt:lpstr>104_Edge</vt:lpstr>
      <vt:lpstr>8_Office Theme</vt:lpstr>
      <vt:lpstr>102_Edge</vt:lpstr>
      <vt:lpstr>140_Edge</vt:lpstr>
      <vt:lpstr>23_Office Theme</vt:lpstr>
      <vt:lpstr>24_Office Theme</vt:lpstr>
      <vt:lpstr>12_Office Theme</vt:lpstr>
      <vt:lpstr>Memory-Centric Computing Recent Advances in Processing-in-DRAM</vt:lpstr>
      <vt:lpstr>Problem</vt:lpstr>
      <vt:lpstr>Data is Key for AI, ML, Genomics, …</vt:lpstr>
      <vt:lpstr>Huge Demand for Performance &amp; Efficiency</vt:lpstr>
      <vt:lpstr>Huge Demand for Performance &amp; Efficiency</vt:lpstr>
      <vt:lpstr>The Problem</vt:lpstr>
      <vt:lpstr>Today’s Computing Systems</vt:lpstr>
      <vt:lpstr>Perils of Processor-Centric Design</vt:lpstr>
      <vt:lpstr>Processor-Centric System Performance</vt:lpstr>
      <vt:lpstr>Data Movement vs. Computation Energy</vt:lpstr>
      <vt:lpstr>Data Movement vs. Computation Energy</vt:lpstr>
      <vt:lpstr>Data Movement vs. Computation Energy</vt:lpstr>
      <vt:lpstr>PowerPoint Presentation</vt:lpstr>
      <vt:lpstr>Energy Waste in Accelerators</vt:lpstr>
      <vt:lpstr>Energy Wasted on Data Movement</vt:lpstr>
      <vt:lpstr>Fundamental Problem</vt:lpstr>
      <vt:lpstr>We Need A Paradigm Shift To …</vt:lpstr>
      <vt:lpstr>Process Data Where It Makes Sense </vt:lpstr>
      <vt:lpstr>Memory as an Accelerator</vt:lpstr>
      <vt:lpstr>Goal: Processing Inside Memory/Storage</vt:lpstr>
      <vt:lpstr>Processing in/near Memory: An Old Idea</vt:lpstr>
      <vt:lpstr>Processing in/near Memory: An Old Idea</vt:lpstr>
      <vt:lpstr>Why In-Memory Computation Today?</vt:lpstr>
      <vt:lpstr>Processing in Memory: Two Types</vt:lpstr>
      <vt:lpstr>Processing-in-Memory: Two Types</vt:lpstr>
      <vt:lpstr>Processing-in-Memory Landscape Today </vt:lpstr>
      <vt:lpstr>Processing-in-Memory Landscape Today</vt:lpstr>
      <vt:lpstr>Processing-in-Memory Landscape Today</vt:lpstr>
      <vt:lpstr>Opportunity: 3D-Stacked Logic+Memory</vt:lpstr>
      <vt:lpstr>Tesseract System for Graph Processing</vt:lpstr>
      <vt:lpstr>More on Tesseract</vt:lpstr>
      <vt:lpstr>Accelerating Graph Pattern Mining</vt:lpstr>
      <vt:lpstr>Accelerating Machine Learning Inference </vt:lpstr>
      <vt:lpstr>Accelerating Mobile Workloads</vt:lpstr>
      <vt:lpstr>Accelerating DNA Read Mapping</vt:lpstr>
      <vt:lpstr>In-Storage Genomic Data Filtering [ASPLOS 2022] </vt:lpstr>
      <vt:lpstr>In-Storage Metagenomics [ISCA 2024] </vt:lpstr>
      <vt:lpstr>Many More Examples …</vt:lpstr>
      <vt:lpstr>Processing in Memory: Two Types</vt:lpstr>
      <vt:lpstr>Focus: Processing using DRAM</vt:lpstr>
      <vt:lpstr>Starting Simple: Data Copy and Initialization</vt:lpstr>
      <vt:lpstr>Future Systems: In-Memory Copy</vt:lpstr>
      <vt:lpstr>RowClone: In-DRAM Row Copy</vt:lpstr>
      <vt:lpstr>RowClone: Latency and Energy Savings</vt:lpstr>
      <vt:lpstr>More on RowClone</vt:lpstr>
      <vt:lpstr>In-DRAM AND/OR: Triple Row Activation</vt:lpstr>
      <vt:lpstr>In-DRAM Acceleration of Database Queries</vt:lpstr>
      <vt:lpstr>Bulk Bitwise Operations in Workloads</vt:lpstr>
      <vt:lpstr>More on Ambit</vt:lpstr>
      <vt:lpstr>SIMDRAM Framework</vt:lpstr>
      <vt:lpstr>SIMDRAM Framework: Overview </vt:lpstr>
      <vt:lpstr>SIMDRAM Key Results</vt:lpstr>
      <vt:lpstr>More on SIMDRAM</vt:lpstr>
      <vt:lpstr>MIMDRAM: More Flexible Processing using DRAM</vt:lpstr>
      <vt:lpstr>MIMDRAM:  Key Idea (I)</vt:lpstr>
      <vt:lpstr>MIMDRAM:  Key Idea (II)</vt:lpstr>
      <vt:lpstr>Sectored DRAM</vt:lpstr>
      <vt:lpstr>MIMDRAM:  Key Idea (III)</vt:lpstr>
      <vt:lpstr>MIMDRAM:  Key Idea (III)</vt:lpstr>
      <vt:lpstr>MIMDRAM:  Key Idea (III)</vt:lpstr>
      <vt:lpstr>MIMDRAM:  Key Idea (III)</vt:lpstr>
      <vt:lpstr>MIMDRAM:  Compiler Support (I)</vt:lpstr>
      <vt:lpstr>MIMDRAM:  Compiler Support (II)</vt:lpstr>
      <vt:lpstr>MIMDRAM:  Compiler Support (II)</vt:lpstr>
      <vt:lpstr>MIMDRAM:  Compiler Support (III)</vt:lpstr>
      <vt:lpstr>MIMDRAM Perf, Energy, Perf/Watt</vt:lpstr>
      <vt:lpstr>Capabilities of Off-The-Shelf Memory</vt:lpstr>
      <vt:lpstr>Real Processing Using Memory Prototype</vt:lpstr>
      <vt:lpstr>Real Processing-using-Memory Prototype</vt:lpstr>
      <vt:lpstr>Real Processing-using-Memory Prototype</vt:lpstr>
      <vt:lpstr>Microbenchmark Copy/Initialization Throughput</vt:lpstr>
      <vt:lpstr>More on PiDRAM</vt:lpstr>
      <vt:lpstr>DRAM Chips Are Already (Quite) Capable!</vt:lpstr>
      <vt:lpstr>The Capability of COTS DRAM Chips </vt:lpstr>
      <vt:lpstr>In-DRAM Multiple Row Copy (Multi-RowCopy)</vt:lpstr>
      <vt:lpstr>Key Idea: NOT Operation</vt:lpstr>
      <vt:lpstr>Key Idea: NAND, NOR, AND, OR</vt:lpstr>
      <vt:lpstr>Two-Input AND and NAND Operations</vt:lpstr>
      <vt:lpstr>Many-Input AND, NAND, OR, and NOR Operations</vt:lpstr>
      <vt:lpstr>DRAM Testing Infrastructure</vt:lpstr>
      <vt:lpstr>DRAM Chips Tested</vt:lpstr>
      <vt:lpstr>Robustness of Multi-RowCopy</vt:lpstr>
      <vt:lpstr>Impact of Data Pattern</vt:lpstr>
      <vt:lpstr>Performing AND, NAND, OR, and NOR</vt:lpstr>
      <vt:lpstr>Performing AND, NAND, OR, and NOR</vt:lpstr>
      <vt:lpstr>Impact of Data Pattern</vt:lpstr>
      <vt:lpstr>Impact of Data Pattern</vt:lpstr>
      <vt:lpstr>More in the Paper</vt:lpstr>
      <vt:lpstr>More on Functionally-Complete DRAM</vt:lpstr>
      <vt:lpstr>More on Multi-Row Copy </vt:lpstr>
      <vt:lpstr>What Else Can We Do Using Commodity Memories?</vt:lpstr>
      <vt:lpstr>In-DRAM True Random Number Generation</vt:lpstr>
      <vt:lpstr>In-DRAM True Random Number Generation</vt:lpstr>
      <vt:lpstr>In-DRAM TRNG: Recent Results</vt:lpstr>
      <vt:lpstr>In-DRAM True Random Number Generation</vt:lpstr>
      <vt:lpstr>In-DRAM Physical Unclonable Functions</vt:lpstr>
      <vt:lpstr>In-DRAM Lookup-Table Based Execution</vt:lpstr>
      <vt:lpstr>In-Flash Bulk Bitwise Execution</vt:lpstr>
      <vt:lpstr>Processing in Memory: Two Types</vt:lpstr>
      <vt:lpstr>PIM Review and Open Problems</vt:lpstr>
      <vt:lpstr>Eliminating the Adoption Barriers</vt:lpstr>
      <vt:lpstr>Potential Barriers to Adoption of PIM</vt:lpstr>
      <vt:lpstr>We Need to Revisit the Entire Stack</vt:lpstr>
      <vt:lpstr>Concluding Remarks</vt:lpstr>
      <vt:lpstr>Challenge and Opportunity for Future</vt:lpstr>
      <vt:lpstr>Challenge and Opportunity for Future</vt:lpstr>
      <vt:lpstr>Challenge and Opportunity for Future</vt:lpstr>
      <vt:lpstr>Concluding Remarks</vt:lpstr>
      <vt:lpstr>Upcoming PIM Tutorials/Workshops (I) </vt:lpstr>
      <vt:lpstr>Upcoming PIM Tutorials/Workshops (II) </vt:lpstr>
      <vt:lpstr>Open Source Tools: SAFARI GitHub</vt:lpstr>
      <vt:lpstr>Memory-Centric Computing Recent Advances in Processing-in-DRAM</vt:lpstr>
      <vt:lpstr>PowerPoint Presentation</vt:lpstr>
      <vt:lpstr>Backup Slides</vt:lpstr>
      <vt:lpstr>Adoption: How to Ease Programmability? (I)</vt:lpstr>
      <vt:lpstr>Adoption: How to Ease Programmability? (II)</vt:lpstr>
      <vt:lpstr>Adoption: How to Ease Programmability? (III)</vt:lpstr>
      <vt:lpstr>Adoption: How to Ease Programmability? (IV)</vt:lpstr>
      <vt:lpstr>Adoption: How to Ease Programmability? (V)</vt:lpstr>
      <vt:lpstr>Adoption: How to Maintain Coherence? (I)</vt:lpstr>
      <vt:lpstr>Adoption: How to Maintain Coherence? (II)</vt:lpstr>
      <vt:lpstr>Adoption: How to Support Synchronization?</vt:lpstr>
      <vt:lpstr>Adoption: How to Support Virtual Memory?</vt:lpstr>
      <vt:lpstr>Adoption: Evaluation Infrastructures (I)</vt:lpstr>
      <vt:lpstr>Adoption: Evaluation Infrastructures (II)</vt:lpstr>
      <vt:lpstr>Adoption: Evaluation Infrastructures (III)</vt:lpstr>
      <vt:lpstr>Referenced Papers, Talks, Artifacts</vt:lpstr>
      <vt:lpstr>Open Source Tools: SAFARI GitHub</vt:lpstr>
      <vt:lpstr>Funding Acknowledgments</vt:lpstr>
      <vt:lpstr>Acknowledgments</vt:lpstr>
      <vt:lpstr>SAFARI Newsletter June 2023 Edition</vt:lpstr>
      <vt:lpstr>SAFARI Newsletter July 2024 Edition</vt:lpstr>
      <vt:lpstr>Recall: DRAM Testing Infrastructure</vt:lpstr>
      <vt:lpstr>Recall: DRAM Testing Infrastructure</vt:lpstr>
      <vt:lpstr>SoftMC: Open Source DRAM Infrastructure</vt:lpstr>
      <vt:lpstr>SoftMC: Open Source DRAM Infrastructure</vt:lpstr>
      <vt:lpstr>DRAM Bender </vt:lpstr>
      <vt:lpstr>DRAM Bender: Prototypes</vt:lpstr>
      <vt:lpstr>DRAM Chips Are Already (Quite) Capable!</vt:lpstr>
      <vt:lpstr>DRAM Chips Are Already (Quite) Capable!</vt:lpstr>
      <vt:lpstr>DRAM Chips Are Already (Quite) Capable!</vt:lpstr>
      <vt:lpstr>Simultaneous Many-Row Activation  in Off-the-Shelf DRAM Chips Experimental Characterization and Analysis</vt:lpstr>
      <vt:lpstr>In-DRAM Multiple Row Copy (Multi-RowCopy)</vt:lpstr>
      <vt:lpstr>Robustness of Multi-RowCopy</vt:lpstr>
      <vt:lpstr>Impact of Data Pattern</vt:lpstr>
      <vt:lpstr>Available on arXiv</vt:lpstr>
      <vt:lpstr>Our Work is Open Source and Artifact Evaluated</vt:lpstr>
      <vt:lpstr>What About Other  Types of Memories?</vt:lpstr>
      <vt:lpstr>In-Flash Bulk Bitwise Execution</vt:lpstr>
      <vt:lpstr>Flash-Cosmos: Basic Ideas</vt:lpstr>
      <vt:lpstr>Multi-Wordline Sensing (MWS): Bitwise AND</vt:lpstr>
      <vt:lpstr>Multi-Wordline Sensing (MWS): Bitwise AND</vt:lpstr>
      <vt:lpstr>Other Types of Bitwise Operations</vt:lpstr>
      <vt:lpstr>Results: Real-Device Characterization</vt:lpstr>
      <vt:lpstr>Results: Performance &amp; Energy</vt:lpstr>
      <vt:lpstr>Flash-Cosmos: In-Flash Bulk Bitwise Execution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3270</cp:revision>
  <cp:lastPrinted>2017-12-05T03:30:35Z</cp:lastPrinted>
  <dcterms:created xsi:type="dcterms:W3CDTF">2010-10-08T20:41:54Z</dcterms:created>
  <dcterms:modified xsi:type="dcterms:W3CDTF">2025-03-29T22:42:05Z</dcterms:modified>
</cp:coreProperties>
</file>