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6" r:id="rId2"/>
    <p:sldMasterId id="2147483688" r:id="rId3"/>
    <p:sldMasterId id="2147483700" r:id="rId4"/>
    <p:sldMasterId id="2147483712" r:id="rId5"/>
    <p:sldMasterId id="2147483725" r:id="rId6"/>
    <p:sldMasterId id="2147483738" r:id="rId7"/>
  </p:sldMasterIdLst>
  <p:notesMasterIdLst>
    <p:notesMasterId r:id="rId91"/>
  </p:notesMasterIdLst>
  <p:handoutMasterIdLst>
    <p:handoutMasterId r:id="rId92"/>
  </p:handoutMasterIdLst>
  <p:sldIdLst>
    <p:sldId id="6035" r:id="rId8"/>
    <p:sldId id="7251" r:id="rId9"/>
    <p:sldId id="7287" r:id="rId10"/>
    <p:sldId id="5870" r:id="rId11"/>
    <p:sldId id="6495" r:id="rId12"/>
    <p:sldId id="7303" r:id="rId13"/>
    <p:sldId id="263" r:id="rId14"/>
    <p:sldId id="7315" r:id="rId15"/>
    <p:sldId id="7290" r:id="rId16"/>
    <p:sldId id="7291" r:id="rId17"/>
    <p:sldId id="7292" r:id="rId18"/>
    <p:sldId id="7293" r:id="rId19"/>
    <p:sldId id="7294" r:id="rId20"/>
    <p:sldId id="7295" r:id="rId21"/>
    <p:sldId id="7296" r:id="rId22"/>
    <p:sldId id="7297" r:id="rId23"/>
    <p:sldId id="7298" r:id="rId24"/>
    <p:sldId id="7299" r:id="rId25"/>
    <p:sldId id="7300" r:id="rId26"/>
    <p:sldId id="7168" r:id="rId27"/>
    <p:sldId id="7308" r:id="rId28"/>
    <p:sldId id="264" r:id="rId29"/>
    <p:sldId id="3146" r:id="rId30"/>
    <p:sldId id="295" r:id="rId31"/>
    <p:sldId id="277" r:id="rId32"/>
    <p:sldId id="7318" r:id="rId33"/>
    <p:sldId id="5913" r:id="rId34"/>
    <p:sldId id="275" r:id="rId35"/>
    <p:sldId id="6167" r:id="rId36"/>
    <p:sldId id="5905" r:id="rId37"/>
    <p:sldId id="265" r:id="rId38"/>
    <p:sldId id="308" r:id="rId39"/>
    <p:sldId id="306" r:id="rId40"/>
    <p:sldId id="5906" r:id="rId41"/>
    <p:sldId id="266" r:id="rId42"/>
    <p:sldId id="310" r:id="rId43"/>
    <p:sldId id="5907" r:id="rId44"/>
    <p:sldId id="312" r:id="rId45"/>
    <p:sldId id="5975" r:id="rId46"/>
    <p:sldId id="5910" r:id="rId47"/>
    <p:sldId id="5908" r:id="rId48"/>
    <p:sldId id="6038" r:id="rId49"/>
    <p:sldId id="5911" r:id="rId50"/>
    <p:sldId id="300" r:id="rId51"/>
    <p:sldId id="5912" r:id="rId52"/>
    <p:sldId id="267" r:id="rId53"/>
    <p:sldId id="314" r:id="rId54"/>
    <p:sldId id="5904" r:id="rId55"/>
    <p:sldId id="5970" r:id="rId56"/>
    <p:sldId id="5971" r:id="rId57"/>
    <p:sldId id="7319" r:id="rId58"/>
    <p:sldId id="330" r:id="rId59"/>
    <p:sldId id="5852" r:id="rId60"/>
    <p:sldId id="5853" r:id="rId61"/>
    <p:sldId id="5855" r:id="rId62"/>
    <p:sldId id="5972" r:id="rId63"/>
    <p:sldId id="3171" r:id="rId64"/>
    <p:sldId id="5851" r:id="rId65"/>
    <p:sldId id="6887" r:id="rId66"/>
    <p:sldId id="6889" r:id="rId67"/>
    <p:sldId id="7326" r:id="rId68"/>
    <p:sldId id="6880" r:id="rId69"/>
    <p:sldId id="6881" r:id="rId70"/>
    <p:sldId id="6890" r:id="rId71"/>
    <p:sldId id="6891" r:id="rId72"/>
    <p:sldId id="6892" r:id="rId73"/>
    <p:sldId id="6882" r:id="rId74"/>
    <p:sldId id="6884" r:id="rId75"/>
    <p:sldId id="6883" r:id="rId76"/>
    <p:sldId id="6885" r:id="rId77"/>
    <p:sldId id="6886" r:id="rId78"/>
    <p:sldId id="6894" r:id="rId79"/>
    <p:sldId id="7322" r:id="rId80"/>
    <p:sldId id="7264" r:id="rId81"/>
    <p:sldId id="6661" r:id="rId82"/>
    <p:sldId id="642" r:id="rId83"/>
    <p:sldId id="7265" r:id="rId84"/>
    <p:sldId id="7261" r:id="rId85"/>
    <p:sldId id="7262" r:id="rId86"/>
    <p:sldId id="7263" r:id="rId87"/>
    <p:sldId id="7327" r:id="rId88"/>
    <p:sldId id="7268" r:id="rId89"/>
    <p:sldId id="7328" r:id="rId9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E5D6"/>
    <a:srgbClr val="FFFFFF"/>
    <a:srgbClr val="2D458A"/>
    <a:srgbClr val="F5F6FB"/>
    <a:srgbClr val="000000"/>
    <a:srgbClr val="B9B9B9"/>
    <a:srgbClr val="0070C0"/>
    <a:srgbClr val="009193"/>
    <a:srgbClr val="006600"/>
    <a:srgbClr val="F2F9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75"/>
    <p:restoredTop sz="88748"/>
  </p:normalViewPr>
  <p:slideViewPr>
    <p:cSldViewPr snapToGrid="0" snapToObjects="1">
      <p:cViewPr varScale="1">
        <p:scale>
          <a:sx n="111" d="100"/>
          <a:sy n="111" d="100"/>
        </p:scale>
        <p:origin x="2064" y="200"/>
      </p:cViewPr>
      <p:guideLst/>
    </p:cSldViewPr>
  </p:slideViewPr>
  <p:outlineViewPr>
    <p:cViewPr>
      <p:scale>
        <a:sx n="33" d="100"/>
        <a:sy n="33" d="100"/>
      </p:scale>
      <p:origin x="0" y="-2897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11" d="100"/>
          <a:sy n="111" d="100"/>
        </p:scale>
        <p:origin x="345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3.xml"/><Relationship Id="rId95" Type="http://schemas.openxmlformats.org/officeDocument/2006/relationships/theme" Target="theme/theme1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9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91" Type="http://schemas.openxmlformats.org/officeDocument/2006/relationships/notesMaster" Target="notesMasters/notesMaster1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9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CPU-DPU/cpudpu_output-2021-0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CPU-DPU/cpudpu_output-2021-0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CPU-DPU/cpudpu_output-2021-0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546132772790708"/>
          <c:y val="5.207888888888889E-2"/>
          <c:w val="0.75915418942435275"/>
          <c:h val="0.65173373015873015"/>
        </c:manualLayout>
      </c:layout>
      <c:lineChart>
        <c:grouping val="standard"/>
        <c:varyColors val="0"/>
        <c:ser>
          <c:idx val="1"/>
          <c:order val="0"/>
          <c:tx>
            <c:strRef>
              <c:f>'cpudpu_output (6)'!$V$13</c:f>
              <c:strCache>
                <c:ptCount val="1"/>
                <c:pt idx="0">
                  <c:v>CPU-DPU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</c:spPr>
          </c:marker>
          <c:cat>
            <c:strRef>
              <c:f>'cpudpu_output (6)'!$U$14:$U$25</c:f>
              <c:strCache>
                <c:ptCount val="12"/>
                <c:pt idx="0">
                  <c:v>8</c:v>
                </c:pt>
                <c:pt idx="1">
                  <c:v>32</c:v>
                </c:pt>
                <c:pt idx="2">
                  <c:v>128</c:v>
                </c:pt>
                <c:pt idx="3">
                  <c:v>512</c:v>
                </c:pt>
                <c:pt idx="4">
                  <c:v>2K</c:v>
                </c:pt>
                <c:pt idx="5">
                  <c:v>8K</c:v>
                </c:pt>
                <c:pt idx="6">
                  <c:v>32K</c:v>
                </c:pt>
                <c:pt idx="7">
                  <c:v>128K</c:v>
                </c:pt>
                <c:pt idx="8">
                  <c:v>512K</c:v>
                </c:pt>
                <c:pt idx="9">
                  <c:v>2M</c:v>
                </c:pt>
                <c:pt idx="10">
                  <c:v>8M</c:v>
                </c:pt>
                <c:pt idx="11">
                  <c:v>32M</c:v>
                </c:pt>
              </c:strCache>
            </c:strRef>
          </c:cat>
          <c:val>
            <c:numRef>
              <c:f>'cpudpu_output (6)'!$V$14:$V$25</c:f>
              <c:numCache>
                <c:formatCode>General</c:formatCode>
                <c:ptCount val="12"/>
                <c:pt idx="0">
                  <c:v>1.55E-4</c:v>
                </c:pt>
                <c:pt idx="1">
                  <c:v>6.5200000000000002E-4</c:v>
                </c:pt>
                <c:pt idx="2">
                  <c:v>2.771E-3</c:v>
                </c:pt>
                <c:pt idx="3">
                  <c:v>1.0059E-2</c:v>
                </c:pt>
                <c:pt idx="4">
                  <c:v>3.6637000000000003E-2</c:v>
                </c:pt>
                <c:pt idx="5">
                  <c:v>0.104891</c:v>
                </c:pt>
                <c:pt idx="6">
                  <c:v>0.20327500000000001</c:v>
                </c:pt>
                <c:pt idx="7">
                  <c:v>0.29401500000000003</c:v>
                </c:pt>
                <c:pt idx="8">
                  <c:v>0.60928300000000002</c:v>
                </c:pt>
                <c:pt idx="9">
                  <c:v>0.66016699999999995</c:v>
                </c:pt>
                <c:pt idx="10">
                  <c:v>0.38165100000000002</c:v>
                </c:pt>
                <c:pt idx="11">
                  <c:v>0.33247700000000002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A26-7641-B7BE-D6491285D7AA}"/>
            </c:ext>
          </c:extLst>
        </c:ser>
        <c:ser>
          <c:idx val="2"/>
          <c:order val="1"/>
          <c:tx>
            <c:strRef>
              <c:f>'cpudpu_output (6)'!$W$13</c:f>
              <c:strCache>
                <c:ptCount val="1"/>
                <c:pt idx="0">
                  <c:v>DPU-CPU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2060"/>
              </a:solidFill>
              <a:ln w="25400">
                <a:solidFill>
                  <a:srgbClr val="002060"/>
                </a:solidFill>
              </a:ln>
              <a:effectLst/>
            </c:spPr>
          </c:marker>
          <c:dPt>
            <c:idx val="34"/>
            <c:marker>
              <c:symbol val="circle"/>
              <c:size val="10"/>
              <c:spPr>
                <a:solidFill>
                  <a:srgbClr val="002060"/>
                </a:solidFill>
                <a:ln w="25400">
                  <a:solidFill>
                    <a:srgbClr val="002060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00206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DA26-7641-B7BE-D6491285D7AA}"/>
              </c:ext>
            </c:extLst>
          </c:dPt>
          <c:cat>
            <c:strRef>
              <c:f>'cpudpu_output (6)'!$U$14:$U$25</c:f>
              <c:strCache>
                <c:ptCount val="12"/>
                <c:pt idx="0">
                  <c:v>8</c:v>
                </c:pt>
                <c:pt idx="1">
                  <c:v>32</c:v>
                </c:pt>
                <c:pt idx="2">
                  <c:v>128</c:v>
                </c:pt>
                <c:pt idx="3">
                  <c:v>512</c:v>
                </c:pt>
                <c:pt idx="4">
                  <c:v>2K</c:v>
                </c:pt>
                <c:pt idx="5">
                  <c:v>8K</c:v>
                </c:pt>
                <c:pt idx="6">
                  <c:v>32K</c:v>
                </c:pt>
                <c:pt idx="7">
                  <c:v>128K</c:v>
                </c:pt>
                <c:pt idx="8">
                  <c:v>512K</c:v>
                </c:pt>
                <c:pt idx="9">
                  <c:v>2M</c:v>
                </c:pt>
                <c:pt idx="10">
                  <c:v>8M</c:v>
                </c:pt>
                <c:pt idx="11">
                  <c:v>32M</c:v>
                </c:pt>
              </c:strCache>
            </c:strRef>
          </c:cat>
          <c:val>
            <c:numRef>
              <c:f>'cpudpu_output (6)'!$W$14:$W$25</c:f>
              <c:numCache>
                <c:formatCode>General</c:formatCode>
                <c:ptCount val="12"/>
                <c:pt idx="0">
                  <c:v>1.55E-4</c:v>
                </c:pt>
                <c:pt idx="1">
                  <c:v>6.6799999999999997E-4</c:v>
                </c:pt>
                <c:pt idx="2">
                  <c:v>2.7950000000000002E-3</c:v>
                </c:pt>
                <c:pt idx="3">
                  <c:v>9.0939999999999997E-3</c:v>
                </c:pt>
                <c:pt idx="4">
                  <c:v>2.7453000000000002E-2</c:v>
                </c:pt>
                <c:pt idx="5">
                  <c:v>5.2311999999999997E-2</c:v>
                </c:pt>
                <c:pt idx="6">
                  <c:v>7.2383000000000003E-2</c:v>
                </c:pt>
                <c:pt idx="7">
                  <c:v>8.8080000000000006E-2</c:v>
                </c:pt>
                <c:pt idx="8">
                  <c:v>0.11748500000000001</c:v>
                </c:pt>
                <c:pt idx="9">
                  <c:v>0.12198000000000001</c:v>
                </c:pt>
                <c:pt idx="10">
                  <c:v>0.122519</c:v>
                </c:pt>
                <c:pt idx="11">
                  <c:v>0.122087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A26-7641-B7BE-D6491285D7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8528383"/>
        <c:axId val="1598601583"/>
      </c:lineChart>
      <c:catAx>
        <c:axId val="15985283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Data transfer size (bytes)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8601583"/>
        <c:crossesAt val="1.0000000000000003E-4"/>
        <c:auto val="1"/>
        <c:lblAlgn val="ctr"/>
        <c:lblOffset val="100"/>
        <c:noMultiLvlLbl val="0"/>
      </c:catAx>
      <c:valAx>
        <c:axId val="1598601583"/>
        <c:scaling>
          <c:logBase val="10"/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Sustained CPU-DPU Bandwidth</a:t>
                </a:r>
              </a:p>
              <a:p>
                <a:pPr>
                  <a:defRPr sz="1400"/>
                </a:pPr>
                <a:r>
                  <a:rPr lang="en-US" sz="1400"/>
                  <a:t>(GB/s, 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8528383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2319462775030583"/>
          <c:y val="6.2702777777777774E-2"/>
          <c:w val="0.2181661330795189"/>
          <c:h val="0.22586203703703703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357948965350886"/>
          <c:y val="5.207888888888889E-2"/>
          <c:w val="0.78103602749875078"/>
          <c:h val="0.72228928571428574"/>
        </c:manualLayout>
      </c:layout>
      <c:lineChart>
        <c:grouping val="standard"/>
        <c:varyColors val="0"/>
        <c:ser>
          <c:idx val="1"/>
          <c:order val="0"/>
          <c:tx>
            <c:strRef>
              <c:f>'cpudpu_output (6)'!$V$32</c:f>
              <c:strCache>
                <c:ptCount val="1"/>
                <c:pt idx="0">
                  <c:v>CPU-DPU (serial)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2.1207886646045291E-3"/>
                  <c:y val="-5.67166666666666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(6)'!$V$33:$V$39</c:f>
              <c:numCache>
                <c:formatCode>General</c:formatCode>
                <c:ptCount val="7"/>
                <c:pt idx="0">
                  <c:v>0.33247700000000002</c:v>
                </c:pt>
                <c:pt idx="1">
                  <c:v>0.33347300000000002</c:v>
                </c:pt>
                <c:pt idx="2">
                  <c:v>0.33201199999999997</c:v>
                </c:pt>
                <c:pt idx="3">
                  <c:v>0.33126800000000001</c:v>
                </c:pt>
                <c:pt idx="4">
                  <c:v>0.302512</c:v>
                </c:pt>
                <c:pt idx="5">
                  <c:v>0.300481</c:v>
                </c:pt>
                <c:pt idx="6">
                  <c:v>0.27370800000000001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C06-2847-B5AF-7B217FFF7B0A}"/>
            </c:ext>
          </c:extLst>
        </c:ser>
        <c:ser>
          <c:idx val="2"/>
          <c:order val="1"/>
          <c:tx>
            <c:strRef>
              <c:f>'cpudpu_output (6)'!$W$32</c:f>
              <c:strCache>
                <c:ptCount val="1"/>
                <c:pt idx="0">
                  <c:v>DPU-CPU (serial)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2060"/>
              </a:solidFill>
              <a:ln w="25400">
                <a:solidFill>
                  <a:srgbClr val="002060"/>
                </a:solidFill>
              </a:ln>
              <a:effectLst/>
            </c:spPr>
          </c:marker>
          <c:dPt>
            <c:idx val="34"/>
            <c:marker>
              <c:symbol val="circle"/>
              <c:size val="10"/>
              <c:spPr>
                <a:solidFill>
                  <a:srgbClr val="002060"/>
                </a:solidFill>
                <a:ln w="25400">
                  <a:solidFill>
                    <a:srgbClr val="002060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00206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C06-2847-B5AF-7B217FFF7B0A}"/>
              </c:ext>
            </c:extLst>
          </c:dPt>
          <c:dLbls>
            <c:dLbl>
              <c:idx val="6"/>
              <c:layout>
                <c:manualLayout>
                  <c:x val="-2.1320455046503618E-3"/>
                  <c:y val="-1.2186111111111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(6)'!$W$33:$W$39</c:f>
              <c:numCache>
                <c:formatCode>General</c:formatCode>
                <c:ptCount val="7"/>
                <c:pt idx="0">
                  <c:v>0.122087</c:v>
                </c:pt>
                <c:pt idx="1">
                  <c:v>0.12213499999999999</c:v>
                </c:pt>
                <c:pt idx="2">
                  <c:v>0.12211900000000001</c:v>
                </c:pt>
                <c:pt idx="3">
                  <c:v>0.122109</c:v>
                </c:pt>
                <c:pt idx="4">
                  <c:v>0.114958</c:v>
                </c:pt>
                <c:pt idx="5">
                  <c:v>0.11515499999999999</c:v>
                </c:pt>
                <c:pt idx="6">
                  <c:v>0.11561100000000001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C06-2847-B5AF-7B217FFF7B0A}"/>
            </c:ext>
          </c:extLst>
        </c:ser>
        <c:ser>
          <c:idx val="0"/>
          <c:order val="2"/>
          <c:tx>
            <c:strRef>
              <c:f>'cpudpu_output (6)'!$X$32</c:f>
              <c:strCache>
                <c:ptCount val="1"/>
                <c:pt idx="0">
                  <c:v>CPU-DPU (parallel)</c:v>
                </c:pt>
              </c:strCache>
            </c:strRef>
          </c:tx>
          <c:spPr>
            <a:ln w="28575" cap="rnd">
              <a:solidFill>
                <a:srgbClr val="00B0F0"/>
              </a:solidFill>
              <a:prstDash val="dash"/>
              <a:round/>
            </a:ln>
            <a:effectLst/>
          </c:spPr>
          <c:marker>
            <c:symbol val="squar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F0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2.1990669984605837E-3"/>
                  <c:y val="-1.80384920634920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(6)'!$X$33:$X$39</c:f>
              <c:numCache>
                <c:formatCode>General</c:formatCode>
                <c:ptCount val="7"/>
                <c:pt idx="0">
                  <c:v>0.33203700000000003</c:v>
                </c:pt>
                <c:pt idx="1">
                  <c:v>0.54059000000000001</c:v>
                </c:pt>
                <c:pt idx="2">
                  <c:v>0.73244699999999996</c:v>
                </c:pt>
                <c:pt idx="3">
                  <c:v>0.87673100000000004</c:v>
                </c:pt>
                <c:pt idx="4">
                  <c:v>1.810935</c:v>
                </c:pt>
                <c:pt idx="5">
                  <c:v>4.2348889999999999</c:v>
                </c:pt>
                <c:pt idx="6">
                  <c:v>6.682779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4C06-2847-B5AF-7B217FFF7B0A}"/>
            </c:ext>
          </c:extLst>
        </c:ser>
        <c:ser>
          <c:idx val="3"/>
          <c:order val="3"/>
          <c:tx>
            <c:strRef>
              <c:f>'cpudpu_output (6)'!$Y$32</c:f>
              <c:strCache>
                <c:ptCount val="1"/>
                <c:pt idx="0">
                  <c:v>DPU-CPU (parallel)</c:v>
                </c:pt>
              </c:strCache>
            </c:strRef>
          </c:tx>
          <c:spPr>
            <a:ln w="28575" cap="rnd">
              <a:solidFill>
                <a:srgbClr val="002060"/>
              </a:solidFill>
              <a:prstDash val="dash"/>
              <a:round/>
            </a:ln>
            <a:effectLst/>
          </c:spPr>
          <c:marker>
            <c:symbol val="circ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2.1990669984605837E-3"/>
                  <c:y val="5.0589682539682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(6)'!$Y$33:$Y$39</c:f>
              <c:numCache>
                <c:formatCode>General</c:formatCode>
                <c:ptCount val="7"/>
                <c:pt idx="0">
                  <c:v>0.12227</c:v>
                </c:pt>
                <c:pt idx="1">
                  <c:v>0.225214</c:v>
                </c:pt>
                <c:pt idx="2">
                  <c:v>0.42436800000000002</c:v>
                </c:pt>
                <c:pt idx="3">
                  <c:v>0.63153499999999996</c:v>
                </c:pt>
                <c:pt idx="4">
                  <c:v>1.4963979999999999</c:v>
                </c:pt>
                <c:pt idx="5">
                  <c:v>3.1702340000000002</c:v>
                </c:pt>
                <c:pt idx="6">
                  <c:v>4.7395189999999996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4C06-2847-B5AF-7B217FFF7B0A}"/>
            </c:ext>
          </c:extLst>
        </c:ser>
        <c:ser>
          <c:idx val="4"/>
          <c:order val="4"/>
          <c:tx>
            <c:strRef>
              <c:f>'cpudpu_output (6)'!$Z$32</c:f>
              <c:strCache>
                <c:ptCount val="1"/>
                <c:pt idx="0">
                  <c:v>CPU-DPU (broadcast)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2.1659892069417642E-3"/>
                  <c:y val="-1.00793650793650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eparator>, </c:separator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(6)'!$Z$33:$Z$39</c:f>
              <c:numCache>
                <c:formatCode>General</c:formatCode>
                <c:ptCount val="7"/>
                <c:pt idx="0">
                  <c:v>0.332812</c:v>
                </c:pt>
                <c:pt idx="1">
                  <c:v>0.66767799999999999</c:v>
                </c:pt>
                <c:pt idx="2">
                  <c:v>1.35345</c:v>
                </c:pt>
                <c:pt idx="3">
                  <c:v>2.5642670000000001</c:v>
                </c:pt>
                <c:pt idx="4">
                  <c:v>5.0996030000000001</c:v>
                </c:pt>
                <c:pt idx="5">
                  <c:v>10.14317</c:v>
                </c:pt>
                <c:pt idx="6">
                  <c:v>16.884644999999999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4C06-2847-B5AF-7B217FFF7B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8528383"/>
        <c:axId val="1598601583"/>
      </c:lineChart>
      <c:catAx>
        <c:axId val="15985283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#DPUs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8601583"/>
        <c:crossesAt val="1.0000000000000004E-5"/>
        <c:auto val="1"/>
        <c:lblAlgn val="ctr"/>
        <c:lblOffset val="100"/>
        <c:noMultiLvlLbl val="0"/>
      </c:catAx>
      <c:valAx>
        <c:axId val="1598601583"/>
        <c:scaling>
          <c:logBase val="2"/>
          <c:orientation val="minMax"/>
          <c:max val="28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Sustained CPU-DPU Bandwidth</a:t>
                </a:r>
              </a:p>
              <a:p>
                <a:pPr>
                  <a:defRPr sz="1400"/>
                </a:pPr>
                <a:r>
                  <a:rPr lang="en-US" sz="1400"/>
                  <a:t>(GB/s, 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8528383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20092248315787661"/>
          <c:y val="9.2460317460317466E-5"/>
          <c:w val="0.54512079195506546"/>
          <c:h val="0.18615238095238099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357948965350886"/>
          <c:y val="5.207888888888889E-2"/>
          <c:w val="0.78103602749875078"/>
          <c:h val="0.72228928571428574"/>
        </c:manualLayout>
      </c:layout>
      <c:lineChart>
        <c:grouping val="standard"/>
        <c:varyColors val="0"/>
        <c:ser>
          <c:idx val="1"/>
          <c:order val="0"/>
          <c:tx>
            <c:strRef>
              <c:f>'cpudpu_output (6)'!$V$32</c:f>
              <c:strCache>
                <c:ptCount val="1"/>
                <c:pt idx="0">
                  <c:v>CPU-DPU (serial)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2.1207886646045291E-3"/>
                  <c:y val="-5.67166666666666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(6)'!$V$33:$V$39</c:f>
              <c:numCache>
                <c:formatCode>General</c:formatCode>
                <c:ptCount val="7"/>
                <c:pt idx="0">
                  <c:v>0.33247700000000002</c:v>
                </c:pt>
                <c:pt idx="1">
                  <c:v>0.33347300000000002</c:v>
                </c:pt>
                <c:pt idx="2">
                  <c:v>0.33201199999999997</c:v>
                </c:pt>
                <c:pt idx="3">
                  <c:v>0.33126800000000001</c:v>
                </c:pt>
                <c:pt idx="4">
                  <c:v>0.302512</c:v>
                </c:pt>
                <c:pt idx="5">
                  <c:v>0.300481</c:v>
                </c:pt>
                <c:pt idx="6">
                  <c:v>0.27370800000000001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C06-2847-B5AF-7B217FFF7B0A}"/>
            </c:ext>
          </c:extLst>
        </c:ser>
        <c:ser>
          <c:idx val="2"/>
          <c:order val="1"/>
          <c:tx>
            <c:strRef>
              <c:f>'cpudpu_output (6)'!$W$32</c:f>
              <c:strCache>
                <c:ptCount val="1"/>
                <c:pt idx="0">
                  <c:v>DPU-CPU (serial)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2060"/>
              </a:solidFill>
              <a:ln w="25400">
                <a:solidFill>
                  <a:srgbClr val="002060"/>
                </a:solidFill>
              </a:ln>
              <a:effectLst/>
            </c:spPr>
          </c:marker>
          <c:dPt>
            <c:idx val="34"/>
            <c:marker>
              <c:symbol val="circle"/>
              <c:size val="10"/>
              <c:spPr>
                <a:solidFill>
                  <a:srgbClr val="002060"/>
                </a:solidFill>
                <a:ln w="25400">
                  <a:solidFill>
                    <a:srgbClr val="002060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00206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C06-2847-B5AF-7B217FFF7B0A}"/>
              </c:ext>
            </c:extLst>
          </c:dPt>
          <c:dLbls>
            <c:dLbl>
              <c:idx val="6"/>
              <c:layout>
                <c:manualLayout>
                  <c:x val="-2.1320455046503618E-3"/>
                  <c:y val="-1.2186111111111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(6)'!$W$33:$W$39</c:f>
              <c:numCache>
                <c:formatCode>General</c:formatCode>
                <c:ptCount val="7"/>
                <c:pt idx="0">
                  <c:v>0.122087</c:v>
                </c:pt>
                <c:pt idx="1">
                  <c:v>0.12213499999999999</c:v>
                </c:pt>
                <c:pt idx="2">
                  <c:v>0.12211900000000001</c:v>
                </c:pt>
                <c:pt idx="3">
                  <c:v>0.122109</c:v>
                </c:pt>
                <c:pt idx="4">
                  <c:v>0.114958</c:v>
                </c:pt>
                <c:pt idx="5">
                  <c:v>0.11515499999999999</c:v>
                </c:pt>
                <c:pt idx="6">
                  <c:v>0.11561100000000001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C06-2847-B5AF-7B217FFF7B0A}"/>
            </c:ext>
          </c:extLst>
        </c:ser>
        <c:ser>
          <c:idx val="0"/>
          <c:order val="2"/>
          <c:tx>
            <c:strRef>
              <c:f>'cpudpu_output (6)'!$X$32</c:f>
              <c:strCache>
                <c:ptCount val="1"/>
                <c:pt idx="0">
                  <c:v>CPU-DPU (parallel)</c:v>
                </c:pt>
              </c:strCache>
            </c:strRef>
          </c:tx>
          <c:spPr>
            <a:ln w="28575" cap="rnd">
              <a:solidFill>
                <a:srgbClr val="00B0F0"/>
              </a:solidFill>
              <a:prstDash val="dash"/>
              <a:round/>
            </a:ln>
            <a:effectLst/>
          </c:spPr>
          <c:marker>
            <c:symbol val="squar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F0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2.1990669984605837E-3"/>
                  <c:y val="-1.80384920634920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(6)'!$X$33:$X$39</c:f>
              <c:numCache>
                <c:formatCode>General</c:formatCode>
                <c:ptCount val="7"/>
                <c:pt idx="0">
                  <c:v>0.33203700000000003</c:v>
                </c:pt>
                <c:pt idx="1">
                  <c:v>0.54059000000000001</c:v>
                </c:pt>
                <c:pt idx="2">
                  <c:v>0.73244699999999996</c:v>
                </c:pt>
                <c:pt idx="3">
                  <c:v>0.87673100000000004</c:v>
                </c:pt>
                <c:pt idx="4">
                  <c:v>1.810935</c:v>
                </c:pt>
                <c:pt idx="5">
                  <c:v>4.2348889999999999</c:v>
                </c:pt>
                <c:pt idx="6">
                  <c:v>6.682779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4C06-2847-B5AF-7B217FFF7B0A}"/>
            </c:ext>
          </c:extLst>
        </c:ser>
        <c:ser>
          <c:idx val="3"/>
          <c:order val="3"/>
          <c:tx>
            <c:strRef>
              <c:f>'cpudpu_output (6)'!$Y$32</c:f>
              <c:strCache>
                <c:ptCount val="1"/>
                <c:pt idx="0">
                  <c:v>DPU-CPU (parallel)</c:v>
                </c:pt>
              </c:strCache>
            </c:strRef>
          </c:tx>
          <c:spPr>
            <a:ln w="28575" cap="rnd">
              <a:solidFill>
                <a:srgbClr val="002060"/>
              </a:solidFill>
              <a:prstDash val="dash"/>
              <a:round/>
            </a:ln>
            <a:effectLst/>
          </c:spPr>
          <c:marker>
            <c:symbol val="circ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2.1990669984605837E-3"/>
                  <c:y val="5.0589682539682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(6)'!$Y$33:$Y$39</c:f>
              <c:numCache>
                <c:formatCode>General</c:formatCode>
                <c:ptCount val="7"/>
                <c:pt idx="0">
                  <c:v>0.12227</c:v>
                </c:pt>
                <c:pt idx="1">
                  <c:v>0.225214</c:v>
                </c:pt>
                <c:pt idx="2">
                  <c:v>0.42436800000000002</c:v>
                </c:pt>
                <c:pt idx="3">
                  <c:v>0.63153499999999996</c:v>
                </c:pt>
                <c:pt idx="4">
                  <c:v>1.4963979999999999</c:v>
                </c:pt>
                <c:pt idx="5">
                  <c:v>3.1702340000000002</c:v>
                </c:pt>
                <c:pt idx="6">
                  <c:v>4.7395189999999996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4C06-2847-B5AF-7B217FFF7B0A}"/>
            </c:ext>
          </c:extLst>
        </c:ser>
        <c:ser>
          <c:idx val="4"/>
          <c:order val="4"/>
          <c:tx>
            <c:strRef>
              <c:f>'cpudpu_output (6)'!$Z$32</c:f>
              <c:strCache>
                <c:ptCount val="1"/>
                <c:pt idx="0">
                  <c:v>CPU-DPU (broadcast)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2.1659892069417642E-3"/>
                  <c:y val="-1.00793650793650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eparator>, </c:separator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(6)'!$Z$33:$Z$39</c:f>
              <c:numCache>
                <c:formatCode>General</c:formatCode>
                <c:ptCount val="7"/>
                <c:pt idx="0">
                  <c:v>0.332812</c:v>
                </c:pt>
                <c:pt idx="1">
                  <c:v>0.66767799999999999</c:v>
                </c:pt>
                <c:pt idx="2">
                  <c:v>1.35345</c:v>
                </c:pt>
                <c:pt idx="3">
                  <c:v>2.5642670000000001</c:v>
                </c:pt>
                <c:pt idx="4">
                  <c:v>5.0996030000000001</c:v>
                </c:pt>
                <c:pt idx="5">
                  <c:v>10.14317</c:v>
                </c:pt>
                <c:pt idx="6">
                  <c:v>16.884644999999999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4C06-2847-B5AF-7B217FFF7B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8528383"/>
        <c:axId val="1598601583"/>
      </c:lineChart>
      <c:catAx>
        <c:axId val="15985283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#DPUs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8601583"/>
        <c:crossesAt val="1.0000000000000004E-5"/>
        <c:auto val="1"/>
        <c:lblAlgn val="ctr"/>
        <c:lblOffset val="100"/>
        <c:noMultiLvlLbl val="0"/>
      </c:catAx>
      <c:valAx>
        <c:axId val="1598601583"/>
        <c:scaling>
          <c:logBase val="2"/>
          <c:orientation val="minMax"/>
          <c:max val="28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Sustained CPU-DPU Bandwidth</a:t>
                </a:r>
              </a:p>
              <a:p>
                <a:pPr>
                  <a:defRPr sz="1400"/>
                </a:pPr>
                <a:r>
                  <a:rPr lang="en-US" sz="1400"/>
                  <a:t>(GB/s, 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8528383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20092248315787661"/>
          <c:y val="9.2460317460317466E-5"/>
          <c:w val="0.54512079195506546"/>
          <c:h val="0.18615238095238099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9DB5256-F1E6-8743-B02A-68834AC97D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43DF50-F8E9-9241-9406-236CB6BE4ED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1437D9-744C-C144-AC94-91DD2CDA03B0}" type="datetimeFigureOut">
              <a:rPr lang="en-US" smtClean="0"/>
              <a:t>6/20/24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96F5C5-CE3A-FA42-98DE-93BCBE04DF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36B318-E632-1A46-A963-2EC75F69F84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05C31-5BD3-9B42-A270-096A1EE5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03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929AC-FC5A-1646-B3A1-E39A37E8D8F5}" type="datetimeFigureOut">
              <a:rPr lang="en-US" smtClean="0"/>
              <a:t>6/20/24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15E5-0E3B-1B4F-BB79-1C4B57B47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11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>
            <a:extLst>
              <a:ext uri="{FF2B5EF4-FFF2-40B4-BE49-F238E27FC236}">
                <a16:creationId xmlns:a16="http://schemas.microsoft.com/office/drawing/2014/main" id="{0751ED66-052F-F345-A866-5D9267BEF0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17DDF5-C42C-4C43-AFC1-C054C587D8B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FC9B272A-7862-5246-B92D-650FA9ED5C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8EAD5BDE-EBA0-8B46-A345-E988A62A24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8947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Slide Image Placeholder 1">
            <a:extLst>
              <a:ext uri="{FF2B5EF4-FFF2-40B4-BE49-F238E27FC236}">
                <a16:creationId xmlns:a16="http://schemas.microsoft.com/office/drawing/2014/main" id="{8CFBB1E9-E205-8249-9FB5-6B17F7FDC5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0" name="Notes Placeholder 2">
            <a:extLst>
              <a:ext uri="{FF2B5EF4-FFF2-40B4-BE49-F238E27FC236}">
                <a16:creationId xmlns:a16="http://schemas.microsoft.com/office/drawing/2014/main" id="{B84CB036-1E28-5D4E-8719-7A785F62E35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panose="020B0600070205080204" pitchFamily="34" charset="-128"/>
              </a:rPr>
              <a:t>Latency overlap/hiding</a:t>
            </a:r>
          </a:p>
        </p:txBody>
      </p:sp>
      <p:sp>
        <p:nvSpPr>
          <p:cNvPr id="114691" name="Slide Number Placeholder 3">
            <a:extLst>
              <a:ext uri="{FF2B5EF4-FFF2-40B4-BE49-F238E27FC236}">
                <a16:creationId xmlns:a16="http://schemas.microsoft.com/office/drawing/2014/main" id="{A5AFB78C-9C24-9B47-A3FA-3B080658BF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DE38B3-B002-0644-ADA7-D1492B215FF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5968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53192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70139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>
            <a:extLst>
              <a:ext uri="{FF2B5EF4-FFF2-40B4-BE49-F238E27FC236}">
                <a16:creationId xmlns:a16="http://schemas.microsoft.com/office/drawing/2014/main" id="{0751ED66-052F-F345-A866-5D9267BEF0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17DDF5-C42C-4C43-AFC1-C054C587D8B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FC9B272A-7862-5246-B92D-650FA9ED5C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8EAD5BDE-EBA0-8B46-A345-E988A62A24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683778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2F704-0392-374E-9548-FE28CBDE1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08590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>
            <a:extLst>
              <a:ext uri="{FF2B5EF4-FFF2-40B4-BE49-F238E27FC236}">
                <a16:creationId xmlns:a16="http://schemas.microsoft.com/office/drawing/2014/main" id="{0751ED66-052F-F345-A866-5D9267BEF0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17DDF5-C42C-4C43-AFC1-C054C587D8B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FC9B272A-7862-5246-B92D-650FA9ED5C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8EAD5BDE-EBA0-8B46-A345-E988A62A24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5187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82852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09437-7086-8D43-B75A-27CE5E6EC5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06099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81395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3609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41940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75711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dirty="0">
                <a:solidFill>
                  <a:schemeClr val="bg1"/>
                </a:solidFill>
                <a:latin typeface="+mn-lt"/>
              </a:rPr>
              <a:t>Load uses AVX write instructions, which are asynchronous</a:t>
            </a:r>
            <a:r>
              <a:rPr lang="en-US" sz="120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. </a:t>
            </a:r>
          </a:p>
          <a:p>
            <a:pPr algn="l"/>
            <a:r>
              <a:rPr lang="en-US" sz="120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However, AVX read instructions are synchronous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25911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57804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25228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>
            <a:extLst>
              <a:ext uri="{FF2B5EF4-FFF2-40B4-BE49-F238E27FC236}">
                <a16:creationId xmlns:a16="http://schemas.microsoft.com/office/drawing/2014/main" id="{0751ED66-052F-F345-A866-5D9267BEF0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17DDF5-C42C-4C43-AFC1-C054C587D8B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FC9B272A-7862-5246-B92D-650FA9ED5C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8EAD5BDE-EBA0-8B46-A345-E988A62A24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02585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109437-7086-8D43-B75A-27CE5E6EC5CB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023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2F704-0392-374E-9548-FE28CBDE1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80647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2F704-0392-374E-9548-FE28CBDE1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22339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109437-7086-8D43-B75A-27CE5E6EC5CB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9046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09437-7086-8D43-B75A-27CE5E6EC5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8862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82982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DA4BF-7897-944F-A08A-D6C0E2AD995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3CA167D-28A3-194E-AE3D-83E0BE1CFECE}" type="datetime1">
              <a:rPr lang="en-US" smtClean="0"/>
              <a:t>6/20/24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8D96E9-386F-5A40-BCC3-4F263F81786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DF0FD70C-B3CD-F94B-ACBB-67F665EEACD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2601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DA4BF-7897-944F-A08A-D6C0E2AD995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3CA167D-28A3-194E-AE3D-83E0BE1CFECE}" type="datetime1">
              <a:rPr lang="en-US" smtClean="0"/>
              <a:t>6/20/24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8D96E9-386F-5A40-BCC3-4F263F81786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DF0FD70C-B3CD-F94B-ACBB-67F665EEACD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9270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1437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P21 DIMMs.</a:t>
            </a:r>
          </a:p>
          <a:p>
            <a:r>
              <a:rPr lang="en-US" dirty="0"/>
              <a:t>DPUs cannot be shared. There is a large number of DPUs.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need for OS.</a:t>
            </a:r>
          </a:p>
          <a:p>
            <a:r>
              <a:rPr lang="en-US" dirty="0"/>
              <a:t>This simplifies security implications. No side channels.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5363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7624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584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3593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>
            <a:extLst>
              <a:ext uri="{FF2B5EF4-FFF2-40B4-BE49-F238E27FC236}">
                <a16:creationId xmlns:a16="http://schemas.microsoft.com/office/drawing/2014/main" id="{0751ED66-052F-F345-A866-5D9267BEF0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17DDF5-C42C-4C43-AFC1-C054C587D8B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FC9B272A-7862-5246-B92D-650FA9ED5C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8EAD5BDE-EBA0-8B46-A345-E988A62A24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82578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4DFF4F-ED49-E545-9049-57D68EB3BF4A}"/>
              </a:ext>
            </a:extLst>
          </p:cNvPr>
          <p:cNvSpPr/>
          <p:nvPr userDrawn="1"/>
        </p:nvSpPr>
        <p:spPr>
          <a:xfrm>
            <a:off x="0" y="0"/>
            <a:ext cx="9144000" cy="4379053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351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9311" y="2839453"/>
            <a:ext cx="6858000" cy="1539600"/>
          </a:xfrm>
        </p:spPr>
        <p:txBody>
          <a:bodyPr>
            <a:normAutofit/>
          </a:bodyPr>
          <a:lstStyle>
            <a:lvl1pPr marL="0" indent="0" algn="ctr">
              <a:buNone/>
              <a:defRPr sz="3200" b="1" i="0" baseline="0">
                <a:latin typeface="+mj-lt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sz="3200" b="1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Click to edit Master subtitle style</a:t>
            </a:r>
            <a:endParaRPr lang="en-US" dirty="0"/>
          </a:p>
        </p:txBody>
      </p:sp>
      <p:pic>
        <p:nvPicPr>
          <p:cNvPr id="12" name="Picture 2" descr="http://www.euroc-project.eu/fileadmin/imgEuroc/eurocConsortiumLogos/ethLogo.png">
            <a:extLst>
              <a:ext uri="{FF2B5EF4-FFF2-40B4-BE49-F238E27FC236}">
                <a16:creationId xmlns:a16="http://schemas.microsoft.com/office/drawing/2014/main" id="{8CF7D528-60B9-7C4D-8128-F52BA3A7A4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6" y="6111049"/>
            <a:ext cx="2397512" cy="49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EC1F6D-190B-B448-B175-2B9886767C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4681" y="6056165"/>
            <a:ext cx="2640412" cy="607663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0C2DCD12-E0A7-964E-8C01-30F57AE18A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20667"/>
            <a:ext cx="9144000" cy="26193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 b="1">
                <a:latin typeface="Segoe UI Symbol" panose="020B0502040204020203" pitchFamily="34" charset="0"/>
                <a:ea typeface="Segoe UI Symbol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436640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57771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25345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049761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873187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23008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926269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33318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73922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983345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72878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D2D3B90-BDF0-9E4D-963A-CE3F0519D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011" y="132335"/>
            <a:ext cx="8894602" cy="606084"/>
          </a:xfrm>
          <a:prstGeom prst="rect">
            <a:avLst/>
          </a:prstGeom>
        </p:spPr>
        <p:txBody>
          <a:bodyPr/>
          <a:lstStyle>
            <a:lvl1pPr>
              <a:defRPr sz="4400" b="1">
                <a:latin typeface="Candara" panose="020E0502030303020204" pitchFamily="34" charset="0"/>
                <a:ea typeface="Geneva" panose="020B0503030404040204" pitchFamily="34" charset="0"/>
                <a:cs typeface="Futura Medium" panose="020B06020202040203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5EB6F8F-19D9-7A4A-967C-A1B0DB235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29380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1pPr>
            <a:lvl2pPr marL="685766" indent="-228589">
              <a:buFont typeface="Cambria" panose="02040503050406030204" pitchFamily="18" charset="0"/>
              <a:buChar char="-"/>
              <a:defRPr sz="24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2pPr>
            <a:lvl3pPr>
              <a:defRPr sz="20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3pPr>
            <a:lvl4pPr>
              <a:defRPr sz="20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4pPr>
            <a:lvl5pPr>
              <a:defRPr sz="20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8B30CEA-A32F-0B4F-94FF-2F238104D6CE}"/>
              </a:ext>
            </a:extLst>
          </p:cNvPr>
          <p:cNvSpPr txBox="1">
            <a:spLocks/>
          </p:cNvSpPr>
          <p:nvPr userDrawn="1"/>
        </p:nvSpPr>
        <p:spPr>
          <a:xfrm>
            <a:off x="7977054" y="647648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z="2000" smtClean="0">
                <a:latin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5" name="Picture 14" descr="safari.png">
            <a:extLst>
              <a:ext uri="{FF2B5EF4-FFF2-40B4-BE49-F238E27FC236}">
                <a16:creationId xmlns:a16="http://schemas.microsoft.com/office/drawing/2014/main" id="{DCA7EB8C-F307-874D-B152-028FC5CC7D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525283"/>
            <a:ext cx="1080120" cy="312523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9CD1133-1492-4A44-93C1-B89EF4FD41F6}"/>
              </a:ext>
            </a:extLst>
          </p:cNvPr>
          <p:cNvCxnSpPr>
            <a:cxnSpLocks/>
          </p:cNvCxnSpPr>
          <p:nvPr userDrawn="1"/>
        </p:nvCxnSpPr>
        <p:spPr>
          <a:xfrm>
            <a:off x="117027" y="831499"/>
            <a:ext cx="8894601" cy="0"/>
          </a:xfrm>
          <a:prstGeom prst="line">
            <a:avLst/>
          </a:prstGeom>
          <a:ln w="28575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4E97BD3-6BDD-8949-ACFE-8F75374CA53C}"/>
              </a:ext>
            </a:extLst>
          </p:cNvPr>
          <p:cNvCxnSpPr>
            <a:cxnSpLocks/>
          </p:cNvCxnSpPr>
          <p:nvPr userDrawn="1"/>
        </p:nvCxnSpPr>
        <p:spPr>
          <a:xfrm>
            <a:off x="117027" y="6482153"/>
            <a:ext cx="8894601" cy="0"/>
          </a:xfrm>
          <a:prstGeom prst="line">
            <a:avLst/>
          </a:prstGeom>
          <a:ln w="28575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67172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28087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76724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39591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123429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0517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30915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259439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072421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932375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85040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24744"/>
            <a:ext cx="7924800" cy="2232248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 dirty="0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404592"/>
            <a:ext cx="7848600" cy="1248544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 dirty="0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9299918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91563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183401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246388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397018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029734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361871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443789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4986051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2739452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464703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5586570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0981576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9702060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0129924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5855431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2297956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9881851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0545139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BB22F3D8-372A-7E4F-BAF0-2B62E16D72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8">
            <a:extLst>
              <a:ext uri="{FF2B5EF4-FFF2-40B4-BE49-F238E27FC236}">
                <a16:creationId xmlns:a16="http://schemas.microsoft.com/office/drawing/2014/main" id="{2538D10A-B20C-1F4A-A69F-0F0B507B6CBC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10">
            <a:extLst>
              <a:ext uri="{FF2B5EF4-FFF2-40B4-BE49-F238E27FC236}">
                <a16:creationId xmlns:a16="http://schemas.microsoft.com/office/drawing/2014/main" id="{323C0A52-D6B6-4A4D-BD73-5955293DBD07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03D96CF-D2B5-284A-8A3B-88E2B14F16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000000"/>
                </a:solidFill>
                <a:latin typeface="Garamond" pitchFamily="-106" charset="0"/>
                <a:ea typeface="Arial" pitchFamily="-106" charset="0"/>
                <a:cs typeface="Arial" pitchFamily="-106" charset="0"/>
              </a:defRPr>
            </a:lvl1pPr>
          </a:lstStyle>
          <a:p>
            <a:pPr>
              <a:defRPr/>
            </a:pPr>
            <a:r>
              <a:rPr lang="en-US"/>
              <a:t>Efficient Runahead Execution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CE92EBB-E8F1-BB42-9972-9FC2F1E39D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815D7EE-6875-8949-837F-2AE3A4F79F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800691C5-9FA5-3F46-90A7-ED5D0D102B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8433320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7"/>
            <a:ext cx="8610600" cy="51937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30D4116A-1656-924F-8339-968CDC00B50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A92E4BB7-CF8F-934D-88CB-2C51D02F649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33320-76E4-0249-8CA9-3902D97168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2339376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2D009077-10AD-0947-8806-7D3C25918E6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AA347429-32EA-F843-AE5C-FC1A699EBC2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AB052-3664-BF4F-993F-29369860E1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353020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8210717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24642810-0270-CB48-A1CA-24DCF4455E9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431DA97B-4E00-DC4F-B7DB-18E15C43442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EB4A5-7404-294B-999D-175F606D62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7343949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>
            <a:extLst>
              <a:ext uri="{FF2B5EF4-FFF2-40B4-BE49-F238E27FC236}">
                <a16:creationId xmlns:a16="http://schemas.microsoft.com/office/drawing/2014/main" id="{24BD8FCD-1BEB-6A42-B8B1-C39ED5BE279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0">
            <a:extLst>
              <a:ext uri="{FF2B5EF4-FFF2-40B4-BE49-F238E27FC236}">
                <a16:creationId xmlns:a16="http://schemas.microsoft.com/office/drawing/2014/main" id="{91A21973-5A9E-154E-A49A-033DD08EB7E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13A1E-7D24-2943-AA19-843CF9E699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6654273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>
            <a:extLst>
              <a:ext uri="{FF2B5EF4-FFF2-40B4-BE49-F238E27FC236}">
                <a16:creationId xmlns:a16="http://schemas.microsoft.com/office/drawing/2014/main" id="{DB659D62-F008-694B-A107-310AB43E4CD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>
            <a:extLst>
              <a:ext uri="{FF2B5EF4-FFF2-40B4-BE49-F238E27FC236}">
                <a16:creationId xmlns:a16="http://schemas.microsoft.com/office/drawing/2014/main" id="{866F093A-DC6C-3444-8F25-CDFB50F79ED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D812E9-CA0A-8244-A046-0571FC5453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7051624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>
            <a:extLst>
              <a:ext uri="{FF2B5EF4-FFF2-40B4-BE49-F238E27FC236}">
                <a16:creationId xmlns:a16="http://schemas.microsoft.com/office/drawing/2014/main" id="{F96B94DE-149A-A84D-858F-4D5B428FA7A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0">
            <a:extLst>
              <a:ext uri="{FF2B5EF4-FFF2-40B4-BE49-F238E27FC236}">
                <a16:creationId xmlns:a16="http://schemas.microsoft.com/office/drawing/2014/main" id="{24B1C692-591D-3346-8E1A-A19CC1BBF04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001C4-BF5C-F640-BD99-70162C2025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4302114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7690CA2F-7EF4-4D4B-B05E-9CD06D97C0C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3EF9E563-85B6-884B-A069-BAB01B87B7D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3D0717-7499-9E44-845B-E851FCB169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5511840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9562426B-A5A0-F944-991E-0F589442A93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9EBECD59-3F6D-0145-A9B5-5EE2DF859F8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9139E-1132-E74D-AAEB-A81F8150B1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0242185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BB00FC4D-28B2-774A-BDF5-CB3A5D1E70E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EBDB0E60-2A7B-1B44-BB6D-97BF3A139C9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C9412-F662-064D-BEDC-D33A60B08A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0451588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10E3EA30-DFF3-9C4B-9691-5C9AAB88EB4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2B2EE262-3A13-4443-80B8-614C7A4B25F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70A1F-36EE-AC4A-B790-1CFE7EECDE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4665039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2A476F68-C964-6F4C-B323-CADD64DDE3D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F4A41114-0EC5-4244-A8AE-388F27C4901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1C9BF-9555-1749-A87B-CA7C52D013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7889071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4DFF4F-ED49-E545-9049-57D68EB3BF4A}"/>
              </a:ext>
            </a:extLst>
          </p:cNvPr>
          <p:cNvSpPr/>
          <p:nvPr userDrawn="1"/>
        </p:nvSpPr>
        <p:spPr>
          <a:xfrm>
            <a:off x="0" y="0"/>
            <a:ext cx="9144000" cy="4379053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351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9311" y="2839453"/>
            <a:ext cx="6858000" cy="1539600"/>
          </a:xfrm>
        </p:spPr>
        <p:txBody>
          <a:bodyPr>
            <a:normAutofit/>
          </a:bodyPr>
          <a:lstStyle>
            <a:lvl1pPr marL="0" indent="0" algn="ctr">
              <a:buNone/>
              <a:defRPr sz="3200" b="1" i="0" baseline="0">
                <a:latin typeface="+mj-lt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sz="3200" b="1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Click to edit Master subtitle style</a:t>
            </a:r>
            <a:endParaRPr lang="en-US" dirty="0"/>
          </a:p>
        </p:txBody>
      </p:sp>
      <p:pic>
        <p:nvPicPr>
          <p:cNvPr id="12" name="Picture 2" descr="http://www.euroc-project.eu/fileadmin/imgEuroc/eurocConsortiumLogos/ethLogo.png">
            <a:extLst>
              <a:ext uri="{FF2B5EF4-FFF2-40B4-BE49-F238E27FC236}">
                <a16:creationId xmlns:a16="http://schemas.microsoft.com/office/drawing/2014/main" id="{8CF7D528-60B9-7C4D-8128-F52BA3A7A4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6" y="6111049"/>
            <a:ext cx="2397512" cy="49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EC1F6D-190B-B448-B175-2B9886767C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4681" y="6056165"/>
            <a:ext cx="2640412" cy="607663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0C2DCD12-E0A7-964E-8C01-30F57AE18A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20667"/>
            <a:ext cx="9144000" cy="26193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 b="1">
                <a:latin typeface="Segoe UI Symbol" panose="020B0502040204020203" pitchFamily="34" charset="0"/>
                <a:ea typeface="Segoe UI Symbol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279330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908720"/>
            <a:ext cx="4229100" cy="54726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908720"/>
            <a:ext cx="4229100" cy="54726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9342201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D2D3B90-BDF0-9E4D-963A-CE3F0519D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011" y="132335"/>
            <a:ext cx="8894602" cy="606084"/>
          </a:xfrm>
          <a:prstGeom prst="rect">
            <a:avLst/>
          </a:prstGeom>
        </p:spPr>
        <p:txBody>
          <a:bodyPr/>
          <a:lstStyle>
            <a:lvl1pPr>
              <a:defRPr sz="4400" b="1">
                <a:latin typeface="Candara" panose="020E0502030303020204" pitchFamily="34" charset="0"/>
                <a:ea typeface="Geneva" panose="020B0503030404040204" pitchFamily="34" charset="0"/>
                <a:cs typeface="Futura Medium" panose="020B06020202040203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5EB6F8F-19D9-7A4A-967C-A1B0DB235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29380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1pPr>
            <a:lvl2pPr marL="685766" indent="-228589">
              <a:buFont typeface="Cambria" panose="02040503050406030204" pitchFamily="18" charset="0"/>
              <a:buChar char="-"/>
              <a:defRPr sz="24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2pPr>
            <a:lvl3pPr>
              <a:defRPr sz="20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3pPr>
            <a:lvl4pPr>
              <a:defRPr sz="20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4pPr>
            <a:lvl5pPr>
              <a:defRPr sz="20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8B30CEA-A32F-0B4F-94FF-2F238104D6CE}"/>
              </a:ext>
            </a:extLst>
          </p:cNvPr>
          <p:cNvSpPr txBox="1">
            <a:spLocks/>
          </p:cNvSpPr>
          <p:nvPr userDrawn="1"/>
        </p:nvSpPr>
        <p:spPr>
          <a:xfrm>
            <a:off x="7977054" y="647648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z="2000" smtClean="0">
                <a:latin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5" name="Picture 14" descr="safari.png">
            <a:extLst>
              <a:ext uri="{FF2B5EF4-FFF2-40B4-BE49-F238E27FC236}">
                <a16:creationId xmlns:a16="http://schemas.microsoft.com/office/drawing/2014/main" id="{DCA7EB8C-F307-874D-B152-028FC5CC7D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525283"/>
            <a:ext cx="1080120" cy="312523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9CD1133-1492-4A44-93C1-B89EF4FD41F6}"/>
              </a:ext>
            </a:extLst>
          </p:cNvPr>
          <p:cNvCxnSpPr>
            <a:cxnSpLocks/>
          </p:cNvCxnSpPr>
          <p:nvPr userDrawn="1"/>
        </p:nvCxnSpPr>
        <p:spPr>
          <a:xfrm>
            <a:off x="117027" y="831499"/>
            <a:ext cx="8894601" cy="0"/>
          </a:xfrm>
          <a:prstGeom prst="line">
            <a:avLst/>
          </a:prstGeom>
          <a:ln w="28575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4E97BD3-6BDD-8949-ACFE-8F75374CA53C}"/>
              </a:ext>
            </a:extLst>
          </p:cNvPr>
          <p:cNvCxnSpPr>
            <a:cxnSpLocks/>
          </p:cNvCxnSpPr>
          <p:nvPr userDrawn="1"/>
        </p:nvCxnSpPr>
        <p:spPr>
          <a:xfrm>
            <a:off x="117027" y="6482153"/>
            <a:ext cx="8894601" cy="0"/>
          </a:xfrm>
          <a:prstGeom prst="line">
            <a:avLst/>
          </a:prstGeom>
          <a:ln w="28575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177409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24744"/>
            <a:ext cx="7924800" cy="2232248"/>
          </a:xfrm>
        </p:spPr>
        <p:txBody>
          <a:bodyPr/>
          <a:lstStyle>
            <a:lvl1pPr>
              <a:defRPr sz="4800">
                <a:latin typeface="Candara" panose="020E0502030303020204" pitchFamily="34" charset="0"/>
              </a:defRPr>
            </a:lvl1pPr>
          </a:lstStyle>
          <a:p>
            <a:r>
              <a:rPr lang="en-US" altLang="en-US" dirty="0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404592"/>
            <a:ext cx="7848600" cy="1248544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latin typeface="Candara" panose="020E0502030303020204" pitchFamily="34" charset="0"/>
              </a:defRPr>
            </a:lvl1pPr>
          </a:lstStyle>
          <a:p>
            <a:r>
              <a:rPr lang="en-US" altLang="en-US" dirty="0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3681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576585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843096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622238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883CA-0B62-DB46-9CBE-B5DC6D4673F1}" type="datetimeFigureOut">
              <a:rPr lang="en-US" smtClean="0"/>
              <a:t>6/20/24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9D53D-D438-2342-97DF-4908BDD5F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78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0"/>
            <a:ext cx="861060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08720"/>
            <a:ext cx="8610600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052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405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68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538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666" name="Rectangle 1026">
            <a:extLst>
              <a:ext uri="{FF2B5EF4-FFF2-40B4-BE49-F238E27FC236}">
                <a16:creationId xmlns:a16="http://schemas.microsoft.com/office/drawing/2014/main" id="{767842EF-2E87-9649-8E4C-4EF07515E6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625667" name="Rectangle 1027">
            <a:extLst>
              <a:ext uri="{FF2B5EF4-FFF2-40B4-BE49-F238E27FC236}">
                <a16:creationId xmlns:a16="http://schemas.microsoft.com/office/drawing/2014/main" id="{7F46E882-405C-294F-A176-5EB4B6E5E8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98525"/>
            <a:ext cx="8610600" cy="523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>
            <a:extLst>
              <a:ext uri="{FF2B5EF4-FFF2-40B4-BE49-F238E27FC236}">
                <a16:creationId xmlns:a16="http://schemas.microsoft.com/office/drawing/2014/main" id="{3955FDDD-00C5-1D4C-912E-1BDB0E3BD33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0358" name="Rectangle 1030">
            <a:extLst>
              <a:ext uri="{FF2B5EF4-FFF2-40B4-BE49-F238E27FC236}">
                <a16:creationId xmlns:a16="http://schemas.microsoft.com/office/drawing/2014/main" id="{2C1267A1-BE40-C34F-A587-D92B7D4A5D5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77038" y="63182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000000"/>
                </a:solidFill>
                <a:latin typeface="Garamond" charset="0"/>
              </a:defRPr>
            </a:lvl1pPr>
          </a:lstStyle>
          <a:p>
            <a:pPr>
              <a:defRPr/>
            </a:pPr>
            <a:fld id="{B1C60925-3F6D-0244-A63C-8428EA4EFD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25670" name="Line 1032">
            <a:extLst>
              <a:ext uri="{FF2B5EF4-FFF2-40B4-BE49-F238E27FC236}">
                <a16:creationId xmlns:a16="http://schemas.microsoft.com/office/drawing/2014/main" id="{BEFE2080-76AE-4B40-AEAD-392FD767B10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6481763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671" name="Line 1033">
            <a:extLst>
              <a:ext uri="{FF2B5EF4-FFF2-40B4-BE49-F238E27FC236}">
                <a16:creationId xmlns:a16="http://schemas.microsoft.com/office/drawing/2014/main" id="{23A53299-EA82-2047-A09E-6BA500656893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28600" y="898525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53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883CA-0B62-DB46-9CBE-B5DC6D4673F1}" type="datetimeFigureOut">
              <a:rPr lang="en-US" smtClean="0"/>
              <a:t>6/20/24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9D53D-D438-2342-97DF-4908BDD5F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108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7c6x5GJG6dw" TargetMode="External"/><Relationship Id="rId2" Type="http://schemas.openxmlformats.org/officeDocument/2006/relationships/hyperlink" Target="https://youtu.be/p_sLhKeo6y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afari.ethz.ch/digitaltechnik/spring2018/lib/exe/fetch.php?media=digitaldesign-2018-lecture22-gpuprogramming-afterlecture.pdf" TargetMode="External"/><Relationship Id="rId4" Type="http://schemas.openxmlformats.org/officeDocument/2006/relationships/hyperlink" Target="https://www.youtube.com/watch?v=y40-tY5WJ8A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sdk.upmem.com/2023.1.0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andtech.com/show/14750/hot-chips-31-analysis-inmemory-processing-by-upmem" TargetMode="External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5.tiff"/><Relationship Id="rId4" Type="http://schemas.openxmlformats.org/officeDocument/2006/relationships/hyperlink" Target="https://www.upmem.com/video-upmem-presenting-its-true-processing-in-memory-solution-hot-chips-2019/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sdk.upmem.com/2021.1.1/index.html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upmem.com/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13" Type="http://schemas.openxmlformats.org/officeDocument/2006/relationships/hyperlink" Target="https://arxiv.org/pdf/2105.03814.pdf" TargetMode="External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12" Type="http://schemas.openxmlformats.org/officeDocument/2006/relationships/image" Target="../media/image1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11" Type="http://schemas.openxmlformats.org/officeDocument/2006/relationships/image" Target="../media/image15.emf"/><Relationship Id="rId5" Type="http://schemas.openxmlformats.org/officeDocument/2006/relationships/image" Target="../media/image9.emf"/><Relationship Id="rId10" Type="http://schemas.openxmlformats.org/officeDocument/2006/relationships/image" Target="../media/image14.emf"/><Relationship Id="rId4" Type="http://schemas.openxmlformats.org/officeDocument/2006/relationships/image" Target="../media/image8.emf"/><Relationship Id="rId9" Type="http://schemas.openxmlformats.org/officeDocument/2006/relationships/image" Target="../media/image13.emf"/><Relationship Id="rId14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2105.03814.pdf" TargetMode="Externa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hyperlink" Target="https://arxiv.org/pdf/2105.03814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ithub.com/CMU-SAFARI/prim-benchmarks" TargetMode="External"/><Relationship Id="rId4" Type="http://schemas.openxmlformats.org/officeDocument/2006/relationships/hyperlink" Target="https://arxiv.org/pdf/2105.03814.pdf" TargetMode="Externa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hyperlink" Target="https://arxiv.org/pdf/2105.03814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tJmcV9AMfp4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hyperlink" Target="https://arxiv.org/pdf/2105.03814.pdf" TargetMode="Externa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G0gvcbf2eo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s://sdk.upmem.com/2023.1.0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hyperlink" Target="https://youtu.be/zF70xuhesME" TargetMode="Externa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hyperlink" Target="https://youtu.be/pHEHdLsnNdk" TargetMode="Externa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F10CE7A-9D8C-AE49-A39B-C01858CE19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741887"/>
            <a:ext cx="9144000" cy="119975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800" b="0" dirty="0">
                <a:solidFill>
                  <a:srgbClr val="FF0000"/>
                </a:solidFill>
                <a:latin typeface="Candara" panose="020E0502030303020204" pitchFamily="34" charset="0"/>
              </a:rPr>
              <a:t>Geraldo F. Oliveira</a:t>
            </a:r>
          </a:p>
          <a:p>
            <a:pPr>
              <a:spcBef>
                <a:spcPts val="600"/>
              </a:spcBef>
            </a:pPr>
            <a:r>
              <a:rPr lang="en-US" sz="2800" b="0" dirty="0">
                <a:latin typeface="Candara" panose="020E0502030303020204" pitchFamily="34" charset="0"/>
              </a:rPr>
              <a:t>Dr. Juan Gómez Luna</a:t>
            </a:r>
          </a:p>
          <a:p>
            <a:pPr>
              <a:spcBef>
                <a:spcPts val="600"/>
              </a:spcBef>
            </a:pPr>
            <a:r>
              <a:rPr lang="en-US" sz="2800" b="0" dirty="0">
                <a:latin typeface="Candara" panose="020E0502030303020204" pitchFamily="34" charset="0"/>
              </a:rPr>
              <a:t>Professor </a:t>
            </a:r>
            <a:r>
              <a:rPr lang="en-US" sz="2800" b="0" dirty="0" err="1">
                <a:latin typeface="Candara" panose="020E0502030303020204" pitchFamily="34" charset="0"/>
              </a:rPr>
              <a:t>Onur</a:t>
            </a:r>
            <a:r>
              <a:rPr lang="en-US" sz="2800" b="0" dirty="0">
                <a:latin typeface="Candara" panose="020E0502030303020204" pitchFamily="34" charset="0"/>
              </a:rPr>
              <a:t> </a:t>
            </a:r>
            <a:r>
              <a:rPr lang="en-US" sz="2800" b="0" dirty="0" err="1">
                <a:latin typeface="Candara" panose="020E0502030303020204" pitchFamily="34" charset="0"/>
              </a:rPr>
              <a:t>Mutlu</a:t>
            </a:r>
            <a:endParaRPr lang="en-US" sz="2800" b="0" dirty="0">
              <a:latin typeface="Candara" panose="020E0502030303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24A15A-743E-4240-B7EC-8C7A112226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925972"/>
            <a:ext cx="9144000" cy="3240910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0070C0"/>
                </a:solidFill>
              </a:rPr>
              <a:t>Processing-Near-Memory</a:t>
            </a:r>
          </a:p>
          <a:p>
            <a:r>
              <a:rPr lang="en-US" sz="4000" dirty="0">
                <a:latin typeface="Candara" panose="020E0502030303020204" pitchFamily="34" charset="0"/>
              </a:rPr>
              <a:t>Programming General-purpose PIM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D953C2-652F-1B44-A0B1-2575844D1492}"/>
              </a:ext>
            </a:extLst>
          </p:cNvPr>
          <p:cNvSpPr txBox="1"/>
          <p:nvPr/>
        </p:nvSpPr>
        <p:spPr>
          <a:xfrm>
            <a:off x="2073569" y="11572"/>
            <a:ext cx="499688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ndara" panose="020E0502030303020204" pitchFamily="34" charset="0"/>
              </a:rPr>
              <a:t>HEART 2024 Tutorial</a:t>
            </a:r>
          </a:p>
          <a:p>
            <a:pPr algn="ctr"/>
            <a:r>
              <a:rPr lang="en-US" sz="2400" dirty="0">
                <a:latin typeface="Candara" panose="020E0502030303020204" pitchFamily="34" charset="0"/>
              </a:rPr>
              <a:t>Memory-Centric Computing Systems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198014-0400-9540-B345-B285C02537FB}"/>
              </a:ext>
            </a:extLst>
          </p:cNvPr>
          <p:cNvSpPr txBox="1"/>
          <p:nvPr/>
        </p:nvSpPr>
        <p:spPr>
          <a:xfrm>
            <a:off x="3716638" y="6538933"/>
            <a:ext cx="17107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Candara" panose="020E0502030303020204" pitchFamily="34" charset="0"/>
              </a:rPr>
              <a:t>Friday, June 21, 2024</a:t>
            </a:r>
          </a:p>
        </p:txBody>
      </p:sp>
    </p:spTree>
    <p:extLst>
      <p:ext uri="{BB962C8B-B14F-4D97-AF65-F5344CB8AC3E}">
        <p14:creationId xmlns:p14="http://schemas.microsoft.com/office/powerpoint/2010/main" val="2874167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EB03D0-8190-D443-8C79-41C1214EA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387" y="3458048"/>
            <a:ext cx="3719964" cy="22170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2806B28-E1D0-714E-8C6C-56E7F30BB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3161" y="3511325"/>
            <a:ext cx="4830946" cy="2458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96BF00-CBE8-814D-B088-82A94D9E6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UPMEM PIM System Organization (III)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3EBD4-3CCC-C145-B4CE-E1E9E7261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A UPMEM DIMM contains </a:t>
            </a:r>
            <a:r>
              <a:rPr lang="en-US" sz="2600" dirty="0">
                <a:solidFill>
                  <a:srgbClr val="00B050"/>
                </a:solidFill>
              </a:rPr>
              <a:t>8 or 16 chips</a:t>
            </a:r>
          </a:p>
          <a:p>
            <a:pPr lvl="1"/>
            <a:r>
              <a:rPr lang="en-US" sz="2200" dirty="0"/>
              <a:t>Thus, </a:t>
            </a:r>
            <a:r>
              <a:rPr lang="en-US" sz="2200" dirty="0">
                <a:solidFill>
                  <a:srgbClr val="00B050"/>
                </a:solidFill>
              </a:rPr>
              <a:t>1 or 2 ranks </a:t>
            </a:r>
            <a:r>
              <a:rPr lang="en-US" sz="2200" dirty="0"/>
              <a:t>of 8 chips each</a:t>
            </a:r>
          </a:p>
          <a:p>
            <a:r>
              <a:rPr lang="en-US" sz="2600" dirty="0"/>
              <a:t>Inside each PIM chip there are:</a:t>
            </a:r>
          </a:p>
          <a:p>
            <a:pPr lvl="1"/>
            <a:r>
              <a:rPr lang="en-US" dirty="0"/>
              <a:t>8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64MB banks </a:t>
            </a:r>
            <a:r>
              <a:rPr lang="en-US" dirty="0"/>
              <a:t>per chip: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Main RAM (MRAM)</a:t>
            </a:r>
            <a:r>
              <a:rPr lang="en-US" dirty="0"/>
              <a:t> banks</a:t>
            </a:r>
          </a:p>
          <a:p>
            <a:pPr lvl="1"/>
            <a:r>
              <a:rPr lang="en-US" dirty="0"/>
              <a:t>8 </a:t>
            </a:r>
            <a:r>
              <a:rPr lang="en-US" dirty="0">
                <a:solidFill>
                  <a:srgbClr val="0070C0"/>
                </a:solidFill>
              </a:rPr>
              <a:t>DRAM Processing Units (DPUs)</a:t>
            </a:r>
            <a:r>
              <a:rPr lang="en-US" dirty="0"/>
              <a:t> in each chip, 64 DPUs per rank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A1802DE-1D59-FB46-A9C9-50AD777D44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2728" y="4450292"/>
            <a:ext cx="2197507" cy="1389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76EC1F-546A-D24F-B390-78D54FF76D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4245" y="4450292"/>
            <a:ext cx="1195702" cy="13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70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549AE-E83A-F241-BA2F-2972D7A41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DRAM Processing Unit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821F3-1581-BC4B-BF7C-2B4961BCEB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i="1" dirty="0"/>
              <a:t>FIG. 4 schematically illustrates part of the computing system of FIG. 1 in more detail according to an example embodiment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869DD3-EEE0-CC40-8DB1-959993619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512" y="1848678"/>
            <a:ext cx="5572100" cy="45790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76576E-7F6F-9343-B271-03E2DB250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52" y="1728303"/>
            <a:ext cx="2649083" cy="182507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F2031599-4F7F-2D49-A134-1A170F604BB0}"/>
              </a:ext>
            </a:extLst>
          </p:cNvPr>
          <p:cNvGrpSpPr/>
          <p:nvPr/>
        </p:nvGrpSpPr>
        <p:grpSpPr>
          <a:xfrm>
            <a:off x="2377438" y="2659890"/>
            <a:ext cx="537212" cy="629134"/>
            <a:chOff x="6172196" y="3975652"/>
            <a:chExt cx="1260000" cy="1476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88C3785-0302-1C49-AB1C-3D9C2CD6486A}"/>
                </a:ext>
              </a:extLst>
            </p:cNvPr>
            <p:cNvSpPr/>
            <p:nvPr/>
          </p:nvSpPr>
          <p:spPr>
            <a:xfrm>
              <a:off x="6172196" y="3975652"/>
              <a:ext cx="1260000" cy="1476000"/>
            </a:xfrm>
            <a:prstGeom prst="rect">
              <a:avLst/>
            </a:prstGeom>
            <a:solidFill>
              <a:srgbClr val="FFFF00">
                <a:alpha val="25098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60377C0-6536-2143-943E-34FA7AAA66DA}"/>
                </a:ext>
              </a:extLst>
            </p:cNvPr>
            <p:cNvSpPr/>
            <p:nvPr/>
          </p:nvSpPr>
          <p:spPr>
            <a:xfrm>
              <a:off x="6599578" y="4323522"/>
              <a:ext cx="616226" cy="288235"/>
            </a:xfrm>
            <a:prstGeom prst="rect">
              <a:avLst/>
            </a:prstGeom>
            <a:solidFill>
              <a:srgbClr val="00B050">
                <a:alpha val="25098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A91F34B-B053-E34F-966C-84B3A7705C83}"/>
                </a:ext>
              </a:extLst>
            </p:cNvPr>
            <p:cNvSpPr/>
            <p:nvPr/>
          </p:nvSpPr>
          <p:spPr>
            <a:xfrm>
              <a:off x="6251709" y="4810539"/>
              <a:ext cx="1083365" cy="556591"/>
            </a:xfrm>
            <a:prstGeom prst="rect">
              <a:avLst/>
            </a:prstGeom>
            <a:solidFill>
              <a:srgbClr val="ED7D31">
                <a:alpha val="25098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144FD58-3B65-8A4F-B864-8887082AF680}"/>
              </a:ext>
            </a:extLst>
          </p:cNvPr>
          <p:cNvCxnSpPr>
            <a:cxnSpLocks/>
          </p:cNvCxnSpPr>
          <p:nvPr/>
        </p:nvCxnSpPr>
        <p:spPr>
          <a:xfrm flipV="1">
            <a:off x="3001618" y="1987826"/>
            <a:ext cx="2146852" cy="662954"/>
          </a:xfrm>
          <a:prstGeom prst="straightConnector1">
            <a:avLst/>
          </a:prstGeom>
          <a:ln w="28575">
            <a:solidFill>
              <a:srgbClr val="0070C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061EF018-2BB5-CC49-BF87-47E1D1F47773}"/>
              </a:ext>
            </a:extLst>
          </p:cNvPr>
          <p:cNvSpPr/>
          <p:nvPr/>
        </p:nvSpPr>
        <p:spPr>
          <a:xfrm>
            <a:off x="5216040" y="1921889"/>
            <a:ext cx="3768933" cy="3962075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DEEBDE1-1E2E-B44C-B279-590E6DACF26D}"/>
              </a:ext>
            </a:extLst>
          </p:cNvPr>
          <p:cNvSpPr/>
          <p:nvPr/>
        </p:nvSpPr>
        <p:spPr>
          <a:xfrm>
            <a:off x="6338529" y="4943165"/>
            <a:ext cx="1848040" cy="683084"/>
          </a:xfrm>
          <a:prstGeom prst="rect">
            <a:avLst/>
          </a:prstGeom>
          <a:solidFill>
            <a:srgbClr val="ED7D31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049549-B34F-A047-A2D9-2C6A04546AFF}"/>
              </a:ext>
            </a:extLst>
          </p:cNvPr>
          <p:cNvSpPr/>
          <p:nvPr/>
        </p:nvSpPr>
        <p:spPr>
          <a:xfrm>
            <a:off x="7111264" y="3470432"/>
            <a:ext cx="967729" cy="1152000"/>
          </a:xfrm>
          <a:prstGeom prst="rect">
            <a:avLst/>
          </a:prstGeom>
          <a:solidFill>
            <a:srgbClr val="00B05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7E1236-702F-374F-8C72-7C5D8AC100BC}"/>
              </a:ext>
            </a:extLst>
          </p:cNvPr>
          <p:cNvSpPr txBox="1"/>
          <p:nvPr/>
        </p:nvSpPr>
        <p:spPr>
          <a:xfrm>
            <a:off x="1911657" y="6476104"/>
            <a:ext cx="53206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Fabrice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Devaux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, Jean-François Roy. “Memory circuit with integrated processor.” US 10,324,870 B2.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BB5BB21-66E2-9647-80FB-DE2D10202955}"/>
              </a:ext>
            </a:extLst>
          </p:cNvPr>
          <p:cNvCxnSpPr>
            <a:cxnSpLocks/>
          </p:cNvCxnSpPr>
          <p:nvPr/>
        </p:nvCxnSpPr>
        <p:spPr>
          <a:xfrm>
            <a:off x="2948551" y="3344965"/>
            <a:ext cx="2267488" cy="2538999"/>
          </a:xfrm>
          <a:prstGeom prst="straightConnector1">
            <a:avLst/>
          </a:prstGeom>
          <a:ln w="28575">
            <a:solidFill>
              <a:srgbClr val="0070C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61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 animBg="1"/>
      <p:bldP spid="14" grpId="0" animBg="1"/>
      <p:bldP spid="15" grpId="0" animBg="1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549AE-E83A-F241-BA2F-2972D7A41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DRAM Processing Unit (II)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30AA4E-EBDC-6041-B78E-B1FF87ADC7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94" y="2054386"/>
            <a:ext cx="9063613" cy="27738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33BE86-857B-A848-BCA1-6FDAD350AE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8" y="876821"/>
            <a:ext cx="9134222" cy="554903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0F57B4A-55EA-204C-B19D-97138EED41CC}"/>
              </a:ext>
            </a:extLst>
          </p:cNvPr>
          <p:cNvSpPr/>
          <p:nvPr/>
        </p:nvSpPr>
        <p:spPr>
          <a:xfrm flipV="1">
            <a:off x="4504623" y="2608433"/>
            <a:ext cx="4608000" cy="3780000"/>
          </a:xfrm>
          <a:prstGeom prst="roundRect">
            <a:avLst>
              <a:gd name="adj" fmla="val 7570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75000"/>
                </a:srgbClr>
              </a:gs>
              <a:gs pos="50000">
                <a:srgbClr val="FFFF00">
                  <a:tint val="44500"/>
                  <a:satMod val="160000"/>
                  <a:alpha val="75000"/>
                </a:srgbClr>
              </a:gs>
              <a:gs pos="100000">
                <a:srgbClr val="FFFF00">
                  <a:tint val="23500"/>
                  <a:satMod val="160000"/>
                  <a:alpha val="7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AAA1C8A-5B3C-B04C-BCCF-70593A21B6FA}"/>
              </a:ext>
            </a:extLst>
          </p:cNvPr>
          <p:cNvSpPr/>
          <p:nvPr/>
        </p:nvSpPr>
        <p:spPr>
          <a:xfrm flipV="1">
            <a:off x="40194" y="1392484"/>
            <a:ext cx="9072000" cy="1215959"/>
          </a:xfrm>
          <a:prstGeom prst="roundRect">
            <a:avLst>
              <a:gd name="adj" fmla="val 21990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75000"/>
                </a:srgbClr>
              </a:gs>
              <a:gs pos="50000">
                <a:srgbClr val="FFFF00">
                  <a:tint val="44500"/>
                  <a:satMod val="160000"/>
                  <a:alpha val="75000"/>
                </a:srgbClr>
              </a:gs>
              <a:gs pos="100000">
                <a:srgbClr val="FFFF00">
                  <a:tint val="23500"/>
                  <a:satMod val="160000"/>
                  <a:alpha val="7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918C1B5C-D5DE-224C-BCE0-84902F66A049}"/>
              </a:ext>
            </a:extLst>
          </p:cNvPr>
          <p:cNvSpPr/>
          <p:nvPr/>
        </p:nvSpPr>
        <p:spPr>
          <a:xfrm flipV="1">
            <a:off x="2492942" y="2608436"/>
            <a:ext cx="2011681" cy="3780000"/>
          </a:xfrm>
          <a:prstGeom prst="roundRect">
            <a:avLst>
              <a:gd name="adj" fmla="val 7570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75000"/>
                </a:srgbClr>
              </a:gs>
              <a:gs pos="49000">
                <a:srgbClr val="FFFF00">
                  <a:tint val="44500"/>
                  <a:satMod val="160000"/>
                  <a:alpha val="75000"/>
                </a:srgbClr>
              </a:gs>
              <a:gs pos="100000">
                <a:srgbClr val="FFFF00">
                  <a:tint val="23500"/>
                  <a:satMod val="160000"/>
                  <a:alpha val="7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083E2BE2-94C4-724C-9998-02C8E6710F08}"/>
              </a:ext>
            </a:extLst>
          </p:cNvPr>
          <p:cNvSpPr/>
          <p:nvPr/>
        </p:nvSpPr>
        <p:spPr>
          <a:xfrm flipV="1">
            <a:off x="40193" y="2608440"/>
            <a:ext cx="2452749" cy="3780000"/>
          </a:xfrm>
          <a:prstGeom prst="roundRect">
            <a:avLst>
              <a:gd name="adj" fmla="val 13995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75000"/>
                </a:srgbClr>
              </a:gs>
              <a:gs pos="50000">
                <a:srgbClr val="FFFF00">
                  <a:tint val="44500"/>
                  <a:satMod val="160000"/>
                  <a:alpha val="75000"/>
                </a:srgbClr>
              </a:gs>
              <a:gs pos="100000">
                <a:srgbClr val="FFFF00">
                  <a:tint val="23500"/>
                  <a:satMod val="160000"/>
                  <a:alpha val="7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859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1AAED-456D-7249-8063-DA02B88BB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DPU Pipeline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06610-9631-964A-ABB4-DB863A1DD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4867518" cy="5293805"/>
          </a:xfrm>
        </p:spPr>
        <p:txBody>
          <a:bodyPr>
            <a:normAutofit/>
          </a:bodyPr>
          <a:lstStyle/>
          <a:p>
            <a:r>
              <a:rPr lang="en-US" dirty="0"/>
              <a:t>In-order pipeline</a:t>
            </a:r>
          </a:p>
          <a:p>
            <a:pPr lvl="1"/>
            <a:r>
              <a:rPr lang="en-US" dirty="0"/>
              <a:t>Up to </a:t>
            </a:r>
            <a:r>
              <a:rPr lang="en-US" dirty="0">
                <a:solidFill>
                  <a:srgbClr val="0070C0"/>
                </a:solidFill>
              </a:rPr>
              <a:t>425 MHz </a:t>
            </a:r>
          </a:p>
          <a:p>
            <a:r>
              <a:rPr lang="en-US" dirty="0">
                <a:solidFill>
                  <a:srgbClr val="C00000"/>
                </a:solidFill>
              </a:rPr>
              <a:t>Fine-grain multithreaded</a:t>
            </a:r>
          </a:p>
          <a:p>
            <a:pPr lvl="1"/>
            <a:r>
              <a:rPr lang="en-US" dirty="0"/>
              <a:t>24 hardware threads</a:t>
            </a:r>
          </a:p>
          <a:p>
            <a:r>
              <a:rPr lang="en-US" dirty="0"/>
              <a:t>14 pipeline stages</a:t>
            </a:r>
          </a:p>
          <a:p>
            <a:pPr lvl="1"/>
            <a:r>
              <a:rPr lang="en-US" sz="2200" dirty="0">
                <a:solidFill>
                  <a:schemeClr val="accent6"/>
                </a:solidFill>
              </a:rPr>
              <a:t>DISPATCH</a:t>
            </a:r>
            <a:r>
              <a:rPr lang="en-US" sz="2200" dirty="0"/>
              <a:t>: Thread selection</a:t>
            </a:r>
          </a:p>
          <a:p>
            <a:pPr lvl="1"/>
            <a:r>
              <a:rPr lang="en-US" sz="2200" dirty="0">
                <a:solidFill>
                  <a:schemeClr val="accent2"/>
                </a:solidFill>
              </a:rPr>
              <a:t>FETCH</a:t>
            </a:r>
            <a:r>
              <a:rPr lang="en-US" sz="2200" dirty="0"/>
              <a:t>: Instruction fetch</a:t>
            </a:r>
          </a:p>
          <a:p>
            <a:pPr lvl="1"/>
            <a:r>
              <a:rPr lang="en-US" sz="2200" dirty="0">
                <a:solidFill>
                  <a:schemeClr val="accent2">
                    <a:lumMod val="75000"/>
                  </a:schemeClr>
                </a:solidFill>
              </a:rPr>
              <a:t>READOP</a:t>
            </a:r>
            <a:r>
              <a:rPr lang="en-US" sz="2200" dirty="0"/>
              <a:t>: Register file</a:t>
            </a:r>
          </a:p>
          <a:p>
            <a:pPr lvl="1"/>
            <a:r>
              <a:rPr lang="en-US" sz="2200" dirty="0">
                <a:solidFill>
                  <a:schemeClr val="accent6"/>
                </a:solidFill>
              </a:rPr>
              <a:t>FORMAT</a:t>
            </a:r>
            <a:r>
              <a:rPr lang="en-US" sz="2200" dirty="0"/>
              <a:t>: Operand formatting</a:t>
            </a:r>
          </a:p>
          <a:p>
            <a:pPr lvl="1"/>
            <a:r>
              <a:rPr lang="en-US" sz="2200" dirty="0">
                <a:solidFill>
                  <a:srgbClr val="009193"/>
                </a:solidFill>
              </a:rPr>
              <a:t>ALU</a:t>
            </a:r>
            <a:r>
              <a:rPr lang="en-US" sz="2200" dirty="0"/>
              <a:t>: Operation and WRAM</a:t>
            </a:r>
          </a:p>
          <a:p>
            <a:pPr lvl="1"/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MERGE</a:t>
            </a:r>
            <a:r>
              <a:rPr lang="en-US" sz="2200" dirty="0"/>
              <a:t>: Result formatting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4C09A52-4D4A-8C48-B643-7D44B82414CE}"/>
              </a:ext>
            </a:extLst>
          </p:cNvPr>
          <p:cNvGrpSpPr>
            <a:grpSpLocks noChangeAspect="1"/>
          </p:cNvGrpSpPr>
          <p:nvPr/>
        </p:nvGrpSpPr>
        <p:grpSpPr>
          <a:xfrm>
            <a:off x="4614455" y="1575476"/>
            <a:ext cx="4529545" cy="4185524"/>
            <a:chOff x="4468932" y="1423074"/>
            <a:chExt cx="4675068" cy="4320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97A6990-9AB4-2141-A33B-F8053BE580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68932" y="1423074"/>
              <a:ext cx="4675068" cy="43200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1ECD6D3-4270-804B-A640-A464BC491D66}"/>
                </a:ext>
              </a:extLst>
            </p:cNvPr>
            <p:cNvSpPr txBox="1"/>
            <p:nvPr/>
          </p:nvSpPr>
          <p:spPr>
            <a:xfrm>
              <a:off x="7357185" y="3060398"/>
              <a:ext cx="1743320" cy="317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To the DMA engine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816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4">
            <a:extLst>
              <a:ext uri="{FF2B5EF4-FFF2-40B4-BE49-F238E27FC236}">
                <a16:creationId xmlns:a16="http://schemas.microsoft.com/office/drawing/2014/main" id="{6C599EA8-303B-8F44-B67E-1E9A7D6B836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66713" y="1747838"/>
            <a:ext cx="8428037" cy="995362"/>
          </a:xfrm>
        </p:spPr>
        <p:txBody>
          <a:bodyPr/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Fine-grained Multithreading</a:t>
            </a:r>
          </a:p>
        </p:txBody>
      </p:sp>
      <p:sp>
        <p:nvSpPr>
          <p:cNvPr id="81922" name="Rectangle 5">
            <a:extLst>
              <a:ext uri="{FF2B5EF4-FFF2-40B4-BE49-F238E27FC236}">
                <a16:creationId xmlns:a16="http://schemas.microsoft.com/office/drawing/2014/main" id="{EB66DB82-34C1-994A-A27C-C184C7C5BDD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3581400"/>
            <a:ext cx="8458200" cy="2900363"/>
          </a:xfrm>
        </p:spPr>
        <p:txBody>
          <a:bodyPr/>
          <a:lstStyle/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2104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Title 1">
            <a:extLst>
              <a:ext uri="{FF2B5EF4-FFF2-40B4-BE49-F238E27FC236}">
                <a16:creationId xmlns:a16="http://schemas.microsoft.com/office/drawing/2014/main" id="{BB410A76-AC54-BE41-AC8F-AD466BF4A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Fine-Grained Multithreading (I)</a:t>
            </a:r>
          </a:p>
        </p:txBody>
      </p:sp>
      <p:sp>
        <p:nvSpPr>
          <p:cNvPr id="88066" name="Content Placeholder 2">
            <a:extLst>
              <a:ext uri="{FF2B5EF4-FFF2-40B4-BE49-F238E27FC236}">
                <a16:creationId xmlns:a16="http://schemas.microsoft.com/office/drawing/2014/main" id="{ABCB183F-52F5-624A-8FB9-B98CBA382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879676"/>
            <a:ext cx="8974989" cy="5311574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Idea: </a:t>
            </a:r>
            <a:r>
              <a:rPr lang="en-US" altLang="en-US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Hardware has multiple thread contexts (</a:t>
            </a:r>
            <a:r>
              <a:rPr lang="en-US" altLang="en-US" dirty="0" err="1">
                <a:solidFill>
                  <a:srgbClr val="0070C0"/>
                </a:solidFill>
                <a:ea typeface="ＭＳ Ｐゴシック" panose="020B0600070205080204" pitchFamily="34" charset="-128"/>
              </a:rPr>
              <a:t>PC+registers</a:t>
            </a:r>
            <a:r>
              <a:rPr lang="en-US" altLang="en-US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). Each cycle, fetch engine fetches from a different thread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By the time the fetched branch/instruction resolves, no instruction is fetched from the same thread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Branch/instruction resolution latency overlapped with execution of other threads</a:t>
            </a:r>
            <a:r>
              <a:rPr lang="ja-JP" altLang="en-US">
                <a:ea typeface="ＭＳ Ｐゴシック" panose="020B0600070205080204" pitchFamily="34" charset="-128"/>
              </a:rPr>
              <a:t>’</a:t>
            </a:r>
            <a:r>
              <a:rPr lang="en-US" altLang="ja-JP" dirty="0">
                <a:ea typeface="ＭＳ Ｐゴシック" panose="020B0600070205080204" pitchFamily="34" charset="-128"/>
              </a:rPr>
              <a:t> instructions</a:t>
            </a:r>
          </a:p>
          <a:p>
            <a:pPr lvl="1"/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en-US" dirty="0">
                <a:solidFill>
                  <a:srgbClr val="00B050"/>
                </a:solidFill>
                <a:ea typeface="ＭＳ Ｐゴシック" panose="020B0600070205080204" pitchFamily="34" charset="-128"/>
              </a:rPr>
              <a:t>+ No logic needed for handling control and</a:t>
            </a:r>
          </a:p>
          <a:p>
            <a:pPr>
              <a:buFont typeface="Wingdings" pitchFamily="2" charset="2"/>
              <a:buNone/>
            </a:pPr>
            <a:r>
              <a:rPr lang="en-US" altLang="en-US" dirty="0">
                <a:solidFill>
                  <a:srgbClr val="00B050"/>
                </a:solidFill>
                <a:ea typeface="ＭＳ Ｐゴシック" panose="020B0600070205080204" pitchFamily="34" charset="-128"/>
              </a:rPr>
              <a:t>   data dependences within a thread </a:t>
            </a:r>
          </a:p>
          <a:p>
            <a:pPr>
              <a:buFont typeface="Wingdings" pitchFamily="2" charset="2"/>
              <a:buNone/>
            </a:pPr>
            <a:r>
              <a:rPr lang="en-US" alt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-- Single thread performance suffers </a:t>
            </a:r>
          </a:p>
          <a:p>
            <a:pPr>
              <a:buFont typeface="Wingdings" pitchFamily="2" charset="2"/>
              <a:buNone/>
            </a:pPr>
            <a:r>
              <a:rPr lang="en-US" alt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-- Extra logic for keeping thread contexts</a:t>
            </a:r>
          </a:p>
          <a:p>
            <a:pPr>
              <a:buFont typeface="Wingdings" pitchFamily="2" charset="2"/>
              <a:buNone/>
            </a:pPr>
            <a:r>
              <a:rPr lang="en-US" alt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-- Does not overlap latency if not enough </a:t>
            </a:r>
          </a:p>
          <a:p>
            <a:pPr>
              <a:buFont typeface="Wingdings" pitchFamily="2" charset="2"/>
              <a:buNone/>
            </a:pPr>
            <a:r>
              <a:rPr lang="en-US" alt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   threads to cover the whole pipeline</a:t>
            </a:r>
          </a:p>
        </p:txBody>
      </p:sp>
      <p:pic>
        <p:nvPicPr>
          <p:cNvPr id="113668" name="Picture 4">
            <a:extLst>
              <a:ext uri="{FF2B5EF4-FFF2-40B4-BE49-F238E27FC236}">
                <a16:creationId xmlns:a16="http://schemas.microsoft.com/office/drawing/2014/main" id="{4A012089-33C0-BB4B-99B5-BFE31D4EE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097" y="3040926"/>
            <a:ext cx="2376488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6186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Title 1">
            <a:extLst>
              <a:ext uri="{FF2B5EF4-FFF2-40B4-BE49-F238E27FC236}">
                <a16:creationId xmlns:a16="http://schemas.microsoft.com/office/drawing/2014/main" id="{AEDF0EB8-9C1D-4E45-B8A8-1C3DB4578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Fine-Grained Multithreading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605008-BBBB-5546-86C2-D705D8831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02825"/>
            <a:ext cx="8801369" cy="5602147"/>
          </a:xfrm>
        </p:spPr>
        <p:txBody>
          <a:bodyPr>
            <a:normAutofit fontScale="92500"/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Idea: </a:t>
            </a:r>
            <a:r>
              <a:rPr lang="en-US" altLang="en-US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Switch to another thread every cycle such that no two instructions from a thread are in the pipeline concurrently</a:t>
            </a:r>
          </a:p>
          <a:p>
            <a:endParaRPr lang="en-US" altLang="en-US" dirty="0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Tolerates the control and data dependence latencies by overlapping the latency with useful work from other threads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Improves pipeline utilization by taking advantage of multiple threads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Thornton, 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Parallel Operation in the Control Data 6600</a:t>
            </a:r>
            <a:r>
              <a:rPr lang="en-US" altLang="ja-JP" dirty="0">
                <a:ea typeface="ＭＳ Ｐゴシック" panose="020B0600070205080204" pitchFamily="34" charset="-128"/>
              </a:rPr>
              <a:t>,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 dirty="0">
                <a:ea typeface="ＭＳ Ｐゴシック" panose="020B0600070205080204" pitchFamily="34" charset="-128"/>
              </a:rPr>
              <a:t> AFIPS 1964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Smith, 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A pipelined, shared resource MIMD computer</a:t>
            </a:r>
            <a:r>
              <a:rPr lang="en-US" altLang="ja-JP" dirty="0">
                <a:ea typeface="ＭＳ Ｐゴシック" panose="020B0600070205080204" pitchFamily="34" charset="-128"/>
              </a:rPr>
              <a:t>,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 dirty="0">
                <a:ea typeface="ＭＳ Ｐゴシック" panose="020B0600070205080204" pitchFamily="34" charset="-128"/>
              </a:rPr>
              <a:t> ICPP 1978</a:t>
            </a:r>
          </a:p>
          <a:p>
            <a:pPr marL="342900" lvl="1" indent="-342900"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endParaRPr lang="en-US" altLang="ja-JP" dirty="0">
              <a:ea typeface="ＭＳ Ｐゴシック" panose="020B0600070205080204" pitchFamily="34" charset="-128"/>
            </a:endParaRP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8224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4244B31-20C8-5E45-BC8F-1529A2E49349}"/>
              </a:ext>
            </a:extLst>
          </p:cNvPr>
          <p:cNvSpPr txBox="1"/>
          <p:nvPr/>
        </p:nvSpPr>
        <p:spPr>
          <a:xfrm>
            <a:off x="1370160" y="6538972"/>
            <a:ext cx="71112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https://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www.youtube.com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/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watch?v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=6e5KZcCGBYw&amp;list=PL5Q2soXY2Zi_uej3aY39YB5pfW4SJ7LlN&amp;index=16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0A9D7C-7DAE-204A-86F6-5CB0DE1DC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287" y="896254"/>
            <a:ext cx="8003825" cy="550920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4571C15-4604-BD4D-BE6B-393101602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Lecture on </a:t>
            </a:r>
            <a:r>
              <a:rPr lang="en-US" altLang="en-US" dirty="0">
                <a:ea typeface="ＭＳ Ｐゴシック" panose="020B0600070205080204" pitchFamily="34" charset="-128"/>
              </a:rPr>
              <a:t>Fine-Grained Multithreading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751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1AAED-456D-7249-8063-DA02B88BB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DPU Pipeline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06610-9631-964A-ABB4-DB863A1DD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4867518" cy="5293805"/>
          </a:xfrm>
        </p:spPr>
        <p:txBody>
          <a:bodyPr>
            <a:normAutofit/>
          </a:bodyPr>
          <a:lstStyle/>
          <a:p>
            <a:r>
              <a:rPr lang="en-US" dirty="0"/>
              <a:t>In-order pipeline</a:t>
            </a:r>
          </a:p>
          <a:p>
            <a:pPr lvl="1"/>
            <a:r>
              <a:rPr lang="en-US" dirty="0"/>
              <a:t>Up to </a:t>
            </a:r>
            <a:r>
              <a:rPr lang="en-US" dirty="0">
                <a:solidFill>
                  <a:srgbClr val="0070C0"/>
                </a:solidFill>
              </a:rPr>
              <a:t>425 MHz </a:t>
            </a:r>
          </a:p>
          <a:p>
            <a:r>
              <a:rPr lang="en-US" dirty="0">
                <a:solidFill>
                  <a:srgbClr val="C00000"/>
                </a:solidFill>
              </a:rPr>
              <a:t>Fine-grain multithreaded</a:t>
            </a:r>
          </a:p>
          <a:p>
            <a:pPr lvl="1"/>
            <a:r>
              <a:rPr lang="en-US" dirty="0"/>
              <a:t>24 hardware threads</a:t>
            </a:r>
          </a:p>
          <a:p>
            <a:r>
              <a:rPr lang="en-US" dirty="0"/>
              <a:t>14 pipeline stages</a:t>
            </a:r>
          </a:p>
          <a:p>
            <a:pPr lvl="1"/>
            <a:r>
              <a:rPr lang="en-US" sz="2200" dirty="0">
                <a:solidFill>
                  <a:schemeClr val="accent6"/>
                </a:solidFill>
              </a:rPr>
              <a:t>DISPATCH</a:t>
            </a:r>
            <a:r>
              <a:rPr lang="en-US" sz="2200" dirty="0"/>
              <a:t>: Thread selection</a:t>
            </a:r>
          </a:p>
          <a:p>
            <a:pPr lvl="1"/>
            <a:r>
              <a:rPr lang="en-US" sz="2200" dirty="0">
                <a:solidFill>
                  <a:schemeClr val="accent2"/>
                </a:solidFill>
              </a:rPr>
              <a:t>FETCH</a:t>
            </a:r>
            <a:r>
              <a:rPr lang="en-US" sz="2200" dirty="0"/>
              <a:t>: Instruction fetch</a:t>
            </a:r>
          </a:p>
          <a:p>
            <a:pPr lvl="1"/>
            <a:r>
              <a:rPr lang="en-US" sz="2200" dirty="0">
                <a:solidFill>
                  <a:schemeClr val="accent2">
                    <a:lumMod val="75000"/>
                  </a:schemeClr>
                </a:solidFill>
              </a:rPr>
              <a:t>READOP</a:t>
            </a:r>
            <a:r>
              <a:rPr lang="en-US" sz="2200" dirty="0"/>
              <a:t>: Register file</a:t>
            </a:r>
          </a:p>
          <a:p>
            <a:pPr lvl="1"/>
            <a:r>
              <a:rPr lang="en-US" sz="2200" dirty="0">
                <a:solidFill>
                  <a:schemeClr val="accent6"/>
                </a:solidFill>
              </a:rPr>
              <a:t>FORMAT</a:t>
            </a:r>
            <a:r>
              <a:rPr lang="en-US" sz="2200" dirty="0"/>
              <a:t>: Operand formatting</a:t>
            </a:r>
          </a:p>
          <a:p>
            <a:pPr lvl="1"/>
            <a:r>
              <a:rPr lang="en-US" sz="2200" dirty="0">
                <a:solidFill>
                  <a:srgbClr val="009193"/>
                </a:solidFill>
              </a:rPr>
              <a:t>ALU</a:t>
            </a:r>
            <a:r>
              <a:rPr lang="en-US" sz="2200" dirty="0"/>
              <a:t>: Operation and WRAM</a:t>
            </a:r>
          </a:p>
          <a:p>
            <a:pPr lvl="1"/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MERGE</a:t>
            </a:r>
            <a:r>
              <a:rPr lang="en-US" sz="2200" dirty="0"/>
              <a:t>: Result formatting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4C09A52-4D4A-8C48-B643-7D44B82414CE}"/>
              </a:ext>
            </a:extLst>
          </p:cNvPr>
          <p:cNvGrpSpPr>
            <a:grpSpLocks noChangeAspect="1"/>
          </p:cNvGrpSpPr>
          <p:nvPr/>
        </p:nvGrpSpPr>
        <p:grpSpPr>
          <a:xfrm>
            <a:off x="4614455" y="1575476"/>
            <a:ext cx="4529545" cy="4185524"/>
            <a:chOff x="4468932" y="1423074"/>
            <a:chExt cx="4675068" cy="4320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97A6990-9AB4-2141-A33B-F8053BE580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68932" y="1423074"/>
              <a:ext cx="4675068" cy="43200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1ECD6D3-4270-804B-A640-A464BC491D66}"/>
                </a:ext>
              </a:extLst>
            </p:cNvPr>
            <p:cNvSpPr txBox="1"/>
            <p:nvPr/>
          </p:nvSpPr>
          <p:spPr>
            <a:xfrm>
              <a:off x="7357185" y="3060398"/>
              <a:ext cx="1743320" cy="317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To the DMA engine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716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1AAED-456D-7249-8063-DA02B88BB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DPU Instruction Set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06610-9631-964A-ABB4-DB863A1DD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3869590" cy="5293805"/>
          </a:xfrm>
        </p:spPr>
        <p:txBody>
          <a:bodyPr>
            <a:normAutofit/>
          </a:bodyPr>
          <a:lstStyle/>
          <a:p>
            <a:r>
              <a:rPr lang="en-US" dirty="0"/>
              <a:t>Specific 32-bit ISA</a:t>
            </a:r>
          </a:p>
          <a:p>
            <a:pPr lvl="1"/>
            <a:r>
              <a:rPr lang="en-US" dirty="0"/>
              <a:t>Aiming at scalar, in-order, and multithreaded implementation</a:t>
            </a:r>
          </a:p>
          <a:p>
            <a:pPr lvl="1"/>
            <a:r>
              <a:rPr lang="en-US" dirty="0"/>
              <a:t>Allowing compilation of 64-bit C code</a:t>
            </a:r>
          </a:p>
          <a:p>
            <a:pPr lvl="1"/>
            <a:r>
              <a:rPr lang="en-US" dirty="0"/>
              <a:t>LLVM/Clang compiler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0B585E-867C-894A-8067-48E225FED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990600"/>
            <a:ext cx="4788408" cy="50298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64B0B0-3656-9843-B341-86EF3DE228D7}"/>
              </a:ext>
            </a:extLst>
          </p:cNvPr>
          <p:cNvSpPr txBox="1"/>
          <p:nvPr/>
        </p:nvSpPr>
        <p:spPr>
          <a:xfrm>
            <a:off x="6122421" y="6106866"/>
            <a:ext cx="2704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https://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sdk.upmem.com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/2021.2.0/201_IS.html#</a:t>
            </a:r>
          </a:p>
        </p:txBody>
      </p:sp>
    </p:spTree>
    <p:extLst>
      <p:ext uri="{BB962C8B-B14F-4D97-AF65-F5344CB8AC3E}">
        <p14:creationId xmlns:p14="http://schemas.microsoft.com/office/powerpoint/2010/main" val="3452372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4">
            <a:extLst>
              <a:ext uri="{FF2B5EF4-FFF2-40B4-BE49-F238E27FC236}">
                <a16:creationId xmlns:a16="http://schemas.microsoft.com/office/drawing/2014/main" id="{6C599EA8-303B-8F44-B67E-1E9A7D6B836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66713" y="1747838"/>
            <a:ext cx="8428037" cy="995362"/>
          </a:xfrm>
        </p:spPr>
        <p:txBody>
          <a:bodyPr/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UPMEM PIM</a:t>
            </a:r>
          </a:p>
        </p:txBody>
      </p:sp>
      <p:sp>
        <p:nvSpPr>
          <p:cNvPr id="81922" name="Rectangle 5">
            <a:extLst>
              <a:ext uri="{FF2B5EF4-FFF2-40B4-BE49-F238E27FC236}">
                <a16:creationId xmlns:a16="http://schemas.microsoft.com/office/drawing/2014/main" id="{EB66DB82-34C1-994A-A27C-C184C7C5BDD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3581400"/>
            <a:ext cx="8458200" cy="2900363"/>
          </a:xfrm>
        </p:spPr>
        <p:txBody>
          <a:bodyPr/>
          <a:lstStyle/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11393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4C24F-E3C0-6340-9A7F-5212D7E1F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More on the UPMEM PIM Architecture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65C192-4893-AD4D-A97C-499395E42DF0}"/>
              </a:ext>
            </a:extLst>
          </p:cNvPr>
          <p:cNvSpPr/>
          <p:nvPr/>
        </p:nvSpPr>
        <p:spPr>
          <a:xfrm>
            <a:off x="909650" y="6427999"/>
            <a:ext cx="73247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https://youtu.be/p_sLhKeo6ys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  <a:p>
            <a:pPr algn="ctr" defTabSz="914400">
              <a:defRPr/>
            </a:pP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https://youtu.be/7c6x5GJG6dw</a:t>
            </a:r>
            <a:endParaRPr kumimoji="0" lang="en-US" sz="120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3567E2-8076-3D4A-B149-8CE36EA40F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" y="914400"/>
            <a:ext cx="75438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134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4">
            <a:extLst>
              <a:ext uri="{FF2B5EF4-FFF2-40B4-BE49-F238E27FC236}">
                <a16:creationId xmlns:a16="http://schemas.microsoft.com/office/drawing/2014/main" id="{6C599EA8-303B-8F44-B67E-1E9A7D6B836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51414" y="1470043"/>
            <a:ext cx="8229600" cy="15287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Programming a </a:t>
            </a:r>
            <a:br>
              <a:rPr lang="en-US" altLang="en-US" b="1" dirty="0">
                <a:ea typeface="ＭＳ Ｐゴシック" panose="020B0600070205080204" pitchFamily="34" charset="-128"/>
              </a:rPr>
            </a:br>
            <a:r>
              <a:rPr lang="en-US" altLang="en-US" b="1" dirty="0">
                <a:ea typeface="ＭＳ Ｐゴシック" panose="020B0600070205080204" pitchFamily="34" charset="-128"/>
              </a:rPr>
              <a:t>General-purpose PIM System</a:t>
            </a:r>
          </a:p>
        </p:txBody>
      </p:sp>
      <p:sp>
        <p:nvSpPr>
          <p:cNvPr id="81922" name="Rectangle 5">
            <a:extLst>
              <a:ext uri="{FF2B5EF4-FFF2-40B4-BE49-F238E27FC236}">
                <a16:creationId xmlns:a16="http://schemas.microsoft.com/office/drawing/2014/main" id="{EB66DB82-34C1-994A-A27C-C184C7C5BDD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3581400"/>
            <a:ext cx="8458200" cy="2900363"/>
          </a:xfrm>
        </p:spPr>
        <p:txBody>
          <a:bodyPr/>
          <a:lstStyle/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66786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F4718-E176-FC48-B556-D5B3A7CB3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Accelerator Model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EE7E5-BA02-EB49-B7A9-49BFA3F9D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Integration of UPMEM DIMMs in a system follows an </a:t>
            </a:r>
            <a:r>
              <a:rPr lang="en-US" dirty="0">
                <a:solidFill>
                  <a:srgbClr val="00B050"/>
                </a:solidFill>
              </a:rPr>
              <a:t>accelerator model</a:t>
            </a:r>
          </a:p>
          <a:p>
            <a:endParaRPr lang="en-US" dirty="0"/>
          </a:p>
          <a:p>
            <a:r>
              <a:rPr lang="en-US" dirty="0"/>
              <a:t>UPMEM DIMMs coexist with conventional DIMMs</a:t>
            </a:r>
            <a:endParaRPr lang="en-US" dirty="0">
              <a:solidFill>
                <a:srgbClr val="00B050"/>
              </a:solidFill>
            </a:endParaRPr>
          </a:p>
          <a:p>
            <a:endParaRPr lang="en-US" dirty="0"/>
          </a:p>
          <a:p>
            <a:r>
              <a:rPr lang="en-US" dirty="0"/>
              <a:t>UPMEM DIMMs can be seen as a </a:t>
            </a:r>
            <a:r>
              <a:rPr lang="en-US" dirty="0">
                <a:solidFill>
                  <a:srgbClr val="0070C0"/>
                </a:solidFill>
              </a:rPr>
              <a:t>loosely coupled accelerator</a:t>
            </a:r>
            <a:endParaRPr lang="en-US" dirty="0"/>
          </a:p>
          <a:p>
            <a:pPr lvl="1"/>
            <a:r>
              <a:rPr lang="en-US" dirty="0"/>
              <a:t>Explicit data movement between the main processor (host CPU) and the accelerator (UPMEM)</a:t>
            </a:r>
          </a:p>
          <a:p>
            <a:pPr lvl="1"/>
            <a:r>
              <a:rPr lang="en-US" dirty="0"/>
              <a:t>Explicit kernel launch onto the UPMEM processors</a:t>
            </a:r>
          </a:p>
          <a:p>
            <a:endParaRPr lang="en-US" dirty="0"/>
          </a:p>
          <a:p>
            <a:r>
              <a:rPr lang="en-US" dirty="0"/>
              <a:t>This resembles GPU computing</a:t>
            </a:r>
          </a:p>
        </p:txBody>
      </p:sp>
    </p:spTree>
    <p:extLst>
      <p:ext uri="{BB962C8B-B14F-4D97-AF65-F5344CB8AC3E}">
        <p14:creationId xmlns:p14="http://schemas.microsoft.com/office/powerpoint/2010/main" val="515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GPU Computing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 dirty="0">
                <a:ea typeface="ヒラギノ角ゴ Pro W3" pitchFamily="-108" charset="-128"/>
                <a:cs typeface="ヒラギノ角ゴ Pro W3" pitchFamily="-108" charset="-128"/>
              </a:rPr>
              <a:t>Computation is </a:t>
            </a:r>
            <a:r>
              <a:rPr lang="is-IS" dirty="0">
                <a:solidFill>
                  <a:srgbClr val="0070C0"/>
                </a:solidFill>
                <a:ea typeface="ヒラギノ角ゴ Pro W3" pitchFamily="-108" charset="-128"/>
                <a:cs typeface="ヒラギノ角ゴ Pro W3" pitchFamily="-108" charset="-128"/>
              </a:rPr>
              <a:t>offloaded to the GPU</a:t>
            </a:r>
          </a:p>
          <a:p>
            <a:r>
              <a:rPr lang="is-IS" dirty="0">
                <a:ea typeface="ヒラギノ角ゴ Pro W3" pitchFamily="-108" charset="-128"/>
                <a:cs typeface="ヒラギノ角ゴ Pro W3" pitchFamily="-108" charset="-128"/>
              </a:rPr>
              <a:t>Three steps</a:t>
            </a:r>
          </a:p>
          <a:p>
            <a:pPr lvl="1"/>
            <a:r>
              <a:rPr lang="en-US" dirty="0">
                <a:ea typeface="ヒラギノ角ゴ Pro W3" pitchFamily="-108" charset="-128"/>
                <a:cs typeface="ヒラギノ角ゴ Pro W3" pitchFamily="-108" charset="-128"/>
              </a:rPr>
              <a:t>CPU-GPU data transfer (1)</a:t>
            </a:r>
          </a:p>
          <a:p>
            <a:pPr lvl="1"/>
            <a:r>
              <a:rPr lang="en-US" dirty="0">
                <a:ea typeface="ヒラギノ角ゴ Pro W3" pitchFamily="-108" charset="-128"/>
                <a:cs typeface="ヒラギノ角ゴ Pro W3" pitchFamily="-108" charset="-128"/>
              </a:rPr>
              <a:t>GPU kernel execution (2)</a:t>
            </a:r>
          </a:p>
          <a:p>
            <a:pPr lvl="1"/>
            <a:r>
              <a:rPr lang="en-US" dirty="0">
                <a:ea typeface="ヒラギノ角ゴ Pro W3" pitchFamily="-108" charset="-128"/>
                <a:cs typeface="ヒラギノ角ゴ Pro W3" pitchFamily="-108" charset="-128"/>
              </a:rPr>
              <a:t>GPU-CPU data transfer (3)</a:t>
            </a:r>
            <a:endParaRPr lang="is-IS" dirty="0">
              <a:ea typeface="ヒラギノ角ゴ Pro W3" pitchFamily="-108" charset="-128"/>
              <a:cs typeface="ヒラギノ角ゴ Pro W3" pitchFamily="-108" charset="-128"/>
            </a:endParaRPr>
          </a:p>
        </p:txBody>
      </p:sp>
      <p:pic>
        <p:nvPicPr>
          <p:cNvPr id="6" name="Imagen 5" descr="CPUtransposeonGPU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452" y="3491116"/>
            <a:ext cx="6077096" cy="20080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6D2262-6072-C646-927C-BC114994E5BB}"/>
              </a:ext>
            </a:extLst>
          </p:cNvPr>
          <p:cNvSpPr txBox="1"/>
          <p:nvPr/>
        </p:nvSpPr>
        <p:spPr>
          <a:xfrm>
            <a:off x="708932" y="6078711"/>
            <a:ext cx="7726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https://www.youtube.com/watch?v=y40-tY5WJ8A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https://safari.ethz.ch/digitaltechnik/spring2018/lib/exe/fetch.php?media=digitaldesign-2018-lecture22-gpuprogramming-afterlecture.pdf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95570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F4718-E176-FC48-B556-D5B3A7CB3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Accelerator Model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EE7E5-BA02-EB49-B7A9-49BFA3F9D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i="1" dirty="0"/>
              <a:t>FIG. 6 is a flow diagram representing operations in a method of delegating a processing task to a DRAM processor according to an example embodiment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92D8CD-A3CB-3E42-81F2-96F4BBA46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7933" y="1665630"/>
            <a:ext cx="4568135" cy="449539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9FE34C5-F311-A043-8EB2-544973B5CC13}"/>
              </a:ext>
            </a:extLst>
          </p:cNvPr>
          <p:cNvSpPr/>
          <p:nvPr/>
        </p:nvSpPr>
        <p:spPr>
          <a:xfrm>
            <a:off x="2464904" y="1769165"/>
            <a:ext cx="3279913" cy="795131"/>
          </a:xfrm>
          <a:prstGeom prst="rect">
            <a:avLst/>
          </a:prstGeom>
          <a:solidFill>
            <a:srgbClr val="4472C4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90BBB-5E91-C14C-AC15-B1554764A8B8}"/>
              </a:ext>
            </a:extLst>
          </p:cNvPr>
          <p:cNvSpPr/>
          <p:nvPr/>
        </p:nvSpPr>
        <p:spPr>
          <a:xfrm>
            <a:off x="2464904" y="2842591"/>
            <a:ext cx="3269974" cy="795131"/>
          </a:xfrm>
          <a:prstGeom prst="rect">
            <a:avLst/>
          </a:prstGeom>
          <a:solidFill>
            <a:srgbClr val="C5E0B4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D23DC2-3F23-1E42-AAB4-3BC0F20CE110}"/>
              </a:ext>
            </a:extLst>
          </p:cNvPr>
          <p:cNvSpPr/>
          <p:nvPr/>
        </p:nvSpPr>
        <p:spPr>
          <a:xfrm>
            <a:off x="2464904" y="3916017"/>
            <a:ext cx="3279913" cy="367748"/>
          </a:xfrm>
          <a:prstGeom prst="rect">
            <a:avLst/>
          </a:prstGeom>
          <a:solidFill>
            <a:srgbClr val="00B05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A59AE943-1A85-A34B-B187-F5FDA44E55D1}"/>
              </a:ext>
            </a:extLst>
          </p:cNvPr>
          <p:cNvSpPr/>
          <p:nvPr/>
        </p:nvSpPr>
        <p:spPr>
          <a:xfrm>
            <a:off x="3219303" y="4571025"/>
            <a:ext cx="1769165" cy="735494"/>
          </a:xfrm>
          <a:prstGeom prst="diamond">
            <a:avLst/>
          </a:prstGeom>
          <a:solidFill>
            <a:srgbClr val="ED7D31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283719-F18A-8140-B56C-5184FB97A397}"/>
              </a:ext>
            </a:extLst>
          </p:cNvPr>
          <p:cNvSpPr/>
          <p:nvPr/>
        </p:nvSpPr>
        <p:spPr>
          <a:xfrm>
            <a:off x="2465878" y="5585791"/>
            <a:ext cx="3269974" cy="367749"/>
          </a:xfrm>
          <a:prstGeom prst="rect">
            <a:avLst/>
          </a:prstGeom>
          <a:solidFill>
            <a:srgbClr val="4472C4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A7697A-76A1-6147-95C3-5CA8B2D7171D}"/>
              </a:ext>
            </a:extLst>
          </p:cNvPr>
          <p:cNvSpPr txBox="1"/>
          <p:nvPr/>
        </p:nvSpPr>
        <p:spPr>
          <a:xfrm>
            <a:off x="1911657" y="6553223"/>
            <a:ext cx="53206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Fabrice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Devaux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Jean-François Roy. “Memory circuit with integrated processor.” US 10,324,870 B2.</a:t>
            </a:r>
          </a:p>
        </p:txBody>
      </p:sp>
    </p:spTree>
    <p:extLst>
      <p:ext uri="{BB962C8B-B14F-4D97-AF65-F5344CB8AC3E}">
        <p14:creationId xmlns:p14="http://schemas.microsoft.com/office/powerpoint/2010/main" val="63527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 animBg="1"/>
      <p:bldP spid="7" grpId="0" animBg="1"/>
      <p:bldP spid="8" grpId="0" animBg="1"/>
      <p:bldP spid="9" grpId="0" animBg="1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7AB370-3675-2348-BEA1-CD1B36265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8734" y="1742128"/>
            <a:ext cx="6326533" cy="43586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0D11235-E437-274F-81E3-478627C95D75}"/>
              </a:ext>
            </a:extLst>
          </p:cNvPr>
          <p:cNvSpPr/>
          <p:nvPr/>
        </p:nvSpPr>
        <p:spPr>
          <a:xfrm>
            <a:off x="1868557" y="3975652"/>
            <a:ext cx="1260000" cy="1476000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96BF00-CBE8-814D-B088-82A94D9E6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System Organization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3EBD4-3CCC-C145-B4CE-E1E9E7261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i="1" dirty="0"/>
              <a:t>FIG. 1 schematically illustrates a computing system comprising DRAM circuits having integrated processors according to an example embodiment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F7AB37-81DB-D04D-B6C4-68D73A571DDA}"/>
              </a:ext>
            </a:extLst>
          </p:cNvPr>
          <p:cNvSpPr/>
          <p:nvPr/>
        </p:nvSpPr>
        <p:spPr>
          <a:xfrm>
            <a:off x="2872409" y="2037522"/>
            <a:ext cx="2107095" cy="1053548"/>
          </a:xfrm>
          <a:prstGeom prst="rect">
            <a:avLst/>
          </a:prstGeom>
          <a:solidFill>
            <a:srgbClr val="4472C4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E8BE03-5B8B-3D4F-B8F6-F6E1573514E4}"/>
              </a:ext>
            </a:extLst>
          </p:cNvPr>
          <p:cNvSpPr/>
          <p:nvPr/>
        </p:nvSpPr>
        <p:spPr>
          <a:xfrm>
            <a:off x="2295939" y="4323522"/>
            <a:ext cx="616226" cy="288235"/>
          </a:xfrm>
          <a:prstGeom prst="rect">
            <a:avLst/>
          </a:prstGeom>
          <a:solidFill>
            <a:srgbClr val="00B05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E85490-ADBA-9044-94A4-D71B3664C27E}"/>
              </a:ext>
            </a:extLst>
          </p:cNvPr>
          <p:cNvSpPr/>
          <p:nvPr/>
        </p:nvSpPr>
        <p:spPr>
          <a:xfrm>
            <a:off x="1948070" y="4810539"/>
            <a:ext cx="1083365" cy="556591"/>
          </a:xfrm>
          <a:prstGeom prst="rect">
            <a:avLst/>
          </a:prstGeom>
          <a:solidFill>
            <a:srgbClr val="ED7D31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7983C2-B6C6-6249-B6B5-919500ADA369}"/>
              </a:ext>
            </a:extLst>
          </p:cNvPr>
          <p:cNvSpPr/>
          <p:nvPr/>
        </p:nvSpPr>
        <p:spPr>
          <a:xfrm>
            <a:off x="3309730" y="3961312"/>
            <a:ext cx="1260000" cy="1476000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9A0B42-1003-4249-8F8C-9BE461ED04BD}"/>
              </a:ext>
            </a:extLst>
          </p:cNvPr>
          <p:cNvSpPr/>
          <p:nvPr/>
        </p:nvSpPr>
        <p:spPr>
          <a:xfrm>
            <a:off x="3737112" y="4309182"/>
            <a:ext cx="616226" cy="288235"/>
          </a:xfrm>
          <a:prstGeom prst="rect">
            <a:avLst/>
          </a:prstGeom>
          <a:solidFill>
            <a:srgbClr val="00B05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E84ED1-1715-314C-BF5E-798AD24191F4}"/>
              </a:ext>
            </a:extLst>
          </p:cNvPr>
          <p:cNvSpPr/>
          <p:nvPr/>
        </p:nvSpPr>
        <p:spPr>
          <a:xfrm>
            <a:off x="3389243" y="4796199"/>
            <a:ext cx="1083365" cy="556591"/>
          </a:xfrm>
          <a:prstGeom prst="rect">
            <a:avLst/>
          </a:prstGeom>
          <a:solidFill>
            <a:srgbClr val="ED7D31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AA3FD7-AF46-EB44-A778-C09C04FFD401}"/>
              </a:ext>
            </a:extLst>
          </p:cNvPr>
          <p:cNvSpPr/>
          <p:nvPr/>
        </p:nvSpPr>
        <p:spPr>
          <a:xfrm>
            <a:off x="4740963" y="3975652"/>
            <a:ext cx="1260000" cy="1476000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8AB63F-B9F6-4549-BED2-D56AFDC9B905}"/>
              </a:ext>
            </a:extLst>
          </p:cNvPr>
          <p:cNvSpPr/>
          <p:nvPr/>
        </p:nvSpPr>
        <p:spPr>
          <a:xfrm>
            <a:off x="5168345" y="4323522"/>
            <a:ext cx="616226" cy="288235"/>
          </a:xfrm>
          <a:prstGeom prst="rect">
            <a:avLst/>
          </a:prstGeom>
          <a:solidFill>
            <a:srgbClr val="00B05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706026-25C0-C349-BA7E-76BAF868D14E}"/>
              </a:ext>
            </a:extLst>
          </p:cNvPr>
          <p:cNvSpPr/>
          <p:nvPr/>
        </p:nvSpPr>
        <p:spPr>
          <a:xfrm>
            <a:off x="4820476" y="4810539"/>
            <a:ext cx="1083365" cy="556591"/>
          </a:xfrm>
          <a:prstGeom prst="rect">
            <a:avLst/>
          </a:prstGeom>
          <a:solidFill>
            <a:srgbClr val="ED7D31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94A167-07F1-4D43-9F88-27229A5323D8}"/>
              </a:ext>
            </a:extLst>
          </p:cNvPr>
          <p:cNvSpPr/>
          <p:nvPr/>
        </p:nvSpPr>
        <p:spPr>
          <a:xfrm>
            <a:off x="6172196" y="3975652"/>
            <a:ext cx="1260000" cy="1476000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5B9AA12-D80D-574C-8707-9BECBCDBF9AD}"/>
              </a:ext>
            </a:extLst>
          </p:cNvPr>
          <p:cNvSpPr/>
          <p:nvPr/>
        </p:nvSpPr>
        <p:spPr>
          <a:xfrm>
            <a:off x="6599578" y="4323522"/>
            <a:ext cx="616226" cy="288235"/>
          </a:xfrm>
          <a:prstGeom prst="rect">
            <a:avLst/>
          </a:prstGeom>
          <a:solidFill>
            <a:srgbClr val="00B05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4C5D2B3-3FDE-FC44-9F37-92B3CB199FC6}"/>
              </a:ext>
            </a:extLst>
          </p:cNvPr>
          <p:cNvSpPr/>
          <p:nvPr/>
        </p:nvSpPr>
        <p:spPr>
          <a:xfrm>
            <a:off x="6251709" y="4810539"/>
            <a:ext cx="1083365" cy="556591"/>
          </a:xfrm>
          <a:prstGeom prst="rect">
            <a:avLst/>
          </a:prstGeom>
          <a:solidFill>
            <a:srgbClr val="ED7D31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ABD4FD-AB8B-774A-842F-7D36CCCD788D}"/>
              </a:ext>
            </a:extLst>
          </p:cNvPr>
          <p:cNvSpPr txBox="1"/>
          <p:nvPr/>
        </p:nvSpPr>
        <p:spPr>
          <a:xfrm>
            <a:off x="1911657" y="6553223"/>
            <a:ext cx="53206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Fabrice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Devaux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Jean-François Roy. “Memory circuit with integrated processor.” US 10,324,870 B2.</a:t>
            </a:r>
          </a:p>
        </p:txBody>
      </p:sp>
    </p:spTree>
    <p:extLst>
      <p:ext uri="{BB962C8B-B14F-4D97-AF65-F5344CB8AC3E}">
        <p14:creationId xmlns:p14="http://schemas.microsoft.com/office/powerpoint/2010/main" val="28808297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4">
            <a:extLst>
              <a:ext uri="{FF2B5EF4-FFF2-40B4-BE49-F238E27FC236}">
                <a16:creationId xmlns:a16="http://schemas.microsoft.com/office/drawing/2014/main" id="{6C599EA8-303B-8F44-B67E-1E9A7D6B836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51414" y="1470043"/>
            <a:ext cx="8229600" cy="15287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First Programming Example: Vector Addition</a:t>
            </a:r>
          </a:p>
        </p:txBody>
      </p:sp>
      <p:sp>
        <p:nvSpPr>
          <p:cNvPr id="81922" name="Rectangle 5">
            <a:extLst>
              <a:ext uri="{FF2B5EF4-FFF2-40B4-BE49-F238E27FC236}">
                <a16:creationId xmlns:a16="http://schemas.microsoft.com/office/drawing/2014/main" id="{EB66DB82-34C1-994A-A27C-C184C7C5BDD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3581400"/>
            <a:ext cx="8458200" cy="2900363"/>
          </a:xfrm>
        </p:spPr>
        <p:txBody>
          <a:bodyPr/>
          <a:lstStyle/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08418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E8DE1-2DFF-8F4D-9D07-1B5E24253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Observations, Recommendations, Takeaways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4A6A7D6-A66D-5442-B215-449631D9D656}"/>
              </a:ext>
            </a:extLst>
          </p:cNvPr>
          <p:cNvGrpSpPr/>
          <p:nvPr/>
        </p:nvGrpSpPr>
        <p:grpSpPr>
          <a:xfrm>
            <a:off x="300460" y="913670"/>
            <a:ext cx="4791692" cy="1960161"/>
            <a:chOff x="1630496" y="1483683"/>
            <a:chExt cx="6271846" cy="348365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32956E0-8CDE-4B47-AF4F-DE0E5DD4B72D}"/>
                </a:ext>
              </a:extLst>
            </p:cNvPr>
            <p:cNvGrpSpPr/>
            <p:nvPr/>
          </p:nvGrpSpPr>
          <p:grpSpPr>
            <a:xfrm>
              <a:off x="1630496" y="1483683"/>
              <a:ext cx="6271845" cy="3483650"/>
              <a:chOff x="1652530" y="2170323"/>
              <a:chExt cx="5883007" cy="3483650"/>
            </a:xfrm>
          </p:grpSpPr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230D3F85-BDA6-1944-9DD5-4C7692DF9C31}"/>
                  </a:ext>
                </a:extLst>
              </p:cNvPr>
              <p:cNvSpPr/>
              <p:nvPr/>
            </p:nvSpPr>
            <p:spPr>
              <a:xfrm>
                <a:off x="1652530" y="2170323"/>
                <a:ext cx="5883007" cy="3483650"/>
              </a:xfrm>
              <a:prstGeom prst="roundRect">
                <a:avLst>
                  <a:gd name="adj" fmla="val 7357"/>
                </a:avLst>
              </a:prstGeom>
              <a:solidFill>
                <a:srgbClr val="F3FCF3"/>
              </a:solidFill>
              <a:ln w="44450">
                <a:solidFill>
                  <a:srgbClr val="0099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Round Same Side Corner Rectangle 8">
                <a:extLst>
                  <a:ext uri="{FF2B5EF4-FFF2-40B4-BE49-F238E27FC236}">
                    <a16:creationId xmlns:a16="http://schemas.microsoft.com/office/drawing/2014/main" id="{36AC87D9-2689-F149-9CF6-7C3DA9DCC1F2}"/>
                  </a:ext>
                </a:extLst>
              </p:cNvPr>
              <p:cNvSpPr/>
              <p:nvPr/>
            </p:nvSpPr>
            <p:spPr>
              <a:xfrm>
                <a:off x="1652530" y="2179287"/>
                <a:ext cx="5883007" cy="575821"/>
              </a:xfrm>
              <a:prstGeom prst="round2SameRect">
                <a:avLst>
                  <a:gd name="adj1" fmla="val 33688"/>
                  <a:gd name="adj2" fmla="val 0"/>
                </a:avLst>
              </a:prstGeom>
              <a:solidFill>
                <a:srgbClr val="009901"/>
              </a:solidFill>
              <a:ln>
                <a:solidFill>
                  <a:srgbClr val="0099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tIns="0" rIns="0" bIns="0"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GENERAL PROGRAMMING RECOMMENDATIONS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9974F1D-0403-9F4B-8942-DD2EADB81DC6}"/>
                </a:ext>
              </a:extLst>
            </p:cNvPr>
            <p:cNvSpPr txBox="1"/>
            <p:nvPr/>
          </p:nvSpPr>
          <p:spPr>
            <a:xfrm>
              <a:off x="1630496" y="2043988"/>
              <a:ext cx="6271846" cy="2578748"/>
            </a:xfrm>
            <a:prstGeom prst="rect">
              <a:avLst/>
            </a:prstGeom>
            <a:noFill/>
          </p:spPr>
          <p:txBody>
            <a:bodyPr wrap="square" lIns="180000" rtlCol="0">
              <a:spAutoFit/>
            </a:bodyPr>
            <a:lstStyle/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Execute on the </a:t>
              </a: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DRAM Processing Units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(</a:t>
              </a: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DPUs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)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portions of parallel code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that are as long as possible. 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Split the workload into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independent data blocks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, which the DPUs operate on independently. 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Use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as many working DPUs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in the system as possible.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Launch at least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11 </a:t>
              </a:r>
              <a:r>
                <a:rPr kumimoji="0" lang="en-US" sz="1400" b="1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tasklets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(i.e., software threads)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per DPU.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4E5E813-C8D6-6043-B396-B074EA615142}"/>
              </a:ext>
            </a:extLst>
          </p:cNvPr>
          <p:cNvGrpSpPr/>
          <p:nvPr/>
        </p:nvGrpSpPr>
        <p:grpSpPr>
          <a:xfrm>
            <a:off x="3574543" y="3036080"/>
            <a:ext cx="5272574" cy="1071018"/>
            <a:chOff x="4546948" y="1816269"/>
            <a:chExt cx="4478145" cy="2328073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500F5691-C71C-E14A-9B16-3F6393F2A21F}"/>
                </a:ext>
              </a:extLst>
            </p:cNvPr>
            <p:cNvSpPr/>
            <p:nvPr/>
          </p:nvSpPr>
          <p:spPr>
            <a:xfrm>
              <a:off x="4546948" y="1816275"/>
              <a:ext cx="4472353" cy="2328067"/>
            </a:xfrm>
            <a:prstGeom prst="roundRect">
              <a:avLst>
                <a:gd name="adj" fmla="val 9070"/>
              </a:avLst>
            </a:prstGeom>
            <a:solidFill>
              <a:srgbClr val="F2F9F3"/>
            </a:solidFill>
            <a:ln w="4445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solidFill>
                    <a:srgbClr val="70AD47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sp>
          <p:nvSpPr>
            <p:cNvPr id="13" name="Round Same Side Corner Rectangle 12">
              <a:extLst>
                <a:ext uri="{FF2B5EF4-FFF2-40B4-BE49-F238E27FC236}">
                  <a16:creationId xmlns:a16="http://schemas.microsoft.com/office/drawing/2014/main" id="{D1C95A56-ADE7-AF40-BCD9-73E46003A275}"/>
                </a:ext>
              </a:extLst>
            </p:cNvPr>
            <p:cNvSpPr/>
            <p:nvPr/>
          </p:nvSpPr>
          <p:spPr>
            <a:xfrm>
              <a:off x="4546948" y="1816269"/>
              <a:ext cx="4472353" cy="704279"/>
            </a:xfrm>
            <a:prstGeom prst="round2SameRect">
              <a:avLst>
                <a:gd name="adj1" fmla="val 30308"/>
                <a:gd name="adj2" fmla="val 0"/>
              </a:avLst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PROGRAMMING RECOMMENDATION 1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366FC7B-64B6-C248-A3F9-0C6391878FBE}"/>
                </a:ext>
              </a:extLst>
            </p:cNvPr>
            <p:cNvSpPr txBox="1"/>
            <p:nvPr/>
          </p:nvSpPr>
          <p:spPr>
            <a:xfrm>
              <a:off x="4552740" y="2504280"/>
              <a:ext cx="4472353" cy="16056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80000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For data movement between the DPU’s MRAM bank and the WRAM,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use large DMA transfer sizes when all the accessed data is going to be used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5597EDD-AF99-C74B-957D-3E0D3904C88E}"/>
              </a:ext>
            </a:extLst>
          </p:cNvPr>
          <p:cNvGrpSpPr/>
          <p:nvPr/>
        </p:nvGrpSpPr>
        <p:grpSpPr>
          <a:xfrm>
            <a:off x="300460" y="4255262"/>
            <a:ext cx="3384611" cy="1528185"/>
            <a:chOff x="1643281" y="4361976"/>
            <a:chExt cx="6864225" cy="1707130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336B5677-DF2E-FE45-AA85-DB283C5C0122}"/>
                </a:ext>
              </a:extLst>
            </p:cNvPr>
            <p:cNvSpPr/>
            <p:nvPr/>
          </p:nvSpPr>
          <p:spPr>
            <a:xfrm>
              <a:off x="1643281" y="4361977"/>
              <a:ext cx="6864225" cy="1707129"/>
            </a:xfrm>
            <a:prstGeom prst="roundRect">
              <a:avLst>
                <a:gd name="adj" fmla="val 7357"/>
              </a:avLst>
            </a:prstGeom>
            <a:solidFill>
              <a:srgbClr val="F5F6FB"/>
            </a:solidFill>
            <a:ln w="44450"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ound Same Side Corner Rectangle 16">
              <a:extLst>
                <a:ext uri="{FF2B5EF4-FFF2-40B4-BE49-F238E27FC236}">
                  <a16:creationId xmlns:a16="http://schemas.microsoft.com/office/drawing/2014/main" id="{5F25360B-332A-B849-82FD-C665D784F041}"/>
                </a:ext>
              </a:extLst>
            </p:cNvPr>
            <p:cNvSpPr/>
            <p:nvPr/>
          </p:nvSpPr>
          <p:spPr>
            <a:xfrm>
              <a:off x="1643281" y="4361976"/>
              <a:ext cx="6864225" cy="361939"/>
            </a:xfrm>
            <a:prstGeom prst="round2SameRect">
              <a:avLst>
                <a:gd name="adj1" fmla="val 33688"/>
                <a:gd name="adj2" fmla="val 0"/>
              </a:avLst>
            </a:prstGeom>
            <a:solidFill>
              <a:srgbClr val="2D458A"/>
            </a:solidFill>
            <a:ln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KEY OBSERVATION 7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01A2A50-C25A-674F-8085-8824E02AE17B}"/>
                </a:ext>
              </a:extLst>
            </p:cNvPr>
            <p:cNvSpPr txBox="1"/>
            <p:nvPr/>
          </p:nvSpPr>
          <p:spPr>
            <a:xfrm>
              <a:off x="1643281" y="4731882"/>
              <a:ext cx="6864225" cy="1169551"/>
            </a:xfrm>
            <a:prstGeom prst="rect">
              <a:avLst/>
            </a:prstGeom>
            <a:noFill/>
          </p:spPr>
          <p:txBody>
            <a:bodyPr wrap="square" lIns="180000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Larger CPU-DPU and DPU-CPU transfers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between the host main memory and the DRAM Processing Unit’s Main memory (MRAM) banks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result in higher sustained bandwidth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.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ED33620-5C64-2549-B884-8B2B16CAE0BD}"/>
              </a:ext>
            </a:extLst>
          </p:cNvPr>
          <p:cNvGrpSpPr/>
          <p:nvPr/>
        </p:nvGrpSpPr>
        <p:grpSpPr>
          <a:xfrm>
            <a:off x="3883231" y="5299876"/>
            <a:ext cx="4960476" cy="1071018"/>
            <a:chOff x="4546948" y="1816269"/>
            <a:chExt cx="4478145" cy="2328073"/>
          </a:xfrm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2FB0880E-31A3-9A43-948E-4959436BC3F0}"/>
                </a:ext>
              </a:extLst>
            </p:cNvPr>
            <p:cNvSpPr/>
            <p:nvPr/>
          </p:nvSpPr>
          <p:spPr>
            <a:xfrm>
              <a:off x="4546948" y="1816275"/>
              <a:ext cx="4472353" cy="2328067"/>
            </a:xfrm>
            <a:prstGeom prst="roundRect">
              <a:avLst>
                <a:gd name="adj" fmla="val 9070"/>
              </a:avLst>
            </a:prstGeom>
            <a:solidFill>
              <a:srgbClr val="F9F2F2"/>
            </a:solidFill>
            <a:ln w="44450">
              <a:solidFill>
                <a:srgbClr val="66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solidFill>
                    <a:srgbClr val="70AD47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sp>
          <p:nvSpPr>
            <p:cNvPr id="26" name="Round Same Side Corner Rectangle 25">
              <a:extLst>
                <a:ext uri="{FF2B5EF4-FFF2-40B4-BE49-F238E27FC236}">
                  <a16:creationId xmlns:a16="http://schemas.microsoft.com/office/drawing/2014/main" id="{5FB3EDB7-8409-3A4E-A7C7-48668EC08BA0}"/>
                </a:ext>
              </a:extLst>
            </p:cNvPr>
            <p:cNvSpPr/>
            <p:nvPr/>
          </p:nvSpPr>
          <p:spPr>
            <a:xfrm>
              <a:off x="4546948" y="1816269"/>
              <a:ext cx="4472353" cy="704279"/>
            </a:xfrm>
            <a:prstGeom prst="round2SameRect">
              <a:avLst>
                <a:gd name="adj1" fmla="val 30308"/>
                <a:gd name="adj2" fmla="val 0"/>
              </a:avLst>
            </a:prstGeom>
            <a:solidFill>
              <a:srgbClr val="660000"/>
            </a:solidFill>
            <a:ln>
              <a:solidFill>
                <a:srgbClr val="66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KEY TAKEAWAY 1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FDD7673-D23A-5F41-85EC-946E24CDAEBF}"/>
                </a:ext>
              </a:extLst>
            </p:cNvPr>
            <p:cNvSpPr txBox="1"/>
            <p:nvPr/>
          </p:nvSpPr>
          <p:spPr>
            <a:xfrm>
              <a:off x="4552740" y="2504280"/>
              <a:ext cx="4472353" cy="16056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80000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The UPMEM PIM architecture is fundamentally compute bound.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As a result,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the most suitable work- loads are memory-bound.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4031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7B4DC-E43F-0644-A985-6D068B1B2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Vector Addition (VA)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6F9D2-F549-0F40-837D-B42114E20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first programming example</a:t>
            </a:r>
          </a:p>
          <a:p>
            <a:r>
              <a:rPr lang="en-US" dirty="0"/>
              <a:t>We partition the input arrays across: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DPUs</a:t>
            </a:r>
          </a:p>
          <a:p>
            <a:pPr lvl="1"/>
            <a:r>
              <a:rPr lang="en-US" dirty="0" err="1">
                <a:solidFill>
                  <a:srgbClr val="00B050"/>
                </a:solidFill>
              </a:rPr>
              <a:t>Tasklets</a:t>
            </a:r>
            <a:r>
              <a:rPr lang="en-US" dirty="0"/>
              <a:t>, i.e., software threads running on a DPU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72EFEB-7804-EE40-8134-9A3997B8C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00" y="3100826"/>
            <a:ext cx="7920000" cy="13604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942C94-4BDB-C14D-9F8C-17B98264E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00" y="3564714"/>
            <a:ext cx="7920000" cy="22269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8FB1A14-198C-EE44-976A-C32F2F324479}"/>
              </a:ext>
            </a:extLst>
          </p:cNvPr>
          <p:cNvSpPr/>
          <p:nvPr/>
        </p:nvSpPr>
        <p:spPr>
          <a:xfrm>
            <a:off x="612000" y="2932043"/>
            <a:ext cx="2001991" cy="302149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A4BB11-697F-9946-AAEC-B09BB35EA1DE}"/>
              </a:ext>
            </a:extLst>
          </p:cNvPr>
          <p:cNvSpPr/>
          <p:nvPr/>
        </p:nvSpPr>
        <p:spPr>
          <a:xfrm>
            <a:off x="2584174" y="2932043"/>
            <a:ext cx="2001991" cy="302149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BD50D0-72B1-274B-9DBD-2C3D3C22C365}"/>
              </a:ext>
            </a:extLst>
          </p:cNvPr>
          <p:cNvSpPr/>
          <p:nvPr/>
        </p:nvSpPr>
        <p:spPr>
          <a:xfrm>
            <a:off x="4566287" y="2932043"/>
            <a:ext cx="2001991" cy="302149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012BA6-68A6-2149-8323-BCFE0737AD9F}"/>
              </a:ext>
            </a:extLst>
          </p:cNvPr>
          <p:cNvSpPr/>
          <p:nvPr/>
        </p:nvSpPr>
        <p:spPr>
          <a:xfrm>
            <a:off x="6552011" y="2932043"/>
            <a:ext cx="2001991" cy="302149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A13413-1772-4C47-91D2-4A741FFEE9E9}"/>
              </a:ext>
            </a:extLst>
          </p:cNvPr>
          <p:cNvSpPr txBox="1"/>
          <p:nvPr/>
        </p:nvSpPr>
        <p:spPr>
          <a:xfrm>
            <a:off x="1140887" y="596747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D5E29E-24B5-1846-B55B-77EF1AEFD25D}"/>
              </a:ext>
            </a:extLst>
          </p:cNvPr>
          <p:cNvSpPr txBox="1"/>
          <p:nvPr/>
        </p:nvSpPr>
        <p:spPr>
          <a:xfrm>
            <a:off x="3127969" y="596747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4AD800-CDBD-5443-86DA-5DD3A10A83BB}"/>
              </a:ext>
            </a:extLst>
          </p:cNvPr>
          <p:cNvSpPr txBox="1"/>
          <p:nvPr/>
        </p:nvSpPr>
        <p:spPr>
          <a:xfrm>
            <a:off x="5110082" y="596690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937D9D-6A5D-FD48-BCD2-C423651EEA2E}"/>
              </a:ext>
            </a:extLst>
          </p:cNvPr>
          <p:cNvSpPr txBox="1"/>
          <p:nvPr/>
        </p:nvSpPr>
        <p:spPr>
          <a:xfrm>
            <a:off x="7097164" y="596690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D683699-D365-B84F-9B55-5B01DEE904DD}"/>
              </a:ext>
            </a:extLst>
          </p:cNvPr>
          <p:cNvSpPr/>
          <p:nvPr/>
        </p:nvSpPr>
        <p:spPr>
          <a:xfrm>
            <a:off x="631879" y="3083090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1D4BEA-3515-B044-8D7E-9957E2FF768A}"/>
              </a:ext>
            </a:extLst>
          </p:cNvPr>
          <p:cNvSpPr/>
          <p:nvPr/>
        </p:nvSpPr>
        <p:spPr>
          <a:xfrm>
            <a:off x="1598087" y="3084443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D17448-99CF-D343-AB80-E5839B807C2B}"/>
              </a:ext>
            </a:extLst>
          </p:cNvPr>
          <p:cNvSpPr/>
          <p:nvPr/>
        </p:nvSpPr>
        <p:spPr>
          <a:xfrm>
            <a:off x="2625429" y="3081737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C640CC6-91EE-074C-A1BE-7A8A20BAF44C}"/>
              </a:ext>
            </a:extLst>
          </p:cNvPr>
          <p:cNvSpPr/>
          <p:nvPr/>
        </p:nvSpPr>
        <p:spPr>
          <a:xfrm>
            <a:off x="3591637" y="3083090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4B322A0-61C5-E14F-B057-915B78BCF5E2}"/>
              </a:ext>
            </a:extLst>
          </p:cNvPr>
          <p:cNvSpPr/>
          <p:nvPr/>
        </p:nvSpPr>
        <p:spPr>
          <a:xfrm>
            <a:off x="4591275" y="3080384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2B6E93-A55B-6F4F-8D27-B50A5B9E76CA}"/>
              </a:ext>
            </a:extLst>
          </p:cNvPr>
          <p:cNvSpPr/>
          <p:nvPr/>
        </p:nvSpPr>
        <p:spPr>
          <a:xfrm>
            <a:off x="5557483" y="3081737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853501B-02F8-1945-9F15-6B9C7924520E}"/>
              </a:ext>
            </a:extLst>
          </p:cNvPr>
          <p:cNvSpPr/>
          <p:nvPr/>
        </p:nvSpPr>
        <p:spPr>
          <a:xfrm>
            <a:off x="6551256" y="3079031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6257B11-CEBB-7247-8BD6-8989381C7A1D}"/>
              </a:ext>
            </a:extLst>
          </p:cNvPr>
          <p:cNvSpPr/>
          <p:nvPr/>
        </p:nvSpPr>
        <p:spPr>
          <a:xfrm>
            <a:off x="7517464" y="3080384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414379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0BC12-78E4-E640-9EC2-E82468FE6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dirty="0"/>
              <a:t>UPMEM SDK Documentation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4F6E48-FE84-0D47-BD67-DBB9F4C7211D}"/>
              </a:ext>
            </a:extLst>
          </p:cNvPr>
          <p:cNvSpPr txBox="1"/>
          <p:nvPr/>
        </p:nvSpPr>
        <p:spPr>
          <a:xfrm>
            <a:off x="3343138" y="6504801"/>
            <a:ext cx="2457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3"/>
              </a:rPr>
              <a:t>https://sdk.upmem.com/2023.1.0/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EF2E78-C7DF-644D-B3DA-26EE43B82F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6572" y="906405"/>
            <a:ext cx="5550856" cy="550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06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83505-2DAA-ED43-A184-C4D419F9B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/>
          <a:lstStyle/>
          <a:p>
            <a:r>
              <a:rPr lang="en-US" sz="3800" dirty="0"/>
              <a:t>UPMEM Processing-in-DRAM Engine (2019)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247EB-0F00-D348-A874-BCF1EE2FA5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788613" y="6387700"/>
            <a:ext cx="2133600" cy="457200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1AB0E41-6335-3B40-AB06-F5B4D651A9D6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charset="-128"/>
              <a:cs typeface="+mn-cs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5EB2FE4-BC58-E94C-8039-4CDE8EEBB0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51" y="964045"/>
            <a:ext cx="8610600" cy="5193723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Processing in DRAM Engine </a:t>
            </a:r>
          </a:p>
          <a:p>
            <a:r>
              <a:rPr lang="en-US" dirty="0"/>
              <a:t>Includes </a:t>
            </a:r>
            <a:r>
              <a:rPr lang="en-US" b="1" dirty="0"/>
              <a:t>standard DIMM modules</a:t>
            </a:r>
            <a:r>
              <a:rPr lang="en-US" dirty="0"/>
              <a:t>, with a </a:t>
            </a:r>
            <a:r>
              <a:rPr lang="en-US" b="1" dirty="0"/>
              <a:t>large number of DPU processors </a:t>
            </a:r>
            <a:r>
              <a:rPr lang="en-US" dirty="0"/>
              <a:t>combined with DRAM chips.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Replaces </a:t>
            </a:r>
            <a:r>
              <a:rPr lang="en-US" b="1" dirty="0"/>
              <a:t>standard</a:t>
            </a:r>
            <a:r>
              <a:rPr lang="en-US" dirty="0"/>
              <a:t> DIMMs</a:t>
            </a:r>
          </a:p>
          <a:p>
            <a:pPr lvl="1"/>
            <a:r>
              <a:rPr lang="en-US" dirty="0"/>
              <a:t>DDR4 R-DIMM modules</a:t>
            </a:r>
          </a:p>
          <a:p>
            <a:pPr lvl="2"/>
            <a:r>
              <a:rPr lang="en-US" dirty="0"/>
              <a:t>8GB+128 DPUs (16 PIM chips)</a:t>
            </a:r>
          </a:p>
          <a:p>
            <a:pPr lvl="2"/>
            <a:r>
              <a:rPr lang="en-US" dirty="0"/>
              <a:t>Standard 2x-nm DRAM process</a:t>
            </a:r>
          </a:p>
          <a:p>
            <a:pPr lvl="1"/>
            <a:r>
              <a:rPr lang="en-US" b="1" dirty="0"/>
              <a:t>Large amounts of</a:t>
            </a:r>
            <a:r>
              <a:rPr lang="en-US" dirty="0"/>
              <a:t> compute &amp; memory bandwidth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2C3A3A-02C6-5F46-8278-4883459024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9331" y="2362200"/>
            <a:ext cx="3064669" cy="18094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3094D00-96B4-E74E-917B-BA57463AF2F6}"/>
              </a:ext>
            </a:extLst>
          </p:cNvPr>
          <p:cNvSpPr txBox="1"/>
          <p:nvPr/>
        </p:nvSpPr>
        <p:spPr>
          <a:xfrm>
            <a:off x="184532" y="6452797"/>
            <a:ext cx="53270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https://www.anandtech.com/show/14750/hot-chips-31-analysis-inmemory-processing-by-upmem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4B1677-FAD4-8147-AAAE-CAD39B29F335}"/>
              </a:ext>
            </a:extLst>
          </p:cNvPr>
          <p:cNvSpPr/>
          <p:nvPr/>
        </p:nvSpPr>
        <p:spPr>
          <a:xfrm>
            <a:off x="184532" y="6613279"/>
            <a:ext cx="733243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https://www.upmem.com/video-upmem-presenting-its-true-processing-in-memory-solution-hot-chips-2019/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506766-B570-B545-B275-3559CFC233C5}"/>
              </a:ext>
            </a:extLst>
          </p:cNvPr>
          <p:cNvGrpSpPr/>
          <p:nvPr/>
        </p:nvGrpSpPr>
        <p:grpSpPr>
          <a:xfrm>
            <a:off x="228600" y="4724400"/>
            <a:ext cx="8754585" cy="1709697"/>
            <a:chOff x="228600" y="4724400"/>
            <a:chExt cx="8754585" cy="170969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9DF79F1-207B-C34F-AF17-579F237B3E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8600" y="4724400"/>
              <a:ext cx="8754585" cy="1709697"/>
            </a:xfrm>
            <a:prstGeom prst="rect">
              <a:avLst/>
            </a:prstGeom>
          </p:spPr>
        </p:pic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1A8C06B5-1135-5C4F-83E8-E38AAB98D67C}"/>
                </a:ext>
              </a:extLst>
            </p:cNvPr>
            <p:cNvSpPr/>
            <p:nvPr/>
          </p:nvSpPr>
          <p:spPr bwMode="auto">
            <a:xfrm>
              <a:off x="228600" y="4725144"/>
              <a:ext cx="1440160" cy="134427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ＭＳ Ｐゴシック" panose="020B0600070205080204" pitchFamily="34" charset="-128"/>
                  <a:cs typeface="+mn-cs"/>
                </a:rPr>
                <a:t>CPU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ＭＳ Ｐゴシック" panose="020B0600070205080204" pitchFamily="34" charset="-128"/>
                  <a:cs typeface="+mn-cs"/>
                </a:rPr>
                <a:t>(x86, ARM, RV…)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DC95700-D7D1-5644-851B-FF2666B58A9E}"/>
                </a:ext>
              </a:extLst>
            </p:cNvPr>
            <p:cNvGrpSpPr/>
            <p:nvPr/>
          </p:nvGrpSpPr>
          <p:grpSpPr>
            <a:xfrm>
              <a:off x="1727429" y="5030705"/>
              <a:ext cx="1247056" cy="733148"/>
              <a:chOff x="1740768" y="5013176"/>
              <a:chExt cx="1247056" cy="733148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251D41E-D38C-AC45-AD0E-16543ACA0601}"/>
                  </a:ext>
                </a:extLst>
              </p:cNvPr>
              <p:cNvSpPr/>
              <p:nvPr/>
            </p:nvSpPr>
            <p:spPr bwMode="auto">
              <a:xfrm>
                <a:off x="1740768" y="5013176"/>
                <a:ext cx="1247056" cy="733148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6" name="Left-Right Arrow 5">
                <a:extLst>
                  <a:ext uri="{FF2B5EF4-FFF2-40B4-BE49-F238E27FC236}">
                    <a16:creationId xmlns:a16="http://schemas.microsoft.com/office/drawing/2014/main" id="{8C261558-8DDB-CE4D-A03B-11579E0FA88F}"/>
                  </a:ext>
                </a:extLst>
              </p:cNvPr>
              <p:cNvSpPr/>
              <p:nvPr/>
            </p:nvSpPr>
            <p:spPr bwMode="auto">
              <a:xfrm>
                <a:off x="1740768" y="5013176"/>
                <a:ext cx="1247056" cy="720080"/>
              </a:xfrm>
              <a:prstGeom prst="leftRightArrow">
                <a:avLst/>
              </a:prstGeom>
              <a:solidFill>
                <a:schemeClr val="bg1">
                  <a:lumMod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itchFamily="34" charset="0"/>
                    <a:ea typeface="ＭＳ Ｐゴシック" panose="020B0600070205080204" pitchFamily="34" charset="-128"/>
                    <a:cs typeface="+mn-cs"/>
                  </a:rPr>
                  <a:t>DDR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itchFamily="34" charset="0"/>
                    <a:ea typeface="ＭＳ Ｐゴシック" panose="020B0600070205080204" pitchFamily="34" charset="-128"/>
                    <a:cs typeface="+mn-cs"/>
                  </a:rPr>
                  <a:t>Data bus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84579032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7B4DC-E43F-0644-A985-6D068B1B2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General Programming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6F9D2-F549-0F40-837D-B42114E20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From UPMEM programming guide</a:t>
            </a:r>
            <a:r>
              <a:rPr lang="en-US" baseline="30000" dirty="0"/>
              <a:t>✻</a:t>
            </a:r>
            <a:r>
              <a:rPr lang="en-US" dirty="0"/>
              <a:t>, presentations</a:t>
            </a:r>
            <a:r>
              <a:rPr lang="en-US" baseline="30000" dirty="0"/>
              <a:t>★</a:t>
            </a:r>
            <a:r>
              <a:rPr lang="en-US" dirty="0"/>
              <a:t>, and white papers</a:t>
            </a:r>
            <a:r>
              <a:rPr lang="en-US" baseline="30000" dirty="0"/>
              <a:t>☆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5D1409-3F6A-404C-BA0C-B1E58EE0C5C1}"/>
              </a:ext>
            </a:extLst>
          </p:cNvPr>
          <p:cNvSpPr txBox="1"/>
          <p:nvPr/>
        </p:nvSpPr>
        <p:spPr>
          <a:xfrm>
            <a:off x="169011" y="5851726"/>
            <a:ext cx="72346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✻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https://sdk.upmem.com/2021.1.1/index.html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★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F.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Devaux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, "The true Processing In Memory accelerator,"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HotChips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2019.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doi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: 10.1109/HOTCHIPS.2019.8875680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☆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UPMEM, “Introduction to UPMEM PIM. Processing-in-memory (PIM) on DRAM Accelerator,” White paper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09C40A2-9B30-A54D-8764-D723E53E557A}"/>
              </a:ext>
            </a:extLst>
          </p:cNvPr>
          <p:cNvGrpSpPr/>
          <p:nvPr/>
        </p:nvGrpSpPr>
        <p:grpSpPr>
          <a:xfrm>
            <a:off x="1630497" y="2060153"/>
            <a:ext cx="5883007" cy="3593820"/>
            <a:chOff x="1630497" y="2060153"/>
            <a:chExt cx="5883007" cy="3483650"/>
          </a:xfrm>
        </p:grpSpPr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02C774D0-0374-7B43-914C-DDA905936022}"/>
                </a:ext>
              </a:extLst>
            </p:cNvPr>
            <p:cNvSpPr/>
            <p:nvPr/>
          </p:nvSpPr>
          <p:spPr>
            <a:xfrm>
              <a:off x="1630497" y="2060153"/>
              <a:ext cx="5883007" cy="3483650"/>
            </a:xfrm>
            <a:prstGeom prst="roundRect">
              <a:avLst>
                <a:gd name="adj" fmla="val 7357"/>
              </a:avLst>
            </a:prstGeom>
            <a:solidFill>
              <a:srgbClr val="F3FCF3"/>
            </a:solidFill>
            <a:ln w="44450">
              <a:solidFill>
                <a:srgbClr val="0099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ound Same Side Corner Rectangle 23">
              <a:extLst>
                <a:ext uri="{FF2B5EF4-FFF2-40B4-BE49-F238E27FC236}">
                  <a16:creationId xmlns:a16="http://schemas.microsoft.com/office/drawing/2014/main" id="{C0955F9C-1712-B54F-9BAE-DD8C0C4C3A90}"/>
                </a:ext>
              </a:extLst>
            </p:cNvPr>
            <p:cNvSpPr/>
            <p:nvPr/>
          </p:nvSpPr>
          <p:spPr>
            <a:xfrm>
              <a:off x="1630497" y="2069119"/>
              <a:ext cx="5883007" cy="39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9901"/>
            </a:solidFill>
            <a:ln>
              <a:solidFill>
                <a:srgbClr val="0099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GENERAL PROGRAMMING RECOMMENDATIONS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A18A08A-B5EA-F040-B17C-5E2D7CC3B463}"/>
              </a:ext>
            </a:extLst>
          </p:cNvPr>
          <p:cNvSpPr txBox="1"/>
          <p:nvPr/>
        </p:nvSpPr>
        <p:spPr>
          <a:xfrm>
            <a:off x="1630497" y="2465119"/>
            <a:ext cx="5883007" cy="3170099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Execute on the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DRAM Processing Units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 (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DPUs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)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portions of parallel code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 that are as long as possible.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Split the workload into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independent data blocks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, which the DPUs operate on independently.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Use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as many working DPUs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in the system as possible.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Launch at least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11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tasklets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 (i.e., software threads)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 per DPU. </a:t>
            </a:r>
          </a:p>
        </p:txBody>
      </p:sp>
    </p:spTree>
    <p:extLst>
      <p:ext uri="{BB962C8B-B14F-4D97-AF65-F5344CB8AC3E}">
        <p14:creationId xmlns:p14="http://schemas.microsoft.com/office/powerpoint/2010/main" val="398499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250DAA-E360-2847-8FC1-8ACFA0C53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0550" y="2022062"/>
            <a:ext cx="5549900" cy="1905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7F4718-E176-FC48-B556-D5B3A7CB3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DPU Allocation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EE7E5-BA02-EB49-B7A9-49BFA3F9D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" pitchFamily="2" charset="0"/>
              </a:rPr>
              <a:t>dpu_alloc</a:t>
            </a:r>
            <a:r>
              <a:rPr lang="en-US" dirty="0">
                <a:latin typeface="Courier" pitchFamily="2" charset="0"/>
              </a:rPr>
              <a:t>()</a:t>
            </a:r>
            <a:r>
              <a:rPr lang="en-US" dirty="0"/>
              <a:t> allocates a number of DPUs</a:t>
            </a:r>
          </a:p>
          <a:p>
            <a:pPr lvl="1"/>
            <a:r>
              <a:rPr lang="en-US" dirty="0"/>
              <a:t>Creates a </a:t>
            </a:r>
            <a:r>
              <a:rPr lang="en-US" dirty="0" err="1">
                <a:latin typeface="Courier" pitchFamily="2" charset="0"/>
              </a:rPr>
              <a:t>dpu_set</a:t>
            </a:r>
            <a:endParaRPr lang="en-US" dirty="0">
              <a:latin typeface="Courier" pitchFamily="2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22C0BA4-C882-2342-857C-D9075A4814AA}"/>
              </a:ext>
            </a:extLst>
          </p:cNvPr>
          <p:cNvSpPr/>
          <p:nvPr/>
        </p:nvSpPr>
        <p:spPr>
          <a:xfrm>
            <a:off x="576197" y="4339308"/>
            <a:ext cx="8054236" cy="900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Can we allocate different DPU sets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over the course of a program?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8FCA07D-5D31-C940-867D-A1CD65962359}"/>
              </a:ext>
            </a:extLst>
          </p:cNvPr>
          <p:cNvSpPr/>
          <p:nvPr/>
        </p:nvSpPr>
        <p:spPr>
          <a:xfrm>
            <a:off x="576197" y="5341760"/>
            <a:ext cx="8054236" cy="4687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Yes, we can. We show an example next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pitchFamily="2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BC2A61-D701-914B-996C-59367929C56E}"/>
              </a:ext>
            </a:extLst>
          </p:cNvPr>
          <p:cNvSpPr/>
          <p:nvPr/>
        </p:nvSpPr>
        <p:spPr>
          <a:xfrm>
            <a:off x="2618374" y="2893670"/>
            <a:ext cx="4450866" cy="208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E30E365-08CE-964A-AAA0-AB875AF895CF}"/>
              </a:ext>
            </a:extLst>
          </p:cNvPr>
          <p:cNvSpPr/>
          <p:nvPr/>
        </p:nvSpPr>
        <p:spPr>
          <a:xfrm>
            <a:off x="576197" y="5903084"/>
            <a:ext cx="8054236" cy="468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We deallocate a DPU set with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+mn-ea"/>
                <a:cs typeface="+mn-cs"/>
              </a:rPr>
              <a:t>dpu_free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+mn-ea"/>
                <a:cs typeface="+mn-cs"/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347005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9FA7871-1B99-BB48-8715-000EFDEE0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812" y="1808132"/>
            <a:ext cx="6546377" cy="46294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7F4718-E176-FC48-B556-D5B3A7CB3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DPU Allocation: Needleman-Wunsch (NW)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EE7E5-BA02-EB49-B7A9-49BFA3F9D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NW we change the number of DPUs in the DPU set as computation progresses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D47259-6EE9-264F-8D8D-77930A3F293D}"/>
              </a:ext>
            </a:extLst>
          </p:cNvPr>
          <p:cNvSpPr/>
          <p:nvPr/>
        </p:nvSpPr>
        <p:spPr>
          <a:xfrm>
            <a:off x="2738081" y="3287210"/>
            <a:ext cx="4947509" cy="432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774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A0796E5-B034-7E45-BD71-384E04ECC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200" y="1859983"/>
            <a:ext cx="5689600" cy="22045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7F4718-E176-FC48-B556-D5B3A7CB3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Load DPU Binary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EE7E5-BA02-EB49-B7A9-49BFA3F9D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" pitchFamily="2" charset="0"/>
              </a:rPr>
              <a:t>dpu_load</a:t>
            </a:r>
            <a:r>
              <a:rPr lang="en-US" dirty="0">
                <a:latin typeface="Courier" pitchFamily="2" charset="0"/>
              </a:rPr>
              <a:t>()</a:t>
            </a:r>
            <a:r>
              <a:rPr lang="en-US" dirty="0"/>
              <a:t> loads a program in all DPUs of a </a:t>
            </a:r>
            <a:r>
              <a:rPr lang="en-US" dirty="0" err="1">
                <a:latin typeface="Courier" pitchFamily="2" charset="0"/>
              </a:rPr>
              <a:t>dpu_set</a:t>
            </a:r>
            <a:endParaRPr lang="en-US" dirty="0">
              <a:latin typeface="Courier" pitchFamily="2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69E6352-6379-A545-AAE3-C3A60C35FC7D}"/>
              </a:ext>
            </a:extLst>
          </p:cNvPr>
          <p:cNvSpPr/>
          <p:nvPr/>
        </p:nvSpPr>
        <p:spPr>
          <a:xfrm>
            <a:off x="180000" y="4271178"/>
            <a:ext cx="8784000" cy="73549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Is it possible to launch different kernels onto different DPUs?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EE7B64D-547B-1945-A629-3AFB52D7DED1}"/>
              </a:ext>
            </a:extLst>
          </p:cNvPr>
          <p:cNvSpPr/>
          <p:nvPr/>
        </p:nvSpPr>
        <p:spPr>
          <a:xfrm>
            <a:off x="180000" y="5105090"/>
            <a:ext cx="8784000" cy="127903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Yes, it is possible. This enables: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Workloads with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task-level parallelism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Different programs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using different DPU sets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FA5533-DD45-D948-96A3-F7B8A5044115}"/>
              </a:ext>
            </a:extLst>
          </p:cNvPr>
          <p:cNvSpPr/>
          <p:nvPr/>
        </p:nvSpPr>
        <p:spPr>
          <a:xfrm>
            <a:off x="2583652" y="3625612"/>
            <a:ext cx="4644000" cy="208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552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9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CPU-DPU/DPU-CPU Data Transfers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54463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CPU-DPU and DPU-CPU transfers</a:t>
            </a:r>
          </a:p>
          <a:p>
            <a:pPr lvl="1"/>
            <a:r>
              <a:rPr lang="en-US" dirty="0"/>
              <a:t>Between host CPU’s main memory and DPUs’ MRAM banks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solidFill>
                  <a:srgbClr val="0070C0"/>
                </a:solidFill>
              </a:rPr>
              <a:t>Serial CPU-DPU/DPU-CPU </a:t>
            </a:r>
            <a:r>
              <a:rPr lang="en-US" dirty="0"/>
              <a:t>transfers: </a:t>
            </a:r>
          </a:p>
          <a:p>
            <a:pPr lvl="1"/>
            <a:r>
              <a:rPr lang="en-US" dirty="0"/>
              <a:t>A single DPU (i.e., 1 MRAM bank)</a:t>
            </a:r>
          </a:p>
          <a:p>
            <a:r>
              <a:rPr lang="en-US" dirty="0">
                <a:solidFill>
                  <a:srgbClr val="00B0F0"/>
                </a:solidFill>
              </a:rPr>
              <a:t>Parallel CPU-DPU/DPU-CPU </a:t>
            </a:r>
            <a:r>
              <a:rPr lang="en-US" dirty="0"/>
              <a:t>transfers: </a:t>
            </a:r>
          </a:p>
          <a:p>
            <a:pPr lvl="1"/>
            <a:r>
              <a:rPr lang="en-US" dirty="0"/>
              <a:t>Multiple DPUs (i.e., many MRAM banks)</a:t>
            </a:r>
          </a:p>
          <a:p>
            <a:r>
              <a:rPr lang="en-US" dirty="0">
                <a:solidFill>
                  <a:srgbClr val="C00000"/>
                </a:solidFill>
              </a:rPr>
              <a:t>Broadcast CPU-DPU </a:t>
            </a:r>
            <a:r>
              <a:rPr lang="en-US" dirty="0"/>
              <a:t>transfers: </a:t>
            </a:r>
          </a:p>
          <a:p>
            <a:pPr lvl="1"/>
            <a:r>
              <a:rPr lang="en-US" dirty="0"/>
              <a:t>Multiple DPUs with a single buffer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72EA4C-7C37-8149-BB9F-4DBD4123B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397" y="1479374"/>
            <a:ext cx="5091206" cy="30256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BBFD5D-1D73-5A45-882D-127A022427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7111" y="2216127"/>
            <a:ext cx="1353256" cy="13938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650C03D-7079-A345-905D-A3CC891345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3511" y="2566738"/>
            <a:ext cx="1111978" cy="90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94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09E19C-E116-394B-B3F6-A9B120881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95647"/>
            <a:ext cx="9144000" cy="7242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Serial Transfers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" pitchFamily="2" charset="0"/>
              </a:rPr>
              <a:t>dpu_copy_to</a:t>
            </a:r>
            <a:r>
              <a:rPr lang="en-US" dirty="0">
                <a:latin typeface="Courier" pitchFamily="2" charset="0"/>
              </a:rPr>
              <a:t>(); </a:t>
            </a:r>
          </a:p>
          <a:p>
            <a:r>
              <a:rPr lang="en-US" dirty="0" err="1">
                <a:latin typeface="Courier" pitchFamily="2" charset="0"/>
              </a:rPr>
              <a:t>dpu_copy_from</a:t>
            </a:r>
            <a:r>
              <a:rPr lang="en-US" dirty="0">
                <a:latin typeface="Courier" pitchFamily="2" charset="0"/>
              </a:rPr>
              <a:t>();</a:t>
            </a:r>
          </a:p>
          <a:p>
            <a:r>
              <a:rPr lang="en-US" dirty="0"/>
              <a:t>We transfer (part of) a buffer to/from each DPU in the </a:t>
            </a:r>
            <a:r>
              <a:rPr lang="en-US" dirty="0" err="1">
                <a:latin typeface="Courier" pitchFamily="2" charset="0"/>
              </a:rPr>
              <a:t>dpu_set</a:t>
            </a:r>
            <a:endParaRPr lang="en-US" dirty="0">
              <a:latin typeface="Courier" pitchFamily="2" charset="0"/>
            </a:endParaRPr>
          </a:p>
          <a:p>
            <a:r>
              <a:rPr lang="en-US" dirty="0">
                <a:latin typeface="Courier" pitchFamily="2" charset="0"/>
              </a:rPr>
              <a:t>DPU_MRAM_HEAP_POINTER_NAME</a:t>
            </a:r>
            <a:r>
              <a:rPr lang="en-US" dirty="0"/>
              <a:t>: Start of the MRAM range that can be freely accessed by applications</a:t>
            </a:r>
          </a:p>
          <a:p>
            <a:pPr lvl="1"/>
            <a:r>
              <a:rPr lang="en-US" dirty="0"/>
              <a:t>We do not allocate MRAM explicitly</a:t>
            </a:r>
          </a:p>
          <a:p>
            <a:pPr lvl="1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2DF0F9-2BFB-4843-8527-5F94CC6962E3}"/>
              </a:ext>
            </a:extLst>
          </p:cNvPr>
          <p:cNvSpPr/>
          <p:nvPr/>
        </p:nvSpPr>
        <p:spPr>
          <a:xfrm>
            <a:off x="3366467" y="4583759"/>
            <a:ext cx="1833770" cy="32799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C40D02-342C-5F4E-B09B-D0E2FF03AA1F}"/>
              </a:ext>
            </a:extLst>
          </p:cNvPr>
          <p:cNvSpPr/>
          <p:nvPr/>
        </p:nvSpPr>
        <p:spPr>
          <a:xfrm>
            <a:off x="5249269" y="4583759"/>
            <a:ext cx="1899976" cy="32799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BE0957-E7FD-7540-B454-1B3AA22E8069}"/>
              </a:ext>
            </a:extLst>
          </p:cNvPr>
          <p:cNvSpPr/>
          <p:nvPr/>
        </p:nvSpPr>
        <p:spPr>
          <a:xfrm>
            <a:off x="7193399" y="4587072"/>
            <a:ext cx="1919246" cy="32799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2CF407-A637-6644-A466-07C9CDA664EE}"/>
              </a:ext>
            </a:extLst>
          </p:cNvPr>
          <p:cNvSpPr txBox="1"/>
          <p:nvPr/>
        </p:nvSpPr>
        <p:spPr>
          <a:xfrm>
            <a:off x="3453375" y="4931437"/>
            <a:ext cx="17651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Offset within MRAM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B73BA1-7AB7-A446-BCDE-3F28F823290F}"/>
              </a:ext>
            </a:extLst>
          </p:cNvPr>
          <p:cNvSpPr txBox="1"/>
          <p:nvPr/>
        </p:nvSpPr>
        <p:spPr>
          <a:xfrm>
            <a:off x="5213487" y="4931436"/>
            <a:ext cx="20842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Pointer to main memory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C36A82-632F-3B41-8621-0FFE6CD6854E}"/>
              </a:ext>
            </a:extLst>
          </p:cNvPr>
          <p:cNvSpPr txBox="1"/>
          <p:nvPr/>
        </p:nvSpPr>
        <p:spPr>
          <a:xfrm>
            <a:off x="7639985" y="4931436"/>
            <a:ext cx="12119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Transfer size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248039-D1F3-6F44-A4E5-AFC07248542B}"/>
              </a:ext>
            </a:extLst>
          </p:cNvPr>
          <p:cNvSpPr/>
          <p:nvPr/>
        </p:nvSpPr>
        <p:spPr>
          <a:xfrm>
            <a:off x="1894901" y="4583759"/>
            <a:ext cx="1431642" cy="32799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65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B952FC9-EF50-E74C-9050-61BDD8C776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42992"/>
            <a:ext cx="9144000" cy="11838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Parallel Transfers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push different buffers to/from a DPU set in one transfer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All buffers need to be of the same size</a:t>
            </a:r>
          </a:p>
          <a:p>
            <a:r>
              <a:rPr lang="en-US" dirty="0"/>
              <a:t>First, prepare (</a:t>
            </a:r>
            <a:r>
              <a:rPr lang="en-US" dirty="0" err="1">
                <a:latin typeface="Courier" pitchFamily="2" charset="0"/>
              </a:rPr>
              <a:t>dpu_prepare_xfer</a:t>
            </a:r>
            <a:r>
              <a:rPr lang="en-US" dirty="0"/>
              <a:t>); </a:t>
            </a:r>
          </a:p>
          <a:p>
            <a:pPr marL="0" indent="0">
              <a:buNone/>
            </a:pPr>
            <a:r>
              <a:rPr lang="en-US" dirty="0"/>
              <a:t>   then, push (</a:t>
            </a:r>
            <a:r>
              <a:rPr lang="en-US" dirty="0" err="1">
                <a:latin typeface="Courier" pitchFamily="2" charset="0"/>
              </a:rPr>
              <a:t>dpu_push_xfer</a:t>
            </a:r>
            <a:r>
              <a:rPr lang="en-US" dirty="0"/>
              <a:t>)</a:t>
            </a:r>
          </a:p>
          <a:p>
            <a:r>
              <a:rPr lang="en-US" dirty="0"/>
              <a:t>Direction:</a:t>
            </a:r>
            <a:endParaRPr lang="en-US" dirty="0">
              <a:latin typeface="Courier" pitchFamily="2" charset="0"/>
            </a:endParaRPr>
          </a:p>
          <a:p>
            <a:pPr lvl="1"/>
            <a:r>
              <a:rPr lang="en-US" dirty="0">
                <a:latin typeface="Courier" pitchFamily="2" charset="0"/>
              </a:rPr>
              <a:t>DPU_XFER_TO_DPU</a:t>
            </a:r>
          </a:p>
          <a:p>
            <a:pPr lvl="1"/>
            <a:r>
              <a:rPr lang="en-US" dirty="0">
                <a:latin typeface="Courier" pitchFamily="2" charset="0"/>
              </a:rPr>
              <a:t>DPU_XFER_FROM_DPU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4E432-79B3-7A41-8E68-B145568FABDB}"/>
              </a:ext>
            </a:extLst>
          </p:cNvPr>
          <p:cNvSpPr txBox="1"/>
          <p:nvPr/>
        </p:nvSpPr>
        <p:spPr>
          <a:xfrm>
            <a:off x="4147987" y="4680077"/>
            <a:ext cx="20842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Pointer to main memory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3B90E8-B847-954F-8D72-FBACFEED0E58}"/>
              </a:ext>
            </a:extLst>
          </p:cNvPr>
          <p:cNvSpPr/>
          <p:nvPr/>
        </p:nvSpPr>
        <p:spPr>
          <a:xfrm>
            <a:off x="2201239" y="4851387"/>
            <a:ext cx="2000559" cy="18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3DC613-6990-024C-8074-B8D49D8D1D00}"/>
              </a:ext>
            </a:extLst>
          </p:cNvPr>
          <p:cNvSpPr/>
          <p:nvPr/>
        </p:nvSpPr>
        <p:spPr>
          <a:xfrm>
            <a:off x="2201238" y="5423356"/>
            <a:ext cx="2000559" cy="18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902BF4-5D78-7A4C-B2FD-35C7371F727C}"/>
              </a:ext>
            </a:extLst>
          </p:cNvPr>
          <p:cNvSpPr txBox="1"/>
          <p:nvPr/>
        </p:nvSpPr>
        <p:spPr>
          <a:xfrm>
            <a:off x="4486503" y="5205579"/>
            <a:ext cx="17651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Offset within MRAM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BF12E8-791D-6E45-AEB3-C557CB4D0152}"/>
              </a:ext>
            </a:extLst>
          </p:cNvPr>
          <p:cNvSpPr/>
          <p:nvPr/>
        </p:nvSpPr>
        <p:spPr>
          <a:xfrm>
            <a:off x="4396014" y="5074824"/>
            <a:ext cx="1788886" cy="18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9E8023-21F2-EC4E-8077-2560A7CDB347}"/>
              </a:ext>
            </a:extLst>
          </p:cNvPr>
          <p:cNvSpPr/>
          <p:nvPr/>
        </p:nvSpPr>
        <p:spPr>
          <a:xfrm>
            <a:off x="4396014" y="5655921"/>
            <a:ext cx="1788886" cy="18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963A45-1083-B74F-8494-ECAF0DD27BA4}"/>
              </a:ext>
            </a:extLst>
          </p:cNvPr>
          <p:cNvSpPr txBox="1"/>
          <p:nvPr/>
        </p:nvSpPr>
        <p:spPr>
          <a:xfrm>
            <a:off x="6589850" y="5205579"/>
            <a:ext cx="12119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Transfer size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591F47-E872-484C-AC72-622E01C6436B}"/>
              </a:ext>
            </a:extLst>
          </p:cNvPr>
          <p:cNvSpPr/>
          <p:nvPr/>
        </p:nvSpPr>
        <p:spPr>
          <a:xfrm>
            <a:off x="6234026" y="5074824"/>
            <a:ext cx="1792374" cy="18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8B6827-01C3-1D44-80F8-253AC5258CC4}"/>
              </a:ext>
            </a:extLst>
          </p:cNvPr>
          <p:cNvSpPr/>
          <p:nvPr/>
        </p:nvSpPr>
        <p:spPr>
          <a:xfrm>
            <a:off x="6234026" y="5655921"/>
            <a:ext cx="1792374" cy="18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0F78C7-D6E3-6E47-BA24-B9613909999E}"/>
              </a:ext>
            </a:extLst>
          </p:cNvPr>
          <p:cNvSpPr txBox="1"/>
          <p:nvPr/>
        </p:nvSpPr>
        <p:spPr>
          <a:xfrm>
            <a:off x="2848925" y="5706759"/>
            <a:ext cx="8915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Direction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2E9B8A-7AC7-4245-B4AA-52EB53B86945}"/>
              </a:ext>
            </a:extLst>
          </p:cNvPr>
          <p:cNvSpPr/>
          <p:nvPr/>
        </p:nvSpPr>
        <p:spPr>
          <a:xfrm>
            <a:off x="2038259" y="5089012"/>
            <a:ext cx="857342" cy="18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00464AD-C55F-154C-85E1-B81225288AA0}"/>
              </a:ext>
            </a:extLst>
          </p:cNvPr>
          <p:cNvSpPr/>
          <p:nvPr/>
        </p:nvSpPr>
        <p:spPr>
          <a:xfrm>
            <a:off x="2038258" y="5660981"/>
            <a:ext cx="857343" cy="18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141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/>
      <p:bldP spid="10" grpId="0" animBg="1"/>
      <p:bldP spid="11" grpId="0" animBg="1"/>
      <p:bldP spid="12" grpId="0"/>
      <p:bldP spid="13" grpId="0" animBg="1"/>
      <p:bldP spid="14" grpId="0" animBg="1"/>
      <p:bldP spid="15" grpId="0"/>
      <p:bldP spid="16" grpId="0" animBg="1"/>
      <p:bldP spid="1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B0E579A-431B-0442-895F-E410DED79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46" y="3265172"/>
            <a:ext cx="8866909" cy="3382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Broadcast Transfers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" pitchFamily="2" charset="0"/>
              </a:rPr>
              <a:t>dpu_broadcast_to</a:t>
            </a:r>
            <a:r>
              <a:rPr lang="en-US" dirty="0">
                <a:latin typeface="Courier" pitchFamily="2" charset="0"/>
              </a:rPr>
              <a:t>(); </a:t>
            </a:r>
          </a:p>
          <a:p>
            <a:pPr lvl="1"/>
            <a:r>
              <a:rPr lang="en-US" dirty="0"/>
              <a:t>Only CPU to DPU</a:t>
            </a:r>
          </a:p>
          <a:p>
            <a:r>
              <a:rPr lang="en-US" dirty="0"/>
              <a:t>We transfer the same buffer to all DPUs in the </a:t>
            </a:r>
            <a:r>
              <a:rPr lang="en-US" dirty="0" err="1">
                <a:latin typeface="Courier" pitchFamily="2" charset="0"/>
              </a:rPr>
              <a:t>dpu_set</a:t>
            </a:r>
            <a:endParaRPr lang="en-US" dirty="0">
              <a:latin typeface="Courier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C40D02-342C-5F4E-B09B-D0E2FF03AA1F}"/>
              </a:ext>
            </a:extLst>
          </p:cNvPr>
          <p:cNvSpPr/>
          <p:nvPr/>
        </p:nvSpPr>
        <p:spPr>
          <a:xfrm>
            <a:off x="4928341" y="3281556"/>
            <a:ext cx="564409" cy="18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BE0957-E7FD-7540-B454-1B3AA22E8069}"/>
              </a:ext>
            </a:extLst>
          </p:cNvPr>
          <p:cNvSpPr/>
          <p:nvPr/>
        </p:nvSpPr>
        <p:spPr>
          <a:xfrm>
            <a:off x="5549470" y="3281556"/>
            <a:ext cx="1778430" cy="18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B73BA1-7AB7-A446-BCDE-3F28F823290F}"/>
              </a:ext>
            </a:extLst>
          </p:cNvPr>
          <p:cNvSpPr txBox="1"/>
          <p:nvPr/>
        </p:nvSpPr>
        <p:spPr>
          <a:xfrm>
            <a:off x="3378314" y="3366537"/>
            <a:ext cx="20842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Pointer to main memory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C36A82-632F-3B41-8621-0FFE6CD6854E}"/>
              </a:ext>
            </a:extLst>
          </p:cNvPr>
          <p:cNvSpPr txBox="1"/>
          <p:nvPr/>
        </p:nvSpPr>
        <p:spPr>
          <a:xfrm>
            <a:off x="5897992" y="3378587"/>
            <a:ext cx="12119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Transfer size</a:t>
            </a:r>
          </a:p>
        </p:txBody>
      </p:sp>
    </p:spTree>
    <p:extLst>
      <p:ext uri="{BB962C8B-B14F-4D97-AF65-F5344CB8AC3E}">
        <p14:creationId xmlns:p14="http://schemas.microsoft.com/office/powerpoint/2010/main" val="1381326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Different Types of Transfers in a Program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CCDEB4C7-6870-FC49-886F-6AC4FABEC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example benchmark that uses both parallel and serial transfers</a:t>
            </a:r>
          </a:p>
          <a:p>
            <a:r>
              <a:rPr lang="en-US" dirty="0"/>
              <a:t>Select (SEL)</a:t>
            </a:r>
          </a:p>
          <a:p>
            <a:pPr lvl="1"/>
            <a:r>
              <a:rPr lang="en-US" dirty="0"/>
              <a:t>Remove even values</a:t>
            </a:r>
          </a:p>
        </p:txBody>
      </p:sp>
      <p:pic>
        <p:nvPicPr>
          <p:cNvPr id="1026" name="Picture 2" descr="https://lh3.googleusercontent.com/3CySxnroF3B3ofCAVargSn8x_YDhnSqiFLkgtnUdHwwQWemW3YdUXwdYSbMY2Xx-eOAKokCwHHGh2PjC8OaxwjdJjdV1ZMwnKvet9SMSAZwEoxxi9FTtjWHLaBcj65CFBCEG-L4">
            <a:extLst>
              <a:ext uri="{FF2B5EF4-FFF2-40B4-BE49-F238E27FC236}">
                <a16:creationId xmlns:a16="http://schemas.microsoft.com/office/drawing/2014/main" id="{AE11AA65-E381-344B-B0A3-CCCF3187A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390" y="3137414"/>
            <a:ext cx="6315765" cy="209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58D0166-1F09-1F4F-AC75-9B0B7A873D9C}"/>
              </a:ext>
            </a:extLst>
          </p:cNvPr>
          <p:cNvSpPr/>
          <p:nvPr/>
        </p:nvSpPr>
        <p:spPr>
          <a:xfrm>
            <a:off x="1838863" y="3524941"/>
            <a:ext cx="1819701" cy="48614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A29C51-D287-554E-95CB-D669A3DB5308}"/>
              </a:ext>
            </a:extLst>
          </p:cNvPr>
          <p:cNvSpPr txBox="1"/>
          <p:nvPr/>
        </p:nvSpPr>
        <p:spPr>
          <a:xfrm>
            <a:off x="2407944" y="3962087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B71EB7-8A9C-144F-ABDE-C1F827BF26D6}"/>
              </a:ext>
            </a:extLst>
          </p:cNvPr>
          <p:cNvSpPr/>
          <p:nvPr/>
        </p:nvSpPr>
        <p:spPr>
          <a:xfrm>
            <a:off x="3678861" y="3524941"/>
            <a:ext cx="1819701" cy="48614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C45036-4C95-7749-BF11-FCB7E07A5BDB}"/>
              </a:ext>
            </a:extLst>
          </p:cNvPr>
          <p:cNvSpPr txBox="1"/>
          <p:nvPr/>
        </p:nvSpPr>
        <p:spPr>
          <a:xfrm>
            <a:off x="4268239" y="3962087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49E219-4A5E-E047-9D34-51BC98BDEB81}"/>
              </a:ext>
            </a:extLst>
          </p:cNvPr>
          <p:cNvSpPr/>
          <p:nvPr/>
        </p:nvSpPr>
        <p:spPr>
          <a:xfrm>
            <a:off x="5518859" y="3524941"/>
            <a:ext cx="1819701" cy="48614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16C3A0-6F9D-5D4C-8317-05EFEF69D13C}"/>
              </a:ext>
            </a:extLst>
          </p:cNvPr>
          <p:cNvSpPr txBox="1"/>
          <p:nvPr/>
        </p:nvSpPr>
        <p:spPr>
          <a:xfrm>
            <a:off x="6087940" y="3962087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13D260-4160-7148-A5D6-BC53CFB03E89}"/>
              </a:ext>
            </a:extLst>
          </p:cNvPr>
          <p:cNvSpPr/>
          <p:nvPr/>
        </p:nvSpPr>
        <p:spPr>
          <a:xfrm>
            <a:off x="1838863" y="4731865"/>
            <a:ext cx="913827" cy="48614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8AAC44-C123-C34D-B7F0-41D2A9E54199}"/>
              </a:ext>
            </a:extLst>
          </p:cNvPr>
          <p:cNvSpPr txBox="1"/>
          <p:nvPr/>
        </p:nvSpPr>
        <p:spPr>
          <a:xfrm>
            <a:off x="1950744" y="517503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E64F227-B950-214F-BED2-4789E6294B7A}"/>
              </a:ext>
            </a:extLst>
          </p:cNvPr>
          <p:cNvSpPr/>
          <p:nvPr/>
        </p:nvSpPr>
        <p:spPr>
          <a:xfrm>
            <a:off x="2764393" y="4731865"/>
            <a:ext cx="913827" cy="48614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512962-8A93-694F-91A8-25DACD2F0435}"/>
              </a:ext>
            </a:extLst>
          </p:cNvPr>
          <p:cNvSpPr txBox="1"/>
          <p:nvPr/>
        </p:nvSpPr>
        <p:spPr>
          <a:xfrm>
            <a:off x="2864571" y="517503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1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2A486AB-4515-5C43-90C3-E770CBF7C1FF}"/>
              </a:ext>
            </a:extLst>
          </p:cNvPr>
          <p:cNvSpPr/>
          <p:nvPr/>
        </p:nvSpPr>
        <p:spPr>
          <a:xfrm>
            <a:off x="3689922" y="4731865"/>
            <a:ext cx="411093" cy="48614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CDF037-A4F4-1840-9FE1-3A616C64B3E2}"/>
              </a:ext>
            </a:extLst>
          </p:cNvPr>
          <p:cNvSpPr txBox="1"/>
          <p:nvPr/>
        </p:nvSpPr>
        <p:spPr>
          <a:xfrm>
            <a:off x="3635550" y="517503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3BDC5F1-D650-3A4D-A19B-9DC141195CEC}"/>
              </a:ext>
            </a:extLst>
          </p:cNvPr>
          <p:cNvSpPr txBox="1"/>
          <p:nvPr/>
        </p:nvSpPr>
        <p:spPr>
          <a:xfrm>
            <a:off x="7391717" y="3444845"/>
            <a:ext cx="1447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Parallel transfers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4EDAAB-1B0C-AD41-9543-D45741CDD8AD}"/>
              </a:ext>
            </a:extLst>
          </p:cNvPr>
          <p:cNvSpPr txBox="1"/>
          <p:nvPr/>
        </p:nvSpPr>
        <p:spPr>
          <a:xfrm>
            <a:off x="4168920" y="4630285"/>
            <a:ext cx="1622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Serial transfers</a:t>
            </a:r>
          </a:p>
        </p:txBody>
      </p:sp>
    </p:spTree>
    <p:extLst>
      <p:ext uri="{BB962C8B-B14F-4D97-AF65-F5344CB8AC3E}">
        <p14:creationId xmlns:p14="http://schemas.microsoft.com/office/powerpoint/2010/main" val="218741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  <p:bldP spid="19" grpId="0" animBg="1"/>
      <p:bldP spid="20" grpId="0"/>
      <p:bldP spid="21" grpId="0"/>
      <p:bldP spid="2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Inter-DPU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54463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There is </a:t>
            </a:r>
            <a:r>
              <a:rPr lang="en-US" dirty="0">
                <a:solidFill>
                  <a:srgbClr val="C00000"/>
                </a:solidFill>
              </a:rPr>
              <a:t>no direct communication channel between DPUs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rgbClr val="0070C0"/>
                </a:solidFill>
              </a:rPr>
              <a:t>Inter-DPU communication takes place via the host CPU </a:t>
            </a:r>
            <a:r>
              <a:rPr lang="en-US" dirty="0"/>
              <a:t>using CPU-DPU and DPU-CPU transfers</a:t>
            </a:r>
          </a:p>
          <a:p>
            <a:r>
              <a:rPr lang="en-US" dirty="0"/>
              <a:t>Example communication patterns:</a:t>
            </a:r>
          </a:p>
          <a:p>
            <a:pPr lvl="1"/>
            <a:r>
              <a:rPr lang="en-US" dirty="0"/>
              <a:t>Merging of partial results to obtain the final result</a:t>
            </a:r>
          </a:p>
          <a:p>
            <a:pPr lvl="2"/>
            <a:r>
              <a:rPr lang="en-US" dirty="0"/>
              <a:t>Only DPU-CPU transfers</a:t>
            </a:r>
          </a:p>
          <a:p>
            <a:pPr lvl="1"/>
            <a:r>
              <a:rPr lang="en-US" dirty="0"/>
              <a:t>Redistribution of intermediate results for further computation</a:t>
            </a:r>
          </a:p>
          <a:p>
            <a:pPr lvl="2"/>
            <a:r>
              <a:rPr lang="en-US" dirty="0"/>
              <a:t>DPU-CPU transfers and CPU-DPU transfers</a:t>
            </a:r>
          </a:p>
          <a:p>
            <a:pPr lvl="2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673F16-FD64-9E44-95EB-838ABD9C03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397" y="1479374"/>
            <a:ext cx="5091206" cy="30256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4BF1AC-6943-264D-9EE5-45F1898FBC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7111" y="2216127"/>
            <a:ext cx="1353256" cy="13938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8181AF-3817-9B4B-AC17-D6F6B7FA4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3511" y="2566738"/>
            <a:ext cx="1111978" cy="90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22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6BF00-CBE8-814D-B088-82A94D9E6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UPMEM DIMMs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3EBD4-3CCC-C145-B4CE-E1E9E7261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E19: 8 chips/DIMM (1 rank). DPUs @ 267 MHz</a:t>
            </a:r>
          </a:p>
          <a:p>
            <a:r>
              <a:rPr lang="en-US" sz="2600" dirty="0"/>
              <a:t>P21: 16 chips/DIMM (2 ranks). DPUs @ 350 MHz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5C2AE4-3B3A-DE4A-A3A4-2A8ADB7D2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4637" y="2058625"/>
            <a:ext cx="5694726" cy="41416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FAC973-70A2-804A-B666-069E89D6CF82}"/>
              </a:ext>
            </a:extLst>
          </p:cNvPr>
          <p:cNvSpPr txBox="1"/>
          <p:nvPr/>
        </p:nvSpPr>
        <p:spPr>
          <a:xfrm>
            <a:off x="3996362" y="6556419"/>
            <a:ext cx="11512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www.upmem.com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20476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Fast are these Data Transfers?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563509" cy="3596387"/>
          </a:xfrm>
        </p:spPr>
        <p:txBody>
          <a:bodyPr>
            <a:normAutofit fontScale="92500"/>
          </a:bodyPr>
          <a:lstStyle/>
          <a:p>
            <a:r>
              <a:rPr lang="en-US" dirty="0"/>
              <a:t>With a microbenchmark, we obtain the </a:t>
            </a:r>
            <a:r>
              <a:rPr lang="en-US" dirty="0">
                <a:solidFill>
                  <a:srgbClr val="00B050"/>
                </a:solidFill>
              </a:rPr>
              <a:t>sustained bandwidth of all types of CPU-DPU and DPU-CPU transfers</a:t>
            </a:r>
          </a:p>
          <a:p>
            <a:r>
              <a:rPr lang="en-US" dirty="0"/>
              <a:t>Two experiments:</a:t>
            </a:r>
          </a:p>
          <a:p>
            <a:pPr lvl="1"/>
            <a:r>
              <a:rPr lang="en-US" dirty="0">
                <a:solidFill>
                  <a:srgbClr val="7030A0"/>
                </a:solidFill>
              </a:rPr>
              <a:t>1 DPU</a:t>
            </a:r>
            <a:r>
              <a:rPr lang="en-US" dirty="0"/>
              <a:t>: variable CPU-DPU and DPU-CPU transfer size (</a:t>
            </a:r>
            <a:r>
              <a:rPr lang="en-US" dirty="0">
                <a:solidFill>
                  <a:srgbClr val="0070C0"/>
                </a:solidFill>
              </a:rPr>
              <a:t>8 bytes to 32 MB</a:t>
            </a:r>
            <a:r>
              <a:rPr lang="en-US" dirty="0"/>
              <a:t>) </a:t>
            </a:r>
          </a:p>
          <a:p>
            <a:pPr lvl="1"/>
            <a:r>
              <a:rPr lang="en-US" dirty="0">
                <a:solidFill>
                  <a:srgbClr val="7030A0"/>
                </a:solidFill>
              </a:rPr>
              <a:t>1 rank</a:t>
            </a:r>
            <a:r>
              <a:rPr lang="en-US" dirty="0"/>
              <a:t>: 32 MB CPU-DPU and DPU-CPU transfers to/from a set of    </a:t>
            </a:r>
            <a:r>
              <a:rPr lang="en-US" dirty="0">
                <a:solidFill>
                  <a:srgbClr val="0070C0"/>
                </a:solidFill>
              </a:rPr>
              <a:t>1 to 64 MRAM banks </a:t>
            </a:r>
            <a:r>
              <a:rPr lang="en-US" dirty="0"/>
              <a:t>within the same rank</a:t>
            </a:r>
          </a:p>
          <a:p>
            <a:r>
              <a:rPr lang="en-US" dirty="0"/>
              <a:t>Preliminary experiments with more than one rank</a:t>
            </a:r>
          </a:p>
          <a:p>
            <a:pPr lvl="1"/>
            <a:r>
              <a:rPr lang="en-US" dirty="0"/>
              <a:t>Channel-level parallelism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8BF6F1C-6357-FF41-8DAD-F141C5360C5E}"/>
              </a:ext>
            </a:extLst>
          </p:cNvPr>
          <p:cNvSpPr/>
          <p:nvPr/>
        </p:nvSpPr>
        <p:spPr>
          <a:xfrm>
            <a:off x="178200" y="4532559"/>
            <a:ext cx="8787600" cy="8090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DDR4 bandwidth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bounds the maximum transfer bandwidth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450DB32E-BCF3-E341-8FD4-948C6D96182A}"/>
              </a:ext>
            </a:extLst>
          </p:cNvPr>
          <p:cNvSpPr/>
          <p:nvPr/>
        </p:nvSpPr>
        <p:spPr>
          <a:xfrm>
            <a:off x="178200" y="5467048"/>
            <a:ext cx="8787600" cy="83452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The cost of the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transfers can be amortized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if enough computation is run on the DPUs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99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CPU-DPU/DPU-CPU Transfers: 1 DPU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transfer size varies between 8 bytes and 32 MB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011641A-D2D1-0A49-B19D-E493AEEC6F4E}"/>
              </a:ext>
            </a:extLst>
          </p:cNvPr>
          <p:cNvGraphicFramePr>
            <a:graphicFrameLocks/>
          </p:cNvGraphicFramePr>
          <p:nvPr/>
        </p:nvGraphicFramePr>
        <p:xfrm>
          <a:off x="1682750" y="1532510"/>
          <a:ext cx="57785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D0B98109-C8EE-2342-9334-DD8DC3206000}"/>
              </a:ext>
            </a:extLst>
          </p:cNvPr>
          <p:cNvGrpSpPr/>
          <p:nvPr/>
        </p:nvGrpSpPr>
        <p:grpSpPr>
          <a:xfrm>
            <a:off x="832991" y="4512290"/>
            <a:ext cx="7478019" cy="1600415"/>
            <a:chOff x="1643281" y="4361975"/>
            <a:chExt cx="6864225" cy="1798364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7403D06A-5D97-DD45-9B05-3564ED166269}"/>
                </a:ext>
              </a:extLst>
            </p:cNvPr>
            <p:cNvSpPr/>
            <p:nvPr/>
          </p:nvSpPr>
          <p:spPr>
            <a:xfrm>
              <a:off x="1643281" y="4361977"/>
              <a:ext cx="6864225" cy="1707129"/>
            </a:xfrm>
            <a:prstGeom prst="roundRect">
              <a:avLst>
                <a:gd name="adj" fmla="val 7357"/>
              </a:avLst>
            </a:prstGeom>
            <a:solidFill>
              <a:srgbClr val="F5F6FB"/>
            </a:solidFill>
            <a:ln w="44450"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sp>
          <p:nvSpPr>
            <p:cNvPr id="13" name="Round Same Side Corner Rectangle 12">
              <a:extLst>
                <a:ext uri="{FF2B5EF4-FFF2-40B4-BE49-F238E27FC236}">
                  <a16:creationId xmlns:a16="http://schemas.microsoft.com/office/drawing/2014/main" id="{00193EC6-326B-7D4B-B7BB-74938269E67A}"/>
                </a:ext>
              </a:extLst>
            </p:cNvPr>
            <p:cNvSpPr/>
            <p:nvPr/>
          </p:nvSpPr>
          <p:spPr>
            <a:xfrm>
              <a:off x="1643281" y="4361975"/>
              <a:ext cx="6864225" cy="444980"/>
            </a:xfrm>
            <a:prstGeom prst="round2SameRect">
              <a:avLst>
                <a:gd name="adj1" fmla="val 33688"/>
                <a:gd name="adj2" fmla="val 0"/>
              </a:avLst>
            </a:prstGeom>
            <a:solidFill>
              <a:srgbClr val="2D458A"/>
            </a:solidFill>
            <a:ln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KEY OBSERVATION 7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AF2F449-943C-994C-880E-C7AD4D78257B}"/>
                </a:ext>
              </a:extLst>
            </p:cNvPr>
            <p:cNvSpPr txBox="1"/>
            <p:nvPr/>
          </p:nvSpPr>
          <p:spPr>
            <a:xfrm>
              <a:off x="1643281" y="4836900"/>
              <a:ext cx="6864225" cy="1323439"/>
            </a:xfrm>
            <a:prstGeom prst="rect">
              <a:avLst/>
            </a:prstGeom>
            <a:noFill/>
          </p:spPr>
          <p:txBody>
            <a:bodyPr wrap="square" lIns="180000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Larger CPU-DPU and DPU-CPU transfers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between the host main memory and the DRAM Processing Unit’s Main memory (MRAM) banks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result in higher sustained bandwidth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38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repeatCount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Chart bld="series"/>
        </p:bldSub>
      </p:bldGraphic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CPU-DPU/DPU-CPU Transfers: 1 Rank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00B0F0"/>
                </a:solidFill>
              </a:rPr>
              <a:t>CPU-DPU</a:t>
            </a:r>
            <a:r>
              <a:rPr lang="en-US" sz="2400" dirty="0"/>
              <a:t> (serial/parallel/</a:t>
            </a:r>
            <a:r>
              <a:rPr lang="en-US" sz="2400" dirty="0">
                <a:solidFill>
                  <a:srgbClr val="C00000"/>
                </a:solidFill>
              </a:rPr>
              <a:t>broadcast</a:t>
            </a:r>
            <a:r>
              <a:rPr lang="en-US" sz="2400" dirty="0"/>
              <a:t>) and </a:t>
            </a:r>
            <a:r>
              <a:rPr lang="en-US" sz="2400" dirty="0">
                <a:solidFill>
                  <a:srgbClr val="002060"/>
                </a:solidFill>
              </a:rPr>
              <a:t>DPU-CPU </a:t>
            </a:r>
            <a:r>
              <a:rPr lang="en-US" sz="2400" dirty="0"/>
              <a:t>(serial/parallel)</a:t>
            </a:r>
          </a:p>
          <a:p>
            <a:r>
              <a:rPr lang="en-US" sz="2400" dirty="0"/>
              <a:t>The number of DPUs varies between 1 and 64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FECE51C5-A872-834E-9035-785BB5A3D9F8}"/>
              </a:ext>
            </a:extLst>
          </p:cNvPr>
          <p:cNvGraphicFramePr>
            <a:graphicFrameLocks/>
          </p:cNvGraphicFramePr>
          <p:nvPr/>
        </p:nvGraphicFramePr>
        <p:xfrm>
          <a:off x="1729178" y="1947294"/>
          <a:ext cx="5774267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896F35F5-422B-DB4F-962C-E39AC8431745}"/>
              </a:ext>
            </a:extLst>
          </p:cNvPr>
          <p:cNvGrpSpPr/>
          <p:nvPr/>
        </p:nvGrpSpPr>
        <p:grpSpPr>
          <a:xfrm>
            <a:off x="701177" y="4612496"/>
            <a:ext cx="7741646" cy="1718559"/>
            <a:chOff x="1643281" y="4361976"/>
            <a:chExt cx="6864225" cy="1718559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6D58343B-D108-CE40-B33F-611BF9E8160A}"/>
                </a:ext>
              </a:extLst>
            </p:cNvPr>
            <p:cNvSpPr/>
            <p:nvPr/>
          </p:nvSpPr>
          <p:spPr>
            <a:xfrm>
              <a:off x="1643281" y="4361977"/>
              <a:ext cx="6864225" cy="1707129"/>
            </a:xfrm>
            <a:prstGeom prst="roundRect">
              <a:avLst>
                <a:gd name="adj" fmla="val 7357"/>
              </a:avLst>
            </a:prstGeom>
            <a:solidFill>
              <a:srgbClr val="F5F6FB"/>
            </a:solidFill>
            <a:ln w="44450"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ound Same Side Corner Rectangle 7">
              <a:extLst>
                <a:ext uri="{FF2B5EF4-FFF2-40B4-BE49-F238E27FC236}">
                  <a16:creationId xmlns:a16="http://schemas.microsoft.com/office/drawing/2014/main" id="{043BEDDD-71D2-DA47-9178-E8530F350FF8}"/>
                </a:ext>
              </a:extLst>
            </p:cNvPr>
            <p:cNvSpPr/>
            <p:nvPr/>
          </p:nvSpPr>
          <p:spPr>
            <a:xfrm>
              <a:off x="1643281" y="4361976"/>
              <a:ext cx="6864225" cy="396000"/>
            </a:xfrm>
            <a:prstGeom prst="round2SameRect">
              <a:avLst>
                <a:gd name="adj1" fmla="val 33688"/>
                <a:gd name="adj2" fmla="val 0"/>
              </a:avLst>
            </a:prstGeom>
            <a:solidFill>
              <a:srgbClr val="2D458A"/>
            </a:solidFill>
            <a:ln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KEY OBSERVATION 8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FED7AD4-4306-894A-A53E-1939AE75FB6F}"/>
                </a:ext>
              </a:extLst>
            </p:cNvPr>
            <p:cNvSpPr txBox="1"/>
            <p:nvPr/>
          </p:nvSpPr>
          <p:spPr>
            <a:xfrm>
              <a:off x="1643281" y="4757096"/>
              <a:ext cx="6864225" cy="1323439"/>
            </a:xfrm>
            <a:prstGeom prst="rect">
              <a:avLst/>
            </a:prstGeom>
            <a:noFill/>
          </p:spPr>
          <p:txBody>
            <a:bodyPr wrap="square" lIns="180000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The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sustained bandwidth of parallel CPU-DPU and DPU-CPU transfers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 between the host main memory and the DRAM Processing Unit’s Main memory (MRAM) banks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increases with the number of DRAM Processing Units inside a rank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1193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 uiExpand="1">
        <p:bldSub>
          <a:bldChart bld="series"/>
        </p:bldSub>
      </p:bldGraphic>
      <p:bldGraphic spid="10" grpId="1" uiExpand="1">
        <p:bldSub>
          <a:bldChart bld="series"/>
        </p:bldSub>
      </p:bldGraphic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CPU-DPU/DPU-CPU Transfers: 1 Rank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00B0F0"/>
                </a:solidFill>
              </a:rPr>
              <a:t>CPU-DPU</a:t>
            </a:r>
            <a:r>
              <a:rPr lang="en-US" sz="2400" dirty="0"/>
              <a:t> (serial/parallel/</a:t>
            </a:r>
            <a:r>
              <a:rPr lang="en-US" sz="2400" dirty="0">
                <a:solidFill>
                  <a:srgbClr val="C00000"/>
                </a:solidFill>
              </a:rPr>
              <a:t>broadcast</a:t>
            </a:r>
            <a:r>
              <a:rPr lang="en-US" sz="2400" dirty="0"/>
              <a:t>) and </a:t>
            </a:r>
            <a:r>
              <a:rPr lang="en-US" sz="2400" dirty="0">
                <a:solidFill>
                  <a:srgbClr val="002060"/>
                </a:solidFill>
              </a:rPr>
              <a:t>DPU-CPU </a:t>
            </a:r>
            <a:r>
              <a:rPr lang="en-US" sz="2400" dirty="0"/>
              <a:t>(serial/parallel)</a:t>
            </a:r>
          </a:p>
          <a:p>
            <a:r>
              <a:rPr lang="en-US" sz="2400" dirty="0"/>
              <a:t>The number of DPUs varies between 1 and 64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FECE51C5-A872-834E-9035-785BB5A3D9F8}"/>
              </a:ext>
            </a:extLst>
          </p:cNvPr>
          <p:cNvGraphicFramePr>
            <a:graphicFrameLocks/>
          </p:cNvGraphicFramePr>
          <p:nvPr/>
        </p:nvGraphicFramePr>
        <p:xfrm>
          <a:off x="1729178" y="1947294"/>
          <a:ext cx="5774267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03D45A45-6386-8D42-8B38-71D9CBC603BB}"/>
              </a:ext>
            </a:extLst>
          </p:cNvPr>
          <p:cNvGrpSpPr/>
          <p:nvPr/>
        </p:nvGrpSpPr>
        <p:grpSpPr>
          <a:xfrm>
            <a:off x="4641505" y="1903954"/>
            <a:ext cx="4240151" cy="2959062"/>
            <a:chOff x="4546948" y="1816272"/>
            <a:chExt cx="4478145" cy="2959062"/>
          </a:xfrm>
          <a:solidFill>
            <a:srgbClr val="F5F6FB"/>
          </a:solidFill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6D58343B-D108-CE40-B33F-611BF9E8160A}"/>
                </a:ext>
              </a:extLst>
            </p:cNvPr>
            <p:cNvSpPr/>
            <p:nvPr/>
          </p:nvSpPr>
          <p:spPr>
            <a:xfrm>
              <a:off x="4546948" y="1816272"/>
              <a:ext cx="4472353" cy="2959062"/>
            </a:xfrm>
            <a:prstGeom prst="roundRect">
              <a:avLst>
                <a:gd name="adj" fmla="val 2876"/>
              </a:avLst>
            </a:prstGeom>
            <a:grpFill/>
            <a:ln w="44450"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sp>
          <p:nvSpPr>
            <p:cNvPr id="8" name="Round Same Side Corner Rectangle 7">
              <a:extLst>
                <a:ext uri="{FF2B5EF4-FFF2-40B4-BE49-F238E27FC236}">
                  <a16:creationId xmlns:a16="http://schemas.microsoft.com/office/drawing/2014/main" id="{043BEDDD-71D2-DA47-9178-E8530F350FF8}"/>
                </a:ext>
              </a:extLst>
            </p:cNvPr>
            <p:cNvSpPr/>
            <p:nvPr/>
          </p:nvSpPr>
          <p:spPr>
            <a:xfrm>
              <a:off x="4546948" y="1816272"/>
              <a:ext cx="4472353" cy="396000"/>
            </a:xfrm>
            <a:prstGeom prst="round2SameRect">
              <a:avLst>
                <a:gd name="adj1" fmla="val 29209"/>
                <a:gd name="adj2" fmla="val 0"/>
              </a:avLst>
            </a:prstGeom>
            <a:solidFill>
              <a:srgbClr val="2D458A"/>
            </a:solidFill>
            <a:ln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KEY OBSERVATION 9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FED7AD4-4306-894A-A53E-1939AE75FB6F}"/>
                </a:ext>
              </a:extLst>
            </p:cNvPr>
            <p:cNvSpPr txBox="1"/>
            <p:nvPr/>
          </p:nvSpPr>
          <p:spPr>
            <a:xfrm>
              <a:off x="4552740" y="2251830"/>
              <a:ext cx="4472353" cy="224676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80000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The sustained bandwidth of parallel CPU-DPU transfers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is higher than the sustained bandwidth of parallel DPU-CPU transfers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due to different implementations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 of CPU-DPU and DPU-CPU transfers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in the UPMEM runtime library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. 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A0B0052-A2F2-924B-8DA6-41540C4B5F0B}"/>
              </a:ext>
            </a:extLst>
          </p:cNvPr>
          <p:cNvGrpSpPr/>
          <p:nvPr/>
        </p:nvGrpSpPr>
        <p:grpSpPr>
          <a:xfrm>
            <a:off x="269029" y="4863016"/>
            <a:ext cx="8605942" cy="1442985"/>
            <a:chOff x="124699" y="4775334"/>
            <a:chExt cx="8894602" cy="1442985"/>
          </a:xfrm>
          <a:solidFill>
            <a:srgbClr val="F5F6FB"/>
          </a:solidFill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2CCC0183-07EE-3341-A13A-3F0D9898D507}"/>
                </a:ext>
              </a:extLst>
            </p:cNvPr>
            <p:cNvSpPr/>
            <p:nvPr/>
          </p:nvSpPr>
          <p:spPr>
            <a:xfrm>
              <a:off x="124699" y="4775334"/>
              <a:ext cx="8894602" cy="1442985"/>
            </a:xfrm>
            <a:prstGeom prst="roundRect">
              <a:avLst>
                <a:gd name="adj" fmla="val 7357"/>
              </a:avLst>
            </a:prstGeom>
            <a:grpFill/>
            <a:ln w="44450"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7DE824E-D4D9-C44E-9A82-BACD2795D6EA}"/>
                </a:ext>
              </a:extLst>
            </p:cNvPr>
            <p:cNvSpPr txBox="1"/>
            <p:nvPr/>
          </p:nvSpPr>
          <p:spPr>
            <a:xfrm>
              <a:off x="124699" y="4832250"/>
              <a:ext cx="8894602" cy="13234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80000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The sustained bandwidth of broadcast CPU-DPU transfers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(i.e., the same buffer is copied to multiple MRAM banks)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is higher than that of parallel CPU-DPU transfers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 (i.e., different buffers are copied to different MRAM banks)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due to higher temporal locality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in the CPU cache hierarchy. 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601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-0.26649 -2.59259E-6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33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-0.26649 -2.59259E-6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3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-0.26649 -2.59259E-6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1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33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-0.26649 -2.59259E-6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33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-0.26649 -2.59259E-6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33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-0.26649 -2.59259E-6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10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33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000" fill="hold"/>
                                        <p:tgtEl>
                                          <p:spTgt spid="1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 uiExpand="1">
        <p:bldSub>
          <a:bldChart bld="series"/>
        </p:bldSub>
      </p:bldGraphic>
      <p:bldGraphic spid="10" grpId="1">
        <p:bldSub>
          <a:bldChart bld="series"/>
        </p:bldSub>
      </p:bldGraphic>
      <p:bldGraphic spid="10" grpId="2" uiExpand="1">
        <p:bldSub>
          <a:bldChart bld="series"/>
        </p:bldSub>
      </p:bldGraphic>
      <p:bldGraphic spid="10" grpId="3" uiExpand="1">
        <p:bldSub>
          <a:bldChart bld="series"/>
        </p:bldSub>
      </p:bldGraphic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“Transposing” Library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D9D24D-ED5C-264E-9D4A-4E651D65E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2504"/>
            <a:ext cx="9144000" cy="51688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3C7166-78A4-C24C-9B0C-86721B846B1C}"/>
              </a:ext>
            </a:extLst>
          </p:cNvPr>
          <p:cNvSpPr txBox="1"/>
          <p:nvPr/>
        </p:nvSpPr>
        <p:spPr>
          <a:xfrm>
            <a:off x="1568614" y="6554456"/>
            <a:ext cx="60067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Devaux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, "The true Processing In Memory accelerator,"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HotChips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2019.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doi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: 10.1109/HOTCHIPS.2019.8875680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64895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Microbenchmark: CPU-DPU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CPU-DPU (serial/parallel/broadcast) and DPU-CPU (serial/parallel)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0A35AE-066B-284F-BBFC-913CF71054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37423"/>
            <a:ext cx="9144000" cy="412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670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FA73E85-6A53-744E-836D-2976736184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850" y="2928640"/>
            <a:ext cx="5956300" cy="850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DPU Kernel Launch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" pitchFamily="2" charset="0"/>
              </a:rPr>
              <a:t>dpu_launch</a:t>
            </a:r>
            <a:r>
              <a:rPr lang="en-US" dirty="0">
                <a:latin typeface="Courier" pitchFamily="2" charset="0"/>
              </a:rPr>
              <a:t>()</a:t>
            </a:r>
            <a:r>
              <a:rPr lang="en-US" dirty="0"/>
              <a:t> launches a kernel on a </a:t>
            </a:r>
            <a:r>
              <a:rPr lang="en-US" dirty="0" err="1">
                <a:latin typeface="Courier" pitchFamily="2" charset="0"/>
              </a:rPr>
              <a:t>dpu_set</a:t>
            </a:r>
            <a:endParaRPr lang="en-US" dirty="0">
              <a:latin typeface="Courier" pitchFamily="2" charset="0"/>
            </a:endParaRPr>
          </a:p>
          <a:p>
            <a:pPr lvl="1"/>
            <a:r>
              <a:rPr lang="en-US" dirty="0">
                <a:latin typeface="Courier" pitchFamily="2" charset="0"/>
              </a:rPr>
              <a:t>DPU_SYNCHRONOUS </a:t>
            </a:r>
            <a:r>
              <a:rPr lang="en-US" dirty="0"/>
              <a:t>suspends the application until the kernel finishes</a:t>
            </a:r>
          </a:p>
          <a:p>
            <a:pPr lvl="1"/>
            <a:r>
              <a:rPr lang="en-US" dirty="0">
                <a:latin typeface="Courier" pitchFamily="2" charset="0"/>
              </a:rPr>
              <a:t>DPU_ASYNCHRONOUS </a:t>
            </a:r>
            <a:r>
              <a:rPr lang="en-US" dirty="0"/>
              <a:t>returns the control to the application</a:t>
            </a:r>
          </a:p>
          <a:p>
            <a:pPr lvl="2"/>
            <a:r>
              <a:rPr lang="en-US" dirty="0" err="1">
                <a:latin typeface="Courier" pitchFamily="2" charset="0"/>
              </a:rPr>
              <a:t>dpu_sync</a:t>
            </a:r>
            <a:r>
              <a:rPr lang="en-US" dirty="0">
                <a:latin typeface="Courier" pitchFamily="2" charset="0"/>
              </a:rPr>
              <a:t> </a:t>
            </a:r>
            <a:r>
              <a:rPr lang="en-US" dirty="0"/>
              <a:t>or </a:t>
            </a:r>
            <a:r>
              <a:rPr lang="en-US" dirty="0" err="1">
                <a:latin typeface="Courier" pitchFamily="2" charset="0"/>
              </a:rPr>
              <a:t>dpu_status</a:t>
            </a:r>
            <a:r>
              <a:rPr lang="en-US" dirty="0">
                <a:latin typeface="Courier" pitchFamily="2" charset="0"/>
              </a:rPr>
              <a:t> </a:t>
            </a:r>
            <a:r>
              <a:rPr lang="en-US" dirty="0"/>
              <a:t>to check kernel completion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FFD8C99-188E-5345-B9FB-348EC45B104D}"/>
              </a:ext>
            </a:extLst>
          </p:cNvPr>
          <p:cNvSpPr/>
          <p:nvPr/>
        </p:nvSpPr>
        <p:spPr>
          <a:xfrm>
            <a:off x="178200" y="3927189"/>
            <a:ext cx="8787600" cy="73549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What does the asynchronous execution enable?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80B15E8-C3EF-8E4C-9E8D-B7F6EBBB81AC}"/>
              </a:ext>
            </a:extLst>
          </p:cNvPr>
          <p:cNvSpPr/>
          <p:nvPr/>
        </p:nvSpPr>
        <p:spPr>
          <a:xfrm>
            <a:off x="178200" y="4765809"/>
            <a:ext cx="8787600" cy="159833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Some ideas: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Task-level parallelism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: concurrent execution of different kernels on different DPU sets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Concurrent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heterogeneous computation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on CPU and DPUs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18E13-3EC4-D648-84B0-37F217B0D836}"/>
              </a:ext>
            </a:extLst>
          </p:cNvPr>
          <p:cNvSpPr/>
          <p:nvPr/>
        </p:nvSpPr>
        <p:spPr>
          <a:xfrm>
            <a:off x="2193588" y="3383410"/>
            <a:ext cx="4572000" cy="216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4012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uiExpand="1" build="allAtOnce" animBg="1"/>
      <p:bldP spid="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DCBA3-1EE0-134B-B185-537822BE1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to Pass Parameters to the Kernel?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73267-2B4C-8544-9109-0944995BFB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use serial and parallel transfers</a:t>
            </a:r>
          </a:p>
          <a:p>
            <a:r>
              <a:rPr lang="en-US" dirty="0"/>
              <a:t>We pass them directly to the scratchpad memory of the DPU </a:t>
            </a:r>
          </a:p>
          <a:p>
            <a:pPr lvl="1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Working RAM (WRAM)</a:t>
            </a:r>
            <a:r>
              <a:rPr lang="en-US" dirty="0"/>
              <a:t>: 64KB per DPU</a:t>
            </a:r>
          </a:p>
          <a:p>
            <a:r>
              <a:rPr lang="en-US" dirty="0"/>
              <a:t>This is useful for </a:t>
            </a:r>
            <a:r>
              <a:rPr lang="en-US" dirty="0">
                <a:solidFill>
                  <a:srgbClr val="0070C0"/>
                </a:solidFill>
              </a:rPr>
              <a:t>input parameters and some results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8DA157-6CC3-B544-AF39-C8A219F82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59176"/>
            <a:ext cx="9144000" cy="6156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0E7523-9B81-314B-AB22-875DB90BC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90866"/>
            <a:ext cx="9144000" cy="190839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9CA4BED-F7DD-7747-9A88-0A9CCB60F94D}"/>
              </a:ext>
            </a:extLst>
          </p:cNvPr>
          <p:cNvSpPr/>
          <p:nvPr/>
        </p:nvSpPr>
        <p:spPr>
          <a:xfrm>
            <a:off x="259948" y="3524973"/>
            <a:ext cx="2916000" cy="162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CE0061-0039-A540-8DC5-031745BEDE76}"/>
              </a:ext>
            </a:extLst>
          </p:cNvPr>
          <p:cNvSpPr/>
          <p:nvPr/>
        </p:nvSpPr>
        <p:spPr>
          <a:xfrm>
            <a:off x="2949986" y="4638889"/>
            <a:ext cx="1476000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C9C331-2F2C-614C-B4FD-A47E8065C4D5}"/>
              </a:ext>
            </a:extLst>
          </p:cNvPr>
          <p:cNvSpPr/>
          <p:nvPr/>
        </p:nvSpPr>
        <p:spPr>
          <a:xfrm>
            <a:off x="4186907" y="5641893"/>
            <a:ext cx="1476000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7810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7B4DC-E43F-0644-A985-6D068B1B2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Recall: Vector Addition (VA)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6F9D2-F549-0F40-837D-B42114E20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first programming example</a:t>
            </a:r>
          </a:p>
          <a:p>
            <a:r>
              <a:rPr lang="en-US" dirty="0"/>
              <a:t>We partition the input arrays across: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DPUs</a:t>
            </a:r>
          </a:p>
          <a:p>
            <a:pPr lvl="1"/>
            <a:r>
              <a:rPr lang="en-US" dirty="0" err="1">
                <a:solidFill>
                  <a:srgbClr val="00B050"/>
                </a:solidFill>
              </a:rPr>
              <a:t>Tasklets</a:t>
            </a:r>
            <a:r>
              <a:rPr lang="en-US" dirty="0"/>
              <a:t>, i.e., software threads running on a DPU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72EFEB-7804-EE40-8134-9A3997B8C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00" y="3100826"/>
            <a:ext cx="7920000" cy="13604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942C94-4BDB-C14D-9F8C-17B98264E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00" y="3564714"/>
            <a:ext cx="7920000" cy="22269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8FB1A14-198C-EE44-976A-C32F2F324479}"/>
              </a:ext>
            </a:extLst>
          </p:cNvPr>
          <p:cNvSpPr/>
          <p:nvPr/>
        </p:nvSpPr>
        <p:spPr>
          <a:xfrm>
            <a:off x="612000" y="2932043"/>
            <a:ext cx="2001991" cy="302149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A4BB11-697F-9946-AAEC-B09BB35EA1DE}"/>
              </a:ext>
            </a:extLst>
          </p:cNvPr>
          <p:cNvSpPr/>
          <p:nvPr/>
        </p:nvSpPr>
        <p:spPr>
          <a:xfrm>
            <a:off x="2584174" y="2932043"/>
            <a:ext cx="2001991" cy="302149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BD50D0-72B1-274B-9DBD-2C3D3C22C365}"/>
              </a:ext>
            </a:extLst>
          </p:cNvPr>
          <p:cNvSpPr/>
          <p:nvPr/>
        </p:nvSpPr>
        <p:spPr>
          <a:xfrm>
            <a:off x="4566287" y="2932043"/>
            <a:ext cx="2001991" cy="302149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012BA6-68A6-2149-8323-BCFE0737AD9F}"/>
              </a:ext>
            </a:extLst>
          </p:cNvPr>
          <p:cNvSpPr/>
          <p:nvPr/>
        </p:nvSpPr>
        <p:spPr>
          <a:xfrm>
            <a:off x="6552011" y="2932043"/>
            <a:ext cx="2001991" cy="302149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A13413-1772-4C47-91D2-4A741FFEE9E9}"/>
              </a:ext>
            </a:extLst>
          </p:cNvPr>
          <p:cNvSpPr txBox="1"/>
          <p:nvPr/>
        </p:nvSpPr>
        <p:spPr>
          <a:xfrm>
            <a:off x="1140887" y="596747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D5E29E-24B5-1846-B55B-77EF1AEFD25D}"/>
              </a:ext>
            </a:extLst>
          </p:cNvPr>
          <p:cNvSpPr txBox="1"/>
          <p:nvPr/>
        </p:nvSpPr>
        <p:spPr>
          <a:xfrm>
            <a:off x="3127969" y="596747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4AD800-CDBD-5443-86DA-5DD3A10A83BB}"/>
              </a:ext>
            </a:extLst>
          </p:cNvPr>
          <p:cNvSpPr txBox="1"/>
          <p:nvPr/>
        </p:nvSpPr>
        <p:spPr>
          <a:xfrm>
            <a:off x="5110082" y="596690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937D9D-6A5D-FD48-BCD2-C423651EEA2E}"/>
              </a:ext>
            </a:extLst>
          </p:cNvPr>
          <p:cNvSpPr txBox="1"/>
          <p:nvPr/>
        </p:nvSpPr>
        <p:spPr>
          <a:xfrm>
            <a:off x="7097164" y="596690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D683699-D365-B84F-9B55-5B01DEE904DD}"/>
              </a:ext>
            </a:extLst>
          </p:cNvPr>
          <p:cNvSpPr/>
          <p:nvPr/>
        </p:nvSpPr>
        <p:spPr>
          <a:xfrm>
            <a:off x="631879" y="3083090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1D4BEA-3515-B044-8D7E-9957E2FF768A}"/>
              </a:ext>
            </a:extLst>
          </p:cNvPr>
          <p:cNvSpPr/>
          <p:nvPr/>
        </p:nvSpPr>
        <p:spPr>
          <a:xfrm>
            <a:off x="1598087" y="3084443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D17448-99CF-D343-AB80-E5839B807C2B}"/>
              </a:ext>
            </a:extLst>
          </p:cNvPr>
          <p:cNvSpPr/>
          <p:nvPr/>
        </p:nvSpPr>
        <p:spPr>
          <a:xfrm>
            <a:off x="2625429" y="3081737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C640CC6-91EE-074C-A1BE-7A8A20BAF44C}"/>
              </a:ext>
            </a:extLst>
          </p:cNvPr>
          <p:cNvSpPr/>
          <p:nvPr/>
        </p:nvSpPr>
        <p:spPr>
          <a:xfrm>
            <a:off x="3591637" y="3083090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4B322A0-61C5-E14F-B057-915B78BCF5E2}"/>
              </a:ext>
            </a:extLst>
          </p:cNvPr>
          <p:cNvSpPr/>
          <p:nvPr/>
        </p:nvSpPr>
        <p:spPr>
          <a:xfrm>
            <a:off x="4591275" y="3080384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2B6E93-A55B-6F4F-8D27-B50A5B9E76CA}"/>
              </a:ext>
            </a:extLst>
          </p:cNvPr>
          <p:cNvSpPr/>
          <p:nvPr/>
        </p:nvSpPr>
        <p:spPr>
          <a:xfrm>
            <a:off x="5557483" y="3081737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853501B-02F8-1945-9F15-6B9C7924520E}"/>
              </a:ext>
            </a:extLst>
          </p:cNvPr>
          <p:cNvSpPr/>
          <p:nvPr/>
        </p:nvSpPr>
        <p:spPr>
          <a:xfrm>
            <a:off x="6551256" y="3079031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6257B11-CEBB-7247-8BD6-8989381C7A1D}"/>
              </a:ext>
            </a:extLst>
          </p:cNvPr>
          <p:cNvSpPr/>
          <p:nvPr/>
        </p:nvSpPr>
        <p:spPr>
          <a:xfrm>
            <a:off x="7517464" y="3080384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34078600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BFD8F1-F7E7-A745-BA19-7DB5453F2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8305"/>
            <a:ext cx="9144000" cy="469483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Vector addition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Programming a DPU Kernel (I)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9DFD3A-77D3-9743-B42F-A3C23780108D}"/>
              </a:ext>
            </a:extLst>
          </p:cNvPr>
          <p:cNvSpPr txBox="1"/>
          <p:nvPr/>
        </p:nvSpPr>
        <p:spPr>
          <a:xfrm>
            <a:off x="2189919" y="1547847"/>
            <a:ext cx="884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Tasklet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ID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AB0BAA-FFFB-1D47-9CE0-0091AD59DA14}"/>
              </a:ext>
            </a:extLst>
          </p:cNvPr>
          <p:cNvSpPr/>
          <p:nvPr/>
        </p:nvSpPr>
        <p:spPr>
          <a:xfrm>
            <a:off x="544220" y="1824593"/>
            <a:ext cx="2088000" cy="144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32319A-D0BA-6A45-ADD7-2991250C4A35}"/>
              </a:ext>
            </a:extLst>
          </p:cNvPr>
          <p:cNvSpPr txBox="1"/>
          <p:nvPr/>
        </p:nvSpPr>
        <p:spPr>
          <a:xfrm>
            <a:off x="3562135" y="1712135"/>
            <a:ext cx="34107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Size of vector tile processed by a DPU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A748E3-C9E2-BE46-998E-096447DD8658}"/>
              </a:ext>
            </a:extLst>
          </p:cNvPr>
          <p:cNvSpPr/>
          <p:nvPr/>
        </p:nvSpPr>
        <p:spPr>
          <a:xfrm>
            <a:off x="544220" y="1973461"/>
            <a:ext cx="3852000" cy="144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A010B3-B0AC-8F4D-BE30-0B9FBFDE13BE}"/>
              </a:ext>
            </a:extLst>
          </p:cNvPr>
          <p:cNvSpPr txBox="1"/>
          <p:nvPr/>
        </p:nvSpPr>
        <p:spPr>
          <a:xfrm>
            <a:off x="5267522" y="2429624"/>
            <a:ext cx="33322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MRAM addresses of arrays A and B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F8ACB72-765F-CC44-B331-941DBBF6E2F4}"/>
              </a:ext>
            </a:extLst>
          </p:cNvPr>
          <p:cNvSpPr/>
          <p:nvPr/>
        </p:nvSpPr>
        <p:spPr>
          <a:xfrm>
            <a:off x="544220" y="2691875"/>
            <a:ext cx="6300000" cy="324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FDDFC1F-F536-B048-AD49-3F3DF79BD992}"/>
              </a:ext>
            </a:extLst>
          </p:cNvPr>
          <p:cNvSpPr/>
          <p:nvPr/>
        </p:nvSpPr>
        <p:spPr>
          <a:xfrm>
            <a:off x="544220" y="3268875"/>
            <a:ext cx="2808000" cy="324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58CBA5-B1CC-114E-A7B0-FEAD929934D8}"/>
              </a:ext>
            </a:extLst>
          </p:cNvPr>
          <p:cNvSpPr txBox="1"/>
          <p:nvPr/>
        </p:nvSpPr>
        <p:spPr>
          <a:xfrm>
            <a:off x="3352220" y="3275297"/>
            <a:ext cx="2788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WRAM allocation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586BD6-F8A5-4643-8152-12DD6CB99FF2}"/>
              </a:ext>
            </a:extLst>
          </p:cNvPr>
          <p:cNvSpPr/>
          <p:nvPr/>
        </p:nvSpPr>
        <p:spPr>
          <a:xfrm>
            <a:off x="802201" y="4439193"/>
            <a:ext cx="6048000" cy="324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5FF25A-F6AF-554F-8F33-9D267541E3EF}"/>
              </a:ext>
            </a:extLst>
          </p:cNvPr>
          <p:cNvSpPr txBox="1"/>
          <p:nvPr/>
        </p:nvSpPr>
        <p:spPr>
          <a:xfrm>
            <a:off x="6811806" y="4340423"/>
            <a:ext cx="2372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MRAM-WRAM DMA transfers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D743F8-A950-0C44-A1E9-EF88F39328BF}"/>
              </a:ext>
            </a:extLst>
          </p:cNvPr>
          <p:cNvSpPr txBox="1"/>
          <p:nvPr/>
        </p:nvSpPr>
        <p:spPr>
          <a:xfrm>
            <a:off x="4524802" y="4947576"/>
            <a:ext cx="24481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Vector addition (see next slide)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2775B4D-E317-004E-BB15-AF48CEA111A6}"/>
              </a:ext>
            </a:extLst>
          </p:cNvPr>
          <p:cNvSpPr/>
          <p:nvPr/>
        </p:nvSpPr>
        <p:spPr>
          <a:xfrm>
            <a:off x="805255" y="5020461"/>
            <a:ext cx="3744000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5C4AA86-377B-E44A-BCA9-9875E981C8ED}"/>
              </a:ext>
            </a:extLst>
          </p:cNvPr>
          <p:cNvSpPr txBox="1"/>
          <p:nvPr/>
        </p:nvSpPr>
        <p:spPr>
          <a:xfrm>
            <a:off x="6522821" y="5379190"/>
            <a:ext cx="24507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WRAM-MRAM DMA transfer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19E4164-9376-ED49-94A0-BCE9AF28C05F}"/>
              </a:ext>
            </a:extLst>
          </p:cNvPr>
          <p:cNvSpPr/>
          <p:nvPr/>
        </p:nvSpPr>
        <p:spPr>
          <a:xfrm>
            <a:off x="798821" y="5447112"/>
            <a:ext cx="5724000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04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 animBg="1"/>
      <p:bldP spid="16" grpId="0"/>
      <p:bldP spid="17" grpId="0" animBg="1"/>
      <p:bldP spid="18" grpId="0"/>
      <p:bldP spid="19" grpId="0"/>
      <p:bldP spid="20" grpId="0" animBg="1"/>
      <p:bldP spid="21" grpId="0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6BF00-CBE8-814D-B088-82A94D9E6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2,560-DPU Processing-in-Memory System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E8E657-497E-D34D-9E02-328862033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609" y="868571"/>
            <a:ext cx="5851473" cy="55737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3106EDF-1A4E-6145-9E03-9FF99CE57D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6545" y="2869568"/>
            <a:ext cx="3012711" cy="21189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E0F6870-38D1-E447-9353-7D4BF29084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5530" y="1640260"/>
            <a:ext cx="2066388" cy="9192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B32921E-5AA3-B844-8F27-9D5D6227F5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4923" y="3405134"/>
            <a:ext cx="2592924" cy="200169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6C4920E-CFD7-B344-BBAC-B77FDC25C7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3895" y="1852739"/>
            <a:ext cx="2070100" cy="86851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EEC4595-5C2B-D74E-A7AB-93038825B5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7383" y="2259477"/>
            <a:ext cx="2809502" cy="14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F31B5F0-E7C8-A94D-A239-6162094D42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98990" y="2031718"/>
            <a:ext cx="2320496" cy="1008022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05FFEEB-275A-6D48-A0BA-4952CDBF4E51}"/>
              </a:ext>
            </a:extLst>
          </p:cNvPr>
          <p:cNvGrpSpPr/>
          <p:nvPr/>
        </p:nvGrpSpPr>
        <p:grpSpPr>
          <a:xfrm>
            <a:off x="6859395" y="941102"/>
            <a:ext cx="2281552" cy="1398315"/>
            <a:chOff x="5480050" y="921748"/>
            <a:chExt cx="2281552" cy="1398315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C6CE7DF7-C4B4-D04D-8FF2-ED61BC62C0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480050" y="1249462"/>
              <a:ext cx="2120900" cy="750472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4550289-053A-BA48-9FBD-B9F4A7CC5957}"/>
                </a:ext>
              </a:extLst>
            </p:cNvPr>
            <p:cNvSpPr/>
            <p:nvPr/>
          </p:nvSpPr>
          <p:spPr>
            <a:xfrm>
              <a:off x="7506375" y="921748"/>
              <a:ext cx="255227" cy="13983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61AF7B0-9D5C-3D46-B511-5F0408593525}"/>
              </a:ext>
            </a:extLst>
          </p:cNvPr>
          <p:cNvGrpSpPr/>
          <p:nvPr/>
        </p:nvGrpSpPr>
        <p:grpSpPr>
          <a:xfrm>
            <a:off x="2111632" y="3614951"/>
            <a:ext cx="3211780" cy="2660400"/>
            <a:chOff x="778587" y="3625968"/>
            <a:chExt cx="3211780" cy="2660400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70E57DCB-2F0D-BD41-A724-67B83D67B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22110" y="3625968"/>
              <a:ext cx="3068257" cy="26604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9138301-4BD6-DD49-9B22-015A6C780208}"/>
                </a:ext>
              </a:extLst>
            </p:cNvPr>
            <p:cNvSpPr/>
            <p:nvPr/>
          </p:nvSpPr>
          <p:spPr>
            <a:xfrm>
              <a:off x="778587" y="3625968"/>
              <a:ext cx="853178" cy="13983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50ADAA6C-C5FB-CB44-A9E6-6E964C8200A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6062" y="898000"/>
            <a:ext cx="2598083" cy="30586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498B5C-ED8C-5E45-ADFE-D336315F8238}"/>
              </a:ext>
            </a:extLst>
          </p:cNvPr>
          <p:cNvSpPr txBox="1"/>
          <p:nvPr/>
        </p:nvSpPr>
        <p:spPr>
          <a:xfrm>
            <a:off x="2780819" y="6493319"/>
            <a:ext cx="4015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https://arxiv.org/pdf/2105.03814.pdf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1C71662-8A7A-2045-B226-D20EE146E94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6062" y="4030411"/>
            <a:ext cx="2405112" cy="242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2125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Programming a DPU Kernel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Vector addition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7BF6B3-4A7E-2A41-A212-506896CBD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250" y="2590800"/>
            <a:ext cx="76835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37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4">
            <a:extLst>
              <a:ext uri="{FF2B5EF4-FFF2-40B4-BE49-F238E27FC236}">
                <a16:creationId xmlns:a16="http://schemas.microsoft.com/office/drawing/2014/main" id="{6C599EA8-303B-8F44-B67E-1E9A7D6B836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51414" y="1470043"/>
            <a:ext cx="8229600" cy="15287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Intra-DPU Synchronization</a:t>
            </a:r>
          </a:p>
        </p:txBody>
      </p:sp>
      <p:sp>
        <p:nvSpPr>
          <p:cNvPr id="81922" name="Rectangle 5">
            <a:extLst>
              <a:ext uri="{FF2B5EF4-FFF2-40B4-BE49-F238E27FC236}">
                <a16:creationId xmlns:a16="http://schemas.microsoft.com/office/drawing/2014/main" id="{EB66DB82-34C1-994A-A27C-C184C7C5BDD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3581400"/>
            <a:ext cx="8458200" cy="2900363"/>
          </a:xfrm>
        </p:spPr>
        <p:txBody>
          <a:bodyPr/>
          <a:lstStyle/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07271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22D79-42A3-FC43-BC78-FDE96C929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Synchronization Primitives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70E86-0F97-1841-9981-19CA4BA2E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dirty="0" err="1">
                <a:solidFill>
                  <a:srgbClr val="00B050"/>
                </a:solidFill>
              </a:rPr>
              <a:t>tasklet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is the software abstraction of a hardware thread</a:t>
            </a:r>
          </a:p>
          <a:p>
            <a:r>
              <a:rPr lang="en-US" dirty="0"/>
              <a:t>Each </a:t>
            </a:r>
            <a:r>
              <a:rPr lang="en-US" dirty="0" err="1"/>
              <a:t>tasklet</a:t>
            </a:r>
            <a:r>
              <a:rPr lang="en-US" dirty="0"/>
              <a:t> can have its </a:t>
            </a:r>
            <a:r>
              <a:rPr lang="en-US" dirty="0">
                <a:solidFill>
                  <a:srgbClr val="ED7D31"/>
                </a:solidFill>
              </a:rPr>
              <a:t>own memory space in WRAM</a:t>
            </a:r>
          </a:p>
          <a:p>
            <a:pPr lvl="1"/>
            <a:r>
              <a:rPr lang="en-US" dirty="0" err="1"/>
              <a:t>Tasklets</a:t>
            </a:r>
            <a:r>
              <a:rPr lang="en-US" dirty="0"/>
              <a:t> can also share data in WRAM by sharing pointers</a:t>
            </a:r>
          </a:p>
          <a:p>
            <a:r>
              <a:rPr lang="en-US" dirty="0" err="1"/>
              <a:t>Tasklets</a:t>
            </a:r>
            <a:r>
              <a:rPr lang="en-US" dirty="0"/>
              <a:t> within the same DPU can </a:t>
            </a:r>
            <a:r>
              <a:rPr lang="en-US" dirty="0">
                <a:solidFill>
                  <a:srgbClr val="0070C0"/>
                </a:solidFill>
              </a:rPr>
              <a:t>synchronize</a:t>
            </a:r>
          </a:p>
          <a:p>
            <a:pPr lvl="1"/>
            <a:r>
              <a:rPr lang="en-US" dirty="0"/>
              <a:t>Mutual exclusion</a:t>
            </a:r>
          </a:p>
          <a:p>
            <a:pPr lvl="2"/>
            <a:r>
              <a:rPr lang="en-US" dirty="0" err="1">
                <a:latin typeface="Courier" pitchFamily="2" charset="0"/>
              </a:rPr>
              <a:t>mutex_lock</a:t>
            </a:r>
            <a:r>
              <a:rPr lang="en-US" dirty="0">
                <a:latin typeface="Courier" pitchFamily="2" charset="0"/>
              </a:rPr>
              <a:t>(); </a:t>
            </a:r>
            <a:r>
              <a:rPr lang="en-US" dirty="0" err="1">
                <a:latin typeface="Courier" pitchFamily="2" charset="0"/>
              </a:rPr>
              <a:t>mutex_unlock</a:t>
            </a:r>
            <a:r>
              <a:rPr lang="en-US" dirty="0">
                <a:latin typeface="Courier" pitchFamily="2" charset="0"/>
              </a:rPr>
              <a:t>();</a:t>
            </a:r>
          </a:p>
          <a:p>
            <a:pPr lvl="1"/>
            <a:r>
              <a:rPr lang="en-US" dirty="0"/>
              <a:t>Handshakes</a:t>
            </a:r>
          </a:p>
          <a:p>
            <a:pPr lvl="2"/>
            <a:r>
              <a:rPr lang="en-US" dirty="0" err="1">
                <a:latin typeface="Courier" pitchFamily="2" charset="0"/>
              </a:rPr>
              <a:t>handshake_wait_for</a:t>
            </a:r>
            <a:r>
              <a:rPr lang="en-US" dirty="0">
                <a:latin typeface="Courier" pitchFamily="2" charset="0"/>
              </a:rPr>
              <a:t>(); </a:t>
            </a:r>
            <a:r>
              <a:rPr lang="en-US" dirty="0" err="1">
                <a:latin typeface="Courier" pitchFamily="2" charset="0"/>
              </a:rPr>
              <a:t>handshake_notify</a:t>
            </a:r>
            <a:r>
              <a:rPr lang="en-US" dirty="0">
                <a:latin typeface="Courier" pitchFamily="2" charset="0"/>
              </a:rPr>
              <a:t>();</a:t>
            </a:r>
          </a:p>
          <a:p>
            <a:pPr lvl="1"/>
            <a:r>
              <a:rPr lang="en-US" dirty="0"/>
              <a:t>Barriers</a:t>
            </a:r>
          </a:p>
          <a:p>
            <a:pPr lvl="2"/>
            <a:r>
              <a:rPr lang="en-US" dirty="0" err="1">
                <a:latin typeface="Courier" pitchFamily="2" charset="0"/>
              </a:rPr>
              <a:t>barrier_wait</a:t>
            </a:r>
            <a:r>
              <a:rPr lang="en-US" dirty="0">
                <a:latin typeface="Courier" pitchFamily="2" charset="0"/>
              </a:rPr>
              <a:t>();</a:t>
            </a:r>
          </a:p>
          <a:p>
            <a:pPr lvl="1"/>
            <a:r>
              <a:rPr lang="en-US" dirty="0"/>
              <a:t>Semaphores</a:t>
            </a:r>
          </a:p>
          <a:p>
            <a:pPr lvl="2"/>
            <a:r>
              <a:rPr lang="en-US" dirty="0" err="1">
                <a:latin typeface="Courier" pitchFamily="2" charset="0"/>
              </a:rPr>
              <a:t>sem_give</a:t>
            </a:r>
            <a:r>
              <a:rPr lang="en-US" dirty="0">
                <a:latin typeface="Courier" pitchFamily="2" charset="0"/>
              </a:rPr>
              <a:t>(); </a:t>
            </a:r>
            <a:r>
              <a:rPr lang="en-US" dirty="0" err="1">
                <a:latin typeface="Courier" pitchFamily="2" charset="0"/>
              </a:rPr>
              <a:t>sem_take</a:t>
            </a:r>
            <a:r>
              <a:rPr lang="en-US" dirty="0">
                <a:latin typeface="Courier" pitchFamily="2" charset="0"/>
              </a:rPr>
              <a:t>();</a:t>
            </a:r>
          </a:p>
        </p:txBody>
      </p:sp>
    </p:spTree>
    <p:extLst>
      <p:ext uri="{BB962C8B-B14F-4D97-AF65-F5344CB8AC3E}">
        <p14:creationId xmlns:p14="http://schemas.microsoft.com/office/powerpoint/2010/main" val="344859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22D79-42A3-FC43-BC78-FDE96C929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Parallel Reduction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70E86-0F97-1841-9981-19CA4BA2E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Tasklets</a:t>
            </a:r>
            <a:r>
              <a:rPr lang="en-US" dirty="0"/>
              <a:t> in a DPU can work together on a parallel reduction</a:t>
            </a:r>
            <a:endParaRPr lang="en-US" dirty="0">
              <a:latin typeface="Courier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45F4D6-0E5B-454D-B0EA-ED77FE3FD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394" y="2771848"/>
            <a:ext cx="8149213" cy="28247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E456374-CE0A-3A44-B692-09239593EA62}"/>
              </a:ext>
            </a:extLst>
          </p:cNvPr>
          <p:cNvSpPr/>
          <p:nvPr/>
        </p:nvSpPr>
        <p:spPr>
          <a:xfrm>
            <a:off x="497394" y="2673463"/>
            <a:ext cx="8149213" cy="742977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7D975D-88DD-DA4A-8722-B5A126123316}"/>
              </a:ext>
            </a:extLst>
          </p:cNvPr>
          <p:cNvSpPr/>
          <p:nvPr/>
        </p:nvSpPr>
        <p:spPr>
          <a:xfrm>
            <a:off x="525589" y="2723348"/>
            <a:ext cx="2016644" cy="642850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06B83B-B7CC-7244-A157-F259E80A9276}"/>
              </a:ext>
            </a:extLst>
          </p:cNvPr>
          <p:cNvSpPr/>
          <p:nvPr/>
        </p:nvSpPr>
        <p:spPr>
          <a:xfrm>
            <a:off x="2599668" y="2723348"/>
            <a:ext cx="2016644" cy="642850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4F3BBA-B21A-574F-9F70-33F3B7148787}"/>
              </a:ext>
            </a:extLst>
          </p:cNvPr>
          <p:cNvSpPr/>
          <p:nvPr/>
        </p:nvSpPr>
        <p:spPr>
          <a:xfrm>
            <a:off x="4555884" y="2726574"/>
            <a:ext cx="2016644" cy="642850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5B3776-A2F3-2E4D-BFA9-7C46D132BFB4}"/>
              </a:ext>
            </a:extLst>
          </p:cNvPr>
          <p:cNvSpPr/>
          <p:nvPr/>
        </p:nvSpPr>
        <p:spPr>
          <a:xfrm>
            <a:off x="6629963" y="2726574"/>
            <a:ext cx="2016644" cy="642850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60649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1" grpId="0" animBg="1"/>
      <p:bldP spid="12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CB5DB3-BD5A-0045-8E47-5DB803925F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920" y="2771012"/>
            <a:ext cx="8150400" cy="30584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122D79-42A3-FC43-BC78-FDE96C929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Parallel Reduction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70E86-0F97-1841-9981-19CA4BA2E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</a:t>
            </a:r>
            <a:r>
              <a:rPr lang="en-US" dirty="0" err="1"/>
              <a:t>tasklet</a:t>
            </a:r>
            <a:r>
              <a:rPr lang="en-US" dirty="0"/>
              <a:t> computes a local sum</a:t>
            </a:r>
            <a:endParaRPr lang="en-US" dirty="0">
              <a:latin typeface="Courier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456374-CE0A-3A44-B692-09239593EA62}"/>
              </a:ext>
            </a:extLst>
          </p:cNvPr>
          <p:cNvSpPr/>
          <p:nvPr/>
        </p:nvSpPr>
        <p:spPr>
          <a:xfrm>
            <a:off x="497394" y="2673463"/>
            <a:ext cx="8149213" cy="742977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7D975D-88DD-DA4A-8722-B5A126123316}"/>
              </a:ext>
            </a:extLst>
          </p:cNvPr>
          <p:cNvSpPr/>
          <p:nvPr/>
        </p:nvSpPr>
        <p:spPr>
          <a:xfrm>
            <a:off x="525589" y="2723348"/>
            <a:ext cx="2016644" cy="642850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06B83B-B7CC-7244-A157-F259E80A9276}"/>
              </a:ext>
            </a:extLst>
          </p:cNvPr>
          <p:cNvSpPr/>
          <p:nvPr/>
        </p:nvSpPr>
        <p:spPr>
          <a:xfrm>
            <a:off x="2599668" y="2723348"/>
            <a:ext cx="2016644" cy="642850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4F3BBA-B21A-574F-9F70-33F3B7148787}"/>
              </a:ext>
            </a:extLst>
          </p:cNvPr>
          <p:cNvSpPr/>
          <p:nvPr/>
        </p:nvSpPr>
        <p:spPr>
          <a:xfrm>
            <a:off x="4555884" y="2726574"/>
            <a:ext cx="2016644" cy="642850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5B3776-A2F3-2E4D-BFA9-7C46D132BFB4}"/>
              </a:ext>
            </a:extLst>
          </p:cNvPr>
          <p:cNvSpPr/>
          <p:nvPr/>
        </p:nvSpPr>
        <p:spPr>
          <a:xfrm>
            <a:off x="6629963" y="2726574"/>
            <a:ext cx="2016644" cy="642850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22598333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2417C3C-5630-1744-A10F-747471DEF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9457"/>
            <a:ext cx="9144000" cy="2131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122D79-42A3-FC43-BC78-FDE96C929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Parallel Reduction (III)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70E86-0F97-1841-9981-19CA4BA2E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</a:t>
            </a:r>
            <a:r>
              <a:rPr lang="en-US" dirty="0" err="1"/>
              <a:t>tasklet</a:t>
            </a:r>
            <a:r>
              <a:rPr lang="en-US" dirty="0"/>
              <a:t> computes a local sum</a:t>
            </a:r>
            <a:endParaRPr lang="en-US" dirty="0">
              <a:latin typeface="Courier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C09483-704D-4A4F-B10D-0F30E3C40FCD}"/>
              </a:ext>
            </a:extLst>
          </p:cNvPr>
          <p:cNvSpPr txBox="1"/>
          <p:nvPr/>
        </p:nvSpPr>
        <p:spPr>
          <a:xfrm>
            <a:off x="4155877" y="2934113"/>
            <a:ext cx="20759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Accumulate in a local sum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0F346B-835C-B84C-8979-D39085A1D4CA}"/>
              </a:ext>
            </a:extLst>
          </p:cNvPr>
          <p:cNvSpPr/>
          <p:nvPr/>
        </p:nvSpPr>
        <p:spPr>
          <a:xfrm>
            <a:off x="627877" y="3009802"/>
            <a:ext cx="3528000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3443D4-4FAB-9545-B4C3-74FF8FB22846}"/>
              </a:ext>
            </a:extLst>
          </p:cNvPr>
          <p:cNvSpPr txBox="1"/>
          <p:nvPr/>
        </p:nvSpPr>
        <p:spPr>
          <a:xfrm>
            <a:off x="2471431" y="3533336"/>
            <a:ext cx="21618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Copy local sum into WRAM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F5ACF78-6126-6341-86FC-135CB43AE145}"/>
              </a:ext>
            </a:extLst>
          </p:cNvPr>
          <p:cNvSpPr/>
          <p:nvPr/>
        </p:nvSpPr>
        <p:spPr>
          <a:xfrm>
            <a:off x="347431" y="3606280"/>
            <a:ext cx="2124000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70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/>
      <p:bldP spid="1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5971FD-896F-D643-99F0-590FA96AE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49354"/>
            <a:ext cx="9144000" cy="23535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417C3C-5630-1744-A10F-747471DEF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9457"/>
            <a:ext cx="9144000" cy="2131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122D79-42A3-FC43-BC78-FDE96C929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Final Reduction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70E86-0F97-1841-9981-19CA4BA2E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single </a:t>
            </a:r>
            <a:r>
              <a:rPr lang="en-US" dirty="0" err="1"/>
              <a:t>tasklet</a:t>
            </a:r>
            <a:r>
              <a:rPr lang="en-US" dirty="0"/>
              <a:t> can perform the final reduction</a:t>
            </a:r>
            <a:endParaRPr lang="en-US" dirty="0">
              <a:latin typeface="Courier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C09483-704D-4A4F-B10D-0F30E3C40FCD}"/>
              </a:ext>
            </a:extLst>
          </p:cNvPr>
          <p:cNvSpPr txBox="1"/>
          <p:nvPr/>
        </p:nvSpPr>
        <p:spPr>
          <a:xfrm>
            <a:off x="4155877" y="2934113"/>
            <a:ext cx="20759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Accumulate in a local sum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0F346B-835C-B84C-8979-D39085A1D4CA}"/>
              </a:ext>
            </a:extLst>
          </p:cNvPr>
          <p:cNvSpPr/>
          <p:nvPr/>
        </p:nvSpPr>
        <p:spPr>
          <a:xfrm>
            <a:off x="627877" y="3009802"/>
            <a:ext cx="3528000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3443D4-4FAB-9545-B4C3-74FF8FB22846}"/>
              </a:ext>
            </a:extLst>
          </p:cNvPr>
          <p:cNvSpPr txBox="1"/>
          <p:nvPr/>
        </p:nvSpPr>
        <p:spPr>
          <a:xfrm>
            <a:off x="2471431" y="3533336"/>
            <a:ext cx="21618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Copy local sum into WRAM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F5ACF78-6126-6341-86FC-135CB43AE145}"/>
              </a:ext>
            </a:extLst>
          </p:cNvPr>
          <p:cNvSpPr/>
          <p:nvPr/>
        </p:nvSpPr>
        <p:spPr>
          <a:xfrm>
            <a:off x="347431" y="3606280"/>
            <a:ext cx="2124000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1EA728-1A57-2546-944F-5B07D9BD0724}"/>
              </a:ext>
            </a:extLst>
          </p:cNvPr>
          <p:cNvSpPr txBox="1"/>
          <p:nvPr/>
        </p:nvSpPr>
        <p:spPr>
          <a:xfrm>
            <a:off x="4000215" y="5171957"/>
            <a:ext cx="19863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Sequential accumulation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27842E-36A0-B247-9DA8-5C9696EAB8F2}"/>
              </a:ext>
            </a:extLst>
          </p:cNvPr>
          <p:cNvSpPr/>
          <p:nvPr/>
        </p:nvSpPr>
        <p:spPr>
          <a:xfrm>
            <a:off x="1068155" y="5228761"/>
            <a:ext cx="2952000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AD1953-2BEE-1A4F-A987-D970F220FBC1}"/>
              </a:ext>
            </a:extLst>
          </p:cNvPr>
          <p:cNvSpPr txBox="1"/>
          <p:nvPr/>
        </p:nvSpPr>
        <p:spPr>
          <a:xfrm>
            <a:off x="2636301" y="4259388"/>
            <a:ext cx="1876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Barrier synchronization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DCF4DCC-13D1-2246-BA84-12FC7084C1FE}"/>
              </a:ext>
            </a:extLst>
          </p:cNvPr>
          <p:cNvSpPr/>
          <p:nvPr/>
        </p:nvSpPr>
        <p:spPr>
          <a:xfrm>
            <a:off x="407624" y="4329548"/>
            <a:ext cx="2192352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895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Vector Reduction: Naïve Mapping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380000" y="1605705"/>
            <a:ext cx="648000" cy="4320000"/>
          </a:xfrm>
          <a:prstGeom prst="rect">
            <a:avLst/>
          </a:prstGeom>
          <a:solidFill>
            <a:srgbClr val="7AC96C">
              <a:alpha val="5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788000" y="1605705"/>
            <a:ext cx="648000" cy="4320000"/>
          </a:xfrm>
          <a:prstGeom prst="rect">
            <a:avLst/>
          </a:prstGeom>
          <a:solidFill>
            <a:srgbClr val="7AC96C">
              <a:alpha val="5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196000" y="1605705"/>
            <a:ext cx="648000" cy="4320000"/>
          </a:xfrm>
          <a:prstGeom prst="rect">
            <a:avLst/>
          </a:prstGeom>
          <a:solidFill>
            <a:srgbClr val="7AC96C">
              <a:alpha val="5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492000" y="1605705"/>
            <a:ext cx="648000" cy="4320000"/>
          </a:xfrm>
          <a:prstGeom prst="rect">
            <a:avLst/>
          </a:prstGeom>
          <a:solidFill>
            <a:srgbClr val="FFD147">
              <a:alpha val="5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6084000" y="1605705"/>
            <a:ext cx="648000" cy="4320000"/>
          </a:xfrm>
          <a:prstGeom prst="rect">
            <a:avLst/>
          </a:prstGeom>
          <a:solidFill>
            <a:srgbClr val="FF6600">
              <a:alpha val="5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900000" y="1605705"/>
            <a:ext cx="648000" cy="4320000"/>
          </a:xfrm>
          <a:prstGeom prst="rect">
            <a:avLst/>
          </a:prstGeom>
          <a:solidFill>
            <a:srgbClr val="FF6600">
              <a:alpha val="5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900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0</a:t>
            </a: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1548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1</a:t>
            </a: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2196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2</a:t>
            </a: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2844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3</a:t>
            </a: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3492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4</a:t>
            </a: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4140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5</a:t>
            </a: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5436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7</a:t>
            </a: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4788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6</a:t>
            </a: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7380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10</a:t>
            </a: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6732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9</a:t>
            </a:r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6084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8</a:t>
            </a:r>
          </a:p>
        </p:txBody>
      </p:sp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8028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11</a:t>
            </a:r>
          </a:p>
        </p:txBody>
      </p:sp>
      <p:sp>
        <p:nvSpPr>
          <p:cNvPr id="23" name="Rectangle 21"/>
          <p:cNvSpPr>
            <a:spLocks noChangeArrowheads="1"/>
          </p:cNvSpPr>
          <p:nvPr/>
        </p:nvSpPr>
        <p:spPr bwMode="auto">
          <a:xfrm>
            <a:off x="900000" y="3045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0+1</a:t>
            </a:r>
          </a:p>
        </p:txBody>
      </p:sp>
      <p:sp>
        <p:nvSpPr>
          <p:cNvPr id="24" name="Rectangle 22"/>
          <p:cNvSpPr>
            <a:spLocks noChangeArrowheads="1"/>
          </p:cNvSpPr>
          <p:nvPr/>
        </p:nvSpPr>
        <p:spPr bwMode="auto">
          <a:xfrm>
            <a:off x="1548000" y="304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5" name="Rectangle 23"/>
          <p:cNvSpPr>
            <a:spLocks noChangeArrowheads="1"/>
          </p:cNvSpPr>
          <p:nvPr/>
        </p:nvSpPr>
        <p:spPr bwMode="auto">
          <a:xfrm>
            <a:off x="2196000" y="3045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2+3</a:t>
            </a:r>
          </a:p>
        </p:txBody>
      </p:sp>
      <p:sp>
        <p:nvSpPr>
          <p:cNvPr id="26" name="Rectangle 24"/>
          <p:cNvSpPr>
            <a:spLocks noChangeArrowheads="1"/>
          </p:cNvSpPr>
          <p:nvPr/>
        </p:nvSpPr>
        <p:spPr bwMode="auto">
          <a:xfrm>
            <a:off x="2844000" y="304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7" name="Rectangle 25"/>
          <p:cNvSpPr>
            <a:spLocks noChangeArrowheads="1"/>
          </p:cNvSpPr>
          <p:nvPr/>
        </p:nvSpPr>
        <p:spPr bwMode="auto">
          <a:xfrm>
            <a:off x="3492000" y="3045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4+5</a:t>
            </a:r>
          </a:p>
        </p:txBody>
      </p:sp>
      <p:sp>
        <p:nvSpPr>
          <p:cNvPr id="28" name="Rectangle 26"/>
          <p:cNvSpPr>
            <a:spLocks noChangeArrowheads="1"/>
          </p:cNvSpPr>
          <p:nvPr/>
        </p:nvSpPr>
        <p:spPr bwMode="auto">
          <a:xfrm>
            <a:off x="4140000" y="304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9" name="Rectangle 27"/>
          <p:cNvSpPr>
            <a:spLocks noChangeArrowheads="1"/>
          </p:cNvSpPr>
          <p:nvPr/>
        </p:nvSpPr>
        <p:spPr bwMode="auto">
          <a:xfrm>
            <a:off x="5436000" y="304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0" name="Rectangle 28"/>
          <p:cNvSpPr>
            <a:spLocks noChangeArrowheads="1"/>
          </p:cNvSpPr>
          <p:nvPr/>
        </p:nvSpPr>
        <p:spPr bwMode="auto">
          <a:xfrm>
            <a:off x="4788000" y="3045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6+7</a:t>
            </a:r>
          </a:p>
        </p:txBody>
      </p:sp>
      <p:sp>
        <p:nvSpPr>
          <p:cNvPr id="31" name="Rectangle 29"/>
          <p:cNvSpPr>
            <a:spLocks noChangeArrowheads="1"/>
          </p:cNvSpPr>
          <p:nvPr/>
        </p:nvSpPr>
        <p:spPr bwMode="auto">
          <a:xfrm>
            <a:off x="7380000" y="3045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10+11</a:t>
            </a:r>
          </a:p>
        </p:txBody>
      </p:sp>
      <p:sp>
        <p:nvSpPr>
          <p:cNvPr id="32" name="Rectangle 30"/>
          <p:cNvSpPr>
            <a:spLocks noChangeArrowheads="1"/>
          </p:cNvSpPr>
          <p:nvPr/>
        </p:nvSpPr>
        <p:spPr bwMode="auto">
          <a:xfrm>
            <a:off x="6732000" y="304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" name="Rectangle 31"/>
          <p:cNvSpPr>
            <a:spLocks noChangeArrowheads="1"/>
          </p:cNvSpPr>
          <p:nvPr/>
        </p:nvSpPr>
        <p:spPr bwMode="auto">
          <a:xfrm>
            <a:off x="6084000" y="3045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8+9</a:t>
            </a:r>
          </a:p>
        </p:txBody>
      </p:sp>
      <p:sp>
        <p:nvSpPr>
          <p:cNvPr id="34" name="Rectangle 32"/>
          <p:cNvSpPr>
            <a:spLocks noChangeArrowheads="1"/>
          </p:cNvSpPr>
          <p:nvPr/>
        </p:nvSpPr>
        <p:spPr bwMode="auto">
          <a:xfrm>
            <a:off x="8028000" y="304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5" name="Rectangle 33"/>
          <p:cNvSpPr>
            <a:spLocks noChangeArrowheads="1"/>
          </p:cNvSpPr>
          <p:nvPr/>
        </p:nvSpPr>
        <p:spPr bwMode="auto">
          <a:xfrm>
            <a:off x="900000" y="4125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0...3</a:t>
            </a:r>
          </a:p>
        </p:txBody>
      </p:sp>
      <p:sp>
        <p:nvSpPr>
          <p:cNvPr id="36" name="Rectangle 34"/>
          <p:cNvSpPr>
            <a:spLocks noChangeArrowheads="1"/>
          </p:cNvSpPr>
          <p:nvPr/>
        </p:nvSpPr>
        <p:spPr bwMode="auto">
          <a:xfrm>
            <a:off x="1548000" y="412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7" name="Rectangle 35"/>
          <p:cNvSpPr>
            <a:spLocks noChangeArrowheads="1"/>
          </p:cNvSpPr>
          <p:nvPr/>
        </p:nvSpPr>
        <p:spPr bwMode="auto">
          <a:xfrm>
            <a:off x="2196000" y="412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8" name="Rectangle 36"/>
          <p:cNvSpPr>
            <a:spLocks noChangeArrowheads="1"/>
          </p:cNvSpPr>
          <p:nvPr/>
        </p:nvSpPr>
        <p:spPr bwMode="auto">
          <a:xfrm>
            <a:off x="2844000" y="412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9" name="Rectangle 37"/>
          <p:cNvSpPr>
            <a:spLocks noChangeArrowheads="1"/>
          </p:cNvSpPr>
          <p:nvPr/>
        </p:nvSpPr>
        <p:spPr bwMode="auto">
          <a:xfrm>
            <a:off x="3492000" y="4125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4..7</a:t>
            </a:r>
          </a:p>
        </p:txBody>
      </p:sp>
      <p:sp>
        <p:nvSpPr>
          <p:cNvPr id="40" name="Rectangle 38"/>
          <p:cNvSpPr>
            <a:spLocks noChangeArrowheads="1"/>
          </p:cNvSpPr>
          <p:nvPr/>
        </p:nvSpPr>
        <p:spPr bwMode="auto">
          <a:xfrm>
            <a:off x="4140000" y="412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1" name="Rectangle 39"/>
          <p:cNvSpPr>
            <a:spLocks noChangeArrowheads="1"/>
          </p:cNvSpPr>
          <p:nvPr/>
        </p:nvSpPr>
        <p:spPr bwMode="auto">
          <a:xfrm>
            <a:off x="5436000" y="412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2" name="Rectangle 40"/>
          <p:cNvSpPr>
            <a:spLocks noChangeArrowheads="1"/>
          </p:cNvSpPr>
          <p:nvPr/>
        </p:nvSpPr>
        <p:spPr bwMode="auto">
          <a:xfrm>
            <a:off x="4788000" y="412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3" name="Rectangle 41"/>
          <p:cNvSpPr>
            <a:spLocks noChangeArrowheads="1"/>
          </p:cNvSpPr>
          <p:nvPr/>
        </p:nvSpPr>
        <p:spPr bwMode="auto">
          <a:xfrm>
            <a:off x="7380000" y="412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4" name="Rectangle 42"/>
          <p:cNvSpPr>
            <a:spLocks noChangeArrowheads="1"/>
          </p:cNvSpPr>
          <p:nvPr/>
        </p:nvSpPr>
        <p:spPr bwMode="auto">
          <a:xfrm>
            <a:off x="6732000" y="412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5" name="Rectangle 43"/>
          <p:cNvSpPr>
            <a:spLocks noChangeArrowheads="1"/>
          </p:cNvSpPr>
          <p:nvPr/>
        </p:nvSpPr>
        <p:spPr bwMode="auto">
          <a:xfrm>
            <a:off x="6084000" y="4125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8..11</a:t>
            </a:r>
          </a:p>
        </p:txBody>
      </p:sp>
      <p:sp>
        <p:nvSpPr>
          <p:cNvPr id="46" name="Rectangle 44"/>
          <p:cNvSpPr>
            <a:spLocks noChangeArrowheads="1"/>
          </p:cNvSpPr>
          <p:nvPr/>
        </p:nvSpPr>
        <p:spPr bwMode="auto">
          <a:xfrm>
            <a:off x="8028000" y="412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7" name="Rectangle 45"/>
          <p:cNvSpPr>
            <a:spLocks noChangeArrowheads="1"/>
          </p:cNvSpPr>
          <p:nvPr/>
        </p:nvSpPr>
        <p:spPr bwMode="auto">
          <a:xfrm>
            <a:off x="900000" y="5205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0..7</a:t>
            </a:r>
          </a:p>
        </p:txBody>
      </p:sp>
      <p:sp>
        <p:nvSpPr>
          <p:cNvPr id="48" name="Rectangle 46"/>
          <p:cNvSpPr>
            <a:spLocks noChangeArrowheads="1"/>
          </p:cNvSpPr>
          <p:nvPr/>
        </p:nvSpPr>
        <p:spPr bwMode="auto">
          <a:xfrm>
            <a:off x="1548000" y="520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9" name="Rectangle 47"/>
          <p:cNvSpPr>
            <a:spLocks noChangeArrowheads="1"/>
          </p:cNvSpPr>
          <p:nvPr/>
        </p:nvSpPr>
        <p:spPr bwMode="auto">
          <a:xfrm>
            <a:off x="2196000" y="520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0" name="Rectangle 48"/>
          <p:cNvSpPr>
            <a:spLocks noChangeArrowheads="1"/>
          </p:cNvSpPr>
          <p:nvPr/>
        </p:nvSpPr>
        <p:spPr bwMode="auto">
          <a:xfrm>
            <a:off x="2844000" y="520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1" name="Rectangle 49"/>
          <p:cNvSpPr>
            <a:spLocks noChangeArrowheads="1"/>
          </p:cNvSpPr>
          <p:nvPr/>
        </p:nvSpPr>
        <p:spPr bwMode="auto">
          <a:xfrm>
            <a:off x="3492000" y="520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2" name="Rectangle 50"/>
          <p:cNvSpPr>
            <a:spLocks noChangeArrowheads="1"/>
          </p:cNvSpPr>
          <p:nvPr/>
        </p:nvSpPr>
        <p:spPr bwMode="auto">
          <a:xfrm>
            <a:off x="4140000" y="520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3" name="Rectangle 51"/>
          <p:cNvSpPr>
            <a:spLocks noChangeArrowheads="1"/>
          </p:cNvSpPr>
          <p:nvPr/>
        </p:nvSpPr>
        <p:spPr bwMode="auto">
          <a:xfrm>
            <a:off x="5436000" y="520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4" name="Rectangle 52"/>
          <p:cNvSpPr>
            <a:spLocks noChangeArrowheads="1"/>
          </p:cNvSpPr>
          <p:nvPr/>
        </p:nvSpPr>
        <p:spPr bwMode="auto">
          <a:xfrm>
            <a:off x="4788000" y="520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5" name="Rectangle 53"/>
          <p:cNvSpPr>
            <a:spLocks noChangeArrowheads="1"/>
          </p:cNvSpPr>
          <p:nvPr/>
        </p:nvSpPr>
        <p:spPr bwMode="auto">
          <a:xfrm>
            <a:off x="7380000" y="520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6" name="Rectangle 54"/>
          <p:cNvSpPr>
            <a:spLocks noChangeArrowheads="1"/>
          </p:cNvSpPr>
          <p:nvPr/>
        </p:nvSpPr>
        <p:spPr bwMode="auto">
          <a:xfrm>
            <a:off x="6732000" y="520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7" name="Rectangle 55"/>
          <p:cNvSpPr>
            <a:spLocks noChangeArrowheads="1"/>
          </p:cNvSpPr>
          <p:nvPr/>
        </p:nvSpPr>
        <p:spPr bwMode="auto">
          <a:xfrm>
            <a:off x="6084000" y="5205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8..15</a:t>
            </a:r>
          </a:p>
        </p:txBody>
      </p:sp>
      <p:sp>
        <p:nvSpPr>
          <p:cNvPr id="58" name="Rectangle 56"/>
          <p:cNvSpPr>
            <a:spLocks noChangeArrowheads="1"/>
          </p:cNvSpPr>
          <p:nvPr/>
        </p:nvSpPr>
        <p:spPr bwMode="auto">
          <a:xfrm>
            <a:off x="8028000" y="520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9" name="Line 57"/>
          <p:cNvSpPr>
            <a:spLocks noChangeShapeType="1"/>
          </p:cNvSpPr>
          <p:nvPr/>
        </p:nvSpPr>
        <p:spPr bwMode="auto">
          <a:xfrm>
            <a:off x="1188000" y="2469705"/>
            <a:ext cx="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0" name="Line 58"/>
          <p:cNvSpPr>
            <a:spLocks noChangeShapeType="1"/>
          </p:cNvSpPr>
          <p:nvPr/>
        </p:nvSpPr>
        <p:spPr bwMode="auto">
          <a:xfrm flipH="1">
            <a:off x="1332000" y="2469705"/>
            <a:ext cx="50400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1" name="Line 59"/>
          <p:cNvSpPr>
            <a:spLocks noChangeShapeType="1"/>
          </p:cNvSpPr>
          <p:nvPr/>
        </p:nvSpPr>
        <p:spPr bwMode="auto">
          <a:xfrm>
            <a:off x="2556000" y="2469705"/>
            <a:ext cx="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2" name="Line 60"/>
          <p:cNvSpPr>
            <a:spLocks noChangeShapeType="1"/>
          </p:cNvSpPr>
          <p:nvPr/>
        </p:nvSpPr>
        <p:spPr bwMode="auto">
          <a:xfrm flipH="1">
            <a:off x="2700000" y="2469705"/>
            <a:ext cx="50400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3" name="Line 61"/>
          <p:cNvSpPr>
            <a:spLocks noChangeShapeType="1"/>
          </p:cNvSpPr>
          <p:nvPr/>
        </p:nvSpPr>
        <p:spPr bwMode="auto">
          <a:xfrm>
            <a:off x="3780000" y="2469705"/>
            <a:ext cx="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4" name="Line 62"/>
          <p:cNvSpPr>
            <a:spLocks noChangeShapeType="1"/>
          </p:cNvSpPr>
          <p:nvPr/>
        </p:nvSpPr>
        <p:spPr bwMode="auto">
          <a:xfrm flipH="1">
            <a:off x="3924000" y="2469705"/>
            <a:ext cx="50400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5" name="Line 63"/>
          <p:cNvSpPr>
            <a:spLocks noChangeShapeType="1"/>
          </p:cNvSpPr>
          <p:nvPr/>
        </p:nvSpPr>
        <p:spPr bwMode="auto">
          <a:xfrm>
            <a:off x="5148000" y="2469705"/>
            <a:ext cx="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6" name="Line 64"/>
          <p:cNvSpPr>
            <a:spLocks noChangeShapeType="1"/>
          </p:cNvSpPr>
          <p:nvPr/>
        </p:nvSpPr>
        <p:spPr bwMode="auto">
          <a:xfrm flipH="1">
            <a:off x="5292000" y="2469705"/>
            <a:ext cx="50400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7" name="Line 65"/>
          <p:cNvSpPr>
            <a:spLocks noChangeShapeType="1"/>
          </p:cNvSpPr>
          <p:nvPr/>
        </p:nvSpPr>
        <p:spPr bwMode="auto">
          <a:xfrm>
            <a:off x="6444000" y="2469705"/>
            <a:ext cx="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8" name="Line 66"/>
          <p:cNvSpPr>
            <a:spLocks noChangeShapeType="1"/>
          </p:cNvSpPr>
          <p:nvPr/>
        </p:nvSpPr>
        <p:spPr bwMode="auto">
          <a:xfrm flipH="1">
            <a:off x="6588000" y="2469705"/>
            <a:ext cx="50400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9" name="Line 67"/>
          <p:cNvSpPr>
            <a:spLocks noChangeShapeType="1"/>
          </p:cNvSpPr>
          <p:nvPr/>
        </p:nvSpPr>
        <p:spPr bwMode="auto">
          <a:xfrm>
            <a:off x="7740000" y="2469705"/>
            <a:ext cx="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0" name="Line 68"/>
          <p:cNvSpPr>
            <a:spLocks noChangeShapeType="1"/>
          </p:cNvSpPr>
          <p:nvPr/>
        </p:nvSpPr>
        <p:spPr bwMode="auto">
          <a:xfrm flipH="1">
            <a:off x="7884000" y="2469705"/>
            <a:ext cx="50400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1" name="Line 69"/>
          <p:cNvSpPr>
            <a:spLocks noChangeShapeType="1"/>
          </p:cNvSpPr>
          <p:nvPr/>
        </p:nvSpPr>
        <p:spPr bwMode="auto">
          <a:xfrm>
            <a:off x="1188000" y="3477705"/>
            <a:ext cx="0" cy="6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2" name="Line 70"/>
          <p:cNvSpPr>
            <a:spLocks noChangeShapeType="1"/>
          </p:cNvSpPr>
          <p:nvPr/>
        </p:nvSpPr>
        <p:spPr bwMode="auto">
          <a:xfrm flipH="1">
            <a:off x="1332000" y="3477705"/>
            <a:ext cx="1296000" cy="6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3" name="Line 71"/>
          <p:cNvSpPr>
            <a:spLocks noChangeShapeType="1"/>
          </p:cNvSpPr>
          <p:nvPr/>
        </p:nvSpPr>
        <p:spPr bwMode="auto">
          <a:xfrm>
            <a:off x="3780000" y="3477705"/>
            <a:ext cx="0" cy="6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4" name="Line 72"/>
          <p:cNvSpPr>
            <a:spLocks noChangeShapeType="1"/>
          </p:cNvSpPr>
          <p:nvPr/>
        </p:nvSpPr>
        <p:spPr bwMode="auto">
          <a:xfrm flipH="1">
            <a:off x="3924000" y="3477705"/>
            <a:ext cx="1296000" cy="6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5" name="Line 73"/>
          <p:cNvSpPr>
            <a:spLocks noChangeShapeType="1"/>
          </p:cNvSpPr>
          <p:nvPr/>
        </p:nvSpPr>
        <p:spPr bwMode="auto">
          <a:xfrm>
            <a:off x="6444000" y="3477705"/>
            <a:ext cx="0" cy="6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6" name="Line 74"/>
          <p:cNvSpPr>
            <a:spLocks noChangeShapeType="1"/>
          </p:cNvSpPr>
          <p:nvPr/>
        </p:nvSpPr>
        <p:spPr bwMode="auto">
          <a:xfrm flipH="1">
            <a:off x="6516000" y="3477705"/>
            <a:ext cx="1296000" cy="6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7" name="Line 75"/>
          <p:cNvSpPr>
            <a:spLocks noChangeShapeType="1"/>
          </p:cNvSpPr>
          <p:nvPr/>
        </p:nvSpPr>
        <p:spPr bwMode="auto">
          <a:xfrm>
            <a:off x="1188000" y="4557705"/>
            <a:ext cx="0" cy="6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8" name="Line 76"/>
          <p:cNvSpPr>
            <a:spLocks noChangeShapeType="1"/>
          </p:cNvSpPr>
          <p:nvPr/>
        </p:nvSpPr>
        <p:spPr bwMode="auto">
          <a:xfrm flipH="1">
            <a:off x="1332000" y="4557705"/>
            <a:ext cx="2592000" cy="6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9" name="Text Box 77"/>
          <p:cNvSpPr txBox="1">
            <a:spLocks noChangeArrowheads="1"/>
          </p:cNvSpPr>
          <p:nvPr/>
        </p:nvSpPr>
        <p:spPr bwMode="auto">
          <a:xfrm>
            <a:off x="612000" y="3045705"/>
            <a:ext cx="318000" cy="4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1</a:t>
            </a:r>
          </a:p>
        </p:txBody>
      </p:sp>
      <p:sp>
        <p:nvSpPr>
          <p:cNvPr id="80" name="Text Box 78"/>
          <p:cNvSpPr txBox="1">
            <a:spLocks noChangeArrowheads="1"/>
          </p:cNvSpPr>
          <p:nvPr/>
        </p:nvSpPr>
        <p:spPr bwMode="auto">
          <a:xfrm>
            <a:off x="612000" y="4125705"/>
            <a:ext cx="318000" cy="4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2</a:t>
            </a:r>
          </a:p>
        </p:txBody>
      </p:sp>
      <p:sp>
        <p:nvSpPr>
          <p:cNvPr id="81" name="Text Box 79"/>
          <p:cNvSpPr txBox="1">
            <a:spLocks noChangeArrowheads="1"/>
          </p:cNvSpPr>
          <p:nvPr/>
        </p:nvSpPr>
        <p:spPr bwMode="auto">
          <a:xfrm>
            <a:off x="612000" y="5205705"/>
            <a:ext cx="318000" cy="4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3</a:t>
            </a:r>
          </a:p>
        </p:txBody>
      </p:sp>
      <p:sp>
        <p:nvSpPr>
          <p:cNvPr id="83" name="Line 81"/>
          <p:cNvSpPr>
            <a:spLocks noChangeShapeType="1"/>
          </p:cNvSpPr>
          <p:nvPr/>
        </p:nvSpPr>
        <p:spPr bwMode="auto">
          <a:xfrm>
            <a:off x="6444000" y="4557705"/>
            <a:ext cx="0" cy="6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4" name="Line 82"/>
          <p:cNvSpPr>
            <a:spLocks noChangeShapeType="1"/>
          </p:cNvSpPr>
          <p:nvPr/>
        </p:nvSpPr>
        <p:spPr bwMode="auto">
          <a:xfrm flipH="1">
            <a:off x="6588000" y="4629705"/>
            <a:ext cx="230400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5" name="Line 83"/>
          <p:cNvSpPr>
            <a:spLocks noChangeShapeType="1"/>
          </p:cNvSpPr>
          <p:nvPr/>
        </p:nvSpPr>
        <p:spPr bwMode="auto">
          <a:xfrm>
            <a:off x="1188000" y="5637705"/>
            <a:ext cx="0" cy="43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6" name="Line 84"/>
          <p:cNvSpPr>
            <a:spLocks noChangeShapeType="1"/>
          </p:cNvSpPr>
          <p:nvPr/>
        </p:nvSpPr>
        <p:spPr bwMode="auto">
          <a:xfrm flipH="1">
            <a:off x="1476000" y="5637705"/>
            <a:ext cx="4968000" cy="43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8" name="Text Box 87"/>
          <p:cNvSpPr txBox="1">
            <a:spLocks noChangeArrowheads="1"/>
          </p:cNvSpPr>
          <p:nvPr/>
        </p:nvSpPr>
        <p:spPr bwMode="auto">
          <a:xfrm rot="16200000">
            <a:off x="-171000" y="4822959"/>
            <a:ext cx="972000" cy="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iterations</a:t>
            </a:r>
          </a:p>
        </p:txBody>
      </p:sp>
      <p:sp>
        <p:nvSpPr>
          <p:cNvPr id="89" name="Line 88"/>
          <p:cNvSpPr>
            <a:spLocks noChangeShapeType="1"/>
          </p:cNvSpPr>
          <p:nvPr/>
        </p:nvSpPr>
        <p:spPr bwMode="auto">
          <a:xfrm>
            <a:off x="468000" y="4845705"/>
            <a:ext cx="0" cy="720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90" name="Text Box 89"/>
          <p:cNvSpPr txBox="1">
            <a:spLocks noChangeArrowheads="1"/>
          </p:cNvSpPr>
          <p:nvPr/>
        </p:nvSpPr>
        <p:spPr bwMode="auto">
          <a:xfrm>
            <a:off x="828000" y="1340768"/>
            <a:ext cx="79464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Thread 0</a:t>
            </a:r>
          </a:p>
        </p:txBody>
      </p:sp>
      <p:sp>
        <p:nvSpPr>
          <p:cNvPr id="91" name="Text Box 90"/>
          <p:cNvSpPr txBox="1">
            <a:spLocks noChangeArrowheads="1"/>
          </p:cNvSpPr>
          <p:nvPr/>
        </p:nvSpPr>
        <p:spPr bwMode="auto">
          <a:xfrm>
            <a:off x="6012000" y="1340768"/>
            <a:ext cx="79464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Thread 8</a:t>
            </a:r>
          </a:p>
        </p:txBody>
      </p:sp>
      <p:sp>
        <p:nvSpPr>
          <p:cNvPr id="92" name="Text Box 91"/>
          <p:cNvSpPr txBox="1">
            <a:spLocks noChangeArrowheads="1"/>
          </p:cNvSpPr>
          <p:nvPr/>
        </p:nvSpPr>
        <p:spPr bwMode="auto">
          <a:xfrm>
            <a:off x="2124000" y="1340768"/>
            <a:ext cx="79464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Thread 2</a:t>
            </a:r>
          </a:p>
        </p:txBody>
      </p:sp>
      <p:sp>
        <p:nvSpPr>
          <p:cNvPr id="93" name="Text Box 92"/>
          <p:cNvSpPr txBox="1">
            <a:spLocks noChangeArrowheads="1"/>
          </p:cNvSpPr>
          <p:nvPr/>
        </p:nvSpPr>
        <p:spPr bwMode="auto">
          <a:xfrm>
            <a:off x="3420000" y="1340768"/>
            <a:ext cx="79464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Thread 4</a:t>
            </a:r>
          </a:p>
        </p:txBody>
      </p:sp>
      <p:sp>
        <p:nvSpPr>
          <p:cNvPr id="94" name="Text Box 93"/>
          <p:cNvSpPr txBox="1">
            <a:spLocks noChangeArrowheads="1"/>
          </p:cNvSpPr>
          <p:nvPr/>
        </p:nvSpPr>
        <p:spPr bwMode="auto">
          <a:xfrm>
            <a:off x="4716000" y="1340768"/>
            <a:ext cx="79464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Thread 6</a:t>
            </a:r>
          </a:p>
        </p:txBody>
      </p:sp>
      <p:sp>
        <p:nvSpPr>
          <p:cNvPr id="95" name="Text Box 94"/>
          <p:cNvSpPr txBox="1">
            <a:spLocks noChangeArrowheads="1"/>
          </p:cNvSpPr>
          <p:nvPr/>
        </p:nvSpPr>
        <p:spPr bwMode="auto">
          <a:xfrm>
            <a:off x="7308000" y="1340768"/>
            <a:ext cx="8779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Thread 10</a:t>
            </a:r>
          </a:p>
        </p:txBody>
      </p:sp>
      <p:sp>
        <p:nvSpPr>
          <p:cNvPr id="97" name="CuadroTexto 26">
            <a:extLst>
              <a:ext uri="{FF2B5EF4-FFF2-40B4-BE49-F238E27FC236}">
                <a16:creationId xmlns:a16="http://schemas.microsoft.com/office/drawing/2014/main" id="{1D24DD0F-C82B-9B44-A534-ADB88735E535}"/>
              </a:ext>
            </a:extLst>
          </p:cNvPr>
          <p:cNvSpPr txBox="1"/>
          <p:nvPr/>
        </p:nvSpPr>
        <p:spPr>
          <a:xfrm>
            <a:off x="124428" y="6275300"/>
            <a:ext cx="12747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Slide credit: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Hwu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 &amp; Kirk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A9BA15-B558-6649-8760-B1A1BBE8F0F2}"/>
              </a:ext>
            </a:extLst>
          </p:cNvPr>
          <p:cNvSpPr txBox="1"/>
          <p:nvPr/>
        </p:nvSpPr>
        <p:spPr>
          <a:xfrm>
            <a:off x="8652290" y="2000392"/>
            <a:ext cx="373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94741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/>
      <p:bldP spid="80" grpId="0"/>
      <p:bldP spid="81" grpId="0"/>
      <p:bldP spid="83" grpId="0" animBg="1"/>
      <p:bldP spid="84" grpId="0" animBg="1"/>
      <p:bldP spid="85" grpId="0" animBg="1"/>
      <p:bldP spid="86" grpId="0" animBg="1"/>
      <p:bldP spid="88" grpId="0"/>
      <p:bldP spid="89" grpId="0" animBg="1"/>
      <p:bldP spid="90" grpId="0"/>
      <p:bldP spid="91" grpId="0"/>
      <p:bldP spid="92" grpId="0"/>
      <p:bldP spid="93" grpId="0"/>
      <p:bldP spid="94" grpId="0"/>
      <p:bldP spid="95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E07565-983B-F540-84C3-EFECFAFB0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22540"/>
            <a:ext cx="9144000" cy="25035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122D79-42A3-FC43-BC78-FDE96C929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Using Barriers: Tree-Based Reduction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70E86-0F97-1841-9981-19CA4BA2E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Multiple </a:t>
            </a:r>
            <a:r>
              <a:rPr lang="en-US" dirty="0" err="1"/>
              <a:t>tasklets</a:t>
            </a:r>
            <a:r>
              <a:rPr lang="en-US" dirty="0"/>
              <a:t> can perform a tree-based reduction</a:t>
            </a:r>
          </a:p>
          <a:p>
            <a:pPr lvl="1"/>
            <a:r>
              <a:rPr lang="en-US" dirty="0"/>
              <a:t>After every iteration </a:t>
            </a:r>
            <a:r>
              <a:rPr lang="en-US" dirty="0" err="1"/>
              <a:t>tasklets</a:t>
            </a:r>
            <a:r>
              <a:rPr lang="en-US" dirty="0"/>
              <a:t> synchronize with a barrier</a:t>
            </a:r>
          </a:p>
          <a:p>
            <a:pPr lvl="1"/>
            <a:r>
              <a:rPr lang="en-US" dirty="0"/>
              <a:t>Half of the </a:t>
            </a:r>
            <a:r>
              <a:rPr lang="en-US" dirty="0" err="1"/>
              <a:t>tasklets</a:t>
            </a:r>
            <a:r>
              <a:rPr lang="en-US" dirty="0"/>
              <a:t> retire at the end of an iteration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016E5F-AC72-C442-A1D6-1A4EA61EB72F}"/>
              </a:ext>
            </a:extLst>
          </p:cNvPr>
          <p:cNvSpPr txBox="1"/>
          <p:nvPr/>
        </p:nvSpPr>
        <p:spPr>
          <a:xfrm>
            <a:off x="5992566" y="3730717"/>
            <a:ext cx="19814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“offset”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tasklets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working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A664B-7C47-444F-8113-4A0035D934FC}"/>
              </a:ext>
            </a:extLst>
          </p:cNvPr>
          <p:cNvSpPr/>
          <p:nvPr/>
        </p:nvSpPr>
        <p:spPr>
          <a:xfrm>
            <a:off x="1136226" y="3786472"/>
            <a:ext cx="4821141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6336E8-DC8B-C34B-B303-4D68D193D67F}"/>
              </a:ext>
            </a:extLst>
          </p:cNvPr>
          <p:cNvSpPr txBox="1"/>
          <p:nvPr/>
        </p:nvSpPr>
        <p:spPr>
          <a:xfrm>
            <a:off x="3326186" y="4490794"/>
            <a:ext cx="1876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Barrier synchronization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A4CB4E-5E92-F44D-BDE6-1769D47E590C}"/>
              </a:ext>
            </a:extLst>
          </p:cNvPr>
          <p:cNvSpPr/>
          <p:nvPr/>
        </p:nvSpPr>
        <p:spPr>
          <a:xfrm>
            <a:off x="786739" y="4554683"/>
            <a:ext cx="2520077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FEC781D-DA8D-B449-B075-B773D4E97483}"/>
              </a:ext>
            </a:extLst>
          </p:cNvPr>
          <p:cNvSpPr/>
          <p:nvPr/>
        </p:nvSpPr>
        <p:spPr>
          <a:xfrm>
            <a:off x="464214" y="5118410"/>
            <a:ext cx="8215572" cy="117163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A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handshake-based tree-based reduction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is also possible.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We can compare single-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tasklet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barrier-based,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and handshake-based versions*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1DEB62-E93C-A04B-B791-685EF862E068}"/>
              </a:ext>
            </a:extLst>
          </p:cNvPr>
          <p:cNvSpPr txBox="1"/>
          <p:nvPr/>
        </p:nvSpPr>
        <p:spPr>
          <a:xfrm>
            <a:off x="1219200" y="6457890"/>
            <a:ext cx="74013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*Gómez-Luna et al., “Benchmarking a New Paradigm: An Experimental Analysis of a Real Processing-in-Memory Architecture,”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3"/>
              </a:rPr>
              <a:t>https://arxiv.org/pdf/2105.03814.pdf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1735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 animBg="1"/>
      <p:bldP spid="11" grpId="0" animBg="1"/>
      <p:bldP spid="1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C0CC3-C2D1-5544-825C-6FF033D7F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dirty="0"/>
              <a:t>Tree-Based Reduction on UPMEM PIM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74A1C-532A-F848-96FE-DD611BD6D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08720"/>
            <a:ext cx="8601296" cy="5472608"/>
          </a:xfrm>
        </p:spPr>
        <p:txBody>
          <a:bodyPr/>
          <a:lstStyle/>
          <a:p>
            <a:r>
              <a:rPr lang="en-US" dirty="0"/>
              <a:t>Single-thread vs. Barrier-based vs. Handshake-based on 1 DPU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9" name="TextBox 610">
            <a:extLst>
              <a:ext uri="{FF2B5EF4-FFF2-40B4-BE49-F238E27FC236}">
                <a16:creationId xmlns:a16="http://schemas.microsoft.com/office/drawing/2014/main" id="{DF98D127-EB4F-2D45-8040-AB2E0013D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6477000"/>
            <a:ext cx="75344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1000" dirty="0"/>
              <a:t>Gómez-Luna et al. "Benchmarking a New Paradigm: An Experimental Analysis of a Real Processing-in-Memory Architecture." </a:t>
            </a:r>
            <a:r>
              <a:rPr lang="en-US" sz="1000" i="1" dirty="0" err="1"/>
              <a:t>arXiv</a:t>
            </a:r>
            <a:r>
              <a:rPr lang="en-US" sz="1000" i="1" dirty="0"/>
              <a:t> preprint arXiv:2105.03814</a:t>
            </a:r>
            <a:r>
              <a:rPr lang="en-US" sz="1000" dirty="0"/>
              <a:t> (2021).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https://arxiv.org/pdf/2105.03814.pdf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7B96AC5-99DF-964E-B8E1-FD693BB545FC}"/>
              </a:ext>
            </a:extLst>
          </p:cNvPr>
          <p:cNvSpPr/>
          <p:nvPr/>
        </p:nvSpPr>
        <p:spPr>
          <a:xfrm>
            <a:off x="80388" y="5029200"/>
            <a:ext cx="8956722" cy="119972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High cost of intra-DPU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 synchronization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(especially, barrier synchronization)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when there is small amount of computation 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ndara" panose="020E0502030303020204" pitchFamily="34" charset="0"/>
              <a:ea typeface="Segoe UI Symbol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A72E7C-506A-0349-AE58-1D7D3543D8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050" y="1917700"/>
            <a:ext cx="6565900" cy="288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567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Understanding a Modern PIM Architecture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E2DC3F-D55F-A442-8922-084467A41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24744"/>
            <a:ext cx="9144000" cy="4033049"/>
          </a:xfrm>
          <a:prstGeom prst="rect">
            <a:avLst/>
          </a:prstGeom>
        </p:spPr>
      </p:pic>
      <p:sp>
        <p:nvSpPr>
          <p:cNvPr id="5" name="Subtitle 1">
            <a:extLst>
              <a:ext uri="{FF2B5EF4-FFF2-40B4-BE49-F238E27FC236}">
                <a16:creationId xmlns:a16="http://schemas.microsoft.com/office/drawing/2014/main" id="{CB9DA8F8-FC8B-B715-1A5B-06010ACBBBEC}"/>
              </a:ext>
            </a:extLst>
          </p:cNvPr>
          <p:cNvSpPr txBox="1">
            <a:spLocks/>
          </p:cNvSpPr>
          <p:nvPr/>
        </p:nvSpPr>
        <p:spPr>
          <a:xfrm>
            <a:off x="1106731" y="5525569"/>
            <a:ext cx="6858000" cy="803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54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https://arxiv.org/pdf/2105.03814.pdf</a:t>
            </a:r>
            <a:endParaRPr kumimoji="0" lang="en-US" sz="2000" b="0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354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https://github.com/CMU-SAFARI/prim-benchmarks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5633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C0CC3-C2D1-5544-825C-6FF033D7F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dirty="0"/>
              <a:t>Tree-Based Reduction on UPMEM PIM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74A1C-532A-F848-96FE-DD611BD6D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08720"/>
            <a:ext cx="8601296" cy="5472608"/>
          </a:xfrm>
        </p:spPr>
        <p:txBody>
          <a:bodyPr/>
          <a:lstStyle/>
          <a:p>
            <a:r>
              <a:rPr lang="en-US" dirty="0"/>
              <a:t>Single-thread vs. Barrier-based vs. Handshake-based on 1 DPU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9" name="TextBox 610">
            <a:extLst>
              <a:ext uri="{FF2B5EF4-FFF2-40B4-BE49-F238E27FC236}">
                <a16:creationId xmlns:a16="http://schemas.microsoft.com/office/drawing/2014/main" id="{DF98D127-EB4F-2D45-8040-AB2E0013D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6477000"/>
            <a:ext cx="75344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1000" dirty="0"/>
              <a:t>Gómez-Luna et al. "Benchmarking a New Paradigm: An Experimental Analysis of a Real Processing-in-Memory Architecture." </a:t>
            </a:r>
            <a:r>
              <a:rPr lang="en-US" sz="1000" i="1" dirty="0" err="1"/>
              <a:t>arXiv</a:t>
            </a:r>
            <a:r>
              <a:rPr lang="en-US" sz="1000" i="1" dirty="0"/>
              <a:t> preprint arXiv:2105.03814</a:t>
            </a:r>
            <a:r>
              <a:rPr lang="en-US" sz="1000" dirty="0"/>
              <a:t> (2021).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https://arxiv.org/pdf/2105.03814.pdf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7B96AC5-99DF-964E-B8E1-FD693BB545FC}"/>
              </a:ext>
            </a:extLst>
          </p:cNvPr>
          <p:cNvSpPr/>
          <p:nvPr/>
        </p:nvSpPr>
        <p:spPr>
          <a:xfrm>
            <a:off x="80388" y="5334000"/>
            <a:ext cx="8956722" cy="9906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Cost of intra-DPU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 synchronization</a:t>
            </a:r>
            <a:r>
              <a:rPr lang="en-US" sz="2400" b="1" dirty="0">
                <a:solidFill>
                  <a:srgbClr val="002060"/>
                </a:solidFill>
                <a:latin typeface="Candara" panose="020E0502030303020204" pitchFamily="34" charset="0"/>
                <a:ea typeface="Segoe UI Symbol" panose="020B0502040204020203" pitchFamily="34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2060"/>
                </a:solidFill>
                <a:latin typeface="Candara" panose="020E0502030303020204" pitchFamily="34" charset="0"/>
                <a:ea typeface="Segoe UI Symbol" panose="020B0502040204020203" pitchFamily="34" charset="0"/>
              </a:rPr>
              <a:t>gets amortized </a:t>
            </a:r>
            <a:r>
              <a:rPr lang="en-US" sz="2400" dirty="0">
                <a:solidFill>
                  <a:srgbClr val="002060"/>
                </a:solidFill>
                <a:latin typeface="Candara" panose="020E0502030303020204" pitchFamily="34" charset="0"/>
                <a:ea typeface="Segoe UI Symbol" panose="020B0502040204020203" pitchFamily="34" charset="0"/>
              </a:rPr>
              <a:t>when there is large amount of computation</a:t>
            </a:r>
            <a:endParaRPr kumimoji="0" lang="en-US" sz="2400" i="0" u="none" strike="noStrike" kern="120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ndara" panose="020E0502030303020204" pitchFamily="34" charset="0"/>
              <a:ea typeface="Segoe UI Symbol" panose="020B050204020402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842ECE-3006-0749-931E-DEB0D2B7BA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794000"/>
            <a:ext cx="4591511" cy="2016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4D98081-4BDC-304C-BC6E-38EC1CAE99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870" y="3241800"/>
            <a:ext cx="4591511" cy="2016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17FA68-175D-A849-B667-0C0BE2D85E2F}"/>
              </a:ext>
            </a:extLst>
          </p:cNvPr>
          <p:cNvSpPr txBox="1"/>
          <p:nvPr/>
        </p:nvSpPr>
        <p:spPr>
          <a:xfrm>
            <a:off x="3276600" y="157877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ndara" panose="020E0502030303020204" pitchFamily="34" charset="0"/>
              </a:rPr>
              <a:t>2K elements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130E99-3C95-B944-A4FF-C1569BF47A02}"/>
              </a:ext>
            </a:extLst>
          </p:cNvPr>
          <p:cNvSpPr txBox="1"/>
          <p:nvPr/>
        </p:nvSpPr>
        <p:spPr>
          <a:xfrm>
            <a:off x="7620000" y="3019034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ndara" panose="020E0502030303020204" pitchFamily="34" charset="0"/>
              </a:rPr>
              <a:t>2M elements</a:t>
            </a:r>
          </a:p>
        </p:txBody>
      </p:sp>
    </p:spTree>
    <p:extLst>
      <p:ext uri="{BB962C8B-B14F-4D97-AF65-F5344CB8AC3E}">
        <p14:creationId xmlns:p14="http://schemas.microsoft.com/office/powerpoint/2010/main" val="2425778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  <p:bldP spid="10" grpId="0"/>
      <p:bldP spid="1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0BC12-78E4-E640-9EC2-E82468FE6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dirty="0"/>
              <a:t>Parallel Reduction on GPU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4F6E48-FE84-0D47-BD67-DBB9F4C7211D}"/>
              </a:ext>
            </a:extLst>
          </p:cNvPr>
          <p:cNvSpPr txBox="1"/>
          <p:nvPr/>
        </p:nvSpPr>
        <p:spPr>
          <a:xfrm>
            <a:off x="3453745" y="6504801"/>
            <a:ext cx="22365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432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https://youtu.be/tJmcV9AMfp4</a:t>
            </a:r>
            <a:endParaRPr lang="en-US" sz="1200" dirty="0">
              <a:solidFill>
                <a:srgbClr val="0432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6074EF-DE63-514B-BB2F-C54362B80D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00" y="914400"/>
            <a:ext cx="7696200" cy="548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942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DA869-9FBF-4F45-BE50-8662DCF88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Prefix-Sum (Scan)</a:t>
            </a:r>
          </a:p>
        </p:txBody>
      </p:sp>
      <p:sp>
        <p:nvSpPr>
          <p:cNvPr id="145" name="TextBox 136">
            <a:extLst>
              <a:ext uri="{FF2B5EF4-FFF2-40B4-BE49-F238E27FC236}">
                <a16:creationId xmlns:a16="http://schemas.microsoft.com/office/drawing/2014/main" id="{BD814358-B903-C243-B408-3A5433DBA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2708920"/>
            <a:ext cx="297068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eaLnBrk="1" hangingPunct="1"/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Output (Exclusive Scan)</a:t>
            </a:r>
          </a:p>
        </p:txBody>
      </p: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241F678A-CBCB-8F44-A3BE-6C6D895FEC8C}"/>
              </a:ext>
            </a:extLst>
          </p:cNvPr>
          <p:cNvGrpSpPr/>
          <p:nvPr/>
        </p:nvGrpSpPr>
        <p:grpSpPr>
          <a:xfrm>
            <a:off x="928688" y="3587934"/>
            <a:ext cx="7377112" cy="457200"/>
            <a:chOff x="928688" y="3587934"/>
            <a:chExt cx="7377112" cy="457200"/>
          </a:xfrm>
        </p:grpSpPr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2D1C4EB3-BA3A-9D44-8E9F-D1A321666A80}"/>
                </a:ext>
              </a:extLst>
            </p:cNvPr>
            <p:cNvSpPr/>
            <p:nvPr/>
          </p:nvSpPr>
          <p:spPr bwMode="auto">
            <a:xfrm>
              <a:off x="1390015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9147D3F0-4352-8A44-B0FE-41E20B8498DE}"/>
                </a:ext>
              </a:extLst>
            </p:cNvPr>
            <p:cNvSpPr/>
            <p:nvPr/>
          </p:nvSpPr>
          <p:spPr bwMode="auto">
            <a:xfrm>
              <a:off x="1851342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363E6122-0C31-7F47-8658-5364896CD5BC}"/>
                </a:ext>
              </a:extLst>
            </p:cNvPr>
            <p:cNvSpPr/>
            <p:nvPr/>
          </p:nvSpPr>
          <p:spPr bwMode="auto">
            <a:xfrm>
              <a:off x="2312669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3B65B115-CFDB-9F4D-9C8E-ED5984CE9A46}"/>
                </a:ext>
              </a:extLst>
            </p:cNvPr>
            <p:cNvSpPr/>
            <p:nvPr/>
          </p:nvSpPr>
          <p:spPr bwMode="auto">
            <a:xfrm>
              <a:off x="2773996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A642F718-6EAE-8446-8C8C-758E74D7D7B7}"/>
                </a:ext>
              </a:extLst>
            </p:cNvPr>
            <p:cNvSpPr/>
            <p:nvPr/>
          </p:nvSpPr>
          <p:spPr bwMode="auto">
            <a:xfrm>
              <a:off x="3235323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11</a:t>
              </a:r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D61735D3-DECE-A54C-9F2B-85F8B8730938}"/>
                </a:ext>
              </a:extLst>
            </p:cNvPr>
            <p:cNvSpPr/>
            <p:nvPr/>
          </p:nvSpPr>
          <p:spPr bwMode="auto">
            <a:xfrm>
              <a:off x="3696650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12</a:t>
              </a:r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AAFD7B93-860F-5D4C-ABC3-021FD125E991}"/>
                </a:ext>
              </a:extLst>
            </p:cNvPr>
            <p:cNvSpPr/>
            <p:nvPr/>
          </p:nvSpPr>
          <p:spPr bwMode="auto">
            <a:xfrm>
              <a:off x="4157977" y="3587934"/>
              <a:ext cx="457200" cy="4572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13</a:t>
              </a:r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14CF1F23-3135-F04C-9C1A-80829EB793E7}"/>
                </a:ext>
              </a:extLst>
            </p:cNvPr>
            <p:cNvSpPr/>
            <p:nvPr/>
          </p:nvSpPr>
          <p:spPr bwMode="auto">
            <a:xfrm>
              <a:off x="4619304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14</a:t>
              </a:r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A5885920-6888-8449-B82A-5923C7E64DE6}"/>
                </a:ext>
              </a:extLst>
            </p:cNvPr>
            <p:cNvSpPr/>
            <p:nvPr/>
          </p:nvSpPr>
          <p:spPr bwMode="auto">
            <a:xfrm>
              <a:off x="5080631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14</a:t>
              </a: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3B8FCC7C-FF05-7D4F-A6FC-24A7595B6563}"/>
                </a:ext>
              </a:extLst>
            </p:cNvPr>
            <p:cNvSpPr/>
            <p:nvPr/>
          </p:nvSpPr>
          <p:spPr bwMode="auto">
            <a:xfrm>
              <a:off x="5541958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03A984CF-D425-7E46-B342-973B038621FE}"/>
                </a:ext>
              </a:extLst>
            </p:cNvPr>
            <p:cNvSpPr/>
            <p:nvPr/>
          </p:nvSpPr>
          <p:spPr bwMode="auto">
            <a:xfrm>
              <a:off x="6003285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17</a:t>
              </a: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34971C9D-3A22-E24A-B6BE-0AF550DB68DA}"/>
                </a:ext>
              </a:extLst>
            </p:cNvPr>
            <p:cNvSpPr/>
            <p:nvPr/>
          </p:nvSpPr>
          <p:spPr bwMode="auto">
            <a:xfrm>
              <a:off x="6464612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995584D6-2D6F-9F4C-853A-1AB5887528A0}"/>
                </a:ext>
              </a:extLst>
            </p:cNvPr>
            <p:cNvSpPr/>
            <p:nvPr/>
          </p:nvSpPr>
          <p:spPr bwMode="auto">
            <a:xfrm>
              <a:off x="6925939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22</a:t>
              </a:r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11E691CF-6DB6-4D46-A03C-E71887FB84F3}"/>
                </a:ext>
              </a:extLst>
            </p:cNvPr>
            <p:cNvSpPr/>
            <p:nvPr/>
          </p:nvSpPr>
          <p:spPr bwMode="auto">
            <a:xfrm>
              <a:off x="7387266" y="3587934"/>
              <a:ext cx="457200" cy="4572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24</a:t>
              </a:r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C1A274C1-380A-2B43-AD44-091790CC4883}"/>
                </a:ext>
              </a:extLst>
            </p:cNvPr>
            <p:cNvSpPr/>
            <p:nvPr/>
          </p:nvSpPr>
          <p:spPr bwMode="auto">
            <a:xfrm>
              <a:off x="928688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</a:t>
              </a:r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6CB07199-980A-3B40-A923-FF193601F29D}"/>
                </a:ext>
              </a:extLst>
            </p:cNvPr>
            <p:cNvSpPr/>
            <p:nvPr/>
          </p:nvSpPr>
          <p:spPr bwMode="auto">
            <a:xfrm>
              <a:off x="7848600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26</a:t>
              </a:r>
            </a:p>
          </p:txBody>
        </p:sp>
      </p:grpSp>
      <p:sp>
        <p:nvSpPr>
          <p:cNvPr id="163" name="TextBox 136">
            <a:extLst>
              <a:ext uri="{FF2B5EF4-FFF2-40B4-BE49-F238E27FC236}">
                <a16:creationId xmlns:a16="http://schemas.microsoft.com/office/drawing/2014/main" id="{108A2577-08C7-3741-889E-830811B16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5013176"/>
            <a:ext cx="29482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eaLnBrk="1" hangingPunct="1"/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Output (Inclusive Scan)</a:t>
            </a:r>
          </a:p>
        </p:txBody>
      </p: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3B8ADD68-4B49-4343-8069-FD18C3A15A49}"/>
              </a:ext>
            </a:extLst>
          </p:cNvPr>
          <p:cNvGrpSpPr/>
          <p:nvPr/>
        </p:nvGrpSpPr>
        <p:grpSpPr>
          <a:xfrm>
            <a:off x="928688" y="5852120"/>
            <a:ext cx="7377112" cy="457200"/>
            <a:chOff x="928688" y="5852120"/>
            <a:chExt cx="7377112" cy="457200"/>
          </a:xfrm>
        </p:grpSpPr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B6BE3470-6B0F-D141-9B52-09518D827565}"/>
                </a:ext>
              </a:extLst>
            </p:cNvPr>
            <p:cNvSpPr/>
            <p:nvPr/>
          </p:nvSpPr>
          <p:spPr bwMode="auto">
            <a:xfrm>
              <a:off x="1390015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3512DD62-55DC-5544-AF1A-3AF558C990B0}"/>
                </a:ext>
              </a:extLst>
            </p:cNvPr>
            <p:cNvSpPr/>
            <p:nvPr/>
          </p:nvSpPr>
          <p:spPr bwMode="auto">
            <a:xfrm>
              <a:off x="1851342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FA7608B8-E887-6A43-A59B-A6A81CBFD2A2}"/>
                </a:ext>
              </a:extLst>
            </p:cNvPr>
            <p:cNvSpPr/>
            <p:nvPr/>
          </p:nvSpPr>
          <p:spPr bwMode="auto">
            <a:xfrm>
              <a:off x="2312669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8FE67A3C-0AF2-8141-A8B8-15F20B73D369}"/>
                </a:ext>
              </a:extLst>
            </p:cNvPr>
            <p:cNvSpPr/>
            <p:nvPr/>
          </p:nvSpPr>
          <p:spPr bwMode="auto">
            <a:xfrm>
              <a:off x="2773996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11</a:t>
              </a:r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DC64CFCE-E696-A842-A8C4-86C75C9AA7EC}"/>
                </a:ext>
              </a:extLst>
            </p:cNvPr>
            <p:cNvSpPr/>
            <p:nvPr/>
          </p:nvSpPr>
          <p:spPr bwMode="auto">
            <a:xfrm>
              <a:off x="3235323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12</a:t>
              </a:r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69110F17-DA5D-8344-960E-ADB14759FA94}"/>
                </a:ext>
              </a:extLst>
            </p:cNvPr>
            <p:cNvSpPr/>
            <p:nvPr/>
          </p:nvSpPr>
          <p:spPr bwMode="auto">
            <a:xfrm>
              <a:off x="3696650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13</a:t>
              </a:r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7DFA37FC-9124-B248-B460-D9587E023039}"/>
                </a:ext>
              </a:extLst>
            </p:cNvPr>
            <p:cNvSpPr/>
            <p:nvPr/>
          </p:nvSpPr>
          <p:spPr bwMode="auto">
            <a:xfrm>
              <a:off x="4157977" y="5852120"/>
              <a:ext cx="457200" cy="4572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14</a:t>
              </a:r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110D0E03-1B29-654F-BF03-4E141B8F000D}"/>
                </a:ext>
              </a:extLst>
            </p:cNvPr>
            <p:cNvSpPr/>
            <p:nvPr/>
          </p:nvSpPr>
          <p:spPr bwMode="auto">
            <a:xfrm>
              <a:off x="4619304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14</a:t>
              </a: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17DE5197-FD42-E249-B7D7-D54B1543937F}"/>
                </a:ext>
              </a:extLst>
            </p:cNvPr>
            <p:cNvSpPr/>
            <p:nvPr/>
          </p:nvSpPr>
          <p:spPr bwMode="auto">
            <a:xfrm>
              <a:off x="5080631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805C8E06-200F-1640-9CC7-0E95389E280F}"/>
                </a:ext>
              </a:extLst>
            </p:cNvPr>
            <p:cNvSpPr/>
            <p:nvPr/>
          </p:nvSpPr>
          <p:spPr bwMode="auto">
            <a:xfrm>
              <a:off x="5541958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17</a:t>
              </a:r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A757E8D9-7FDA-8E48-854F-5B709F582959}"/>
                </a:ext>
              </a:extLst>
            </p:cNvPr>
            <p:cNvSpPr/>
            <p:nvPr/>
          </p:nvSpPr>
          <p:spPr bwMode="auto">
            <a:xfrm>
              <a:off x="6003285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73D2FA11-DE83-4144-9334-ABEBE1C6B252}"/>
                </a:ext>
              </a:extLst>
            </p:cNvPr>
            <p:cNvSpPr/>
            <p:nvPr/>
          </p:nvSpPr>
          <p:spPr bwMode="auto">
            <a:xfrm>
              <a:off x="6464612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22</a:t>
              </a:r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2FBA2FC3-02A7-AD44-826C-7CBF34125863}"/>
                </a:ext>
              </a:extLst>
            </p:cNvPr>
            <p:cNvSpPr/>
            <p:nvPr/>
          </p:nvSpPr>
          <p:spPr bwMode="auto">
            <a:xfrm>
              <a:off x="6925939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24</a:t>
              </a:r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7C65DBB3-6D68-5041-A4BF-44A79F8AFA2E}"/>
                </a:ext>
              </a:extLst>
            </p:cNvPr>
            <p:cNvSpPr/>
            <p:nvPr/>
          </p:nvSpPr>
          <p:spPr bwMode="auto">
            <a:xfrm>
              <a:off x="7387266" y="5852120"/>
              <a:ext cx="457200" cy="4572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26</a:t>
              </a:r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862D9016-1818-964A-84C4-DDB1CD1633BE}"/>
                </a:ext>
              </a:extLst>
            </p:cNvPr>
            <p:cNvSpPr/>
            <p:nvPr/>
          </p:nvSpPr>
          <p:spPr bwMode="auto">
            <a:xfrm>
              <a:off x="928688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0C152D33-1967-F046-856E-269FD6598577}"/>
                </a:ext>
              </a:extLst>
            </p:cNvPr>
            <p:cNvSpPr/>
            <p:nvPr/>
          </p:nvSpPr>
          <p:spPr bwMode="auto">
            <a:xfrm>
              <a:off x="7848600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28</a:t>
              </a:r>
            </a:p>
          </p:txBody>
        </p:sp>
      </p:grpSp>
      <p:sp>
        <p:nvSpPr>
          <p:cNvPr id="181" name="Rectangle 180">
            <a:extLst>
              <a:ext uri="{FF2B5EF4-FFF2-40B4-BE49-F238E27FC236}">
                <a16:creationId xmlns:a16="http://schemas.microsoft.com/office/drawing/2014/main" id="{8506770C-6985-B447-B146-EDD4A258B1CF}"/>
              </a:ext>
            </a:extLst>
          </p:cNvPr>
          <p:cNvSpPr/>
          <p:nvPr/>
        </p:nvSpPr>
        <p:spPr bwMode="auto">
          <a:xfrm>
            <a:off x="1390015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48BE431E-3F11-D94F-BB46-D91E4F044358}"/>
              </a:ext>
            </a:extLst>
          </p:cNvPr>
          <p:cNvSpPr/>
          <p:nvPr/>
        </p:nvSpPr>
        <p:spPr bwMode="auto">
          <a:xfrm>
            <a:off x="1851342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60CFA77D-76B8-4E4B-9BB8-1D15D926F478}"/>
              </a:ext>
            </a:extLst>
          </p:cNvPr>
          <p:cNvSpPr/>
          <p:nvPr/>
        </p:nvSpPr>
        <p:spPr bwMode="auto">
          <a:xfrm>
            <a:off x="2312669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EC6799B9-B9DE-EF43-B71D-364ED62D2A82}"/>
              </a:ext>
            </a:extLst>
          </p:cNvPr>
          <p:cNvSpPr/>
          <p:nvPr/>
        </p:nvSpPr>
        <p:spPr bwMode="auto">
          <a:xfrm>
            <a:off x="2773996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FB9F7307-5B80-AD4F-9021-FF83A95243D1}"/>
              </a:ext>
            </a:extLst>
          </p:cNvPr>
          <p:cNvSpPr/>
          <p:nvPr/>
        </p:nvSpPr>
        <p:spPr bwMode="auto">
          <a:xfrm>
            <a:off x="3235323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BB1F66A6-5019-C144-93E8-7DBD7EEA3BFB}"/>
              </a:ext>
            </a:extLst>
          </p:cNvPr>
          <p:cNvSpPr/>
          <p:nvPr/>
        </p:nvSpPr>
        <p:spPr bwMode="auto">
          <a:xfrm>
            <a:off x="3696650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103E6801-DBA9-6F44-80A7-6481651C1877}"/>
              </a:ext>
            </a:extLst>
          </p:cNvPr>
          <p:cNvSpPr/>
          <p:nvPr/>
        </p:nvSpPr>
        <p:spPr bwMode="auto">
          <a:xfrm>
            <a:off x="4157977" y="1389276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B1AC4021-7E06-AB42-AA4C-F394E030FB8D}"/>
              </a:ext>
            </a:extLst>
          </p:cNvPr>
          <p:cNvSpPr/>
          <p:nvPr/>
        </p:nvSpPr>
        <p:spPr bwMode="auto">
          <a:xfrm>
            <a:off x="4619304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24F75BEB-F97D-7346-82FE-00DEDFF7E8B4}"/>
              </a:ext>
            </a:extLst>
          </p:cNvPr>
          <p:cNvSpPr/>
          <p:nvPr/>
        </p:nvSpPr>
        <p:spPr bwMode="auto">
          <a:xfrm>
            <a:off x="5080631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74E11D6B-F07B-0643-9912-58AD75630419}"/>
              </a:ext>
            </a:extLst>
          </p:cNvPr>
          <p:cNvSpPr/>
          <p:nvPr/>
        </p:nvSpPr>
        <p:spPr bwMode="auto">
          <a:xfrm>
            <a:off x="5541958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A5003146-311E-C845-8DA1-314EB086E521}"/>
              </a:ext>
            </a:extLst>
          </p:cNvPr>
          <p:cNvSpPr/>
          <p:nvPr/>
        </p:nvSpPr>
        <p:spPr bwMode="auto">
          <a:xfrm>
            <a:off x="6003285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EC47138C-F26C-3D45-82F4-FA4FEB920B0F}"/>
              </a:ext>
            </a:extLst>
          </p:cNvPr>
          <p:cNvSpPr/>
          <p:nvPr/>
        </p:nvSpPr>
        <p:spPr bwMode="auto">
          <a:xfrm>
            <a:off x="6464612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1C434697-4A35-264B-A379-BF83908BFD6A}"/>
              </a:ext>
            </a:extLst>
          </p:cNvPr>
          <p:cNvSpPr/>
          <p:nvPr/>
        </p:nvSpPr>
        <p:spPr bwMode="auto">
          <a:xfrm>
            <a:off x="6925939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665B3B62-F27D-9A4D-8012-F3DE20885C32}"/>
              </a:ext>
            </a:extLst>
          </p:cNvPr>
          <p:cNvSpPr/>
          <p:nvPr/>
        </p:nvSpPr>
        <p:spPr bwMode="auto">
          <a:xfrm>
            <a:off x="7387266" y="1389276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2DAAFD23-8EF7-5B4B-B2F6-749D12E009BC}"/>
              </a:ext>
            </a:extLst>
          </p:cNvPr>
          <p:cNvSpPr/>
          <p:nvPr/>
        </p:nvSpPr>
        <p:spPr bwMode="auto">
          <a:xfrm>
            <a:off x="928688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B3C42007-73A7-864E-80EE-A84909CDF85D}"/>
              </a:ext>
            </a:extLst>
          </p:cNvPr>
          <p:cNvSpPr/>
          <p:nvPr/>
        </p:nvSpPr>
        <p:spPr bwMode="auto">
          <a:xfrm>
            <a:off x="7848600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8EECBE1B-A77C-054B-8BA6-1CFB8EFF0B53}"/>
              </a:ext>
            </a:extLst>
          </p:cNvPr>
          <p:cNvSpPr txBox="1"/>
          <p:nvPr/>
        </p:nvSpPr>
        <p:spPr>
          <a:xfrm>
            <a:off x="179512" y="896734"/>
            <a:ext cx="833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Input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EA6D616B-BF65-2145-9DF2-6B99AF8EC6D4}"/>
              </a:ext>
            </a:extLst>
          </p:cNvPr>
          <p:cNvSpPr txBox="1"/>
          <p:nvPr/>
        </p:nvSpPr>
        <p:spPr>
          <a:xfrm>
            <a:off x="3420701" y="2636912"/>
            <a:ext cx="41344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600" dirty="0">
                <a:latin typeface="Courier" pitchFamily="2" charset="0"/>
                <a:cs typeface="Courier New" pitchFamily="49" charset="0"/>
              </a:rPr>
              <a:t>out[0] = 0; </a:t>
            </a:r>
            <a:r>
              <a:rPr lang="en-US" sz="1600" dirty="0">
                <a:solidFill>
                  <a:srgbClr val="9DC3E6"/>
                </a:solidFill>
                <a:latin typeface="Courier" pitchFamily="2" charset="0"/>
                <a:cs typeface="Courier New" pitchFamily="49" charset="0"/>
              </a:rPr>
              <a:t>// Identity value</a:t>
            </a:r>
          </a:p>
          <a:p>
            <a:pPr>
              <a:defRPr/>
            </a:pPr>
            <a:r>
              <a:rPr lang="en-US" sz="1600" dirty="0">
                <a:solidFill>
                  <a:srgbClr val="CC9900"/>
                </a:solidFill>
                <a:latin typeface="Courier" pitchFamily="2" charset="0"/>
                <a:cs typeface="Courier New" pitchFamily="49" charset="0"/>
              </a:rPr>
              <a:t>for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(</a:t>
            </a:r>
            <a:r>
              <a:rPr lang="en-US" sz="1600" dirty="0">
                <a:solidFill>
                  <a:srgbClr val="00B050"/>
                </a:solidFill>
                <a:latin typeface="Courier" pitchFamily="2" charset="0"/>
                <a:cs typeface="Courier New" pitchFamily="49" charset="0"/>
              </a:rPr>
              <a:t>int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 </a:t>
            </a:r>
            <a:r>
              <a:rPr lang="en-US" sz="1600" dirty="0" err="1">
                <a:latin typeface="Courier" pitchFamily="2" charset="0"/>
                <a:cs typeface="Courier New" pitchFamily="49" charset="0"/>
              </a:rPr>
              <a:t>i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=1; </a:t>
            </a:r>
            <a:r>
              <a:rPr lang="en-US" sz="1600" dirty="0" err="1">
                <a:latin typeface="Courier" pitchFamily="2" charset="0"/>
                <a:cs typeface="Courier New" pitchFamily="49" charset="0"/>
              </a:rPr>
              <a:t>i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&lt;n; </a:t>
            </a:r>
            <a:r>
              <a:rPr lang="en-US" sz="1600" dirty="0" err="1">
                <a:latin typeface="Courier" pitchFamily="2" charset="0"/>
                <a:cs typeface="Courier New" pitchFamily="49" charset="0"/>
              </a:rPr>
              <a:t>i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++)</a:t>
            </a:r>
          </a:p>
          <a:p>
            <a:pPr>
              <a:defRPr/>
            </a:pPr>
            <a:r>
              <a:rPr lang="en-US" sz="1600" dirty="0">
                <a:latin typeface="Courier" pitchFamily="2" charset="0"/>
                <a:cs typeface="Courier New" pitchFamily="49" charset="0"/>
              </a:rPr>
              <a:t>    out[</a:t>
            </a:r>
            <a:r>
              <a:rPr lang="en-US" sz="1600" dirty="0" err="1">
                <a:latin typeface="Courier" pitchFamily="2" charset="0"/>
                <a:cs typeface="Courier New" pitchFamily="49" charset="0"/>
              </a:rPr>
              <a:t>i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] = out[i-1] + in[i-1];</a:t>
            </a:r>
            <a:endParaRPr lang="en-US" sz="1600" dirty="0">
              <a:latin typeface="Courier" pitchFamily="2" charset="0"/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8520D133-413A-8F4F-AF25-015E0C048B1F}"/>
              </a:ext>
            </a:extLst>
          </p:cNvPr>
          <p:cNvSpPr txBox="1"/>
          <p:nvPr/>
        </p:nvSpPr>
        <p:spPr>
          <a:xfrm>
            <a:off x="3420700" y="4941168"/>
            <a:ext cx="38876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600" dirty="0">
                <a:latin typeface="Courier" pitchFamily="2" charset="0"/>
                <a:cs typeface="Courier New" pitchFamily="49" charset="0"/>
              </a:rPr>
              <a:t>out[0] = in[0];</a:t>
            </a:r>
          </a:p>
          <a:p>
            <a:pPr>
              <a:defRPr/>
            </a:pPr>
            <a:r>
              <a:rPr lang="en-US" sz="1600" dirty="0">
                <a:solidFill>
                  <a:srgbClr val="CC9900"/>
                </a:solidFill>
                <a:latin typeface="Courier" pitchFamily="2" charset="0"/>
                <a:cs typeface="Courier New" pitchFamily="49" charset="0"/>
              </a:rPr>
              <a:t>for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(</a:t>
            </a:r>
            <a:r>
              <a:rPr lang="en-US" sz="1600" dirty="0">
                <a:solidFill>
                  <a:srgbClr val="00B050"/>
                </a:solidFill>
                <a:latin typeface="Courier" pitchFamily="2" charset="0"/>
                <a:cs typeface="Courier New" pitchFamily="49" charset="0"/>
              </a:rPr>
              <a:t>int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 </a:t>
            </a:r>
            <a:r>
              <a:rPr lang="en-US" sz="1600" dirty="0" err="1">
                <a:latin typeface="Courier" pitchFamily="2" charset="0"/>
                <a:cs typeface="Courier New" pitchFamily="49" charset="0"/>
              </a:rPr>
              <a:t>i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=1; </a:t>
            </a:r>
            <a:r>
              <a:rPr lang="en-US" sz="1600" dirty="0" err="1">
                <a:latin typeface="Courier" pitchFamily="2" charset="0"/>
                <a:cs typeface="Courier New" pitchFamily="49" charset="0"/>
              </a:rPr>
              <a:t>i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&lt;n; </a:t>
            </a:r>
            <a:r>
              <a:rPr lang="en-US" sz="1600" dirty="0" err="1">
                <a:latin typeface="Courier" pitchFamily="2" charset="0"/>
                <a:cs typeface="Courier New" pitchFamily="49" charset="0"/>
              </a:rPr>
              <a:t>i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++)</a:t>
            </a:r>
          </a:p>
          <a:p>
            <a:pPr>
              <a:defRPr/>
            </a:pPr>
            <a:r>
              <a:rPr lang="en-US" sz="1600" dirty="0">
                <a:latin typeface="Courier" pitchFamily="2" charset="0"/>
                <a:cs typeface="Courier New" pitchFamily="49" charset="0"/>
              </a:rPr>
              <a:t>    out[</a:t>
            </a:r>
            <a:r>
              <a:rPr lang="en-US" sz="1600" dirty="0" err="1">
                <a:latin typeface="Courier" pitchFamily="2" charset="0"/>
                <a:cs typeface="Courier New" pitchFamily="49" charset="0"/>
              </a:rPr>
              <a:t>i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] = out[i-1] + in[</a:t>
            </a:r>
            <a:r>
              <a:rPr lang="en-US" sz="1600" dirty="0" err="1">
                <a:latin typeface="Courier" pitchFamily="2" charset="0"/>
                <a:cs typeface="Courier New" pitchFamily="49" charset="0"/>
              </a:rPr>
              <a:t>i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];</a:t>
            </a:r>
            <a:endParaRPr lang="en-US" sz="1600" dirty="0">
              <a:latin typeface="Couri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68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/>
      <p:bldP spid="163" grpId="0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/>
      <p:bldP spid="198" grpId="0"/>
      <p:bldP spid="199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90C63-4CDF-9D4A-B3EC-D283E8D44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Hierarchical (Inclusive) Scan: 1 DPU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4B8F673-824A-8F4D-B540-27E1913BDEDC}"/>
              </a:ext>
            </a:extLst>
          </p:cNvPr>
          <p:cNvGrpSpPr/>
          <p:nvPr/>
        </p:nvGrpSpPr>
        <p:grpSpPr>
          <a:xfrm>
            <a:off x="179512" y="2060848"/>
            <a:ext cx="8134540" cy="1064901"/>
            <a:chOff x="179512" y="2060848"/>
            <a:chExt cx="8134540" cy="1064901"/>
          </a:xfrm>
        </p:grpSpPr>
        <p:sp>
          <p:nvSpPr>
            <p:cNvPr id="5" name="TextBox 136">
              <a:extLst>
                <a:ext uri="{FF2B5EF4-FFF2-40B4-BE49-F238E27FC236}">
                  <a16:creationId xmlns:a16="http://schemas.microsoft.com/office/drawing/2014/main" id="{0D4ECC8B-9255-D044-962A-9BD91FDE20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512" y="2060848"/>
              <a:ext cx="342112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9pPr>
            </a:lstStyle>
            <a:p>
              <a:pPr eaLnBrk="1" hangingPunct="1"/>
              <a:r>
                <a:rPr lang="en-US" sz="1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Per-</a:t>
              </a:r>
              <a:r>
                <a:rPr lang="en-US" sz="18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tasklet</a:t>
              </a:r>
              <a:r>
                <a:rPr lang="en-US" sz="1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(Inclusive) Scan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D3FF3BD-BB75-0A49-AD17-7D1B28D0B6EC}"/>
                </a:ext>
              </a:extLst>
            </p:cNvPr>
            <p:cNvSpPr/>
            <p:nvPr/>
          </p:nvSpPr>
          <p:spPr bwMode="auto">
            <a:xfrm>
              <a:off x="1390015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9069D22-1DCF-1A4C-9CED-EEC1F88A6A61}"/>
                </a:ext>
              </a:extLst>
            </p:cNvPr>
            <p:cNvSpPr/>
            <p:nvPr/>
          </p:nvSpPr>
          <p:spPr bwMode="auto">
            <a:xfrm>
              <a:off x="1851342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A2C3DF0-C8CD-D742-A6C7-2CB95AD1ED14}"/>
                </a:ext>
              </a:extLst>
            </p:cNvPr>
            <p:cNvSpPr/>
            <p:nvPr/>
          </p:nvSpPr>
          <p:spPr bwMode="auto">
            <a:xfrm>
              <a:off x="2312669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22CC35D-2592-464C-81C0-2173186B24C9}"/>
                </a:ext>
              </a:extLst>
            </p:cNvPr>
            <p:cNvSpPr/>
            <p:nvPr/>
          </p:nvSpPr>
          <p:spPr bwMode="auto">
            <a:xfrm>
              <a:off x="2773996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288849D-3B12-7B43-85B0-C03126ABB1E3}"/>
                </a:ext>
              </a:extLst>
            </p:cNvPr>
            <p:cNvSpPr/>
            <p:nvPr/>
          </p:nvSpPr>
          <p:spPr bwMode="auto">
            <a:xfrm>
              <a:off x="3235323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9F796DA-E92E-864B-8AEA-5E49F416B0F5}"/>
                </a:ext>
              </a:extLst>
            </p:cNvPr>
            <p:cNvSpPr/>
            <p:nvPr/>
          </p:nvSpPr>
          <p:spPr bwMode="auto">
            <a:xfrm>
              <a:off x="3696650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C375F94-78FA-5A46-A47D-8D11A5836C58}"/>
                </a:ext>
              </a:extLst>
            </p:cNvPr>
            <p:cNvSpPr/>
            <p:nvPr/>
          </p:nvSpPr>
          <p:spPr bwMode="auto">
            <a:xfrm>
              <a:off x="4157977" y="2558336"/>
              <a:ext cx="457200" cy="4572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3477DC8-40FB-144D-8C09-9FA118D4830F}"/>
                </a:ext>
              </a:extLst>
            </p:cNvPr>
            <p:cNvSpPr/>
            <p:nvPr/>
          </p:nvSpPr>
          <p:spPr bwMode="auto">
            <a:xfrm>
              <a:off x="4619304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1B8D380-5D31-5E40-AE97-68AF784C9F74}"/>
                </a:ext>
              </a:extLst>
            </p:cNvPr>
            <p:cNvSpPr/>
            <p:nvPr/>
          </p:nvSpPr>
          <p:spPr bwMode="auto">
            <a:xfrm>
              <a:off x="5080631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EB1547A-8531-3B4B-84D0-A3533E15A5AB}"/>
                </a:ext>
              </a:extLst>
            </p:cNvPr>
            <p:cNvSpPr/>
            <p:nvPr/>
          </p:nvSpPr>
          <p:spPr bwMode="auto">
            <a:xfrm>
              <a:off x="5541958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4CDF992-6BA8-6846-BCF0-4E2F7095184C}"/>
                </a:ext>
              </a:extLst>
            </p:cNvPr>
            <p:cNvSpPr/>
            <p:nvPr/>
          </p:nvSpPr>
          <p:spPr bwMode="auto">
            <a:xfrm>
              <a:off x="6003285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A6B5D54-3FE1-CE47-90A2-1C23F415C130}"/>
                </a:ext>
              </a:extLst>
            </p:cNvPr>
            <p:cNvSpPr/>
            <p:nvPr/>
          </p:nvSpPr>
          <p:spPr bwMode="auto">
            <a:xfrm>
              <a:off x="6464612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473D818-F78A-A845-AECE-82BF0597617D}"/>
                </a:ext>
              </a:extLst>
            </p:cNvPr>
            <p:cNvSpPr/>
            <p:nvPr/>
          </p:nvSpPr>
          <p:spPr bwMode="auto">
            <a:xfrm>
              <a:off x="6925939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55B0800-30FF-9B4D-A029-E8CEB3FC8396}"/>
                </a:ext>
              </a:extLst>
            </p:cNvPr>
            <p:cNvSpPr/>
            <p:nvPr/>
          </p:nvSpPr>
          <p:spPr bwMode="auto">
            <a:xfrm>
              <a:off x="7387266" y="2558336"/>
              <a:ext cx="457200" cy="4572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33FDB5E-22D5-914B-8894-9265A3F1DDE5}"/>
                </a:ext>
              </a:extLst>
            </p:cNvPr>
            <p:cNvSpPr/>
            <p:nvPr/>
          </p:nvSpPr>
          <p:spPr bwMode="auto">
            <a:xfrm>
              <a:off x="928688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AE3484B-7F36-5E46-85D1-EDCF56460812}"/>
                </a:ext>
              </a:extLst>
            </p:cNvPr>
            <p:cNvSpPr/>
            <p:nvPr/>
          </p:nvSpPr>
          <p:spPr bwMode="auto">
            <a:xfrm>
              <a:off x="7848600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A307194-0812-4045-B513-32956902D555}"/>
                </a:ext>
              </a:extLst>
            </p:cNvPr>
            <p:cNvSpPr/>
            <p:nvPr/>
          </p:nvSpPr>
          <p:spPr>
            <a:xfrm>
              <a:off x="936940" y="2441749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F03AF98-5E72-7345-9762-CAB3F5568D8F}"/>
                </a:ext>
              </a:extLst>
            </p:cNvPr>
            <p:cNvSpPr/>
            <p:nvPr/>
          </p:nvSpPr>
          <p:spPr>
            <a:xfrm>
              <a:off x="2764152" y="2441749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849541D-854B-8A4E-8564-8A08E902006B}"/>
                </a:ext>
              </a:extLst>
            </p:cNvPr>
            <p:cNvSpPr/>
            <p:nvPr/>
          </p:nvSpPr>
          <p:spPr>
            <a:xfrm>
              <a:off x="4615177" y="2441749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6AAB98B-B902-3B40-A186-700F239F6C06}"/>
                </a:ext>
              </a:extLst>
            </p:cNvPr>
            <p:cNvSpPr/>
            <p:nvPr/>
          </p:nvSpPr>
          <p:spPr>
            <a:xfrm>
              <a:off x="6452460" y="2441749"/>
              <a:ext cx="1861592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481AB0FD-A49A-3146-8C43-7C411C1B5152}"/>
              </a:ext>
            </a:extLst>
          </p:cNvPr>
          <p:cNvSpPr/>
          <p:nvPr/>
        </p:nvSpPr>
        <p:spPr bwMode="auto">
          <a:xfrm>
            <a:off x="1390015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9E24F94-158C-D441-AA63-56A93AD2C887}"/>
              </a:ext>
            </a:extLst>
          </p:cNvPr>
          <p:cNvSpPr/>
          <p:nvPr/>
        </p:nvSpPr>
        <p:spPr bwMode="auto">
          <a:xfrm>
            <a:off x="1851342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BE6579F-467D-384A-8744-83646A63EF87}"/>
              </a:ext>
            </a:extLst>
          </p:cNvPr>
          <p:cNvSpPr/>
          <p:nvPr/>
        </p:nvSpPr>
        <p:spPr bwMode="auto">
          <a:xfrm>
            <a:off x="2312669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1705907-3E3F-9F48-BBE5-7FF92773B45D}"/>
              </a:ext>
            </a:extLst>
          </p:cNvPr>
          <p:cNvSpPr/>
          <p:nvPr/>
        </p:nvSpPr>
        <p:spPr bwMode="auto">
          <a:xfrm>
            <a:off x="2773996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1F6442A-BA55-3640-8C23-F87108F40BD0}"/>
              </a:ext>
            </a:extLst>
          </p:cNvPr>
          <p:cNvSpPr/>
          <p:nvPr/>
        </p:nvSpPr>
        <p:spPr bwMode="auto">
          <a:xfrm>
            <a:off x="3235323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B05BB75-D6CA-4A41-A8DA-3A1100C4D434}"/>
              </a:ext>
            </a:extLst>
          </p:cNvPr>
          <p:cNvSpPr/>
          <p:nvPr/>
        </p:nvSpPr>
        <p:spPr bwMode="auto">
          <a:xfrm>
            <a:off x="3696650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5C51D95-1ADB-034C-AD3A-3D31F5DB2E69}"/>
              </a:ext>
            </a:extLst>
          </p:cNvPr>
          <p:cNvSpPr/>
          <p:nvPr/>
        </p:nvSpPr>
        <p:spPr bwMode="auto">
          <a:xfrm>
            <a:off x="4157977" y="5852120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006798E-BBD4-4349-8A48-1809B6E1E404}"/>
              </a:ext>
            </a:extLst>
          </p:cNvPr>
          <p:cNvSpPr/>
          <p:nvPr/>
        </p:nvSpPr>
        <p:spPr bwMode="auto">
          <a:xfrm>
            <a:off x="4619304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0A2D929-3B8A-8B4F-8D1E-CB52AE07F247}"/>
              </a:ext>
            </a:extLst>
          </p:cNvPr>
          <p:cNvSpPr/>
          <p:nvPr/>
        </p:nvSpPr>
        <p:spPr bwMode="auto">
          <a:xfrm>
            <a:off x="5080631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873A7C3-0F5A-C543-822D-78E518980883}"/>
              </a:ext>
            </a:extLst>
          </p:cNvPr>
          <p:cNvSpPr/>
          <p:nvPr/>
        </p:nvSpPr>
        <p:spPr bwMode="auto">
          <a:xfrm>
            <a:off x="5541958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17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4300E8C-724C-494C-B4ED-6F0E66F7AB93}"/>
              </a:ext>
            </a:extLst>
          </p:cNvPr>
          <p:cNvSpPr/>
          <p:nvPr/>
        </p:nvSpPr>
        <p:spPr bwMode="auto">
          <a:xfrm>
            <a:off x="6003285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BB2676E-260A-2343-A18E-6492A38B667B}"/>
              </a:ext>
            </a:extLst>
          </p:cNvPr>
          <p:cNvSpPr/>
          <p:nvPr/>
        </p:nvSpPr>
        <p:spPr bwMode="auto">
          <a:xfrm>
            <a:off x="6464612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D8E25C4-15EC-EE40-A5CF-F057E71BC101}"/>
              </a:ext>
            </a:extLst>
          </p:cNvPr>
          <p:cNvSpPr/>
          <p:nvPr/>
        </p:nvSpPr>
        <p:spPr bwMode="auto">
          <a:xfrm>
            <a:off x="6925939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375305A-C545-5144-8F84-89047F89793A}"/>
              </a:ext>
            </a:extLst>
          </p:cNvPr>
          <p:cNvSpPr/>
          <p:nvPr/>
        </p:nvSpPr>
        <p:spPr bwMode="auto">
          <a:xfrm>
            <a:off x="7387266" y="5852120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043B35B-153A-7E4E-A07E-9E7582DBAE55}"/>
              </a:ext>
            </a:extLst>
          </p:cNvPr>
          <p:cNvSpPr/>
          <p:nvPr/>
        </p:nvSpPr>
        <p:spPr bwMode="auto">
          <a:xfrm>
            <a:off x="928688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E7DFEAE-7878-A642-8A7E-5B63A037B47E}"/>
              </a:ext>
            </a:extLst>
          </p:cNvPr>
          <p:cNvSpPr/>
          <p:nvPr/>
        </p:nvSpPr>
        <p:spPr bwMode="auto">
          <a:xfrm>
            <a:off x="7848600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AC08EA4-E20A-074F-BCE3-89A9F2156E57}"/>
              </a:ext>
            </a:extLst>
          </p:cNvPr>
          <p:cNvCxnSpPr>
            <a:cxnSpLocks/>
            <a:endCxn id="32" idx="0"/>
          </p:cNvCxnSpPr>
          <p:nvPr/>
        </p:nvCxnSpPr>
        <p:spPr>
          <a:xfrm>
            <a:off x="2541269" y="3015536"/>
            <a:ext cx="1845308" cy="2836584"/>
          </a:xfrm>
          <a:prstGeom prst="straightConnector1">
            <a:avLst/>
          </a:prstGeom>
          <a:ln w="28575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668CE5E7-6D7B-DD44-9ACB-7FC5A4FDF69E}"/>
              </a:ext>
            </a:extLst>
          </p:cNvPr>
          <p:cNvCxnSpPr>
            <a:cxnSpLocks/>
            <a:endCxn id="32" idx="0"/>
          </p:cNvCxnSpPr>
          <p:nvPr/>
        </p:nvCxnSpPr>
        <p:spPr>
          <a:xfrm>
            <a:off x="4386577" y="3015536"/>
            <a:ext cx="0" cy="2836584"/>
          </a:xfrm>
          <a:prstGeom prst="straightConnector1">
            <a:avLst/>
          </a:prstGeom>
          <a:ln w="28575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2D0F3CD6-ECC4-1549-B634-C572D3106718}"/>
              </a:ext>
            </a:extLst>
          </p:cNvPr>
          <p:cNvSpPr/>
          <p:nvPr/>
        </p:nvSpPr>
        <p:spPr bwMode="auto">
          <a:xfrm>
            <a:off x="4157970" y="5852120"/>
            <a:ext cx="457200" cy="457200"/>
          </a:xfrm>
          <a:prstGeom prst="rect">
            <a:avLst/>
          </a:prstGeom>
          <a:solidFill>
            <a:srgbClr val="00206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953DDB1-A767-8848-83EE-FB30D97C5298}"/>
              </a:ext>
            </a:extLst>
          </p:cNvPr>
          <p:cNvSpPr/>
          <p:nvPr/>
        </p:nvSpPr>
        <p:spPr bwMode="auto">
          <a:xfrm>
            <a:off x="6003278" y="5852120"/>
            <a:ext cx="457200" cy="457200"/>
          </a:xfrm>
          <a:prstGeom prst="rect">
            <a:avLst/>
          </a:prstGeom>
          <a:solidFill>
            <a:srgbClr val="00206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A7913CC-4F75-3D46-85DB-210EFB427267}"/>
              </a:ext>
            </a:extLst>
          </p:cNvPr>
          <p:cNvSpPr/>
          <p:nvPr/>
        </p:nvSpPr>
        <p:spPr bwMode="auto">
          <a:xfrm>
            <a:off x="1390015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6400739-2244-4744-BC0D-D1F182036262}"/>
              </a:ext>
            </a:extLst>
          </p:cNvPr>
          <p:cNvSpPr/>
          <p:nvPr/>
        </p:nvSpPr>
        <p:spPr bwMode="auto">
          <a:xfrm>
            <a:off x="1851342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069CCA0-6DEF-7A47-99B8-0808CD566908}"/>
              </a:ext>
            </a:extLst>
          </p:cNvPr>
          <p:cNvSpPr/>
          <p:nvPr/>
        </p:nvSpPr>
        <p:spPr bwMode="auto">
          <a:xfrm>
            <a:off x="2312669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5D5EEB7-9F5B-0045-893A-90E92AD31E7C}"/>
              </a:ext>
            </a:extLst>
          </p:cNvPr>
          <p:cNvSpPr/>
          <p:nvPr/>
        </p:nvSpPr>
        <p:spPr bwMode="auto">
          <a:xfrm>
            <a:off x="2773996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DF551CA-32B8-664E-BA15-DBDCEB83A8AC}"/>
              </a:ext>
            </a:extLst>
          </p:cNvPr>
          <p:cNvSpPr/>
          <p:nvPr/>
        </p:nvSpPr>
        <p:spPr bwMode="auto">
          <a:xfrm>
            <a:off x="3235323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2636503-38AC-C54B-9578-49F8F32669F8}"/>
              </a:ext>
            </a:extLst>
          </p:cNvPr>
          <p:cNvSpPr/>
          <p:nvPr/>
        </p:nvSpPr>
        <p:spPr bwMode="auto">
          <a:xfrm>
            <a:off x="3696650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B997645-8341-9C44-8A06-0B8D04D3E0D3}"/>
              </a:ext>
            </a:extLst>
          </p:cNvPr>
          <p:cNvSpPr/>
          <p:nvPr/>
        </p:nvSpPr>
        <p:spPr bwMode="auto">
          <a:xfrm>
            <a:off x="4157977" y="1389276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04E4EB3-E941-534A-93CB-E526B9374779}"/>
              </a:ext>
            </a:extLst>
          </p:cNvPr>
          <p:cNvSpPr/>
          <p:nvPr/>
        </p:nvSpPr>
        <p:spPr bwMode="auto">
          <a:xfrm>
            <a:off x="4619304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437EE19-B968-6449-B1B3-5E76A7E58724}"/>
              </a:ext>
            </a:extLst>
          </p:cNvPr>
          <p:cNvSpPr/>
          <p:nvPr/>
        </p:nvSpPr>
        <p:spPr bwMode="auto">
          <a:xfrm>
            <a:off x="5080631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D26A2E5-8BFF-E84E-A956-5359E9162A59}"/>
              </a:ext>
            </a:extLst>
          </p:cNvPr>
          <p:cNvSpPr/>
          <p:nvPr/>
        </p:nvSpPr>
        <p:spPr bwMode="auto">
          <a:xfrm>
            <a:off x="5541958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D9BA730-2335-D842-8347-ACD8056AA6C4}"/>
              </a:ext>
            </a:extLst>
          </p:cNvPr>
          <p:cNvSpPr/>
          <p:nvPr/>
        </p:nvSpPr>
        <p:spPr bwMode="auto">
          <a:xfrm>
            <a:off x="6003285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F9C8F9E-BF1C-3349-8784-B13554C8B2E6}"/>
              </a:ext>
            </a:extLst>
          </p:cNvPr>
          <p:cNvSpPr/>
          <p:nvPr/>
        </p:nvSpPr>
        <p:spPr bwMode="auto">
          <a:xfrm>
            <a:off x="6464612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20AE2F3-9A52-C348-BC6C-A283C85F3C2F}"/>
              </a:ext>
            </a:extLst>
          </p:cNvPr>
          <p:cNvSpPr/>
          <p:nvPr/>
        </p:nvSpPr>
        <p:spPr bwMode="auto">
          <a:xfrm>
            <a:off x="6925939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225539B4-6891-BF4C-8014-B9F4BBCC76D6}"/>
              </a:ext>
            </a:extLst>
          </p:cNvPr>
          <p:cNvSpPr/>
          <p:nvPr/>
        </p:nvSpPr>
        <p:spPr bwMode="auto">
          <a:xfrm>
            <a:off x="7387266" y="1389276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B92EE217-1A4A-3746-909B-F5F43154921A}"/>
              </a:ext>
            </a:extLst>
          </p:cNvPr>
          <p:cNvSpPr/>
          <p:nvPr/>
        </p:nvSpPr>
        <p:spPr bwMode="auto">
          <a:xfrm>
            <a:off x="928688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09D0077-38AA-734D-87EC-ACE0C6221829}"/>
              </a:ext>
            </a:extLst>
          </p:cNvPr>
          <p:cNvSpPr/>
          <p:nvPr/>
        </p:nvSpPr>
        <p:spPr bwMode="auto">
          <a:xfrm>
            <a:off x="7848600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B07B62A-0456-594F-9E5D-7DFA1C5CCC60}"/>
              </a:ext>
            </a:extLst>
          </p:cNvPr>
          <p:cNvSpPr txBox="1"/>
          <p:nvPr/>
        </p:nvSpPr>
        <p:spPr>
          <a:xfrm>
            <a:off x="179512" y="896734"/>
            <a:ext cx="833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Input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0CBF30DD-432B-FE4C-B43D-2773EEA1E673}"/>
              </a:ext>
            </a:extLst>
          </p:cNvPr>
          <p:cNvSpPr/>
          <p:nvPr/>
        </p:nvSpPr>
        <p:spPr>
          <a:xfrm>
            <a:off x="928688" y="1268760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78949255-E694-B14E-AABA-AB5B9253154B}"/>
              </a:ext>
            </a:extLst>
          </p:cNvPr>
          <p:cNvSpPr/>
          <p:nvPr/>
        </p:nvSpPr>
        <p:spPr>
          <a:xfrm>
            <a:off x="2755900" y="1268760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6F1BDDEF-EA0B-D941-836A-BA472E906FDB}"/>
              </a:ext>
            </a:extLst>
          </p:cNvPr>
          <p:cNvSpPr/>
          <p:nvPr/>
        </p:nvSpPr>
        <p:spPr>
          <a:xfrm>
            <a:off x="4606925" y="1268760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980F537-2202-FF41-92A5-A46CBC4A020C}"/>
              </a:ext>
            </a:extLst>
          </p:cNvPr>
          <p:cNvSpPr/>
          <p:nvPr/>
        </p:nvSpPr>
        <p:spPr>
          <a:xfrm>
            <a:off x="6444208" y="1268760"/>
            <a:ext cx="1861592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4ACB80B-279C-1D44-8F6A-EB2E18E169F5}"/>
              </a:ext>
            </a:extLst>
          </p:cNvPr>
          <p:cNvSpPr txBox="1"/>
          <p:nvPr/>
        </p:nvSpPr>
        <p:spPr>
          <a:xfrm>
            <a:off x="1219200" y="899428"/>
            <a:ext cx="1239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Tasklet 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3A8B1D2-0B3A-B742-8574-353BD3F51998}"/>
              </a:ext>
            </a:extLst>
          </p:cNvPr>
          <p:cNvSpPr txBox="1"/>
          <p:nvPr/>
        </p:nvSpPr>
        <p:spPr>
          <a:xfrm>
            <a:off x="3068469" y="890136"/>
            <a:ext cx="1239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Tasklet 1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5D2915F-3C55-BD4C-BFED-09CD68E9392C}"/>
              </a:ext>
            </a:extLst>
          </p:cNvPr>
          <p:cNvSpPr txBox="1"/>
          <p:nvPr/>
        </p:nvSpPr>
        <p:spPr>
          <a:xfrm>
            <a:off x="4891608" y="890136"/>
            <a:ext cx="1239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Tasklet 2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44E4FCB-BEBC-5D45-90F1-F16585FD1176}"/>
              </a:ext>
            </a:extLst>
          </p:cNvPr>
          <p:cNvSpPr txBox="1"/>
          <p:nvPr/>
        </p:nvSpPr>
        <p:spPr>
          <a:xfrm>
            <a:off x="6763816" y="890136"/>
            <a:ext cx="1239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Tasklet 3</a:t>
            </a:r>
          </a:p>
        </p:txBody>
      </p:sp>
      <p:sp>
        <p:nvSpPr>
          <p:cNvPr id="71" name="TextBox 136">
            <a:extLst>
              <a:ext uri="{FF2B5EF4-FFF2-40B4-BE49-F238E27FC236}">
                <a16:creationId xmlns:a16="http://schemas.microsoft.com/office/drawing/2014/main" id="{FBA63AA8-F90A-EF46-8698-B5E41E3C8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5507940"/>
            <a:ext cx="29482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eaLnBrk="1" hangingPunct="1"/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Output (Inclusive Scan)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E31F9C3C-ABC7-DB4F-992C-30689F304A89}"/>
              </a:ext>
            </a:extLst>
          </p:cNvPr>
          <p:cNvCxnSpPr>
            <a:cxnSpLocks/>
            <a:endCxn id="36" idx="0"/>
          </p:cNvCxnSpPr>
          <p:nvPr/>
        </p:nvCxnSpPr>
        <p:spPr>
          <a:xfrm>
            <a:off x="2541269" y="3015536"/>
            <a:ext cx="3690616" cy="2836584"/>
          </a:xfrm>
          <a:prstGeom prst="straightConnector1">
            <a:avLst/>
          </a:prstGeom>
          <a:ln w="28575">
            <a:solidFill>
              <a:srgbClr val="00206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C9212904-7D9B-114B-B131-99E0778AD191}"/>
              </a:ext>
            </a:extLst>
          </p:cNvPr>
          <p:cNvCxnSpPr>
            <a:cxnSpLocks/>
            <a:endCxn id="36" idx="0"/>
          </p:cNvCxnSpPr>
          <p:nvPr/>
        </p:nvCxnSpPr>
        <p:spPr>
          <a:xfrm>
            <a:off x="4386577" y="3015536"/>
            <a:ext cx="1845308" cy="2836584"/>
          </a:xfrm>
          <a:prstGeom prst="straightConnector1">
            <a:avLst/>
          </a:prstGeom>
          <a:ln w="28575">
            <a:solidFill>
              <a:srgbClr val="00206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8A9AE44E-AC2B-2E47-BBB2-D648E2907CCB}"/>
              </a:ext>
            </a:extLst>
          </p:cNvPr>
          <p:cNvCxnSpPr>
            <a:cxnSpLocks/>
            <a:endCxn id="36" idx="0"/>
          </p:cNvCxnSpPr>
          <p:nvPr/>
        </p:nvCxnSpPr>
        <p:spPr>
          <a:xfrm>
            <a:off x="6231885" y="3015536"/>
            <a:ext cx="0" cy="2836584"/>
          </a:xfrm>
          <a:prstGeom prst="straightConnector1">
            <a:avLst/>
          </a:prstGeom>
          <a:ln w="28575">
            <a:solidFill>
              <a:srgbClr val="00206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008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63" grpId="0" animBg="1"/>
      <p:bldP spid="64" grpId="0" animBg="1"/>
      <p:bldP spid="65" grpId="0" animBg="1"/>
      <p:bldP spid="66" grpId="0" animBg="1"/>
      <p:bldP spid="67" grpId="0"/>
      <p:bldP spid="68" grpId="0"/>
      <p:bldP spid="69" grpId="0"/>
      <p:bldP spid="70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DEC57-254A-3D4B-8279-55BFCF47A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Per-DPU (Inclusive) Scan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F0ED7-1B6F-5C4B-AA5B-C4DAA82D9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</a:t>
            </a:r>
            <a:r>
              <a:rPr lang="en-US" dirty="0" err="1"/>
              <a:t>tasklet</a:t>
            </a:r>
            <a:r>
              <a:rPr lang="en-US" dirty="0"/>
              <a:t> computes scan locally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467395-8E8F-074E-84AC-9EFCE9F63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4690"/>
            <a:ext cx="9144000" cy="28987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536AA6-14CF-7C40-BFF3-CC88B2AEE944}"/>
              </a:ext>
            </a:extLst>
          </p:cNvPr>
          <p:cNvSpPr txBox="1"/>
          <p:nvPr/>
        </p:nvSpPr>
        <p:spPr>
          <a:xfrm>
            <a:off x="3985200" y="2208245"/>
            <a:ext cx="1468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Per-</a:t>
            </a:r>
            <a:r>
              <a:rPr lang="en-US" sz="1400" dirty="0" err="1">
                <a:solidFill>
                  <a:schemeClr val="bg1"/>
                </a:solidFill>
              </a:rPr>
              <a:t>tasklet</a:t>
            </a:r>
            <a:r>
              <a:rPr lang="en-US" sz="1400" dirty="0">
                <a:solidFill>
                  <a:schemeClr val="bg1"/>
                </a:solidFill>
              </a:rPr>
              <a:t> scan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A802B1-8701-FE43-B8A8-5449795925AB}"/>
              </a:ext>
            </a:extLst>
          </p:cNvPr>
          <p:cNvSpPr/>
          <p:nvPr/>
        </p:nvSpPr>
        <p:spPr>
          <a:xfrm>
            <a:off x="457200" y="2283934"/>
            <a:ext cx="3528000" cy="216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483038-F76A-1846-944C-A8AE9BCF8B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25732"/>
            <a:ext cx="9144000" cy="187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25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DEC57-254A-3D4B-8279-55BFCF47A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Per-DPU (Inclusive) Scan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F0ED7-1B6F-5C4B-AA5B-C4DAA82D9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</a:t>
            </a:r>
            <a:r>
              <a:rPr lang="en-US" dirty="0" err="1"/>
              <a:t>tasklet</a:t>
            </a:r>
            <a:r>
              <a:rPr lang="en-US" dirty="0"/>
              <a:t> communicates with adjacent </a:t>
            </a:r>
            <a:r>
              <a:rPr lang="en-US" dirty="0" err="1"/>
              <a:t>tasklets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467395-8E8F-074E-84AC-9EFCE9F63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4690"/>
            <a:ext cx="9144000" cy="28987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536AA6-14CF-7C40-BFF3-CC88B2AEE944}"/>
              </a:ext>
            </a:extLst>
          </p:cNvPr>
          <p:cNvSpPr txBox="1"/>
          <p:nvPr/>
        </p:nvSpPr>
        <p:spPr>
          <a:xfrm>
            <a:off x="3985200" y="2208245"/>
            <a:ext cx="1468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Per-</a:t>
            </a:r>
            <a:r>
              <a:rPr lang="en-US" sz="1400" dirty="0" err="1">
                <a:solidFill>
                  <a:schemeClr val="bg1"/>
                </a:solidFill>
              </a:rPr>
              <a:t>tasklet</a:t>
            </a:r>
            <a:r>
              <a:rPr lang="en-US" sz="1400" dirty="0">
                <a:solidFill>
                  <a:schemeClr val="bg1"/>
                </a:solidFill>
              </a:rPr>
              <a:t> scan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A802B1-8701-FE43-B8A8-5449795925AB}"/>
              </a:ext>
            </a:extLst>
          </p:cNvPr>
          <p:cNvSpPr/>
          <p:nvPr/>
        </p:nvSpPr>
        <p:spPr>
          <a:xfrm>
            <a:off x="457200" y="2283934"/>
            <a:ext cx="3528000" cy="216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2793CC-79B0-684A-8833-4474D0136856}"/>
              </a:ext>
            </a:extLst>
          </p:cNvPr>
          <p:cNvSpPr txBox="1"/>
          <p:nvPr/>
        </p:nvSpPr>
        <p:spPr>
          <a:xfrm>
            <a:off x="5008328" y="2816423"/>
            <a:ext cx="29306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Handshake-based synchronization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CAC29-E22E-DC4E-B1C9-D63566104642}"/>
              </a:ext>
            </a:extLst>
          </p:cNvPr>
          <p:cNvSpPr/>
          <p:nvPr/>
        </p:nvSpPr>
        <p:spPr>
          <a:xfrm>
            <a:off x="457200" y="2892112"/>
            <a:ext cx="4572000" cy="216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A186D1-A189-D442-87D5-26705CBA5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1" y="3252683"/>
            <a:ext cx="5177146" cy="317504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26970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DEC57-254A-3D4B-8279-55BFCF47A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Per-DPU (Inclusive) Scan (III)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F0ED7-1B6F-5C4B-AA5B-C4DAA82D9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</a:t>
            </a:r>
            <a:r>
              <a:rPr lang="en-US" dirty="0" err="1"/>
              <a:t>tasklet</a:t>
            </a:r>
            <a:r>
              <a:rPr lang="en-US" dirty="0"/>
              <a:t> adds an offset to each own element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467395-8E8F-074E-84AC-9EFCE9F63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4690"/>
            <a:ext cx="9144000" cy="28987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536AA6-14CF-7C40-BFF3-CC88B2AEE944}"/>
              </a:ext>
            </a:extLst>
          </p:cNvPr>
          <p:cNvSpPr txBox="1"/>
          <p:nvPr/>
        </p:nvSpPr>
        <p:spPr>
          <a:xfrm>
            <a:off x="3985200" y="2208245"/>
            <a:ext cx="1468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Per-</a:t>
            </a:r>
            <a:r>
              <a:rPr lang="en-US" sz="1400" dirty="0" err="1">
                <a:solidFill>
                  <a:schemeClr val="bg1"/>
                </a:solidFill>
              </a:rPr>
              <a:t>tasklet</a:t>
            </a:r>
            <a:r>
              <a:rPr lang="en-US" sz="1400" dirty="0">
                <a:solidFill>
                  <a:schemeClr val="bg1"/>
                </a:solidFill>
              </a:rPr>
              <a:t> scan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A802B1-8701-FE43-B8A8-5449795925AB}"/>
              </a:ext>
            </a:extLst>
          </p:cNvPr>
          <p:cNvSpPr/>
          <p:nvPr/>
        </p:nvSpPr>
        <p:spPr>
          <a:xfrm>
            <a:off x="457200" y="2283934"/>
            <a:ext cx="3528000" cy="216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47F08E-C8D6-8242-A383-73947B8D0285}"/>
              </a:ext>
            </a:extLst>
          </p:cNvPr>
          <p:cNvSpPr txBox="1"/>
          <p:nvPr/>
        </p:nvSpPr>
        <p:spPr>
          <a:xfrm>
            <a:off x="5008328" y="2816423"/>
            <a:ext cx="29306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Handshake-based synchronization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1FE393-DE40-7544-B47F-7891021BBEF6}"/>
              </a:ext>
            </a:extLst>
          </p:cNvPr>
          <p:cNvSpPr/>
          <p:nvPr/>
        </p:nvSpPr>
        <p:spPr>
          <a:xfrm>
            <a:off x="457200" y="2892112"/>
            <a:ext cx="4572000" cy="216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49394A-3F01-6048-BADC-00E2512122A8}"/>
              </a:ext>
            </a:extLst>
          </p:cNvPr>
          <p:cNvSpPr txBox="1"/>
          <p:nvPr/>
        </p:nvSpPr>
        <p:spPr>
          <a:xfrm>
            <a:off x="2819400" y="3426023"/>
            <a:ext cx="1388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Per-</a:t>
            </a:r>
            <a:r>
              <a:rPr lang="en-US" sz="1400" dirty="0" err="1">
                <a:solidFill>
                  <a:schemeClr val="bg1"/>
                </a:solidFill>
              </a:rPr>
              <a:t>tasklet</a:t>
            </a:r>
            <a:r>
              <a:rPr lang="en-US" sz="1400" dirty="0">
                <a:solidFill>
                  <a:schemeClr val="bg1"/>
                </a:solidFill>
              </a:rPr>
              <a:t> add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F94021F-C8A0-DC4F-B636-8A3504B83559}"/>
              </a:ext>
            </a:extLst>
          </p:cNvPr>
          <p:cNvSpPr/>
          <p:nvPr/>
        </p:nvSpPr>
        <p:spPr>
          <a:xfrm>
            <a:off x="457200" y="3471911"/>
            <a:ext cx="2376000" cy="216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C62C6C-42AD-5C42-AD8C-067A33F7C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21535"/>
            <a:ext cx="9144000" cy="155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114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3CF3E-45F8-EB45-A69F-2FE2191C6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Scan-Scan-Add (SSA)</a:t>
            </a:r>
          </a:p>
        </p:txBody>
      </p:sp>
      <p:sp>
        <p:nvSpPr>
          <p:cNvPr id="4" name="TextBox 136">
            <a:extLst>
              <a:ext uri="{FF2B5EF4-FFF2-40B4-BE49-F238E27FC236}">
                <a16:creationId xmlns:a16="http://schemas.microsoft.com/office/drawing/2014/main" id="{69481AD0-EB2B-D744-B29E-C64ED2C96F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2060848"/>
            <a:ext cx="31229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eaLnBrk="1" hangingPunct="1"/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Per-DPU (Inclusive) Scan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555B7A-C504-5444-B056-0B200AFBAC59}"/>
              </a:ext>
            </a:extLst>
          </p:cNvPr>
          <p:cNvSpPr/>
          <p:nvPr/>
        </p:nvSpPr>
        <p:spPr bwMode="auto">
          <a:xfrm>
            <a:off x="1390015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FA38BA-D954-874C-A92D-06FDA2044B63}"/>
              </a:ext>
            </a:extLst>
          </p:cNvPr>
          <p:cNvSpPr/>
          <p:nvPr/>
        </p:nvSpPr>
        <p:spPr bwMode="auto">
          <a:xfrm>
            <a:off x="1851342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A7C291-B16F-CE45-A5E4-DA69720694C9}"/>
              </a:ext>
            </a:extLst>
          </p:cNvPr>
          <p:cNvSpPr/>
          <p:nvPr/>
        </p:nvSpPr>
        <p:spPr bwMode="auto">
          <a:xfrm>
            <a:off x="2312669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A404CA-5CB5-7F49-B5A0-E6F991286F0D}"/>
              </a:ext>
            </a:extLst>
          </p:cNvPr>
          <p:cNvSpPr/>
          <p:nvPr/>
        </p:nvSpPr>
        <p:spPr bwMode="auto">
          <a:xfrm>
            <a:off x="2773996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826BF34-09BE-AB4B-ACF0-38BEA14CFD7C}"/>
              </a:ext>
            </a:extLst>
          </p:cNvPr>
          <p:cNvSpPr/>
          <p:nvPr/>
        </p:nvSpPr>
        <p:spPr bwMode="auto">
          <a:xfrm>
            <a:off x="3235323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DFE04F-FF71-0D45-A0B5-CDE06D540506}"/>
              </a:ext>
            </a:extLst>
          </p:cNvPr>
          <p:cNvSpPr/>
          <p:nvPr/>
        </p:nvSpPr>
        <p:spPr bwMode="auto">
          <a:xfrm>
            <a:off x="3696650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E4E0B8-53A7-434C-BFD7-5D20C96E6C54}"/>
              </a:ext>
            </a:extLst>
          </p:cNvPr>
          <p:cNvSpPr/>
          <p:nvPr/>
        </p:nvSpPr>
        <p:spPr bwMode="auto">
          <a:xfrm>
            <a:off x="4157977" y="2558336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86AA19-69A6-6340-A7D7-DE565E77ED80}"/>
              </a:ext>
            </a:extLst>
          </p:cNvPr>
          <p:cNvSpPr/>
          <p:nvPr/>
        </p:nvSpPr>
        <p:spPr bwMode="auto">
          <a:xfrm>
            <a:off x="4619304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57DE22-0CB4-7848-BFA8-40343587FB96}"/>
              </a:ext>
            </a:extLst>
          </p:cNvPr>
          <p:cNvSpPr/>
          <p:nvPr/>
        </p:nvSpPr>
        <p:spPr bwMode="auto">
          <a:xfrm>
            <a:off x="5080631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308F261-929B-8E4C-9406-A941DF39B520}"/>
              </a:ext>
            </a:extLst>
          </p:cNvPr>
          <p:cNvSpPr/>
          <p:nvPr/>
        </p:nvSpPr>
        <p:spPr bwMode="auto">
          <a:xfrm>
            <a:off x="5541958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61761C-D129-3B4B-AD97-6D91364A6693}"/>
              </a:ext>
            </a:extLst>
          </p:cNvPr>
          <p:cNvSpPr/>
          <p:nvPr/>
        </p:nvSpPr>
        <p:spPr bwMode="auto">
          <a:xfrm>
            <a:off x="6003285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27A9866-F783-FE43-9207-0885C0E90180}"/>
              </a:ext>
            </a:extLst>
          </p:cNvPr>
          <p:cNvSpPr/>
          <p:nvPr/>
        </p:nvSpPr>
        <p:spPr bwMode="auto">
          <a:xfrm>
            <a:off x="6464612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CC40427-9E9A-1940-82C3-82E1A7DC5EE5}"/>
              </a:ext>
            </a:extLst>
          </p:cNvPr>
          <p:cNvSpPr/>
          <p:nvPr/>
        </p:nvSpPr>
        <p:spPr bwMode="auto">
          <a:xfrm>
            <a:off x="6925939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501888C-6385-4E40-9E55-11CF13B6F3A5}"/>
              </a:ext>
            </a:extLst>
          </p:cNvPr>
          <p:cNvSpPr/>
          <p:nvPr/>
        </p:nvSpPr>
        <p:spPr bwMode="auto">
          <a:xfrm>
            <a:off x="7387266" y="2558336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558F71-7A66-4D47-909E-6AB10E65691B}"/>
              </a:ext>
            </a:extLst>
          </p:cNvPr>
          <p:cNvSpPr/>
          <p:nvPr/>
        </p:nvSpPr>
        <p:spPr bwMode="auto">
          <a:xfrm>
            <a:off x="928688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158155D-78C0-F049-864B-871EF73D1BE2}"/>
              </a:ext>
            </a:extLst>
          </p:cNvPr>
          <p:cNvSpPr/>
          <p:nvPr/>
        </p:nvSpPr>
        <p:spPr bwMode="auto">
          <a:xfrm>
            <a:off x="7848600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353FE4B-CD93-194A-B9A2-1361D4B0FA1F}"/>
              </a:ext>
            </a:extLst>
          </p:cNvPr>
          <p:cNvSpPr/>
          <p:nvPr/>
        </p:nvSpPr>
        <p:spPr bwMode="auto">
          <a:xfrm>
            <a:off x="1390015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5C2F269-E73D-A04B-869C-7EFF796A1A29}"/>
              </a:ext>
            </a:extLst>
          </p:cNvPr>
          <p:cNvSpPr/>
          <p:nvPr/>
        </p:nvSpPr>
        <p:spPr bwMode="auto">
          <a:xfrm>
            <a:off x="1851342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440C4FF-B7DC-214C-80E3-4842AEE19FF4}"/>
              </a:ext>
            </a:extLst>
          </p:cNvPr>
          <p:cNvSpPr/>
          <p:nvPr/>
        </p:nvSpPr>
        <p:spPr bwMode="auto">
          <a:xfrm>
            <a:off x="2312669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356305-07CC-7441-B60D-3AB468A1E7D2}"/>
              </a:ext>
            </a:extLst>
          </p:cNvPr>
          <p:cNvSpPr/>
          <p:nvPr/>
        </p:nvSpPr>
        <p:spPr bwMode="auto">
          <a:xfrm>
            <a:off x="2773996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872475-CCE5-3D4B-AC3D-48773A93F2DD}"/>
              </a:ext>
            </a:extLst>
          </p:cNvPr>
          <p:cNvSpPr/>
          <p:nvPr/>
        </p:nvSpPr>
        <p:spPr bwMode="auto">
          <a:xfrm>
            <a:off x="3235323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E12986D-9177-8E40-89D7-833598C42E4E}"/>
              </a:ext>
            </a:extLst>
          </p:cNvPr>
          <p:cNvSpPr/>
          <p:nvPr/>
        </p:nvSpPr>
        <p:spPr bwMode="auto">
          <a:xfrm>
            <a:off x="3696650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0CCEAD1-6563-EB49-819D-5C8983BF462E}"/>
              </a:ext>
            </a:extLst>
          </p:cNvPr>
          <p:cNvSpPr/>
          <p:nvPr/>
        </p:nvSpPr>
        <p:spPr bwMode="auto">
          <a:xfrm>
            <a:off x="4157977" y="1389276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FE8AF4-5A38-2842-99C9-A8542FEFEA33}"/>
              </a:ext>
            </a:extLst>
          </p:cNvPr>
          <p:cNvSpPr/>
          <p:nvPr/>
        </p:nvSpPr>
        <p:spPr bwMode="auto">
          <a:xfrm>
            <a:off x="4619304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D09C4F3-C181-7E4D-83FD-BF745DF48DFC}"/>
              </a:ext>
            </a:extLst>
          </p:cNvPr>
          <p:cNvSpPr/>
          <p:nvPr/>
        </p:nvSpPr>
        <p:spPr bwMode="auto">
          <a:xfrm>
            <a:off x="5080631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B85F452-7D13-0A4A-9C35-A2B5706AA080}"/>
              </a:ext>
            </a:extLst>
          </p:cNvPr>
          <p:cNvSpPr/>
          <p:nvPr/>
        </p:nvSpPr>
        <p:spPr bwMode="auto">
          <a:xfrm>
            <a:off x="5541958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0F23775-1AF0-1645-9ED1-E2D32630E533}"/>
              </a:ext>
            </a:extLst>
          </p:cNvPr>
          <p:cNvSpPr/>
          <p:nvPr/>
        </p:nvSpPr>
        <p:spPr bwMode="auto">
          <a:xfrm>
            <a:off x="6003285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6832493-3548-7E48-9E30-A0C0D4B36D39}"/>
              </a:ext>
            </a:extLst>
          </p:cNvPr>
          <p:cNvSpPr/>
          <p:nvPr/>
        </p:nvSpPr>
        <p:spPr bwMode="auto">
          <a:xfrm>
            <a:off x="6464612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4146D02-8299-1948-9F9A-24DA992038C3}"/>
              </a:ext>
            </a:extLst>
          </p:cNvPr>
          <p:cNvSpPr/>
          <p:nvPr/>
        </p:nvSpPr>
        <p:spPr bwMode="auto">
          <a:xfrm>
            <a:off x="6925939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F24759F-EBC6-544B-81AD-EAB477374AC3}"/>
              </a:ext>
            </a:extLst>
          </p:cNvPr>
          <p:cNvSpPr/>
          <p:nvPr/>
        </p:nvSpPr>
        <p:spPr bwMode="auto">
          <a:xfrm>
            <a:off x="7387266" y="1389276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F0933A0-DDDF-7B46-826A-2D6BD86A31F5}"/>
              </a:ext>
            </a:extLst>
          </p:cNvPr>
          <p:cNvSpPr/>
          <p:nvPr/>
        </p:nvSpPr>
        <p:spPr bwMode="auto">
          <a:xfrm>
            <a:off x="928688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B7031F0-A4DC-EC46-80D4-D95F2CB3CE46}"/>
              </a:ext>
            </a:extLst>
          </p:cNvPr>
          <p:cNvSpPr/>
          <p:nvPr/>
        </p:nvSpPr>
        <p:spPr bwMode="auto">
          <a:xfrm>
            <a:off x="7848600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8D21EDA-9949-D94E-97EA-B048DDDCE203}"/>
              </a:ext>
            </a:extLst>
          </p:cNvPr>
          <p:cNvSpPr/>
          <p:nvPr/>
        </p:nvSpPr>
        <p:spPr>
          <a:xfrm>
            <a:off x="928688" y="1268760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993D560-3D6E-D641-816F-816D575907E7}"/>
              </a:ext>
            </a:extLst>
          </p:cNvPr>
          <p:cNvSpPr/>
          <p:nvPr/>
        </p:nvSpPr>
        <p:spPr>
          <a:xfrm>
            <a:off x="2755900" y="1268760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B47A19B-FDA3-254F-875A-4297CD6DFF90}"/>
              </a:ext>
            </a:extLst>
          </p:cNvPr>
          <p:cNvSpPr/>
          <p:nvPr/>
        </p:nvSpPr>
        <p:spPr>
          <a:xfrm>
            <a:off x="4606925" y="1268760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E4B0FA2-8BFA-5F48-B187-04E2C526075F}"/>
              </a:ext>
            </a:extLst>
          </p:cNvPr>
          <p:cNvSpPr/>
          <p:nvPr/>
        </p:nvSpPr>
        <p:spPr>
          <a:xfrm>
            <a:off x="6444208" y="1268760"/>
            <a:ext cx="1861592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9B65AE3-A055-E742-9E70-807D6F2FEFFD}"/>
              </a:ext>
            </a:extLst>
          </p:cNvPr>
          <p:cNvSpPr/>
          <p:nvPr/>
        </p:nvSpPr>
        <p:spPr bwMode="auto">
          <a:xfrm>
            <a:off x="2312669" y="2558336"/>
            <a:ext cx="45720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A0E6A78-C9C7-AD4E-B3BF-3504E719E317}"/>
              </a:ext>
            </a:extLst>
          </p:cNvPr>
          <p:cNvSpPr/>
          <p:nvPr/>
        </p:nvSpPr>
        <p:spPr bwMode="auto">
          <a:xfrm>
            <a:off x="4157977" y="2558336"/>
            <a:ext cx="45720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0B74A63-3EE9-E04B-AAF1-EF97678775DF}"/>
              </a:ext>
            </a:extLst>
          </p:cNvPr>
          <p:cNvSpPr/>
          <p:nvPr/>
        </p:nvSpPr>
        <p:spPr bwMode="auto">
          <a:xfrm>
            <a:off x="6003285" y="2558336"/>
            <a:ext cx="45720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E4241C6-4061-5343-8E6C-304A9174181D}"/>
              </a:ext>
            </a:extLst>
          </p:cNvPr>
          <p:cNvSpPr/>
          <p:nvPr/>
        </p:nvSpPr>
        <p:spPr bwMode="auto">
          <a:xfrm>
            <a:off x="7848600" y="2558336"/>
            <a:ext cx="45720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266D197-4061-9542-9A70-403028D11A38}"/>
              </a:ext>
            </a:extLst>
          </p:cNvPr>
          <p:cNvSpPr/>
          <p:nvPr/>
        </p:nvSpPr>
        <p:spPr>
          <a:xfrm>
            <a:off x="936940" y="2441749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41C6898-FEBB-9C4F-AE1E-5F001CE2DBF6}"/>
              </a:ext>
            </a:extLst>
          </p:cNvPr>
          <p:cNvSpPr/>
          <p:nvPr/>
        </p:nvSpPr>
        <p:spPr>
          <a:xfrm>
            <a:off x="2764152" y="2441749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1986134-D53C-0843-8ED5-78DE2ABA81EF}"/>
              </a:ext>
            </a:extLst>
          </p:cNvPr>
          <p:cNvSpPr/>
          <p:nvPr/>
        </p:nvSpPr>
        <p:spPr>
          <a:xfrm>
            <a:off x="4615177" y="2441749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67067DB-8162-D249-B6F7-1E2C6D440C71}"/>
              </a:ext>
            </a:extLst>
          </p:cNvPr>
          <p:cNvSpPr/>
          <p:nvPr/>
        </p:nvSpPr>
        <p:spPr>
          <a:xfrm>
            <a:off x="6452460" y="2441749"/>
            <a:ext cx="1861592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7F83478-E623-934D-8F7A-542D147F957A}"/>
              </a:ext>
            </a:extLst>
          </p:cNvPr>
          <p:cNvGrpSpPr/>
          <p:nvPr/>
        </p:nvGrpSpPr>
        <p:grpSpPr>
          <a:xfrm>
            <a:off x="3732591" y="3356992"/>
            <a:ext cx="1828800" cy="457200"/>
            <a:chOff x="3732591" y="3356992"/>
            <a:chExt cx="1828800" cy="457200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E31D4315-77E5-3A4C-A253-B8560D91852A}"/>
                </a:ext>
              </a:extLst>
            </p:cNvPr>
            <p:cNvSpPr/>
            <p:nvPr/>
          </p:nvSpPr>
          <p:spPr bwMode="auto">
            <a:xfrm>
              <a:off x="3732591" y="3356992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BDB7044-A07B-3647-9DA5-21DB44494251}"/>
                </a:ext>
              </a:extLst>
            </p:cNvPr>
            <p:cNvSpPr/>
            <p:nvPr/>
          </p:nvSpPr>
          <p:spPr bwMode="auto">
            <a:xfrm>
              <a:off x="4189791" y="3356992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A11E4D2-6B31-1343-BE04-8E4801D78E17}"/>
                </a:ext>
              </a:extLst>
            </p:cNvPr>
            <p:cNvSpPr/>
            <p:nvPr/>
          </p:nvSpPr>
          <p:spPr bwMode="auto">
            <a:xfrm>
              <a:off x="4646991" y="3356992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9239C405-961A-D443-9776-BB64BAEE081E}"/>
                </a:ext>
              </a:extLst>
            </p:cNvPr>
            <p:cNvSpPr/>
            <p:nvPr/>
          </p:nvSpPr>
          <p:spPr bwMode="auto">
            <a:xfrm>
              <a:off x="5104191" y="3356992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8E36061-D553-1143-89E6-62F2F0698D67}"/>
              </a:ext>
            </a:extLst>
          </p:cNvPr>
          <p:cNvGrpSpPr/>
          <p:nvPr/>
        </p:nvGrpSpPr>
        <p:grpSpPr>
          <a:xfrm>
            <a:off x="3732591" y="3933056"/>
            <a:ext cx="1828800" cy="457200"/>
            <a:chOff x="3732591" y="5780112"/>
            <a:chExt cx="1828800" cy="457200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6D55C548-FCE0-0E41-B932-9A941F86BF6E}"/>
                </a:ext>
              </a:extLst>
            </p:cNvPr>
            <p:cNvSpPr/>
            <p:nvPr/>
          </p:nvSpPr>
          <p:spPr bwMode="auto">
            <a:xfrm>
              <a:off x="3732591" y="5780112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11ADCF35-5C57-1740-9A78-5CF75DCB9593}"/>
                </a:ext>
              </a:extLst>
            </p:cNvPr>
            <p:cNvSpPr/>
            <p:nvPr/>
          </p:nvSpPr>
          <p:spPr bwMode="auto">
            <a:xfrm>
              <a:off x="4189791" y="5780112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14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76D0CCC0-E08D-F744-9305-BFE6CB306706}"/>
                </a:ext>
              </a:extLst>
            </p:cNvPr>
            <p:cNvSpPr/>
            <p:nvPr/>
          </p:nvSpPr>
          <p:spPr bwMode="auto">
            <a:xfrm>
              <a:off x="4646991" y="5780112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6BBB8D3-01D1-B748-B9BE-389F820DE173}"/>
                </a:ext>
              </a:extLst>
            </p:cNvPr>
            <p:cNvSpPr/>
            <p:nvPr/>
          </p:nvSpPr>
          <p:spPr bwMode="auto">
            <a:xfrm>
              <a:off x="5104191" y="5780112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28</a:t>
              </a:r>
            </a:p>
          </p:txBody>
        </p:sp>
      </p:grp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485186BB-8A80-DC4F-9AC0-E70B789C807E}"/>
              </a:ext>
            </a:extLst>
          </p:cNvPr>
          <p:cNvCxnSpPr>
            <a:cxnSpLocks/>
            <a:stCxn id="41" idx="2"/>
            <a:endCxn id="50" idx="0"/>
          </p:cNvCxnSpPr>
          <p:nvPr/>
        </p:nvCxnSpPr>
        <p:spPr>
          <a:xfrm>
            <a:off x="2541269" y="3015536"/>
            <a:ext cx="1419922" cy="341456"/>
          </a:xfrm>
          <a:prstGeom prst="straightConnector1">
            <a:avLst/>
          </a:prstGeom>
          <a:ln w="28575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BCA788E0-7115-E94C-AB96-29254C4AA2FD}"/>
              </a:ext>
            </a:extLst>
          </p:cNvPr>
          <p:cNvCxnSpPr>
            <a:cxnSpLocks/>
            <a:stCxn id="42" idx="2"/>
            <a:endCxn id="51" idx="0"/>
          </p:cNvCxnSpPr>
          <p:nvPr/>
        </p:nvCxnSpPr>
        <p:spPr>
          <a:xfrm>
            <a:off x="4386577" y="3015536"/>
            <a:ext cx="31814" cy="341456"/>
          </a:xfrm>
          <a:prstGeom prst="straightConnector1">
            <a:avLst/>
          </a:prstGeom>
          <a:ln w="28575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4484EB5C-7405-0C4A-92E0-1D2229FBDC76}"/>
              </a:ext>
            </a:extLst>
          </p:cNvPr>
          <p:cNvCxnSpPr>
            <a:cxnSpLocks/>
            <a:stCxn id="43" idx="2"/>
            <a:endCxn id="52" idx="0"/>
          </p:cNvCxnSpPr>
          <p:nvPr/>
        </p:nvCxnSpPr>
        <p:spPr>
          <a:xfrm flipH="1">
            <a:off x="4875591" y="3015536"/>
            <a:ext cx="1356294" cy="341456"/>
          </a:xfrm>
          <a:prstGeom prst="straightConnector1">
            <a:avLst/>
          </a:prstGeom>
          <a:ln w="28575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06E73B24-C037-BB4C-8379-6947EF49047D}"/>
              </a:ext>
            </a:extLst>
          </p:cNvPr>
          <p:cNvCxnSpPr>
            <a:cxnSpLocks/>
            <a:stCxn id="44" idx="2"/>
            <a:endCxn id="53" idx="0"/>
          </p:cNvCxnSpPr>
          <p:nvPr/>
        </p:nvCxnSpPr>
        <p:spPr>
          <a:xfrm flipH="1">
            <a:off x="5332791" y="3015536"/>
            <a:ext cx="2744409" cy="341456"/>
          </a:xfrm>
          <a:prstGeom prst="straightConnector1">
            <a:avLst/>
          </a:prstGeom>
          <a:ln w="28575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136">
            <a:extLst>
              <a:ext uri="{FF2B5EF4-FFF2-40B4-BE49-F238E27FC236}">
                <a16:creationId xmlns:a16="http://schemas.microsoft.com/office/drawing/2014/main" id="{00D4F2AA-915B-B34C-B9C0-9D4A3963D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3972085"/>
            <a:ext cx="20441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eaLnBrk="1" hangingPunct="1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Scan Partial Sums</a:t>
            </a:r>
          </a:p>
        </p:txBody>
      </p:sp>
      <p:sp>
        <p:nvSpPr>
          <p:cNvPr id="64" name="TextBox 136">
            <a:extLst>
              <a:ext uri="{FF2B5EF4-FFF2-40B4-BE49-F238E27FC236}">
                <a16:creationId xmlns:a16="http://schemas.microsoft.com/office/drawing/2014/main" id="{85A529FF-2C11-734E-B91C-A43472B40F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5507940"/>
            <a:ext cx="29482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eaLnBrk="1" hangingPunct="1"/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Output (Inclusive Scan)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272B4BD3-08B6-3249-A962-5C7D255F536E}"/>
              </a:ext>
            </a:extLst>
          </p:cNvPr>
          <p:cNvSpPr/>
          <p:nvPr/>
        </p:nvSpPr>
        <p:spPr bwMode="auto">
          <a:xfrm>
            <a:off x="1390015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662E3F64-F7D9-B440-9123-28C2E9B0AC78}"/>
              </a:ext>
            </a:extLst>
          </p:cNvPr>
          <p:cNvSpPr/>
          <p:nvPr/>
        </p:nvSpPr>
        <p:spPr bwMode="auto">
          <a:xfrm>
            <a:off x="1851342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B1AB5E2-EA14-3A4B-9443-76D612D20C38}"/>
              </a:ext>
            </a:extLst>
          </p:cNvPr>
          <p:cNvSpPr/>
          <p:nvPr/>
        </p:nvSpPr>
        <p:spPr bwMode="auto">
          <a:xfrm>
            <a:off x="2312669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546CA9E9-F806-2749-8709-F0EFAC4E5739}"/>
              </a:ext>
            </a:extLst>
          </p:cNvPr>
          <p:cNvSpPr/>
          <p:nvPr/>
        </p:nvSpPr>
        <p:spPr bwMode="auto">
          <a:xfrm>
            <a:off x="2773996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DCFC9A7B-C1D9-024C-A179-4E2F96508022}"/>
              </a:ext>
            </a:extLst>
          </p:cNvPr>
          <p:cNvSpPr/>
          <p:nvPr/>
        </p:nvSpPr>
        <p:spPr bwMode="auto">
          <a:xfrm>
            <a:off x="3235323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9F74C67B-C077-CA41-B15F-90F016CF5661}"/>
              </a:ext>
            </a:extLst>
          </p:cNvPr>
          <p:cNvSpPr/>
          <p:nvPr/>
        </p:nvSpPr>
        <p:spPr bwMode="auto">
          <a:xfrm>
            <a:off x="3696650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F84025C0-D33D-CB44-A9F6-F54E5BA2BE15}"/>
              </a:ext>
            </a:extLst>
          </p:cNvPr>
          <p:cNvSpPr/>
          <p:nvPr/>
        </p:nvSpPr>
        <p:spPr bwMode="auto">
          <a:xfrm>
            <a:off x="4157977" y="5852120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ACE89F1B-B344-7C44-B833-6F2695511CEC}"/>
              </a:ext>
            </a:extLst>
          </p:cNvPr>
          <p:cNvSpPr/>
          <p:nvPr/>
        </p:nvSpPr>
        <p:spPr bwMode="auto">
          <a:xfrm>
            <a:off x="4619304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25FBB65-0192-2E40-AF65-D15F98B0E174}"/>
              </a:ext>
            </a:extLst>
          </p:cNvPr>
          <p:cNvSpPr/>
          <p:nvPr/>
        </p:nvSpPr>
        <p:spPr bwMode="auto">
          <a:xfrm>
            <a:off x="5080631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5C75A5F0-1754-9A4A-B4E4-70FC9398AF04}"/>
              </a:ext>
            </a:extLst>
          </p:cNvPr>
          <p:cNvSpPr/>
          <p:nvPr/>
        </p:nvSpPr>
        <p:spPr bwMode="auto">
          <a:xfrm>
            <a:off x="5541958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17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7657F58D-07F0-7040-9883-98824FBCFBCE}"/>
              </a:ext>
            </a:extLst>
          </p:cNvPr>
          <p:cNvSpPr/>
          <p:nvPr/>
        </p:nvSpPr>
        <p:spPr bwMode="auto">
          <a:xfrm>
            <a:off x="6003285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4DC9C0BD-B16B-1046-B9F0-5ACCB554A65D}"/>
              </a:ext>
            </a:extLst>
          </p:cNvPr>
          <p:cNvSpPr/>
          <p:nvPr/>
        </p:nvSpPr>
        <p:spPr bwMode="auto">
          <a:xfrm>
            <a:off x="6464612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F457E29-164E-7F46-8EA3-C053E168A0C1}"/>
              </a:ext>
            </a:extLst>
          </p:cNvPr>
          <p:cNvSpPr/>
          <p:nvPr/>
        </p:nvSpPr>
        <p:spPr bwMode="auto">
          <a:xfrm>
            <a:off x="6925939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D763DB4E-4EE0-B943-867C-F54AA981980E}"/>
              </a:ext>
            </a:extLst>
          </p:cNvPr>
          <p:cNvSpPr/>
          <p:nvPr/>
        </p:nvSpPr>
        <p:spPr bwMode="auto">
          <a:xfrm>
            <a:off x="7387266" y="5852120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9DFE678-6671-B04C-B1CD-47D6F088367D}"/>
              </a:ext>
            </a:extLst>
          </p:cNvPr>
          <p:cNvSpPr/>
          <p:nvPr/>
        </p:nvSpPr>
        <p:spPr bwMode="auto">
          <a:xfrm>
            <a:off x="928688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742A69BD-3575-E046-BF75-1F981D280CD3}"/>
              </a:ext>
            </a:extLst>
          </p:cNvPr>
          <p:cNvSpPr/>
          <p:nvPr/>
        </p:nvSpPr>
        <p:spPr bwMode="auto">
          <a:xfrm>
            <a:off x="7848600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8BA8723-D695-4C43-942E-18ED060DCC22}"/>
              </a:ext>
            </a:extLst>
          </p:cNvPr>
          <p:cNvGrpSpPr/>
          <p:nvPr/>
        </p:nvGrpSpPr>
        <p:grpSpPr>
          <a:xfrm>
            <a:off x="3673790" y="4238805"/>
            <a:ext cx="3709466" cy="425900"/>
            <a:chOff x="3673790" y="4238805"/>
            <a:chExt cx="3709466" cy="425900"/>
          </a:xfrm>
        </p:grpSpPr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9925B7F7-EC77-2A4D-B792-36366DE97A73}"/>
                </a:ext>
              </a:extLst>
            </p:cNvPr>
            <p:cNvCxnSpPr>
              <a:cxnSpLocks/>
              <a:stCxn id="55" idx="2"/>
              <a:endCxn id="136" idx="0"/>
            </p:cNvCxnSpPr>
            <p:nvPr/>
          </p:nvCxnSpPr>
          <p:spPr>
            <a:xfrm flipH="1">
              <a:off x="3673790" y="4390256"/>
              <a:ext cx="287401" cy="274449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CA65E945-920C-EC42-801D-8DBE76D34CE8}"/>
                </a:ext>
              </a:extLst>
            </p:cNvPr>
            <p:cNvCxnSpPr>
              <a:cxnSpLocks/>
              <a:stCxn id="56" idx="2"/>
              <a:endCxn id="137" idx="0"/>
            </p:cNvCxnSpPr>
            <p:nvPr/>
          </p:nvCxnSpPr>
          <p:spPr>
            <a:xfrm>
              <a:off x="4418391" y="4390256"/>
              <a:ext cx="1106424" cy="274449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8B351906-0553-A046-A65B-AC55077EB3FA}"/>
                </a:ext>
              </a:extLst>
            </p:cNvPr>
            <p:cNvCxnSpPr>
              <a:cxnSpLocks/>
              <a:stCxn id="57" idx="2"/>
              <a:endCxn id="138" idx="0"/>
            </p:cNvCxnSpPr>
            <p:nvPr/>
          </p:nvCxnSpPr>
          <p:spPr>
            <a:xfrm>
              <a:off x="4875591" y="4390256"/>
              <a:ext cx="2507665" cy="274449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136">
              <a:extLst>
                <a:ext uri="{FF2B5EF4-FFF2-40B4-BE49-F238E27FC236}">
                  <a16:creationId xmlns:a16="http://schemas.microsoft.com/office/drawing/2014/main" id="{A8D1AD11-8844-AD4B-A17D-0B86473F86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11805" y="4238805"/>
              <a:ext cx="58541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9pPr>
            </a:lstStyle>
            <a:p>
              <a:pPr eaLnBrk="1" hangingPunct="1"/>
              <a:r>
                <a:rPr lang="en-US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Add</a:t>
              </a:r>
            </a:p>
          </p:txBody>
        </p:sp>
      </p:grp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DC0CB699-88E8-854C-AED0-1BA6A30744AE}"/>
              </a:ext>
            </a:extLst>
          </p:cNvPr>
          <p:cNvCxnSpPr>
            <a:cxnSpLocks/>
            <a:stCxn id="122" idx="2"/>
            <a:endCxn id="68" idx="0"/>
          </p:cNvCxnSpPr>
          <p:nvPr/>
        </p:nvCxnSpPr>
        <p:spPr>
          <a:xfrm>
            <a:off x="3002596" y="5238492"/>
            <a:ext cx="0" cy="613628"/>
          </a:xfrm>
          <a:prstGeom prst="straightConnector1">
            <a:avLst/>
          </a:prstGeom>
          <a:ln w="28575">
            <a:solidFill>
              <a:srgbClr val="00B0F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C9B8A347-DD77-E440-A5DC-AD216A601B35}"/>
              </a:ext>
            </a:extLst>
          </p:cNvPr>
          <p:cNvCxnSpPr>
            <a:cxnSpLocks/>
            <a:stCxn id="123" idx="2"/>
            <a:endCxn id="69" idx="0"/>
          </p:cNvCxnSpPr>
          <p:nvPr/>
        </p:nvCxnSpPr>
        <p:spPr>
          <a:xfrm>
            <a:off x="3463923" y="5238492"/>
            <a:ext cx="0" cy="613628"/>
          </a:xfrm>
          <a:prstGeom prst="straightConnector1">
            <a:avLst/>
          </a:prstGeom>
          <a:ln w="28575">
            <a:solidFill>
              <a:srgbClr val="00B0F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532CC3DE-355E-8B49-B091-C4D0E895A609}"/>
              </a:ext>
            </a:extLst>
          </p:cNvPr>
          <p:cNvCxnSpPr>
            <a:cxnSpLocks/>
            <a:stCxn id="124" idx="2"/>
            <a:endCxn id="70" idx="0"/>
          </p:cNvCxnSpPr>
          <p:nvPr/>
        </p:nvCxnSpPr>
        <p:spPr>
          <a:xfrm>
            <a:off x="3925250" y="5238492"/>
            <a:ext cx="0" cy="613628"/>
          </a:xfrm>
          <a:prstGeom prst="straightConnector1">
            <a:avLst/>
          </a:prstGeom>
          <a:ln w="28575">
            <a:solidFill>
              <a:srgbClr val="00B0F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AC7C2611-ABEF-5941-B9B0-E01E74110401}"/>
              </a:ext>
            </a:extLst>
          </p:cNvPr>
          <p:cNvCxnSpPr>
            <a:cxnSpLocks/>
          </p:cNvCxnSpPr>
          <p:nvPr/>
        </p:nvCxnSpPr>
        <p:spPr>
          <a:xfrm flipH="1">
            <a:off x="4386570" y="5238492"/>
            <a:ext cx="7" cy="613628"/>
          </a:xfrm>
          <a:prstGeom prst="straightConnector1">
            <a:avLst/>
          </a:prstGeom>
          <a:ln w="28575">
            <a:solidFill>
              <a:srgbClr val="00B0F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50957203-B31C-C44E-B179-A97F5D6A5BF1}"/>
              </a:ext>
            </a:extLst>
          </p:cNvPr>
          <p:cNvCxnSpPr>
            <a:cxnSpLocks/>
            <a:stCxn id="126" idx="2"/>
            <a:endCxn id="72" idx="0"/>
          </p:cNvCxnSpPr>
          <p:nvPr/>
        </p:nvCxnSpPr>
        <p:spPr>
          <a:xfrm>
            <a:off x="4847904" y="5238492"/>
            <a:ext cx="0" cy="613628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4589CD8C-608C-EB4A-8327-185B77CF86E5}"/>
              </a:ext>
            </a:extLst>
          </p:cNvPr>
          <p:cNvCxnSpPr>
            <a:cxnSpLocks/>
            <a:stCxn id="127" idx="2"/>
            <a:endCxn id="73" idx="0"/>
          </p:cNvCxnSpPr>
          <p:nvPr/>
        </p:nvCxnSpPr>
        <p:spPr>
          <a:xfrm>
            <a:off x="5309231" y="5238492"/>
            <a:ext cx="0" cy="613628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791DADD7-6519-CF44-B316-F72638BB4026}"/>
              </a:ext>
            </a:extLst>
          </p:cNvPr>
          <p:cNvCxnSpPr>
            <a:cxnSpLocks/>
            <a:stCxn id="128" idx="2"/>
            <a:endCxn id="74" idx="0"/>
          </p:cNvCxnSpPr>
          <p:nvPr/>
        </p:nvCxnSpPr>
        <p:spPr>
          <a:xfrm>
            <a:off x="5770558" y="5238492"/>
            <a:ext cx="0" cy="613628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3E882090-7D63-E442-8B1A-469102A886EE}"/>
              </a:ext>
            </a:extLst>
          </p:cNvPr>
          <p:cNvCxnSpPr>
            <a:cxnSpLocks/>
          </p:cNvCxnSpPr>
          <p:nvPr/>
        </p:nvCxnSpPr>
        <p:spPr>
          <a:xfrm flipH="1">
            <a:off x="6231878" y="5238492"/>
            <a:ext cx="7" cy="613628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558191D8-6874-C84F-8A4B-3E8E1D89F604}"/>
              </a:ext>
            </a:extLst>
          </p:cNvPr>
          <p:cNvCxnSpPr>
            <a:cxnSpLocks/>
            <a:stCxn id="130" idx="2"/>
            <a:endCxn id="76" idx="0"/>
          </p:cNvCxnSpPr>
          <p:nvPr/>
        </p:nvCxnSpPr>
        <p:spPr>
          <a:xfrm>
            <a:off x="6693212" y="5238492"/>
            <a:ext cx="0" cy="613628"/>
          </a:xfrm>
          <a:prstGeom prst="straightConnector1">
            <a:avLst/>
          </a:prstGeom>
          <a:ln w="28575">
            <a:solidFill>
              <a:srgbClr val="00206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74DCDD00-FDD8-CF4E-9973-7AE400417953}"/>
              </a:ext>
            </a:extLst>
          </p:cNvPr>
          <p:cNvCxnSpPr>
            <a:cxnSpLocks/>
            <a:stCxn id="131" idx="2"/>
            <a:endCxn id="77" idx="0"/>
          </p:cNvCxnSpPr>
          <p:nvPr/>
        </p:nvCxnSpPr>
        <p:spPr>
          <a:xfrm>
            <a:off x="7154539" y="5238492"/>
            <a:ext cx="0" cy="613628"/>
          </a:xfrm>
          <a:prstGeom prst="straightConnector1">
            <a:avLst/>
          </a:prstGeom>
          <a:ln w="28575">
            <a:solidFill>
              <a:srgbClr val="00206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A7EE578A-D05A-5E41-924F-B55F1C7E77B4}"/>
              </a:ext>
            </a:extLst>
          </p:cNvPr>
          <p:cNvCxnSpPr>
            <a:cxnSpLocks/>
            <a:stCxn id="132" idx="2"/>
            <a:endCxn id="78" idx="0"/>
          </p:cNvCxnSpPr>
          <p:nvPr/>
        </p:nvCxnSpPr>
        <p:spPr>
          <a:xfrm>
            <a:off x="7615866" y="5238492"/>
            <a:ext cx="0" cy="613628"/>
          </a:xfrm>
          <a:prstGeom prst="straightConnector1">
            <a:avLst/>
          </a:prstGeom>
          <a:ln w="28575">
            <a:solidFill>
              <a:srgbClr val="00206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5810F240-86A2-4D43-A456-B36AB5A5507C}"/>
              </a:ext>
            </a:extLst>
          </p:cNvPr>
          <p:cNvCxnSpPr>
            <a:cxnSpLocks/>
            <a:endCxn id="80" idx="0"/>
          </p:cNvCxnSpPr>
          <p:nvPr/>
        </p:nvCxnSpPr>
        <p:spPr>
          <a:xfrm>
            <a:off x="8077200" y="5238492"/>
            <a:ext cx="0" cy="613628"/>
          </a:xfrm>
          <a:prstGeom prst="straightConnector1">
            <a:avLst/>
          </a:prstGeom>
          <a:ln w="28575">
            <a:solidFill>
              <a:srgbClr val="00206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136">
            <a:extLst>
              <a:ext uri="{FF2B5EF4-FFF2-40B4-BE49-F238E27FC236}">
                <a16:creationId xmlns:a16="http://schemas.microsoft.com/office/drawing/2014/main" id="{0CF75A1B-EC38-0643-AA7E-7D16EDF7F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4136" y="5394920"/>
            <a:ext cx="615874" cy="338554"/>
          </a:xfrm>
          <a:prstGeom prst="rect">
            <a:avLst/>
          </a:prstGeom>
          <a:solidFill>
            <a:srgbClr val="FFFFFF">
              <a:alpha val="5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eaLnBrk="1" hangingPunct="1"/>
            <a:r>
              <a:rPr lang="en-US" b="1" dirty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+10</a:t>
            </a:r>
          </a:p>
        </p:txBody>
      </p:sp>
      <p:sp>
        <p:nvSpPr>
          <p:cNvPr id="99" name="TextBox 136">
            <a:extLst>
              <a:ext uri="{FF2B5EF4-FFF2-40B4-BE49-F238E27FC236}">
                <a16:creationId xmlns:a16="http://schemas.microsoft.com/office/drawing/2014/main" id="{4DF64802-45D0-E440-8C47-E92FB0704D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072" y="5394920"/>
            <a:ext cx="615874" cy="338554"/>
          </a:xfrm>
          <a:prstGeom prst="rect">
            <a:avLst/>
          </a:prstGeom>
          <a:solidFill>
            <a:srgbClr val="FFFFFF">
              <a:alpha val="5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eaLnBrk="1" hangingPunct="1"/>
            <a:r>
              <a:rPr lang="en-US" b="1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+14</a:t>
            </a:r>
          </a:p>
        </p:txBody>
      </p:sp>
      <p:sp>
        <p:nvSpPr>
          <p:cNvPr id="100" name="TextBox 136">
            <a:extLst>
              <a:ext uri="{FF2B5EF4-FFF2-40B4-BE49-F238E27FC236}">
                <a16:creationId xmlns:a16="http://schemas.microsoft.com/office/drawing/2014/main" id="{5971858D-FBE5-6C42-A3BD-78C74352C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8225" y="5394920"/>
            <a:ext cx="615874" cy="338554"/>
          </a:xfrm>
          <a:prstGeom prst="rect">
            <a:avLst/>
          </a:prstGeom>
          <a:solidFill>
            <a:srgbClr val="FFFFFF">
              <a:alpha val="5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eaLnBrk="1" hangingPunct="1"/>
            <a:r>
              <a:rPr lang="en-US" b="1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+20</a:t>
            </a: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22F45611-2510-9448-B6AA-FE443CB08D0D}"/>
              </a:ext>
            </a:extLst>
          </p:cNvPr>
          <p:cNvGrpSpPr/>
          <p:nvPr/>
        </p:nvGrpSpPr>
        <p:grpSpPr>
          <a:xfrm>
            <a:off x="2763836" y="5852120"/>
            <a:ext cx="1841181" cy="457200"/>
            <a:chOff x="2763836" y="5852120"/>
            <a:chExt cx="1841181" cy="457200"/>
          </a:xfrm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A9DE62D7-EA0F-4049-84A5-DB239E4E7854}"/>
                </a:ext>
              </a:extLst>
            </p:cNvPr>
            <p:cNvSpPr/>
            <p:nvPr/>
          </p:nvSpPr>
          <p:spPr bwMode="auto">
            <a:xfrm>
              <a:off x="2763836" y="5852120"/>
              <a:ext cx="457200" cy="457200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11</a:t>
              </a: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8593B156-EA34-BD48-B491-10E34D7665C0}"/>
                </a:ext>
              </a:extLst>
            </p:cNvPr>
            <p:cNvSpPr/>
            <p:nvPr/>
          </p:nvSpPr>
          <p:spPr bwMode="auto">
            <a:xfrm>
              <a:off x="3225163" y="5852120"/>
              <a:ext cx="457200" cy="457200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12</a:t>
              </a: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B9B2D042-0375-7C42-AA63-F642440E3FBC}"/>
                </a:ext>
              </a:extLst>
            </p:cNvPr>
            <p:cNvSpPr/>
            <p:nvPr/>
          </p:nvSpPr>
          <p:spPr bwMode="auto">
            <a:xfrm>
              <a:off x="3686490" y="5852120"/>
              <a:ext cx="457200" cy="457200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13</a:t>
              </a: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3EFA2BDD-DE0A-7F42-9E20-2746196CD33C}"/>
                </a:ext>
              </a:extLst>
            </p:cNvPr>
            <p:cNvSpPr/>
            <p:nvPr/>
          </p:nvSpPr>
          <p:spPr bwMode="auto">
            <a:xfrm>
              <a:off x="4147817" y="5852120"/>
              <a:ext cx="457200" cy="457200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14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F16C8EE5-00E8-0246-BBD7-E95856A274F4}"/>
              </a:ext>
            </a:extLst>
          </p:cNvPr>
          <p:cNvGrpSpPr/>
          <p:nvPr/>
        </p:nvGrpSpPr>
        <p:grpSpPr>
          <a:xfrm>
            <a:off x="4609144" y="5852120"/>
            <a:ext cx="1841181" cy="457200"/>
            <a:chOff x="4609144" y="5852120"/>
            <a:chExt cx="1841181" cy="457200"/>
          </a:xfrm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12E6ABD4-E946-D248-A554-964977468E2E}"/>
                </a:ext>
              </a:extLst>
            </p:cNvPr>
            <p:cNvSpPr/>
            <p:nvPr/>
          </p:nvSpPr>
          <p:spPr bwMode="auto">
            <a:xfrm>
              <a:off x="4609144" y="5852120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14</a:t>
              </a: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3943C558-66F7-0F4A-8645-2197B3E9AF9C}"/>
                </a:ext>
              </a:extLst>
            </p:cNvPr>
            <p:cNvSpPr/>
            <p:nvPr/>
          </p:nvSpPr>
          <p:spPr bwMode="auto">
            <a:xfrm>
              <a:off x="5070471" y="5852120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92A4C6C8-D426-CE41-8870-34F055D20179}"/>
                </a:ext>
              </a:extLst>
            </p:cNvPr>
            <p:cNvSpPr/>
            <p:nvPr/>
          </p:nvSpPr>
          <p:spPr bwMode="auto">
            <a:xfrm>
              <a:off x="5531798" y="5852120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17</a:t>
              </a: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F066296A-F645-BF48-A9AD-DE365EB0E132}"/>
                </a:ext>
              </a:extLst>
            </p:cNvPr>
            <p:cNvSpPr/>
            <p:nvPr/>
          </p:nvSpPr>
          <p:spPr bwMode="auto">
            <a:xfrm>
              <a:off x="5993125" y="5852120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CBB2A05A-F33D-514C-8DF9-C7255BB637C4}"/>
              </a:ext>
            </a:extLst>
          </p:cNvPr>
          <p:cNvGrpSpPr/>
          <p:nvPr/>
        </p:nvGrpSpPr>
        <p:grpSpPr>
          <a:xfrm>
            <a:off x="6454452" y="5852120"/>
            <a:ext cx="1841188" cy="457200"/>
            <a:chOff x="6454452" y="5852120"/>
            <a:chExt cx="1841188" cy="457200"/>
          </a:xfrm>
        </p:grpSpPr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4A111C0F-9C3C-044D-BB43-041EA6913496}"/>
                </a:ext>
              </a:extLst>
            </p:cNvPr>
            <p:cNvSpPr/>
            <p:nvPr/>
          </p:nvSpPr>
          <p:spPr bwMode="auto">
            <a:xfrm>
              <a:off x="6454452" y="5852120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22</a:t>
              </a: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0A2E4778-2FE7-A548-961D-CF2351F8C39D}"/>
                </a:ext>
              </a:extLst>
            </p:cNvPr>
            <p:cNvSpPr/>
            <p:nvPr/>
          </p:nvSpPr>
          <p:spPr bwMode="auto">
            <a:xfrm>
              <a:off x="6915779" y="5852120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24</a:t>
              </a: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F7095253-FCBE-C640-85B2-AC7AC8CE1F40}"/>
                </a:ext>
              </a:extLst>
            </p:cNvPr>
            <p:cNvSpPr/>
            <p:nvPr/>
          </p:nvSpPr>
          <p:spPr bwMode="auto">
            <a:xfrm>
              <a:off x="7377106" y="5852120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26</a:t>
              </a: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8489EF94-F60D-1241-9C92-DF2D2CCE3E4F}"/>
                </a:ext>
              </a:extLst>
            </p:cNvPr>
            <p:cNvSpPr/>
            <p:nvPr/>
          </p:nvSpPr>
          <p:spPr bwMode="auto">
            <a:xfrm>
              <a:off x="7838440" y="5852120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28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B80DD73D-CCF3-DE4C-B3DD-C8862BB82B34}"/>
              </a:ext>
            </a:extLst>
          </p:cNvPr>
          <p:cNvGrpSpPr/>
          <p:nvPr/>
        </p:nvGrpSpPr>
        <p:grpSpPr>
          <a:xfrm>
            <a:off x="611560" y="3125749"/>
            <a:ext cx="7702492" cy="2222956"/>
            <a:chOff x="611560" y="3125749"/>
            <a:chExt cx="7702492" cy="2222956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F08A2807-8663-DA46-9D17-8E10A549B304}"/>
                </a:ext>
              </a:extLst>
            </p:cNvPr>
            <p:cNvGrpSpPr/>
            <p:nvPr/>
          </p:nvGrpSpPr>
          <p:grpSpPr>
            <a:xfrm>
              <a:off x="928688" y="4664705"/>
              <a:ext cx="7385364" cy="684000"/>
              <a:chOff x="928688" y="4664705"/>
              <a:chExt cx="7385364" cy="684000"/>
            </a:xfrm>
          </p:grpSpPr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5F10354D-C441-3D4B-9C95-0462D1D539D3}"/>
                  </a:ext>
                </a:extLst>
              </p:cNvPr>
              <p:cNvSpPr/>
              <p:nvPr/>
            </p:nvSpPr>
            <p:spPr bwMode="auto">
              <a:xfrm>
                <a:off x="1390015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7D355035-F147-D441-9315-7D4FD893A3DF}"/>
                  </a:ext>
                </a:extLst>
              </p:cNvPr>
              <p:cNvSpPr/>
              <p:nvPr/>
            </p:nvSpPr>
            <p:spPr bwMode="auto">
              <a:xfrm>
                <a:off x="1851342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6</a:t>
                </a:r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F54D9E1F-DE74-4D47-A345-21B8E7255CC9}"/>
                  </a:ext>
                </a:extLst>
              </p:cNvPr>
              <p:cNvSpPr/>
              <p:nvPr/>
            </p:nvSpPr>
            <p:spPr bwMode="auto">
              <a:xfrm>
                <a:off x="2312669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10</a:t>
                </a:r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5F326707-15BC-2C4C-9105-E4719BCDEAE0}"/>
                  </a:ext>
                </a:extLst>
              </p:cNvPr>
              <p:cNvSpPr/>
              <p:nvPr/>
            </p:nvSpPr>
            <p:spPr bwMode="auto">
              <a:xfrm>
                <a:off x="2773996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D10D0E76-3BE3-C04E-BDDC-D568C8FB50AE}"/>
                  </a:ext>
                </a:extLst>
              </p:cNvPr>
              <p:cNvSpPr/>
              <p:nvPr/>
            </p:nvSpPr>
            <p:spPr bwMode="auto">
              <a:xfrm>
                <a:off x="3235323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CD89A86-BCEB-0643-BBF7-0D2006434281}"/>
                  </a:ext>
                </a:extLst>
              </p:cNvPr>
              <p:cNvSpPr/>
              <p:nvPr/>
            </p:nvSpPr>
            <p:spPr bwMode="auto">
              <a:xfrm>
                <a:off x="3696650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06D70C05-A85C-C64C-9BDB-D7CE376404CC}"/>
                  </a:ext>
                </a:extLst>
              </p:cNvPr>
              <p:cNvSpPr/>
              <p:nvPr/>
            </p:nvSpPr>
            <p:spPr bwMode="auto">
              <a:xfrm>
                <a:off x="4157977" y="4781292"/>
                <a:ext cx="457200" cy="45720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3494004F-FB8C-4A4F-A67F-A0D71E2AFCD6}"/>
                  </a:ext>
                </a:extLst>
              </p:cNvPr>
              <p:cNvSpPr/>
              <p:nvPr/>
            </p:nvSpPr>
            <p:spPr bwMode="auto">
              <a:xfrm>
                <a:off x="4619304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0</a:t>
                </a:r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04C6CE15-5431-134F-8DF5-7C4B95F379BD}"/>
                  </a:ext>
                </a:extLst>
              </p:cNvPr>
              <p:cNvSpPr/>
              <p:nvPr/>
            </p:nvSpPr>
            <p:spPr bwMode="auto">
              <a:xfrm>
                <a:off x="5080631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5163D3CA-EED2-C74F-9728-2C245E0BBEF1}"/>
                  </a:ext>
                </a:extLst>
              </p:cNvPr>
              <p:cNvSpPr/>
              <p:nvPr/>
            </p:nvSpPr>
            <p:spPr bwMode="auto">
              <a:xfrm>
                <a:off x="5541958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9E81968D-4396-8945-BA3F-419E0AFF66A7}"/>
                  </a:ext>
                </a:extLst>
              </p:cNvPr>
              <p:cNvSpPr/>
              <p:nvPr/>
            </p:nvSpPr>
            <p:spPr bwMode="auto">
              <a:xfrm>
                <a:off x="6003285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6</a:t>
                </a:r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A3CBC66D-A2EE-114B-B1AB-6769FA917230}"/>
                  </a:ext>
                </a:extLst>
              </p:cNvPr>
              <p:cNvSpPr/>
              <p:nvPr/>
            </p:nvSpPr>
            <p:spPr bwMode="auto">
              <a:xfrm>
                <a:off x="6464612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D165EBB9-BAFE-B64E-9A49-DC4B8FCA8AC1}"/>
                  </a:ext>
                </a:extLst>
              </p:cNvPr>
              <p:cNvSpPr/>
              <p:nvPr/>
            </p:nvSpPr>
            <p:spPr bwMode="auto">
              <a:xfrm>
                <a:off x="6925939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B6DD0DCD-A8FB-C34B-A280-15AD22DEEF7D}"/>
                  </a:ext>
                </a:extLst>
              </p:cNvPr>
              <p:cNvSpPr/>
              <p:nvPr/>
            </p:nvSpPr>
            <p:spPr bwMode="auto">
              <a:xfrm>
                <a:off x="7387266" y="4781292"/>
                <a:ext cx="457200" cy="45720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6</a:t>
                </a:r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E64AF68F-5551-0142-A816-8394C125942C}"/>
                  </a:ext>
                </a:extLst>
              </p:cNvPr>
              <p:cNvSpPr/>
              <p:nvPr/>
            </p:nvSpPr>
            <p:spPr bwMode="auto">
              <a:xfrm>
                <a:off x="928688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F7E2D9F3-5ADE-2F45-BDD6-1D76EC941159}"/>
                  </a:ext>
                </a:extLst>
              </p:cNvPr>
              <p:cNvSpPr/>
              <p:nvPr/>
            </p:nvSpPr>
            <p:spPr bwMode="auto">
              <a:xfrm>
                <a:off x="7848600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8</a:t>
                </a:r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699C5821-9492-F544-9B1A-4E858C6623C1}"/>
                  </a:ext>
                </a:extLst>
              </p:cNvPr>
              <p:cNvSpPr/>
              <p:nvPr/>
            </p:nvSpPr>
            <p:spPr>
              <a:xfrm>
                <a:off x="936940" y="4664705"/>
                <a:ext cx="1819275" cy="684000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206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35FCB356-9CFC-3940-8933-68D8AE1589E2}"/>
                  </a:ext>
                </a:extLst>
              </p:cNvPr>
              <p:cNvSpPr/>
              <p:nvPr/>
            </p:nvSpPr>
            <p:spPr>
              <a:xfrm>
                <a:off x="2764152" y="4664705"/>
                <a:ext cx="1819275" cy="684000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206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CB301EE4-4071-A048-BE20-354FCF42A6C6}"/>
                  </a:ext>
                </a:extLst>
              </p:cNvPr>
              <p:cNvSpPr/>
              <p:nvPr/>
            </p:nvSpPr>
            <p:spPr>
              <a:xfrm>
                <a:off x="4615177" y="4664705"/>
                <a:ext cx="1819275" cy="684000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206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2C425DDE-9F44-924A-8889-A0D348B430DD}"/>
                  </a:ext>
                </a:extLst>
              </p:cNvPr>
              <p:cNvSpPr/>
              <p:nvPr/>
            </p:nvSpPr>
            <p:spPr>
              <a:xfrm>
                <a:off x="6452460" y="4664705"/>
                <a:ext cx="1861592" cy="684000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206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8" name="Arc 117">
              <a:extLst>
                <a:ext uri="{FF2B5EF4-FFF2-40B4-BE49-F238E27FC236}">
                  <a16:creationId xmlns:a16="http://schemas.microsoft.com/office/drawing/2014/main" id="{27115396-833D-DB48-839E-71A8C5764A44}"/>
                </a:ext>
              </a:extLst>
            </p:cNvPr>
            <p:cNvSpPr/>
            <p:nvPr/>
          </p:nvSpPr>
          <p:spPr>
            <a:xfrm>
              <a:off x="611560" y="3125749"/>
              <a:ext cx="622920" cy="1527388"/>
            </a:xfrm>
            <a:prstGeom prst="arc">
              <a:avLst>
                <a:gd name="adj1" fmla="val 5253048"/>
                <a:gd name="adj2" fmla="val 16232923"/>
              </a:avLst>
            </a:prstGeom>
            <a:ln w="28575">
              <a:solidFill>
                <a:srgbClr val="002060"/>
              </a:solidFill>
              <a:prstDash val="dash"/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0A352F7C-9C48-4A40-B214-991BA9D2E1F7}"/>
              </a:ext>
            </a:extLst>
          </p:cNvPr>
          <p:cNvSpPr txBox="1"/>
          <p:nvPr/>
        </p:nvSpPr>
        <p:spPr>
          <a:xfrm>
            <a:off x="179512" y="896734"/>
            <a:ext cx="833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Input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FBF103C9-74A9-B347-A749-045F11D421AE}"/>
              </a:ext>
            </a:extLst>
          </p:cNvPr>
          <p:cNvSpPr txBox="1"/>
          <p:nvPr/>
        </p:nvSpPr>
        <p:spPr>
          <a:xfrm>
            <a:off x="1407585" y="899428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DPU 0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08CC6F16-52EF-DD45-A3EE-A6B3B37CF0F9}"/>
              </a:ext>
            </a:extLst>
          </p:cNvPr>
          <p:cNvSpPr txBox="1"/>
          <p:nvPr/>
        </p:nvSpPr>
        <p:spPr>
          <a:xfrm>
            <a:off x="3256854" y="890136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DPU 1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48F7E3C1-0935-6747-B331-AF793CBE5875}"/>
              </a:ext>
            </a:extLst>
          </p:cNvPr>
          <p:cNvSpPr txBox="1"/>
          <p:nvPr/>
        </p:nvSpPr>
        <p:spPr>
          <a:xfrm>
            <a:off x="5079993" y="890136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DPU 2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2C2A0D42-3C92-3546-A0F7-E2C084D333C1}"/>
              </a:ext>
            </a:extLst>
          </p:cNvPr>
          <p:cNvSpPr txBox="1"/>
          <p:nvPr/>
        </p:nvSpPr>
        <p:spPr>
          <a:xfrm>
            <a:off x="6952201" y="890136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DPU 3</a:t>
            </a:r>
          </a:p>
        </p:txBody>
      </p: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AE935EAD-191E-DB41-933F-22C7683AC14D}"/>
              </a:ext>
            </a:extLst>
          </p:cNvPr>
          <p:cNvCxnSpPr>
            <a:cxnSpLocks/>
          </p:cNvCxnSpPr>
          <p:nvPr/>
        </p:nvCxnSpPr>
        <p:spPr>
          <a:xfrm>
            <a:off x="971599" y="3275692"/>
            <a:ext cx="7308000" cy="0"/>
          </a:xfrm>
          <a:prstGeom prst="line">
            <a:avLst/>
          </a:prstGeom>
          <a:ln w="38100">
            <a:solidFill>
              <a:srgbClr val="FF93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8CC7E255-2C4C-1D43-924D-B0ECEABC4148}"/>
              </a:ext>
            </a:extLst>
          </p:cNvPr>
          <p:cNvSpPr txBox="1"/>
          <p:nvPr/>
        </p:nvSpPr>
        <p:spPr>
          <a:xfrm>
            <a:off x="6318750" y="3284984"/>
            <a:ext cx="2645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9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DPU kernel termination</a:t>
            </a:r>
          </a:p>
        </p:txBody>
      </p: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320D6F5F-91B3-9B4C-A9D9-E572E36960EB}"/>
              </a:ext>
            </a:extLst>
          </p:cNvPr>
          <p:cNvCxnSpPr>
            <a:cxnSpLocks/>
          </p:cNvCxnSpPr>
          <p:nvPr/>
        </p:nvCxnSpPr>
        <p:spPr>
          <a:xfrm>
            <a:off x="971600" y="4509120"/>
            <a:ext cx="7308000" cy="0"/>
          </a:xfrm>
          <a:prstGeom prst="line">
            <a:avLst/>
          </a:prstGeom>
          <a:ln w="38100">
            <a:solidFill>
              <a:srgbClr val="FF93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659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  <p:bldP spid="63" grpId="0"/>
      <p:bldP spid="98" grpId="0" animBg="1"/>
      <p:bldP spid="99" grpId="0" animBg="1"/>
      <p:bldP spid="100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 anchorCtr="0">
            <a:normAutofit fontScale="90000"/>
          </a:bodyPr>
          <a:lstStyle/>
          <a:p>
            <a:r>
              <a:rPr lang="en-US" dirty="0"/>
              <a:t>SSA: Memory Accesses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8600" y="908720"/>
            <a:ext cx="8735888" cy="5472608"/>
          </a:xfrm>
        </p:spPr>
        <p:txBody>
          <a:bodyPr>
            <a:normAutofit/>
          </a:bodyPr>
          <a:lstStyle/>
          <a:p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Scan</a:t>
            </a:r>
          </a:p>
          <a:p>
            <a:pPr lvl="1"/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First kernel reads </a:t>
            </a:r>
            <a:r>
              <a:rPr lang="en-US" altLang="ja-JP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input array (N elements)</a:t>
            </a:r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and writes array with </a:t>
            </a:r>
            <a:r>
              <a:rPr lang="en-US" altLang="ja-JP" dirty="0">
                <a:solidFill>
                  <a:srgbClr val="7030A0"/>
                </a:solidFill>
                <a:ea typeface="ＭＳ Ｐゴシック" panose="020B0600070205080204" pitchFamily="34" charset="-128"/>
              </a:rPr>
              <a:t>per-DPU prefix sums (N elements)</a:t>
            </a:r>
          </a:p>
          <a:p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Scan</a:t>
            </a:r>
          </a:p>
          <a:p>
            <a:pPr lvl="1"/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Second kernel reads and writes N / PER_DPU_SIZE elements </a:t>
            </a:r>
          </a:p>
          <a:p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Add</a:t>
            </a:r>
          </a:p>
          <a:p>
            <a:pPr lvl="1"/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Third kernel reads array with </a:t>
            </a:r>
            <a:r>
              <a:rPr lang="en-US" altLang="ja-JP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per-DPU prefix sums (N elements)</a:t>
            </a:r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and writes </a:t>
            </a:r>
            <a:r>
              <a:rPr lang="en-US" altLang="ja-JP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output (N elements)</a:t>
            </a:r>
          </a:p>
          <a:p>
            <a:r>
              <a:rPr lang="en-US" altLang="ja-JP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4N elements </a:t>
            </a:r>
            <a:r>
              <a:rPr lang="en-US" altLang="ja-JP" dirty="0">
                <a:ea typeface="ＭＳ Ｐゴシック" panose="020B0600070205080204" pitchFamily="34" charset="-128"/>
              </a:rPr>
              <a:t>are read/written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7E1473-9834-644E-9BC4-65DEF38CF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4191000"/>
            <a:ext cx="3558762" cy="22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52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3CF3E-45F8-EB45-A69F-2FE2191C6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Reduce-Scan-Scan (RSS)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B2FD445B-ADC2-D645-A7DD-715EF8394EC3}"/>
              </a:ext>
            </a:extLst>
          </p:cNvPr>
          <p:cNvSpPr/>
          <p:nvPr/>
        </p:nvSpPr>
        <p:spPr bwMode="auto">
          <a:xfrm>
            <a:off x="1390015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5374E68A-891D-7343-A616-B0E39A64CC52}"/>
              </a:ext>
            </a:extLst>
          </p:cNvPr>
          <p:cNvSpPr/>
          <p:nvPr/>
        </p:nvSpPr>
        <p:spPr bwMode="auto">
          <a:xfrm>
            <a:off x="1851342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FCFB840E-B3AE-F74E-92DD-0B2E0E2B47B5}"/>
              </a:ext>
            </a:extLst>
          </p:cNvPr>
          <p:cNvSpPr/>
          <p:nvPr/>
        </p:nvSpPr>
        <p:spPr bwMode="auto">
          <a:xfrm>
            <a:off x="2312669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3608DEB2-5C10-464E-A0DC-7EAC39608179}"/>
              </a:ext>
            </a:extLst>
          </p:cNvPr>
          <p:cNvSpPr/>
          <p:nvPr/>
        </p:nvSpPr>
        <p:spPr bwMode="auto">
          <a:xfrm>
            <a:off x="2773996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2C0E0202-911D-8140-917C-E8892122A52B}"/>
              </a:ext>
            </a:extLst>
          </p:cNvPr>
          <p:cNvSpPr/>
          <p:nvPr/>
        </p:nvSpPr>
        <p:spPr bwMode="auto">
          <a:xfrm>
            <a:off x="3235323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0D807B9A-2AF1-2946-A445-2DBFD55C2245}"/>
              </a:ext>
            </a:extLst>
          </p:cNvPr>
          <p:cNvSpPr/>
          <p:nvPr/>
        </p:nvSpPr>
        <p:spPr bwMode="auto">
          <a:xfrm>
            <a:off x="3696650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9C870494-778F-D449-80C3-0015649409D7}"/>
              </a:ext>
            </a:extLst>
          </p:cNvPr>
          <p:cNvSpPr/>
          <p:nvPr/>
        </p:nvSpPr>
        <p:spPr bwMode="auto">
          <a:xfrm>
            <a:off x="4157977" y="1389276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E6B1DFAD-AA95-0D4C-BF7B-E28C7902D62F}"/>
              </a:ext>
            </a:extLst>
          </p:cNvPr>
          <p:cNvSpPr/>
          <p:nvPr/>
        </p:nvSpPr>
        <p:spPr bwMode="auto">
          <a:xfrm>
            <a:off x="4619304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DE1D40D7-1A9F-3545-B0E4-68B27629FC47}"/>
              </a:ext>
            </a:extLst>
          </p:cNvPr>
          <p:cNvSpPr/>
          <p:nvPr/>
        </p:nvSpPr>
        <p:spPr bwMode="auto">
          <a:xfrm>
            <a:off x="5080631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674546C8-DD08-6B48-AB38-73AA0FD81B81}"/>
              </a:ext>
            </a:extLst>
          </p:cNvPr>
          <p:cNvSpPr/>
          <p:nvPr/>
        </p:nvSpPr>
        <p:spPr bwMode="auto">
          <a:xfrm>
            <a:off x="5541958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4F2F5F0D-27E1-EF4C-A55E-026546DBABDE}"/>
              </a:ext>
            </a:extLst>
          </p:cNvPr>
          <p:cNvSpPr/>
          <p:nvPr/>
        </p:nvSpPr>
        <p:spPr bwMode="auto">
          <a:xfrm>
            <a:off x="6003285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4AE6B148-8E75-5A40-A7C7-BC1EC8022C19}"/>
              </a:ext>
            </a:extLst>
          </p:cNvPr>
          <p:cNvSpPr/>
          <p:nvPr/>
        </p:nvSpPr>
        <p:spPr bwMode="auto">
          <a:xfrm>
            <a:off x="6464612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924054E3-8AA5-E44A-A2CB-E35C82F416FB}"/>
              </a:ext>
            </a:extLst>
          </p:cNvPr>
          <p:cNvSpPr/>
          <p:nvPr/>
        </p:nvSpPr>
        <p:spPr bwMode="auto">
          <a:xfrm>
            <a:off x="6925939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EB7D2217-9EDB-C64F-A0A7-4A613154C256}"/>
              </a:ext>
            </a:extLst>
          </p:cNvPr>
          <p:cNvSpPr/>
          <p:nvPr/>
        </p:nvSpPr>
        <p:spPr bwMode="auto">
          <a:xfrm>
            <a:off x="7387266" y="1389276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12D5C105-ADAD-4645-8946-0B079A8D6949}"/>
              </a:ext>
            </a:extLst>
          </p:cNvPr>
          <p:cNvSpPr/>
          <p:nvPr/>
        </p:nvSpPr>
        <p:spPr bwMode="auto">
          <a:xfrm>
            <a:off x="928688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FB23A103-BE52-4149-B706-C883A78717EB}"/>
              </a:ext>
            </a:extLst>
          </p:cNvPr>
          <p:cNvSpPr/>
          <p:nvPr/>
        </p:nvSpPr>
        <p:spPr bwMode="auto">
          <a:xfrm>
            <a:off x="7848600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CC48CBC2-351A-0C48-9A17-D9BDC6E634CD}"/>
              </a:ext>
            </a:extLst>
          </p:cNvPr>
          <p:cNvSpPr txBox="1"/>
          <p:nvPr/>
        </p:nvSpPr>
        <p:spPr>
          <a:xfrm>
            <a:off x="179512" y="896734"/>
            <a:ext cx="833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Input</a:t>
            </a: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5A1EFAD3-1FA5-1D48-ABC2-39E8AEB9F93B}"/>
              </a:ext>
            </a:extLst>
          </p:cNvPr>
          <p:cNvSpPr/>
          <p:nvPr/>
        </p:nvSpPr>
        <p:spPr>
          <a:xfrm>
            <a:off x="928688" y="1268760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28C1F8AD-5D72-9E4A-9C8B-83A7A019A993}"/>
              </a:ext>
            </a:extLst>
          </p:cNvPr>
          <p:cNvSpPr/>
          <p:nvPr/>
        </p:nvSpPr>
        <p:spPr>
          <a:xfrm>
            <a:off x="2755900" y="1268760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B48DB978-1DB4-5C40-9CC6-71040681BD9B}"/>
              </a:ext>
            </a:extLst>
          </p:cNvPr>
          <p:cNvSpPr/>
          <p:nvPr/>
        </p:nvSpPr>
        <p:spPr>
          <a:xfrm>
            <a:off x="4606925" y="1268760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1965765B-28BF-0E47-8AD7-0FA66A606D82}"/>
              </a:ext>
            </a:extLst>
          </p:cNvPr>
          <p:cNvSpPr/>
          <p:nvPr/>
        </p:nvSpPr>
        <p:spPr>
          <a:xfrm>
            <a:off x="6444208" y="1268760"/>
            <a:ext cx="1861592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B2C78B81-9268-8A49-BBE2-0DA050EF1725}"/>
              </a:ext>
            </a:extLst>
          </p:cNvPr>
          <p:cNvGrpSpPr/>
          <p:nvPr/>
        </p:nvGrpSpPr>
        <p:grpSpPr>
          <a:xfrm>
            <a:off x="179512" y="2060848"/>
            <a:ext cx="8134540" cy="1064901"/>
            <a:chOff x="179512" y="2060848"/>
            <a:chExt cx="8134540" cy="1064901"/>
          </a:xfrm>
        </p:grpSpPr>
        <p:sp>
          <p:nvSpPr>
            <p:cNvPr id="173" name="TextBox 136">
              <a:extLst>
                <a:ext uri="{FF2B5EF4-FFF2-40B4-BE49-F238E27FC236}">
                  <a16:creationId xmlns:a16="http://schemas.microsoft.com/office/drawing/2014/main" id="{8AF242DB-809A-814C-83F6-C9307236F4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512" y="2060848"/>
              <a:ext cx="241444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Per-DPU Reduction</a:t>
              </a: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44F89D90-DEE0-D24F-9E4C-DDB91625510D}"/>
                </a:ext>
              </a:extLst>
            </p:cNvPr>
            <p:cNvSpPr/>
            <p:nvPr/>
          </p:nvSpPr>
          <p:spPr bwMode="auto">
            <a:xfrm>
              <a:off x="1390015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7A637EA5-E0C5-CB42-8B9F-C32DA9713DAB}"/>
                </a:ext>
              </a:extLst>
            </p:cNvPr>
            <p:cNvSpPr/>
            <p:nvPr/>
          </p:nvSpPr>
          <p:spPr bwMode="auto">
            <a:xfrm>
              <a:off x="1851342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58261BFB-39DE-6642-8636-3F8506D48D1C}"/>
                </a:ext>
              </a:extLst>
            </p:cNvPr>
            <p:cNvSpPr/>
            <p:nvPr/>
          </p:nvSpPr>
          <p:spPr bwMode="auto">
            <a:xfrm>
              <a:off x="2312669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C9D0DBB3-8CA0-3248-97E9-3ABFDDB1EE5A}"/>
                </a:ext>
              </a:extLst>
            </p:cNvPr>
            <p:cNvSpPr/>
            <p:nvPr/>
          </p:nvSpPr>
          <p:spPr bwMode="auto">
            <a:xfrm>
              <a:off x="2773996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CEDB8B6D-02E5-DC45-BB44-856BBE7010ED}"/>
                </a:ext>
              </a:extLst>
            </p:cNvPr>
            <p:cNvSpPr/>
            <p:nvPr/>
          </p:nvSpPr>
          <p:spPr bwMode="auto">
            <a:xfrm>
              <a:off x="3235323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09778B39-51E8-B14C-8773-7CD696521F44}"/>
                </a:ext>
              </a:extLst>
            </p:cNvPr>
            <p:cNvSpPr/>
            <p:nvPr/>
          </p:nvSpPr>
          <p:spPr bwMode="auto">
            <a:xfrm>
              <a:off x="3696650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6734A939-E535-A04C-BB4D-19B0E322EECF}"/>
                </a:ext>
              </a:extLst>
            </p:cNvPr>
            <p:cNvSpPr/>
            <p:nvPr/>
          </p:nvSpPr>
          <p:spPr bwMode="auto">
            <a:xfrm>
              <a:off x="4157977" y="2558336"/>
              <a:ext cx="457200" cy="4572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6D3CBC8F-88DD-E944-87D9-70A696913907}"/>
                </a:ext>
              </a:extLst>
            </p:cNvPr>
            <p:cNvSpPr/>
            <p:nvPr/>
          </p:nvSpPr>
          <p:spPr bwMode="auto">
            <a:xfrm>
              <a:off x="4619304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143BDD3C-7256-7842-A2C5-E5740D4E3650}"/>
                </a:ext>
              </a:extLst>
            </p:cNvPr>
            <p:cNvSpPr/>
            <p:nvPr/>
          </p:nvSpPr>
          <p:spPr bwMode="auto">
            <a:xfrm>
              <a:off x="5080631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DBEDCD3D-3926-5D4C-BDFE-71ED9F76D86C}"/>
                </a:ext>
              </a:extLst>
            </p:cNvPr>
            <p:cNvSpPr/>
            <p:nvPr/>
          </p:nvSpPr>
          <p:spPr bwMode="auto">
            <a:xfrm>
              <a:off x="5541958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8418BC18-D877-8642-AA83-98F702E04200}"/>
                </a:ext>
              </a:extLst>
            </p:cNvPr>
            <p:cNvSpPr/>
            <p:nvPr/>
          </p:nvSpPr>
          <p:spPr bwMode="auto">
            <a:xfrm>
              <a:off x="6003285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697EE7E8-6331-0F4A-B840-664CD27530F2}"/>
                </a:ext>
              </a:extLst>
            </p:cNvPr>
            <p:cNvSpPr/>
            <p:nvPr/>
          </p:nvSpPr>
          <p:spPr bwMode="auto">
            <a:xfrm>
              <a:off x="6464612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82F8693B-1F29-EC42-B630-D62DA0E8E733}"/>
                </a:ext>
              </a:extLst>
            </p:cNvPr>
            <p:cNvSpPr/>
            <p:nvPr/>
          </p:nvSpPr>
          <p:spPr bwMode="auto">
            <a:xfrm>
              <a:off x="6925939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99E929C3-DCDA-8643-B219-43412FE25CB4}"/>
                </a:ext>
              </a:extLst>
            </p:cNvPr>
            <p:cNvSpPr/>
            <p:nvPr/>
          </p:nvSpPr>
          <p:spPr bwMode="auto">
            <a:xfrm>
              <a:off x="7387266" y="2558336"/>
              <a:ext cx="457200" cy="4572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AEE31606-3C25-BB46-825C-2E7BA58F3027}"/>
                </a:ext>
              </a:extLst>
            </p:cNvPr>
            <p:cNvSpPr/>
            <p:nvPr/>
          </p:nvSpPr>
          <p:spPr bwMode="auto">
            <a:xfrm>
              <a:off x="928688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94B572DE-9024-D740-AA0B-0A9BDFD11CF3}"/>
                </a:ext>
              </a:extLst>
            </p:cNvPr>
            <p:cNvSpPr/>
            <p:nvPr/>
          </p:nvSpPr>
          <p:spPr bwMode="auto">
            <a:xfrm>
              <a:off x="7848600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AF32A947-3294-9E49-A54B-D5964B6B9FC7}"/>
                </a:ext>
              </a:extLst>
            </p:cNvPr>
            <p:cNvSpPr/>
            <p:nvPr/>
          </p:nvSpPr>
          <p:spPr bwMode="auto">
            <a:xfrm>
              <a:off x="2312669" y="2558336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5F278D84-6A1C-BA47-82C1-EE5FCB82BFFE}"/>
                </a:ext>
              </a:extLst>
            </p:cNvPr>
            <p:cNvSpPr/>
            <p:nvPr/>
          </p:nvSpPr>
          <p:spPr bwMode="auto">
            <a:xfrm>
              <a:off x="4157977" y="2558336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</a:p>
          </p:txBody>
        </p:sp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id="{58680998-BC19-EC43-9EF1-340937460ECE}"/>
                </a:ext>
              </a:extLst>
            </p:cNvPr>
            <p:cNvSpPr/>
            <p:nvPr/>
          </p:nvSpPr>
          <p:spPr bwMode="auto">
            <a:xfrm>
              <a:off x="6003285" y="2558336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E7644CE5-0F78-3146-96E6-48A8DD25C38A}"/>
                </a:ext>
              </a:extLst>
            </p:cNvPr>
            <p:cNvSpPr/>
            <p:nvPr/>
          </p:nvSpPr>
          <p:spPr bwMode="auto">
            <a:xfrm>
              <a:off x="7848600" y="2558336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E0E66B9D-DA00-3347-8C97-1C376A6A8EAC}"/>
                </a:ext>
              </a:extLst>
            </p:cNvPr>
            <p:cNvSpPr/>
            <p:nvPr/>
          </p:nvSpPr>
          <p:spPr>
            <a:xfrm>
              <a:off x="936940" y="2441749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C5236EEE-B443-A149-8CC0-74C4232BE14F}"/>
                </a:ext>
              </a:extLst>
            </p:cNvPr>
            <p:cNvSpPr/>
            <p:nvPr/>
          </p:nvSpPr>
          <p:spPr>
            <a:xfrm>
              <a:off x="2764152" y="2441749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314C4A89-5451-C34C-BAFF-9A297277F72B}"/>
                </a:ext>
              </a:extLst>
            </p:cNvPr>
            <p:cNvSpPr/>
            <p:nvPr/>
          </p:nvSpPr>
          <p:spPr>
            <a:xfrm>
              <a:off x="4615177" y="2441749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7650AA85-AEA1-1A41-B602-2FF044F2596D}"/>
                </a:ext>
              </a:extLst>
            </p:cNvPr>
            <p:cNvSpPr/>
            <p:nvPr/>
          </p:nvSpPr>
          <p:spPr>
            <a:xfrm>
              <a:off x="6452460" y="2441749"/>
              <a:ext cx="1861592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F4E3B62F-F8F8-054D-A339-897FE991C602}"/>
              </a:ext>
            </a:extLst>
          </p:cNvPr>
          <p:cNvGrpSpPr/>
          <p:nvPr/>
        </p:nvGrpSpPr>
        <p:grpSpPr>
          <a:xfrm>
            <a:off x="3732591" y="3933056"/>
            <a:ext cx="1828800" cy="457200"/>
            <a:chOff x="3732591" y="5780112"/>
            <a:chExt cx="1828800" cy="457200"/>
          </a:xfrm>
        </p:grpSpPr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2E89E41A-C8C7-684D-B8E6-019541DDD1A8}"/>
                </a:ext>
              </a:extLst>
            </p:cNvPr>
            <p:cNvSpPr/>
            <p:nvPr/>
          </p:nvSpPr>
          <p:spPr bwMode="auto">
            <a:xfrm>
              <a:off x="3732591" y="5780112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1554D07E-99E7-7C48-9227-EDED4B59EEFC}"/>
                </a:ext>
              </a:extLst>
            </p:cNvPr>
            <p:cNvSpPr/>
            <p:nvPr/>
          </p:nvSpPr>
          <p:spPr bwMode="auto">
            <a:xfrm>
              <a:off x="4189791" y="5780112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14</a:t>
              </a:r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75D07A13-B036-1B4E-A7F4-C2E365AF115F}"/>
                </a:ext>
              </a:extLst>
            </p:cNvPr>
            <p:cNvSpPr/>
            <p:nvPr/>
          </p:nvSpPr>
          <p:spPr bwMode="auto">
            <a:xfrm>
              <a:off x="4646991" y="5780112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C5DA2B01-7FA1-B848-B6A4-E2651CA2F5B3}"/>
                </a:ext>
              </a:extLst>
            </p:cNvPr>
            <p:cNvSpPr/>
            <p:nvPr/>
          </p:nvSpPr>
          <p:spPr bwMode="auto">
            <a:xfrm>
              <a:off x="5104191" y="5780112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28</a:t>
              </a:r>
            </a:p>
          </p:txBody>
        </p:sp>
      </p:grp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3E830D0D-7EA9-0C4D-9DFF-E628FF370563}"/>
              </a:ext>
            </a:extLst>
          </p:cNvPr>
          <p:cNvGrpSpPr/>
          <p:nvPr/>
        </p:nvGrpSpPr>
        <p:grpSpPr>
          <a:xfrm>
            <a:off x="2541269" y="3015536"/>
            <a:ext cx="5535931" cy="798656"/>
            <a:chOff x="2541269" y="3015536"/>
            <a:chExt cx="5535931" cy="798656"/>
          </a:xfrm>
        </p:grpSpPr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218EE0D0-7C45-4840-9658-49E97C014CDE}"/>
                </a:ext>
              </a:extLst>
            </p:cNvPr>
            <p:cNvGrpSpPr/>
            <p:nvPr/>
          </p:nvGrpSpPr>
          <p:grpSpPr>
            <a:xfrm>
              <a:off x="3732591" y="3356992"/>
              <a:ext cx="1828800" cy="457200"/>
              <a:chOff x="3732591" y="3356992"/>
              <a:chExt cx="1828800" cy="457200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4FB9475D-75C2-6B4E-8467-7342A97E9A1A}"/>
                  </a:ext>
                </a:extLst>
              </p:cNvPr>
              <p:cNvSpPr/>
              <p:nvPr/>
            </p:nvSpPr>
            <p:spPr bwMode="auto">
              <a:xfrm>
                <a:off x="3732591" y="3356992"/>
                <a:ext cx="457200" cy="4572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10</a:t>
                </a:r>
              </a:p>
            </p:txBody>
          </p:sp>
          <p:sp>
            <p:nvSpPr>
              <p:cNvPr id="210" name="Rectangle 209">
                <a:extLst>
                  <a:ext uri="{FF2B5EF4-FFF2-40B4-BE49-F238E27FC236}">
                    <a16:creationId xmlns:a16="http://schemas.microsoft.com/office/drawing/2014/main" id="{95EBD8EB-0B87-0C47-9C9A-828329C96659}"/>
                  </a:ext>
                </a:extLst>
              </p:cNvPr>
              <p:cNvSpPr/>
              <p:nvPr/>
            </p:nvSpPr>
            <p:spPr bwMode="auto">
              <a:xfrm>
                <a:off x="4189791" y="3356992"/>
                <a:ext cx="457200" cy="4572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</a:p>
            </p:txBody>
          </p:sp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43E4E3B0-CF25-B54E-9039-B5EA8F9F24ED}"/>
                  </a:ext>
                </a:extLst>
              </p:cNvPr>
              <p:cNvSpPr/>
              <p:nvPr/>
            </p:nvSpPr>
            <p:spPr bwMode="auto">
              <a:xfrm>
                <a:off x="4646991" y="3356992"/>
                <a:ext cx="457200" cy="4572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6</a:t>
                </a:r>
              </a:p>
            </p:txBody>
          </p:sp>
          <p:sp>
            <p:nvSpPr>
              <p:cNvPr id="212" name="Rectangle 211">
                <a:extLst>
                  <a:ext uri="{FF2B5EF4-FFF2-40B4-BE49-F238E27FC236}">
                    <a16:creationId xmlns:a16="http://schemas.microsoft.com/office/drawing/2014/main" id="{708387AD-6BF0-484B-9EA6-3B7ABB20FC82}"/>
                  </a:ext>
                </a:extLst>
              </p:cNvPr>
              <p:cNvSpPr/>
              <p:nvPr/>
            </p:nvSpPr>
            <p:spPr bwMode="auto">
              <a:xfrm>
                <a:off x="5104191" y="3356992"/>
                <a:ext cx="457200" cy="4572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8</a:t>
                </a:r>
              </a:p>
            </p:txBody>
          </p:sp>
        </p:grpSp>
        <p:cxnSp>
          <p:nvCxnSpPr>
            <p:cNvPr id="205" name="Straight Arrow Connector 204">
              <a:extLst>
                <a:ext uri="{FF2B5EF4-FFF2-40B4-BE49-F238E27FC236}">
                  <a16:creationId xmlns:a16="http://schemas.microsoft.com/office/drawing/2014/main" id="{66CAD9AC-5670-784D-B1E3-03F2D3B73C0B}"/>
                </a:ext>
              </a:extLst>
            </p:cNvPr>
            <p:cNvCxnSpPr>
              <a:cxnSpLocks/>
              <a:stCxn id="190" idx="2"/>
              <a:endCxn id="209" idx="0"/>
            </p:cNvCxnSpPr>
            <p:nvPr/>
          </p:nvCxnSpPr>
          <p:spPr>
            <a:xfrm>
              <a:off x="2541269" y="3015536"/>
              <a:ext cx="1419922" cy="341456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Arrow Connector 205">
              <a:extLst>
                <a:ext uri="{FF2B5EF4-FFF2-40B4-BE49-F238E27FC236}">
                  <a16:creationId xmlns:a16="http://schemas.microsoft.com/office/drawing/2014/main" id="{6054974A-1DD2-074B-A4C2-8D620206A691}"/>
                </a:ext>
              </a:extLst>
            </p:cNvPr>
            <p:cNvCxnSpPr>
              <a:cxnSpLocks/>
              <a:stCxn id="191" idx="2"/>
              <a:endCxn id="210" idx="0"/>
            </p:cNvCxnSpPr>
            <p:nvPr/>
          </p:nvCxnSpPr>
          <p:spPr>
            <a:xfrm>
              <a:off x="4386577" y="3015536"/>
              <a:ext cx="31814" cy="341456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Arrow Connector 206">
              <a:extLst>
                <a:ext uri="{FF2B5EF4-FFF2-40B4-BE49-F238E27FC236}">
                  <a16:creationId xmlns:a16="http://schemas.microsoft.com/office/drawing/2014/main" id="{1FE55262-7AAB-B549-BB7A-6192E0BE4691}"/>
                </a:ext>
              </a:extLst>
            </p:cNvPr>
            <p:cNvCxnSpPr>
              <a:cxnSpLocks/>
              <a:stCxn id="192" idx="2"/>
              <a:endCxn id="211" idx="0"/>
            </p:cNvCxnSpPr>
            <p:nvPr/>
          </p:nvCxnSpPr>
          <p:spPr>
            <a:xfrm flipH="1">
              <a:off x="4875591" y="3015536"/>
              <a:ext cx="1356294" cy="341456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Arrow Connector 207">
              <a:extLst>
                <a:ext uri="{FF2B5EF4-FFF2-40B4-BE49-F238E27FC236}">
                  <a16:creationId xmlns:a16="http://schemas.microsoft.com/office/drawing/2014/main" id="{78ABEA5B-58CA-A949-BDE6-58929A0D3F73}"/>
                </a:ext>
              </a:extLst>
            </p:cNvPr>
            <p:cNvCxnSpPr>
              <a:cxnSpLocks/>
              <a:stCxn id="193" idx="2"/>
              <a:endCxn id="212" idx="0"/>
            </p:cNvCxnSpPr>
            <p:nvPr/>
          </p:nvCxnSpPr>
          <p:spPr>
            <a:xfrm flipH="1">
              <a:off x="5332791" y="3015536"/>
              <a:ext cx="2744409" cy="341456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3" name="TextBox 136">
            <a:extLst>
              <a:ext uri="{FF2B5EF4-FFF2-40B4-BE49-F238E27FC236}">
                <a16:creationId xmlns:a16="http://schemas.microsoft.com/office/drawing/2014/main" id="{E8634A29-63B7-1F40-B7AD-105FC6FAD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3972085"/>
            <a:ext cx="20441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Scan Partial Sums</a:t>
            </a:r>
          </a:p>
        </p:txBody>
      </p:sp>
      <p:sp>
        <p:nvSpPr>
          <p:cNvPr id="214" name="TextBox 136">
            <a:extLst>
              <a:ext uri="{FF2B5EF4-FFF2-40B4-BE49-F238E27FC236}">
                <a16:creationId xmlns:a16="http://schemas.microsoft.com/office/drawing/2014/main" id="{DFE2879D-4DC7-344E-89F8-82FD583C9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5507940"/>
            <a:ext cx="29482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Output (Inclusive Scan)</a:t>
            </a: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ED7432AF-E93E-E344-A2DF-E45DF8FDA167}"/>
              </a:ext>
            </a:extLst>
          </p:cNvPr>
          <p:cNvSpPr/>
          <p:nvPr/>
        </p:nvSpPr>
        <p:spPr bwMode="auto">
          <a:xfrm>
            <a:off x="1390015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3A8B1570-ABC7-394F-9B5C-6BF220FB3D8E}"/>
              </a:ext>
            </a:extLst>
          </p:cNvPr>
          <p:cNvSpPr/>
          <p:nvPr/>
        </p:nvSpPr>
        <p:spPr bwMode="auto">
          <a:xfrm>
            <a:off x="1851342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C99D7852-0DEF-B142-8370-666075013565}"/>
              </a:ext>
            </a:extLst>
          </p:cNvPr>
          <p:cNvSpPr/>
          <p:nvPr/>
        </p:nvSpPr>
        <p:spPr bwMode="auto">
          <a:xfrm>
            <a:off x="2312669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6BE4AE80-A78E-8445-B2EA-F9CB2937D1BC}"/>
              </a:ext>
            </a:extLst>
          </p:cNvPr>
          <p:cNvSpPr/>
          <p:nvPr/>
        </p:nvSpPr>
        <p:spPr bwMode="auto">
          <a:xfrm>
            <a:off x="2773996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r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1250CBED-12A6-0A4D-860A-5A4189D0FE85}"/>
              </a:ext>
            </a:extLst>
          </p:cNvPr>
          <p:cNvSpPr/>
          <p:nvPr/>
        </p:nvSpPr>
        <p:spPr bwMode="auto">
          <a:xfrm>
            <a:off x="3235323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C1334676-0808-DD48-9B78-CD199E06FC84}"/>
              </a:ext>
            </a:extLst>
          </p:cNvPr>
          <p:cNvSpPr/>
          <p:nvPr/>
        </p:nvSpPr>
        <p:spPr bwMode="auto">
          <a:xfrm>
            <a:off x="3696650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</a:t>
            </a: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25AB9008-A49B-574B-AC52-CC3739814E7A}"/>
              </a:ext>
            </a:extLst>
          </p:cNvPr>
          <p:cNvSpPr/>
          <p:nvPr/>
        </p:nvSpPr>
        <p:spPr bwMode="auto">
          <a:xfrm>
            <a:off x="4157977" y="5852120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31210960-55CE-6544-8841-D94A47AABAD6}"/>
              </a:ext>
            </a:extLst>
          </p:cNvPr>
          <p:cNvSpPr/>
          <p:nvPr/>
        </p:nvSpPr>
        <p:spPr bwMode="auto">
          <a:xfrm>
            <a:off x="4619304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332CBC28-E776-0D4B-B504-4B720C2CD14C}"/>
              </a:ext>
            </a:extLst>
          </p:cNvPr>
          <p:cNvSpPr/>
          <p:nvPr/>
        </p:nvSpPr>
        <p:spPr bwMode="auto">
          <a:xfrm>
            <a:off x="5080631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34EF82D6-53C7-4D4A-9659-B0C9102BA722}"/>
              </a:ext>
            </a:extLst>
          </p:cNvPr>
          <p:cNvSpPr/>
          <p:nvPr/>
        </p:nvSpPr>
        <p:spPr bwMode="auto">
          <a:xfrm>
            <a:off x="5541958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17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D6D75AEE-756E-D64D-9CB7-DBCC64DFC118}"/>
              </a:ext>
            </a:extLst>
          </p:cNvPr>
          <p:cNvSpPr/>
          <p:nvPr/>
        </p:nvSpPr>
        <p:spPr bwMode="auto">
          <a:xfrm>
            <a:off x="6003285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04D3E562-37EA-8D44-9412-32BF82BA4B14}"/>
              </a:ext>
            </a:extLst>
          </p:cNvPr>
          <p:cNvSpPr/>
          <p:nvPr/>
        </p:nvSpPr>
        <p:spPr bwMode="auto">
          <a:xfrm>
            <a:off x="6464612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</a:t>
            </a: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859E932A-EBBA-2E4A-B7FA-F61E35830316}"/>
              </a:ext>
            </a:extLst>
          </p:cNvPr>
          <p:cNvSpPr/>
          <p:nvPr/>
        </p:nvSpPr>
        <p:spPr bwMode="auto">
          <a:xfrm>
            <a:off x="6925939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</a:t>
            </a: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62D70090-3BCE-9A4A-B08F-97A1D4F018E7}"/>
              </a:ext>
            </a:extLst>
          </p:cNvPr>
          <p:cNvSpPr/>
          <p:nvPr/>
        </p:nvSpPr>
        <p:spPr bwMode="auto">
          <a:xfrm>
            <a:off x="7387266" y="5852120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E0B22A34-217E-E544-8C43-F84776538167}"/>
              </a:ext>
            </a:extLst>
          </p:cNvPr>
          <p:cNvSpPr/>
          <p:nvPr/>
        </p:nvSpPr>
        <p:spPr bwMode="auto">
          <a:xfrm>
            <a:off x="928688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269EA9F8-092A-EF47-A598-C1655F1367C5}"/>
              </a:ext>
            </a:extLst>
          </p:cNvPr>
          <p:cNvSpPr/>
          <p:nvPr/>
        </p:nvSpPr>
        <p:spPr bwMode="auto">
          <a:xfrm>
            <a:off x="7848600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</a:t>
            </a:r>
          </a:p>
        </p:txBody>
      </p: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C60B4858-6D02-4A45-A6FB-2D19086C9F17}"/>
              </a:ext>
            </a:extLst>
          </p:cNvPr>
          <p:cNvGrpSpPr/>
          <p:nvPr/>
        </p:nvGrpSpPr>
        <p:grpSpPr>
          <a:xfrm>
            <a:off x="928688" y="4664705"/>
            <a:ext cx="7385364" cy="684000"/>
            <a:chOff x="928688" y="4664705"/>
            <a:chExt cx="7385364" cy="684000"/>
          </a:xfrm>
        </p:grpSpPr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D359E1FF-303C-0048-B357-FDA877994A63}"/>
                </a:ext>
              </a:extLst>
            </p:cNvPr>
            <p:cNvSpPr/>
            <p:nvPr/>
          </p:nvSpPr>
          <p:spPr bwMode="auto">
            <a:xfrm>
              <a:off x="1390015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100DCCE0-B27D-FD49-A162-773962BE5BDD}"/>
                </a:ext>
              </a:extLst>
            </p:cNvPr>
            <p:cNvSpPr/>
            <p:nvPr/>
          </p:nvSpPr>
          <p:spPr bwMode="auto">
            <a:xfrm>
              <a:off x="1851342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860D6332-9290-CF4E-AEC3-06B7776524CB}"/>
                </a:ext>
              </a:extLst>
            </p:cNvPr>
            <p:cNvSpPr/>
            <p:nvPr/>
          </p:nvSpPr>
          <p:spPr bwMode="auto">
            <a:xfrm>
              <a:off x="2312669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59C3794D-A75E-C04C-A948-91662C4AA0F7}"/>
                </a:ext>
              </a:extLst>
            </p:cNvPr>
            <p:cNvSpPr/>
            <p:nvPr/>
          </p:nvSpPr>
          <p:spPr bwMode="auto">
            <a:xfrm>
              <a:off x="2773996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13EFD5C6-3DBF-2D4B-AF38-7B2ECEC8453D}"/>
                </a:ext>
              </a:extLst>
            </p:cNvPr>
            <p:cNvSpPr/>
            <p:nvPr/>
          </p:nvSpPr>
          <p:spPr bwMode="auto">
            <a:xfrm>
              <a:off x="3235323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02CCEBBA-FFDA-B24A-8072-3B383E12B179}"/>
                </a:ext>
              </a:extLst>
            </p:cNvPr>
            <p:cNvSpPr/>
            <p:nvPr/>
          </p:nvSpPr>
          <p:spPr bwMode="auto">
            <a:xfrm>
              <a:off x="3696650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5A6C4EEB-3AC9-3C4F-91BC-6342B23C9964}"/>
                </a:ext>
              </a:extLst>
            </p:cNvPr>
            <p:cNvSpPr/>
            <p:nvPr/>
          </p:nvSpPr>
          <p:spPr bwMode="auto">
            <a:xfrm>
              <a:off x="4157977" y="4781292"/>
              <a:ext cx="457200" cy="4572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id="{168C54A5-FE87-7D45-B273-66AE70637E09}"/>
                </a:ext>
              </a:extLst>
            </p:cNvPr>
            <p:cNvSpPr/>
            <p:nvPr/>
          </p:nvSpPr>
          <p:spPr bwMode="auto">
            <a:xfrm>
              <a:off x="4619304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</a:t>
              </a:r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id="{E8207D76-51C1-E34F-8635-2C676CB6241B}"/>
                </a:ext>
              </a:extLst>
            </p:cNvPr>
            <p:cNvSpPr/>
            <p:nvPr/>
          </p:nvSpPr>
          <p:spPr bwMode="auto">
            <a:xfrm>
              <a:off x="5080631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241" name="Rectangle 240">
              <a:extLst>
                <a:ext uri="{FF2B5EF4-FFF2-40B4-BE49-F238E27FC236}">
                  <a16:creationId xmlns:a16="http://schemas.microsoft.com/office/drawing/2014/main" id="{6AE6E711-CCD0-784E-8AE0-7B05388F189E}"/>
                </a:ext>
              </a:extLst>
            </p:cNvPr>
            <p:cNvSpPr/>
            <p:nvPr/>
          </p:nvSpPr>
          <p:spPr bwMode="auto">
            <a:xfrm>
              <a:off x="5541958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  <p:sp>
          <p:nvSpPr>
            <p:cNvPr id="242" name="Rectangle 241">
              <a:extLst>
                <a:ext uri="{FF2B5EF4-FFF2-40B4-BE49-F238E27FC236}">
                  <a16:creationId xmlns:a16="http://schemas.microsoft.com/office/drawing/2014/main" id="{1A5165ED-1E4A-AE4E-AB31-87C6CA9DFADC}"/>
                </a:ext>
              </a:extLst>
            </p:cNvPr>
            <p:cNvSpPr/>
            <p:nvPr/>
          </p:nvSpPr>
          <p:spPr bwMode="auto">
            <a:xfrm>
              <a:off x="6003285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E0BE5A8B-28AC-3042-9222-11829F480461}"/>
                </a:ext>
              </a:extLst>
            </p:cNvPr>
            <p:cNvSpPr/>
            <p:nvPr/>
          </p:nvSpPr>
          <p:spPr bwMode="auto">
            <a:xfrm>
              <a:off x="6464612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  <p:sp>
          <p:nvSpPr>
            <p:cNvPr id="244" name="Rectangle 243">
              <a:extLst>
                <a:ext uri="{FF2B5EF4-FFF2-40B4-BE49-F238E27FC236}">
                  <a16:creationId xmlns:a16="http://schemas.microsoft.com/office/drawing/2014/main" id="{322FBE34-8209-644F-A1F6-2836B91E7DCE}"/>
                </a:ext>
              </a:extLst>
            </p:cNvPr>
            <p:cNvSpPr/>
            <p:nvPr/>
          </p:nvSpPr>
          <p:spPr bwMode="auto">
            <a:xfrm>
              <a:off x="6925939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  <p:sp>
          <p:nvSpPr>
            <p:cNvPr id="245" name="Rectangle 244">
              <a:extLst>
                <a:ext uri="{FF2B5EF4-FFF2-40B4-BE49-F238E27FC236}">
                  <a16:creationId xmlns:a16="http://schemas.microsoft.com/office/drawing/2014/main" id="{713CEBD2-3E9F-F441-BEC8-517C5C0EF3CE}"/>
                </a:ext>
              </a:extLst>
            </p:cNvPr>
            <p:cNvSpPr/>
            <p:nvPr/>
          </p:nvSpPr>
          <p:spPr bwMode="auto">
            <a:xfrm>
              <a:off x="7387266" y="4781292"/>
              <a:ext cx="457200" cy="4572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AB141A37-E3B1-BF42-8359-F25BD7926E64}"/>
                </a:ext>
              </a:extLst>
            </p:cNvPr>
            <p:cNvSpPr/>
            <p:nvPr/>
          </p:nvSpPr>
          <p:spPr bwMode="auto">
            <a:xfrm>
              <a:off x="928688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B114F075-DB53-AD4B-BAF4-5D52E5A9E666}"/>
                </a:ext>
              </a:extLst>
            </p:cNvPr>
            <p:cNvSpPr/>
            <p:nvPr/>
          </p:nvSpPr>
          <p:spPr bwMode="auto">
            <a:xfrm>
              <a:off x="7848600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9B50C52A-8D4F-E347-BA0C-C6595948DB66}"/>
                </a:ext>
              </a:extLst>
            </p:cNvPr>
            <p:cNvSpPr/>
            <p:nvPr/>
          </p:nvSpPr>
          <p:spPr>
            <a:xfrm>
              <a:off x="936940" y="4664705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9E6D0390-F0B6-9F40-814E-E5ADBFD7950B}"/>
                </a:ext>
              </a:extLst>
            </p:cNvPr>
            <p:cNvSpPr/>
            <p:nvPr/>
          </p:nvSpPr>
          <p:spPr>
            <a:xfrm>
              <a:off x="2764152" y="4664705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E39F4B07-CBDC-644B-80E1-1BD7F09599B8}"/>
                </a:ext>
              </a:extLst>
            </p:cNvPr>
            <p:cNvSpPr/>
            <p:nvPr/>
          </p:nvSpPr>
          <p:spPr>
            <a:xfrm>
              <a:off x="4615177" y="4664705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BE8A2866-1940-884B-BA97-5506F95BA5CE}"/>
                </a:ext>
              </a:extLst>
            </p:cNvPr>
            <p:cNvSpPr/>
            <p:nvPr/>
          </p:nvSpPr>
          <p:spPr>
            <a:xfrm>
              <a:off x="6452460" y="4664705"/>
              <a:ext cx="1861592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B3D1374A-CBE0-C640-819A-F99A74FD8ECA}"/>
              </a:ext>
            </a:extLst>
          </p:cNvPr>
          <p:cNvGrpSpPr/>
          <p:nvPr/>
        </p:nvGrpSpPr>
        <p:grpSpPr>
          <a:xfrm>
            <a:off x="3673790" y="4390256"/>
            <a:ext cx="3709466" cy="274449"/>
            <a:chOff x="3673790" y="4390256"/>
            <a:chExt cx="3709466" cy="274449"/>
          </a:xfrm>
        </p:grpSpPr>
        <p:cxnSp>
          <p:nvCxnSpPr>
            <p:cNvPr id="253" name="Straight Arrow Connector 252">
              <a:extLst>
                <a:ext uri="{FF2B5EF4-FFF2-40B4-BE49-F238E27FC236}">
                  <a16:creationId xmlns:a16="http://schemas.microsoft.com/office/drawing/2014/main" id="{17C24DB5-7A89-9F49-BA6B-B0A2FD240E3B}"/>
                </a:ext>
              </a:extLst>
            </p:cNvPr>
            <p:cNvCxnSpPr>
              <a:cxnSpLocks/>
              <a:stCxn id="199" idx="2"/>
              <a:endCxn id="249" idx="0"/>
            </p:cNvCxnSpPr>
            <p:nvPr/>
          </p:nvCxnSpPr>
          <p:spPr>
            <a:xfrm flipH="1">
              <a:off x="3673790" y="4390256"/>
              <a:ext cx="287401" cy="274449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Arrow Connector 253">
              <a:extLst>
                <a:ext uri="{FF2B5EF4-FFF2-40B4-BE49-F238E27FC236}">
                  <a16:creationId xmlns:a16="http://schemas.microsoft.com/office/drawing/2014/main" id="{0712B35E-0B34-0049-ADDB-B0D8EDDCFFD1}"/>
                </a:ext>
              </a:extLst>
            </p:cNvPr>
            <p:cNvCxnSpPr>
              <a:cxnSpLocks/>
              <a:stCxn id="200" idx="2"/>
              <a:endCxn id="250" idx="0"/>
            </p:cNvCxnSpPr>
            <p:nvPr/>
          </p:nvCxnSpPr>
          <p:spPr>
            <a:xfrm>
              <a:off x="4418391" y="4390256"/>
              <a:ext cx="1106424" cy="274449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Arrow Connector 254">
              <a:extLst>
                <a:ext uri="{FF2B5EF4-FFF2-40B4-BE49-F238E27FC236}">
                  <a16:creationId xmlns:a16="http://schemas.microsoft.com/office/drawing/2014/main" id="{98E1483C-8D44-9E47-8A58-4E7836D28BDD}"/>
                </a:ext>
              </a:extLst>
            </p:cNvPr>
            <p:cNvCxnSpPr>
              <a:cxnSpLocks/>
              <a:stCxn id="201" idx="2"/>
              <a:endCxn id="251" idx="0"/>
            </p:cNvCxnSpPr>
            <p:nvPr/>
          </p:nvCxnSpPr>
          <p:spPr>
            <a:xfrm>
              <a:off x="4875591" y="4390256"/>
              <a:ext cx="2507665" cy="274449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6" name="Straight Arrow Connector 255">
            <a:extLst>
              <a:ext uri="{FF2B5EF4-FFF2-40B4-BE49-F238E27FC236}">
                <a16:creationId xmlns:a16="http://schemas.microsoft.com/office/drawing/2014/main" id="{75C29579-921C-8447-93F7-577DA7D31842}"/>
              </a:ext>
            </a:extLst>
          </p:cNvPr>
          <p:cNvCxnSpPr>
            <a:cxnSpLocks/>
            <a:stCxn id="235" idx="2"/>
            <a:endCxn id="218" idx="0"/>
          </p:cNvCxnSpPr>
          <p:nvPr/>
        </p:nvCxnSpPr>
        <p:spPr>
          <a:xfrm>
            <a:off x="3002596" y="5238492"/>
            <a:ext cx="0" cy="613628"/>
          </a:xfrm>
          <a:prstGeom prst="straightConnector1">
            <a:avLst/>
          </a:prstGeom>
          <a:ln w="28575">
            <a:solidFill>
              <a:srgbClr val="00B0F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Arrow Connector 256">
            <a:extLst>
              <a:ext uri="{FF2B5EF4-FFF2-40B4-BE49-F238E27FC236}">
                <a16:creationId xmlns:a16="http://schemas.microsoft.com/office/drawing/2014/main" id="{35AA1C5E-4263-8F4E-A155-2FFCC86D3A3D}"/>
              </a:ext>
            </a:extLst>
          </p:cNvPr>
          <p:cNvCxnSpPr>
            <a:cxnSpLocks/>
            <a:stCxn id="236" idx="2"/>
            <a:endCxn id="219" idx="0"/>
          </p:cNvCxnSpPr>
          <p:nvPr/>
        </p:nvCxnSpPr>
        <p:spPr>
          <a:xfrm>
            <a:off x="3463923" y="5238492"/>
            <a:ext cx="0" cy="613628"/>
          </a:xfrm>
          <a:prstGeom prst="straightConnector1">
            <a:avLst/>
          </a:prstGeom>
          <a:ln w="28575">
            <a:solidFill>
              <a:srgbClr val="00B0F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Arrow Connector 257">
            <a:extLst>
              <a:ext uri="{FF2B5EF4-FFF2-40B4-BE49-F238E27FC236}">
                <a16:creationId xmlns:a16="http://schemas.microsoft.com/office/drawing/2014/main" id="{C8BD57E4-E378-A94B-8F3C-2B1E31D8BAA3}"/>
              </a:ext>
            </a:extLst>
          </p:cNvPr>
          <p:cNvCxnSpPr>
            <a:cxnSpLocks/>
            <a:stCxn id="237" idx="2"/>
            <a:endCxn id="220" idx="0"/>
          </p:cNvCxnSpPr>
          <p:nvPr/>
        </p:nvCxnSpPr>
        <p:spPr>
          <a:xfrm>
            <a:off x="3925250" y="5238492"/>
            <a:ext cx="0" cy="613628"/>
          </a:xfrm>
          <a:prstGeom prst="straightConnector1">
            <a:avLst/>
          </a:prstGeom>
          <a:ln w="28575">
            <a:solidFill>
              <a:srgbClr val="00B0F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Arrow Connector 258">
            <a:extLst>
              <a:ext uri="{FF2B5EF4-FFF2-40B4-BE49-F238E27FC236}">
                <a16:creationId xmlns:a16="http://schemas.microsoft.com/office/drawing/2014/main" id="{BF93A3CE-97CC-C34C-BE19-80E76EAED7B6}"/>
              </a:ext>
            </a:extLst>
          </p:cNvPr>
          <p:cNvCxnSpPr>
            <a:cxnSpLocks/>
          </p:cNvCxnSpPr>
          <p:nvPr/>
        </p:nvCxnSpPr>
        <p:spPr>
          <a:xfrm flipH="1">
            <a:off x="4386570" y="5238492"/>
            <a:ext cx="7" cy="613628"/>
          </a:xfrm>
          <a:prstGeom prst="straightConnector1">
            <a:avLst/>
          </a:prstGeom>
          <a:ln w="28575">
            <a:solidFill>
              <a:srgbClr val="00B0F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Arrow Connector 259">
            <a:extLst>
              <a:ext uri="{FF2B5EF4-FFF2-40B4-BE49-F238E27FC236}">
                <a16:creationId xmlns:a16="http://schemas.microsoft.com/office/drawing/2014/main" id="{8AA7AD17-7709-6B4E-A3E4-313F5294FB16}"/>
              </a:ext>
            </a:extLst>
          </p:cNvPr>
          <p:cNvCxnSpPr>
            <a:cxnSpLocks/>
            <a:stCxn id="239" idx="2"/>
            <a:endCxn id="222" idx="0"/>
          </p:cNvCxnSpPr>
          <p:nvPr/>
        </p:nvCxnSpPr>
        <p:spPr>
          <a:xfrm>
            <a:off x="4847904" y="5238492"/>
            <a:ext cx="0" cy="613628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Arrow Connector 260">
            <a:extLst>
              <a:ext uri="{FF2B5EF4-FFF2-40B4-BE49-F238E27FC236}">
                <a16:creationId xmlns:a16="http://schemas.microsoft.com/office/drawing/2014/main" id="{5FFC0B53-2287-9442-80B6-DD86E6F14F1C}"/>
              </a:ext>
            </a:extLst>
          </p:cNvPr>
          <p:cNvCxnSpPr>
            <a:cxnSpLocks/>
            <a:stCxn id="240" idx="2"/>
            <a:endCxn id="223" idx="0"/>
          </p:cNvCxnSpPr>
          <p:nvPr/>
        </p:nvCxnSpPr>
        <p:spPr>
          <a:xfrm>
            <a:off x="5309231" y="5238492"/>
            <a:ext cx="0" cy="613628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Arrow Connector 261">
            <a:extLst>
              <a:ext uri="{FF2B5EF4-FFF2-40B4-BE49-F238E27FC236}">
                <a16:creationId xmlns:a16="http://schemas.microsoft.com/office/drawing/2014/main" id="{A63F02F0-F628-5743-BA68-ECC9C31D4610}"/>
              </a:ext>
            </a:extLst>
          </p:cNvPr>
          <p:cNvCxnSpPr>
            <a:cxnSpLocks/>
            <a:stCxn id="241" idx="2"/>
            <a:endCxn id="224" idx="0"/>
          </p:cNvCxnSpPr>
          <p:nvPr/>
        </p:nvCxnSpPr>
        <p:spPr>
          <a:xfrm>
            <a:off x="5770558" y="5238492"/>
            <a:ext cx="0" cy="613628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Arrow Connector 262">
            <a:extLst>
              <a:ext uri="{FF2B5EF4-FFF2-40B4-BE49-F238E27FC236}">
                <a16:creationId xmlns:a16="http://schemas.microsoft.com/office/drawing/2014/main" id="{3C15C673-92E7-3C41-9340-95CC6F350DC5}"/>
              </a:ext>
            </a:extLst>
          </p:cNvPr>
          <p:cNvCxnSpPr>
            <a:cxnSpLocks/>
          </p:cNvCxnSpPr>
          <p:nvPr/>
        </p:nvCxnSpPr>
        <p:spPr>
          <a:xfrm flipH="1">
            <a:off x="6231878" y="5238492"/>
            <a:ext cx="7" cy="613628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Arrow Connector 263">
            <a:extLst>
              <a:ext uri="{FF2B5EF4-FFF2-40B4-BE49-F238E27FC236}">
                <a16:creationId xmlns:a16="http://schemas.microsoft.com/office/drawing/2014/main" id="{CE51FD8B-7833-B44B-864E-729C5D8FF614}"/>
              </a:ext>
            </a:extLst>
          </p:cNvPr>
          <p:cNvCxnSpPr>
            <a:cxnSpLocks/>
            <a:stCxn id="243" idx="2"/>
            <a:endCxn id="226" idx="0"/>
          </p:cNvCxnSpPr>
          <p:nvPr/>
        </p:nvCxnSpPr>
        <p:spPr>
          <a:xfrm>
            <a:off x="6693212" y="5238492"/>
            <a:ext cx="0" cy="613628"/>
          </a:xfrm>
          <a:prstGeom prst="straightConnector1">
            <a:avLst/>
          </a:prstGeom>
          <a:ln w="28575">
            <a:solidFill>
              <a:srgbClr val="00206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Arrow Connector 264">
            <a:extLst>
              <a:ext uri="{FF2B5EF4-FFF2-40B4-BE49-F238E27FC236}">
                <a16:creationId xmlns:a16="http://schemas.microsoft.com/office/drawing/2014/main" id="{E1CACE35-FCB1-D541-912B-5BB9149C166A}"/>
              </a:ext>
            </a:extLst>
          </p:cNvPr>
          <p:cNvCxnSpPr>
            <a:cxnSpLocks/>
            <a:stCxn id="244" idx="2"/>
            <a:endCxn id="227" idx="0"/>
          </p:cNvCxnSpPr>
          <p:nvPr/>
        </p:nvCxnSpPr>
        <p:spPr>
          <a:xfrm>
            <a:off x="7154539" y="5238492"/>
            <a:ext cx="0" cy="613628"/>
          </a:xfrm>
          <a:prstGeom prst="straightConnector1">
            <a:avLst/>
          </a:prstGeom>
          <a:ln w="28575">
            <a:solidFill>
              <a:srgbClr val="00206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Arrow Connector 265">
            <a:extLst>
              <a:ext uri="{FF2B5EF4-FFF2-40B4-BE49-F238E27FC236}">
                <a16:creationId xmlns:a16="http://schemas.microsoft.com/office/drawing/2014/main" id="{907C90D2-5856-8A48-9B9A-4F0A5E97387B}"/>
              </a:ext>
            </a:extLst>
          </p:cNvPr>
          <p:cNvCxnSpPr>
            <a:cxnSpLocks/>
            <a:stCxn id="245" idx="2"/>
            <a:endCxn id="228" idx="0"/>
          </p:cNvCxnSpPr>
          <p:nvPr/>
        </p:nvCxnSpPr>
        <p:spPr>
          <a:xfrm>
            <a:off x="7615866" y="5238492"/>
            <a:ext cx="0" cy="613628"/>
          </a:xfrm>
          <a:prstGeom prst="straightConnector1">
            <a:avLst/>
          </a:prstGeom>
          <a:ln w="28575">
            <a:solidFill>
              <a:srgbClr val="00206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Arrow Connector 266">
            <a:extLst>
              <a:ext uri="{FF2B5EF4-FFF2-40B4-BE49-F238E27FC236}">
                <a16:creationId xmlns:a16="http://schemas.microsoft.com/office/drawing/2014/main" id="{27F703C7-58D6-9E4E-B477-42D015785DFB}"/>
              </a:ext>
            </a:extLst>
          </p:cNvPr>
          <p:cNvCxnSpPr>
            <a:cxnSpLocks/>
            <a:endCxn id="230" idx="0"/>
          </p:cNvCxnSpPr>
          <p:nvPr/>
        </p:nvCxnSpPr>
        <p:spPr>
          <a:xfrm>
            <a:off x="8077200" y="5238492"/>
            <a:ext cx="0" cy="613628"/>
          </a:xfrm>
          <a:prstGeom prst="straightConnector1">
            <a:avLst/>
          </a:prstGeom>
          <a:ln w="28575">
            <a:solidFill>
              <a:srgbClr val="00206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8" name="TextBox 136">
            <a:extLst>
              <a:ext uri="{FF2B5EF4-FFF2-40B4-BE49-F238E27FC236}">
                <a16:creationId xmlns:a16="http://schemas.microsoft.com/office/drawing/2014/main" id="{727CD56F-C73F-1448-BDAA-144BFC68A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4136" y="5394920"/>
            <a:ext cx="615874" cy="338554"/>
          </a:xfrm>
          <a:prstGeom prst="rect">
            <a:avLst/>
          </a:prstGeom>
          <a:solidFill>
            <a:srgbClr val="FFFFFF">
              <a:alpha val="5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+10</a:t>
            </a:r>
          </a:p>
        </p:txBody>
      </p:sp>
      <p:sp>
        <p:nvSpPr>
          <p:cNvPr id="269" name="TextBox 136">
            <a:extLst>
              <a:ext uri="{FF2B5EF4-FFF2-40B4-BE49-F238E27FC236}">
                <a16:creationId xmlns:a16="http://schemas.microsoft.com/office/drawing/2014/main" id="{31156BF7-672D-7044-9568-94ECCBFAD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072" y="5394920"/>
            <a:ext cx="615874" cy="338554"/>
          </a:xfrm>
          <a:prstGeom prst="rect">
            <a:avLst/>
          </a:prstGeom>
          <a:solidFill>
            <a:srgbClr val="FFFFFF">
              <a:alpha val="5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+14</a:t>
            </a:r>
          </a:p>
        </p:txBody>
      </p:sp>
      <p:sp>
        <p:nvSpPr>
          <p:cNvPr id="270" name="TextBox 136">
            <a:extLst>
              <a:ext uri="{FF2B5EF4-FFF2-40B4-BE49-F238E27FC236}">
                <a16:creationId xmlns:a16="http://schemas.microsoft.com/office/drawing/2014/main" id="{D9F5BACA-6295-D84F-8E7C-A0C0C90BB4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8225" y="5394920"/>
            <a:ext cx="615874" cy="338554"/>
          </a:xfrm>
          <a:prstGeom prst="rect">
            <a:avLst/>
          </a:prstGeom>
          <a:solidFill>
            <a:srgbClr val="FFFFFF">
              <a:alpha val="5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+20</a:t>
            </a:r>
          </a:p>
        </p:txBody>
      </p: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42073FC7-8AD3-974E-BC22-1E0126AE9381}"/>
              </a:ext>
            </a:extLst>
          </p:cNvPr>
          <p:cNvGrpSpPr/>
          <p:nvPr/>
        </p:nvGrpSpPr>
        <p:grpSpPr>
          <a:xfrm>
            <a:off x="2763836" y="5852120"/>
            <a:ext cx="1841181" cy="457200"/>
            <a:chOff x="2763836" y="5852120"/>
            <a:chExt cx="1841181" cy="457200"/>
          </a:xfrm>
        </p:grpSpPr>
        <p:sp>
          <p:nvSpPr>
            <p:cNvPr id="272" name="Rectangle 271">
              <a:extLst>
                <a:ext uri="{FF2B5EF4-FFF2-40B4-BE49-F238E27FC236}">
                  <a16:creationId xmlns:a16="http://schemas.microsoft.com/office/drawing/2014/main" id="{90337CC3-B3EA-D143-B2FC-8685B8BE5D1F}"/>
                </a:ext>
              </a:extLst>
            </p:cNvPr>
            <p:cNvSpPr/>
            <p:nvPr/>
          </p:nvSpPr>
          <p:spPr bwMode="auto">
            <a:xfrm>
              <a:off x="2763836" y="5852120"/>
              <a:ext cx="457200" cy="457200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11</a:t>
              </a:r>
            </a:p>
          </p:txBody>
        </p:sp>
        <p:sp>
          <p:nvSpPr>
            <p:cNvPr id="273" name="Rectangle 272">
              <a:extLst>
                <a:ext uri="{FF2B5EF4-FFF2-40B4-BE49-F238E27FC236}">
                  <a16:creationId xmlns:a16="http://schemas.microsoft.com/office/drawing/2014/main" id="{4B4590DD-6FBE-AC47-988A-55D74270988E}"/>
                </a:ext>
              </a:extLst>
            </p:cNvPr>
            <p:cNvSpPr/>
            <p:nvPr/>
          </p:nvSpPr>
          <p:spPr bwMode="auto">
            <a:xfrm>
              <a:off x="3225163" y="5852120"/>
              <a:ext cx="457200" cy="457200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12</a:t>
              </a:r>
            </a:p>
          </p:txBody>
        </p:sp>
        <p:sp>
          <p:nvSpPr>
            <p:cNvPr id="274" name="Rectangle 273">
              <a:extLst>
                <a:ext uri="{FF2B5EF4-FFF2-40B4-BE49-F238E27FC236}">
                  <a16:creationId xmlns:a16="http://schemas.microsoft.com/office/drawing/2014/main" id="{989A1003-CD1F-F943-A475-0BCE771EFA41}"/>
                </a:ext>
              </a:extLst>
            </p:cNvPr>
            <p:cNvSpPr/>
            <p:nvPr/>
          </p:nvSpPr>
          <p:spPr bwMode="auto">
            <a:xfrm>
              <a:off x="3686490" y="5852120"/>
              <a:ext cx="457200" cy="457200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13</a:t>
              </a:r>
            </a:p>
          </p:txBody>
        </p:sp>
        <p:sp>
          <p:nvSpPr>
            <p:cNvPr id="275" name="Rectangle 274">
              <a:extLst>
                <a:ext uri="{FF2B5EF4-FFF2-40B4-BE49-F238E27FC236}">
                  <a16:creationId xmlns:a16="http://schemas.microsoft.com/office/drawing/2014/main" id="{A8602282-B1BF-6544-B087-2F2F52C3C276}"/>
                </a:ext>
              </a:extLst>
            </p:cNvPr>
            <p:cNvSpPr/>
            <p:nvPr/>
          </p:nvSpPr>
          <p:spPr bwMode="auto">
            <a:xfrm>
              <a:off x="4147817" y="5852120"/>
              <a:ext cx="457200" cy="457200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14</a:t>
              </a:r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6F0FA74F-2CDB-7145-8EBA-F48EDF696723}"/>
              </a:ext>
            </a:extLst>
          </p:cNvPr>
          <p:cNvGrpSpPr/>
          <p:nvPr/>
        </p:nvGrpSpPr>
        <p:grpSpPr>
          <a:xfrm>
            <a:off x="4609144" y="5852120"/>
            <a:ext cx="1841181" cy="457200"/>
            <a:chOff x="4609144" y="5852120"/>
            <a:chExt cx="1841181" cy="457200"/>
          </a:xfrm>
        </p:grpSpPr>
        <p:sp>
          <p:nvSpPr>
            <p:cNvPr id="277" name="Rectangle 276">
              <a:extLst>
                <a:ext uri="{FF2B5EF4-FFF2-40B4-BE49-F238E27FC236}">
                  <a16:creationId xmlns:a16="http://schemas.microsoft.com/office/drawing/2014/main" id="{1958AA16-19F9-1F49-8175-4C3CE3B75CE0}"/>
                </a:ext>
              </a:extLst>
            </p:cNvPr>
            <p:cNvSpPr/>
            <p:nvPr/>
          </p:nvSpPr>
          <p:spPr bwMode="auto">
            <a:xfrm>
              <a:off x="4609144" y="5852120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14</a:t>
              </a:r>
            </a:p>
          </p:txBody>
        </p:sp>
        <p:sp>
          <p:nvSpPr>
            <p:cNvPr id="278" name="Rectangle 277">
              <a:extLst>
                <a:ext uri="{FF2B5EF4-FFF2-40B4-BE49-F238E27FC236}">
                  <a16:creationId xmlns:a16="http://schemas.microsoft.com/office/drawing/2014/main" id="{D44690F3-EAA7-1647-8E3F-07A5785720A7}"/>
                </a:ext>
              </a:extLst>
            </p:cNvPr>
            <p:cNvSpPr/>
            <p:nvPr/>
          </p:nvSpPr>
          <p:spPr bwMode="auto">
            <a:xfrm>
              <a:off x="5070471" y="5852120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</a:p>
          </p:txBody>
        </p:sp>
        <p:sp>
          <p:nvSpPr>
            <p:cNvPr id="279" name="Rectangle 278">
              <a:extLst>
                <a:ext uri="{FF2B5EF4-FFF2-40B4-BE49-F238E27FC236}">
                  <a16:creationId xmlns:a16="http://schemas.microsoft.com/office/drawing/2014/main" id="{7D3CE4A4-1ACC-7A48-BB53-64883056F26F}"/>
                </a:ext>
              </a:extLst>
            </p:cNvPr>
            <p:cNvSpPr/>
            <p:nvPr/>
          </p:nvSpPr>
          <p:spPr bwMode="auto">
            <a:xfrm>
              <a:off x="5531798" y="5852120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17</a:t>
              </a:r>
            </a:p>
          </p:txBody>
        </p:sp>
        <p:sp>
          <p:nvSpPr>
            <p:cNvPr id="280" name="Rectangle 279">
              <a:extLst>
                <a:ext uri="{FF2B5EF4-FFF2-40B4-BE49-F238E27FC236}">
                  <a16:creationId xmlns:a16="http://schemas.microsoft.com/office/drawing/2014/main" id="{85D8DEEC-78CB-DD41-A4D3-2D573978B6B4}"/>
                </a:ext>
              </a:extLst>
            </p:cNvPr>
            <p:cNvSpPr/>
            <p:nvPr/>
          </p:nvSpPr>
          <p:spPr bwMode="auto">
            <a:xfrm>
              <a:off x="5993125" y="5852120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</a:p>
          </p:txBody>
        </p:sp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BF92BF3B-F613-AB45-8810-36F66811A83F}"/>
              </a:ext>
            </a:extLst>
          </p:cNvPr>
          <p:cNvGrpSpPr/>
          <p:nvPr/>
        </p:nvGrpSpPr>
        <p:grpSpPr>
          <a:xfrm>
            <a:off x="6454452" y="5852120"/>
            <a:ext cx="1841188" cy="457200"/>
            <a:chOff x="6454452" y="5852120"/>
            <a:chExt cx="1841188" cy="457200"/>
          </a:xfrm>
        </p:grpSpPr>
        <p:sp>
          <p:nvSpPr>
            <p:cNvPr id="282" name="Rectangle 281">
              <a:extLst>
                <a:ext uri="{FF2B5EF4-FFF2-40B4-BE49-F238E27FC236}">
                  <a16:creationId xmlns:a16="http://schemas.microsoft.com/office/drawing/2014/main" id="{CC6804A5-5859-FA4D-AD33-339AD744ACE3}"/>
                </a:ext>
              </a:extLst>
            </p:cNvPr>
            <p:cNvSpPr/>
            <p:nvPr/>
          </p:nvSpPr>
          <p:spPr bwMode="auto">
            <a:xfrm>
              <a:off x="6454452" y="5852120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22</a:t>
              </a:r>
            </a:p>
          </p:txBody>
        </p:sp>
        <p:sp>
          <p:nvSpPr>
            <p:cNvPr id="283" name="Rectangle 282">
              <a:extLst>
                <a:ext uri="{FF2B5EF4-FFF2-40B4-BE49-F238E27FC236}">
                  <a16:creationId xmlns:a16="http://schemas.microsoft.com/office/drawing/2014/main" id="{34795439-A780-ED48-9245-3A7F7E2300D1}"/>
                </a:ext>
              </a:extLst>
            </p:cNvPr>
            <p:cNvSpPr/>
            <p:nvPr/>
          </p:nvSpPr>
          <p:spPr bwMode="auto">
            <a:xfrm>
              <a:off x="6915779" y="5852120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24</a:t>
              </a:r>
            </a:p>
          </p:txBody>
        </p:sp>
        <p:sp>
          <p:nvSpPr>
            <p:cNvPr id="284" name="Rectangle 283">
              <a:extLst>
                <a:ext uri="{FF2B5EF4-FFF2-40B4-BE49-F238E27FC236}">
                  <a16:creationId xmlns:a16="http://schemas.microsoft.com/office/drawing/2014/main" id="{5BAC0C7E-07C3-5148-8C68-4E73DED26334}"/>
                </a:ext>
              </a:extLst>
            </p:cNvPr>
            <p:cNvSpPr/>
            <p:nvPr/>
          </p:nvSpPr>
          <p:spPr bwMode="auto">
            <a:xfrm>
              <a:off x="7377106" y="5852120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26</a:t>
              </a:r>
            </a:p>
          </p:txBody>
        </p:sp>
        <p:sp>
          <p:nvSpPr>
            <p:cNvPr id="285" name="Rectangle 284">
              <a:extLst>
                <a:ext uri="{FF2B5EF4-FFF2-40B4-BE49-F238E27FC236}">
                  <a16:creationId xmlns:a16="http://schemas.microsoft.com/office/drawing/2014/main" id="{FE3D707A-B9A5-814B-9D16-10B3123DB64D}"/>
                </a:ext>
              </a:extLst>
            </p:cNvPr>
            <p:cNvSpPr/>
            <p:nvPr/>
          </p:nvSpPr>
          <p:spPr bwMode="auto">
            <a:xfrm>
              <a:off x="7838440" y="5852120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28</a:t>
              </a:r>
            </a:p>
          </p:txBody>
        </p:sp>
      </p:grpSp>
      <p:sp>
        <p:nvSpPr>
          <p:cNvPr id="286" name="Arc 285">
            <a:extLst>
              <a:ext uri="{FF2B5EF4-FFF2-40B4-BE49-F238E27FC236}">
                <a16:creationId xmlns:a16="http://schemas.microsoft.com/office/drawing/2014/main" id="{320784C1-8921-FF49-B517-1D3B67910D33}"/>
              </a:ext>
            </a:extLst>
          </p:cNvPr>
          <p:cNvSpPr/>
          <p:nvPr/>
        </p:nvSpPr>
        <p:spPr>
          <a:xfrm>
            <a:off x="534541" y="1966992"/>
            <a:ext cx="699939" cy="2686145"/>
          </a:xfrm>
          <a:prstGeom prst="arc">
            <a:avLst>
              <a:gd name="adj1" fmla="val 5253048"/>
              <a:gd name="adj2" fmla="val 16224855"/>
            </a:avLst>
          </a:prstGeom>
          <a:ln w="28575">
            <a:solidFill>
              <a:srgbClr val="002060"/>
            </a:solidFill>
            <a:prstDash val="dash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718D1C66-E3BE-D349-B011-E172B4CF4187}"/>
              </a:ext>
            </a:extLst>
          </p:cNvPr>
          <p:cNvCxnSpPr>
            <a:cxnSpLocks/>
          </p:cNvCxnSpPr>
          <p:nvPr/>
        </p:nvCxnSpPr>
        <p:spPr>
          <a:xfrm>
            <a:off x="971599" y="3275692"/>
            <a:ext cx="7308000" cy="0"/>
          </a:xfrm>
          <a:prstGeom prst="line">
            <a:avLst/>
          </a:prstGeom>
          <a:ln w="38100">
            <a:solidFill>
              <a:srgbClr val="FF93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8" name="TextBox 287">
            <a:extLst>
              <a:ext uri="{FF2B5EF4-FFF2-40B4-BE49-F238E27FC236}">
                <a16:creationId xmlns:a16="http://schemas.microsoft.com/office/drawing/2014/main" id="{011181A9-1C68-FF40-AF62-983B0DF28DD6}"/>
              </a:ext>
            </a:extLst>
          </p:cNvPr>
          <p:cNvSpPr txBox="1"/>
          <p:nvPr/>
        </p:nvSpPr>
        <p:spPr>
          <a:xfrm>
            <a:off x="6318750" y="3284984"/>
            <a:ext cx="2645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93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DPU kernel termination</a:t>
            </a:r>
          </a:p>
        </p:txBody>
      </p: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D570A957-4F2A-F641-885E-FBDEA292372F}"/>
              </a:ext>
            </a:extLst>
          </p:cNvPr>
          <p:cNvCxnSpPr>
            <a:cxnSpLocks/>
          </p:cNvCxnSpPr>
          <p:nvPr/>
        </p:nvCxnSpPr>
        <p:spPr>
          <a:xfrm>
            <a:off x="971600" y="4509120"/>
            <a:ext cx="7308000" cy="0"/>
          </a:xfrm>
          <a:prstGeom prst="line">
            <a:avLst/>
          </a:prstGeom>
          <a:ln w="38100">
            <a:solidFill>
              <a:srgbClr val="FF93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TextBox 136">
            <a:extLst>
              <a:ext uri="{FF2B5EF4-FFF2-40B4-BE49-F238E27FC236}">
                <a16:creationId xmlns:a16="http://schemas.microsoft.com/office/drawing/2014/main" id="{35BD7B10-6427-5045-ACA8-E24B51D30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7593" y="5391787"/>
            <a:ext cx="58541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</a:t>
            </a:r>
          </a:p>
        </p:txBody>
      </p: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2C86EE71-9988-8F47-A9F2-C36FF267F4AE}"/>
              </a:ext>
            </a:extLst>
          </p:cNvPr>
          <p:cNvGrpSpPr/>
          <p:nvPr/>
        </p:nvGrpSpPr>
        <p:grpSpPr>
          <a:xfrm>
            <a:off x="928688" y="4664705"/>
            <a:ext cx="7385364" cy="684000"/>
            <a:chOff x="928688" y="4664705"/>
            <a:chExt cx="7385364" cy="684000"/>
          </a:xfrm>
        </p:grpSpPr>
        <p:sp>
          <p:nvSpPr>
            <p:cNvPr id="292" name="Rectangle 291">
              <a:extLst>
                <a:ext uri="{FF2B5EF4-FFF2-40B4-BE49-F238E27FC236}">
                  <a16:creationId xmlns:a16="http://schemas.microsoft.com/office/drawing/2014/main" id="{30E2D200-B470-5643-8E7D-91BE309C3B27}"/>
                </a:ext>
              </a:extLst>
            </p:cNvPr>
            <p:cNvSpPr/>
            <p:nvPr/>
          </p:nvSpPr>
          <p:spPr bwMode="auto">
            <a:xfrm>
              <a:off x="1390015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  <p:sp>
          <p:nvSpPr>
            <p:cNvPr id="293" name="Rectangle 292">
              <a:extLst>
                <a:ext uri="{FF2B5EF4-FFF2-40B4-BE49-F238E27FC236}">
                  <a16:creationId xmlns:a16="http://schemas.microsoft.com/office/drawing/2014/main" id="{425A8DD6-28BE-C043-82B6-2A4491B5BB13}"/>
                </a:ext>
              </a:extLst>
            </p:cNvPr>
            <p:cNvSpPr/>
            <p:nvPr/>
          </p:nvSpPr>
          <p:spPr bwMode="auto">
            <a:xfrm>
              <a:off x="1851342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</a:p>
          </p:txBody>
        </p:sp>
        <p:sp>
          <p:nvSpPr>
            <p:cNvPr id="294" name="Rectangle 293">
              <a:extLst>
                <a:ext uri="{FF2B5EF4-FFF2-40B4-BE49-F238E27FC236}">
                  <a16:creationId xmlns:a16="http://schemas.microsoft.com/office/drawing/2014/main" id="{6497FE43-0AA8-1A40-97B2-5C11B19EB495}"/>
                </a:ext>
              </a:extLst>
            </p:cNvPr>
            <p:cNvSpPr/>
            <p:nvPr/>
          </p:nvSpPr>
          <p:spPr bwMode="auto">
            <a:xfrm>
              <a:off x="2312669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295" name="Rectangle 294">
              <a:extLst>
                <a:ext uri="{FF2B5EF4-FFF2-40B4-BE49-F238E27FC236}">
                  <a16:creationId xmlns:a16="http://schemas.microsoft.com/office/drawing/2014/main" id="{4C3041B6-D735-3044-B7E2-876A94BECC9D}"/>
                </a:ext>
              </a:extLst>
            </p:cNvPr>
            <p:cNvSpPr/>
            <p:nvPr/>
          </p:nvSpPr>
          <p:spPr bwMode="auto">
            <a:xfrm>
              <a:off x="2773996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296" name="Rectangle 295">
              <a:extLst>
                <a:ext uri="{FF2B5EF4-FFF2-40B4-BE49-F238E27FC236}">
                  <a16:creationId xmlns:a16="http://schemas.microsoft.com/office/drawing/2014/main" id="{50B53FDC-D9B8-F84F-B4B8-68E384D3D4AE}"/>
                </a:ext>
              </a:extLst>
            </p:cNvPr>
            <p:cNvSpPr/>
            <p:nvPr/>
          </p:nvSpPr>
          <p:spPr bwMode="auto">
            <a:xfrm>
              <a:off x="3235323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  <p:sp>
          <p:nvSpPr>
            <p:cNvPr id="297" name="Rectangle 296">
              <a:extLst>
                <a:ext uri="{FF2B5EF4-FFF2-40B4-BE49-F238E27FC236}">
                  <a16:creationId xmlns:a16="http://schemas.microsoft.com/office/drawing/2014/main" id="{66333EC9-6650-2543-8A15-9B5835BB0EFA}"/>
                </a:ext>
              </a:extLst>
            </p:cNvPr>
            <p:cNvSpPr/>
            <p:nvPr/>
          </p:nvSpPr>
          <p:spPr bwMode="auto">
            <a:xfrm>
              <a:off x="3696650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  <p:sp>
          <p:nvSpPr>
            <p:cNvPr id="298" name="Rectangle 297">
              <a:extLst>
                <a:ext uri="{FF2B5EF4-FFF2-40B4-BE49-F238E27FC236}">
                  <a16:creationId xmlns:a16="http://schemas.microsoft.com/office/drawing/2014/main" id="{15B2CD03-E2E7-494F-BB5B-81BC55B503AB}"/>
                </a:ext>
              </a:extLst>
            </p:cNvPr>
            <p:cNvSpPr/>
            <p:nvPr/>
          </p:nvSpPr>
          <p:spPr bwMode="auto">
            <a:xfrm>
              <a:off x="4157977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</a:p>
          </p:txBody>
        </p:sp>
        <p:sp>
          <p:nvSpPr>
            <p:cNvPr id="299" name="Rectangle 298">
              <a:extLst>
                <a:ext uri="{FF2B5EF4-FFF2-40B4-BE49-F238E27FC236}">
                  <a16:creationId xmlns:a16="http://schemas.microsoft.com/office/drawing/2014/main" id="{E3D38BD1-2BC5-EB41-9004-F45502190C8B}"/>
                </a:ext>
              </a:extLst>
            </p:cNvPr>
            <p:cNvSpPr/>
            <p:nvPr/>
          </p:nvSpPr>
          <p:spPr bwMode="auto">
            <a:xfrm>
              <a:off x="4619304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</a:t>
              </a:r>
            </a:p>
          </p:txBody>
        </p:sp>
        <p:sp>
          <p:nvSpPr>
            <p:cNvPr id="300" name="Rectangle 299">
              <a:extLst>
                <a:ext uri="{FF2B5EF4-FFF2-40B4-BE49-F238E27FC236}">
                  <a16:creationId xmlns:a16="http://schemas.microsoft.com/office/drawing/2014/main" id="{C54FD0B1-3394-3D44-B93D-EA4EA541FF13}"/>
                </a:ext>
              </a:extLst>
            </p:cNvPr>
            <p:cNvSpPr/>
            <p:nvPr/>
          </p:nvSpPr>
          <p:spPr bwMode="auto">
            <a:xfrm>
              <a:off x="5080631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301" name="Rectangle 300">
              <a:extLst>
                <a:ext uri="{FF2B5EF4-FFF2-40B4-BE49-F238E27FC236}">
                  <a16:creationId xmlns:a16="http://schemas.microsoft.com/office/drawing/2014/main" id="{BB3B6631-6DBB-3B47-84BA-BD65F3830430}"/>
                </a:ext>
              </a:extLst>
            </p:cNvPr>
            <p:cNvSpPr/>
            <p:nvPr/>
          </p:nvSpPr>
          <p:spPr bwMode="auto">
            <a:xfrm>
              <a:off x="5541958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9AA727A7-632C-8A4E-8101-4497EEE75E06}"/>
                </a:ext>
              </a:extLst>
            </p:cNvPr>
            <p:cNvSpPr/>
            <p:nvPr/>
          </p:nvSpPr>
          <p:spPr bwMode="auto">
            <a:xfrm>
              <a:off x="6003285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</a:p>
          </p:txBody>
        </p:sp>
        <p:sp>
          <p:nvSpPr>
            <p:cNvPr id="303" name="Rectangle 302">
              <a:extLst>
                <a:ext uri="{FF2B5EF4-FFF2-40B4-BE49-F238E27FC236}">
                  <a16:creationId xmlns:a16="http://schemas.microsoft.com/office/drawing/2014/main" id="{DA5E6AAE-BB25-AA48-AD38-959BDFE8D589}"/>
                </a:ext>
              </a:extLst>
            </p:cNvPr>
            <p:cNvSpPr/>
            <p:nvPr/>
          </p:nvSpPr>
          <p:spPr bwMode="auto">
            <a:xfrm>
              <a:off x="6464612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  <p:sp>
          <p:nvSpPr>
            <p:cNvPr id="304" name="Rectangle 303">
              <a:extLst>
                <a:ext uri="{FF2B5EF4-FFF2-40B4-BE49-F238E27FC236}">
                  <a16:creationId xmlns:a16="http://schemas.microsoft.com/office/drawing/2014/main" id="{65C87E30-A071-934F-BCC6-9D4A1D47FB0B}"/>
                </a:ext>
              </a:extLst>
            </p:cNvPr>
            <p:cNvSpPr/>
            <p:nvPr/>
          </p:nvSpPr>
          <p:spPr bwMode="auto">
            <a:xfrm>
              <a:off x="6925939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</a:p>
          </p:txBody>
        </p:sp>
        <p:sp>
          <p:nvSpPr>
            <p:cNvPr id="305" name="Rectangle 304">
              <a:extLst>
                <a:ext uri="{FF2B5EF4-FFF2-40B4-BE49-F238E27FC236}">
                  <a16:creationId xmlns:a16="http://schemas.microsoft.com/office/drawing/2014/main" id="{BA118885-A0B2-684B-A039-B9B927F83E97}"/>
                </a:ext>
              </a:extLst>
            </p:cNvPr>
            <p:cNvSpPr/>
            <p:nvPr/>
          </p:nvSpPr>
          <p:spPr bwMode="auto">
            <a:xfrm>
              <a:off x="7387266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</a:p>
          </p:txBody>
        </p:sp>
        <p:sp>
          <p:nvSpPr>
            <p:cNvPr id="306" name="Rectangle 305">
              <a:extLst>
                <a:ext uri="{FF2B5EF4-FFF2-40B4-BE49-F238E27FC236}">
                  <a16:creationId xmlns:a16="http://schemas.microsoft.com/office/drawing/2014/main" id="{AE9D1A50-BE5C-C24E-ACA1-E32B91E78F62}"/>
                </a:ext>
              </a:extLst>
            </p:cNvPr>
            <p:cNvSpPr/>
            <p:nvPr/>
          </p:nvSpPr>
          <p:spPr bwMode="auto">
            <a:xfrm>
              <a:off x="928688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307" name="Rectangle 306">
              <a:extLst>
                <a:ext uri="{FF2B5EF4-FFF2-40B4-BE49-F238E27FC236}">
                  <a16:creationId xmlns:a16="http://schemas.microsoft.com/office/drawing/2014/main" id="{A226BB03-6B84-9940-BEDE-0A166E287909}"/>
                </a:ext>
              </a:extLst>
            </p:cNvPr>
            <p:cNvSpPr/>
            <p:nvPr/>
          </p:nvSpPr>
          <p:spPr bwMode="auto">
            <a:xfrm>
              <a:off x="7848600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</a:p>
          </p:txBody>
        </p:sp>
        <p:sp>
          <p:nvSpPr>
            <p:cNvPr id="308" name="Rectangle 307">
              <a:extLst>
                <a:ext uri="{FF2B5EF4-FFF2-40B4-BE49-F238E27FC236}">
                  <a16:creationId xmlns:a16="http://schemas.microsoft.com/office/drawing/2014/main" id="{46113329-F5BB-5946-B179-CF72A8F84237}"/>
                </a:ext>
              </a:extLst>
            </p:cNvPr>
            <p:cNvSpPr/>
            <p:nvPr/>
          </p:nvSpPr>
          <p:spPr>
            <a:xfrm>
              <a:off x="936940" y="4664705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09" name="Rectangle 308">
              <a:extLst>
                <a:ext uri="{FF2B5EF4-FFF2-40B4-BE49-F238E27FC236}">
                  <a16:creationId xmlns:a16="http://schemas.microsoft.com/office/drawing/2014/main" id="{FA63A9F7-73AC-2542-A306-CE973E7CB9AD}"/>
                </a:ext>
              </a:extLst>
            </p:cNvPr>
            <p:cNvSpPr/>
            <p:nvPr/>
          </p:nvSpPr>
          <p:spPr>
            <a:xfrm>
              <a:off x="2764152" y="4664705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10" name="Rectangle 309">
              <a:extLst>
                <a:ext uri="{FF2B5EF4-FFF2-40B4-BE49-F238E27FC236}">
                  <a16:creationId xmlns:a16="http://schemas.microsoft.com/office/drawing/2014/main" id="{B2376BD8-0395-6140-A6A0-5009B1D9C5A0}"/>
                </a:ext>
              </a:extLst>
            </p:cNvPr>
            <p:cNvSpPr/>
            <p:nvPr/>
          </p:nvSpPr>
          <p:spPr>
            <a:xfrm>
              <a:off x="4615177" y="4664705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11" name="Rectangle 310">
              <a:extLst>
                <a:ext uri="{FF2B5EF4-FFF2-40B4-BE49-F238E27FC236}">
                  <a16:creationId xmlns:a16="http://schemas.microsoft.com/office/drawing/2014/main" id="{B3EAD58F-0FC0-6042-80CD-9BF16624E9DE}"/>
                </a:ext>
              </a:extLst>
            </p:cNvPr>
            <p:cNvSpPr/>
            <p:nvPr/>
          </p:nvSpPr>
          <p:spPr>
            <a:xfrm>
              <a:off x="6452460" y="4664705"/>
              <a:ext cx="1861592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312" name="TextBox 136">
            <a:extLst>
              <a:ext uri="{FF2B5EF4-FFF2-40B4-BE49-F238E27FC236}">
                <a16:creationId xmlns:a16="http://schemas.microsoft.com/office/drawing/2014/main" id="{C6A3CD88-CF1D-CB4E-A483-185386F77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4293096"/>
            <a:ext cx="1790875" cy="369332"/>
          </a:xfrm>
          <a:prstGeom prst="rect">
            <a:avLst/>
          </a:prstGeom>
          <a:solidFill>
            <a:srgbClr val="FFFFFF">
              <a:alpha val="5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Per-DPU Scan</a:t>
            </a: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91C48D6D-06EA-D64E-853E-84685B0BA21D}"/>
              </a:ext>
            </a:extLst>
          </p:cNvPr>
          <p:cNvSpPr txBox="1"/>
          <p:nvPr/>
        </p:nvSpPr>
        <p:spPr>
          <a:xfrm>
            <a:off x="1407585" y="899428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DPU 0</a:t>
            </a:r>
          </a:p>
        </p:txBody>
      </p:sp>
      <p:sp>
        <p:nvSpPr>
          <p:cNvPr id="314" name="TextBox 313">
            <a:extLst>
              <a:ext uri="{FF2B5EF4-FFF2-40B4-BE49-F238E27FC236}">
                <a16:creationId xmlns:a16="http://schemas.microsoft.com/office/drawing/2014/main" id="{BA6260FF-05E7-9C45-8CCF-47AAD4E69AF8}"/>
              </a:ext>
            </a:extLst>
          </p:cNvPr>
          <p:cNvSpPr txBox="1"/>
          <p:nvPr/>
        </p:nvSpPr>
        <p:spPr>
          <a:xfrm>
            <a:off x="3256854" y="890136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DPU 1</a:t>
            </a:r>
          </a:p>
        </p:txBody>
      </p:sp>
      <p:sp>
        <p:nvSpPr>
          <p:cNvPr id="315" name="TextBox 314">
            <a:extLst>
              <a:ext uri="{FF2B5EF4-FFF2-40B4-BE49-F238E27FC236}">
                <a16:creationId xmlns:a16="http://schemas.microsoft.com/office/drawing/2014/main" id="{CA9D6548-4642-B641-A7F1-1DC20A034553}"/>
              </a:ext>
            </a:extLst>
          </p:cNvPr>
          <p:cNvSpPr txBox="1"/>
          <p:nvPr/>
        </p:nvSpPr>
        <p:spPr>
          <a:xfrm>
            <a:off x="5079993" y="890136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DPU 2</a:t>
            </a:r>
          </a:p>
        </p:txBody>
      </p:sp>
      <p:sp>
        <p:nvSpPr>
          <p:cNvPr id="316" name="TextBox 315">
            <a:extLst>
              <a:ext uri="{FF2B5EF4-FFF2-40B4-BE49-F238E27FC236}">
                <a16:creationId xmlns:a16="http://schemas.microsoft.com/office/drawing/2014/main" id="{A33BCBCD-FCA9-C547-B0F5-6E7EEE80FBC1}"/>
              </a:ext>
            </a:extLst>
          </p:cNvPr>
          <p:cNvSpPr txBox="1"/>
          <p:nvPr/>
        </p:nvSpPr>
        <p:spPr>
          <a:xfrm>
            <a:off x="6952201" y="890136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DPU 3</a:t>
            </a:r>
          </a:p>
        </p:txBody>
      </p:sp>
    </p:spTree>
    <p:extLst>
      <p:ext uri="{BB962C8B-B14F-4D97-AF65-F5344CB8AC3E}">
        <p14:creationId xmlns:p14="http://schemas.microsoft.com/office/powerpoint/2010/main" val="105392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/>
      <p:bldP spid="268" grpId="0" animBg="1"/>
      <p:bldP spid="269" grpId="0" animBg="1"/>
      <p:bldP spid="270" grpId="0" animBg="1"/>
      <p:bldP spid="286" grpId="0" animBg="1"/>
      <p:bldP spid="290" grpId="0"/>
      <p:bldP spid="3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F2F5B-2FA9-4644-9521-6571B9C08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UPMEM Patent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EBB8D6-4586-EC4C-9064-653F73D91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034" y="1191714"/>
            <a:ext cx="5844014" cy="27342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6B17AD4-C0E1-B14E-896F-AC18656A10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061" y="4105105"/>
            <a:ext cx="3958652" cy="20354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3C25AE1-A9B4-E449-9534-6F0CF62D93CF}"/>
              </a:ext>
            </a:extLst>
          </p:cNvPr>
          <p:cNvSpPr/>
          <p:nvPr/>
        </p:nvSpPr>
        <p:spPr bwMode="auto">
          <a:xfrm>
            <a:off x="6899238" y="5005854"/>
            <a:ext cx="1188000" cy="174066"/>
          </a:xfrm>
          <a:prstGeom prst="rect">
            <a:avLst/>
          </a:prstGeom>
          <a:solidFill>
            <a:srgbClr val="FF0000">
              <a:alpha val="2509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2B044E-F24D-3549-B4A9-C4D2B91FECF4}"/>
              </a:ext>
            </a:extLst>
          </p:cNvPr>
          <p:cNvSpPr/>
          <p:nvPr/>
        </p:nvSpPr>
        <p:spPr bwMode="auto">
          <a:xfrm>
            <a:off x="4694131" y="4520252"/>
            <a:ext cx="1116000" cy="157488"/>
          </a:xfrm>
          <a:prstGeom prst="rect">
            <a:avLst/>
          </a:prstGeom>
          <a:solidFill>
            <a:srgbClr val="7030A0">
              <a:alpha val="2509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B288ED-5C82-4D4B-8B35-1885F6AA3C45}"/>
              </a:ext>
            </a:extLst>
          </p:cNvPr>
          <p:cNvSpPr/>
          <p:nvPr/>
        </p:nvSpPr>
        <p:spPr bwMode="auto">
          <a:xfrm>
            <a:off x="4694131" y="4850746"/>
            <a:ext cx="1080000" cy="160104"/>
          </a:xfrm>
          <a:prstGeom prst="rect">
            <a:avLst/>
          </a:prstGeom>
          <a:solidFill>
            <a:srgbClr val="FFC000">
              <a:alpha val="2509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E2F21AB-CED6-2F44-95DB-FF3035209C9B}"/>
              </a:ext>
            </a:extLst>
          </p:cNvPr>
          <p:cNvSpPr/>
          <p:nvPr/>
        </p:nvSpPr>
        <p:spPr bwMode="auto">
          <a:xfrm>
            <a:off x="6152052" y="4686912"/>
            <a:ext cx="1080000" cy="146095"/>
          </a:xfrm>
          <a:prstGeom prst="rect">
            <a:avLst/>
          </a:prstGeom>
          <a:solidFill>
            <a:srgbClr val="0432FF">
              <a:alpha val="2509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94E85F-2C23-6F45-9AFF-1C55921C5C68}"/>
              </a:ext>
            </a:extLst>
          </p:cNvPr>
          <p:cNvSpPr/>
          <p:nvPr/>
        </p:nvSpPr>
        <p:spPr bwMode="auto">
          <a:xfrm>
            <a:off x="6304985" y="4520252"/>
            <a:ext cx="997587" cy="157488"/>
          </a:xfrm>
          <a:prstGeom prst="rect">
            <a:avLst/>
          </a:prstGeom>
          <a:solidFill>
            <a:srgbClr val="00B050">
              <a:alpha val="2509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A1FE6C1-E199-8048-A1CB-B97F932E986B}"/>
              </a:ext>
            </a:extLst>
          </p:cNvPr>
          <p:cNvSpPr/>
          <p:nvPr/>
        </p:nvSpPr>
        <p:spPr bwMode="auto">
          <a:xfrm>
            <a:off x="5116985" y="5685379"/>
            <a:ext cx="2772000" cy="174066"/>
          </a:xfrm>
          <a:prstGeom prst="rect">
            <a:avLst/>
          </a:prstGeom>
          <a:solidFill>
            <a:srgbClr val="FFC000">
              <a:alpha val="2509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0FD91A-B7F1-2446-A14D-F78F0CD77E31}"/>
              </a:ext>
            </a:extLst>
          </p:cNvPr>
          <p:cNvSpPr txBox="1"/>
          <p:nvPr/>
        </p:nvSpPr>
        <p:spPr>
          <a:xfrm>
            <a:off x="1911657" y="6553223"/>
            <a:ext cx="53206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Fabrice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Devaux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Jean-François Roy. “Memory circuit with integrated processor.” US 10,324,870 B2.</a:t>
            </a:r>
          </a:p>
        </p:txBody>
      </p:sp>
    </p:spTree>
    <p:extLst>
      <p:ext uri="{BB962C8B-B14F-4D97-AF65-F5344CB8AC3E}">
        <p14:creationId xmlns:p14="http://schemas.microsoft.com/office/powerpoint/2010/main" val="223339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 anchorCtr="0">
            <a:normAutofit fontScale="90000"/>
          </a:bodyPr>
          <a:lstStyle/>
          <a:p>
            <a:r>
              <a:rPr lang="en-US" dirty="0"/>
              <a:t>RSS: Memory Accesses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8600" y="908720"/>
            <a:ext cx="8735888" cy="5472608"/>
          </a:xfrm>
        </p:spPr>
        <p:txBody>
          <a:bodyPr>
            <a:normAutofit/>
          </a:bodyPr>
          <a:lstStyle/>
          <a:p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Reduce</a:t>
            </a:r>
          </a:p>
          <a:p>
            <a:pPr lvl="1"/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First kernel reads </a:t>
            </a:r>
            <a:r>
              <a:rPr lang="en-US" altLang="ja-JP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input array (N elements)</a:t>
            </a:r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and writes per-DPU reduction</a:t>
            </a:r>
            <a:r>
              <a:rPr lang="en-US" altLang="ja-JP" dirty="0">
                <a:ea typeface="ＭＳ Ｐゴシック" panose="020B0600070205080204" pitchFamily="34" charset="-128"/>
              </a:rPr>
              <a:t> (N / PER_DPU_SIZE elements)</a:t>
            </a:r>
          </a:p>
          <a:p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Scan</a:t>
            </a:r>
          </a:p>
          <a:p>
            <a:pPr lvl="1"/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Second kernel reads and writes N / </a:t>
            </a:r>
            <a:r>
              <a:rPr lang="en-US" altLang="ja-JP" dirty="0">
                <a:ea typeface="ＭＳ Ｐゴシック" panose="020B0600070205080204" pitchFamily="34" charset="-128"/>
              </a:rPr>
              <a:t>PER_DPU_SIZE</a:t>
            </a:r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elements </a:t>
            </a:r>
          </a:p>
          <a:p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Scan</a:t>
            </a:r>
          </a:p>
          <a:p>
            <a:pPr lvl="1"/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Third kernel reads </a:t>
            </a:r>
            <a:r>
              <a:rPr lang="en-US" altLang="ja-JP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input array (N elements)</a:t>
            </a:r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and scan partial sums (N / </a:t>
            </a:r>
            <a:r>
              <a:rPr lang="en-US" altLang="ja-JP" dirty="0">
                <a:ea typeface="ＭＳ Ｐゴシック" panose="020B0600070205080204" pitchFamily="34" charset="-128"/>
              </a:rPr>
              <a:t>PER_DPU</a:t>
            </a:r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_SIZE elements), and writes </a:t>
            </a:r>
            <a:r>
              <a:rPr lang="en-US" altLang="ja-JP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output (N elements)</a:t>
            </a:r>
          </a:p>
          <a:p>
            <a:r>
              <a:rPr lang="en-US" altLang="ja-JP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3N elements </a:t>
            </a:r>
            <a:r>
              <a:rPr lang="en-US" altLang="ja-JP" dirty="0">
                <a:ea typeface="ＭＳ Ｐゴシック" panose="020B0600070205080204" pitchFamily="34" charset="-128"/>
              </a:rPr>
              <a:t>are read/written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DED58E-19D2-0646-B659-032039775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4191000"/>
            <a:ext cx="3558762" cy="22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43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C0CC3-C2D1-5544-825C-6FF033D7F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SCAN-SSA vs. SCAN-RSS on UPMEM PIM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74A1C-532A-F848-96FE-DD611BD6D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08720"/>
            <a:ext cx="8601296" cy="5472608"/>
          </a:xfrm>
        </p:spPr>
        <p:txBody>
          <a:bodyPr/>
          <a:lstStyle/>
          <a:p>
            <a:r>
              <a:rPr lang="en-US" dirty="0"/>
              <a:t>SCAN-SSA vs. SCAN-RSS on 1 DPU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9" name="TextBox 610">
            <a:extLst>
              <a:ext uri="{FF2B5EF4-FFF2-40B4-BE49-F238E27FC236}">
                <a16:creationId xmlns:a16="http://schemas.microsoft.com/office/drawing/2014/main" id="{DF98D127-EB4F-2D45-8040-AB2E0013D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6477000"/>
            <a:ext cx="75344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1000" dirty="0"/>
              <a:t>Gómez-Luna et al. "Benchmarking a New Paradigm: An Experimental Analysis of a Real Processing-in-Memory Architecture." </a:t>
            </a:r>
            <a:r>
              <a:rPr lang="en-US" sz="1000" i="1" dirty="0" err="1"/>
              <a:t>arXiv</a:t>
            </a:r>
            <a:r>
              <a:rPr lang="en-US" sz="1000" i="1" dirty="0"/>
              <a:t> preprint arXiv:2105.03814</a:t>
            </a:r>
            <a:r>
              <a:rPr lang="en-US" sz="1000" dirty="0"/>
              <a:t> (2021).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https://arxiv.org/pdf/2105.03814.pdf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FE6759-66A5-8548-AE15-74FD1B008F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150" y="1358900"/>
            <a:ext cx="6235700" cy="359410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7B96AC5-99DF-964E-B8E1-FD693BB545FC}"/>
              </a:ext>
            </a:extLst>
          </p:cNvPr>
          <p:cNvSpPr/>
          <p:nvPr/>
        </p:nvSpPr>
        <p:spPr>
          <a:xfrm>
            <a:off x="80388" y="4876800"/>
            <a:ext cx="8956722" cy="1524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The cost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 of 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intra-DPU synchronization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 in RSS (in Reduce step)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may be 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noticeable for small arrays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baseline="0" dirty="0">
                <a:solidFill>
                  <a:srgbClr val="002060"/>
                </a:solidFill>
                <a:latin typeface="Candara" panose="020E0502030303020204" pitchFamily="34" charset="0"/>
                <a:ea typeface="Segoe UI Symbol" panose="020B0502040204020203" pitchFamily="34" charset="0"/>
              </a:rPr>
              <a:t>For</a:t>
            </a:r>
            <a:r>
              <a:rPr lang="en-US" sz="2400" b="1" dirty="0">
                <a:solidFill>
                  <a:srgbClr val="002060"/>
                </a:solidFill>
                <a:latin typeface="Candara" panose="020E0502030303020204" pitchFamily="34" charset="0"/>
                <a:ea typeface="Segoe UI Symbol" panose="020B0502040204020203" pitchFamily="34" charset="0"/>
              </a:rPr>
              <a:t> large arrays, RSS is faster than SSA</a:t>
            </a:r>
            <a:r>
              <a:rPr lang="en-US" sz="2400" dirty="0">
                <a:solidFill>
                  <a:srgbClr val="002060"/>
                </a:solidFill>
                <a:latin typeface="Candara" panose="020E0502030303020204" pitchFamily="34" charset="0"/>
                <a:ea typeface="Segoe UI Symbol" panose="020B0502040204020203" pitchFamily="34" charset="0"/>
              </a:rPr>
              <a:t>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002060"/>
                </a:solidFill>
                <a:latin typeface="Candara" panose="020E0502030303020204" pitchFamily="34" charset="0"/>
                <a:ea typeface="Segoe UI Symbol" panose="020B0502040204020203" pitchFamily="34" charset="0"/>
              </a:rPr>
              <a:t>since it saves memory accesses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ndara" panose="020E0502030303020204" pitchFamily="34" charset="0"/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34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0BC12-78E4-E640-9EC2-E82468FE6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dirty="0"/>
              <a:t>Parallel Prefix-Sum (Scan) on GPU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4F6E48-FE84-0D47-BD67-DBB9F4C7211D}"/>
              </a:ext>
            </a:extLst>
          </p:cNvPr>
          <p:cNvSpPr txBox="1"/>
          <p:nvPr/>
        </p:nvSpPr>
        <p:spPr>
          <a:xfrm>
            <a:off x="3453745" y="6504801"/>
            <a:ext cx="22092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432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https://youtu.be/SG0gvcbf2eo</a:t>
            </a:r>
            <a:endParaRPr lang="en-US" sz="1200" dirty="0">
              <a:solidFill>
                <a:srgbClr val="0432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B717B9-F9A3-8640-8FC5-7715771DEE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270" y="886602"/>
            <a:ext cx="7739461" cy="5537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31548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0BC12-78E4-E640-9EC2-E82468FE6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dirty="0"/>
              <a:t>UPMEM SDK Documentation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4F6E48-FE84-0D47-BD67-DBB9F4C7211D}"/>
              </a:ext>
            </a:extLst>
          </p:cNvPr>
          <p:cNvSpPr txBox="1"/>
          <p:nvPr/>
        </p:nvSpPr>
        <p:spPr>
          <a:xfrm>
            <a:off x="3343138" y="6504801"/>
            <a:ext cx="2457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3"/>
              </a:rPr>
              <a:t>https://sdk.upmem.com/2023.1.0/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EF2E78-C7DF-644D-B3DA-26EE43B82F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6572" y="906405"/>
            <a:ext cx="5550856" cy="550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89987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19BC15-04E4-CE45-A5CD-F24EA83F15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6777038" y="63182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457200" rtl="0" eaLnBrk="1" latinLnBrk="0" hangingPunct="1">
              <a:defRPr sz="1600" kern="1200">
                <a:solidFill>
                  <a:srgbClr val="000000"/>
                </a:solidFill>
                <a:latin typeface="Garamond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E33320-76E4-0249-8CA9-3902D97168FA}" type="slidenum">
              <a:rPr lang="en-US" altLang="en-US" smtClean="0"/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anose="02020404030301010803" pitchFamily="18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244B31-20C8-5E45-BC8F-1529A2E49349}"/>
              </a:ext>
            </a:extLst>
          </p:cNvPr>
          <p:cNvSpPr txBox="1"/>
          <p:nvPr/>
        </p:nvSpPr>
        <p:spPr>
          <a:xfrm>
            <a:off x="3441723" y="6538972"/>
            <a:ext cx="22605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https://youtu.be/zF70xuhesME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080664-7791-0746-BB87-C6DE9E0F5F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" y="914400"/>
            <a:ext cx="7696200" cy="5497286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9C3B1C2E-0D68-7D43-A5FD-99EF9B22C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Programming UPMEM PIM (I)</a:t>
            </a:r>
          </a:p>
        </p:txBody>
      </p:sp>
    </p:spTree>
    <p:extLst>
      <p:ext uri="{BB962C8B-B14F-4D97-AF65-F5344CB8AC3E}">
        <p14:creationId xmlns:p14="http://schemas.microsoft.com/office/powerpoint/2010/main" val="14911326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19BC15-04E4-CE45-A5CD-F24EA83F15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6777038" y="63182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457200" rtl="0" eaLnBrk="1" latinLnBrk="0" hangingPunct="1">
              <a:defRPr sz="1600" kern="1200">
                <a:solidFill>
                  <a:srgbClr val="000000"/>
                </a:solidFill>
                <a:latin typeface="Garamond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E33320-76E4-0249-8CA9-3902D97168FA}" type="slidenum">
              <a:rPr lang="en-US" altLang="en-US" smtClean="0"/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anose="02020404030301010803" pitchFamily="18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244B31-20C8-5E45-BC8F-1529A2E49349}"/>
              </a:ext>
            </a:extLst>
          </p:cNvPr>
          <p:cNvSpPr txBox="1"/>
          <p:nvPr/>
        </p:nvSpPr>
        <p:spPr>
          <a:xfrm>
            <a:off x="3403475" y="6538972"/>
            <a:ext cx="22926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https://youtu.be/pHEHdLsnNdk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7E6378-D25E-4F49-8F95-4203B1283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914399"/>
            <a:ext cx="7391400" cy="5524579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DA1980F6-A440-324C-B46D-4141EFA50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Programming UPMEM PIM (II)</a:t>
            </a:r>
          </a:p>
        </p:txBody>
      </p:sp>
    </p:spTree>
    <p:extLst>
      <p:ext uri="{BB962C8B-B14F-4D97-AF65-F5344CB8AC3E}">
        <p14:creationId xmlns:p14="http://schemas.microsoft.com/office/powerpoint/2010/main" val="413243791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5B449-EC61-3A4F-B767-47EFC8754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dirty="0"/>
              <a:t>Real PIM Tutorial: Hands-on Lab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28F91E-95A9-8A63-9F11-31C0CC0F2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0263" y="902827"/>
            <a:ext cx="3872097" cy="561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84612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2DE46-1DE5-9347-94F7-D26B78D48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Template 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92E7A-4E86-9C44-84DE-853744AE1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4298817" cy="5293805"/>
          </a:xfrm>
        </p:spPr>
        <p:txBody>
          <a:bodyPr/>
          <a:lstStyle/>
          <a:p>
            <a:r>
              <a:rPr lang="en-US" dirty="0"/>
              <a:t>Contain templates for task 1 and task 2</a:t>
            </a:r>
          </a:p>
          <a:p>
            <a:r>
              <a:rPr lang="en-US" dirty="0"/>
              <a:t>Task 2’s template can be used for the remaining tasks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D5573F-2F18-BF40-8A1F-B3B335A2C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4625" y="904241"/>
            <a:ext cx="1927035" cy="549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67974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2DE46-1DE5-9347-94F7-D26B78D48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Task 1: CPU-DPU and DPU-CPU Transfers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92E7A-4E86-9C44-84DE-853744AE1F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serial, parallel, and broadcast transfers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BBC34B-0298-7440-BB5E-8BB0B15995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12" y="3928858"/>
            <a:ext cx="2936643" cy="21960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0EC2DE-E7C0-4442-84D9-F25619613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680" y="3928858"/>
            <a:ext cx="2916908" cy="21960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777411-0D18-D14F-BCD9-53B6E29286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0314" y="3929437"/>
            <a:ext cx="2915696" cy="21960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968FA6-AAEA-E742-9E10-3DB59F1543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000" y="1473600"/>
            <a:ext cx="78740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1420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7D062-A5B1-3E41-8FCC-6E094D6F8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Task 2: AXPY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DA1A2-426F-1D41-B9BF-1A3E17404B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VA is a good reference code for this task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3E6617-F6EA-2641-AA84-44FD0EA3D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2225" y="3165988"/>
            <a:ext cx="3979550" cy="2996011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C67578-28F2-1044-98F8-F1C6D8C093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350" y="964076"/>
            <a:ext cx="78613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395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7AB370-3675-2348-BEA1-CD1B36265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8734" y="1742128"/>
            <a:ext cx="6326533" cy="43586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0D11235-E437-274F-81E3-478627C95D75}"/>
              </a:ext>
            </a:extLst>
          </p:cNvPr>
          <p:cNvSpPr/>
          <p:nvPr/>
        </p:nvSpPr>
        <p:spPr>
          <a:xfrm>
            <a:off x="1868557" y="3975652"/>
            <a:ext cx="1260000" cy="1476000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96BF00-CBE8-814D-B088-82A94D9E6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UPMEM PIM System Organization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3EBD4-3CCC-C145-B4CE-E1E9E7261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i="1" dirty="0"/>
              <a:t>FIG. 1 schematically illustrates a computing system comprising DRAM circuits having integrated processors according to an example embodiment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F7AB37-81DB-D04D-B6C4-68D73A571DDA}"/>
              </a:ext>
            </a:extLst>
          </p:cNvPr>
          <p:cNvSpPr/>
          <p:nvPr/>
        </p:nvSpPr>
        <p:spPr>
          <a:xfrm>
            <a:off x="2872409" y="2037522"/>
            <a:ext cx="2107095" cy="1053548"/>
          </a:xfrm>
          <a:prstGeom prst="rect">
            <a:avLst/>
          </a:prstGeom>
          <a:solidFill>
            <a:srgbClr val="4472C4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E8BE03-5B8B-3D4F-B8F6-F6E1573514E4}"/>
              </a:ext>
            </a:extLst>
          </p:cNvPr>
          <p:cNvSpPr/>
          <p:nvPr/>
        </p:nvSpPr>
        <p:spPr>
          <a:xfrm>
            <a:off x="2295939" y="4323522"/>
            <a:ext cx="616226" cy="288235"/>
          </a:xfrm>
          <a:prstGeom prst="rect">
            <a:avLst/>
          </a:prstGeom>
          <a:solidFill>
            <a:srgbClr val="00B05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E85490-ADBA-9044-94A4-D71B3664C27E}"/>
              </a:ext>
            </a:extLst>
          </p:cNvPr>
          <p:cNvSpPr/>
          <p:nvPr/>
        </p:nvSpPr>
        <p:spPr>
          <a:xfrm>
            <a:off x="1948070" y="4810539"/>
            <a:ext cx="1083365" cy="556591"/>
          </a:xfrm>
          <a:prstGeom prst="rect">
            <a:avLst/>
          </a:prstGeom>
          <a:solidFill>
            <a:srgbClr val="ED7D31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7983C2-B6C6-6249-B6B5-919500ADA369}"/>
              </a:ext>
            </a:extLst>
          </p:cNvPr>
          <p:cNvSpPr/>
          <p:nvPr/>
        </p:nvSpPr>
        <p:spPr>
          <a:xfrm>
            <a:off x="3309730" y="3961312"/>
            <a:ext cx="1260000" cy="1476000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9A0B42-1003-4249-8F8C-9BE461ED04BD}"/>
              </a:ext>
            </a:extLst>
          </p:cNvPr>
          <p:cNvSpPr/>
          <p:nvPr/>
        </p:nvSpPr>
        <p:spPr>
          <a:xfrm>
            <a:off x="3737112" y="4309182"/>
            <a:ext cx="616226" cy="288235"/>
          </a:xfrm>
          <a:prstGeom prst="rect">
            <a:avLst/>
          </a:prstGeom>
          <a:solidFill>
            <a:srgbClr val="00B05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E84ED1-1715-314C-BF5E-798AD24191F4}"/>
              </a:ext>
            </a:extLst>
          </p:cNvPr>
          <p:cNvSpPr/>
          <p:nvPr/>
        </p:nvSpPr>
        <p:spPr>
          <a:xfrm>
            <a:off x="3389243" y="4796199"/>
            <a:ext cx="1083365" cy="556591"/>
          </a:xfrm>
          <a:prstGeom prst="rect">
            <a:avLst/>
          </a:prstGeom>
          <a:solidFill>
            <a:srgbClr val="ED7D31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AA3FD7-AF46-EB44-A778-C09C04FFD401}"/>
              </a:ext>
            </a:extLst>
          </p:cNvPr>
          <p:cNvSpPr/>
          <p:nvPr/>
        </p:nvSpPr>
        <p:spPr>
          <a:xfrm>
            <a:off x="4740963" y="3975652"/>
            <a:ext cx="1260000" cy="1476000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8AB63F-B9F6-4549-BED2-D56AFDC9B905}"/>
              </a:ext>
            </a:extLst>
          </p:cNvPr>
          <p:cNvSpPr/>
          <p:nvPr/>
        </p:nvSpPr>
        <p:spPr>
          <a:xfrm>
            <a:off x="5168345" y="4323522"/>
            <a:ext cx="616226" cy="288235"/>
          </a:xfrm>
          <a:prstGeom prst="rect">
            <a:avLst/>
          </a:prstGeom>
          <a:solidFill>
            <a:srgbClr val="00B05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706026-25C0-C349-BA7E-76BAF868D14E}"/>
              </a:ext>
            </a:extLst>
          </p:cNvPr>
          <p:cNvSpPr/>
          <p:nvPr/>
        </p:nvSpPr>
        <p:spPr>
          <a:xfrm>
            <a:off x="4820476" y="4810539"/>
            <a:ext cx="1083365" cy="556591"/>
          </a:xfrm>
          <a:prstGeom prst="rect">
            <a:avLst/>
          </a:prstGeom>
          <a:solidFill>
            <a:srgbClr val="ED7D31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94A167-07F1-4D43-9F88-27229A5323D8}"/>
              </a:ext>
            </a:extLst>
          </p:cNvPr>
          <p:cNvSpPr/>
          <p:nvPr/>
        </p:nvSpPr>
        <p:spPr>
          <a:xfrm>
            <a:off x="6172196" y="3975652"/>
            <a:ext cx="1260000" cy="1476000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5B9AA12-D80D-574C-8707-9BECBCDBF9AD}"/>
              </a:ext>
            </a:extLst>
          </p:cNvPr>
          <p:cNvSpPr/>
          <p:nvPr/>
        </p:nvSpPr>
        <p:spPr>
          <a:xfrm>
            <a:off x="6599578" y="4323522"/>
            <a:ext cx="616226" cy="288235"/>
          </a:xfrm>
          <a:prstGeom prst="rect">
            <a:avLst/>
          </a:prstGeom>
          <a:solidFill>
            <a:srgbClr val="00B05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4C5D2B3-3FDE-FC44-9F37-92B3CB199FC6}"/>
              </a:ext>
            </a:extLst>
          </p:cNvPr>
          <p:cNvSpPr/>
          <p:nvPr/>
        </p:nvSpPr>
        <p:spPr>
          <a:xfrm>
            <a:off x="6251709" y="4810539"/>
            <a:ext cx="1083365" cy="556591"/>
          </a:xfrm>
          <a:prstGeom prst="rect">
            <a:avLst/>
          </a:prstGeom>
          <a:solidFill>
            <a:srgbClr val="ED7D31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ABD4FD-AB8B-774A-842F-7D36CCCD788D}"/>
              </a:ext>
            </a:extLst>
          </p:cNvPr>
          <p:cNvSpPr txBox="1"/>
          <p:nvPr/>
        </p:nvSpPr>
        <p:spPr>
          <a:xfrm>
            <a:off x="1911657" y="6553223"/>
            <a:ext cx="53206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Fabrice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Devaux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Jean-François Roy. “Memory circuit with integrated processor.” US 10,324,870 B2.</a:t>
            </a:r>
          </a:p>
        </p:txBody>
      </p:sp>
    </p:spTree>
    <p:extLst>
      <p:ext uri="{BB962C8B-B14F-4D97-AF65-F5344CB8AC3E}">
        <p14:creationId xmlns:p14="http://schemas.microsoft.com/office/powerpoint/2010/main" val="2299147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build="p"/>
      <p:bldP spid="5" grpId="0" animBg="1"/>
      <p:bldP spid="6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C7B68-0435-D845-A6B4-71ED66A14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Task 3: Operations and Datatypes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A31C4-A365-A04A-B2ED-B6A6401AD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You will observe significant variations in arithmetic throughput for different operations and datatypes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658A2E-5017-804C-BC20-90385CFC1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984573"/>
            <a:ext cx="78867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09902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C7B68-0435-D845-A6B4-71ED66A14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Task 4: Vector Reduction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A31C4-A365-A04A-B2ED-B6A6401AD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Performance differences due to the final reduction step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9553D5-D9D6-4243-BFA8-B49BCBA39F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" y="995104"/>
            <a:ext cx="7874000" cy="1117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2FF661-B842-904E-8B02-F60F8FFE2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8852" y="3231177"/>
            <a:ext cx="3974919" cy="2998800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88770890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5B449-EC61-3A4F-B767-47EFC8754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dirty="0"/>
              <a:t>Real PIM Tutorial: Hands-on Lab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9A5FF4-B625-AC9B-46EF-FFC4965D2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850" y="1466850"/>
            <a:ext cx="544830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87334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F10CE7A-9D8C-AE49-A39B-C01858CE19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741887"/>
            <a:ext cx="9144000" cy="119975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800" b="0" dirty="0">
                <a:solidFill>
                  <a:srgbClr val="FF0000"/>
                </a:solidFill>
                <a:latin typeface="Candara" panose="020E0502030303020204" pitchFamily="34" charset="0"/>
              </a:rPr>
              <a:t>Geraldo F. Oliveira</a:t>
            </a:r>
          </a:p>
          <a:p>
            <a:pPr>
              <a:spcBef>
                <a:spcPts val="600"/>
              </a:spcBef>
            </a:pPr>
            <a:r>
              <a:rPr lang="en-US" sz="2800" b="0" dirty="0">
                <a:latin typeface="Candara" panose="020E0502030303020204" pitchFamily="34" charset="0"/>
              </a:rPr>
              <a:t>Dr. Juan Gómez Luna</a:t>
            </a:r>
          </a:p>
          <a:p>
            <a:pPr>
              <a:spcBef>
                <a:spcPts val="600"/>
              </a:spcBef>
            </a:pPr>
            <a:r>
              <a:rPr lang="en-US" sz="2800" b="0" dirty="0">
                <a:latin typeface="Candara" panose="020E0502030303020204" pitchFamily="34" charset="0"/>
              </a:rPr>
              <a:t>Professor </a:t>
            </a:r>
            <a:r>
              <a:rPr lang="en-US" sz="2800" b="0" dirty="0" err="1">
                <a:latin typeface="Candara" panose="020E0502030303020204" pitchFamily="34" charset="0"/>
              </a:rPr>
              <a:t>Onur</a:t>
            </a:r>
            <a:r>
              <a:rPr lang="en-US" sz="2800" b="0" dirty="0">
                <a:latin typeface="Candara" panose="020E0502030303020204" pitchFamily="34" charset="0"/>
              </a:rPr>
              <a:t> </a:t>
            </a:r>
            <a:r>
              <a:rPr lang="en-US" sz="2800" b="0" dirty="0" err="1">
                <a:latin typeface="Candara" panose="020E0502030303020204" pitchFamily="34" charset="0"/>
              </a:rPr>
              <a:t>Mutlu</a:t>
            </a:r>
            <a:endParaRPr lang="en-US" sz="2800" b="0" dirty="0">
              <a:latin typeface="Candara" panose="020E0502030303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24A15A-743E-4240-B7EC-8C7A112226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925972"/>
            <a:ext cx="9144000" cy="3240910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0070C0"/>
                </a:solidFill>
              </a:rPr>
              <a:t>Processing-Near-Memory</a:t>
            </a:r>
          </a:p>
          <a:p>
            <a:r>
              <a:rPr lang="en-US" sz="4000" dirty="0">
                <a:latin typeface="Candara" panose="020E0502030303020204" pitchFamily="34" charset="0"/>
              </a:rPr>
              <a:t>Programming General-purpose PIM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D953C2-652F-1B44-A0B1-2575844D1492}"/>
              </a:ext>
            </a:extLst>
          </p:cNvPr>
          <p:cNvSpPr txBox="1"/>
          <p:nvPr/>
        </p:nvSpPr>
        <p:spPr>
          <a:xfrm>
            <a:off x="2073569" y="11572"/>
            <a:ext cx="499688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ndara" panose="020E0502030303020204" pitchFamily="34" charset="0"/>
              </a:rPr>
              <a:t>HEART 2024 Tutorial</a:t>
            </a:r>
          </a:p>
          <a:p>
            <a:pPr algn="ctr"/>
            <a:r>
              <a:rPr lang="en-US" sz="2400" dirty="0">
                <a:latin typeface="Candara" panose="020E0502030303020204" pitchFamily="34" charset="0"/>
              </a:rPr>
              <a:t>Memory-Centric Computing Systems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198014-0400-9540-B345-B285C02537FB}"/>
              </a:ext>
            </a:extLst>
          </p:cNvPr>
          <p:cNvSpPr txBox="1"/>
          <p:nvPr/>
        </p:nvSpPr>
        <p:spPr>
          <a:xfrm>
            <a:off x="3716638" y="6538933"/>
            <a:ext cx="17107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Candara" panose="020E0502030303020204" pitchFamily="34" charset="0"/>
              </a:rPr>
              <a:t>Friday, June 21, 2024</a:t>
            </a:r>
          </a:p>
        </p:txBody>
      </p:sp>
    </p:spTree>
    <p:extLst>
      <p:ext uri="{BB962C8B-B14F-4D97-AF65-F5344CB8AC3E}">
        <p14:creationId xmlns:p14="http://schemas.microsoft.com/office/powerpoint/2010/main" val="709049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6BF00-CBE8-814D-B088-82A94D9E6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UPMEM PIM System Organization </a:t>
            </a:r>
            <a:r>
              <a:rPr lang="en-US"/>
              <a:t>(II)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3EBD4-3CCC-C145-B4CE-E1E9E7261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In a UPMEM-based PIM system </a:t>
            </a:r>
            <a:r>
              <a:rPr lang="en-US" dirty="0"/>
              <a:t>UPMEM DIMMs coexist with regular DDR4 DIMMs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30052D-6AD0-5E45-81CF-2FBF423F3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8165" y="2236016"/>
            <a:ext cx="6047670" cy="360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2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6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12975</TotalTime>
  <Words>3916</Words>
  <Application>Microsoft Macintosh PowerPoint</Application>
  <PresentationFormat>On-screen Show (4:3)</PresentationFormat>
  <Paragraphs>912</Paragraphs>
  <Slides>83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83</vt:i4>
      </vt:variant>
    </vt:vector>
  </HeadingPairs>
  <TitlesOfParts>
    <vt:vector size="101" baseType="lpstr">
      <vt:lpstr>Arial</vt:lpstr>
      <vt:lpstr>Calibri</vt:lpstr>
      <vt:lpstr>Calibri Light</vt:lpstr>
      <vt:lpstr>Cambria</vt:lpstr>
      <vt:lpstr>Candara</vt:lpstr>
      <vt:lpstr>Courier</vt:lpstr>
      <vt:lpstr>Garamond</vt:lpstr>
      <vt:lpstr>Segoe UI</vt:lpstr>
      <vt:lpstr>Segoe UI Symbol</vt:lpstr>
      <vt:lpstr>Tahoma</vt:lpstr>
      <vt:lpstr>Wingdings</vt:lpstr>
      <vt:lpstr>Office Theme</vt:lpstr>
      <vt:lpstr>Edge</vt:lpstr>
      <vt:lpstr>3_Edge</vt:lpstr>
      <vt:lpstr>4_Edge</vt:lpstr>
      <vt:lpstr>2_Edge</vt:lpstr>
      <vt:lpstr>26_Edge</vt:lpstr>
      <vt:lpstr>1_Office Theme</vt:lpstr>
      <vt:lpstr>PowerPoint Presentation</vt:lpstr>
      <vt:lpstr>UPMEM PIM</vt:lpstr>
      <vt:lpstr>UPMEM Processing-in-DRAM Engine (2019)</vt:lpstr>
      <vt:lpstr>UPMEM DIMMs</vt:lpstr>
      <vt:lpstr>2,560-DPU Processing-in-Memory System</vt:lpstr>
      <vt:lpstr>Understanding a Modern PIM Architecture</vt:lpstr>
      <vt:lpstr>UPMEM Patent</vt:lpstr>
      <vt:lpstr>UPMEM PIM System Organization (I)</vt:lpstr>
      <vt:lpstr>UPMEM PIM System Organization (II)</vt:lpstr>
      <vt:lpstr>UPMEM PIM System Organization (III)</vt:lpstr>
      <vt:lpstr>DRAM Processing Unit (I)</vt:lpstr>
      <vt:lpstr>DRAM Processing Unit (II)</vt:lpstr>
      <vt:lpstr>DPU Pipeline</vt:lpstr>
      <vt:lpstr>Fine-grained Multithreading</vt:lpstr>
      <vt:lpstr>Fine-Grained Multithreading (I)</vt:lpstr>
      <vt:lpstr>Fine-Grained Multithreading (II)</vt:lpstr>
      <vt:lpstr>Lecture on Fine-Grained Multithreading</vt:lpstr>
      <vt:lpstr>DPU Pipeline</vt:lpstr>
      <vt:lpstr>DPU Instruction Set Architecture</vt:lpstr>
      <vt:lpstr>More on the UPMEM PIM Architecture</vt:lpstr>
      <vt:lpstr>Programming a  General-purpose PIM System</vt:lpstr>
      <vt:lpstr>Accelerator Model (I)</vt:lpstr>
      <vt:lpstr>GPU Computing</vt:lpstr>
      <vt:lpstr>Accelerator Model (II)</vt:lpstr>
      <vt:lpstr>System Organization</vt:lpstr>
      <vt:lpstr>First Programming Example: Vector Addition</vt:lpstr>
      <vt:lpstr>Observations, Recommendations, Takeaways</vt:lpstr>
      <vt:lpstr>Vector Addition (VA)</vt:lpstr>
      <vt:lpstr>UPMEM SDK Documentation</vt:lpstr>
      <vt:lpstr>General Programming Recommendations</vt:lpstr>
      <vt:lpstr>DPU Allocation</vt:lpstr>
      <vt:lpstr>DPU Allocation: Needleman-Wunsch (NW)</vt:lpstr>
      <vt:lpstr>Load DPU Binary</vt:lpstr>
      <vt:lpstr>CPU-DPU/DPU-CPU Data Transfers</vt:lpstr>
      <vt:lpstr>Serial Transfers</vt:lpstr>
      <vt:lpstr>Parallel Transfers</vt:lpstr>
      <vt:lpstr>Broadcast Transfers</vt:lpstr>
      <vt:lpstr>Different Types of Transfers in a Program</vt:lpstr>
      <vt:lpstr>Inter-DPU Communication</vt:lpstr>
      <vt:lpstr>How Fast are these Data Transfers? </vt:lpstr>
      <vt:lpstr>CPU-DPU/DPU-CPU Transfers: 1 DPU</vt:lpstr>
      <vt:lpstr>CPU-DPU/DPU-CPU Transfers: 1 Rank (I)</vt:lpstr>
      <vt:lpstr>CPU-DPU/DPU-CPU Transfers: 1 Rank (II)</vt:lpstr>
      <vt:lpstr>“Transposing” Library</vt:lpstr>
      <vt:lpstr>Microbenchmark: CPU-DPU</vt:lpstr>
      <vt:lpstr>DPU Kernel Launch</vt:lpstr>
      <vt:lpstr>How to Pass Parameters to the Kernel?</vt:lpstr>
      <vt:lpstr>Recall: Vector Addition (VA)</vt:lpstr>
      <vt:lpstr>Programming a DPU Kernel (I)</vt:lpstr>
      <vt:lpstr>Programming a DPU Kernel (II)</vt:lpstr>
      <vt:lpstr>Intra-DPU Synchronization</vt:lpstr>
      <vt:lpstr>Synchronization Primitives</vt:lpstr>
      <vt:lpstr>Parallel Reduction (I)</vt:lpstr>
      <vt:lpstr>Parallel Reduction (II)</vt:lpstr>
      <vt:lpstr>Parallel Reduction (III)</vt:lpstr>
      <vt:lpstr>Final Reduction</vt:lpstr>
      <vt:lpstr>Vector Reduction: Naïve Mapping</vt:lpstr>
      <vt:lpstr>Using Barriers: Tree-Based Reduction</vt:lpstr>
      <vt:lpstr>Tree-Based Reduction on UPMEM PIM (I)</vt:lpstr>
      <vt:lpstr>Tree-Based Reduction on UPMEM PIM (II)</vt:lpstr>
      <vt:lpstr>Parallel Reduction on GPU</vt:lpstr>
      <vt:lpstr>Prefix-Sum (Scan)</vt:lpstr>
      <vt:lpstr>Hierarchical (Inclusive) Scan: 1 DPU</vt:lpstr>
      <vt:lpstr>Per-DPU (Inclusive) Scan (I)</vt:lpstr>
      <vt:lpstr>Per-DPU (Inclusive) Scan (II)</vt:lpstr>
      <vt:lpstr>Per-DPU (Inclusive) Scan (III)</vt:lpstr>
      <vt:lpstr>Scan-Scan-Add (SSA)</vt:lpstr>
      <vt:lpstr>SSA: Memory Accesses</vt:lpstr>
      <vt:lpstr>Reduce-Scan-Scan (RSS)</vt:lpstr>
      <vt:lpstr>RSS: Memory Accesses</vt:lpstr>
      <vt:lpstr>SCAN-SSA vs. SCAN-RSS on UPMEM PIM</vt:lpstr>
      <vt:lpstr>Parallel Prefix-Sum (Scan) on GPU</vt:lpstr>
      <vt:lpstr>UPMEM SDK Documentation</vt:lpstr>
      <vt:lpstr>Programming UPMEM PIM (I)</vt:lpstr>
      <vt:lpstr>Programming UPMEM PIM (II)</vt:lpstr>
      <vt:lpstr>Real PIM Tutorial: Hands-on Lab</vt:lpstr>
      <vt:lpstr>Template Files</vt:lpstr>
      <vt:lpstr>Task 1: CPU-DPU and DPU-CPU Transfers</vt:lpstr>
      <vt:lpstr>Task 2: AXPY</vt:lpstr>
      <vt:lpstr>Task 3: Operations and Datatypes</vt:lpstr>
      <vt:lpstr>Task 4: Vector Reduction</vt:lpstr>
      <vt:lpstr>Real PIM Tutorial: Hands-on Lab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</dc:title>
  <dc:creator>Microsoft Office User</dc:creator>
  <cp:lastModifiedBy>De Oliveira Junior  Geraldo Francisco</cp:lastModifiedBy>
  <cp:revision>890</cp:revision>
  <dcterms:created xsi:type="dcterms:W3CDTF">2020-09-04T14:15:51Z</dcterms:created>
  <dcterms:modified xsi:type="dcterms:W3CDTF">2024-06-20T10:45:58Z</dcterms:modified>
</cp:coreProperties>
</file>