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41.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42.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43.xml" ContentType="application/vnd.openxmlformats-officedocument.theme+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theme/theme44.xml" ContentType="application/vnd.openxmlformats-officedocument.theme+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45.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46.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47.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theme/theme48.xml" ContentType="application/vnd.openxmlformats-officedocument.theme+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theme/theme49.xml" ContentType="application/vnd.openxmlformats-officedocument.theme+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theme/theme50.xml" ContentType="application/vnd.openxmlformats-officedocument.theme+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theme/theme51.xml" ContentType="application/vnd.openxmlformats-officedocument.theme+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52.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theme/theme53.xml" ContentType="application/vnd.openxmlformats-officedocument.theme+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theme/theme54.xml" ContentType="application/vnd.openxmlformats-officedocument.theme+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theme/theme55.xml" ContentType="application/vnd.openxmlformats-officedocument.theme+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theme/theme56.xml" ContentType="application/vnd.openxmlformats-officedocument.theme+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theme/theme57.xml" ContentType="application/vnd.openxmlformats-officedocument.theme+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theme/theme58.xml" ContentType="application/vnd.openxmlformats-officedocument.theme+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theme/theme59.xml" ContentType="application/vnd.openxmlformats-officedocument.theme+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theme/theme60.xml" ContentType="application/vnd.openxmlformats-officedocument.theme+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theme/theme61.xml" ContentType="application/vnd.openxmlformats-officedocument.theme+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theme/theme62.xml" ContentType="application/vnd.openxmlformats-officedocument.theme+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theme/theme63.xml" ContentType="application/vnd.openxmlformats-officedocument.theme+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theme/theme64.xml" ContentType="application/vnd.openxmlformats-officedocument.theme+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theme/theme65.xml" ContentType="application/vnd.openxmlformats-officedocument.theme+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theme/theme66.xml" ContentType="application/vnd.openxmlformats-officedocument.theme+xml"/>
  <Override PartName="/ppt/theme/theme67.xml" ContentType="application/vnd.openxmlformats-officedocument.theme+xml"/>
  <Override PartName="/ppt/theme/theme6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52" r:id="rId23"/>
    <p:sldMasterId id="2147485665" r:id="rId24"/>
    <p:sldMasterId id="2147485714" r:id="rId25"/>
    <p:sldMasterId id="2147486472" r:id="rId26"/>
    <p:sldMasterId id="2147486594" r:id="rId27"/>
    <p:sldMasterId id="2147486871" r:id="rId28"/>
    <p:sldMasterId id="2147487120" r:id="rId29"/>
    <p:sldMasterId id="2147487144" r:id="rId30"/>
    <p:sldMasterId id="2147487194" r:id="rId31"/>
    <p:sldMasterId id="2147487206" r:id="rId32"/>
    <p:sldMasterId id="2147487258" r:id="rId33"/>
    <p:sldMasterId id="2147487574" r:id="rId34"/>
    <p:sldMasterId id="2147487623" r:id="rId35"/>
    <p:sldMasterId id="2147487743" r:id="rId36"/>
    <p:sldMasterId id="2147488085" r:id="rId37"/>
    <p:sldMasterId id="2147488097" r:id="rId38"/>
    <p:sldMasterId id="2147488265" r:id="rId39"/>
    <p:sldMasterId id="2147488340" r:id="rId40"/>
    <p:sldMasterId id="2147488378" r:id="rId41"/>
    <p:sldMasterId id="2147488559" r:id="rId42"/>
    <p:sldMasterId id="2147488637" r:id="rId43"/>
    <p:sldMasterId id="2147488747" r:id="rId44"/>
    <p:sldMasterId id="2147488978" r:id="rId45"/>
    <p:sldMasterId id="2147488991" r:id="rId46"/>
    <p:sldMasterId id="2147489016" r:id="rId47"/>
    <p:sldMasterId id="2147489028" r:id="rId48"/>
    <p:sldMasterId id="2147489084" r:id="rId49"/>
    <p:sldMasterId id="2147489216" r:id="rId50"/>
    <p:sldMasterId id="2147489228" r:id="rId51"/>
    <p:sldMasterId id="2147489252" r:id="rId52"/>
    <p:sldMasterId id="2147489265" r:id="rId53"/>
    <p:sldMasterId id="2147489277" r:id="rId54"/>
    <p:sldMasterId id="2147489289" r:id="rId55"/>
    <p:sldMasterId id="2147489550" r:id="rId56"/>
    <p:sldMasterId id="2147489562" r:id="rId57"/>
    <p:sldMasterId id="2147489587" r:id="rId58"/>
    <p:sldMasterId id="2147489643" r:id="rId59"/>
    <p:sldMasterId id="2147489805" r:id="rId60"/>
    <p:sldMasterId id="2147489925" r:id="rId61"/>
    <p:sldMasterId id="2147489950" r:id="rId62"/>
    <p:sldMasterId id="2147489979" r:id="rId63"/>
    <p:sldMasterId id="2147490040" r:id="rId64"/>
    <p:sldMasterId id="2147490070" r:id="rId65"/>
    <p:sldMasterId id="2147490114" r:id="rId66"/>
  </p:sldMasterIdLst>
  <p:notesMasterIdLst>
    <p:notesMasterId r:id="rId120"/>
  </p:notesMasterIdLst>
  <p:handoutMasterIdLst>
    <p:handoutMasterId r:id="rId121"/>
  </p:handoutMasterIdLst>
  <p:sldIdLst>
    <p:sldId id="7705" r:id="rId67"/>
    <p:sldId id="7706" r:id="rId68"/>
    <p:sldId id="7248" r:id="rId69"/>
    <p:sldId id="7209" r:id="rId70"/>
    <p:sldId id="7210" r:id="rId71"/>
    <p:sldId id="7211" r:id="rId72"/>
    <p:sldId id="6948" r:id="rId73"/>
    <p:sldId id="7664" r:id="rId74"/>
    <p:sldId id="7665" r:id="rId75"/>
    <p:sldId id="6949" r:id="rId76"/>
    <p:sldId id="3926" r:id="rId77"/>
    <p:sldId id="6950" r:id="rId78"/>
    <p:sldId id="6951" r:id="rId79"/>
    <p:sldId id="6952" r:id="rId80"/>
    <p:sldId id="4291" r:id="rId81"/>
    <p:sldId id="6597" r:id="rId82"/>
    <p:sldId id="643" r:id="rId83"/>
    <p:sldId id="677" r:id="rId84"/>
    <p:sldId id="461" r:id="rId85"/>
    <p:sldId id="678" r:id="rId86"/>
    <p:sldId id="701" r:id="rId87"/>
    <p:sldId id="703" r:id="rId88"/>
    <p:sldId id="679" r:id="rId89"/>
    <p:sldId id="604" r:id="rId90"/>
    <p:sldId id="682" r:id="rId91"/>
    <p:sldId id="683" r:id="rId92"/>
    <p:sldId id="6598" r:id="rId93"/>
    <p:sldId id="6599" r:id="rId94"/>
    <p:sldId id="6600" r:id="rId95"/>
    <p:sldId id="6359" r:id="rId96"/>
    <p:sldId id="6063" r:id="rId97"/>
    <p:sldId id="6064" r:id="rId98"/>
    <p:sldId id="3792" r:id="rId99"/>
    <p:sldId id="7220" r:id="rId100"/>
    <p:sldId id="7221" r:id="rId101"/>
    <p:sldId id="7223" r:id="rId102"/>
    <p:sldId id="5771" r:id="rId103"/>
    <p:sldId id="7244" r:id="rId104"/>
    <p:sldId id="7121" r:id="rId105"/>
    <p:sldId id="7275" r:id="rId106"/>
    <p:sldId id="7396" r:id="rId107"/>
    <p:sldId id="7663" r:id="rId108"/>
    <p:sldId id="7609" r:id="rId109"/>
    <p:sldId id="7593" r:id="rId110"/>
    <p:sldId id="7592" r:id="rId111"/>
    <p:sldId id="7577" r:id="rId112"/>
    <p:sldId id="7578" r:id="rId113"/>
    <p:sldId id="7605" r:id="rId114"/>
    <p:sldId id="7986" r:id="rId115"/>
    <p:sldId id="8068" r:id="rId116"/>
    <p:sldId id="6038" r:id="rId117"/>
    <p:sldId id="7060" r:id="rId118"/>
    <p:sldId id="8069" r:id="rId11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0432FF"/>
    <a:srgbClr val="1A5712"/>
    <a:srgbClr val="8C0000"/>
    <a:srgbClr val="FF00C4"/>
    <a:srgbClr val="948A54"/>
    <a:srgbClr val="2A55D6"/>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5730" autoAdjust="0"/>
    <p:restoredTop sz="95473" autoAdjust="0"/>
  </p:normalViewPr>
  <p:slideViewPr>
    <p:cSldViewPr>
      <p:cViewPr varScale="1">
        <p:scale>
          <a:sx n="125" d="100"/>
          <a:sy n="125" d="100"/>
        </p:scale>
        <p:origin x="1928" y="168"/>
      </p:cViewPr>
      <p:guideLst>
        <p:guide orient="horz" pos="2160"/>
        <p:guide pos="2880"/>
      </p:guideLst>
    </p:cSldViewPr>
  </p:slideViewPr>
  <p:notesTextViewPr>
    <p:cViewPr>
      <p:scale>
        <a:sx n="100" d="100"/>
        <a:sy n="100" d="100"/>
      </p:scale>
      <p:origin x="0" y="0"/>
    </p:cViewPr>
  </p:notesTextViewPr>
  <p:sorterViewPr>
    <p:cViewPr>
      <p:scale>
        <a:sx n="20" d="100"/>
        <a:sy n="20"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51.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63" Type="http://schemas.openxmlformats.org/officeDocument/2006/relationships/slideMaster" Target="slideMasters/slideMaster63.xml"/><Relationship Id="rId68" Type="http://schemas.openxmlformats.org/officeDocument/2006/relationships/slide" Target="slides/slide2.xml"/><Relationship Id="rId84" Type="http://schemas.openxmlformats.org/officeDocument/2006/relationships/slide" Target="slides/slide18.xml"/><Relationship Id="rId89" Type="http://schemas.openxmlformats.org/officeDocument/2006/relationships/slide" Target="slides/slide23.xml"/><Relationship Id="rId112" Type="http://schemas.openxmlformats.org/officeDocument/2006/relationships/slide" Target="slides/slide46.xml"/><Relationship Id="rId16" Type="http://schemas.openxmlformats.org/officeDocument/2006/relationships/slideMaster" Target="slideMasters/slideMaster16.xml"/><Relationship Id="rId107" Type="http://schemas.openxmlformats.org/officeDocument/2006/relationships/slide" Target="slides/slide41.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Master" Target="slideMasters/slideMaster53.xml"/><Relationship Id="rId58" Type="http://schemas.openxmlformats.org/officeDocument/2006/relationships/slideMaster" Target="slideMasters/slideMaster58.xml"/><Relationship Id="rId74" Type="http://schemas.openxmlformats.org/officeDocument/2006/relationships/slide" Target="slides/slide8.xml"/><Relationship Id="rId79" Type="http://schemas.openxmlformats.org/officeDocument/2006/relationships/slide" Target="slides/slide13.xml"/><Relationship Id="rId102" Type="http://schemas.openxmlformats.org/officeDocument/2006/relationships/slide" Target="slides/slide36.xml"/><Relationship Id="rId123"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24.xml"/><Relationship Id="rId95" Type="http://schemas.openxmlformats.org/officeDocument/2006/relationships/slide" Target="slides/slide29.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64" Type="http://schemas.openxmlformats.org/officeDocument/2006/relationships/slideMaster" Target="slideMasters/slideMaster64.xml"/><Relationship Id="rId69" Type="http://schemas.openxmlformats.org/officeDocument/2006/relationships/slide" Target="slides/slide3.xml"/><Relationship Id="rId113" Type="http://schemas.openxmlformats.org/officeDocument/2006/relationships/slide" Target="slides/slide47.xml"/><Relationship Id="rId118" Type="http://schemas.openxmlformats.org/officeDocument/2006/relationships/slide" Target="slides/slide52.xml"/><Relationship Id="rId80" Type="http://schemas.openxmlformats.org/officeDocument/2006/relationships/slide" Target="slides/slide14.xml"/><Relationship Id="rId85" Type="http://schemas.openxmlformats.org/officeDocument/2006/relationships/slide" Target="slides/slide19.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7.xml"/><Relationship Id="rId108" Type="http://schemas.openxmlformats.org/officeDocument/2006/relationships/slide" Target="slides/slide42.xml"/><Relationship Id="rId124" Type="http://schemas.openxmlformats.org/officeDocument/2006/relationships/theme" Target="theme/theme1.xml"/><Relationship Id="rId54" Type="http://schemas.openxmlformats.org/officeDocument/2006/relationships/slideMaster" Target="slideMasters/slideMaster54.xml"/><Relationship Id="rId70" Type="http://schemas.openxmlformats.org/officeDocument/2006/relationships/slide" Target="slides/slide4.xml"/><Relationship Id="rId75" Type="http://schemas.openxmlformats.org/officeDocument/2006/relationships/slide" Target="slides/slide9.xml"/><Relationship Id="rId91" Type="http://schemas.openxmlformats.org/officeDocument/2006/relationships/slide" Target="slides/slide25.xml"/><Relationship Id="rId96"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8.xml"/><Relationship Id="rId119" Type="http://schemas.openxmlformats.org/officeDocument/2006/relationships/slide" Target="slides/slide53.xml"/><Relationship Id="rId44" Type="http://schemas.openxmlformats.org/officeDocument/2006/relationships/slideMaster" Target="slideMasters/slideMaster44.xml"/><Relationship Id="rId60" Type="http://schemas.openxmlformats.org/officeDocument/2006/relationships/slideMaster" Target="slideMasters/slideMaster60.xml"/><Relationship Id="rId65" Type="http://schemas.openxmlformats.org/officeDocument/2006/relationships/slideMaster" Target="slideMasters/slideMaster65.xml"/><Relationship Id="rId81" Type="http://schemas.openxmlformats.org/officeDocument/2006/relationships/slide" Target="slides/slide15.xml"/><Relationship Id="rId86" Type="http://schemas.openxmlformats.org/officeDocument/2006/relationships/slide" Target="slides/slide20.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43.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10.xml"/><Relationship Id="rId97" Type="http://schemas.openxmlformats.org/officeDocument/2006/relationships/slide" Target="slides/slide31.xml"/><Relationship Id="rId104" Type="http://schemas.openxmlformats.org/officeDocument/2006/relationships/slide" Target="slides/slide38.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xml"/><Relationship Id="rId92" Type="http://schemas.openxmlformats.org/officeDocument/2006/relationships/slide" Target="slides/slide2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21.xml"/><Relationship Id="rId110" Type="http://schemas.openxmlformats.org/officeDocument/2006/relationships/slide" Target="slides/slide44.xml"/><Relationship Id="rId115" Type="http://schemas.openxmlformats.org/officeDocument/2006/relationships/slide" Target="slides/slide49.xml"/><Relationship Id="rId61" Type="http://schemas.openxmlformats.org/officeDocument/2006/relationships/slideMaster" Target="slideMasters/slideMaster61.xml"/><Relationship Id="rId82" Type="http://schemas.openxmlformats.org/officeDocument/2006/relationships/slide" Target="slides/slide1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1.xml"/><Relationship Id="rId100" Type="http://schemas.openxmlformats.org/officeDocument/2006/relationships/slide" Target="slides/slide34.xml"/><Relationship Id="rId105" Type="http://schemas.openxmlformats.org/officeDocument/2006/relationships/slide" Target="slides/slide39.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6.xml"/><Relationship Id="rId93" Type="http://schemas.openxmlformats.org/officeDocument/2006/relationships/slide" Target="slides/slide27.xml"/><Relationship Id="rId98" Type="http://schemas.openxmlformats.org/officeDocument/2006/relationships/slide" Target="slides/slide32.xml"/><Relationship Id="rId121" Type="http://schemas.openxmlformats.org/officeDocument/2006/relationships/handoutMaster" Target="handoutMasters/handoutMaster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xml"/><Relationship Id="rId116" Type="http://schemas.openxmlformats.org/officeDocument/2006/relationships/slide" Target="slides/slide50.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7.xml"/><Relationship Id="rId88" Type="http://schemas.openxmlformats.org/officeDocument/2006/relationships/slide" Target="slides/slide22.xml"/><Relationship Id="rId111" Type="http://schemas.openxmlformats.org/officeDocument/2006/relationships/slide" Target="slides/slide45.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4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7.xml"/><Relationship Id="rId78" Type="http://schemas.openxmlformats.org/officeDocument/2006/relationships/slide" Target="slides/slide12.xml"/><Relationship Id="rId94" Type="http://schemas.openxmlformats.org/officeDocument/2006/relationships/slide" Target="slides/slide28.xml"/><Relationship Id="rId99" Type="http://schemas.openxmlformats.org/officeDocument/2006/relationships/slide" Target="slides/slide33.xml"/><Relationship Id="rId101" Type="http://schemas.openxmlformats.org/officeDocument/2006/relationships/slide" Target="slides/slide35.xml"/><Relationship Id="rId12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6/20/24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6/20/24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7">
            <a:extLst>
              <a:ext uri="{FF2B5EF4-FFF2-40B4-BE49-F238E27FC236}">
                <a16:creationId xmlns:a16="http://schemas.microsoft.com/office/drawing/2014/main" id="{4970873D-26C9-4F4E-BB94-4E1EC127E8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4E82DFE-E98A-254F-BFEC-3824591F8463}" type="slidenum">
              <a:rPr lang="en-US" altLang="en-US" smtClean="0">
                <a:solidFill>
                  <a:srgbClr val="000000"/>
                </a:solidFill>
                <a:latin typeface="Arial" panose="020B0604020202020204" pitchFamily="34" charset="0"/>
              </a:rPr>
              <a:pPr>
                <a:spcBef>
                  <a:spcPct val="0"/>
                </a:spcBef>
              </a:pPr>
              <a:t>1</a:t>
            </a:fld>
            <a:endParaRPr lang="en-US" altLang="en-US">
              <a:solidFill>
                <a:srgbClr val="000000"/>
              </a:solidFill>
              <a:latin typeface="Arial" panose="020B0604020202020204" pitchFamily="34" charset="0"/>
            </a:endParaRPr>
          </a:p>
        </p:txBody>
      </p:sp>
      <p:sp>
        <p:nvSpPr>
          <p:cNvPr id="646146" name="Rectangle 2">
            <a:extLst>
              <a:ext uri="{FF2B5EF4-FFF2-40B4-BE49-F238E27FC236}">
                <a16:creationId xmlns:a16="http://schemas.microsoft.com/office/drawing/2014/main" id="{C2A0FF1F-825F-734E-90D6-E0ED72CA90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6147" name="Rectangle 3">
            <a:extLst>
              <a:ext uri="{FF2B5EF4-FFF2-40B4-BE49-F238E27FC236}">
                <a16:creationId xmlns:a16="http://schemas.microsoft.com/office/drawing/2014/main" id="{9CF49887-C12A-984F-8FC8-8B47E5DE79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48890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[CLICK] The goal of the scalability analysis we perform is to nail down the specific sources of data movement bottlenecks in the application.</a:t>
            </a:r>
          </a:p>
          <a:p>
            <a:endParaRPr lang="en-US" dirty="0"/>
          </a:p>
          <a:p>
            <a:r>
              <a:rPr lang="en-US" dirty="0"/>
              <a:t>In this analysis, we evaluate the performance and energy scaling of an application in three different system configurations; and  collect the key metrics for our bottleneck classification </a:t>
            </a:r>
          </a:p>
          <a:p>
            <a:endParaRPr lang="en-US" dirty="0"/>
          </a:p>
          <a:p>
            <a:r>
              <a:rPr lang="en-US" dirty="0"/>
              <a:t>[CLICK] During scalability analysis, we simulate three system configurations of a general-purpose multicore processor. To this end, we build a framework that integrates the </a:t>
            </a:r>
            <a:r>
              <a:rPr lang="en-US" dirty="0" err="1"/>
              <a:t>ZSim</a:t>
            </a:r>
            <a:r>
              <a:rPr lang="en-US" dirty="0"/>
              <a:t> CPU simulator with the </a:t>
            </a:r>
            <a:r>
              <a:rPr lang="en-US" dirty="0" err="1"/>
              <a:t>Ramulator</a:t>
            </a:r>
            <a:r>
              <a:rPr lang="en-US" dirty="0"/>
              <a:t> memory simulator to produce a fast, scalable, and cycle-accurate open-source simulator called DAMOV-SIM. We use </a:t>
            </a:r>
            <a:r>
              <a:rPr lang="en-US" dirty="0" err="1"/>
              <a:t>ZSim</a:t>
            </a:r>
            <a:r>
              <a:rPr lang="en-US" dirty="0"/>
              <a:t> to simulate the core microarchitecture, cache hierarchy, coherence protocol, and prefetchers. We use </a:t>
            </a:r>
            <a:r>
              <a:rPr lang="en-US" dirty="0" err="1"/>
              <a:t>Ramulator</a:t>
            </a:r>
            <a:r>
              <a:rPr lang="en-US" dirty="0"/>
              <a:t> to simulate the DRAM architecture, memory controllers, and memory accesses.</a:t>
            </a:r>
          </a:p>
          <a:p>
            <a:endParaRPr lang="en-US" dirty="0"/>
          </a:p>
          <a:p>
            <a:r>
              <a:rPr lang="en-US" dirty="0"/>
              <a:t>[CLICK] The first configuration we evaluate is of a host CPU with a deep cache hierarchy, with a 32 KB, private L1 cache, a 256 KB private  L2 cache,  and a shared 8MB L3 cache.</a:t>
            </a:r>
          </a:p>
          <a:p>
            <a:endParaRPr lang="en-US" dirty="0"/>
          </a:p>
          <a:p>
            <a:r>
              <a:rPr lang="en-US" dirty="0"/>
              <a:t>[CLICK] The second configuration is of an NDP CPU with only a private read-only  L1 cache of 32 KB.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our paper we evaluate an third configuration that includes hardware prefetcher on top of configuration 1. However, we omit such configuration in this talk.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remaining components of the processor configuration are kept the same to isolate the impact of only the caches, prefetchers, and NDP.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way, we expect that the performance and energy differences between the three configurations to come exclusively from the different data movement requirements. </a:t>
            </a:r>
          </a:p>
          <a:p>
            <a:endParaRPr lang="en-US" dirty="0"/>
          </a:p>
          <a:p>
            <a:r>
              <a:rPr lang="en-US" dirty="0"/>
              <a:t> [CLICK] For all configurations, we sweep the number of CPU cores in our analysis from 1 to 256, as previous works  show that large core counts are necessary to saturate the bandwidth provided by modern high-bandwidth memories, and because modern CPUs and NDP proposals can have varying core counts.</a:t>
            </a:r>
          </a:p>
          <a:p>
            <a:endParaRPr lang="en-US" dirty="0"/>
          </a:p>
          <a:p>
            <a:r>
              <a:rPr lang="en-US" dirty="0"/>
              <a:t>[CLICK] We simulate a memory architecture similar to the Hybrid Memory Cube device where the host CPU accesses memory through a high-speed off-chip link, </a:t>
            </a:r>
          </a:p>
          <a:p>
            <a:endParaRPr lang="en-US" dirty="0"/>
          </a:p>
          <a:p>
            <a:r>
              <a:rPr lang="en-US" dirty="0"/>
              <a:t>[CLICK] and  the NDP logic resides in the logic layer of the memory chip and has direct access to the DRAM banks, thus taking advantage of higher memory bandwidth and lower memory latency. </a:t>
            </a:r>
          </a:p>
          <a:p>
            <a:endParaRPr lang="en-US" dirty="0"/>
          </a:p>
          <a:p>
            <a:r>
              <a:rPr lang="en-US" dirty="0"/>
              <a:t>[NEXT]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441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With such classification, </a:t>
            </a:r>
            <a:r>
              <a:rPr lang="en-US" dirty="0"/>
              <a:t>we analyze how the functions in each class correlates with different data movement mitigation mechanisms in terms of performance and energy using our scalability analysis. </a:t>
            </a:r>
          </a:p>
          <a:p>
            <a:endParaRPr lang="en-US" b="1" dirty="0"/>
          </a:p>
          <a:p>
            <a:r>
              <a:rPr lang="en-US" b="1" dirty="0"/>
              <a:t>[NEXT] </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6567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open source DAMOV to facilitate further research in mitigating data movement bottlenecks, including in near data processing.</a:t>
            </a:r>
          </a:p>
          <a:p>
            <a:endParaRPr lang="en-US" dirty="0"/>
          </a:p>
          <a:p>
            <a:r>
              <a:rPr lang="en-US" dirty="0"/>
              <a:t>[CLICK] In our DAMOV repository, we provide</a:t>
            </a:r>
          </a:p>
          <a:p>
            <a:endParaRPr lang="en-US" dirty="0"/>
          </a:p>
          <a:p>
            <a:r>
              <a:rPr lang="en-US" dirty="0"/>
              <a:t>[CLICK] The complete set of 144 application functions that compose our benchmark suite</a:t>
            </a:r>
          </a:p>
          <a:p>
            <a:endParaRPr lang="en-US" dirty="0"/>
          </a:p>
          <a:p>
            <a:r>
              <a:rPr lang="en-US" dirty="0"/>
              <a:t>[CLICK] And our DAMOV-SIM simulator</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109437-7086-8D43-B75A-27CE5E6EC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4356715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open source DAMOV to facilitate further research in mitigating data movement bottlenecks, including in near data processing.</a:t>
            </a:r>
          </a:p>
          <a:p>
            <a:endParaRPr lang="en-US" dirty="0"/>
          </a:p>
          <a:p>
            <a:r>
              <a:rPr lang="en-US" dirty="0"/>
              <a:t>[CLICK] In our DAMOV repository, we provide</a:t>
            </a:r>
          </a:p>
          <a:p>
            <a:endParaRPr lang="en-US" dirty="0"/>
          </a:p>
          <a:p>
            <a:r>
              <a:rPr lang="en-US" dirty="0"/>
              <a:t>[CLICK] The complete set of 144 application functions that compose our benchmark suite</a:t>
            </a:r>
          </a:p>
          <a:p>
            <a:endParaRPr lang="en-US" dirty="0"/>
          </a:p>
          <a:p>
            <a:r>
              <a:rPr lang="en-US" dirty="0"/>
              <a:t>[CLICK] And our DAMOV-SIM simulator</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109437-7086-8D43-B75A-27CE5E6EC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4243357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Perhaps we have taken processor-centric system design a bit too far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6726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8228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31846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7912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56200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7119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Our methodology has three steps.</a:t>
            </a:r>
          </a:p>
          <a:p>
            <a:endParaRPr lang="en-US" dirty="0"/>
          </a:p>
          <a:p>
            <a:r>
              <a:rPr lang="en-US" dirty="0"/>
              <a:t>[CLICK] It takes as input an application’s source code and its input datasets. </a:t>
            </a:r>
          </a:p>
          <a:p>
            <a:endParaRPr lang="en-US" dirty="0"/>
          </a:p>
          <a:p>
            <a:r>
              <a:rPr lang="en-US" dirty="0"/>
              <a:t>[CLICK] In Step 1, we use a hardware profiling tool to identify memory-bound functions across many applications. This step allows for a quick first-level identification of many applications that suffer from memory bottlenecks and functions that cause these bottlenecks.</a:t>
            </a:r>
          </a:p>
          <a:p>
            <a:endParaRPr lang="en-US" dirty="0"/>
          </a:p>
          <a:p>
            <a:r>
              <a:rPr lang="en-US" dirty="0"/>
              <a:t>[CLICK] We utilize a new simulator, called DAMOV-SIM to collect key metrics and execute performance analysis of the functions identified in Step 1.</a:t>
            </a:r>
          </a:p>
          <a:p>
            <a:endParaRPr lang="en-US" dirty="0"/>
          </a:p>
          <a:p>
            <a:r>
              <a:rPr lang="en-US" dirty="0"/>
              <a:t>[CLICK] In Step 2, we use the architecture-independent profiling tool to collect metrics that provide insights about the memory access behavior of the memory-bottlenecked functions. </a:t>
            </a:r>
          </a:p>
          <a:p>
            <a:endParaRPr lang="en-US" dirty="0"/>
          </a:p>
          <a:p>
            <a:r>
              <a:rPr lang="en-US" dirty="0"/>
              <a:t>[CLICK] In Step 3, we collect architecture-dependent metrics and analyze the performance and energy of each function in an application when each of our three candidate data movement mitigation mechanisms is applied to the system. </a:t>
            </a:r>
          </a:p>
          <a:p>
            <a:endParaRPr lang="en-US" dirty="0"/>
          </a:p>
          <a:p>
            <a:r>
              <a:rPr lang="en-US" dirty="0"/>
              <a:t>[CLICK] By combining the data obtained from all three steps, we can systematically classify the leading causes of data movement bottlenecks in an application or function into different bottleneck classes</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25421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51561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01754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49</a:t>
            </a:fld>
            <a:endParaRPr lang="en-US"/>
          </a:p>
        </p:txBody>
      </p:sp>
    </p:spTree>
    <p:extLst>
      <p:ext uri="{BB962C8B-B14F-4D97-AF65-F5344CB8AC3E}">
        <p14:creationId xmlns:p14="http://schemas.microsoft.com/office/powerpoint/2010/main" val="13154569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7">
            <a:extLst>
              <a:ext uri="{FF2B5EF4-FFF2-40B4-BE49-F238E27FC236}">
                <a16:creationId xmlns:a16="http://schemas.microsoft.com/office/drawing/2014/main" id="{4970873D-26C9-4F4E-BB94-4E1EC127E8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4E82DFE-E98A-254F-BFEC-3824591F8463}" type="slidenum">
              <a:rPr lang="en-US" altLang="en-US" smtClean="0">
                <a:solidFill>
                  <a:srgbClr val="000000"/>
                </a:solidFill>
                <a:latin typeface="Arial" panose="020B0604020202020204" pitchFamily="34" charset="0"/>
              </a:rPr>
              <a:pPr>
                <a:spcBef>
                  <a:spcPct val="0"/>
                </a:spcBef>
              </a:pPr>
              <a:t>53</a:t>
            </a:fld>
            <a:endParaRPr lang="en-US" altLang="en-US">
              <a:solidFill>
                <a:srgbClr val="000000"/>
              </a:solidFill>
              <a:latin typeface="Arial" panose="020B0604020202020204" pitchFamily="34" charset="0"/>
            </a:endParaRPr>
          </a:p>
        </p:txBody>
      </p:sp>
      <p:sp>
        <p:nvSpPr>
          <p:cNvPr id="646146" name="Rectangle 2">
            <a:extLst>
              <a:ext uri="{FF2B5EF4-FFF2-40B4-BE49-F238E27FC236}">
                <a16:creationId xmlns:a16="http://schemas.microsoft.com/office/drawing/2014/main" id="{C2A0FF1F-825F-734E-90D6-E0ED72CA90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6147" name="Rectangle 3">
            <a:extLst>
              <a:ext uri="{FF2B5EF4-FFF2-40B4-BE49-F238E27FC236}">
                <a16:creationId xmlns:a16="http://schemas.microsoft.com/office/drawing/2014/main" id="{9CF49887-C12A-984F-8FC8-8B47E5DE79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668901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check the first step </a:t>
            </a:r>
          </a:p>
          <a:p>
            <a:endParaRPr lang="en-US" dirty="0"/>
          </a:p>
          <a:p>
            <a:r>
              <a:rPr lang="en-US" dirty="0"/>
              <a:t> [NEXT]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933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goal of the first step is to identify functions in an application that suffers from memory bottlenecks</a:t>
            </a:r>
          </a:p>
          <a:p>
            <a:endParaRPr lang="en-US" dirty="0"/>
          </a:p>
          <a:p>
            <a:r>
              <a:rPr lang="en-US" dirty="0"/>
              <a:t>[CLICK] To profile the applications and identify functions that suffer from data movement bottlenecks</a:t>
            </a:r>
          </a:p>
          <a:p>
            <a:endParaRPr lang="en-US" dirty="0"/>
          </a:p>
          <a:p>
            <a:r>
              <a:rPr lang="en-US" dirty="0"/>
              <a:t>[CLICK] we use a hardware profiling tool. In this work, we decided to use Intel </a:t>
            </a:r>
            <a:r>
              <a:rPr lang="en-US" dirty="0" err="1"/>
              <a:t>Vtune</a:t>
            </a:r>
            <a:endParaRPr lang="en-US" dirty="0"/>
          </a:p>
          <a:p>
            <a:endParaRPr lang="en-US" dirty="0"/>
          </a:p>
          <a:p>
            <a:r>
              <a:rPr lang="en-US" dirty="0"/>
              <a:t>[CLICK] Intel </a:t>
            </a:r>
            <a:r>
              <a:rPr lang="en-US" dirty="0" err="1"/>
              <a:t>Vtune</a:t>
            </a:r>
            <a:r>
              <a:rPr lang="en-US" dirty="0"/>
              <a:t> provides a metric called Memory bound, which is defined as the percentage of CPU pipeline slots that are not utilized because of memory stalls. </a:t>
            </a:r>
          </a:p>
          <a:p>
            <a:endParaRPr lang="en-US" dirty="0"/>
          </a:p>
          <a:p>
            <a:r>
              <a:rPr lang="en-US" dirty="0"/>
              <a:t> [NEXT]</a:t>
            </a:r>
          </a:p>
          <a:p>
            <a:endParaRPr lang="en-US" dirty="0"/>
          </a:p>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2478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give a look to the second  step.</a:t>
            </a:r>
          </a:p>
          <a:p>
            <a:endParaRPr lang="en-US" dirty="0"/>
          </a:p>
          <a:p>
            <a:r>
              <a:rPr lang="en-US" dirty="0"/>
              <a:t>[NEXT]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0176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In Step 2, we aim to analyze application’s memory characteristics, as locality, thus we could understand how it affects the components of the memory system, as cache behavior or  prefetching. To this end, we evaluate two key metrics.</a:t>
            </a:r>
          </a:p>
          <a:p>
            <a:endParaRPr lang="en-US" dirty="0"/>
          </a:p>
          <a:p>
            <a:r>
              <a:rPr lang="en-US" dirty="0"/>
              <a:t>[CLICK] We first evaluate spatial locality from an application. </a:t>
            </a:r>
          </a:p>
          <a:p>
            <a:endParaRPr lang="en-US" dirty="0"/>
          </a:p>
          <a:p>
            <a:r>
              <a:rPr lang="en-US" dirty="0"/>
              <a:t>[CLICK] For this, we collect the memory trace of an application </a:t>
            </a:r>
          </a:p>
          <a:p>
            <a:endParaRPr lang="en-US" dirty="0"/>
          </a:p>
          <a:p>
            <a:r>
              <a:rPr lang="en-US" dirty="0"/>
              <a:t>[CLICK] To build a  histogram called the stride profile, where each bin  stores how many times each stride appear in the memory trace.</a:t>
            </a:r>
          </a:p>
          <a:p>
            <a:endParaRPr lang="en-US" dirty="0"/>
          </a:p>
          <a:p>
            <a:r>
              <a:rPr lang="en-US" dirty="0"/>
              <a:t>[CLICK] In this example, the stride between the first accessed address and the next accessed address is equal to 1. We increment a stride profile histogram in bin 1 to indicate such stride has been observed.</a:t>
            </a:r>
          </a:p>
          <a:p>
            <a:endParaRPr lang="en-US" dirty="0"/>
          </a:p>
          <a:p>
            <a:r>
              <a:rPr lang="en-US" dirty="0"/>
              <a:t>[CLICK] We use the stride profile histogram to calculate the cumulative distribution  of stride profiles, which represents the final spatial locality value. </a:t>
            </a:r>
          </a:p>
          <a:p>
            <a:endParaRPr lang="en-US" dirty="0"/>
          </a:p>
          <a:p>
            <a:r>
              <a:rPr lang="en-US" dirty="0"/>
              <a:t>[CLICK] A spatial locality value close to 0 is caused by large stride values or random accesses, as shown in this example. In such case, we say the application has low spatial locality </a:t>
            </a:r>
          </a:p>
          <a:p>
            <a:endParaRPr lang="en-US" dirty="0"/>
          </a:p>
          <a:p>
            <a:r>
              <a:rPr lang="en-US" dirty="0"/>
              <a:t>[CLICK] A spatial locality value close to 1 is caused by a completely sequential access pattern. . In such case, we say the application has high spatial locality </a:t>
            </a:r>
          </a:p>
          <a:p>
            <a:endParaRPr lang="en-US" dirty="0"/>
          </a:p>
          <a:p>
            <a:r>
              <a:rPr lang="en-US" dirty="0"/>
              <a:t>[NEXT]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109437-7086-8D43-B75A-27CE5E6EC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0147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Similarly, we evaluate how much temporal locality an application has. </a:t>
            </a:r>
          </a:p>
          <a:p>
            <a:endParaRPr lang="en-US" dirty="0"/>
          </a:p>
          <a:p>
            <a:r>
              <a:rPr lang="en-US" dirty="0"/>
              <a:t>[CLICK] For this, we collect the memory trace of an application </a:t>
            </a:r>
          </a:p>
          <a:p>
            <a:endParaRPr lang="en-US" dirty="0"/>
          </a:p>
          <a:p>
            <a:r>
              <a:rPr lang="en-US" dirty="0"/>
              <a:t>[CLICK] to create a histogram called reuse profile, where each bin  represents the number of times a memory address is reused. For each memory address, we increment the bin that represents the corresponding number of repetitions. </a:t>
            </a:r>
          </a:p>
          <a:p>
            <a:endParaRPr lang="en-US" dirty="0"/>
          </a:p>
          <a:p>
            <a:r>
              <a:rPr lang="en-US" dirty="0"/>
              <a:t>[CLICK] In this example, memory address  A is reused 4 times. Thus, we increment the reuse profile histogram in bin 4 to indicate such reuse has been observed.</a:t>
            </a:r>
          </a:p>
          <a:p>
            <a:endParaRPr lang="en-US" dirty="0"/>
          </a:p>
          <a:p>
            <a:r>
              <a:rPr lang="en-US" dirty="0"/>
              <a:t>[CLICK] We use the reuse profile histogram to calculate the cumulative distribution  of rese profiles, which represents the final temporal locality value. </a:t>
            </a:r>
          </a:p>
          <a:p>
            <a:endParaRPr lang="en-US" dirty="0"/>
          </a:p>
          <a:p>
            <a:r>
              <a:rPr lang="en-US" dirty="0"/>
              <a:t>[CLICK] A temporal locality value close to 0 is caused by low data reuse. In such case, we say the application has low temporal locality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 temporal locality value close to 1 is caused by high data reuse/ In such case, we say the application has high temporal locality </a:t>
            </a:r>
          </a:p>
          <a:p>
            <a:endParaRPr lang="en-US" dirty="0"/>
          </a:p>
          <a:p>
            <a:r>
              <a:rPr lang="en-US" dirty="0"/>
              <a:t>[NEXT]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109437-7086-8D43-B75A-27CE5E6EC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4369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let's look deeper into Step 3 of our methodology </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000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a:t>While Step 2 allows us to understand inherent application sources for memory boundedness, it is important to understand how hardware architectural features can also result in memory bottlenecks.  As a result, in our third step we perform a scalability analysis of the functions selected in Step 1, where we evaluate performance and energy scaling for three different system configurations. The scalability analysis makes use of three architecture-dependent metrics: </a:t>
            </a:r>
          </a:p>
          <a:p>
            <a:endParaRPr lang="en-US" dirty="0"/>
          </a:p>
          <a:p>
            <a:r>
              <a:rPr lang="en-US" dirty="0"/>
              <a:t>[CLICK] First, Arithmetic Intensity (AI), defined as the number of arithmetic and logic operations performed per L1 cache line accessed. </a:t>
            </a:r>
          </a:p>
          <a:p>
            <a:endParaRPr lang="en-US" dirty="0"/>
          </a:p>
          <a:p>
            <a:r>
              <a:rPr lang="en-US" dirty="0"/>
              <a:t>[CLICK] This metric indicates how much computation there is per memory request. Intuitively, applications with high AI are likely to be computationally intensive, while applications with low AI tend to be memory intensive</a:t>
            </a:r>
          </a:p>
          <a:p>
            <a:endParaRPr lang="en-US" dirty="0"/>
          </a:p>
          <a:p>
            <a:r>
              <a:rPr lang="en-US" dirty="0"/>
              <a:t>[CLICK] Second, Misses per Kilo-Instruction (MPKI), defined as the number of LLC misses per one thousand instructions.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This metric is considered to be a good indicator of NDP suitability by several prior works since it indicates memory intensity of an application.</a:t>
            </a:r>
          </a:p>
          <a:p>
            <a:endParaRPr lang="en-US" dirty="0"/>
          </a:p>
          <a:p>
            <a:r>
              <a:rPr lang="en-US" dirty="0"/>
              <a:t>[CLICK] and  third, a new metric called Last-to-First Miss-Ratio (LFMR) define as the ratio between the number of LLC misses and the total number of L1 cache misses. </a:t>
            </a:r>
          </a:p>
          <a:p>
            <a:endParaRPr lang="en-US" dirty="0"/>
          </a:p>
          <a:p>
            <a:r>
              <a:rPr lang="en-US" dirty="0"/>
              <a:t>[CLICK] We find that this metric accurately identifies how much an application benefits from the deep cache hierarchy. An LFMR value close to 0 means that the number of LLC misses is very small compared to the number of L1 misses. However, an LFMR value close to 1 means that very few L1 misses hit in L2 or L3 caches, and the application does not benefit much from the deep cache hierarchy, and most L1 misses need to be serviced by main memory</a:t>
            </a:r>
          </a:p>
          <a:p>
            <a:endParaRPr lang="en-US" dirty="0"/>
          </a:p>
          <a:p>
            <a:r>
              <a:rPr lang="en-US" dirty="0"/>
              <a:t>[NEXT] </a:t>
            </a:r>
          </a:p>
          <a:p>
            <a:endParaRPr lang="en-US" dirty="0"/>
          </a:p>
          <a:p>
            <a:r>
              <a:rPr lang="en-US" dirty="0"/>
              <a:t>[NEXT]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235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Master" Target="../slideMasters/slideMaster62.xml"/><Relationship Id="rId4" Type="http://schemas.openxmlformats.org/officeDocument/2006/relationships/image" Target="../media/image9.jpeg"/></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3.xml"/></Relationships>
</file>

<file path=ppt/slideLayouts/_rels/slideLayout6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4.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4.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6.xml"/></Relationships>
</file>

<file path=ppt/slideLayouts/_rels/slideLayout69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6.xml"/></Relationships>
</file>

<file path=ppt/slideLayouts/_rels/slideLayout69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6/20/24</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2024. 6. 20.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2024. 6. 20.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2024. 6. 20.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2024. 6. 20.</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2024. 6. 20.</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2024. 6. 20.</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2024. 6. 20.</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6/20/24</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194996880"/>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3022748827"/>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2844348648"/>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673294743"/>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2431732729"/>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978746972"/>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386205692"/>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66632457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1766707855"/>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452579808"/>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110139324"/>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1698652"/>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8482364"/>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3161478"/>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4185520"/>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4878452"/>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9680095"/>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36310"/>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1627763"/>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7407949"/>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1999752"/>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868246"/>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03425495"/>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470731054"/>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852116492"/>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69844510"/>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07270744"/>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13182394"/>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986152822"/>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062486270"/>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018878341"/>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983644539"/>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68205396"/>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2658042"/>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1775802"/>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3966446"/>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2931253"/>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9473481"/>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8120122"/>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8014594"/>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802520"/>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4679863"/>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054041"/>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3516007"/>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80714961"/>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849193371"/>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589501526"/>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46749651"/>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0607654"/>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66817788"/>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203430946"/>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621467233"/>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8646969"/>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878319528"/>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740107998"/>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6611412"/>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683005"/>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991947"/>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6846919"/>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541919"/>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9768868"/>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381794"/>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5540252"/>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0510753"/>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2388659"/>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0961845"/>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1937757"/>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1889456"/>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6784263"/>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9137394"/>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7434173"/>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0469503"/>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4542624"/>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8563842"/>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4580434"/>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4604124"/>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1290896"/>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725684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3021770"/>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1203353"/>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881052"/>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8093815"/>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0366137"/>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9387529"/>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5807467"/>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7232110"/>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5917201"/>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2576942"/>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3375152"/>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8697546"/>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563949"/>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5968767"/>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8010157"/>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0068310"/>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2751675"/>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721418"/>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0145277"/>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358694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6344101"/>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4338968"/>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1532664424"/>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1013330960"/>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780721335"/>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2994295624"/>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229640177"/>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3883942028"/>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3374944274"/>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84720805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3856979627"/>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557915780"/>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2231705550"/>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3489979743"/>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7269631"/>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74391"/>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5482950"/>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484604"/>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6305679"/>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4105328"/>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4969480"/>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185131"/>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230101"/>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35113"/>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5070776"/>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3503890"/>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2647218"/>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6397697"/>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1724017"/>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4423395"/>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8492406"/>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8364639"/>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2089538"/>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1450286"/>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5437046"/>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5617253"/>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625676"/>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2090546"/>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9100005"/>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5056819"/>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cstate="screen">
            <a:extLst>
              <a:ext uri="{28A0092B-C50C-407E-A947-70E740481C1C}">
                <a14:useLocalDpi xmlns:a14="http://schemas.microsoft.com/office/drawing/2010/main"/>
              </a:ext>
            </a:extLst>
          </a:blip>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cstate="screen">
            <a:lum bright="-8000"/>
            <a:extLst>
              <a:ext uri="{28A0092B-C50C-407E-A947-70E740481C1C}">
                <a14:useLocalDpi xmlns:a14="http://schemas.microsoft.com/office/drawing/2010/main"/>
              </a:ext>
            </a:extLst>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412476"/>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8089379"/>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5081763"/>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8603731"/>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8735776"/>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766877"/>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333599"/>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1804900"/>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67627032"/>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867705307"/>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909213287"/>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04551678"/>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52114607"/>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396304225"/>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686446272"/>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4147850429"/>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727827147"/>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2603565"/>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41652260"/>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023849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7273774"/>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1525032"/>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407841"/>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8197304"/>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5844893"/>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6572785"/>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2490012"/>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4392628"/>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3930839"/>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6634247"/>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3547196"/>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9537139"/>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4076267"/>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7316184"/>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5361187"/>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5929227"/>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0194000"/>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5794084"/>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9503525"/>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902938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7053703"/>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1183286"/>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187587689"/>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906073210"/>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841937945"/>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610741826"/>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554522207"/>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081880840"/>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232130875"/>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104288215"/>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178303478"/>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405102020"/>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2170455392"/>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406493594"/>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41418167"/>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19222955"/>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8287346"/>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24051311"/>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93033677"/>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783937851"/>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894882459"/>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0556957"/>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73670780"/>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0584815"/>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t>6/20/24</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492315846"/>
      </p:ext>
    </p:extLst>
  </p:cSld>
  <p:clrMapOvr>
    <a:overrideClrMapping bg1="lt1" tx1="dk1" bg2="lt2" tx2="dk2" accent1="accent1" accent2="accent2" accent3="accent3" accent4="accent4" accent5="accent5" accent6="accent6" hlink="hlink" folHlink="folHlink"/>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t>6/20/24</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156730039"/>
      </p:ext>
    </p:extLst>
  </p:cSld>
  <p:clrMapOvr>
    <a:overrideClrMapping bg1="lt1" tx1="dk1" bg2="lt2" tx2="dk2" accent1="accent1" accent2="accent2" accent3="accent3" accent4="accent4" accent5="accent5" accent6="accent6" hlink="hlink" folHlink="folHlink"/>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t>6/20/24</a:t>
            </a:fld>
            <a:endParaRPr lang="en-US"/>
          </a:p>
        </p:txBody>
      </p:sp>
      <p:sp>
        <p:nvSpPr>
          <p:cNvPr id="6" name="Footer Placeholder 5"/>
          <p:cNvSpPr>
            <a:spLocks noGrp="1"/>
          </p:cNvSpPr>
          <p:nvPr>
            <p:ph type="ftr" sz="quarter" idx="13"/>
          </p:nvPr>
        </p:nvSpPr>
        <p:spPr/>
        <p:txBody>
          <a:bodyPr/>
          <a:lstStyle/>
          <a:p>
            <a:endParaRPr lang="en-US" dirty="0"/>
          </a:p>
        </p:txBody>
      </p:sp>
      <p:sp>
        <p:nvSpPr>
          <p:cNvPr id="7" name="Slide Number Placeholder 6"/>
          <p:cNvSpPr>
            <a:spLocks noGrp="1"/>
          </p:cNvSpPr>
          <p:nvPr>
            <p:ph type="sldNum" sz="quarter" idx="14"/>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453638048"/>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t>6/20/24</a:t>
            </a:fld>
            <a:endParaRPr lang="en-US"/>
          </a:p>
        </p:txBody>
      </p:sp>
      <p:sp>
        <p:nvSpPr>
          <p:cNvPr id="5" name="Footer Placeholder 4"/>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075341329"/>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t>6/20/24</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156889935"/>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6/20/24</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1644715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6/20/24</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425733146"/>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t>6/20/24</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377600235"/>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6/20/24</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09409846"/>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6/20/24</a:t>
            </a:fld>
            <a:endParaRPr lang="en-US"/>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802169756"/>
      </p:ext>
    </p:extLst>
  </p:cSld>
  <p:clrMapOvr>
    <a:overrideClrMapping bg1="dk1" tx1="lt1" bg2="dk2" tx2="lt2" accent1="accent1" accent2="accent2" accent3="accent3" accent4="accent4" accent5="accent5" accent6="accent6" hlink="hlink" folHlink="folHlink"/>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6/20/24</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449382373"/>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6/20/24</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819989314"/>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617582"/>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257509"/>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4662162"/>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3185493"/>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9682941"/>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5294882"/>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988996"/>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1250370"/>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7860778"/>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74112"/>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168815"/>
      </p:ext>
    </p:extLst>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504494551"/>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464722346"/>
      </p:ext>
    </p:extLst>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951266905"/>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2049135"/>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912208044"/>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185326197"/>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1479488599"/>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669865"/>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769677468"/>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237133227"/>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522553654"/>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77863980"/>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a:extLst>
              <a:ext uri="{FF2B5EF4-FFF2-40B4-BE49-F238E27FC236}">
                <a16:creationId xmlns:a16="http://schemas.microsoft.com/office/drawing/2014/main" id="{9CD35D2D-5E91-46D5-981B-E75BA6DA714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a:extLst>
              <a:ext uri="{FF2B5EF4-FFF2-40B4-BE49-F238E27FC236}">
                <a16:creationId xmlns:a16="http://schemas.microsoft.com/office/drawing/2014/main" id="{7A21EAFC-4035-4857-807A-CB62B3BF44F4}"/>
              </a:ext>
            </a:extLst>
          </p:cNvPr>
          <p:cNvSpPr>
            <a:spLocks noGrp="1" noChangeArrowheads="1"/>
          </p:cNvSpPr>
          <p:nvPr>
            <p:ph type="ftr" sz="quarter" idx="10"/>
          </p:nvPr>
        </p:nvSpPr>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C888C28F-145F-424D-84CC-5AE9AF6843AB}"/>
              </a:ext>
            </a:extLst>
          </p:cNvPr>
          <p:cNvSpPr>
            <a:spLocks noGrp="1" noChangeArrowheads="1"/>
          </p:cNvSpPr>
          <p:nvPr>
            <p:ph type="sldNum" sz="quarter" idx="11"/>
          </p:nvPr>
        </p:nvSpPr>
        <p:spPr/>
        <p:txBody>
          <a:bodyPr/>
          <a:lstStyle>
            <a:lvl1pPr>
              <a:defRPr/>
            </a:lvl1pPr>
          </a:lstStyle>
          <a:p>
            <a:pPr>
              <a:defRPr/>
            </a:pPr>
            <a:fld id="{43826BB2-7A42-4BD5-B790-DBCEF432F448}" type="slidenum">
              <a:rPr lang="en-US" altLang="en-US"/>
              <a:pPr>
                <a:defRPr/>
              </a:pPr>
              <a:t>‹#›</a:t>
            </a:fld>
            <a:endParaRPr lang="en-US" altLang="en-US"/>
          </a:p>
        </p:txBody>
      </p:sp>
    </p:spTree>
    <p:extLst>
      <p:ext uri="{BB962C8B-B14F-4D97-AF65-F5344CB8AC3E}">
        <p14:creationId xmlns:p14="http://schemas.microsoft.com/office/powerpoint/2010/main" val="920010822"/>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09AC565-7350-4525-9420-2EB7757D306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4AA7F312-6BE9-48B6-AA7B-A6D10D628BA6}"/>
              </a:ext>
            </a:extLst>
          </p:cNvPr>
          <p:cNvSpPr>
            <a:spLocks noGrp="1" noChangeArrowheads="1"/>
          </p:cNvSpPr>
          <p:nvPr>
            <p:ph type="sldNum" sz="quarter" idx="11"/>
          </p:nvPr>
        </p:nvSpPr>
        <p:spPr>
          <a:ln/>
        </p:spPr>
        <p:txBody>
          <a:bodyPr/>
          <a:lstStyle>
            <a:lvl1pPr>
              <a:defRPr/>
            </a:lvl1pPr>
          </a:lstStyle>
          <a:p>
            <a:pPr>
              <a:defRPr/>
            </a:pPr>
            <a:fld id="{8B19D7DF-598B-483B-A6D0-8553CDFAE631}" type="slidenum">
              <a:rPr lang="en-US" altLang="en-US"/>
              <a:pPr>
                <a:defRPr/>
              </a:pPr>
              <a:t>‹#›</a:t>
            </a:fld>
            <a:endParaRPr lang="en-US" altLang="en-US"/>
          </a:p>
        </p:txBody>
      </p:sp>
    </p:spTree>
    <p:extLst>
      <p:ext uri="{BB962C8B-B14F-4D97-AF65-F5344CB8AC3E}">
        <p14:creationId xmlns:p14="http://schemas.microsoft.com/office/powerpoint/2010/main" val="4103998078"/>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08787426-EFB2-4064-9F82-5B1B136B39E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60038527-DAED-4D79-A54B-129F6A20F670}"/>
              </a:ext>
            </a:extLst>
          </p:cNvPr>
          <p:cNvSpPr>
            <a:spLocks noGrp="1" noChangeArrowheads="1"/>
          </p:cNvSpPr>
          <p:nvPr>
            <p:ph type="sldNum" sz="quarter" idx="11"/>
          </p:nvPr>
        </p:nvSpPr>
        <p:spPr>
          <a:ln/>
        </p:spPr>
        <p:txBody>
          <a:bodyPr/>
          <a:lstStyle>
            <a:lvl1pPr>
              <a:defRPr/>
            </a:lvl1pPr>
          </a:lstStyle>
          <a:p>
            <a:pPr>
              <a:defRPr/>
            </a:pPr>
            <a:fld id="{63D67C19-8364-4600-B88B-828769DCBD4B}" type="slidenum">
              <a:rPr lang="en-US" altLang="en-US"/>
              <a:pPr>
                <a:defRPr/>
              </a:pPr>
              <a:t>‹#›</a:t>
            </a:fld>
            <a:endParaRPr lang="en-US" altLang="en-US"/>
          </a:p>
        </p:txBody>
      </p:sp>
    </p:spTree>
    <p:extLst>
      <p:ext uri="{BB962C8B-B14F-4D97-AF65-F5344CB8AC3E}">
        <p14:creationId xmlns:p14="http://schemas.microsoft.com/office/powerpoint/2010/main" val="2749112868"/>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DB333F77-5829-459B-B71C-A401B0AC83F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DC357D67-E160-41BD-A8F4-591D3B61CA44}"/>
              </a:ext>
            </a:extLst>
          </p:cNvPr>
          <p:cNvSpPr>
            <a:spLocks noGrp="1" noChangeArrowheads="1"/>
          </p:cNvSpPr>
          <p:nvPr>
            <p:ph type="sldNum" sz="quarter" idx="11"/>
          </p:nvPr>
        </p:nvSpPr>
        <p:spPr>
          <a:ln/>
        </p:spPr>
        <p:txBody>
          <a:bodyPr/>
          <a:lstStyle>
            <a:lvl1pPr>
              <a:defRPr/>
            </a:lvl1pPr>
          </a:lstStyle>
          <a:p>
            <a:pPr>
              <a:defRPr/>
            </a:pPr>
            <a:fld id="{A9E1BDAC-3FCE-4406-AD14-A59ECE86B20E}" type="slidenum">
              <a:rPr lang="en-US" altLang="en-US"/>
              <a:pPr>
                <a:defRPr/>
              </a:pPr>
              <a:t>‹#›</a:t>
            </a:fld>
            <a:endParaRPr lang="en-US" altLang="en-US"/>
          </a:p>
        </p:txBody>
      </p:sp>
    </p:spTree>
    <p:extLst>
      <p:ext uri="{BB962C8B-B14F-4D97-AF65-F5344CB8AC3E}">
        <p14:creationId xmlns:p14="http://schemas.microsoft.com/office/powerpoint/2010/main" val="2135372309"/>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D26DBB79-5AEF-450D-8A69-9E473A6D46FD}"/>
              </a:ext>
            </a:extLst>
          </p:cNvPr>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a:extLst>
              <a:ext uri="{FF2B5EF4-FFF2-40B4-BE49-F238E27FC236}">
                <a16:creationId xmlns:a16="http://schemas.microsoft.com/office/drawing/2014/main" id="{5613F326-A967-4A16-9691-5994EAA77F81}"/>
              </a:ext>
            </a:extLst>
          </p:cNvPr>
          <p:cNvSpPr>
            <a:spLocks noGrp="1" noChangeArrowheads="1"/>
          </p:cNvSpPr>
          <p:nvPr>
            <p:ph type="sldNum" sz="quarter" idx="11"/>
          </p:nvPr>
        </p:nvSpPr>
        <p:spPr>
          <a:ln/>
        </p:spPr>
        <p:txBody>
          <a:bodyPr/>
          <a:lstStyle>
            <a:lvl1pPr>
              <a:defRPr/>
            </a:lvl1pPr>
          </a:lstStyle>
          <a:p>
            <a:pPr>
              <a:defRPr/>
            </a:pPr>
            <a:fld id="{4DDDAB56-7687-49EE-9BFA-357DD2115F9B}" type="slidenum">
              <a:rPr lang="en-US" altLang="en-US"/>
              <a:pPr>
                <a:defRPr/>
              </a:pPr>
              <a:t>‹#›</a:t>
            </a:fld>
            <a:endParaRPr lang="en-US" altLang="en-US"/>
          </a:p>
        </p:txBody>
      </p:sp>
    </p:spTree>
    <p:extLst>
      <p:ext uri="{BB962C8B-B14F-4D97-AF65-F5344CB8AC3E}">
        <p14:creationId xmlns:p14="http://schemas.microsoft.com/office/powerpoint/2010/main" val="1532744262"/>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C5F115-951D-416A-8367-F27935F171CC}"/>
              </a:ext>
            </a:extLst>
          </p:cNvPr>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a:extLst>
              <a:ext uri="{FF2B5EF4-FFF2-40B4-BE49-F238E27FC236}">
                <a16:creationId xmlns:a16="http://schemas.microsoft.com/office/drawing/2014/main" id="{9FA67899-1E4C-4F33-994F-0FE9DDF922F2}"/>
              </a:ext>
            </a:extLst>
          </p:cNvPr>
          <p:cNvSpPr>
            <a:spLocks noGrp="1" noChangeArrowheads="1"/>
          </p:cNvSpPr>
          <p:nvPr>
            <p:ph type="sldNum" sz="quarter" idx="11"/>
          </p:nvPr>
        </p:nvSpPr>
        <p:spPr>
          <a:ln/>
        </p:spPr>
        <p:txBody>
          <a:bodyPr/>
          <a:lstStyle>
            <a:lvl1pPr>
              <a:defRPr/>
            </a:lvl1pPr>
          </a:lstStyle>
          <a:p>
            <a:pPr>
              <a:defRPr/>
            </a:pPr>
            <a:fld id="{EE6ABE56-5E07-4208-997F-19E78ED34494}" type="slidenum">
              <a:rPr lang="en-US" altLang="en-US"/>
              <a:pPr>
                <a:defRPr/>
              </a:pPr>
              <a:t>‹#›</a:t>
            </a:fld>
            <a:endParaRPr lang="en-US" altLang="en-US"/>
          </a:p>
        </p:txBody>
      </p:sp>
    </p:spTree>
    <p:extLst>
      <p:ext uri="{BB962C8B-B14F-4D97-AF65-F5344CB8AC3E}">
        <p14:creationId xmlns:p14="http://schemas.microsoft.com/office/powerpoint/2010/main" val="2038879376"/>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A3210EB8-01E8-436A-B41F-069A2DB8B749}"/>
              </a:ext>
            </a:extLst>
          </p:cNvPr>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a:extLst>
              <a:ext uri="{FF2B5EF4-FFF2-40B4-BE49-F238E27FC236}">
                <a16:creationId xmlns:a16="http://schemas.microsoft.com/office/drawing/2014/main" id="{88357862-E4F0-4312-AEFB-533810CEB356}"/>
              </a:ext>
            </a:extLst>
          </p:cNvPr>
          <p:cNvSpPr>
            <a:spLocks noGrp="1" noChangeArrowheads="1"/>
          </p:cNvSpPr>
          <p:nvPr>
            <p:ph type="sldNum" sz="quarter" idx="11"/>
          </p:nvPr>
        </p:nvSpPr>
        <p:spPr>
          <a:ln/>
        </p:spPr>
        <p:txBody>
          <a:bodyPr/>
          <a:lstStyle>
            <a:lvl1pPr>
              <a:defRPr/>
            </a:lvl1pPr>
          </a:lstStyle>
          <a:p>
            <a:pPr>
              <a:defRPr/>
            </a:pPr>
            <a:fld id="{63632353-6DA2-4969-8B9B-3DBC4F8425A4}" type="slidenum">
              <a:rPr lang="en-US" altLang="en-US"/>
              <a:pPr>
                <a:defRPr/>
              </a:pPr>
              <a:t>‹#›</a:t>
            </a:fld>
            <a:endParaRPr lang="en-US" altLang="en-US"/>
          </a:p>
        </p:txBody>
      </p:sp>
    </p:spTree>
    <p:extLst>
      <p:ext uri="{BB962C8B-B14F-4D97-AF65-F5344CB8AC3E}">
        <p14:creationId xmlns:p14="http://schemas.microsoft.com/office/powerpoint/2010/main" val="1102853564"/>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7D8C17F0-0F2C-4BA2-ACAD-9F9DD7E1D754}"/>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01206954-09DD-443F-8138-FD04D7E91044}"/>
              </a:ext>
            </a:extLst>
          </p:cNvPr>
          <p:cNvSpPr>
            <a:spLocks noGrp="1" noChangeArrowheads="1"/>
          </p:cNvSpPr>
          <p:nvPr>
            <p:ph type="sldNum" sz="quarter" idx="11"/>
          </p:nvPr>
        </p:nvSpPr>
        <p:spPr>
          <a:ln/>
        </p:spPr>
        <p:txBody>
          <a:bodyPr/>
          <a:lstStyle>
            <a:lvl1pPr>
              <a:defRPr/>
            </a:lvl1pPr>
          </a:lstStyle>
          <a:p>
            <a:pPr>
              <a:defRPr/>
            </a:pPr>
            <a:fld id="{00E294FE-CC9E-4E10-B310-514CFBF72E7D}" type="slidenum">
              <a:rPr lang="en-US" altLang="en-US"/>
              <a:pPr>
                <a:defRPr/>
              </a:pPr>
              <a:t>‹#›</a:t>
            </a:fld>
            <a:endParaRPr lang="en-US" altLang="en-US"/>
          </a:p>
        </p:txBody>
      </p:sp>
    </p:spTree>
    <p:extLst>
      <p:ext uri="{BB962C8B-B14F-4D97-AF65-F5344CB8AC3E}">
        <p14:creationId xmlns:p14="http://schemas.microsoft.com/office/powerpoint/2010/main" val="3350566870"/>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2D2B0F18-FF15-4EF6-984A-01641DEDA28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1E37D587-FAF0-4764-AD77-644AFEF7307D}"/>
              </a:ext>
            </a:extLst>
          </p:cNvPr>
          <p:cNvSpPr>
            <a:spLocks noGrp="1" noChangeArrowheads="1"/>
          </p:cNvSpPr>
          <p:nvPr>
            <p:ph type="sldNum" sz="quarter" idx="11"/>
          </p:nvPr>
        </p:nvSpPr>
        <p:spPr>
          <a:ln/>
        </p:spPr>
        <p:txBody>
          <a:bodyPr/>
          <a:lstStyle>
            <a:lvl1pPr>
              <a:defRPr/>
            </a:lvl1pPr>
          </a:lstStyle>
          <a:p>
            <a:pPr>
              <a:defRPr/>
            </a:pPr>
            <a:fld id="{EA63DEC2-A46B-4DF0-9B6D-3DA55177CC49}" type="slidenum">
              <a:rPr lang="en-US" altLang="en-US"/>
              <a:pPr>
                <a:defRPr/>
              </a:pPr>
              <a:t>‹#›</a:t>
            </a:fld>
            <a:endParaRPr lang="en-US" altLang="en-US"/>
          </a:p>
        </p:txBody>
      </p:sp>
    </p:spTree>
    <p:extLst>
      <p:ext uri="{BB962C8B-B14F-4D97-AF65-F5344CB8AC3E}">
        <p14:creationId xmlns:p14="http://schemas.microsoft.com/office/powerpoint/2010/main" val="280765019"/>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C0A08B9B-687C-4AD3-8C6D-FA4C5E16A313}"/>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5BE2A02B-D63E-4DD6-9FFA-98D71570A2AD}"/>
              </a:ext>
            </a:extLst>
          </p:cNvPr>
          <p:cNvSpPr>
            <a:spLocks noGrp="1" noChangeArrowheads="1"/>
          </p:cNvSpPr>
          <p:nvPr>
            <p:ph type="sldNum" sz="quarter" idx="11"/>
          </p:nvPr>
        </p:nvSpPr>
        <p:spPr>
          <a:ln/>
        </p:spPr>
        <p:txBody>
          <a:bodyPr/>
          <a:lstStyle>
            <a:lvl1pPr>
              <a:defRPr/>
            </a:lvl1pPr>
          </a:lstStyle>
          <a:p>
            <a:pPr>
              <a:defRPr/>
            </a:pPr>
            <a:fld id="{AC4704B9-2B86-45E3-BC5C-2F3F28BAAB8B}" type="slidenum">
              <a:rPr lang="en-US" altLang="en-US"/>
              <a:pPr>
                <a:defRPr/>
              </a:pPr>
              <a:t>‹#›</a:t>
            </a:fld>
            <a:endParaRPr lang="en-US" altLang="en-US"/>
          </a:p>
        </p:txBody>
      </p:sp>
    </p:spTree>
    <p:extLst>
      <p:ext uri="{BB962C8B-B14F-4D97-AF65-F5344CB8AC3E}">
        <p14:creationId xmlns:p14="http://schemas.microsoft.com/office/powerpoint/2010/main" val="3420058119"/>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E62CEBD1-E2A7-41F0-A158-62153EC297D5}"/>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6011B996-071A-4884-856A-6B25C3879E5F}"/>
              </a:ext>
            </a:extLst>
          </p:cNvPr>
          <p:cNvSpPr>
            <a:spLocks noGrp="1" noChangeArrowheads="1"/>
          </p:cNvSpPr>
          <p:nvPr>
            <p:ph type="sldNum" sz="quarter" idx="11"/>
          </p:nvPr>
        </p:nvSpPr>
        <p:spPr>
          <a:ln/>
        </p:spPr>
        <p:txBody>
          <a:bodyPr/>
          <a:lstStyle>
            <a:lvl1pPr>
              <a:defRPr/>
            </a:lvl1pPr>
          </a:lstStyle>
          <a:p>
            <a:pPr>
              <a:defRPr/>
            </a:pPr>
            <a:fld id="{9FC1C64C-0813-4AB1-8463-69A3B31BE146}" type="slidenum">
              <a:rPr lang="en-US" altLang="en-US"/>
              <a:pPr>
                <a:defRPr/>
              </a:pPr>
              <a:t>‹#›</a:t>
            </a:fld>
            <a:endParaRPr lang="en-US" altLang="en-US"/>
          </a:p>
        </p:txBody>
      </p:sp>
    </p:spTree>
    <p:extLst>
      <p:ext uri="{BB962C8B-B14F-4D97-AF65-F5344CB8AC3E}">
        <p14:creationId xmlns:p14="http://schemas.microsoft.com/office/powerpoint/2010/main" val="286619212"/>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a:extLst>
              <a:ext uri="{FF2B5EF4-FFF2-40B4-BE49-F238E27FC236}">
                <a16:creationId xmlns:a16="http://schemas.microsoft.com/office/drawing/2014/main" id="{B55989F0-9C2F-467D-8A2B-E760CFC57E82}"/>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B76D41D7-E031-46E6-8D53-528FF913AD9F}"/>
              </a:ext>
            </a:extLst>
          </p:cNvPr>
          <p:cNvSpPr>
            <a:spLocks noGrp="1" noChangeArrowheads="1"/>
          </p:cNvSpPr>
          <p:nvPr>
            <p:ph type="sldNum" sz="quarter" idx="11"/>
          </p:nvPr>
        </p:nvSpPr>
        <p:spPr>
          <a:ln/>
        </p:spPr>
        <p:txBody>
          <a:bodyPr/>
          <a:lstStyle>
            <a:lvl1pPr>
              <a:defRPr/>
            </a:lvl1pPr>
          </a:lstStyle>
          <a:p>
            <a:pPr>
              <a:defRPr/>
            </a:pPr>
            <a:fld id="{20C0357D-5951-4316-833F-FB5D4423D797}" type="slidenum">
              <a:rPr lang="en-US" altLang="en-US"/>
              <a:pPr>
                <a:defRPr/>
              </a:pPr>
              <a:t>‹#›</a:t>
            </a:fld>
            <a:endParaRPr lang="en-US" altLang="en-US"/>
          </a:p>
        </p:txBody>
      </p:sp>
    </p:spTree>
    <p:extLst>
      <p:ext uri="{BB962C8B-B14F-4D97-AF65-F5344CB8AC3E}">
        <p14:creationId xmlns:p14="http://schemas.microsoft.com/office/powerpoint/2010/main" val="865291627"/>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136972"/>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8B7E-9D90-9B48-A8F0-5C08F12D53F9}"/>
              </a:ext>
            </a:extLst>
          </p:cNvPr>
          <p:cNvSpPr>
            <a:spLocks noGrp="1"/>
          </p:cNvSpPr>
          <p:nvPr>
            <p:ph type="title"/>
          </p:nvPr>
        </p:nvSpPr>
        <p:spPr>
          <a:xfrm>
            <a:off x="0" y="3370062"/>
            <a:ext cx="9144000" cy="1325563"/>
          </a:xfrm>
          <a:prstGeom prst="rect">
            <a:avLst/>
          </a:prstGeom>
        </p:spPr>
        <p:txBody>
          <a:bodyPr/>
          <a:lstStyle>
            <a:lvl1pPr>
              <a:defRPr sz="6600" b="1" i="1" baseline="0">
                <a:latin typeface="Cambria" panose="02040503050406030204" pitchFamily="18" charset="0"/>
              </a:defRPr>
            </a:lvl1pPr>
          </a:lstStyle>
          <a:p>
            <a:r>
              <a:rPr lang="en-US" dirty="0"/>
              <a:t>Click to edit Master title style</a:t>
            </a:r>
            <a:endParaRPr lang="en-TR" dirty="0"/>
          </a:p>
        </p:txBody>
      </p:sp>
      <p:sp>
        <p:nvSpPr>
          <p:cNvPr id="3" name="Rectangle 2">
            <a:extLst>
              <a:ext uri="{FF2B5EF4-FFF2-40B4-BE49-F238E27FC236}">
                <a16:creationId xmlns:a16="http://schemas.microsoft.com/office/drawing/2014/main" id="{2217C05B-AE6B-CA40-92B3-312C96F8E5F4}"/>
              </a:ext>
            </a:extLst>
          </p:cNvPr>
          <p:cNvSpPr/>
          <p:nvPr userDrawn="1"/>
        </p:nvSpPr>
        <p:spPr>
          <a:xfrm>
            <a:off x="0" y="4697080"/>
            <a:ext cx="9144000" cy="1437501"/>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14105809"/>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FA48C-FC23-4C73-AC9B-B702C151A810}"/>
              </a:ext>
            </a:extLst>
          </p:cNvPr>
          <p:cNvSpPr/>
          <p:nvPr userDrawn="1"/>
        </p:nvSpPr>
        <p:spPr>
          <a:xfrm>
            <a:off x="0" y="0"/>
            <a:ext cx="9144000" cy="86041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5991" y="11100"/>
            <a:ext cx="8987621" cy="761258"/>
          </a:xfrm>
          <a:prstGeom prst="rect">
            <a:avLst/>
          </a:prstGeom>
        </p:spPr>
        <p:txBody>
          <a:bodyPr anchor="ctr"/>
          <a:lstStyle>
            <a:lvl1pPr>
              <a:lnSpc>
                <a:spcPct val="100000"/>
              </a:lnSpc>
              <a:spcAft>
                <a:spcPts val="600"/>
              </a:spcAft>
              <a:defRPr sz="4400" b="1" baseline="0">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75034"/>
            <a:ext cx="8987622" cy="543504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47146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75991" y="6524699"/>
            <a:ext cx="977147" cy="282728"/>
          </a:xfrm>
          <a:prstGeom prst="rect">
            <a:avLst/>
          </a:prstGeom>
        </p:spPr>
      </p:pic>
      <p:pic>
        <p:nvPicPr>
          <p:cNvPr id="10" name="Picture 2">
            <a:extLst>
              <a:ext uri="{FF2B5EF4-FFF2-40B4-BE49-F238E27FC236}">
                <a16:creationId xmlns:a16="http://schemas.microsoft.com/office/drawing/2014/main" id="{22204A7A-FB0E-A441-B9F5-28F279051F9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14921" y="6449551"/>
            <a:ext cx="1867175" cy="3828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88180C1-8B68-AC4C-94FA-42ACC1C193E9}"/>
              </a:ext>
            </a:extLst>
          </p:cNvPr>
          <p:cNvSpPr/>
          <p:nvPr userDrawn="1"/>
        </p:nvSpPr>
        <p:spPr>
          <a:xfrm>
            <a:off x="1073731" y="6449551"/>
            <a:ext cx="779781" cy="343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11" name="Picture 2">
            <a:extLst>
              <a:ext uri="{FF2B5EF4-FFF2-40B4-BE49-F238E27FC236}">
                <a16:creationId xmlns:a16="http://schemas.microsoft.com/office/drawing/2014/main" id="{111B3916-F58F-6644-9FA8-ED642158E897}"/>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r="60005"/>
          <a:stretch/>
        </p:blipFill>
        <p:spPr bwMode="auto">
          <a:xfrm>
            <a:off x="1263518" y="6510185"/>
            <a:ext cx="589994" cy="302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158891"/>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74"/>
            <a:ext cx="7886700" cy="1500187"/>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22387842"/>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8277809"/>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D989BB-6B22-6F4F-A2DB-495D1361DBE3}"/>
              </a:ext>
            </a:extLst>
          </p:cNvPr>
          <p:cNvSpPr/>
          <p:nvPr userDrawn="1"/>
        </p:nvSpPr>
        <p:spPr>
          <a:xfrm>
            <a:off x="0" y="-23584"/>
            <a:ext cx="9144000" cy="685800"/>
          </a:xfrm>
          <a:prstGeom prst="rect">
            <a:avLst/>
          </a:prstGeom>
          <a:solidFill>
            <a:srgbClr val="45A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5991" y="73723"/>
            <a:ext cx="8987622" cy="740193"/>
          </a:xfrm>
          <a:prstGeom prst="rect">
            <a:avLst/>
          </a:prstGeom>
        </p:spPr>
        <p:txBody>
          <a:bodyPr/>
          <a:lstStyle>
            <a:lvl1pPr algn="l">
              <a:defRPr sz="3600" b="1">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813916"/>
            <a:ext cx="8987622" cy="5416061"/>
          </a:xfrm>
          <a:prstGeom prst="rect">
            <a:avLst/>
          </a:prstGeom>
        </p:spPr>
        <p:txBody>
          <a:bodyPr/>
          <a:lstStyle>
            <a:lvl1pPr>
              <a:defRPr sz="2800">
                <a:latin typeface="Cambria" panose="02040503050406030204" pitchFamily="18" charset="0"/>
              </a:defRPr>
            </a:lvl1pPr>
            <a:lvl2pPr marL="685800" indent="-228600">
              <a:buFont typeface="Cambria" panose="02040503050406030204" pitchFamily="18" charset="0"/>
              <a:buChar char="-"/>
              <a:defRPr sz="2400">
                <a:latin typeface="Cambria" panose="02040503050406030204" pitchFamily="18" charset="0"/>
              </a:defRPr>
            </a:lvl2pPr>
            <a:lvl3pPr>
              <a:defRPr sz="2000">
                <a:latin typeface="Cambria" panose="02040503050406030204" pitchFamily="18" charset="0"/>
              </a:defRPr>
            </a:lvl3pPr>
            <a:lvl4pPr>
              <a:defRPr sz="2000">
                <a:latin typeface="Cambria" panose="02040503050406030204" pitchFamily="18" charset="0"/>
              </a:defRPr>
            </a:lvl4pPr>
            <a:lvl5pPr>
              <a:defRPr sz="20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989041758"/>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8189" y="79447"/>
            <a:ext cx="8987622" cy="740193"/>
          </a:xfrm>
          <a:prstGeom prst="rect">
            <a:avLst/>
          </a:prstGeom>
        </p:spPr>
        <p:txBody>
          <a:bodyPr/>
          <a:lstStyle>
            <a:lvl1pPr>
              <a:defRPr sz="4000" b="1">
                <a:solidFill>
                  <a:schemeClr val="tx1"/>
                </a:solidFill>
                <a:latin typeface="Corbel" panose="020B0503020204020204" pitchFamily="34" charset="0"/>
              </a:defRPr>
            </a:lvl1pPr>
          </a:lstStyle>
          <a:p>
            <a:r>
              <a:rPr lang="en-US"/>
              <a:t>Click to edit Master title style</a:t>
            </a:r>
          </a:p>
        </p:txBody>
      </p:sp>
      <p:sp>
        <p:nvSpPr>
          <p:cNvPr id="5" name="Slide Number Placeholder 5">
            <a:extLst>
              <a:ext uri="{FF2B5EF4-FFF2-40B4-BE49-F238E27FC236}">
                <a16:creationId xmlns:a16="http://schemas.microsoft.com/office/drawing/2014/main" id="{D67F7A59-CF4E-EC20-68A0-390CB76C13C3}"/>
              </a:ext>
            </a:extLst>
          </p:cNvPr>
          <p:cNvSpPr>
            <a:spLocks noGrp="1"/>
          </p:cNvSpPr>
          <p:nvPr>
            <p:ph type="sldNum" sz="quarter" idx="12"/>
          </p:nvPr>
        </p:nvSpPr>
        <p:spPr>
          <a:xfrm>
            <a:off x="7006213" y="6413428"/>
            <a:ext cx="2057400" cy="365125"/>
          </a:xfrm>
          <a:prstGeom prst="rect">
            <a:avLst/>
          </a:prstGeom>
        </p:spPr>
        <p:txBody>
          <a:bodyPr/>
          <a:lstStyle>
            <a:lvl1pPr algn="ctr">
              <a:defRPr sz="1400">
                <a:solidFill>
                  <a:schemeClr val="bg1">
                    <a:lumMod val="65000"/>
                  </a:schemeClr>
                </a:solidFill>
                <a:latin typeface="Corbel" panose="020B0503020204020204" pitchFamily="34" charset="0"/>
              </a:defRPr>
            </a:lvl1pPr>
          </a:lstStyle>
          <a:p>
            <a:pPr algn="r"/>
            <a:fld id="{FDEAB76D-489F-BC47-AE8A-9A4958F60173}" type="slidenum">
              <a:rPr lang="en-CH" smtClean="0"/>
              <a:pPr algn="r"/>
              <a:t>‹#›</a:t>
            </a:fld>
            <a:endParaRPr lang="en-CH"/>
          </a:p>
        </p:txBody>
      </p:sp>
      <p:pic>
        <p:nvPicPr>
          <p:cNvPr id="6" name="Picture 5" descr="safari.png">
            <a:extLst>
              <a:ext uri="{FF2B5EF4-FFF2-40B4-BE49-F238E27FC236}">
                <a16:creationId xmlns:a16="http://schemas.microsoft.com/office/drawing/2014/main" id="{4F195A89-C410-BCD9-0B74-E87F1A1635F1}"/>
              </a:ext>
            </a:extLst>
          </p:cNvPr>
          <p:cNvPicPr>
            <a:picLocks noChangeAspect="1"/>
          </p:cNvPicPr>
          <p:nvPr userDrawn="1"/>
        </p:nvPicPr>
        <p:blipFill>
          <a:blip r:embed="rId2" cstate="print"/>
          <a:stretch>
            <a:fillRect/>
          </a:stretch>
        </p:blipFill>
        <p:spPr>
          <a:xfrm>
            <a:off x="75991" y="6439729"/>
            <a:ext cx="1080120" cy="312522"/>
          </a:xfrm>
          <a:prstGeom prst="rect">
            <a:avLst/>
          </a:prstGeom>
        </p:spPr>
      </p:pic>
      <p:sp>
        <p:nvSpPr>
          <p:cNvPr id="7" name="Content Placeholder 13">
            <a:extLst>
              <a:ext uri="{FF2B5EF4-FFF2-40B4-BE49-F238E27FC236}">
                <a16:creationId xmlns:a16="http://schemas.microsoft.com/office/drawing/2014/main" id="{B7FAED6D-FE25-984D-F3D8-912BF36CF3D8}"/>
              </a:ext>
            </a:extLst>
          </p:cNvPr>
          <p:cNvSpPr>
            <a:spLocks noGrp="1"/>
          </p:cNvSpPr>
          <p:nvPr>
            <p:ph sz="quarter" idx="13" hasCustomPrompt="1"/>
          </p:nvPr>
        </p:nvSpPr>
        <p:spPr>
          <a:xfrm>
            <a:off x="78189" y="822959"/>
            <a:ext cx="8987622" cy="5291593"/>
          </a:xfrm>
          <a:prstGeom prst="rect">
            <a:avLst/>
          </a:prstGeom>
        </p:spPr>
        <p:txBody>
          <a:bodyPr/>
          <a:lstStyle/>
          <a:p>
            <a:pPr marL="274320" lvl="0" indent="-274320">
              <a:lnSpc>
                <a:spcPct val="130000"/>
              </a:lnSpc>
              <a:spcBef>
                <a:spcPts val="400"/>
              </a:spcBef>
              <a:defRPr/>
            </a:pPr>
            <a:r>
              <a:rPr kumimoji="0" lang="en-US" sz="1800" b="1" i="0" u="sng" strike="noStrike" kern="1200" cap="none" spc="0" normalizeH="0" baseline="0" noProof="0">
                <a:ln>
                  <a:noFill/>
                </a:ln>
                <a:effectLst/>
                <a:uLnTx/>
                <a:uFillTx/>
                <a:latin typeface="Corbel" panose="020B0503020204020204" pitchFamily="34" charset="0"/>
              </a:rPr>
              <a:t>Text 1</a:t>
            </a:r>
            <a:r>
              <a:rPr kumimoji="0" lang="en-US" sz="1800" b="1" i="0" strike="noStrike" kern="1200" cap="none" spc="0" normalizeH="0" baseline="0" noProof="0">
                <a:ln>
                  <a:noFill/>
                </a:ln>
                <a:effectLst/>
                <a:uLnTx/>
                <a:uFillTx/>
                <a:latin typeface="Corbel" panose="020B0503020204020204" pitchFamily="34" charset="0"/>
              </a:rPr>
              <a:t>:</a:t>
            </a:r>
            <a:endParaRPr kumimoji="0" lang="en-US" sz="1800" b="0" i="0" strike="noStrike" kern="1200" cap="none" spc="0" normalizeH="0" baseline="0" noProof="0">
              <a:ln>
                <a:noFill/>
              </a:ln>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C00000"/>
                </a:solidFill>
                <a:effectLst/>
                <a:uLnTx/>
                <a:uFillTx/>
                <a:latin typeface="Corbel" panose="020B0503020204020204" pitchFamily="34" charset="0"/>
              </a:rPr>
              <a:t>Text 2</a:t>
            </a:r>
            <a:r>
              <a:rPr kumimoji="0" lang="en-US" sz="1800" b="0" i="0" u="none" strike="noStrike" kern="1200" cap="none" spc="0" normalizeH="0" baseline="0" noProof="0">
                <a:ln>
                  <a:noFill/>
                </a:ln>
                <a:solidFill>
                  <a:srgbClr val="C00000"/>
                </a:solidFill>
                <a:effectLst/>
                <a:uLnTx/>
                <a:uFillTx/>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5B9BD5"/>
                </a:solidFill>
                <a:effectLst/>
                <a:uLnTx/>
                <a:uFillTx/>
                <a:latin typeface="Corbel" panose="020B0503020204020204" pitchFamily="34" charset="0"/>
              </a:rPr>
              <a:t>Text 3</a:t>
            </a:r>
            <a:r>
              <a:rPr kumimoji="0" lang="en-US" sz="1800" b="0" i="0" u="none" strike="noStrike" kern="1200" cap="none" spc="0" normalizeH="0" baseline="0" noProof="0">
                <a:ln>
                  <a:noFill/>
                </a:ln>
                <a:solidFill>
                  <a:srgbClr val="5B9BD5"/>
                </a:solidFill>
                <a:effectLst/>
                <a:uLnTx/>
                <a:uFillTx/>
                <a:latin typeface="Corbel" panose="020B0503020204020204" pitchFamily="34" charset="0"/>
              </a:rPr>
              <a:t>:</a:t>
            </a:r>
            <a:r>
              <a:rPr kumimoji="0" lang="en-US" sz="1800" b="0" i="0" u="none" strike="noStrike" kern="1200" cap="none" spc="0" normalizeH="0" noProof="0">
                <a:ln>
                  <a:noFill/>
                </a:ln>
                <a:solidFill>
                  <a:srgbClr val="5B9BD5"/>
                </a:solidFill>
                <a:effectLst/>
                <a:uLnTx/>
                <a:uFillTx/>
                <a:latin typeface="Corbel" panose="020B0503020204020204" pitchFamily="34" charset="0"/>
              </a:rPr>
              <a:t> </a:t>
            </a:r>
            <a:r>
              <a:rPr lang="en-US" sz="1400">
                <a:solidFill>
                  <a:srgbClr val="5B9BD5"/>
                </a:solidFill>
                <a:latin typeface="Corbel" panose="020B0503020204020204" pitchFamily="34" charset="0"/>
              </a:rPr>
              <a:t>	</a:t>
            </a:r>
            <a:endParaRPr kumimoji="0" lang="en-US" sz="1400" b="0" i="0" u="none" strike="noStrike" kern="1200" cap="none" spc="0" normalizeH="0" baseline="0" noProof="0">
              <a:ln>
                <a:noFill/>
              </a:ln>
              <a:solidFill>
                <a:srgbClr val="5B9BD5"/>
              </a:solidFill>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70AD47">
                    <a:lumMod val="75000"/>
                  </a:srgbClr>
                </a:solidFill>
                <a:effectLst/>
                <a:uLnTx/>
                <a:uFillTx/>
                <a:latin typeface="Corbel" panose="020B0503020204020204" pitchFamily="34" charset="0"/>
              </a:rPr>
              <a:t>Text 4</a:t>
            </a:r>
            <a:r>
              <a:rPr lang="en-US" sz="1800">
                <a:solidFill>
                  <a:srgbClr val="70AD47">
                    <a:lumMod val="75000"/>
                  </a:srgbClr>
                </a:solidFill>
                <a:latin typeface="Corbel" panose="020B0503020204020204" pitchFamily="34" charset="0"/>
              </a:rPr>
              <a:t>: </a:t>
            </a:r>
            <a:r>
              <a:rPr lang="en-US" sz="1400">
                <a:solidFill>
                  <a:srgbClr val="70AD47">
                    <a:lumMod val="75000"/>
                  </a:srgbClr>
                </a:solidFill>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ED7D31"/>
                </a:solidFill>
                <a:effectLst/>
                <a:uLnTx/>
                <a:uFillTx/>
                <a:latin typeface="Corbel" panose="020B0503020204020204" pitchFamily="34" charset="0"/>
              </a:rPr>
              <a:t>Text 5</a:t>
            </a:r>
            <a:r>
              <a:rPr kumimoji="0" lang="en-US" sz="1800" b="0" i="0" u="none" strike="noStrike" kern="1200" cap="none" spc="0" normalizeH="0" baseline="0" noProof="0">
                <a:ln>
                  <a:noFill/>
                </a:ln>
                <a:solidFill>
                  <a:srgbClr val="ED7D31"/>
                </a:solidFill>
                <a:effectLst/>
                <a:uLnTx/>
                <a:uFillTx/>
                <a:latin typeface="Corbel" panose="020B0503020204020204" pitchFamily="34" charset="0"/>
              </a:rPr>
              <a:t>: </a:t>
            </a:r>
            <a:endParaRPr lang="en-US" sz="1200">
              <a:solidFill>
                <a:schemeClr val="accent2"/>
              </a:solidFill>
              <a:latin typeface="Corbel" panose="020B0503020204020204" pitchFamily="34" charset="0"/>
            </a:endParaRPr>
          </a:p>
          <a:p>
            <a:pPr marL="674370" lvl="1" indent="-274320">
              <a:lnSpc>
                <a:spcPct val="130000"/>
              </a:lnSpc>
              <a:spcBef>
                <a:spcPts val="400"/>
              </a:spcBef>
              <a:defRPr/>
            </a:pPr>
            <a:endParaRPr lang="en-US" sz="1600">
              <a:solidFill>
                <a:schemeClr val="accent2"/>
              </a:solidFill>
              <a:latin typeface="Corbel" panose="020B0503020204020204" pitchFamily="34" charset="0"/>
            </a:endParaRPr>
          </a:p>
          <a:p>
            <a:pPr marL="0" lvl="0" indent="0">
              <a:lnSpc>
                <a:spcPct val="130000"/>
              </a:lnSpc>
              <a:spcBef>
                <a:spcPts val="400"/>
              </a:spcBef>
              <a:buNone/>
              <a:defRPr/>
            </a:pPr>
            <a:endParaRPr lang="en-US" sz="2000">
              <a:solidFill>
                <a:srgbClr val="C06900"/>
              </a:solidFill>
              <a:latin typeface="Corbel" panose="020B0503020204020204" pitchFamily="34" charset="0"/>
            </a:endParaRPr>
          </a:p>
          <a:p>
            <a:pPr marL="274320" lvl="0" indent="-274320">
              <a:lnSpc>
                <a:spcPct val="130000"/>
              </a:lnSpc>
              <a:spcBef>
                <a:spcPts val="400"/>
              </a:spcBef>
              <a:defRPr/>
            </a:pPr>
            <a:endParaRPr kumimoji="0" lang="en-US" sz="2000" i="0" u="none" strike="noStrike" kern="1200" cap="none" spc="0" normalizeH="0" baseline="0" noProof="0">
              <a:ln>
                <a:noFill/>
              </a:ln>
              <a:solidFill>
                <a:srgbClr val="ED7D31"/>
              </a:solidFill>
              <a:effectLst/>
              <a:uLnTx/>
              <a:uFillTx/>
              <a:latin typeface="Corbel" panose="020B0503020204020204" pitchFamily="34" charset="0"/>
            </a:endParaRPr>
          </a:p>
        </p:txBody>
      </p:sp>
    </p:spTree>
    <p:extLst>
      <p:ext uri="{BB962C8B-B14F-4D97-AF65-F5344CB8AC3E}">
        <p14:creationId xmlns:p14="http://schemas.microsoft.com/office/powerpoint/2010/main" val="2127153966"/>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460D64B3-47B9-4B80-8494-C2463AAD5939}"/>
              </a:ext>
            </a:extLst>
          </p:cNvPr>
          <p:cNvSpPr>
            <a:spLocks noGrp="1"/>
          </p:cNvSpPr>
          <p:nvPr>
            <p:ph sz="quarter" idx="13" hasCustomPrompt="1"/>
          </p:nvPr>
        </p:nvSpPr>
        <p:spPr>
          <a:xfrm>
            <a:off x="78189" y="822959"/>
            <a:ext cx="8987622" cy="5291593"/>
          </a:xfrm>
          <a:prstGeom prst="rect">
            <a:avLst/>
          </a:prstGeom>
        </p:spPr>
        <p:txBody>
          <a:bodyPr/>
          <a:lstStyle/>
          <a:p>
            <a:pPr marL="274320" lvl="0" indent="-274320">
              <a:lnSpc>
                <a:spcPct val="130000"/>
              </a:lnSpc>
              <a:spcBef>
                <a:spcPts val="400"/>
              </a:spcBef>
              <a:defRPr/>
            </a:pPr>
            <a:r>
              <a:rPr kumimoji="0" lang="en-US" sz="1800" b="1" i="0" u="sng" strike="noStrike" kern="1200" cap="none" spc="0" normalizeH="0" baseline="0" noProof="0">
                <a:ln>
                  <a:noFill/>
                </a:ln>
                <a:effectLst/>
                <a:uLnTx/>
                <a:uFillTx/>
                <a:latin typeface="Corbel" panose="020B0503020204020204" pitchFamily="34" charset="0"/>
              </a:rPr>
              <a:t>Text 1</a:t>
            </a:r>
            <a:r>
              <a:rPr kumimoji="0" lang="en-US" sz="1800" b="1" i="0" strike="noStrike" kern="1200" cap="none" spc="0" normalizeH="0" baseline="0" noProof="0">
                <a:ln>
                  <a:noFill/>
                </a:ln>
                <a:effectLst/>
                <a:uLnTx/>
                <a:uFillTx/>
                <a:latin typeface="Corbel" panose="020B0503020204020204" pitchFamily="34" charset="0"/>
              </a:rPr>
              <a:t>:</a:t>
            </a:r>
            <a:endParaRPr kumimoji="0" lang="en-US" sz="1800" b="0" i="0" strike="noStrike" kern="1200" cap="none" spc="0" normalizeH="0" baseline="0" noProof="0">
              <a:ln>
                <a:noFill/>
              </a:ln>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C00000"/>
                </a:solidFill>
                <a:effectLst/>
                <a:uLnTx/>
                <a:uFillTx/>
                <a:latin typeface="Corbel" panose="020B0503020204020204" pitchFamily="34" charset="0"/>
              </a:rPr>
              <a:t>Text 2</a:t>
            </a:r>
            <a:r>
              <a:rPr kumimoji="0" lang="en-US" sz="1800" b="0" i="0" u="none" strike="noStrike" kern="1200" cap="none" spc="0" normalizeH="0" baseline="0" noProof="0">
                <a:ln>
                  <a:noFill/>
                </a:ln>
                <a:solidFill>
                  <a:srgbClr val="C00000"/>
                </a:solidFill>
                <a:effectLst/>
                <a:uLnTx/>
                <a:uFillTx/>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5B9BD5"/>
                </a:solidFill>
                <a:effectLst/>
                <a:uLnTx/>
                <a:uFillTx/>
                <a:latin typeface="Corbel" panose="020B0503020204020204" pitchFamily="34" charset="0"/>
              </a:rPr>
              <a:t>Text 3</a:t>
            </a:r>
            <a:r>
              <a:rPr kumimoji="0" lang="en-US" sz="1800" b="0" i="0" u="none" strike="noStrike" kern="1200" cap="none" spc="0" normalizeH="0" baseline="0" noProof="0">
                <a:ln>
                  <a:noFill/>
                </a:ln>
                <a:solidFill>
                  <a:srgbClr val="5B9BD5"/>
                </a:solidFill>
                <a:effectLst/>
                <a:uLnTx/>
                <a:uFillTx/>
                <a:latin typeface="Corbel" panose="020B0503020204020204" pitchFamily="34" charset="0"/>
              </a:rPr>
              <a:t>:</a:t>
            </a:r>
            <a:r>
              <a:rPr kumimoji="0" lang="en-US" sz="1800" b="0" i="0" u="none" strike="noStrike" kern="1200" cap="none" spc="0" normalizeH="0" noProof="0">
                <a:ln>
                  <a:noFill/>
                </a:ln>
                <a:solidFill>
                  <a:srgbClr val="5B9BD5"/>
                </a:solidFill>
                <a:effectLst/>
                <a:uLnTx/>
                <a:uFillTx/>
                <a:latin typeface="Corbel" panose="020B0503020204020204" pitchFamily="34" charset="0"/>
              </a:rPr>
              <a:t> </a:t>
            </a:r>
            <a:r>
              <a:rPr lang="en-US" sz="1400">
                <a:solidFill>
                  <a:srgbClr val="5B9BD5"/>
                </a:solidFill>
                <a:latin typeface="Corbel" panose="020B0503020204020204" pitchFamily="34" charset="0"/>
              </a:rPr>
              <a:t>	</a:t>
            </a:r>
            <a:endParaRPr kumimoji="0" lang="en-US" sz="1400" b="0" i="0" u="none" strike="noStrike" kern="1200" cap="none" spc="0" normalizeH="0" baseline="0" noProof="0">
              <a:ln>
                <a:noFill/>
              </a:ln>
              <a:solidFill>
                <a:srgbClr val="5B9BD5"/>
              </a:solidFill>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70AD47">
                    <a:lumMod val="75000"/>
                  </a:srgbClr>
                </a:solidFill>
                <a:effectLst/>
                <a:uLnTx/>
                <a:uFillTx/>
                <a:latin typeface="Corbel" panose="020B0503020204020204" pitchFamily="34" charset="0"/>
              </a:rPr>
              <a:t>Text 4</a:t>
            </a:r>
            <a:r>
              <a:rPr lang="en-US" sz="1800">
                <a:solidFill>
                  <a:srgbClr val="70AD47">
                    <a:lumMod val="75000"/>
                  </a:srgbClr>
                </a:solidFill>
                <a:latin typeface="Corbel" panose="020B0503020204020204" pitchFamily="34" charset="0"/>
              </a:rPr>
              <a:t>: </a:t>
            </a:r>
            <a:r>
              <a:rPr lang="en-US" sz="1400">
                <a:solidFill>
                  <a:srgbClr val="70AD47">
                    <a:lumMod val="75000"/>
                  </a:srgbClr>
                </a:solidFill>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ED7D31"/>
                </a:solidFill>
                <a:effectLst/>
                <a:uLnTx/>
                <a:uFillTx/>
                <a:latin typeface="Corbel" panose="020B0503020204020204" pitchFamily="34" charset="0"/>
              </a:rPr>
              <a:t>Text 5</a:t>
            </a:r>
            <a:r>
              <a:rPr kumimoji="0" lang="en-US" sz="1800" b="0" i="0" u="none" strike="noStrike" kern="1200" cap="none" spc="0" normalizeH="0" baseline="0" noProof="0">
                <a:ln>
                  <a:noFill/>
                </a:ln>
                <a:solidFill>
                  <a:srgbClr val="ED7D31"/>
                </a:solidFill>
                <a:effectLst/>
                <a:uLnTx/>
                <a:uFillTx/>
                <a:latin typeface="Corbel" panose="020B0503020204020204" pitchFamily="34" charset="0"/>
              </a:rPr>
              <a:t>: </a:t>
            </a:r>
            <a:endParaRPr lang="en-US" sz="1200">
              <a:solidFill>
                <a:schemeClr val="accent2"/>
              </a:solidFill>
              <a:latin typeface="Corbel" panose="020B0503020204020204" pitchFamily="34" charset="0"/>
            </a:endParaRPr>
          </a:p>
          <a:p>
            <a:pPr marL="674370" lvl="1" indent="-274320">
              <a:lnSpc>
                <a:spcPct val="130000"/>
              </a:lnSpc>
              <a:spcBef>
                <a:spcPts val="400"/>
              </a:spcBef>
              <a:defRPr/>
            </a:pPr>
            <a:endParaRPr lang="en-US" sz="1600">
              <a:solidFill>
                <a:schemeClr val="accent2"/>
              </a:solidFill>
              <a:latin typeface="Corbel" panose="020B0503020204020204" pitchFamily="34" charset="0"/>
            </a:endParaRPr>
          </a:p>
          <a:p>
            <a:pPr marL="0" lvl="0" indent="0">
              <a:lnSpc>
                <a:spcPct val="130000"/>
              </a:lnSpc>
              <a:spcBef>
                <a:spcPts val="400"/>
              </a:spcBef>
              <a:buNone/>
              <a:defRPr/>
            </a:pPr>
            <a:endParaRPr lang="en-US" sz="2000">
              <a:solidFill>
                <a:srgbClr val="C06900"/>
              </a:solidFill>
              <a:latin typeface="Corbel" panose="020B0503020204020204" pitchFamily="34" charset="0"/>
            </a:endParaRPr>
          </a:p>
          <a:p>
            <a:pPr marL="274320" lvl="0" indent="-274320">
              <a:lnSpc>
                <a:spcPct val="130000"/>
              </a:lnSpc>
              <a:spcBef>
                <a:spcPts val="400"/>
              </a:spcBef>
              <a:defRPr/>
            </a:pPr>
            <a:endParaRPr kumimoji="0" lang="en-US" sz="2000" i="0" u="none" strike="noStrike" kern="1200" cap="none" spc="0" normalizeH="0" baseline="0" noProof="0">
              <a:ln>
                <a:noFill/>
              </a:ln>
              <a:solidFill>
                <a:srgbClr val="ED7D31"/>
              </a:solidFill>
              <a:effectLst/>
              <a:uLnTx/>
              <a:uFillTx/>
              <a:latin typeface="Corbel" panose="020B0503020204020204" pitchFamily="34" charset="0"/>
            </a:endParaRPr>
          </a:p>
        </p:txBody>
      </p:sp>
      <p:sp>
        <p:nvSpPr>
          <p:cNvPr id="4" name="Title 1">
            <a:extLst>
              <a:ext uri="{FF2B5EF4-FFF2-40B4-BE49-F238E27FC236}">
                <a16:creationId xmlns:a16="http://schemas.microsoft.com/office/drawing/2014/main" id="{029DDEC7-5C22-7ADB-60BD-945BAEBCFDE7}"/>
              </a:ext>
            </a:extLst>
          </p:cNvPr>
          <p:cNvSpPr>
            <a:spLocks noGrp="1"/>
          </p:cNvSpPr>
          <p:nvPr>
            <p:ph type="title"/>
          </p:nvPr>
        </p:nvSpPr>
        <p:spPr>
          <a:xfrm>
            <a:off x="78189" y="79447"/>
            <a:ext cx="8987622" cy="740193"/>
          </a:xfrm>
          <a:prstGeom prst="rect">
            <a:avLst/>
          </a:prstGeom>
        </p:spPr>
        <p:txBody>
          <a:bodyPr/>
          <a:lstStyle>
            <a:lvl1pPr>
              <a:defRPr sz="4000" b="1">
                <a:solidFill>
                  <a:schemeClr val="tx1"/>
                </a:solidFill>
                <a:latin typeface="Corbel" panose="020B0503020204020204" pitchFamily="34" charset="0"/>
              </a:defRPr>
            </a:lvl1pPr>
          </a:lstStyle>
          <a:p>
            <a:r>
              <a:rPr lang="en-US"/>
              <a:t>Click to edit Master title style</a:t>
            </a:r>
          </a:p>
        </p:txBody>
      </p:sp>
    </p:spTree>
    <p:extLst>
      <p:ext uri="{BB962C8B-B14F-4D97-AF65-F5344CB8AC3E}">
        <p14:creationId xmlns:p14="http://schemas.microsoft.com/office/powerpoint/2010/main" val="995964943"/>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8EF1544-24EE-9F40-92D1-5F7EF2704AEF}"/>
              </a:ext>
            </a:extLst>
          </p:cNvPr>
          <p:cNvSpPr>
            <a:spLocks noGrp="1"/>
          </p:cNvSpPr>
          <p:nvPr>
            <p:ph type="sldNum" sz="quarter" idx="12"/>
          </p:nvPr>
        </p:nvSpPr>
        <p:spPr>
          <a:xfrm>
            <a:off x="7006213" y="6413428"/>
            <a:ext cx="2057400" cy="365125"/>
          </a:xfrm>
          <a:prstGeom prst="rect">
            <a:avLst/>
          </a:prstGeom>
        </p:spPr>
        <p:txBody>
          <a:bodyPr/>
          <a:lstStyle>
            <a:lvl1pPr algn="ctr">
              <a:defRPr sz="1400">
                <a:solidFill>
                  <a:schemeClr val="bg1">
                    <a:lumMod val="65000"/>
                  </a:schemeClr>
                </a:solidFill>
                <a:latin typeface="Corbel" panose="020B0503020204020204" pitchFamily="34" charset="0"/>
              </a:defRPr>
            </a:lvl1pPr>
          </a:lstStyle>
          <a:p>
            <a:pPr algn="r"/>
            <a:fld id="{FDEAB76D-489F-BC47-AE8A-9A4958F60173}" type="slidenum">
              <a:rPr lang="en-CH" smtClean="0"/>
              <a:pPr algn="r"/>
              <a:t>‹#›</a:t>
            </a:fld>
            <a:endParaRPr lang="en-CH"/>
          </a:p>
        </p:txBody>
      </p:sp>
      <p:pic>
        <p:nvPicPr>
          <p:cNvPr id="5" name="Picture 4" descr="safari.png">
            <a:extLst>
              <a:ext uri="{FF2B5EF4-FFF2-40B4-BE49-F238E27FC236}">
                <a16:creationId xmlns:a16="http://schemas.microsoft.com/office/drawing/2014/main" id="{BCE086F2-9422-3233-969B-2DF0AF8C277B}"/>
              </a:ext>
            </a:extLst>
          </p:cNvPr>
          <p:cNvPicPr>
            <a:picLocks noChangeAspect="1"/>
          </p:cNvPicPr>
          <p:nvPr userDrawn="1"/>
        </p:nvPicPr>
        <p:blipFill>
          <a:blip r:embed="rId2" cstate="print"/>
          <a:stretch>
            <a:fillRect/>
          </a:stretch>
        </p:blipFill>
        <p:spPr>
          <a:xfrm>
            <a:off x="75991" y="6439729"/>
            <a:ext cx="1080120" cy="312522"/>
          </a:xfrm>
          <a:prstGeom prst="rect">
            <a:avLst/>
          </a:prstGeom>
        </p:spPr>
      </p:pic>
      <p:sp>
        <p:nvSpPr>
          <p:cNvPr id="11" name="Content Placeholder 13">
            <a:extLst>
              <a:ext uri="{FF2B5EF4-FFF2-40B4-BE49-F238E27FC236}">
                <a16:creationId xmlns:a16="http://schemas.microsoft.com/office/drawing/2014/main" id="{BD73B27A-EBF7-DCCC-F4F6-DD46A37DA759}"/>
              </a:ext>
            </a:extLst>
          </p:cNvPr>
          <p:cNvSpPr>
            <a:spLocks noGrp="1"/>
          </p:cNvSpPr>
          <p:nvPr>
            <p:ph sz="quarter" idx="13" hasCustomPrompt="1"/>
          </p:nvPr>
        </p:nvSpPr>
        <p:spPr>
          <a:xfrm>
            <a:off x="78189" y="822959"/>
            <a:ext cx="8987622" cy="5291593"/>
          </a:xfrm>
          <a:prstGeom prst="rect">
            <a:avLst/>
          </a:prstGeom>
        </p:spPr>
        <p:txBody>
          <a:bodyPr/>
          <a:lstStyle/>
          <a:p>
            <a:pPr marL="274320" lvl="0" indent="-274320">
              <a:lnSpc>
                <a:spcPct val="130000"/>
              </a:lnSpc>
              <a:spcBef>
                <a:spcPts val="400"/>
              </a:spcBef>
              <a:defRPr/>
            </a:pPr>
            <a:r>
              <a:rPr kumimoji="0" lang="en-US" sz="1800" b="1" i="0" u="sng" strike="noStrike" kern="1200" cap="none" spc="0" normalizeH="0" baseline="0" noProof="0">
                <a:ln>
                  <a:noFill/>
                </a:ln>
                <a:effectLst/>
                <a:uLnTx/>
                <a:uFillTx/>
                <a:latin typeface="Corbel" panose="020B0503020204020204" pitchFamily="34" charset="0"/>
              </a:rPr>
              <a:t>Text 1</a:t>
            </a:r>
            <a:r>
              <a:rPr kumimoji="0" lang="en-US" sz="1800" b="1" i="0" strike="noStrike" kern="1200" cap="none" spc="0" normalizeH="0" baseline="0" noProof="0">
                <a:ln>
                  <a:noFill/>
                </a:ln>
                <a:effectLst/>
                <a:uLnTx/>
                <a:uFillTx/>
                <a:latin typeface="Corbel" panose="020B0503020204020204" pitchFamily="34" charset="0"/>
              </a:rPr>
              <a:t>:</a:t>
            </a:r>
            <a:endParaRPr kumimoji="0" lang="en-US" sz="1800" b="0" i="0" strike="noStrike" kern="1200" cap="none" spc="0" normalizeH="0" baseline="0" noProof="0">
              <a:ln>
                <a:noFill/>
              </a:ln>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C00000"/>
                </a:solidFill>
                <a:effectLst/>
                <a:uLnTx/>
                <a:uFillTx/>
                <a:latin typeface="Corbel" panose="020B0503020204020204" pitchFamily="34" charset="0"/>
              </a:rPr>
              <a:t>Text 2</a:t>
            </a:r>
            <a:r>
              <a:rPr kumimoji="0" lang="en-US" sz="1800" b="0" i="0" u="none" strike="noStrike" kern="1200" cap="none" spc="0" normalizeH="0" baseline="0" noProof="0">
                <a:ln>
                  <a:noFill/>
                </a:ln>
                <a:solidFill>
                  <a:srgbClr val="C00000"/>
                </a:solidFill>
                <a:effectLst/>
                <a:uLnTx/>
                <a:uFillTx/>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5B9BD5"/>
                </a:solidFill>
                <a:effectLst/>
                <a:uLnTx/>
                <a:uFillTx/>
                <a:latin typeface="Corbel" panose="020B0503020204020204" pitchFamily="34" charset="0"/>
              </a:rPr>
              <a:t>Text 3</a:t>
            </a:r>
            <a:r>
              <a:rPr kumimoji="0" lang="en-US" sz="1800" b="0" i="0" u="none" strike="noStrike" kern="1200" cap="none" spc="0" normalizeH="0" baseline="0" noProof="0">
                <a:ln>
                  <a:noFill/>
                </a:ln>
                <a:solidFill>
                  <a:srgbClr val="5B9BD5"/>
                </a:solidFill>
                <a:effectLst/>
                <a:uLnTx/>
                <a:uFillTx/>
                <a:latin typeface="Corbel" panose="020B0503020204020204" pitchFamily="34" charset="0"/>
              </a:rPr>
              <a:t>:</a:t>
            </a:r>
            <a:r>
              <a:rPr kumimoji="0" lang="en-US" sz="1800" b="0" i="0" u="none" strike="noStrike" kern="1200" cap="none" spc="0" normalizeH="0" noProof="0">
                <a:ln>
                  <a:noFill/>
                </a:ln>
                <a:solidFill>
                  <a:srgbClr val="5B9BD5"/>
                </a:solidFill>
                <a:effectLst/>
                <a:uLnTx/>
                <a:uFillTx/>
                <a:latin typeface="Corbel" panose="020B0503020204020204" pitchFamily="34" charset="0"/>
              </a:rPr>
              <a:t> </a:t>
            </a:r>
            <a:r>
              <a:rPr lang="en-US" sz="1400">
                <a:solidFill>
                  <a:srgbClr val="5B9BD5"/>
                </a:solidFill>
                <a:latin typeface="Corbel" panose="020B0503020204020204" pitchFamily="34" charset="0"/>
              </a:rPr>
              <a:t>	</a:t>
            </a:r>
            <a:endParaRPr kumimoji="0" lang="en-US" sz="1400" b="0" i="0" u="none" strike="noStrike" kern="1200" cap="none" spc="0" normalizeH="0" baseline="0" noProof="0">
              <a:ln>
                <a:noFill/>
              </a:ln>
              <a:solidFill>
                <a:srgbClr val="5B9BD5"/>
              </a:solidFill>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70AD47">
                    <a:lumMod val="75000"/>
                  </a:srgbClr>
                </a:solidFill>
                <a:effectLst/>
                <a:uLnTx/>
                <a:uFillTx/>
                <a:latin typeface="Corbel" panose="020B0503020204020204" pitchFamily="34" charset="0"/>
              </a:rPr>
              <a:t>Text 4</a:t>
            </a:r>
            <a:r>
              <a:rPr lang="en-US" sz="1800">
                <a:solidFill>
                  <a:srgbClr val="70AD47">
                    <a:lumMod val="75000"/>
                  </a:srgbClr>
                </a:solidFill>
                <a:latin typeface="Corbel" panose="020B0503020204020204" pitchFamily="34" charset="0"/>
              </a:rPr>
              <a:t>: </a:t>
            </a:r>
            <a:r>
              <a:rPr lang="en-US" sz="1400">
                <a:solidFill>
                  <a:srgbClr val="70AD47">
                    <a:lumMod val="75000"/>
                  </a:srgbClr>
                </a:solidFill>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ED7D31"/>
                </a:solidFill>
                <a:effectLst/>
                <a:uLnTx/>
                <a:uFillTx/>
                <a:latin typeface="Corbel" panose="020B0503020204020204" pitchFamily="34" charset="0"/>
              </a:rPr>
              <a:t>Text 5</a:t>
            </a:r>
            <a:r>
              <a:rPr kumimoji="0" lang="en-US" sz="1800" b="0" i="0" u="none" strike="noStrike" kern="1200" cap="none" spc="0" normalizeH="0" baseline="0" noProof="0">
                <a:ln>
                  <a:noFill/>
                </a:ln>
                <a:solidFill>
                  <a:srgbClr val="ED7D31"/>
                </a:solidFill>
                <a:effectLst/>
                <a:uLnTx/>
                <a:uFillTx/>
                <a:latin typeface="Corbel" panose="020B0503020204020204" pitchFamily="34" charset="0"/>
              </a:rPr>
              <a:t>: </a:t>
            </a:r>
            <a:endParaRPr lang="en-US" sz="1200">
              <a:solidFill>
                <a:schemeClr val="accent2"/>
              </a:solidFill>
              <a:latin typeface="Corbel" panose="020B0503020204020204" pitchFamily="34" charset="0"/>
            </a:endParaRPr>
          </a:p>
          <a:p>
            <a:pPr marL="674370" lvl="1" indent="-274320">
              <a:lnSpc>
                <a:spcPct val="130000"/>
              </a:lnSpc>
              <a:spcBef>
                <a:spcPts val="400"/>
              </a:spcBef>
              <a:defRPr/>
            </a:pPr>
            <a:endParaRPr lang="en-US" sz="1600">
              <a:solidFill>
                <a:schemeClr val="accent2"/>
              </a:solidFill>
              <a:latin typeface="Corbel" panose="020B0503020204020204" pitchFamily="34" charset="0"/>
            </a:endParaRPr>
          </a:p>
          <a:p>
            <a:pPr marL="0" lvl="0" indent="0">
              <a:lnSpc>
                <a:spcPct val="130000"/>
              </a:lnSpc>
              <a:spcBef>
                <a:spcPts val="400"/>
              </a:spcBef>
              <a:buNone/>
              <a:defRPr/>
            </a:pPr>
            <a:endParaRPr lang="en-US" sz="2000">
              <a:solidFill>
                <a:srgbClr val="C06900"/>
              </a:solidFill>
              <a:latin typeface="Corbel" panose="020B0503020204020204" pitchFamily="34" charset="0"/>
            </a:endParaRPr>
          </a:p>
          <a:p>
            <a:pPr marL="274320" lvl="0" indent="-274320">
              <a:lnSpc>
                <a:spcPct val="130000"/>
              </a:lnSpc>
              <a:spcBef>
                <a:spcPts val="400"/>
              </a:spcBef>
              <a:defRPr/>
            </a:pPr>
            <a:endParaRPr kumimoji="0" lang="en-US" sz="2000" i="0" u="none" strike="noStrike" kern="1200" cap="none" spc="0" normalizeH="0" baseline="0" noProof="0">
              <a:ln>
                <a:noFill/>
              </a:ln>
              <a:solidFill>
                <a:srgbClr val="ED7D31"/>
              </a:solidFill>
              <a:effectLst/>
              <a:uLnTx/>
              <a:uFillTx/>
              <a:latin typeface="Corbel" panose="020B0503020204020204" pitchFamily="34" charset="0"/>
            </a:endParaRPr>
          </a:p>
        </p:txBody>
      </p:sp>
      <p:sp>
        <p:nvSpPr>
          <p:cNvPr id="12" name="Title 1">
            <a:extLst>
              <a:ext uri="{FF2B5EF4-FFF2-40B4-BE49-F238E27FC236}">
                <a16:creationId xmlns:a16="http://schemas.microsoft.com/office/drawing/2014/main" id="{1DB119B3-1AA6-94B9-13B9-6E10CE82D05A}"/>
              </a:ext>
            </a:extLst>
          </p:cNvPr>
          <p:cNvSpPr>
            <a:spLocks noGrp="1"/>
          </p:cNvSpPr>
          <p:nvPr>
            <p:ph type="title"/>
          </p:nvPr>
        </p:nvSpPr>
        <p:spPr>
          <a:xfrm>
            <a:off x="78189" y="79447"/>
            <a:ext cx="8987622" cy="740193"/>
          </a:xfrm>
          <a:prstGeom prst="rect">
            <a:avLst/>
          </a:prstGeom>
        </p:spPr>
        <p:txBody>
          <a:bodyPr/>
          <a:lstStyle>
            <a:lvl1pPr>
              <a:defRPr sz="4000" b="1">
                <a:solidFill>
                  <a:schemeClr val="tx1"/>
                </a:solidFill>
                <a:latin typeface="Corbel" panose="020B0503020204020204" pitchFamily="34" charset="0"/>
              </a:defRPr>
            </a:lvl1pPr>
          </a:lstStyle>
          <a:p>
            <a:r>
              <a:rPr lang="en-US"/>
              <a:t>Click to edit Master title style</a:t>
            </a:r>
          </a:p>
        </p:txBody>
      </p:sp>
    </p:spTree>
    <p:extLst>
      <p:ext uri="{BB962C8B-B14F-4D97-AF65-F5344CB8AC3E}">
        <p14:creationId xmlns:p14="http://schemas.microsoft.com/office/powerpoint/2010/main" val="17911787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9652D26D-6A0A-80F5-0467-32E58CC08E88}"/>
              </a:ext>
            </a:extLst>
          </p:cNvPr>
          <p:cNvSpPr txBox="1">
            <a:spLocks/>
          </p:cNvSpPr>
          <p:nvPr userDrawn="1"/>
        </p:nvSpPr>
        <p:spPr>
          <a:xfrm>
            <a:off x="7006213" y="6413428"/>
            <a:ext cx="2057400" cy="365125"/>
          </a:xfrm>
          <a:prstGeom prst="rect">
            <a:avLst/>
          </a:prstGeom>
        </p:spPr>
        <p:txBody>
          <a:bodyPr/>
          <a:lstStyle>
            <a:defPPr>
              <a:defRPr lang="en-US"/>
            </a:defPPr>
            <a:lvl1pPr marL="0" algn="ctr" defTabSz="457200" rtl="0" eaLnBrk="1" latinLnBrk="0" hangingPunct="1">
              <a:defRPr sz="1400" kern="1200">
                <a:solidFill>
                  <a:schemeClr val="bg1">
                    <a:lumMod val="65000"/>
                  </a:schemeClr>
                </a:solidFill>
                <a:latin typeface="Corbel" panose="020B0503020204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DEAB76D-489F-BC47-AE8A-9A4958F60173}" type="slidenum">
              <a:rPr lang="en-CH" smtClean="0"/>
              <a:pPr algn="r"/>
              <a:t>‹#›</a:t>
            </a:fld>
            <a:endParaRPr lang="en-CH"/>
          </a:p>
        </p:txBody>
      </p:sp>
      <p:pic>
        <p:nvPicPr>
          <p:cNvPr id="7" name="Picture 6" descr="safari.png">
            <a:extLst>
              <a:ext uri="{FF2B5EF4-FFF2-40B4-BE49-F238E27FC236}">
                <a16:creationId xmlns:a16="http://schemas.microsoft.com/office/drawing/2014/main" id="{AE34FD6A-B99A-3D50-4BF8-F449A040CC8A}"/>
              </a:ext>
            </a:extLst>
          </p:cNvPr>
          <p:cNvPicPr>
            <a:picLocks noChangeAspect="1"/>
          </p:cNvPicPr>
          <p:nvPr userDrawn="1"/>
        </p:nvPicPr>
        <p:blipFill>
          <a:blip r:embed="rId2" cstate="print"/>
          <a:stretch>
            <a:fillRect/>
          </a:stretch>
        </p:blipFill>
        <p:spPr>
          <a:xfrm>
            <a:off x="75991" y="6439729"/>
            <a:ext cx="1080120" cy="312522"/>
          </a:xfrm>
          <a:prstGeom prst="rect">
            <a:avLst/>
          </a:prstGeom>
        </p:spPr>
      </p:pic>
    </p:spTree>
    <p:extLst>
      <p:ext uri="{BB962C8B-B14F-4D97-AF65-F5344CB8AC3E}">
        <p14:creationId xmlns:p14="http://schemas.microsoft.com/office/powerpoint/2010/main" val="1643813891"/>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1402997200"/>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2834355110"/>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1245483406"/>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1431193931"/>
      </p:ext>
    </p:extLst>
  </p:cSld>
  <p:clrMapOvr>
    <a:masterClrMapping/>
  </p:clrMapOvr>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2985370050"/>
      </p:ext>
    </p:extLst>
  </p:cSld>
  <p:clrMapOvr>
    <a:masterClrMapping/>
  </p:clrMapOvr>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3055418315"/>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860373404"/>
      </p:ext>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2729616651"/>
      </p:ext>
    </p:extLst>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3640262561"/>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730480996"/>
      </p:ext>
    </p:extLst>
  </p:cSld>
  <p:clrMapOvr>
    <a:masterClrMapping/>
  </p:clrMapOvr>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3181545633"/>
      </p:ext>
    </p:extLst>
  </p:cSld>
  <p:clrMapOvr>
    <a:masterClrMapping/>
  </p:clrMapOvr>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3391837754"/>
      </p:ext>
    </p:extLst>
  </p:cSld>
  <p:clrMapOvr>
    <a:masterClrMapping/>
  </p:clrMapOv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Trebuchet MS" panose="020B0603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Trebuchet MS" panose="020B0603020202020204"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Tree>
    <p:extLst>
      <p:ext uri="{BB962C8B-B14F-4D97-AF65-F5344CB8AC3E}">
        <p14:creationId xmlns:p14="http://schemas.microsoft.com/office/powerpoint/2010/main" val="3479023519"/>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74"/>
            <a:ext cx="7886700" cy="1500187"/>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54756617"/>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103E0A-1103-4E2A-80B9-427ECF501675}"/>
              </a:ext>
            </a:extLst>
          </p:cNvPr>
          <p:cNvSpPr/>
          <p:nvPr userDrawn="1"/>
        </p:nvSpPr>
        <p:spPr>
          <a:xfrm>
            <a:off x="0" y="-1"/>
            <a:ext cx="9144000" cy="82576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Trebuchet MS" panose="020B0603020202020204" pitchFamily="34" charset="0"/>
            </a:endParaRPr>
          </a:p>
        </p:txBody>
      </p:sp>
      <p:sp>
        <p:nvSpPr>
          <p:cNvPr id="2" name="Title 1"/>
          <p:cNvSpPr>
            <a:spLocks noGrp="1"/>
          </p:cNvSpPr>
          <p:nvPr>
            <p:ph type="title"/>
          </p:nvPr>
        </p:nvSpPr>
        <p:spPr>
          <a:xfrm>
            <a:off x="155488" y="78848"/>
            <a:ext cx="8815517" cy="753812"/>
          </a:xfrm>
        </p:spPr>
        <p:txBody>
          <a:bodyPr>
            <a:normAutofit/>
          </a:bodyPr>
          <a:lstStyle>
            <a:lvl1pPr>
              <a:defRPr sz="4600" b="1">
                <a:solidFill>
                  <a:schemeClr val="bg1"/>
                </a:solidFill>
                <a:latin typeface="Trebuchet MS" panose="020B0603020202020204" pitchFamily="34" charset="0"/>
              </a:defRPr>
            </a:lvl1pPr>
          </a:lstStyle>
          <a:p>
            <a:r>
              <a:rPr lang="en-US" dirty="0"/>
              <a:t>Click to edit Master title style</a:t>
            </a:r>
          </a:p>
        </p:txBody>
      </p:sp>
      <p:sp>
        <p:nvSpPr>
          <p:cNvPr id="3" name="Content Placeholder 2"/>
          <p:cNvSpPr>
            <a:spLocks noGrp="1"/>
          </p:cNvSpPr>
          <p:nvPr>
            <p:ph idx="1"/>
          </p:nvPr>
        </p:nvSpPr>
        <p:spPr>
          <a:xfrm>
            <a:off x="155488" y="1021492"/>
            <a:ext cx="8815517" cy="5368993"/>
          </a:xfrm>
        </p:spPr>
        <p:txBody>
          <a:bodyPr>
            <a:normAutofit/>
          </a:bodyPr>
          <a:lstStyle>
            <a:lvl1pPr>
              <a:defRPr sz="2800">
                <a:latin typeface="Trebuchet MS" panose="020B0603020202020204" pitchFamily="34" charset="0"/>
              </a:defRPr>
            </a:lvl1pPr>
            <a:lvl2pPr>
              <a:defRPr sz="2400">
                <a:latin typeface="Trebuchet MS" panose="020B0603020202020204" pitchFamily="34" charset="0"/>
              </a:defRPr>
            </a:lvl2pPr>
            <a:lvl3pPr>
              <a:defRPr sz="1800">
                <a:latin typeface="Trebuchet MS" panose="020B0603020202020204" pitchFamily="34" charset="0"/>
              </a:defRPr>
            </a:lvl3pPr>
            <a:lvl4pPr>
              <a:defRPr sz="1600">
                <a:latin typeface="Trebuchet MS" panose="020B0603020202020204" pitchFamily="34" charset="0"/>
              </a:defRPr>
            </a:lvl4pPr>
            <a:lvl5pPr>
              <a:defRPr sz="1600">
                <a:latin typeface="Trebuchet MS" panose="020B06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Graphic 11">
            <a:extLst>
              <a:ext uri="{FF2B5EF4-FFF2-40B4-BE49-F238E27FC236}">
                <a16:creationId xmlns:a16="http://schemas.microsoft.com/office/drawing/2014/main" id="{1FE0A3EE-6483-4E65-823F-5E7E920D709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2664" y="6494338"/>
            <a:ext cx="1180720" cy="227148"/>
          </a:xfrm>
          <a:prstGeom prst="rect">
            <a:avLst/>
          </a:prstGeom>
        </p:spPr>
      </p:pic>
      <p:sp>
        <p:nvSpPr>
          <p:cNvPr id="8" name="Slide Number Placeholder 7">
            <a:extLst>
              <a:ext uri="{FF2B5EF4-FFF2-40B4-BE49-F238E27FC236}">
                <a16:creationId xmlns:a16="http://schemas.microsoft.com/office/drawing/2014/main" id="{0E1FD7A5-C69D-412C-8DA5-5AA06BC4E515}"/>
              </a:ext>
            </a:extLst>
          </p:cNvPr>
          <p:cNvSpPr>
            <a:spLocks noGrp="1"/>
          </p:cNvSpPr>
          <p:nvPr>
            <p:ph type="sldNum" sz="quarter" idx="12"/>
          </p:nvPr>
        </p:nvSpPr>
        <p:spPr>
          <a:xfrm>
            <a:off x="8329353" y="6494338"/>
            <a:ext cx="643730" cy="280288"/>
          </a:xfrm>
          <a:prstGeom prst="rect">
            <a:avLst/>
          </a:prstGeom>
        </p:spPr>
        <p:txBody>
          <a:bodyPr/>
          <a:lstStyle>
            <a:lvl1pPr algn="ctr">
              <a:defRPr sz="1600" b="1">
                <a:latin typeface="Trebuchet MS" panose="020B0603020202020204" pitchFamily="34" charset="0"/>
              </a:defRPr>
            </a:lvl1pPr>
          </a:lstStyle>
          <a:p>
            <a:fld id="{C19D2B53-EDAE-4B41-B849-8916FA40BCB6}" type="slidenum">
              <a:rPr lang="en-US" smtClean="0"/>
              <a:pPr/>
              <a:t>‹#›</a:t>
            </a:fld>
            <a:endParaRPr lang="en-US"/>
          </a:p>
        </p:txBody>
      </p:sp>
    </p:spTree>
    <p:extLst>
      <p:ext uri="{BB962C8B-B14F-4D97-AF65-F5344CB8AC3E}">
        <p14:creationId xmlns:p14="http://schemas.microsoft.com/office/powerpoint/2010/main" val="2922109303"/>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3A1B36-F75C-4B3A-8AC7-B38B97092F73}"/>
              </a:ext>
            </a:extLst>
          </p:cNvPr>
          <p:cNvSpPr/>
          <p:nvPr userDrawn="1"/>
        </p:nvSpPr>
        <p:spPr>
          <a:xfrm>
            <a:off x="0" y="-1"/>
            <a:ext cx="9144000" cy="8903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Trebuchet MS" panose="020B0603020202020204" pitchFamily="34" charset="0"/>
            </a:endParaRPr>
          </a:p>
        </p:txBody>
      </p:sp>
      <p:sp>
        <p:nvSpPr>
          <p:cNvPr id="12" name="Title 1">
            <a:extLst>
              <a:ext uri="{FF2B5EF4-FFF2-40B4-BE49-F238E27FC236}">
                <a16:creationId xmlns:a16="http://schemas.microsoft.com/office/drawing/2014/main" id="{F77D2451-9D72-4A45-A1BA-585E5FC3C46D}"/>
              </a:ext>
            </a:extLst>
          </p:cNvPr>
          <p:cNvSpPr txBox="1">
            <a:spLocks/>
          </p:cNvSpPr>
          <p:nvPr userDrawn="1"/>
        </p:nvSpPr>
        <p:spPr>
          <a:xfrm>
            <a:off x="155488" y="70610"/>
            <a:ext cx="8815517" cy="753812"/>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4000" b="1" kern="1200">
                <a:solidFill>
                  <a:schemeClr val="bg1"/>
                </a:solidFill>
                <a:latin typeface="Trebuchet MS" panose="020B0603020202020204" pitchFamily="34" charset="0"/>
                <a:ea typeface="Verdana" panose="020B0604030504040204" pitchFamily="34" charset="0"/>
                <a:cs typeface="Courier New" panose="02070309020205020404" pitchFamily="49" charset="0"/>
              </a:defRPr>
            </a:lvl1pPr>
          </a:lstStyle>
          <a:p>
            <a:r>
              <a:rPr lang="en-US" dirty="0"/>
              <a:t>Click to edit Master title style</a:t>
            </a:r>
          </a:p>
        </p:txBody>
      </p:sp>
      <p:pic>
        <p:nvPicPr>
          <p:cNvPr id="13" name="Graphic 12">
            <a:extLst>
              <a:ext uri="{FF2B5EF4-FFF2-40B4-BE49-F238E27FC236}">
                <a16:creationId xmlns:a16="http://schemas.microsoft.com/office/drawing/2014/main" id="{35CB8A4C-6108-4DBB-AB3B-F36B31AA7938}"/>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2664" y="6462642"/>
            <a:ext cx="1345478" cy="258844"/>
          </a:xfrm>
          <a:prstGeom prst="rect">
            <a:avLst/>
          </a:prstGeom>
        </p:spPr>
      </p:pic>
      <p:sp>
        <p:nvSpPr>
          <p:cNvPr id="7" name="Slide Number Placeholder 7">
            <a:extLst>
              <a:ext uri="{FF2B5EF4-FFF2-40B4-BE49-F238E27FC236}">
                <a16:creationId xmlns:a16="http://schemas.microsoft.com/office/drawing/2014/main" id="{25E13529-B30F-4988-A788-9A2F9C01C88B}"/>
              </a:ext>
            </a:extLst>
          </p:cNvPr>
          <p:cNvSpPr>
            <a:spLocks noGrp="1"/>
          </p:cNvSpPr>
          <p:nvPr>
            <p:ph type="sldNum" sz="quarter" idx="12"/>
          </p:nvPr>
        </p:nvSpPr>
        <p:spPr>
          <a:xfrm>
            <a:off x="3543300" y="6467768"/>
            <a:ext cx="2057400" cy="280288"/>
          </a:xfrm>
          <a:prstGeom prst="rect">
            <a:avLst/>
          </a:prstGeom>
        </p:spPr>
        <p:txBody>
          <a:bodyPr/>
          <a:lstStyle>
            <a:lvl1pPr algn="ctr">
              <a:defRPr sz="1400">
                <a:latin typeface="Trebuchet MS" panose="020B0603020202020204" pitchFamily="34" charset="0"/>
              </a:defRPr>
            </a:lvl1pPr>
          </a:lstStyle>
          <a:p>
            <a:fld id="{C19D2B53-EDAE-4B41-B849-8916FA40BCB6}" type="slidenum">
              <a:rPr lang="en-US" smtClean="0"/>
              <a:pPr/>
              <a:t>‹#›</a:t>
            </a:fld>
            <a:endParaRPr lang="en-US"/>
          </a:p>
        </p:txBody>
      </p:sp>
    </p:spTree>
    <p:extLst>
      <p:ext uri="{BB962C8B-B14F-4D97-AF65-F5344CB8AC3E}">
        <p14:creationId xmlns:p14="http://schemas.microsoft.com/office/powerpoint/2010/main" val="1551954024"/>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910755F8-9E4F-4AC1-934C-4503FD0A51D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2664" y="6462642"/>
            <a:ext cx="1345478" cy="258844"/>
          </a:xfrm>
          <a:prstGeom prst="rect">
            <a:avLst/>
          </a:prstGeom>
        </p:spPr>
      </p:pic>
      <p:sp>
        <p:nvSpPr>
          <p:cNvPr id="4" name="Slide Number Placeholder 7">
            <a:extLst>
              <a:ext uri="{FF2B5EF4-FFF2-40B4-BE49-F238E27FC236}">
                <a16:creationId xmlns:a16="http://schemas.microsoft.com/office/drawing/2014/main" id="{D3FBD0FA-D9BB-45FA-A53B-03090A5B6110}"/>
              </a:ext>
            </a:extLst>
          </p:cNvPr>
          <p:cNvSpPr>
            <a:spLocks noGrp="1"/>
          </p:cNvSpPr>
          <p:nvPr>
            <p:ph type="sldNum" sz="quarter" idx="12"/>
          </p:nvPr>
        </p:nvSpPr>
        <p:spPr>
          <a:xfrm>
            <a:off x="3543300" y="6467768"/>
            <a:ext cx="2057400" cy="280288"/>
          </a:xfrm>
          <a:prstGeom prst="rect">
            <a:avLst/>
          </a:prstGeom>
        </p:spPr>
        <p:txBody>
          <a:bodyPr/>
          <a:lstStyle>
            <a:lvl1pPr algn="ctr">
              <a:defRPr sz="1400">
                <a:latin typeface="Trebuchet MS" panose="020B0603020202020204" pitchFamily="34" charset="0"/>
              </a:defRPr>
            </a:lvl1pPr>
          </a:lstStyle>
          <a:p>
            <a:fld id="{C19D2B53-EDAE-4B41-B849-8916FA40BCB6}" type="slidenum">
              <a:rPr lang="en-US" smtClean="0"/>
              <a:pPr/>
              <a:t>‹#›</a:t>
            </a:fld>
            <a:endParaRPr lang="en-US"/>
          </a:p>
        </p:txBody>
      </p:sp>
    </p:spTree>
    <p:extLst>
      <p:ext uri="{BB962C8B-B14F-4D97-AF65-F5344CB8AC3E}">
        <p14:creationId xmlns:p14="http://schemas.microsoft.com/office/powerpoint/2010/main" val="4163323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5" Type="http://schemas.openxmlformats.org/officeDocument/2006/relationships/slideLayout" Target="../slideLayouts/slideLayout275.xml"/><Relationship Id="rId4"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pn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9.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theme" Target="../theme/theme30.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1.pn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image" Target="../media/image1.png"/><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13" Type="http://schemas.openxmlformats.org/officeDocument/2006/relationships/image" Target="../media/image1.png"/><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13" Type="http://schemas.openxmlformats.org/officeDocument/2006/relationships/image" Target="../media/image1.png"/><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image" Target="../media/image1.pn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40.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image" Target="../media/image1.png"/><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theme" Target="../theme/theme41.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1.xml"/><Relationship Id="rId13" Type="http://schemas.openxmlformats.org/officeDocument/2006/relationships/image" Target="../media/image1.png"/><Relationship Id="rId3" Type="http://schemas.openxmlformats.org/officeDocument/2006/relationships/slideLayout" Target="../slideLayouts/slideLayout446.xml"/><Relationship Id="rId7" Type="http://schemas.openxmlformats.org/officeDocument/2006/relationships/slideLayout" Target="../slideLayouts/slideLayout450.xml"/><Relationship Id="rId12" Type="http://schemas.openxmlformats.org/officeDocument/2006/relationships/theme" Target="../theme/theme42.xml"/><Relationship Id="rId2" Type="http://schemas.openxmlformats.org/officeDocument/2006/relationships/slideLayout" Target="../slideLayouts/slideLayout445.xml"/><Relationship Id="rId1" Type="http://schemas.openxmlformats.org/officeDocument/2006/relationships/slideLayout" Target="../slideLayouts/slideLayout444.xml"/><Relationship Id="rId6" Type="http://schemas.openxmlformats.org/officeDocument/2006/relationships/slideLayout" Target="../slideLayouts/slideLayout449.xml"/><Relationship Id="rId11" Type="http://schemas.openxmlformats.org/officeDocument/2006/relationships/slideLayout" Target="../slideLayouts/slideLayout454.xml"/><Relationship Id="rId5" Type="http://schemas.openxmlformats.org/officeDocument/2006/relationships/slideLayout" Target="../slideLayouts/slideLayout448.xml"/><Relationship Id="rId10" Type="http://schemas.openxmlformats.org/officeDocument/2006/relationships/slideLayout" Target="../slideLayouts/slideLayout453.xml"/><Relationship Id="rId4" Type="http://schemas.openxmlformats.org/officeDocument/2006/relationships/slideLayout" Target="../slideLayouts/slideLayout447.xml"/><Relationship Id="rId9" Type="http://schemas.openxmlformats.org/officeDocument/2006/relationships/slideLayout" Target="../slideLayouts/slideLayout45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2.xml"/><Relationship Id="rId13" Type="http://schemas.openxmlformats.org/officeDocument/2006/relationships/image" Target="../media/image1.png"/><Relationship Id="rId3" Type="http://schemas.openxmlformats.org/officeDocument/2006/relationships/slideLayout" Target="../slideLayouts/slideLayout457.xml"/><Relationship Id="rId7" Type="http://schemas.openxmlformats.org/officeDocument/2006/relationships/slideLayout" Target="../slideLayouts/slideLayout461.xml"/><Relationship Id="rId12" Type="http://schemas.openxmlformats.org/officeDocument/2006/relationships/theme" Target="../theme/theme43.xml"/><Relationship Id="rId2" Type="http://schemas.openxmlformats.org/officeDocument/2006/relationships/slideLayout" Target="../slideLayouts/slideLayout456.xml"/><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slideLayout" Target="../slideLayouts/slideLayout465.xml"/><Relationship Id="rId5" Type="http://schemas.openxmlformats.org/officeDocument/2006/relationships/slideLayout" Target="../slideLayouts/slideLayout459.xml"/><Relationship Id="rId10" Type="http://schemas.openxmlformats.org/officeDocument/2006/relationships/slideLayout" Target="../slideLayouts/slideLayout464.xml"/><Relationship Id="rId4" Type="http://schemas.openxmlformats.org/officeDocument/2006/relationships/slideLayout" Target="../slideLayouts/slideLayout458.xml"/><Relationship Id="rId9" Type="http://schemas.openxmlformats.org/officeDocument/2006/relationships/slideLayout" Target="../slideLayouts/slideLayout46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3.xml"/><Relationship Id="rId13" Type="http://schemas.openxmlformats.org/officeDocument/2006/relationships/image" Target="../media/image1.png"/><Relationship Id="rId3" Type="http://schemas.openxmlformats.org/officeDocument/2006/relationships/slideLayout" Target="../slideLayouts/slideLayout468.xml"/><Relationship Id="rId7" Type="http://schemas.openxmlformats.org/officeDocument/2006/relationships/slideLayout" Target="../slideLayouts/slideLayout472.xml"/><Relationship Id="rId12" Type="http://schemas.openxmlformats.org/officeDocument/2006/relationships/theme" Target="../theme/theme44.xml"/><Relationship Id="rId2" Type="http://schemas.openxmlformats.org/officeDocument/2006/relationships/slideLayout" Target="../slideLayouts/slideLayout467.xml"/><Relationship Id="rId1" Type="http://schemas.openxmlformats.org/officeDocument/2006/relationships/slideLayout" Target="../slideLayouts/slideLayout466.xml"/><Relationship Id="rId6" Type="http://schemas.openxmlformats.org/officeDocument/2006/relationships/slideLayout" Target="../slideLayouts/slideLayout471.xml"/><Relationship Id="rId11" Type="http://schemas.openxmlformats.org/officeDocument/2006/relationships/slideLayout" Target="../slideLayouts/slideLayout476.xml"/><Relationship Id="rId5" Type="http://schemas.openxmlformats.org/officeDocument/2006/relationships/slideLayout" Target="../slideLayouts/slideLayout470.xml"/><Relationship Id="rId10" Type="http://schemas.openxmlformats.org/officeDocument/2006/relationships/slideLayout" Target="../slideLayouts/slideLayout475.xml"/><Relationship Id="rId4" Type="http://schemas.openxmlformats.org/officeDocument/2006/relationships/slideLayout" Target="../slideLayouts/slideLayout469.xml"/><Relationship Id="rId9" Type="http://schemas.openxmlformats.org/officeDocument/2006/relationships/slideLayout" Target="../slideLayouts/slideLayout47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4.xml"/><Relationship Id="rId13" Type="http://schemas.openxmlformats.org/officeDocument/2006/relationships/theme" Target="../theme/theme45.xml"/><Relationship Id="rId3" Type="http://schemas.openxmlformats.org/officeDocument/2006/relationships/slideLayout" Target="../slideLayouts/slideLayout479.xml"/><Relationship Id="rId7" Type="http://schemas.openxmlformats.org/officeDocument/2006/relationships/slideLayout" Target="../slideLayouts/slideLayout483.xml"/><Relationship Id="rId12" Type="http://schemas.openxmlformats.org/officeDocument/2006/relationships/slideLayout" Target="../slideLayouts/slideLayout488.xml"/><Relationship Id="rId2" Type="http://schemas.openxmlformats.org/officeDocument/2006/relationships/slideLayout" Target="../slideLayouts/slideLayout478.xml"/><Relationship Id="rId1" Type="http://schemas.openxmlformats.org/officeDocument/2006/relationships/slideLayout" Target="../slideLayouts/slideLayout477.xml"/><Relationship Id="rId6" Type="http://schemas.openxmlformats.org/officeDocument/2006/relationships/slideLayout" Target="../slideLayouts/slideLayout482.xml"/><Relationship Id="rId11" Type="http://schemas.openxmlformats.org/officeDocument/2006/relationships/slideLayout" Target="../slideLayouts/slideLayout487.xml"/><Relationship Id="rId5" Type="http://schemas.openxmlformats.org/officeDocument/2006/relationships/slideLayout" Target="../slideLayouts/slideLayout481.xml"/><Relationship Id="rId10" Type="http://schemas.openxmlformats.org/officeDocument/2006/relationships/slideLayout" Target="../slideLayouts/slideLayout486.xml"/><Relationship Id="rId4" Type="http://schemas.openxmlformats.org/officeDocument/2006/relationships/slideLayout" Target="../slideLayouts/slideLayout480.xml"/><Relationship Id="rId9" Type="http://schemas.openxmlformats.org/officeDocument/2006/relationships/slideLayout" Target="../slideLayouts/slideLayout485.xml"/><Relationship Id="rId14" Type="http://schemas.openxmlformats.org/officeDocument/2006/relationships/image" Target="../media/image1.png"/></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6.xml"/><Relationship Id="rId13" Type="http://schemas.openxmlformats.org/officeDocument/2006/relationships/image" Target="../media/image1.png"/><Relationship Id="rId3" Type="http://schemas.openxmlformats.org/officeDocument/2006/relationships/slideLayout" Target="../slideLayouts/slideLayout491.xml"/><Relationship Id="rId7" Type="http://schemas.openxmlformats.org/officeDocument/2006/relationships/slideLayout" Target="../slideLayouts/slideLayout495.xml"/><Relationship Id="rId12" Type="http://schemas.openxmlformats.org/officeDocument/2006/relationships/theme" Target="../theme/theme46.xml"/><Relationship Id="rId2" Type="http://schemas.openxmlformats.org/officeDocument/2006/relationships/slideLayout" Target="../slideLayouts/slideLayout490.xml"/><Relationship Id="rId1" Type="http://schemas.openxmlformats.org/officeDocument/2006/relationships/slideLayout" Target="../slideLayouts/slideLayout489.xml"/><Relationship Id="rId6" Type="http://schemas.openxmlformats.org/officeDocument/2006/relationships/slideLayout" Target="../slideLayouts/slideLayout494.xml"/><Relationship Id="rId11" Type="http://schemas.openxmlformats.org/officeDocument/2006/relationships/slideLayout" Target="../slideLayouts/slideLayout499.xml"/><Relationship Id="rId5" Type="http://schemas.openxmlformats.org/officeDocument/2006/relationships/slideLayout" Target="../slideLayouts/slideLayout493.xml"/><Relationship Id="rId10" Type="http://schemas.openxmlformats.org/officeDocument/2006/relationships/slideLayout" Target="../slideLayouts/slideLayout498.xml"/><Relationship Id="rId4" Type="http://schemas.openxmlformats.org/officeDocument/2006/relationships/slideLayout" Target="../slideLayouts/slideLayout492.xml"/><Relationship Id="rId9" Type="http://schemas.openxmlformats.org/officeDocument/2006/relationships/slideLayout" Target="../slideLayouts/slideLayout49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7.xml"/><Relationship Id="rId13" Type="http://schemas.openxmlformats.org/officeDocument/2006/relationships/image" Target="../media/image1.png"/><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theme" Target="../theme/theme47.xml"/><Relationship Id="rId2" Type="http://schemas.openxmlformats.org/officeDocument/2006/relationships/slideLayout" Target="../slideLayouts/slideLayout501.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8.xml"/><Relationship Id="rId13" Type="http://schemas.openxmlformats.org/officeDocument/2006/relationships/image" Target="../media/image1.png"/><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theme" Target="../theme/theme48.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29.xml"/><Relationship Id="rId13" Type="http://schemas.openxmlformats.org/officeDocument/2006/relationships/theme" Target="../theme/theme49.xml"/><Relationship Id="rId3" Type="http://schemas.openxmlformats.org/officeDocument/2006/relationships/slideLayout" Target="../slideLayouts/slideLayout524.xml"/><Relationship Id="rId7" Type="http://schemas.openxmlformats.org/officeDocument/2006/relationships/slideLayout" Target="../slideLayouts/slideLayout528.xml"/><Relationship Id="rId12" Type="http://schemas.openxmlformats.org/officeDocument/2006/relationships/slideLayout" Target="../slideLayouts/slideLayout533.xml"/><Relationship Id="rId2" Type="http://schemas.openxmlformats.org/officeDocument/2006/relationships/slideLayout" Target="../slideLayouts/slideLayout523.xml"/><Relationship Id="rId1" Type="http://schemas.openxmlformats.org/officeDocument/2006/relationships/slideLayout" Target="../slideLayouts/slideLayout522.xml"/><Relationship Id="rId6" Type="http://schemas.openxmlformats.org/officeDocument/2006/relationships/slideLayout" Target="../slideLayouts/slideLayout527.xml"/><Relationship Id="rId11" Type="http://schemas.openxmlformats.org/officeDocument/2006/relationships/slideLayout" Target="../slideLayouts/slideLayout532.xml"/><Relationship Id="rId5" Type="http://schemas.openxmlformats.org/officeDocument/2006/relationships/slideLayout" Target="../slideLayouts/slideLayout526.xml"/><Relationship Id="rId10" Type="http://schemas.openxmlformats.org/officeDocument/2006/relationships/slideLayout" Target="../slideLayouts/slideLayout531.xml"/><Relationship Id="rId4" Type="http://schemas.openxmlformats.org/officeDocument/2006/relationships/slideLayout" Target="../slideLayouts/slideLayout525.xml"/><Relationship Id="rId9" Type="http://schemas.openxmlformats.org/officeDocument/2006/relationships/slideLayout" Target="../slideLayouts/slideLayout5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1.xml"/><Relationship Id="rId13" Type="http://schemas.openxmlformats.org/officeDocument/2006/relationships/image" Target="../media/image1.png"/><Relationship Id="rId3" Type="http://schemas.openxmlformats.org/officeDocument/2006/relationships/slideLayout" Target="../slideLayouts/slideLayout536.xml"/><Relationship Id="rId7" Type="http://schemas.openxmlformats.org/officeDocument/2006/relationships/slideLayout" Target="../slideLayouts/slideLayout540.xml"/><Relationship Id="rId12" Type="http://schemas.openxmlformats.org/officeDocument/2006/relationships/theme" Target="../theme/theme50.xml"/><Relationship Id="rId2" Type="http://schemas.openxmlformats.org/officeDocument/2006/relationships/slideLayout" Target="../slideLayouts/slideLayout535.xml"/><Relationship Id="rId1" Type="http://schemas.openxmlformats.org/officeDocument/2006/relationships/slideLayout" Target="../slideLayouts/slideLayout534.xml"/><Relationship Id="rId6" Type="http://schemas.openxmlformats.org/officeDocument/2006/relationships/slideLayout" Target="../slideLayouts/slideLayout539.xml"/><Relationship Id="rId11" Type="http://schemas.openxmlformats.org/officeDocument/2006/relationships/slideLayout" Target="../slideLayouts/slideLayout544.xml"/><Relationship Id="rId5" Type="http://schemas.openxmlformats.org/officeDocument/2006/relationships/slideLayout" Target="../slideLayouts/slideLayout538.xml"/><Relationship Id="rId10" Type="http://schemas.openxmlformats.org/officeDocument/2006/relationships/slideLayout" Target="../slideLayouts/slideLayout543.xml"/><Relationship Id="rId4" Type="http://schemas.openxmlformats.org/officeDocument/2006/relationships/slideLayout" Target="../slideLayouts/slideLayout537.xml"/><Relationship Id="rId9" Type="http://schemas.openxmlformats.org/officeDocument/2006/relationships/slideLayout" Target="../slideLayouts/slideLayout542.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2.xml"/><Relationship Id="rId13" Type="http://schemas.openxmlformats.org/officeDocument/2006/relationships/image" Target="../media/image1.png"/><Relationship Id="rId3" Type="http://schemas.openxmlformats.org/officeDocument/2006/relationships/slideLayout" Target="../slideLayouts/slideLayout547.xml"/><Relationship Id="rId7" Type="http://schemas.openxmlformats.org/officeDocument/2006/relationships/slideLayout" Target="../slideLayouts/slideLayout551.xml"/><Relationship Id="rId12" Type="http://schemas.openxmlformats.org/officeDocument/2006/relationships/theme" Target="../theme/theme51.xml"/><Relationship Id="rId2" Type="http://schemas.openxmlformats.org/officeDocument/2006/relationships/slideLayout" Target="../slideLayouts/slideLayout546.xml"/><Relationship Id="rId1" Type="http://schemas.openxmlformats.org/officeDocument/2006/relationships/slideLayout" Target="../slideLayouts/slideLayout545.xml"/><Relationship Id="rId6" Type="http://schemas.openxmlformats.org/officeDocument/2006/relationships/slideLayout" Target="../slideLayouts/slideLayout550.xml"/><Relationship Id="rId11" Type="http://schemas.openxmlformats.org/officeDocument/2006/relationships/slideLayout" Target="../slideLayouts/slideLayout555.xml"/><Relationship Id="rId5" Type="http://schemas.openxmlformats.org/officeDocument/2006/relationships/slideLayout" Target="../slideLayouts/slideLayout549.xml"/><Relationship Id="rId10" Type="http://schemas.openxmlformats.org/officeDocument/2006/relationships/slideLayout" Target="../slideLayouts/slideLayout554.xml"/><Relationship Id="rId4" Type="http://schemas.openxmlformats.org/officeDocument/2006/relationships/slideLayout" Target="../slideLayouts/slideLayout548.xml"/><Relationship Id="rId9" Type="http://schemas.openxmlformats.org/officeDocument/2006/relationships/slideLayout" Target="../slideLayouts/slideLayout553.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3.xml"/><Relationship Id="rId13" Type="http://schemas.openxmlformats.org/officeDocument/2006/relationships/theme" Target="../theme/theme52.xml"/><Relationship Id="rId3" Type="http://schemas.openxmlformats.org/officeDocument/2006/relationships/slideLayout" Target="../slideLayouts/slideLayout558.xml"/><Relationship Id="rId7" Type="http://schemas.openxmlformats.org/officeDocument/2006/relationships/slideLayout" Target="../slideLayouts/slideLayout562.xml"/><Relationship Id="rId12" Type="http://schemas.openxmlformats.org/officeDocument/2006/relationships/slideLayout" Target="../slideLayouts/slideLayout567.xml"/><Relationship Id="rId2" Type="http://schemas.openxmlformats.org/officeDocument/2006/relationships/slideLayout" Target="../slideLayouts/slideLayout557.xml"/><Relationship Id="rId1" Type="http://schemas.openxmlformats.org/officeDocument/2006/relationships/slideLayout" Target="../slideLayouts/slideLayout556.xml"/><Relationship Id="rId6" Type="http://schemas.openxmlformats.org/officeDocument/2006/relationships/slideLayout" Target="../slideLayouts/slideLayout561.xml"/><Relationship Id="rId11" Type="http://schemas.openxmlformats.org/officeDocument/2006/relationships/slideLayout" Target="../slideLayouts/slideLayout566.xml"/><Relationship Id="rId5" Type="http://schemas.openxmlformats.org/officeDocument/2006/relationships/slideLayout" Target="../slideLayouts/slideLayout560.xml"/><Relationship Id="rId10" Type="http://schemas.openxmlformats.org/officeDocument/2006/relationships/slideLayout" Target="../slideLayouts/slideLayout565.xml"/><Relationship Id="rId4" Type="http://schemas.openxmlformats.org/officeDocument/2006/relationships/slideLayout" Target="../slideLayouts/slideLayout559.xml"/><Relationship Id="rId9" Type="http://schemas.openxmlformats.org/officeDocument/2006/relationships/slideLayout" Target="../slideLayouts/slideLayout564.xml"/><Relationship Id="rId14" Type="http://schemas.openxmlformats.org/officeDocument/2006/relationships/image" Target="../media/image1.png"/></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5.xml"/><Relationship Id="rId13" Type="http://schemas.openxmlformats.org/officeDocument/2006/relationships/image" Target="../media/image1.png"/><Relationship Id="rId3" Type="http://schemas.openxmlformats.org/officeDocument/2006/relationships/slideLayout" Target="../slideLayouts/slideLayout570.xml"/><Relationship Id="rId7" Type="http://schemas.openxmlformats.org/officeDocument/2006/relationships/slideLayout" Target="../slideLayouts/slideLayout574.xml"/><Relationship Id="rId12" Type="http://schemas.openxmlformats.org/officeDocument/2006/relationships/theme" Target="../theme/theme53.xml"/><Relationship Id="rId2" Type="http://schemas.openxmlformats.org/officeDocument/2006/relationships/slideLayout" Target="../slideLayouts/slideLayout569.xml"/><Relationship Id="rId1" Type="http://schemas.openxmlformats.org/officeDocument/2006/relationships/slideLayout" Target="../slideLayouts/slideLayout568.xml"/><Relationship Id="rId6" Type="http://schemas.openxmlformats.org/officeDocument/2006/relationships/slideLayout" Target="../slideLayouts/slideLayout573.xml"/><Relationship Id="rId11" Type="http://schemas.openxmlformats.org/officeDocument/2006/relationships/slideLayout" Target="../slideLayouts/slideLayout578.xml"/><Relationship Id="rId5" Type="http://schemas.openxmlformats.org/officeDocument/2006/relationships/slideLayout" Target="../slideLayouts/slideLayout572.xml"/><Relationship Id="rId10" Type="http://schemas.openxmlformats.org/officeDocument/2006/relationships/slideLayout" Target="../slideLayouts/slideLayout577.xml"/><Relationship Id="rId4" Type="http://schemas.openxmlformats.org/officeDocument/2006/relationships/slideLayout" Target="../slideLayouts/slideLayout571.xml"/><Relationship Id="rId9" Type="http://schemas.openxmlformats.org/officeDocument/2006/relationships/slideLayout" Target="../slideLayouts/slideLayout576.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6.xml"/><Relationship Id="rId13" Type="http://schemas.openxmlformats.org/officeDocument/2006/relationships/image" Target="../media/image1.png"/><Relationship Id="rId3" Type="http://schemas.openxmlformats.org/officeDocument/2006/relationships/slideLayout" Target="../slideLayouts/slideLayout581.xml"/><Relationship Id="rId7" Type="http://schemas.openxmlformats.org/officeDocument/2006/relationships/slideLayout" Target="../slideLayouts/slideLayout585.xml"/><Relationship Id="rId12" Type="http://schemas.openxmlformats.org/officeDocument/2006/relationships/theme" Target="../theme/theme54.xml"/><Relationship Id="rId2" Type="http://schemas.openxmlformats.org/officeDocument/2006/relationships/slideLayout" Target="../slideLayouts/slideLayout580.xml"/><Relationship Id="rId1" Type="http://schemas.openxmlformats.org/officeDocument/2006/relationships/slideLayout" Target="../slideLayouts/slideLayout579.xml"/><Relationship Id="rId6" Type="http://schemas.openxmlformats.org/officeDocument/2006/relationships/slideLayout" Target="../slideLayouts/slideLayout584.xml"/><Relationship Id="rId11" Type="http://schemas.openxmlformats.org/officeDocument/2006/relationships/slideLayout" Target="../slideLayouts/slideLayout589.xml"/><Relationship Id="rId5" Type="http://schemas.openxmlformats.org/officeDocument/2006/relationships/slideLayout" Target="../slideLayouts/slideLayout583.xml"/><Relationship Id="rId10" Type="http://schemas.openxmlformats.org/officeDocument/2006/relationships/slideLayout" Target="../slideLayouts/slideLayout588.xml"/><Relationship Id="rId4" Type="http://schemas.openxmlformats.org/officeDocument/2006/relationships/slideLayout" Target="../slideLayouts/slideLayout582.xml"/><Relationship Id="rId9" Type="http://schemas.openxmlformats.org/officeDocument/2006/relationships/slideLayout" Target="../slideLayouts/slideLayout587.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97.xml"/><Relationship Id="rId13" Type="http://schemas.openxmlformats.org/officeDocument/2006/relationships/theme" Target="../theme/theme55.xml"/><Relationship Id="rId3" Type="http://schemas.openxmlformats.org/officeDocument/2006/relationships/slideLayout" Target="../slideLayouts/slideLayout592.xml"/><Relationship Id="rId7" Type="http://schemas.openxmlformats.org/officeDocument/2006/relationships/slideLayout" Target="../slideLayouts/slideLayout596.xml"/><Relationship Id="rId12" Type="http://schemas.openxmlformats.org/officeDocument/2006/relationships/slideLayout" Target="../slideLayouts/slideLayout601.xml"/><Relationship Id="rId2" Type="http://schemas.openxmlformats.org/officeDocument/2006/relationships/slideLayout" Target="../slideLayouts/slideLayout591.xml"/><Relationship Id="rId1" Type="http://schemas.openxmlformats.org/officeDocument/2006/relationships/slideLayout" Target="../slideLayouts/slideLayout590.xml"/><Relationship Id="rId6" Type="http://schemas.openxmlformats.org/officeDocument/2006/relationships/slideLayout" Target="../slideLayouts/slideLayout595.xml"/><Relationship Id="rId11" Type="http://schemas.openxmlformats.org/officeDocument/2006/relationships/slideLayout" Target="../slideLayouts/slideLayout600.xml"/><Relationship Id="rId5" Type="http://schemas.openxmlformats.org/officeDocument/2006/relationships/slideLayout" Target="../slideLayouts/slideLayout594.xml"/><Relationship Id="rId10" Type="http://schemas.openxmlformats.org/officeDocument/2006/relationships/slideLayout" Target="../slideLayouts/slideLayout599.xml"/><Relationship Id="rId4" Type="http://schemas.openxmlformats.org/officeDocument/2006/relationships/slideLayout" Target="../slideLayouts/slideLayout593.xml"/><Relationship Id="rId9" Type="http://schemas.openxmlformats.org/officeDocument/2006/relationships/slideLayout" Target="../slideLayouts/slideLayout598.xml"/><Relationship Id="rId14" Type="http://schemas.openxmlformats.org/officeDocument/2006/relationships/image" Target="../media/image1.png"/></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09.xml"/><Relationship Id="rId13" Type="http://schemas.openxmlformats.org/officeDocument/2006/relationships/image" Target="../media/image1.png"/><Relationship Id="rId3" Type="http://schemas.openxmlformats.org/officeDocument/2006/relationships/slideLayout" Target="../slideLayouts/slideLayout604.xml"/><Relationship Id="rId7" Type="http://schemas.openxmlformats.org/officeDocument/2006/relationships/slideLayout" Target="../slideLayouts/slideLayout608.xml"/><Relationship Id="rId12" Type="http://schemas.openxmlformats.org/officeDocument/2006/relationships/theme" Target="../theme/theme56.xml"/><Relationship Id="rId2" Type="http://schemas.openxmlformats.org/officeDocument/2006/relationships/slideLayout" Target="../slideLayouts/slideLayout603.xml"/><Relationship Id="rId1" Type="http://schemas.openxmlformats.org/officeDocument/2006/relationships/slideLayout" Target="../slideLayouts/slideLayout602.xml"/><Relationship Id="rId6" Type="http://schemas.openxmlformats.org/officeDocument/2006/relationships/slideLayout" Target="../slideLayouts/slideLayout607.xml"/><Relationship Id="rId11" Type="http://schemas.openxmlformats.org/officeDocument/2006/relationships/slideLayout" Target="../slideLayouts/slideLayout612.xml"/><Relationship Id="rId5" Type="http://schemas.openxmlformats.org/officeDocument/2006/relationships/slideLayout" Target="../slideLayouts/slideLayout606.xml"/><Relationship Id="rId10" Type="http://schemas.openxmlformats.org/officeDocument/2006/relationships/slideLayout" Target="../slideLayouts/slideLayout611.xml"/><Relationship Id="rId4" Type="http://schemas.openxmlformats.org/officeDocument/2006/relationships/slideLayout" Target="../slideLayouts/slideLayout605.xml"/><Relationship Id="rId9" Type="http://schemas.openxmlformats.org/officeDocument/2006/relationships/slideLayout" Target="../slideLayouts/slideLayout610.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20.xml"/><Relationship Id="rId13" Type="http://schemas.openxmlformats.org/officeDocument/2006/relationships/image" Target="../media/image1.png"/><Relationship Id="rId3" Type="http://schemas.openxmlformats.org/officeDocument/2006/relationships/slideLayout" Target="../slideLayouts/slideLayout615.xml"/><Relationship Id="rId7" Type="http://schemas.openxmlformats.org/officeDocument/2006/relationships/slideLayout" Target="../slideLayouts/slideLayout619.xml"/><Relationship Id="rId12" Type="http://schemas.openxmlformats.org/officeDocument/2006/relationships/theme" Target="../theme/theme57.xml"/><Relationship Id="rId2" Type="http://schemas.openxmlformats.org/officeDocument/2006/relationships/slideLayout" Target="../slideLayouts/slideLayout614.xml"/><Relationship Id="rId1" Type="http://schemas.openxmlformats.org/officeDocument/2006/relationships/slideLayout" Target="../slideLayouts/slideLayout613.xml"/><Relationship Id="rId6" Type="http://schemas.openxmlformats.org/officeDocument/2006/relationships/slideLayout" Target="../slideLayouts/slideLayout618.xml"/><Relationship Id="rId11" Type="http://schemas.openxmlformats.org/officeDocument/2006/relationships/slideLayout" Target="../slideLayouts/slideLayout623.xml"/><Relationship Id="rId5" Type="http://schemas.openxmlformats.org/officeDocument/2006/relationships/slideLayout" Target="../slideLayouts/slideLayout617.xml"/><Relationship Id="rId10" Type="http://schemas.openxmlformats.org/officeDocument/2006/relationships/slideLayout" Target="../slideLayouts/slideLayout622.xml"/><Relationship Id="rId4" Type="http://schemas.openxmlformats.org/officeDocument/2006/relationships/slideLayout" Target="../slideLayouts/slideLayout616.xml"/><Relationship Id="rId9" Type="http://schemas.openxmlformats.org/officeDocument/2006/relationships/slideLayout" Target="../slideLayouts/slideLayout621.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1.xml"/><Relationship Id="rId13" Type="http://schemas.openxmlformats.org/officeDocument/2006/relationships/theme" Target="../theme/theme58.xml"/><Relationship Id="rId3" Type="http://schemas.openxmlformats.org/officeDocument/2006/relationships/slideLayout" Target="../slideLayouts/slideLayout626.xml"/><Relationship Id="rId7" Type="http://schemas.openxmlformats.org/officeDocument/2006/relationships/slideLayout" Target="../slideLayouts/slideLayout630.xml"/><Relationship Id="rId12" Type="http://schemas.openxmlformats.org/officeDocument/2006/relationships/slideLayout" Target="../slideLayouts/slideLayout635.xml"/><Relationship Id="rId2" Type="http://schemas.openxmlformats.org/officeDocument/2006/relationships/slideLayout" Target="../slideLayouts/slideLayout625.xml"/><Relationship Id="rId1" Type="http://schemas.openxmlformats.org/officeDocument/2006/relationships/slideLayout" Target="../slideLayouts/slideLayout624.xml"/><Relationship Id="rId6" Type="http://schemas.openxmlformats.org/officeDocument/2006/relationships/slideLayout" Target="../slideLayouts/slideLayout629.xml"/><Relationship Id="rId11" Type="http://schemas.openxmlformats.org/officeDocument/2006/relationships/slideLayout" Target="../slideLayouts/slideLayout634.xml"/><Relationship Id="rId5" Type="http://schemas.openxmlformats.org/officeDocument/2006/relationships/slideLayout" Target="../slideLayouts/slideLayout628.xml"/><Relationship Id="rId10" Type="http://schemas.openxmlformats.org/officeDocument/2006/relationships/slideLayout" Target="../slideLayouts/slideLayout633.xml"/><Relationship Id="rId4" Type="http://schemas.openxmlformats.org/officeDocument/2006/relationships/slideLayout" Target="../slideLayouts/slideLayout627.xml"/><Relationship Id="rId9" Type="http://schemas.openxmlformats.org/officeDocument/2006/relationships/slideLayout" Target="../slideLayouts/slideLayout632.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3.xml"/><Relationship Id="rId13" Type="http://schemas.openxmlformats.org/officeDocument/2006/relationships/image" Target="../media/image1.png"/><Relationship Id="rId3" Type="http://schemas.openxmlformats.org/officeDocument/2006/relationships/slideLayout" Target="../slideLayouts/slideLayout638.xml"/><Relationship Id="rId7" Type="http://schemas.openxmlformats.org/officeDocument/2006/relationships/slideLayout" Target="../slideLayouts/slideLayout642.xml"/><Relationship Id="rId12" Type="http://schemas.openxmlformats.org/officeDocument/2006/relationships/theme" Target="../theme/theme59.xml"/><Relationship Id="rId2" Type="http://schemas.openxmlformats.org/officeDocument/2006/relationships/slideLayout" Target="../slideLayouts/slideLayout637.xml"/><Relationship Id="rId1" Type="http://schemas.openxmlformats.org/officeDocument/2006/relationships/slideLayout" Target="../slideLayouts/slideLayout636.xml"/><Relationship Id="rId6" Type="http://schemas.openxmlformats.org/officeDocument/2006/relationships/slideLayout" Target="../slideLayouts/slideLayout641.xml"/><Relationship Id="rId11" Type="http://schemas.openxmlformats.org/officeDocument/2006/relationships/slideLayout" Target="../slideLayouts/slideLayout646.xml"/><Relationship Id="rId5" Type="http://schemas.openxmlformats.org/officeDocument/2006/relationships/slideLayout" Target="../slideLayouts/slideLayout640.xml"/><Relationship Id="rId10" Type="http://schemas.openxmlformats.org/officeDocument/2006/relationships/slideLayout" Target="../slideLayouts/slideLayout645.xml"/><Relationship Id="rId4" Type="http://schemas.openxmlformats.org/officeDocument/2006/relationships/slideLayout" Target="../slideLayouts/slideLayout639.xml"/><Relationship Id="rId9" Type="http://schemas.openxmlformats.org/officeDocument/2006/relationships/slideLayout" Target="../slideLayouts/slideLayout6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54.xml"/><Relationship Id="rId13" Type="http://schemas.openxmlformats.org/officeDocument/2006/relationships/theme" Target="../theme/theme60.xml"/><Relationship Id="rId3" Type="http://schemas.openxmlformats.org/officeDocument/2006/relationships/slideLayout" Target="../slideLayouts/slideLayout649.xml"/><Relationship Id="rId7" Type="http://schemas.openxmlformats.org/officeDocument/2006/relationships/slideLayout" Target="../slideLayouts/slideLayout653.xml"/><Relationship Id="rId12" Type="http://schemas.openxmlformats.org/officeDocument/2006/relationships/slideLayout" Target="../slideLayouts/slideLayout658.xml"/><Relationship Id="rId2" Type="http://schemas.openxmlformats.org/officeDocument/2006/relationships/slideLayout" Target="../slideLayouts/slideLayout648.xml"/><Relationship Id="rId1" Type="http://schemas.openxmlformats.org/officeDocument/2006/relationships/slideLayout" Target="../slideLayouts/slideLayout647.xml"/><Relationship Id="rId6" Type="http://schemas.openxmlformats.org/officeDocument/2006/relationships/slideLayout" Target="../slideLayouts/slideLayout652.xml"/><Relationship Id="rId11" Type="http://schemas.openxmlformats.org/officeDocument/2006/relationships/slideLayout" Target="../slideLayouts/slideLayout657.xml"/><Relationship Id="rId5" Type="http://schemas.openxmlformats.org/officeDocument/2006/relationships/slideLayout" Target="../slideLayouts/slideLayout651.xml"/><Relationship Id="rId10" Type="http://schemas.openxmlformats.org/officeDocument/2006/relationships/slideLayout" Target="../slideLayouts/slideLayout656.xml"/><Relationship Id="rId4" Type="http://schemas.openxmlformats.org/officeDocument/2006/relationships/slideLayout" Target="../slideLayouts/slideLayout650.xml"/><Relationship Id="rId9" Type="http://schemas.openxmlformats.org/officeDocument/2006/relationships/slideLayout" Target="../slideLayouts/slideLayout655.xml"/><Relationship Id="rId14" Type="http://schemas.openxmlformats.org/officeDocument/2006/relationships/image" Target="../media/image1.png"/></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66.xml"/><Relationship Id="rId13" Type="http://schemas.openxmlformats.org/officeDocument/2006/relationships/theme" Target="../theme/theme61.xml"/><Relationship Id="rId3" Type="http://schemas.openxmlformats.org/officeDocument/2006/relationships/slideLayout" Target="../slideLayouts/slideLayout661.xml"/><Relationship Id="rId7" Type="http://schemas.openxmlformats.org/officeDocument/2006/relationships/slideLayout" Target="../slideLayouts/slideLayout665.xml"/><Relationship Id="rId12" Type="http://schemas.openxmlformats.org/officeDocument/2006/relationships/slideLayout" Target="../slideLayouts/slideLayout670.xml"/><Relationship Id="rId2" Type="http://schemas.openxmlformats.org/officeDocument/2006/relationships/slideLayout" Target="../slideLayouts/slideLayout660.xml"/><Relationship Id="rId1" Type="http://schemas.openxmlformats.org/officeDocument/2006/relationships/slideLayout" Target="../slideLayouts/slideLayout659.xml"/><Relationship Id="rId6" Type="http://schemas.openxmlformats.org/officeDocument/2006/relationships/slideLayout" Target="../slideLayouts/slideLayout664.xml"/><Relationship Id="rId11" Type="http://schemas.openxmlformats.org/officeDocument/2006/relationships/slideLayout" Target="../slideLayouts/slideLayout669.xml"/><Relationship Id="rId5" Type="http://schemas.openxmlformats.org/officeDocument/2006/relationships/slideLayout" Target="../slideLayouts/slideLayout663.xml"/><Relationship Id="rId10" Type="http://schemas.openxmlformats.org/officeDocument/2006/relationships/slideLayout" Target="../slideLayouts/slideLayout668.xml"/><Relationship Id="rId4" Type="http://schemas.openxmlformats.org/officeDocument/2006/relationships/slideLayout" Target="../slideLayouts/slideLayout662.xml"/><Relationship Id="rId9" Type="http://schemas.openxmlformats.org/officeDocument/2006/relationships/slideLayout" Target="../slideLayouts/slideLayout667.xml"/><Relationship Id="rId14" Type="http://schemas.openxmlformats.org/officeDocument/2006/relationships/image" Target="../media/image1.png"/></Relationships>
</file>

<file path=ppt/slideMasters/_rels/slideMaster62.xml.rels><?xml version="1.0" encoding="UTF-8" standalone="yes"?>
<Relationships xmlns="http://schemas.openxmlformats.org/package/2006/relationships"><Relationship Id="rId3" Type="http://schemas.openxmlformats.org/officeDocument/2006/relationships/slideLayout" Target="../slideLayouts/slideLayout673.xml"/><Relationship Id="rId2" Type="http://schemas.openxmlformats.org/officeDocument/2006/relationships/slideLayout" Target="../slideLayouts/slideLayout672.xml"/><Relationship Id="rId1" Type="http://schemas.openxmlformats.org/officeDocument/2006/relationships/slideLayout" Target="../slideLayouts/slideLayout671.xml"/><Relationship Id="rId5" Type="http://schemas.openxmlformats.org/officeDocument/2006/relationships/theme" Target="../theme/theme62.xml"/><Relationship Id="rId4" Type="http://schemas.openxmlformats.org/officeDocument/2006/relationships/slideLayout" Target="../slideLayouts/slideLayout674.xml"/></Relationships>
</file>

<file path=ppt/slideMasters/_rels/slideMaster63.xml.rels><?xml version="1.0" encoding="UTF-8" standalone="yes"?>
<Relationships xmlns="http://schemas.openxmlformats.org/package/2006/relationships"><Relationship Id="rId3" Type="http://schemas.openxmlformats.org/officeDocument/2006/relationships/theme" Target="../theme/theme63.xml"/><Relationship Id="rId2" Type="http://schemas.openxmlformats.org/officeDocument/2006/relationships/slideLayout" Target="../slideLayouts/slideLayout676.xml"/><Relationship Id="rId1" Type="http://schemas.openxmlformats.org/officeDocument/2006/relationships/slideLayout" Target="../slideLayouts/slideLayout675.xml"/></Relationships>
</file>

<file path=ppt/slideMasters/_rels/slideMaster64.xml.rels><?xml version="1.0" encoding="UTF-8" standalone="yes"?>
<Relationships xmlns="http://schemas.openxmlformats.org/package/2006/relationships"><Relationship Id="rId3" Type="http://schemas.openxmlformats.org/officeDocument/2006/relationships/slideLayout" Target="../slideLayouts/slideLayout679.xml"/><Relationship Id="rId2" Type="http://schemas.openxmlformats.org/officeDocument/2006/relationships/slideLayout" Target="../slideLayouts/slideLayout678.xml"/><Relationship Id="rId1" Type="http://schemas.openxmlformats.org/officeDocument/2006/relationships/slideLayout" Target="../slideLayouts/slideLayout677.xml"/><Relationship Id="rId5" Type="http://schemas.openxmlformats.org/officeDocument/2006/relationships/theme" Target="../theme/theme64.xml"/><Relationship Id="rId4" Type="http://schemas.openxmlformats.org/officeDocument/2006/relationships/slideLayout" Target="../slideLayouts/slideLayout680.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688.xml"/><Relationship Id="rId13" Type="http://schemas.openxmlformats.org/officeDocument/2006/relationships/theme" Target="../theme/theme65.xml"/><Relationship Id="rId3" Type="http://schemas.openxmlformats.org/officeDocument/2006/relationships/slideLayout" Target="../slideLayouts/slideLayout683.xml"/><Relationship Id="rId7" Type="http://schemas.openxmlformats.org/officeDocument/2006/relationships/slideLayout" Target="../slideLayouts/slideLayout687.xml"/><Relationship Id="rId12" Type="http://schemas.openxmlformats.org/officeDocument/2006/relationships/slideLayout" Target="../slideLayouts/slideLayout692.xml"/><Relationship Id="rId2" Type="http://schemas.openxmlformats.org/officeDocument/2006/relationships/slideLayout" Target="../slideLayouts/slideLayout682.xml"/><Relationship Id="rId1" Type="http://schemas.openxmlformats.org/officeDocument/2006/relationships/slideLayout" Target="../slideLayouts/slideLayout681.xml"/><Relationship Id="rId6" Type="http://schemas.openxmlformats.org/officeDocument/2006/relationships/slideLayout" Target="../slideLayouts/slideLayout686.xml"/><Relationship Id="rId11" Type="http://schemas.openxmlformats.org/officeDocument/2006/relationships/slideLayout" Target="../slideLayouts/slideLayout691.xml"/><Relationship Id="rId5" Type="http://schemas.openxmlformats.org/officeDocument/2006/relationships/slideLayout" Target="../slideLayouts/slideLayout685.xml"/><Relationship Id="rId10" Type="http://schemas.openxmlformats.org/officeDocument/2006/relationships/slideLayout" Target="../slideLayouts/slideLayout690.xml"/><Relationship Id="rId4" Type="http://schemas.openxmlformats.org/officeDocument/2006/relationships/slideLayout" Target="../slideLayouts/slideLayout684.xml"/><Relationship Id="rId9" Type="http://schemas.openxmlformats.org/officeDocument/2006/relationships/slideLayout" Target="../slideLayouts/slideLayout689.xml"/><Relationship Id="rId14" Type="http://schemas.openxmlformats.org/officeDocument/2006/relationships/image" Target="../media/image1.png"/></Relationships>
</file>

<file path=ppt/slideMasters/_rels/slideMaster66.xml.rels><?xml version="1.0" encoding="UTF-8" standalone="yes"?>
<Relationships xmlns="http://schemas.openxmlformats.org/package/2006/relationships"><Relationship Id="rId3" Type="http://schemas.openxmlformats.org/officeDocument/2006/relationships/slideLayout" Target="../slideLayouts/slideLayout695.xml"/><Relationship Id="rId2" Type="http://schemas.openxmlformats.org/officeDocument/2006/relationships/slideLayout" Target="../slideLayouts/slideLayout694.xml"/><Relationship Id="rId1" Type="http://schemas.openxmlformats.org/officeDocument/2006/relationships/slideLayout" Target="../slideLayouts/slideLayout693.xml"/><Relationship Id="rId6" Type="http://schemas.openxmlformats.org/officeDocument/2006/relationships/theme" Target="../theme/theme66.xml"/><Relationship Id="rId5" Type="http://schemas.openxmlformats.org/officeDocument/2006/relationships/slideLayout" Target="../slideLayouts/slideLayout697.xml"/><Relationship Id="rId4" Type="http://schemas.openxmlformats.org/officeDocument/2006/relationships/slideLayout" Target="../slideLayouts/slideLayout69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2024. 6. 20.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6/20/24</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eaLnBrk="1" hangingPunct="1">
              <a:defRPr/>
            </a:pPr>
            <a:fld id="{72694B9D-8BFE-654E-8D86-2D1B27ECA5D0}" type="slidenum">
              <a:rPr lang="en-US" altLang="en-US"/>
              <a:pPr eaLnBrk="1" hangingPunct="1">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83791172"/>
      </p:ext>
    </p:extLst>
  </p:cSld>
  <p:clrMap bg1="lt1" tx1="dk1" bg2="lt2" tx2="dk2" accent1="accent1" accent2="accent2" accent3="accent3" accent4="accent4" accent5="accent5" accent6="accent6" hlink="hlink" folHlink="folHlink"/>
  <p:sldLayoutIdLst>
    <p:sldLayoutId id="2147488341" r:id="rId1"/>
    <p:sldLayoutId id="2147488342" r:id="rId2"/>
    <p:sldLayoutId id="2147488343" r:id="rId3"/>
    <p:sldLayoutId id="2147488344" r:id="rId4"/>
    <p:sldLayoutId id="2147488345" r:id="rId5"/>
    <p:sldLayoutId id="2147488346" r:id="rId6"/>
    <p:sldLayoutId id="2147488347" r:id="rId7"/>
    <p:sldLayoutId id="2147488348" r:id="rId8"/>
    <p:sldLayoutId id="2147488349" r:id="rId9"/>
    <p:sldLayoutId id="2147488350" r:id="rId10"/>
    <p:sldLayoutId id="214748835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41121451"/>
      </p:ext>
    </p:extLst>
  </p:cSld>
  <p:clrMap bg1="lt1" tx1="dk1" bg2="lt2" tx2="dk2" accent1="accent1" accent2="accent2" accent3="accent3" accent4="accent4" accent5="accent5" accent6="accent6" hlink="hlink" folHlink="folHlink"/>
  <p:sldLayoutIdLst>
    <p:sldLayoutId id="2147488379" r:id="rId1"/>
    <p:sldLayoutId id="2147488380" r:id="rId2"/>
    <p:sldLayoutId id="2147488381" r:id="rId3"/>
    <p:sldLayoutId id="2147488382" r:id="rId4"/>
    <p:sldLayoutId id="2147488383" r:id="rId5"/>
    <p:sldLayoutId id="2147488384" r:id="rId6"/>
    <p:sldLayoutId id="2147488385" r:id="rId7"/>
    <p:sldLayoutId id="2147488386" r:id="rId8"/>
    <p:sldLayoutId id="2147488387" r:id="rId9"/>
    <p:sldLayoutId id="2147488388" r:id="rId10"/>
    <p:sldLayoutId id="214748838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72707315"/>
      </p:ext>
    </p:extLst>
  </p:cSld>
  <p:clrMap bg1="lt1" tx1="dk1" bg2="lt2" tx2="dk2" accent1="accent1" accent2="accent2" accent3="accent3" accent4="accent4" accent5="accent5" accent6="accent6" hlink="hlink" folHlink="folHlink"/>
  <p:sldLayoutIdLst>
    <p:sldLayoutId id="2147488560" r:id="rId1"/>
    <p:sldLayoutId id="2147488561" r:id="rId2"/>
    <p:sldLayoutId id="2147488562" r:id="rId3"/>
    <p:sldLayoutId id="2147488563" r:id="rId4"/>
    <p:sldLayoutId id="2147488564" r:id="rId5"/>
    <p:sldLayoutId id="2147488565" r:id="rId6"/>
    <p:sldLayoutId id="2147488566" r:id="rId7"/>
    <p:sldLayoutId id="2147488567" r:id="rId8"/>
    <p:sldLayoutId id="2147488568" r:id="rId9"/>
    <p:sldLayoutId id="2147488569" r:id="rId10"/>
    <p:sldLayoutId id="214748857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4223090201"/>
      </p:ext>
    </p:extLst>
  </p:cSld>
  <p:clrMap bg1="lt1" tx1="dk1" bg2="lt2" tx2="dk2" accent1="accent1" accent2="accent2" accent3="accent3" accent4="accent4" accent5="accent5" accent6="accent6" hlink="hlink" folHlink="folHlink"/>
  <p:sldLayoutIdLst>
    <p:sldLayoutId id="2147488638" r:id="rId1"/>
    <p:sldLayoutId id="2147488639" r:id="rId2"/>
    <p:sldLayoutId id="2147488640" r:id="rId3"/>
    <p:sldLayoutId id="2147488641" r:id="rId4"/>
    <p:sldLayoutId id="2147488642" r:id="rId5"/>
    <p:sldLayoutId id="2147488643" r:id="rId6"/>
    <p:sldLayoutId id="2147488644" r:id="rId7"/>
    <p:sldLayoutId id="2147488645" r:id="rId8"/>
    <p:sldLayoutId id="2147488646" r:id="rId9"/>
    <p:sldLayoutId id="2147488647" r:id="rId10"/>
    <p:sldLayoutId id="214748864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05458997"/>
      </p:ext>
    </p:extLst>
  </p:cSld>
  <p:clrMap bg1="lt1" tx1="dk1" bg2="lt2" tx2="dk2" accent1="accent1" accent2="accent2" accent3="accent3" accent4="accent4" accent5="accent5" accent6="accent6" hlink="hlink" folHlink="folHlink"/>
  <p:sldLayoutIdLst>
    <p:sldLayoutId id="2147488748" r:id="rId1"/>
    <p:sldLayoutId id="2147488749" r:id="rId2"/>
    <p:sldLayoutId id="2147488750" r:id="rId3"/>
    <p:sldLayoutId id="2147488751" r:id="rId4"/>
    <p:sldLayoutId id="2147488752" r:id="rId5"/>
    <p:sldLayoutId id="2147488753" r:id="rId6"/>
    <p:sldLayoutId id="2147488754" r:id="rId7"/>
    <p:sldLayoutId id="2147488755" r:id="rId8"/>
    <p:sldLayoutId id="2147488756" r:id="rId9"/>
    <p:sldLayoutId id="2147488757" r:id="rId10"/>
    <p:sldLayoutId id="214748875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68926065"/>
      </p:ext>
    </p:extLst>
  </p:cSld>
  <p:clrMap bg1="lt1" tx1="dk1" bg2="lt2" tx2="dk2" accent1="accent1" accent2="accent2" accent3="accent3" accent4="accent4" accent5="accent5" accent6="accent6" hlink="hlink" folHlink="folHlink"/>
  <p:sldLayoutIdLst>
    <p:sldLayoutId id="2147488979" r:id="rId1"/>
    <p:sldLayoutId id="2147488980" r:id="rId2"/>
    <p:sldLayoutId id="2147488981" r:id="rId3"/>
    <p:sldLayoutId id="2147488982" r:id="rId4"/>
    <p:sldLayoutId id="2147488983" r:id="rId5"/>
    <p:sldLayoutId id="2147488984" r:id="rId6"/>
    <p:sldLayoutId id="2147488985" r:id="rId7"/>
    <p:sldLayoutId id="2147488986" r:id="rId8"/>
    <p:sldLayoutId id="2147488987" r:id="rId9"/>
    <p:sldLayoutId id="2147488988" r:id="rId10"/>
    <p:sldLayoutId id="2147488989" r:id="rId11"/>
    <p:sldLayoutId id="2147488990"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32983355"/>
      </p:ext>
    </p:extLst>
  </p:cSld>
  <p:clrMap bg1="lt1" tx1="dk1" bg2="lt2" tx2="dk2" accent1="accent1" accent2="accent2" accent3="accent3" accent4="accent4" accent5="accent5" accent6="accent6" hlink="hlink" folHlink="folHlink"/>
  <p:sldLayoutIdLst>
    <p:sldLayoutId id="2147488992" r:id="rId1"/>
    <p:sldLayoutId id="2147488993" r:id="rId2"/>
    <p:sldLayoutId id="2147488994" r:id="rId3"/>
    <p:sldLayoutId id="2147488995" r:id="rId4"/>
    <p:sldLayoutId id="2147488996" r:id="rId5"/>
    <p:sldLayoutId id="2147488997" r:id="rId6"/>
    <p:sldLayoutId id="2147488998" r:id="rId7"/>
    <p:sldLayoutId id="2147488999" r:id="rId8"/>
    <p:sldLayoutId id="2147489000" r:id="rId9"/>
    <p:sldLayoutId id="2147489001" r:id="rId10"/>
    <p:sldLayoutId id="214748900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45773964"/>
      </p:ext>
    </p:extLst>
  </p:cSld>
  <p:clrMap bg1="lt1" tx1="dk1" bg2="lt2" tx2="dk2" accent1="accent1" accent2="accent2" accent3="accent3" accent4="accent4" accent5="accent5" accent6="accent6" hlink="hlink" folHlink="folHlink"/>
  <p:sldLayoutIdLst>
    <p:sldLayoutId id="2147489017" r:id="rId1"/>
    <p:sldLayoutId id="2147489018" r:id="rId2"/>
    <p:sldLayoutId id="2147489019" r:id="rId3"/>
    <p:sldLayoutId id="2147489020" r:id="rId4"/>
    <p:sldLayoutId id="2147489021" r:id="rId5"/>
    <p:sldLayoutId id="2147489022" r:id="rId6"/>
    <p:sldLayoutId id="2147489023" r:id="rId7"/>
    <p:sldLayoutId id="2147489024" r:id="rId8"/>
    <p:sldLayoutId id="2147489025" r:id="rId9"/>
    <p:sldLayoutId id="2147489026" r:id="rId10"/>
    <p:sldLayoutId id="2147489027"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575735985"/>
      </p:ext>
    </p:extLst>
  </p:cSld>
  <p:clrMap bg1="lt1" tx1="dk1" bg2="lt2" tx2="dk2" accent1="accent1" accent2="accent2" accent3="accent3" accent4="accent4" accent5="accent5" accent6="accent6" hlink="hlink" folHlink="folHlink"/>
  <p:sldLayoutIdLst>
    <p:sldLayoutId id="2147489029" r:id="rId1"/>
    <p:sldLayoutId id="2147489030" r:id="rId2"/>
    <p:sldLayoutId id="2147489031" r:id="rId3"/>
    <p:sldLayoutId id="2147489032" r:id="rId4"/>
    <p:sldLayoutId id="2147489033" r:id="rId5"/>
    <p:sldLayoutId id="2147489034" r:id="rId6"/>
    <p:sldLayoutId id="2147489035" r:id="rId7"/>
    <p:sldLayoutId id="2147489036" r:id="rId8"/>
    <p:sldLayoutId id="2147489037" r:id="rId9"/>
    <p:sldLayoutId id="2147489038" r:id="rId10"/>
    <p:sldLayoutId id="2147489039"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0BD7560A-9F5D-7742-BEE3-53E7C8CD2AD3}"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8377764"/>
      </p:ext>
    </p:extLst>
  </p:cSld>
  <p:clrMap bg1="lt1" tx1="dk1" bg2="lt2" tx2="dk2" accent1="accent1" accent2="accent2" accent3="accent3" accent4="accent4" accent5="accent5" accent6="accent6" hlink="hlink" folHlink="folHlink"/>
  <p:sldLayoutIdLst>
    <p:sldLayoutId id="2147489085" r:id="rId1"/>
    <p:sldLayoutId id="2147489086" r:id="rId2"/>
    <p:sldLayoutId id="2147489087" r:id="rId3"/>
    <p:sldLayoutId id="2147489088" r:id="rId4"/>
    <p:sldLayoutId id="2147489089" r:id="rId5"/>
    <p:sldLayoutId id="2147489090" r:id="rId6"/>
    <p:sldLayoutId id="2147489091" r:id="rId7"/>
    <p:sldLayoutId id="2147489092" r:id="rId8"/>
    <p:sldLayoutId id="2147489093" r:id="rId9"/>
    <p:sldLayoutId id="2147489094" r:id="rId10"/>
    <p:sldLayoutId id="2147489095" r:id="rId11"/>
    <p:sldLayoutId id="214748909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75654414"/>
      </p:ext>
    </p:extLst>
  </p:cSld>
  <p:clrMap bg1="lt1" tx1="dk1" bg2="lt2" tx2="dk2" accent1="accent1" accent2="accent2" accent3="accent3" accent4="accent4" accent5="accent5" accent6="accent6" hlink="hlink" folHlink="folHlink"/>
  <p:sldLayoutIdLst>
    <p:sldLayoutId id="2147489217" r:id="rId1"/>
    <p:sldLayoutId id="2147489218" r:id="rId2"/>
    <p:sldLayoutId id="2147489219" r:id="rId3"/>
    <p:sldLayoutId id="2147489220" r:id="rId4"/>
    <p:sldLayoutId id="2147489221" r:id="rId5"/>
    <p:sldLayoutId id="2147489222" r:id="rId6"/>
    <p:sldLayoutId id="2147489223" r:id="rId7"/>
    <p:sldLayoutId id="2147489224" r:id="rId8"/>
    <p:sldLayoutId id="2147489225" r:id="rId9"/>
    <p:sldLayoutId id="2147489226" r:id="rId10"/>
    <p:sldLayoutId id="214748922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24132488"/>
      </p:ext>
    </p:extLst>
  </p:cSld>
  <p:clrMap bg1="lt1" tx1="dk1" bg2="lt2" tx2="dk2" accent1="accent1" accent2="accent2" accent3="accent3" accent4="accent4" accent5="accent5" accent6="accent6" hlink="hlink" folHlink="folHlink"/>
  <p:sldLayoutIdLst>
    <p:sldLayoutId id="2147489229" r:id="rId1"/>
    <p:sldLayoutId id="2147489230" r:id="rId2"/>
    <p:sldLayoutId id="2147489231" r:id="rId3"/>
    <p:sldLayoutId id="2147489232" r:id="rId4"/>
    <p:sldLayoutId id="2147489233" r:id="rId5"/>
    <p:sldLayoutId id="2147489234" r:id="rId6"/>
    <p:sldLayoutId id="2147489235" r:id="rId7"/>
    <p:sldLayoutId id="2147489236" r:id="rId8"/>
    <p:sldLayoutId id="2147489237" r:id="rId9"/>
    <p:sldLayoutId id="2147489238" r:id="rId10"/>
    <p:sldLayoutId id="214748923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5920399"/>
      </p:ext>
    </p:extLst>
  </p:cSld>
  <p:clrMap bg1="lt1" tx1="dk1" bg2="lt2" tx2="dk2" accent1="accent1" accent2="accent2" accent3="accent3" accent4="accent4" accent5="accent5" accent6="accent6" hlink="hlink" folHlink="folHlink"/>
  <p:sldLayoutIdLst>
    <p:sldLayoutId id="2147489253" r:id="rId1"/>
    <p:sldLayoutId id="2147489254" r:id="rId2"/>
    <p:sldLayoutId id="2147489255" r:id="rId3"/>
    <p:sldLayoutId id="2147489256" r:id="rId4"/>
    <p:sldLayoutId id="2147489257" r:id="rId5"/>
    <p:sldLayoutId id="2147489258" r:id="rId6"/>
    <p:sldLayoutId id="2147489259" r:id="rId7"/>
    <p:sldLayoutId id="2147489260" r:id="rId8"/>
    <p:sldLayoutId id="2147489261" r:id="rId9"/>
    <p:sldLayoutId id="2147489262" r:id="rId10"/>
    <p:sldLayoutId id="2147489263" r:id="rId11"/>
    <p:sldLayoutId id="21474892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63842944"/>
      </p:ext>
    </p:extLst>
  </p:cSld>
  <p:clrMap bg1="lt1" tx1="dk1" bg2="lt2" tx2="dk2" accent1="accent1" accent2="accent2" accent3="accent3" accent4="accent4" accent5="accent5" accent6="accent6" hlink="hlink" folHlink="folHlink"/>
  <p:sldLayoutIdLst>
    <p:sldLayoutId id="2147489266" r:id="rId1"/>
    <p:sldLayoutId id="2147489267" r:id="rId2"/>
    <p:sldLayoutId id="2147489268" r:id="rId3"/>
    <p:sldLayoutId id="2147489269" r:id="rId4"/>
    <p:sldLayoutId id="2147489270" r:id="rId5"/>
    <p:sldLayoutId id="2147489271" r:id="rId6"/>
    <p:sldLayoutId id="2147489272" r:id="rId7"/>
    <p:sldLayoutId id="2147489273" r:id="rId8"/>
    <p:sldLayoutId id="2147489274" r:id="rId9"/>
    <p:sldLayoutId id="2147489275" r:id="rId10"/>
    <p:sldLayoutId id="2147489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3724846254"/>
      </p:ext>
    </p:extLst>
  </p:cSld>
  <p:clrMap bg1="lt1" tx1="dk1" bg2="lt2" tx2="dk2" accent1="accent1" accent2="accent2" accent3="accent3" accent4="accent4" accent5="accent5" accent6="accent6" hlink="hlink" folHlink="folHlink"/>
  <p:sldLayoutIdLst>
    <p:sldLayoutId id="2147489278" r:id="rId1"/>
    <p:sldLayoutId id="2147489279" r:id="rId2"/>
    <p:sldLayoutId id="2147489280" r:id="rId3"/>
    <p:sldLayoutId id="2147489281" r:id="rId4"/>
    <p:sldLayoutId id="2147489282" r:id="rId5"/>
    <p:sldLayoutId id="2147489283" r:id="rId6"/>
    <p:sldLayoutId id="2147489284" r:id="rId7"/>
    <p:sldLayoutId id="2147489285" r:id="rId8"/>
    <p:sldLayoutId id="2147489286" r:id="rId9"/>
    <p:sldLayoutId id="2147489287" r:id="rId10"/>
    <p:sldLayoutId id="21474892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43515937"/>
      </p:ext>
    </p:extLst>
  </p:cSld>
  <p:clrMap bg1="lt1" tx1="dk1" bg2="lt2" tx2="dk2" accent1="accent1" accent2="accent2" accent3="accent3" accent4="accent4" accent5="accent5" accent6="accent6" hlink="hlink" folHlink="folHlink"/>
  <p:sldLayoutIdLst>
    <p:sldLayoutId id="2147489290" r:id="rId1"/>
    <p:sldLayoutId id="2147489291" r:id="rId2"/>
    <p:sldLayoutId id="2147489292" r:id="rId3"/>
    <p:sldLayoutId id="2147489293" r:id="rId4"/>
    <p:sldLayoutId id="2147489294" r:id="rId5"/>
    <p:sldLayoutId id="2147489295" r:id="rId6"/>
    <p:sldLayoutId id="2147489296" r:id="rId7"/>
    <p:sldLayoutId id="2147489297" r:id="rId8"/>
    <p:sldLayoutId id="2147489298" r:id="rId9"/>
    <p:sldLayoutId id="2147489299" r:id="rId10"/>
    <p:sldLayoutId id="2147489300" r:id="rId11"/>
    <p:sldLayoutId id="2147489301"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20717180"/>
      </p:ext>
    </p:extLst>
  </p:cSld>
  <p:clrMap bg1="lt1" tx1="dk1" bg2="lt2" tx2="dk2" accent1="accent1" accent2="accent2" accent3="accent3" accent4="accent4" accent5="accent5" accent6="accent6" hlink="hlink" folHlink="folHlink"/>
  <p:sldLayoutIdLst>
    <p:sldLayoutId id="2147489551" r:id="rId1"/>
    <p:sldLayoutId id="2147489552" r:id="rId2"/>
    <p:sldLayoutId id="2147489553" r:id="rId3"/>
    <p:sldLayoutId id="2147489554" r:id="rId4"/>
    <p:sldLayoutId id="2147489555" r:id="rId5"/>
    <p:sldLayoutId id="2147489556" r:id="rId6"/>
    <p:sldLayoutId id="2147489557" r:id="rId7"/>
    <p:sldLayoutId id="2147489558" r:id="rId8"/>
    <p:sldLayoutId id="2147489559" r:id="rId9"/>
    <p:sldLayoutId id="2147489560" r:id="rId10"/>
    <p:sldLayoutId id="214748956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73550971"/>
      </p:ext>
    </p:extLst>
  </p:cSld>
  <p:clrMap bg1="lt1" tx1="dk1" bg2="lt2" tx2="dk2" accent1="accent1" accent2="accent2" accent3="accent3" accent4="accent4" accent5="accent5" accent6="accent6" hlink="hlink" folHlink="folHlink"/>
  <p:sldLayoutIdLst>
    <p:sldLayoutId id="2147489563" r:id="rId1"/>
    <p:sldLayoutId id="2147489564" r:id="rId2"/>
    <p:sldLayoutId id="2147489565" r:id="rId3"/>
    <p:sldLayoutId id="2147489566" r:id="rId4"/>
    <p:sldLayoutId id="2147489567" r:id="rId5"/>
    <p:sldLayoutId id="2147489568" r:id="rId6"/>
    <p:sldLayoutId id="2147489569" r:id="rId7"/>
    <p:sldLayoutId id="2147489570" r:id="rId8"/>
    <p:sldLayoutId id="2147489571" r:id="rId9"/>
    <p:sldLayoutId id="2147489572" r:id="rId10"/>
    <p:sldLayoutId id="2147489573"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t>6/20/24</a:t>
            </a:fld>
            <a:endParaRPr lang="en-US"/>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781373689"/>
      </p:ext>
    </p:extLst>
  </p:cSld>
  <p:clrMap bg1="lt1" tx1="dk1" bg2="lt2" tx2="dk2" accent1="accent1" accent2="accent2" accent3="accent3" accent4="accent4" accent5="accent5" accent6="accent6" hlink="hlink" folHlink="folHlink"/>
  <p:sldLayoutIdLst>
    <p:sldLayoutId id="2147489588" r:id="rId1"/>
    <p:sldLayoutId id="2147489589" r:id="rId2"/>
    <p:sldLayoutId id="2147489590" r:id="rId3"/>
    <p:sldLayoutId id="2147489591" r:id="rId4"/>
    <p:sldLayoutId id="2147489592" r:id="rId5"/>
    <p:sldLayoutId id="2147489593" r:id="rId6"/>
    <p:sldLayoutId id="2147489594" r:id="rId7"/>
    <p:sldLayoutId id="2147489595" r:id="rId8"/>
    <p:sldLayoutId id="2147489596" r:id="rId9"/>
    <p:sldLayoutId id="2147489597" r:id="rId10"/>
    <p:sldLayoutId id="2147489598" r:id="rId11"/>
    <p:sldLayoutId id="2147489599"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55794477"/>
      </p:ext>
    </p:extLst>
  </p:cSld>
  <p:clrMap bg1="lt1" tx1="dk1" bg2="lt2" tx2="dk2" accent1="accent1" accent2="accent2" accent3="accent3" accent4="accent4" accent5="accent5" accent6="accent6" hlink="hlink" folHlink="folHlink"/>
  <p:sldLayoutIdLst>
    <p:sldLayoutId id="2147489644" r:id="rId1"/>
    <p:sldLayoutId id="2147489645" r:id="rId2"/>
    <p:sldLayoutId id="2147489646" r:id="rId3"/>
    <p:sldLayoutId id="2147489647" r:id="rId4"/>
    <p:sldLayoutId id="2147489648" r:id="rId5"/>
    <p:sldLayoutId id="2147489649" r:id="rId6"/>
    <p:sldLayoutId id="2147489650" r:id="rId7"/>
    <p:sldLayoutId id="2147489651" r:id="rId8"/>
    <p:sldLayoutId id="2147489652" r:id="rId9"/>
    <p:sldLayoutId id="2147489653" r:id="rId10"/>
    <p:sldLayoutId id="214748965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4"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162018782"/>
      </p:ext>
    </p:extLst>
  </p:cSld>
  <p:clrMap bg1="lt1" tx1="dk1" bg2="lt2" tx2="dk2" accent1="accent1" accent2="accent2" accent3="accent3" accent4="accent4" accent5="accent5" accent6="accent6" hlink="hlink" folHlink="folHlink"/>
  <p:sldLayoutIdLst>
    <p:sldLayoutId id="2147489806" r:id="rId1"/>
    <p:sldLayoutId id="2147489807" r:id="rId2"/>
    <p:sldLayoutId id="2147489808" r:id="rId3"/>
    <p:sldLayoutId id="2147489809" r:id="rId4"/>
    <p:sldLayoutId id="2147489810" r:id="rId5"/>
    <p:sldLayoutId id="2147489811" r:id="rId6"/>
    <p:sldLayoutId id="2147489812" r:id="rId7"/>
    <p:sldLayoutId id="2147489813" r:id="rId8"/>
    <p:sldLayoutId id="2147489814" r:id="rId9"/>
    <p:sldLayoutId id="2147489815" r:id="rId10"/>
    <p:sldLayoutId id="2147489816" r:id="rId11"/>
    <p:sldLayoutId id="214748981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1026">
            <a:extLst>
              <a:ext uri="{FF2B5EF4-FFF2-40B4-BE49-F238E27FC236}">
                <a16:creationId xmlns:a16="http://schemas.microsoft.com/office/drawing/2014/main" id="{4100DFBF-1FEE-4ACB-900C-42CD990BE56B}"/>
              </a:ext>
            </a:extLst>
          </p:cNvPr>
          <p:cNvSpPr>
            <a:spLocks noGrp="1" noChangeArrowheads="1"/>
          </p:cNvSpPr>
          <p:nvPr>
            <p:ph type="title"/>
          </p:nvPr>
        </p:nvSpPr>
        <p:spPr bwMode="auto">
          <a:xfrm>
            <a:off x="228600" y="152400"/>
            <a:ext cx="86106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2051" name="Rectangle 1027">
            <a:extLst>
              <a:ext uri="{FF2B5EF4-FFF2-40B4-BE49-F238E27FC236}">
                <a16:creationId xmlns:a16="http://schemas.microsoft.com/office/drawing/2014/main" id="{7B86C5D9-AB13-4DED-A44A-D17CB1C1FDF4}"/>
              </a:ext>
            </a:extLst>
          </p:cNvPr>
          <p:cNvSpPr>
            <a:spLocks noGrp="1" noChangeArrowheads="1"/>
          </p:cNvSpPr>
          <p:nvPr>
            <p:ph type="body" idx="1"/>
          </p:nvPr>
        </p:nvSpPr>
        <p:spPr bwMode="auto">
          <a:xfrm>
            <a:off x="228600" y="1095375"/>
            <a:ext cx="86106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D84474C4-284F-9440-A98C-FA4AB90F76F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Garamond" charset="0"/>
                <a:ea typeface="ＭＳ Ｐゴシック" charset="0"/>
                <a:cs typeface="ＭＳ Ｐゴシック" charset="0"/>
              </a:defRPr>
            </a:lvl1pPr>
          </a:lstStyle>
          <a:p>
            <a:pPr>
              <a:defRPr/>
            </a:pPr>
            <a:endParaRPr lang="en-US"/>
          </a:p>
        </p:txBody>
      </p:sp>
      <p:sp>
        <p:nvSpPr>
          <p:cNvPr id="100358" name="Rectangle 1030">
            <a:extLst>
              <a:ext uri="{FF2B5EF4-FFF2-40B4-BE49-F238E27FC236}">
                <a16:creationId xmlns:a16="http://schemas.microsoft.com/office/drawing/2014/main" id="{653E7E89-9F9B-F740-A030-C38912ADA09E}"/>
              </a:ext>
            </a:extLst>
          </p:cNvPr>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panose="02020404030301010803" pitchFamily="18" charset="0"/>
              </a:defRPr>
            </a:lvl1pPr>
          </a:lstStyle>
          <a:p>
            <a:pPr>
              <a:defRPr/>
            </a:pPr>
            <a:fld id="{6A6BA0A0-A7BE-4DC4-A1D2-67560873BDCE}" type="slidenum">
              <a:rPr lang="en-US" altLang="en-US"/>
              <a:pPr>
                <a:defRPr/>
              </a:pPr>
              <a:t>‹#›</a:t>
            </a:fld>
            <a:endParaRPr lang="en-US" altLang="en-US"/>
          </a:p>
        </p:txBody>
      </p:sp>
      <p:sp>
        <p:nvSpPr>
          <p:cNvPr id="2054" name="Line 1032">
            <a:extLst>
              <a:ext uri="{FF2B5EF4-FFF2-40B4-BE49-F238E27FC236}">
                <a16:creationId xmlns:a16="http://schemas.microsoft.com/office/drawing/2014/main" id="{B2BA4185-DAF2-4408-906B-C503302DE471}"/>
              </a:ext>
            </a:extLst>
          </p:cNvPr>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 name="Line 1033">
            <a:extLst>
              <a:ext uri="{FF2B5EF4-FFF2-40B4-BE49-F238E27FC236}">
                <a16:creationId xmlns:a16="http://schemas.microsoft.com/office/drawing/2014/main" id="{BFB13A2A-7836-4554-BA73-7213A39EA284}"/>
              </a:ext>
            </a:extLst>
          </p:cNvPr>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056" name="Picture 7" descr="safari.png">
            <a:extLst>
              <a:ext uri="{FF2B5EF4-FFF2-40B4-BE49-F238E27FC236}">
                <a16:creationId xmlns:a16="http://schemas.microsoft.com/office/drawing/2014/main" id="{1177FD16-61A1-4390-9ECA-67D35227FBA3}"/>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2875257"/>
      </p:ext>
    </p:extLst>
  </p:cSld>
  <p:clrMap bg1="lt1" tx1="dk1" bg2="lt2" tx2="dk2" accent1="accent1" accent2="accent2" accent3="accent3" accent4="accent4" accent5="accent5" accent6="accent6" hlink="hlink" folHlink="folHlink"/>
  <p:sldLayoutIdLst>
    <p:sldLayoutId id="2147489926" r:id="rId1"/>
    <p:sldLayoutId id="2147489927" r:id="rId2"/>
    <p:sldLayoutId id="2147489928" r:id="rId3"/>
    <p:sldLayoutId id="2147489929" r:id="rId4"/>
    <p:sldLayoutId id="2147489930" r:id="rId5"/>
    <p:sldLayoutId id="2147489931" r:id="rId6"/>
    <p:sldLayoutId id="2147489932" r:id="rId7"/>
    <p:sldLayoutId id="2147489933" r:id="rId8"/>
    <p:sldLayoutId id="2147489934" r:id="rId9"/>
    <p:sldLayoutId id="2147489935" r:id="rId10"/>
    <p:sldLayoutId id="2147489936" r:id="rId11"/>
    <p:sldLayoutId id="214748993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062713"/>
      </p:ext>
    </p:extLst>
  </p:cSld>
  <p:clrMap bg1="lt1" tx1="dk1" bg2="lt2" tx2="dk2" accent1="accent1" accent2="accent2" accent3="accent3" accent4="accent4" accent5="accent5" accent6="accent6" hlink="hlink" folHlink="folHlink"/>
  <p:sldLayoutIdLst>
    <p:sldLayoutId id="2147489951" r:id="rId1"/>
    <p:sldLayoutId id="2147489952" r:id="rId2"/>
    <p:sldLayoutId id="2147489953" r:id="rId3"/>
    <p:sldLayoutId id="2147489954"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8636724"/>
      </p:ext>
    </p:extLst>
  </p:cSld>
  <p:clrMap bg1="lt1" tx1="dk1" bg2="lt2" tx2="dk2" accent1="accent1" accent2="accent2" accent3="accent3" accent4="accent4" accent5="accent5" accent6="accent6" hlink="hlink" folHlink="folHlink"/>
  <p:sldLayoutIdLst>
    <p:sldLayoutId id="2147489980" r:id="rId1"/>
    <p:sldLayoutId id="2147489981"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E5EADF-E8A8-9548-6E81-2DAF4ACB28E9}"/>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GB"/>
              <a:t>Click to edit Master title style</a:t>
            </a:r>
            <a:endParaRPr lang="en-CH"/>
          </a:p>
        </p:txBody>
      </p:sp>
      <p:sp>
        <p:nvSpPr>
          <p:cNvPr id="3" name="Text Placeholder 2">
            <a:extLst>
              <a:ext uri="{FF2B5EF4-FFF2-40B4-BE49-F238E27FC236}">
                <a16:creationId xmlns:a16="http://schemas.microsoft.com/office/drawing/2014/main" id="{73691AB1-7A0A-F67A-A59E-47B51F0A359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Slide Number Placeholder 5">
            <a:extLst>
              <a:ext uri="{FF2B5EF4-FFF2-40B4-BE49-F238E27FC236}">
                <a16:creationId xmlns:a16="http://schemas.microsoft.com/office/drawing/2014/main" id="{7E56271B-B905-57CC-06C2-739306F432C5}"/>
              </a:ext>
            </a:extLst>
          </p:cNvPr>
          <p:cNvSpPr>
            <a:spLocks noGrp="1"/>
          </p:cNvSpPr>
          <p:nvPr>
            <p:ph type="sldNum" sz="quarter" idx="4"/>
          </p:nvPr>
        </p:nvSpPr>
        <p:spPr>
          <a:xfrm>
            <a:off x="7006213" y="6413428"/>
            <a:ext cx="2057400" cy="365125"/>
          </a:xfrm>
          <a:prstGeom prst="rect">
            <a:avLst/>
          </a:prstGeom>
        </p:spPr>
        <p:txBody>
          <a:bodyPr/>
          <a:lstStyle>
            <a:lvl1pPr algn="ctr">
              <a:defRPr sz="1400">
                <a:solidFill>
                  <a:schemeClr val="bg1">
                    <a:lumMod val="65000"/>
                  </a:schemeClr>
                </a:solidFill>
                <a:latin typeface="Corbel" panose="020B0503020204020204" pitchFamily="34" charset="0"/>
              </a:defRPr>
            </a:lvl1pPr>
          </a:lstStyle>
          <a:p>
            <a:pPr algn="r"/>
            <a:fld id="{FDEAB76D-489F-BC47-AE8A-9A4958F60173}" type="slidenum">
              <a:rPr lang="en-CH" smtClean="0"/>
              <a:pPr algn="r"/>
              <a:t>‹#›</a:t>
            </a:fld>
            <a:endParaRPr lang="en-CH"/>
          </a:p>
        </p:txBody>
      </p:sp>
    </p:spTree>
    <p:extLst>
      <p:ext uri="{BB962C8B-B14F-4D97-AF65-F5344CB8AC3E}">
        <p14:creationId xmlns:p14="http://schemas.microsoft.com/office/powerpoint/2010/main" val="3817499812"/>
      </p:ext>
    </p:extLst>
  </p:cSld>
  <p:clrMap bg1="lt1" tx1="dk1" bg2="lt2" tx2="dk2" accent1="accent1" accent2="accent2" accent3="accent3" accent4="accent4" accent5="accent5" accent6="accent6" hlink="hlink" folHlink="folHlink"/>
  <p:sldLayoutIdLst>
    <p:sldLayoutId id="2147490041" r:id="rId1"/>
    <p:sldLayoutId id="2147490042" r:id="rId2"/>
    <p:sldLayoutId id="2147490043" r:id="rId3"/>
    <p:sldLayoutId id="2147490044"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Corbel" panose="020B05030202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847662744"/>
      </p:ext>
    </p:extLst>
  </p:cSld>
  <p:clrMap bg1="lt1" tx1="dk1" bg2="lt2" tx2="dk2" accent1="accent1" accent2="accent2" accent3="accent3" accent4="accent4" accent5="accent5" accent6="accent6" hlink="hlink" folHlink="folHlink"/>
  <p:sldLayoutIdLst>
    <p:sldLayoutId id="2147490071" r:id="rId1"/>
    <p:sldLayoutId id="2147490072" r:id="rId2"/>
    <p:sldLayoutId id="2147490073" r:id="rId3"/>
    <p:sldLayoutId id="2147490074" r:id="rId4"/>
    <p:sldLayoutId id="2147490075" r:id="rId5"/>
    <p:sldLayoutId id="2147490076" r:id="rId6"/>
    <p:sldLayoutId id="2147490077" r:id="rId7"/>
    <p:sldLayoutId id="2147490078" r:id="rId8"/>
    <p:sldLayoutId id="2147490079" r:id="rId9"/>
    <p:sldLayoutId id="2147490080" r:id="rId10"/>
    <p:sldLayoutId id="2147490081" r:id="rId11"/>
    <p:sldLayoutId id="214749008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2663" y="365126"/>
            <a:ext cx="8638674" cy="75381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52663" y="1335505"/>
            <a:ext cx="8638674" cy="483669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hidden="1">
            <a:extLst>
              <a:ext uri="{FF2B5EF4-FFF2-40B4-BE49-F238E27FC236}">
                <a16:creationId xmlns:a16="http://schemas.microsoft.com/office/drawing/2014/main" id="{7777A21B-5E9D-45BB-84A5-530574EDE4F4}"/>
              </a:ext>
            </a:extLst>
          </p:cNvPr>
          <p:cNvSpPr/>
          <p:nvPr userDrawn="1"/>
        </p:nvSpPr>
        <p:spPr>
          <a:xfrm>
            <a:off x="8386618" y="5132173"/>
            <a:ext cx="757382" cy="172582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rebuchet MS" panose="020B0603020202020204" pitchFamily="34" charset="0"/>
              </a:rPr>
              <a:t>Video</a:t>
            </a:r>
          </a:p>
        </p:txBody>
      </p:sp>
    </p:spTree>
    <p:extLst>
      <p:ext uri="{BB962C8B-B14F-4D97-AF65-F5344CB8AC3E}">
        <p14:creationId xmlns:p14="http://schemas.microsoft.com/office/powerpoint/2010/main" val="1938287934"/>
      </p:ext>
    </p:extLst>
  </p:cSld>
  <p:clrMap bg1="lt1" tx1="dk1" bg2="lt2" tx2="dk2" accent1="accent1" accent2="accent2" accent3="accent3" accent4="accent4" accent5="accent5" accent6="accent6" hlink="hlink" folHlink="folHlink"/>
  <p:sldLayoutIdLst>
    <p:sldLayoutId id="2147490115" r:id="rId1"/>
    <p:sldLayoutId id="2147490116" r:id="rId2"/>
    <p:sldLayoutId id="2147490117" r:id="rId3"/>
    <p:sldLayoutId id="2147490118" r:id="rId4"/>
    <p:sldLayoutId id="2147490119" r:id="rId5"/>
  </p:sldLayoutIdLst>
  <p:hf hdr="0" ftr="0" dt="0"/>
  <p:txStyles>
    <p:titleStyle>
      <a:lvl1pPr algn="l" defTabSz="685766" rtl="0" eaLnBrk="1" latinLnBrk="0" hangingPunct="1">
        <a:lnSpc>
          <a:spcPct val="90000"/>
        </a:lnSpc>
        <a:spcBef>
          <a:spcPct val="0"/>
        </a:spcBef>
        <a:buNone/>
        <a:defRPr sz="40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cstate="screen">
            <a:lum bright="-8000"/>
            <a:extLst>
              <a:ext uri="{28A0092B-C50C-407E-A947-70E740481C1C}">
                <a14:useLocalDpi xmlns:a14="http://schemas.microsoft.com/office/drawing/2010/main"/>
              </a:ext>
            </a:extLst>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45.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users.ece.cmu.edu/~omutlu/pub/LazyPIM-coherence-for-processing-in-memory_ieee-cal16.pdf" TargetMode="Externa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69.xml"/></Relationships>
</file>

<file path=ppt/slides/_rels/slide12.xml.rels><?xml version="1.0" encoding="UTF-8" standalone="yes"?>
<Relationships xmlns="http://schemas.openxmlformats.org/package/2006/relationships"><Relationship Id="rId3" Type="http://schemas.openxmlformats.org/officeDocument/2006/relationships/hyperlink" Target="http://iscaconf.org/isca2019/" TargetMode="External"/><Relationship Id="rId2" Type="http://schemas.openxmlformats.org/officeDocument/2006/relationships/hyperlink" Target="https://people.inf.ethz.ch/omutlu/pub/CONDA-coherence-for-near-data-accelerators_isca19.pdf" TargetMode="Externa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hyperlink" Target="https://www.youtube.com/watch?v=2DNDjQjNDTw" TargetMode="External"/><Relationship Id="rId3" Type="http://schemas.openxmlformats.org/officeDocument/2006/relationships/hyperlink" Target="https://www.hpca-conf.org/2021/" TargetMode="External"/><Relationship Id="rId7" Type="http://schemas.openxmlformats.org/officeDocument/2006/relationships/hyperlink" Target="https://people.inf.ethz.ch/omutlu/pub/SynCron-synchronization-for-near-data-processing-systems_hpca21-short-talk.pdf" TargetMode="External"/><Relationship Id="rId2" Type="http://schemas.openxmlformats.org/officeDocument/2006/relationships/hyperlink" Target="https://people.inf.ethz.ch/omutlu/pub/SynCron-synchronization-for-near-data-processing-systems_hpca21.pdf" TargetMode="External"/><Relationship Id="rId1" Type="http://schemas.openxmlformats.org/officeDocument/2006/relationships/slideLayout" Target="../slideLayouts/slideLayout13.xml"/><Relationship Id="rId6" Type="http://schemas.openxmlformats.org/officeDocument/2006/relationships/hyperlink" Target="https://people.inf.ethz.ch/omutlu/pub/SynCron-synchronization-for-near-data-processing-systems_hpca21-short-talk.pptx" TargetMode="External"/><Relationship Id="rId5" Type="http://schemas.openxmlformats.org/officeDocument/2006/relationships/hyperlink" Target="https://people.inf.ethz.ch/omutlu/pub/SynCron-synchronization-for-near-data-processing-systems_hpca21-talk.pdf" TargetMode="External"/><Relationship Id="rId10" Type="http://schemas.openxmlformats.org/officeDocument/2006/relationships/image" Target="../media/image19.tiff"/><Relationship Id="rId4" Type="http://schemas.openxmlformats.org/officeDocument/2006/relationships/hyperlink" Target="https://people.inf.ethz.ch/omutlu/pub/SynCron-synchronization-for-near-data-processing-systems_hpca21-talk.pptx" TargetMode="External"/><Relationship Id="rId9" Type="http://schemas.openxmlformats.org/officeDocument/2006/relationships/hyperlink" Target="https://www.youtube.com/watch?v=kGiN-YjeUUA"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546.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arxiv.org/pdf/2105.03725.pdf"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676.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676.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676.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46.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676.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7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76.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76.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76.xml"/></Relationships>
</file>

<file path=ppt/slides/_rels/slide25.xml.rels><?xml version="1.0" encoding="UTF-8" standalone="yes"?>
<Relationships xmlns="http://schemas.openxmlformats.org/package/2006/relationships"><Relationship Id="rId3" Type="http://schemas.openxmlformats.org/officeDocument/2006/relationships/hyperlink" Target="https://github.com/CMU-SAFARI/DAMOV" TargetMode="External"/><Relationship Id="rId2" Type="http://schemas.openxmlformats.org/officeDocument/2006/relationships/notesSlide" Target="../notesSlides/notesSlide10.xml"/><Relationship Id="rId1" Type="http://schemas.openxmlformats.org/officeDocument/2006/relationships/slideLayout" Target="../slideLayouts/slideLayout67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76.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676.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676.xml"/><Relationship Id="rId4" Type="http://schemas.openxmlformats.org/officeDocument/2006/relationships/hyperlink" Target="https://github.com/CMU-SAFARI/DAMOV"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youtube.com/watch?v=GWideVyo0nM&amp;list=PL5Q2soXY2Zi_tOTAYm--dYByNPL7JhwR9&amp;index=3" TargetMode="External"/><Relationship Id="rId1" Type="http://schemas.openxmlformats.org/officeDocument/2006/relationships/slideLayout" Target="../slideLayouts/slideLayout23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30.xml.rels><?xml version="1.0" encoding="UTF-8" standalone="yes"?>
<Relationships xmlns="http://schemas.openxmlformats.org/package/2006/relationships"><Relationship Id="rId8" Type="http://schemas.openxmlformats.org/officeDocument/2006/relationships/hyperlink" Target="https://www.youtube.com/watch?v=HkMYuYMuZOg&amp;list=PL5Q2soXY2Zi8_VVChACnON4sfh2bJ5IrD&amp;index=161" TargetMode="External"/><Relationship Id="rId3" Type="http://schemas.openxmlformats.org/officeDocument/2006/relationships/hyperlink" Target="https://doi.org/10.1109/ACCESS.2021.3110993" TargetMode="External"/><Relationship Id="rId7" Type="http://schemas.openxmlformats.org/officeDocument/2006/relationships/hyperlink" Target="https://www.youtube.com/watch?v=GWideVyo0nM&amp;list=PL5Q2soXY2Zi8_VVChACnON4sfh2bJ5IrD&amp;index=156" TargetMode="External"/><Relationship Id="rId2" Type="http://schemas.openxmlformats.org/officeDocument/2006/relationships/hyperlink" Target="https://people.inf.ethz.ch/omutlu/pub/DAMOV-Bottleneck-Analysis-and-DataMovement-Benchmarks_arxiv21.pdf" TargetMode="External"/><Relationship Id="rId1" Type="http://schemas.openxmlformats.org/officeDocument/2006/relationships/slideLayout" Target="../slideLayouts/slideLayout2.xml"/><Relationship Id="rId6" Type="http://schemas.openxmlformats.org/officeDocument/2006/relationships/hyperlink" Target="https://github.com/CMU-SAFARI/DAMOV" TargetMode="External"/><Relationship Id="rId5" Type="http://schemas.openxmlformats.org/officeDocument/2006/relationships/hyperlink" Target="https://arxiv.org/pdf/2105.03725.pdf" TargetMode="External"/><Relationship Id="rId4" Type="http://schemas.openxmlformats.org/officeDocument/2006/relationships/hyperlink" Target="https://arxiv.org/abs/2105.03725" TargetMode="External"/><Relationship Id="rId9"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38.xml.rels><?xml version="1.0" encoding="UTF-8" standalone="yes"?>
<Relationships xmlns="http://schemas.openxmlformats.org/package/2006/relationships"><Relationship Id="rId3" Type="http://schemas.openxmlformats.org/officeDocument/2006/relationships/hyperlink" Target="https://people.inf.ethz.ch/omutlu/projects.htm" TargetMode="External"/><Relationship Id="rId2" Type="http://schemas.openxmlformats.org/officeDocument/2006/relationships/hyperlink" Target="https://people.inf.ethz.ch/omutlu/pub/ModernPrimerOnPIM_springer-emerging-computing-bookchapter21.pdf" TargetMode="Externa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hyperlink" Target="https://arxiv.org/pdf/1903.03988.pdf"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v=qeukNs5XI3g" TargetMode="External"/><Relationship Id="rId2" Type="http://schemas.openxmlformats.org/officeDocument/2006/relationships/image" Target="../media/image28.png"/><Relationship Id="rId1" Type="http://schemas.openxmlformats.org/officeDocument/2006/relationships/slideLayout" Target="../slideLayouts/slideLayout56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youtube.com/playlist?list=PL5Q2soXY2Zi8KzG2CQYRNQOVD0GOBrnKy" TargetMode="External"/><Relationship Id="rId1" Type="http://schemas.openxmlformats.org/officeDocument/2006/relationships/slideLayout" Target="../slideLayouts/slideLayout569.xml"/></Relationships>
</file>

<file path=ppt/slides/_rels/slide4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safari.ethz.ch/projects_and_seminars/fall2021/doku.php?id=processing_in_memory" TargetMode="External"/><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youtube.com/playlist?list=PL5Q2soXY2Zi8KzG2CQYRNQOVD0GOBrnKy" TargetMode="External"/><Relationship Id="rId5" Type="http://schemas.openxmlformats.org/officeDocument/2006/relationships/hyperlink" Target="https://youtube.com/playlist?list=PL5Q2soXY2Zi-841fUYYUK9EsXKhQKRPyX" TargetMode="External"/><Relationship Id="rId4" Type="http://schemas.openxmlformats.org/officeDocument/2006/relationships/hyperlink" Target="https://safari.ethz.ch/projects_and_seminars/fall2022/doku.php?id=processing_in_memory"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safari.ethz.ch/architecture/fall2021/doku.php?id=schedule" TargetMode="External"/><Relationship Id="rId7" Type="http://schemas.openxmlformats.org/officeDocument/2006/relationships/hyperlink" Target="https://www.youtube.com/watch?v=9e4Chnwdovo&amp;list=PL5Q2soXY2Zi-841fUYYUK9EsXKhQKRPyX" TargetMode="External"/><Relationship Id="rId2" Type="http://schemas.openxmlformats.org/officeDocument/2006/relationships/hyperlink" Target="https://safari.ethz.ch/projects_and_seminars/fall2022/doku.php?id=processing_in_memory" TargetMode="External"/><Relationship Id="rId1" Type="http://schemas.openxmlformats.org/officeDocument/2006/relationships/slideLayout" Target="../slideLayouts/slideLayout569.xml"/><Relationship Id="rId6" Type="http://schemas.openxmlformats.org/officeDocument/2006/relationships/hyperlink" Target="https://www.youtube.com/watch?v=4yfkM_5EFgo&amp;list=PL5Q2soXY2Zi-Mnk1PxjEIG32HAGILkTOF" TargetMode="External"/><Relationship Id="rId5" Type="http://schemas.openxmlformats.org/officeDocument/2006/relationships/hyperlink" Target="https://www.youtube.com/watch?v=QLL0wQ9I4Dw&amp;list=PL5Q2soXY2Zi8KzG2CQYRNQOVD0GOBrnKy" TargetMode="External"/><Relationship Id="rId4" Type="http://schemas.openxmlformats.org/officeDocument/2006/relationships/hyperlink" Target="https://safari.ethz.ch/projects_and_seminars/spring2022/doku.php?id=processing_in_memory" TargetMode="External"/><Relationship Id="rId9" Type="http://schemas.openxmlformats.org/officeDocument/2006/relationships/hyperlink" Target="https://www.youtube.com/onurmutlulectures"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3.png"/><Relationship Id="rId7" Type="http://schemas.openxmlformats.org/officeDocument/2006/relationships/hyperlink" Target="https://www.youtube.com/playlist?list=PL5Q2soXY2Zi_EObuoAZVSq_o6UySWQHvZ" TargetMode="External"/><Relationship Id="rId2" Type="http://schemas.openxmlformats.org/officeDocument/2006/relationships/notesSlide" Target="../notesSlides/notesSlide16.xml"/><Relationship Id="rId1" Type="http://schemas.openxmlformats.org/officeDocument/2006/relationships/slideLayout" Target="../slideLayouts/slideLayout569.xml"/><Relationship Id="rId6" Type="http://schemas.openxmlformats.org/officeDocument/2006/relationships/hyperlink" Target="https://youtube.com/playlist?list=PL5Q2soXY2Zi-841fUYYUK9EsXKhQKRPyX" TargetMode="External"/><Relationship Id="rId5" Type="http://schemas.openxmlformats.org/officeDocument/2006/relationships/hyperlink" Target="https://safari.ethz.ch/projects_and_seminars/spring2023/doku.php?id=processing_in_memory" TargetMode="External"/><Relationship Id="rId4" Type="http://schemas.openxmlformats.org/officeDocument/2006/relationships/hyperlink" Target="https://safari.ethz.ch/projects_and_seminars/fall2021/doku.php?id=processing_in_memory"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36.xml"/><Relationship Id="rId4" Type="http://schemas.openxmlformats.org/officeDocument/2006/relationships/hyperlink" Target="https://events.safari.ethz.ch/isca-pim-tutorial/"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s://youtube.com/playlist?list=PL5Q2soXY2Zi-841fUYYUK9EsXKhQKRPyX" TargetMode="External"/><Relationship Id="rId7"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36.xml"/><Relationship Id="rId6" Type="http://schemas.openxmlformats.org/officeDocument/2006/relationships/image" Target="../media/image36.jpeg"/><Relationship Id="rId5" Type="http://schemas.openxmlformats.org/officeDocument/2006/relationships/hyperlink" Target="https://www.youtube.com/live/GIb5EgSrWk0" TargetMode="External"/><Relationship Id="rId4" Type="http://schemas.openxmlformats.org/officeDocument/2006/relationships/hyperlink" Target="https://events.safari.ethz.ch/isca-pim-tutorial/"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s://www.youtube.com/watch?v=oYCaLcT0Kmo" TargetMode="External"/><Relationship Id="rId3" Type="http://schemas.openxmlformats.org/officeDocument/2006/relationships/hyperlink" Target="https://youtube.com/playlist?list=PL5Q2soXY2Zi-841fUYYUK9EsXKhQKRPyX" TargetMode="External"/><Relationship Id="rId7"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3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hyperlink" Target="https://events.safari.ethz.ch/asplos-pim-tutorial/" TargetMode="External"/></Relationships>
</file>

<file path=ppt/slides/_rels/slide47.xml.rels><?xml version="1.0" encoding="UTF-8" standalone="yes"?>
<Relationships xmlns="http://schemas.openxmlformats.org/package/2006/relationships"><Relationship Id="rId8" Type="http://schemas.openxmlformats.org/officeDocument/2006/relationships/hyperlink" Target="https://events.safari.ethz.ch/real-pim-tutorial/" TargetMode="External"/><Relationship Id="rId3" Type="http://schemas.openxmlformats.org/officeDocument/2006/relationships/image" Target="../media/image42.png"/><Relationship Id="rId7" Type="http://schemas.openxmlformats.org/officeDocument/2006/relationships/hyperlink" Target="https://www.youtube.com/watch?v=f5-nT1tbz5w" TargetMode="External"/><Relationship Id="rId2" Type="http://schemas.openxmlformats.org/officeDocument/2006/relationships/notesSlide" Target="../notesSlides/notesSlide20.xml"/><Relationship Id="rId1" Type="http://schemas.openxmlformats.org/officeDocument/2006/relationships/slideLayout" Target="../slideLayouts/slideLayout236.xml"/><Relationship Id="rId6" Type="http://schemas.openxmlformats.org/officeDocument/2006/relationships/hyperlink" Target="https://youtube.com/playlist?list=PL5Q2soXY2Zi-841fUYYUK9EsXKhQKRPyX" TargetMode="External"/><Relationship Id="rId5" Type="http://schemas.openxmlformats.org/officeDocument/2006/relationships/image" Target="../media/image44.png"/><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hyperlink" Target="https://youtube.com/playlist?list=PL5Q2soXY2Zi-841fUYYUK9EsXKhQKRPyX" TargetMode="External"/><Relationship Id="rId7"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36.xml"/><Relationship Id="rId6" Type="http://schemas.openxmlformats.org/officeDocument/2006/relationships/image" Target="../media/image45.png"/><Relationship Id="rId5" Type="http://schemas.openxmlformats.org/officeDocument/2006/relationships/hyperlink" Target="https://www.youtube.com/live/ohU00NSIxOI" TargetMode="External"/><Relationship Id="rId4" Type="http://schemas.openxmlformats.org/officeDocument/2006/relationships/hyperlink" Target="https://events.safari.ethz.ch/micro-pim-tutorial"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events.safari.ethz.ch/heart24-memorycentric-tutorial" TargetMode="External"/><Relationship Id="rId2" Type="http://schemas.openxmlformats.org/officeDocument/2006/relationships/notesSlide" Target="../notesSlides/notesSlide22.xml"/><Relationship Id="rId1" Type="http://schemas.openxmlformats.org/officeDocument/2006/relationships/slideLayout" Target="../slideLayouts/slideLayout236.xml"/><Relationship Id="rId4" Type="http://schemas.openxmlformats.org/officeDocument/2006/relationships/image" Target="../media/image4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events.safari.ethz.ch/isca24-memorycentric-tutorial" TargetMode="External"/><Relationship Id="rId2" Type="http://schemas.openxmlformats.org/officeDocument/2006/relationships/image" Target="../media/image49.jpeg"/><Relationship Id="rId1" Type="http://schemas.openxmlformats.org/officeDocument/2006/relationships/slideLayout" Target="../slideLayouts/slideLayout236.xml"/></Relationships>
</file>

<file path=ppt/slides/_rels/slide51.xml.rels><?xml version="1.0" encoding="UTF-8" standalone="yes"?>
<Relationships xmlns="http://schemas.openxmlformats.org/package/2006/relationships"><Relationship Id="rId3" Type="http://schemas.openxmlformats.org/officeDocument/2006/relationships/hyperlink" Target="https://www.youtube.com/onurmutlulectures"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682.xml"/></Relationships>
</file>

<file path=ppt/slides/_rels/slide5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hyperlink" Target="https://github.com/CMU-SAFARI/" TargetMode="External"/><Relationship Id="rId1" Type="http://schemas.openxmlformats.org/officeDocument/2006/relationships/slideLayout" Target="../slideLayouts/slideLayout523.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52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pim-enabled-instructons-for-low-overhead-pim_isca15.pdf" TargetMode="External"/><Relationship Id="rId1" Type="http://schemas.openxmlformats.org/officeDocument/2006/relationships/slideLayout" Target="../slideLayouts/slideLayout637.xml"/><Relationship Id="rId6" Type="http://schemas.openxmlformats.org/officeDocument/2006/relationships/image" Target="../media/image13.png"/><Relationship Id="rId5" Type="http://schemas.openxmlformats.org/officeDocument/2006/relationships/hyperlink" Target="http://users.ece.cmu.edu/~omutlu/pub/pim-enabled-instructons-for-low-overhead-pim_isca15-lightning-talk.pdf" TargetMode="External"/><Relationship Id="rId4" Type="http://schemas.openxmlformats.org/officeDocument/2006/relationships/hyperlink" Target="http://users.ece.cmu.edu/~omutlu/pub/pim-enabled-instructons-for-low-overhead-pim_isca15-talk.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arxiv.org/pdf/2310.10168.pdf" TargetMode="External"/><Relationship Id="rId1" Type="http://schemas.openxmlformats.org/officeDocument/2006/relationships/slideLayout" Target="../slideLayouts/slideLayout637.xml"/></Relationships>
</file>

<file path=ppt/slides/_rels/slide9.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people.inf.ethz.ch/omutlu/pub/SimplePIM_pact23.pdf" TargetMode="External"/><Relationship Id="rId1" Type="http://schemas.openxmlformats.org/officeDocument/2006/relationships/slideLayout" Target="../slideLayouts/slideLayout63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45B1E4-4A3E-4B44-B90F-77CA8B5BE6E4}"/>
              </a:ext>
            </a:extLst>
          </p:cNvPr>
          <p:cNvSpPr>
            <a:spLocks noGrp="1"/>
          </p:cNvSpPr>
          <p:nvPr>
            <p:ph type="ctrTitle"/>
          </p:nvPr>
        </p:nvSpPr>
        <p:spPr>
          <a:xfrm>
            <a:off x="381000" y="1143000"/>
            <a:ext cx="8382000" cy="2209800"/>
          </a:xfrm>
        </p:spPr>
        <p:txBody>
          <a:bodyPr anchor="ctr"/>
          <a:lstStyle/>
          <a:p>
            <a:pPr algn="ctr"/>
            <a:r>
              <a:rPr lang="en-US" altLang="en-US" b="1" dirty="0">
                <a:solidFill>
                  <a:srgbClr val="C00000"/>
                </a:solidFill>
                <a:ea typeface="ＭＳ Ｐゴシック" charset="-128"/>
              </a:rPr>
              <a:t>Tutorial on </a:t>
            </a:r>
            <a:br>
              <a:rPr lang="en-US" altLang="en-US" b="1" dirty="0">
                <a:solidFill>
                  <a:srgbClr val="C00000"/>
                </a:solidFill>
                <a:ea typeface="ＭＳ Ｐゴシック" charset="-128"/>
              </a:rPr>
            </a:br>
            <a:r>
              <a:rPr lang="en-US" altLang="en-US" b="1" dirty="0">
                <a:solidFill>
                  <a:srgbClr val="C00000"/>
                </a:solidFill>
                <a:ea typeface="ＭＳ Ｐゴシック" panose="020B0600070205080204" pitchFamily="34" charset="-128"/>
              </a:rPr>
              <a:t>Memory-Centric Computing:</a:t>
            </a:r>
            <a:br>
              <a:rPr lang="en-US" altLang="en-US" b="1" dirty="0">
                <a:solidFill>
                  <a:srgbClr val="C00000"/>
                </a:solidFill>
                <a:ea typeface="ＭＳ Ｐゴシック" panose="020B0600070205080204" pitchFamily="34" charset="-128"/>
              </a:rPr>
            </a:br>
            <a:r>
              <a:rPr lang="en-US" altLang="en-US" dirty="0">
                <a:solidFill>
                  <a:srgbClr val="006633"/>
                </a:solidFill>
                <a:ea typeface="ＭＳ Ｐゴシック" panose="020B0600070205080204" pitchFamily="34" charset="-128"/>
              </a:rPr>
              <a:t>PIM Adoption &amp; Programmability</a:t>
            </a:r>
            <a:endParaRPr lang="en-US" b="1" dirty="0">
              <a:solidFill>
                <a:srgbClr val="C00000"/>
              </a:solidFill>
            </a:endParaRPr>
          </a:p>
        </p:txBody>
      </p:sp>
      <p:pic>
        <p:nvPicPr>
          <p:cNvPr id="4" name="Picture 3" descr="safari.png">
            <a:extLst>
              <a:ext uri="{FF2B5EF4-FFF2-40B4-BE49-F238E27FC236}">
                <a16:creationId xmlns:a16="http://schemas.microsoft.com/office/drawing/2014/main" id="{6F338064-9249-C04B-BB1E-830D09E56900}"/>
              </a:ext>
            </a:extLst>
          </p:cNvPr>
          <p:cNvPicPr>
            <a:picLocks noChangeAspect="1"/>
          </p:cNvPicPr>
          <p:nvPr/>
        </p:nvPicPr>
        <p:blipFill>
          <a:blip r:embed="rId3" cstate="print"/>
          <a:stretch>
            <a:fillRect/>
          </a:stretch>
        </p:blipFill>
        <p:spPr>
          <a:xfrm>
            <a:off x="107023" y="6133800"/>
            <a:ext cx="2239579" cy="648000"/>
          </a:xfrm>
          <a:prstGeom prst="rect">
            <a:avLst/>
          </a:prstGeom>
        </p:spPr>
      </p:pic>
      <p:pic>
        <p:nvPicPr>
          <p:cNvPr id="5" name="Picture 2" descr="ETH Zurich short logo, black">
            <a:extLst>
              <a:ext uri="{FF2B5EF4-FFF2-40B4-BE49-F238E27FC236}">
                <a16:creationId xmlns:a16="http://schemas.microsoft.com/office/drawing/2014/main" id="{6BB9B15D-F9ED-6140-BDA2-30DF4E4A36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82" t="19970" r="7940" b="18111"/>
          <a:stretch/>
        </p:blipFill>
        <p:spPr bwMode="auto">
          <a:xfrm>
            <a:off x="6357969" y="6074246"/>
            <a:ext cx="2750535" cy="783754"/>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5">
            <a:extLst>
              <a:ext uri="{FF2B5EF4-FFF2-40B4-BE49-F238E27FC236}">
                <a16:creationId xmlns:a16="http://schemas.microsoft.com/office/drawing/2014/main" id="{86957E2F-C1A4-A3BE-483B-9F1225948C0D}"/>
              </a:ext>
            </a:extLst>
          </p:cNvPr>
          <p:cNvSpPr txBox="1">
            <a:spLocks noChangeArrowheads="1"/>
          </p:cNvSpPr>
          <p:nvPr/>
        </p:nvSpPr>
        <p:spPr bwMode="auto">
          <a:xfrm>
            <a:off x="647700" y="3573017"/>
            <a:ext cx="7848600" cy="3361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accent1"/>
              </a:buClr>
              <a:buSzPct val="65000"/>
              <a:buFont typeface="Wingdings" pitchFamily="2" charset="2"/>
              <a:buNone/>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eaLnBrk="1" hangingPunct="1"/>
            <a:r>
              <a:rPr lang="en-US" altLang="en-US" sz="3200" kern="0" dirty="0">
                <a:solidFill>
                  <a:srgbClr val="003399"/>
                </a:solidFill>
                <a:ea typeface="ＭＳ Ｐゴシック" panose="020B0600070205080204" pitchFamily="34" charset="-128"/>
              </a:rPr>
              <a:t>Geraldo F. Oliveira</a:t>
            </a:r>
          </a:p>
          <a:p>
            <a:pPr eaLnBrk="1" hangingPunct="1"/>
            <a:r>
              <a:rPr lang="en-US" altLang="en-US" sz="3200" kern="0" dirty="0">
                <a:ea typeface="ＭＳ Ｐゴシック" panose="020B0600070205080204" pitchFamily="34" charset="-128"/>
              </a:rPr>
              <a:t>Prof. Onur Mutlu </a:t>
            </a:r>
            <a:br>
              <a:rPr lang="en-US" altLang="en-US" sz="3200" kern="0" dirty="0">
                <a:ea typeface="ＭＳ Ｐゴシック" panose="020B0600070205080204" pitchFamily="34" charset="-128"/>
              </a:rPr>
            </a:br>
            <a:endParaRPr lang="en-US" altLang="en-US" sz="2800" kern="0" dirty="0">
              <a:ea typeface="ＭＳ Ｐゴシック" panose="020B0600070205080204" pitchFamily="34" charset="-128"/>
            </a:endParaRPr>
          </a:p>
          <a:p>
            <a:pPr eaLnBrk="1" hangingPunct="1"/>
            <a:r>
              <a:rPr lang="en-US" altLang="en-US" sz="2800" kern="0" dirty="0">
                <a:ea typeface="ＭＳ Ｐゴシック" panose="020B0600070205080204" pitchFamily="34" charset="-128"/>
              </a:rPr>
              <a:t>HEART 2024</a:t>
            </a:r>
          </a:p>
          <a:p>
            <a:pPr eaLnBrk="1" hangingPunct="1"/>
            <a:r>
              <a:rPr lang="en-US" altLang="en-US" sz="2800" kern="0" dirty="0">
                <a:ea typeface="ＭＳ Ｐゴシック" panose="020B0600070205080204" pitchFamily="34" charset="-128"/>
              </a:rPr>
              <a:t>21 June 2024</a:t>
            </a:r>
            <a:endParaRPr lang="en-US" altLang="en-US" kern="0" dirty="0">
              <a:ea typeface="ＭＳ Ｐゴシック" panose="020B0600070205080204" pitchFamily="34" charset="-128"/>
            </a:endParaRPr>
          </a:p>
          <a:p>
            <a:pPr eaLnBrk="1" hangingPunct="1"/>
            <a:endParaRPr lang="en-US" altLang="en-US" kern="0" dirty="0">
              <a:ea typeface="ＭＳ Ｐゴシック" panose="020B0600070205080204" pitchFamily="34" charset="-128"/>
            </a:endParaRPr>
          </a:p>
          <a:p>
            <a:pPr eaLnBrk="1" hangingPunct="1"/>
            <a:endParaRPr lang="en-US" altLang="en-US" kern="0" dirty="0">
              <a:ea typeface="ＭＳ Ｐゴシック" panose="020B0600070205080204" pitchFamily="34" charset="-128"/>
            </a:endParaRPr>
          </a:p>
          <a:p>
            <a:pPr eaLnBrk="1" hangingPunct="1"/>
            <a:endParaRPr lang="en-US" altLang="en-US" kern="0" dirty="0">
              <a:ea typeface="ＭＳ Ｐゴシック" panose="020B0600070205080204" pitchFamily="34" charset="-128"/>
            </a:endParaRPr>
          </a:p>
        </p:txBody>
      </p:sp>
    </p:spTree>
    <p:extLst>
      <p:ext uri="{BB962C8B-B14F-4D97-AF65-F5344CB8AC3E}">
        <p14:creationId xmlns:p14="http://schemas.microsoft.com/office/powerpoint/2010/main" val="36645177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095928" cy="1066800"/>
          </a:xfrm>
        </p:spPr>
        <p:txBody>
          <a:bodyPr/>
          <a:lstStyle/>
          <a:p>
            <a:r>
              <a:rPr lang="en-US" dirty="0"/>
              <a:t>Adoption: How to Maintain </a:t>
            </a:r>
            <a:r>
              <a:rPr lang="en-US" b="1" dirty="0"/>
              <a:t>Coherence</a:t>
            </a:r>
            <a:r>
              <a:rPr lang="en-US" dirty="0"/>
              <a:t>? (I)</a:t>
            </a:r>
          </a:p>
        </p:txBody>
      </p:sp>
      <p:sp>
        <p:nvSpPr>
          <p:cNvPr id="3" name="Content Placeholder 2"/>
          <p:cNvSpPr>
            <a:spLocks noGrp="1"/>
          </p:cNvSpPr>
          <p:nvPr>
            <p:ph idx="1"/>
          </p:nvPr>
        </p:nvSpPr>
        <p:spPr/>
        <p:txBody>
          <a:bodyPr/>
          <a:lstStyle/>
          <a:p>
            <a:r>
              <a:rPr lang="en-US" dirty="0" err="1"/>
              <a:t>Amirali</a:t>
            </a:r>
            <a:r>
              <a:rPr lang="en-US" dirty="0"/>
              <a:t> Boroumand, </a:t>
            </a:r>
            <a:r>
              <a:rPr lang="en-US" dirty="0" err="1"/>
              <a:t>Saugata</a:t>
            </a:r>
            <a:r>
              <a:rPr lang="en-US" dirty="0"/>
              <a:t> </a:t>
            </a:r>
            <a:r>
              <a:rPr lang="en-US" dirty="0" err="1"/>
              <a:t>Ghose</a:t>
            </a:r>
            <a:r>
              <a:rPr lang="en-US" dirty="0"/>
              <a:t>, </a:t>
            </a:r>
            <a:r>
              <a:rPr lang="en-US" dirty="0" err="1"/>
              <a:t>Minesh</a:t>
            </a:r>
            <a:r>
              <a:rPr lang="en-US" dirty="0"/>
              <a:t> Patel, </a:t>
            </a:r>
            <a:r>
              <a:rPr lang="en-US" dirty="0" err="1"/>
              <a:t>Hasan</a:t>
            </a:r>
            <a:r>
              <a:rPr lang="en-US" dirty="0"/>
              <a:t> Hassan, Brandon Lucia, Kevin Hsieh, Krishna T. </a:t>
            </a:r>
            <a:r>
              <a:rPr lang="en-US" dirty="0" err="1"/>
              <a:t>Malladi</a:t>
            </a:r>
            <a:r>
              <a:rPr lang="en-US" dirty="0"/>
              <a:t>, </a:t>
            </a:r>
            <a:r>
              <a:rPr lang="en-US" dirty="0" err="1"/>
              <a:t>Hongzhong</a:t>
            </a:r>
            <a:r>
              <a:rPr lang="en-US" dirty="0"/>
              <a:t> </a:t>
            </a:r>
            <a:r>
              <a:rPr lang="en-US" dirty="0" err="1"/>
              <a:t>Zheng</a:t>
            </a:r>
            <a:r>
              <a:rPr lang="en-US" dirty="0"/>
              <a:t>, and Onur Mutlu,</a:t>
            </a:r>
            <a:br>
              <a:rPr lang="en-US" dirty="0"/>
            </a:br>
            <a:r>
              <a:rPr lang="en-US" b="1" dirty="0">
                <a:solidFill>
                  <a:srgbClr val="0432FF"/>
                </a:solidFill>
                <a:hlinkClick r:id="rId2">
                  <a:extLst>
                    <a:ext uri="{A12FA001-AC4F-418D-AE19-62706E023703}">
                      <ahyp:hlinkClr xmlns:ahyp="http://schemas.microsoft.com/office/drawing/2018/hyperlinkcolor" val="tx"/>
                    </a:ext>
                  </a:extLst>
                </a:hlinkClick>
              </a:rPr>
              <a:t>"LazyPIM: An Efficient Cache Coherence Mechanism for Processing-in-Memory"</a:t>
            </a:r>
            <a:br>
              <a:rPr lang="en-US" dirty="0"/>
            </a:br>
            <a:r>
              <a:rPr lang="en-US" i="1" dirty="0">
                <a:hlinkClick r:id="rId3"/>
              </a:rPr>
              <a:t>IEEE Computer Architecture Letters</a:t>
            </a:r>
            <a:r>
              <a:rPr lang="en-US" i="1" dirty="0"/>
              <a:t> (</a:t>
            </a:r>
            <a:r>
              <a:rPr lang="en-US" b="1" i="1" dirty="0"/>
              <a:t>CAL</a:t>
            </a:r>
            <a:r>
              <a:rPr lang="en-US" i="1" dirty="0"/>
              <a:t>)</a:t>
            </a:r>
            <a:r>
              <a:rPr lang="en-US" dirty="0"/>
              <a:t>, June 2016.</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581128"/>
            <a:ext cx="9144000" cy="1080655"/>
          </a:xfrm>
          <a:prstGeom prst="rect">
            <a:avLst/>
          </a:prstGeom>
        </p:spPr>
      </p:pic>
    </p:spTree>
    <p:extLst>
      <p:ext uri="{BB962C8B-B14F-4D97-AF65-F5344CB8AC3E}">
        <p14:creationId xmlns:p14="http://schemas.microsoft.com/office/powerpoint/2010/main" val="3695994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78" y="167703"/>
            <a:ext cx="9036496" cy="1066800"/>
          </a:xfrm>
        </p:spPr>
        <p:txBody>
          <a:bodyPr/>
          <a:lstStyle/>
          <a:p>
            <a:r>
              <a:rPr lang="en-US" sz="3550" dirty="0">
                <a:solidFill>
                  <a:srgbClr val="006633"/>
                </a:solidFill>
              </a:rPr>
              <a:t>Challenge: Coherence for Hybrid CPU-PIM Apps</a:t>
            </a:r>
            <a:endParaRPr lang="en-US" sz="355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0" y="1844825"/>
            <a:ext cx="9144000" cy="3638067"/>
          </a:xfrm>
          <a:prstGeom prst="rect">
            <a:avLst/>
          </a:prstGeom>
        </p:spPr>
      </p:pic>
      <p:sp>
        <p:nvSpPr>
          <p:cNvPr id="6" name="Rectangle 38"/>
          <p:cNvSpPr>
            <a:spLocks noChangeArrowheads="1"/>
          </p:cNvSpPr>
          <p:nvPr/>
        </p:nvSpPr>
        <p:spPr bwMode="auto">
          <a:xfrm>
            <a:off x="7828192" y="2924944"/>
            <a:ext cx="690736" cy="1080120"/>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7" name="Text Box 22"/>
          <p:cNvSpPr txBox="1">
            <a:spLocks noChangeArrowheads="1"/>
          </p:cNvSpPr>
          <p:nvPr/>
        </p:nvSpPr>
        <p:spPr bwMode="auto">
          <a:xfrm>
            <a:off x="7870500" y="1484784"/>
            <a:ext cx="1142861"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FF"/>
                </a:solidFill>
                <a:effectLst/>
                <a:uLnTx/>
                <a:uFillTx/>
                <a:latin typeface="Arial" charset="0"/>
                <a:ea typeface="MS PGothic" charset="0"/>
              </a:rPr>
              <a:t>Traditional</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FF"/>
                </a:solidFill>
                <a:effectLst/>
                <a:uLnTx/>
                <a:uFillTx/>
                <a:latin typeface="Arial" charset="0"/>
                <a:ea typeface="MS PGothic" charset="0"/>
              </a:rPr>
              <a:t>coherence</a:t>
            </a:r>
          </a:p>
        </p:txBody>
      </p:sp>
      <p:sp>
        <p:nvSpPr>
          <p:cNvPr id="8" name="Line 23"/>
          <p:cNvSpPr>
            <a:spLocks noChangeShapeType="1"/>
          </p:cNvSpPr>
          <p:nvPr/>
        </p:nvSpPr>
        <p:spPr bwMode="auto">
          <a:xfrm flipH="1">
            <a:off x="8388424" y="2060848"/>
            <a:ext cx="249560" cy="129614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9" name="Rectangle 38"/>
          <p:cNvSpPr>
            <a:spLocks noChangeArrowheads="1"/>
          </p:cNvSpPr>
          <p:nvPr/>
        </p:nvSpPr>
        <p:spPr bwMode="auto">
          <a:xfrm>
            <a:off x="7812360" y="4338084"/>
            <a:ext cx="1224136" cy="360040"/>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10" name="Line 23"/>
          <p:cNvSpPr>
            <a:spLocks noChangeShapeType="1"/>
          </p:cNvSpPr>
          <p:nvPr/>
        </p:nvSpPr>
        <p:spPr bwMode="auto">
          <a:xfrm flipV="1">
            <a:off x="8316416" y="4653136"/>
            <a:ext cx="110480" cy="288032"/>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11" name="Text Box 22"/>
          <p:cNvSpPr txBox="1">
            <a:spLocks noChangeArrowheads="1"/>
          </p:cNvSpPr>
          <p:nvPr/>
        </p:nvSpPr>
        <p:spPr bwMode="auto">
          <a:xfrm>
            <a:off x="7718627" y="4869160"/>
            <a:ext cx="1462159"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FF"/>
                </a:solidFill>
                <a:effectLst/>
                <a:uLnTx/>
                <a:uFillTx/>
                <a:latin typeface="Arial" charset="0"/>
                <a:ea typeface="MS PGothic" charset="0"/>
              </a:rPr>
              <a:t>No coherence</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FF"/>
                </a:solidFill>
                <a:effectLst/>
                <a:uLnTx/>
                <a:uFillTx/>
                <a:latin typeface="Arial" charset="0"/>
                <a:ea typeface="MS PGothic" charset="0"/>
              </a:rPr>
              <a:t>overhead</a:t>
            </a:r>
          </a:p>
        </p:txBody>
      </p:sp>
    </p:spTree>
    <p:extLst>
      <p:ext uri="{BB962C8B-B14F-4D97-AF65-F5344CB8AC3E}">
        <p14:creationId xmlns:p14="http://schemas.microsoft.com/office/powerpoint/2010/main" val="199473665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592" y="152400"/>
            <a:ext cx="9167936" cy="1066800"/>
          </a:xfrm>
        </p:spPr>
        <p:txBody>
          <a:bodyPr/>
          <a:lstStyle/>
          <a:p>
            <a:r>
              <a:rPr lang="en-US" dirty="0"/>
              <a:t>Adoption: How to Maintain </a:t>
            </a:r>
            <a:r>
              <a:rPr lang="en-US" b="1" dirty="0"/>
              <a:t>Coherence</a:t>
            </a:r>
            <a:r>
              <a:rPr lang="en-US" dirty="0"/>
              <a:t>? (II)</a:t>
            </a:r>
          </a:p>
        </p:txBody>
      </p:sp>
      <p:sp>
        <p:nvSpPr>
          <p:cNvPr id="3" name="Content Placeholder 2"/>
          <p:cNvSpPr>
            <a:spLocks noGrp="1"/>
          </p:cNvSpPr>
          <p:nvPr>
            <p:ph idx="1"/>
          </p:nvPr>
        </p:nvSpPr>
        <p:spPr>
          <a:xfrm>
            <a:off x="90767" y="1075911"/>
            <a:ext cx="8610600" cy="4876800"/>
          </a:xfrm>
        </p:spPr>
        <p:txBody>
          <a:bodyPr/>
          <a:lstStyle/>
          <a:p>
            <a:r>
              <a:rPr lang="en-US" sz="2200" dirty="0"/>
              <a:t>Amirali Boroumand, Saugata Ghose, Minesh Patel, Hasan Hassan, Brandon Lucia, Kevin Hsieh, Krishna T. Malladi, Hongzhong Zheng, and Onur Mutlu,</a:t>
            </a:r>
            <a:br>
              <a:rPr lang="en-US" sz="2200" dirty="0"/>
            </a:br>
            <a:r>
              <a:rPr lang="en-US" sz="2200" b="1" dirty="0">
                <a:solidFill>
                  <a:srgbClr val="0432FF"/>
                </a:solidFill>
                <a:hlinkClick r:id="rId2">
                  <a:extLst>
                    <a:ext uri="{A12FA001-AC4F-418D-AE19-62706E023703}">
                      <ahyp:hlinkClr xmlns:ahyp="http://schemas.microsoft.com/office/drawing/2018/hyperlinkcolor" val="tx"/>
                    </a:ext>
                  </a:extLst>
                </a:hlinkClick>
              </a:rPr>
              <a:t>"CoNDA: Efficient Cache Coherence Support for Near-Data Accelerators"</a:t>
            </a:r>
            <a:br>
              <a:rPr lang="en-US" sz="2200" dirty="0"/>
            </a:br>
            <a:r>
              <a:rPr lang="en-US" sz="2200" i="1" dirty="0"/>
              <a:t>Proceedings of the </a:t>
            </a:r>
            <a:r>
              <a:rPr lang="en-US" sz="2200" i="1" dirty="0">
                <a:hlinkClick r:id="rId3"/>
              </a:rPr>
              <a:t>46th International Symposium on Computer Architecture</a:t>
            </a:r>
            <a:r>
              <a:rPr lang="en-US" sz="2200" i="1" dirty="0"/>
              <a:t> (</a:t>
            </a:r>
            <a:r>
              <a:rPr lang="en-US" sz="2200" b="1" i="1" dirty="0"/>
              <a:t>ISCA</a:t>
            </a:r>
            <a:r>
              <a:rPr lang="en-US" sz="2200" i="1" dirty="0"/>
              <a:t>)</a:t>
            </a:r>
            <a:r>
              <a:rPr lang="en-US" sz="2200" dirty="0"/>
              <a:t>, Phoenix, AZ, USA, June 2019. </a:t>
            </a:r>
            <a:br>
              <a:rPr lang="en-US" dirty="0"/>
            </a:br>
            <a:br>
              <a:rPr lang="en-US" dirty="0"/>
            </a:b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18973CF5-BABA-FE44-A413-0E0589FC98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01" y="3858574"/>
            <a:ext cx="9144000" cy="2405311"/>
          </a:xfrm>
          <a:prstGeom prst="rect">
            <a:avLst/>
          </a:prstGeom>
        </p:spPr>
      </p:pic>
    </p:spTree>
    <p:extLst>
      <p:ext uri="{BB962C8B-B14F-4D97-AF65-F5344CB8AC3E}">
        <p14:creationId xmlns:p14="http://schemas.microsoft.com/office/powerpoint/2010/main" val="3235741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592" y="152400"/>
            <a:ext cx="9167936" cy="1066800"/>
          </a:xfrm>
        </p:spPr>
        <p:txBody>
          <a:bodyPr/>
          <a:lstStyle/>
          <a:p>
            <a:r>
              <a:rPr lang="en-US" sz="3800" dirty="0"/>
              <a:t>Adoption: How to Support </a:t>
            </a:r>
            <a:r>
              <a:rPr lang="en-US" sz="3800" b="1" dirty="0"/>
              <a:t>Synchronization</a:t>
            </a:r>
            <a:r>
              <a:rPr lang="en-US" sz="3800" dirty="0"/>
              <a:t>?</a:t>
            </a:r>
          </a:p>
        </p:txBody>
      </p:sp>
      <p:sp>
        <p:nvSpPr>
          <p:cNvPr id="3" name="Content Placeholder 2"/>
          <p:cNvSpPr>
            <a:spLocks noGrp="1"/>
          </p:cNvSpPr>
          <p:nvPr>
            <p:ph idx="1"/>
          </p:nvPr>
        </p:nvSpPr>
        <p:spPr>
          <a:xfrm>
            <a:off x="90766" y="1075911"/>
            <a:ext cx="8896642" cy="4876800"/>
          </a:xfrm>
        </p:spPr>
        <p:txBody>
          <a:bodyPr/>
          <a:lstStyle/>
          <a:p>
            <a:r>
              <a:rPr lang="en-US" sz="1600" dirty="0"/>
              <a:t>Christina </a:t>
            </a:r>
            <a:r>
              <a:rPr lang="en-US" sz="1600" dirty="0" err="1"/>
              <a:t>Giannoula</a:t>
            </a:r>
            <a:r>
              <a:rPr lang="en-US" sz="1600" dirty="0"/>
              <a:t>, Nandita Vijaykumar, </a:t>
            </a:r>
            <a:r>
              <a:rPr lang="en-US" sz="1600" dirty="0" err="1"/>
              <a:t>Nikela</a:t>
            </a:r>
            <a:r>
              <a:rPr lang="en-US" sz="1600" dirty="0"/>
              <a:t> </a:t>
            </a:r>
            <a:r>
              <a:rPr lang="en-US" sz="1600" dirty="0" err="1"/>
              <a:t>Papadopoulou</a:t>
            </a:r>
            <a:r>
              <a:rPr lang="en-US" sz="1600" dirty="0"/>
              <a:t>, Vasileios </a:t>
            </a:r>
            <a:r>
              <a:rPr lang="en-US" sz="1600" dirty="0" err="1"/>
              <a:t>Karakostas</a:t>
            </a:r>
            <a:r>
              <a:rPr lang="en-US" sz="1600" dirty="0"/>
              <a:t>, Ivan Fernandez, Juan Gómez-Luna, Lois </a:t>
            </a:r>
            <a:r>
              <a:rPr lang="en-US" sz="1600" dirty="0" err="1"/>
              <a:t>Orosa</a:t>
            </a:r>
            <a:r>
              <a:rPr lang="en-US" sz="1600" dirty="0"/>
              <a:t>, </a:t>
            </a:r>
            <a:r>
              <a:rPr lang="en-US" sz="1600" dirty="0" err="1"/>
              <a:t>Nectarios</a:t>
            </a:r>
            <a:r>
              <a:rPr lang="en-US" sz="1600" dirty="0"/>
              <a:t> </a:t>
            </a:r>
            <a:r>
              <a:rPr lang="en-US" sz="1600" dirty="0" err="1"/>
              <a:t>Koziris</a:t>
            </a:r>
            <a:r>
              <a:rPr lang="en-US" sz="1600" dirty="0"/>
              <a:t>, Georgios </a:t>
            </a:r>
            <a:r>
              <a:rPr lang="en-US" sz="1600" dirty="0" err="1"/>
              <a:t>Goumas</a:t>
            </a:r>
            <a:r>
              <a:rPr lang="en-US" sz="1600" dirty="0"/>
              <a:t>, Onur Mutlu,</a:t>
            </a:r>
            <a:br>
              <a:rPr lang="en-US" sz="1600" dirty="0"/>
            </a:br>
            <a:r>
              <a:rPr lang="en-US" sz="1600" b="1" dirty="0">
                <a:solidFill>
                  <a:srgbClr val="0432FF"/>
                </a:solidFill>
                <a:hlinkClick r:id="rId2">
                  <a:extLst>
                    <a:ext uri="{A12FA001-AC4F-418D-AE19-62706E023703}">
                      <ahyp:hlinkClr xmlns:ahyp="http://schemas.microsoft.com/office/drawing/2018/hyperlinkcolor" val="tx"/>
                    </a:ext>
                  </a:extLst>
                </a:hlinkClick>
              </a:rPr>
              <a:t>"SynCron: Efficient Synchronization Support for Near-Data-Processing Architectures"</a:t>
            </a:r>
            <a:br>
              <a:rPr lang="en-US" sz="1600" dirty="0">
                <a:solidFill>
                  <a:srgbClr val="0432FF"/>
                </a:solidFill>
              </a:rPr>
            </a:br>
            <a:r>
              <a:rPr lang="en-US" sz="1600" i="1" dirty="0"/>
              <a:t>Proceedings of the </a:t>
            </a:r>
            <a:r>
              <a:rPr lang="en-US" sz="1600" i="1" dirty="0">
                <a:hlinkClick r:id="rId3"/>
              </a:rPr>
              <a:t>27th International Symposium on High-Performance Computer Architecture</a:t>
            </a:r>
            <a:r>
              <a:rPr lang="en-US" sz="1600" i="1" dirty="0"/>
              <a:t> (</a:t>
            </a:r>
            <a:r>
              <a:rPr lang="en-US" sz="1600" b="1" i="1" dirty="0"/>
              <a:t>HPCA</a:t>
            </a:r>
            <a:r>
              <a:rPr lang="en-US" sz="1600" i="1" dirty="0"/>
              <a:t>)</a:t>
            </a:r>
            <a:r>
              <a:rPr lang="en-US" sz="1600" dirty="0"/>
              <a:t>, Virtual, February-March 2021.</a:t>
            </a:r>
            <a:br>
              <a:rPr lang="en-US" sz="1600" dirty="0"/>
            </a:br>
            <a:r>
              <a:rPr lang="en-US" sz="1600" dirty="0"/>
              <a:t>[</a:t>
            </a:r>
            <a:r>
              <a:rPr lang="en-US" sz="1600" dirty="0">
                <a:hlinkClick r:id="rId4"/>
              </a:rPr>
              <a:t>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Short Talk Slides (pptx)</a:t>
            </a:r>
            <a:r>
              <a:rPr lang="en-US" sz="1600" dirty="0"/>
              <a:t> </a:t>
            </a:r>
            <a:r>
              <a:rPr lang="en-US" sz="1600" dirty="0">
                <a:hlinkClick r:id="rId7"/>
              </a:rPr>
              <a:t>(pdf)</a:t>
            </a:r>
            <a:r>
              <a:rPr lang="en-US" sz="1600" dirty="0"/>
              <a:t>]</a:t>
            </a:r>
            <a:br>
              <a:rPr lang="en-US" sz="1600" dirty="0"/>
            </a:br>
            <a:r>
              <a:rPr lang="en-US" sz="1600" dirty="0"/>
              <a:t>[</a:t>
            </a:r>
            <a:r>
              <a:rPr lang="en-US" sz="1600" dirty="0">
                <a:hlinkClick r:id="rId8"/>
              </a:rPr>
              <a:t>Talk Video</a:t>
            </a:r>
            <a:r>
              <a:rPr lang="en-US" sz="1600" dirty="0"/>
              <a:t> (21 minutes)]</a:t>
            </a:r>
            <a:br>
              <a:rPr lang="en-US" sz="1600" dirty="0"/>
            </a:br>
            <a:r>
              <a:rPr lang="en-US" sz="1600" dirty="0"/>
              <a:t>[</a:t>
            </a:r>
            <a:r>
              <a:rPr lang="en-US" sz="1600" dirty="0">
                <a:hlinkClick r:id="rId9"/>
              </a:rPr>
              <a:t>Short Talk Video</a:t>
            </a:r>
            <a:r>
              <a:rPr lang="en-US" sz="1600" dirty="0"/>
              <a:t> (7 minutes)]</a:t>
            </a:r>
          </a:p>
          <a:p>
            <a:pPr marL="0" indent="0">
              <a:buNone/>
            </a:pPr>
            <a:br>
              <a:rPr lang="en-US" sz="1600" dirty="0"/>
            </a:br>
            <a:br>
              <a:rPr lang="en-US" sz="1600" dirty="0"/>
            </a:br>
            <a:br>
              <a:rPr lang="en-US" sz="1600" dirty="0"/>
            </a:br>
            <a:endParaRPr lang="en-US" sz="16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9" name="Picture 8">
            <a:extLst>
              <a:ext uri="{FF2B5EF4-FFF2-40B4-BE49-F238E27FC236}">
                <a16:creationId xmlns:a16="http://schemas.microsoft.com/office/drawing/2014/main" id="{20DBE68B-4496-9045-AA2D-092740D13918}"/>
              </a:ext>
            </a:extLst>
          </p:cNvPr>
          <p:cNvPicPr>
            <a:picLocks noChangeAspect="1"/>
          </p:cNvPicPr>
          <p:nvPr/>
        </p:nvPicPr>
        <p:blipFill>
          <a:blip r:embed="rId10"/>
          <a:stretch>
            <a:fillRect/>
          </a:stretch>
        </p:blipFill>
        <p:spPr>
          <a:xfrm>
            <a:off x="0" y="4149080"/>
            <a:ext cx="9144000" cy="1562878"/>
          </a:xfrm>
          <a:prstGeom prst="rect">
            <a:avLst/>
          </a:prstGeom>
        </p:spPr>
      </p:pic>
    </p:spTree>
    <p:extLst>
      <p:ext uri="{BB962C8B-B14F-4D97-AF65-F5344CB8AC3E}">
        <p14:creationId xmlns:p14="http://schemas.microsoft.com/office/powerpoint/2010/main" val="32902765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239944" cy="1066800"/>
          </a:xfrm>
        </p:spPr>
        <p:txBody>
          <a:bodyPr/>
          <a:lstStyle/>
          <a:p>
            <a:r>
              <a:rPr lang="en-US" sz="3800" dirty="0"/>
              <a:t>Adoption: How to Support </a:t>
            </a:r>
            <a:r>
              <a:rPr lang="en-US" sz="3800" b="1" dirty="0"/>
              <a:t>Virtual Memory</a:t>
            </a:r>
            <a:r>
              <a:rPr lang="en-US" sz="3800" dirty="0"/>
              <a:t>?</a:t>
            </a:r>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861048"/>
            <a:ext cx="9144000" cy="2260728"/>
          </a:xfrm>
          <a:prstGeom prst="rect">
            <a:avLst/>
          </a:prstGeom>
        </p:spPr>
      </p:pic>
    </p:spTree>
    <p:extLst>
      <p:ext uri="{BB962C8B-B14F-4D97-AF65-F5344CB8AC3E}">
        <p14:creationId xmlns:p14="http://schemas.microsoft.com/office/powerpoint/2010/main" val="964298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Adoption: Code and Data Mapping</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solidFill>
                  <a:srgbClr val="0000FF"/>
                </a:solidFill>
                <a:hlinkClick r:id="rId2">
                  <a:extLst>
                    <a:ext uri="{A12FA001-AC4F-418D-AE19-62706E023703}">
                      <ahyp:hlinkClr xmlns:ahyp="http://schemas.microsoft.com/office/drawing/2018/hyperlinkcolor" val="tx"/>
                    </a:ext>
                  </a:extLst>
                </a:hlinkClick>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a:stretch>
            <a:fillRect/>
          </a:stretch>
        </p:blipFill>
        <p:spPr>
          <a:xfrm>
            <a:off x="0" y="4307321"/>
            <a:ext cx="9144000" cy="1857983"/>
          </a:xfrm>
          <a:prstGeom prst="rect">
            <a:avLst/>
          </a:prstGeom>
        </p:spPr>
      </p:pic>
    </p:spTree>
    <p:extLst>
      <p:ext uri="{BB962C8B-B14F-4D97-AF65-F5344CB8AC3E}">
        <p14:creationId xmlns:p14="http://schemas.microsoft.com/office/powerpoint/2010/main" val="38568598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BC16C-9759-FC44-89ED-791187DE959D}"/>
              </a:ext>
            </a:extLst>
          </p:cNvPr>
          <p:cNvSpPr>
            <a:spLocks noGrp="1"/>
          </p:cNvSpPr>
          <p:nvPr>
            <p:ph type="title"/>
          </p:nvPr>
        </p:nvSpPr>
        <p:spPr>
          <a:xfrm>
            <a:off x="228600" y="152400"/>
            <a:ext cx="9023920" cy="1066800"/>
          </a:xfrm>
        </p:spPr>
        <p:txBody>
          <a:bodyPr/>
          <a:lstStyle/>
          <a:p>
            <a:r>
              <a:rPr lang="en-US" sz="3600" dirty="0"/>
              <a:t>DAMOV Analysis Methodology &amp; Workloads</a:t>
            </a:r>
            <a:endParaRPr lang="en-US" sz="3600" b="1" dirty="0"/>
          </a:p>
        </p:txBody>
      </p:sp>
      <p:sp>
        <p:nvSpPr>
          <p:cNvPr id="3" name="Content Placeholder 2">
            <a:extLst>
              <a:ext uri="{FF2B5EF4-FFF2-40B4-BE49-F238E27FC236}">
                <a16:creationId xmlns:a16="http://schemas.microsoft.com/office/drawing/2014/main" id="{61439010-5FA7-AA42-A731-A388AD812771}"/>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21E15779-7C5C-DE4E-8C08-440276A74E6A}"/>
              </a:ext>
            </a:extLst>
          </p:cNvPr>
          <p:cNvPicPr>
            <a:picLocks noChangeAspect="1"/>
          </p:cNvPicPr>
          <p:nvPr/>
        </p:nvPicPr>
        <p:blipFill>
          <a:blip r:embed="rId2"/>
          <a:stretch>
            <a:fillRect/>
          </a:stretch>
        </p:blipFill>
        <p:spPr>
          <a:xfrm>
            <a:off x="1816759" y="947766"/>
            <a:ext cx="5406441" cy="5724467"/>
          </a:xfrm>
          <a:prstGeom prst="rect">
            <a:avLst/>
          </a:prstGeom>
        </p:spPr>
      </p:pic>
      <p:sp>
        <p:nvSpPr>
          <p:cNvPr id="6" name="TextBox 5">
            <a:extLst>
              <a:ext uri="{FF2B5EF4-FFF2-40B4-BE49-F238E27FC236}">
                <a16:creationId xmlns:a16="http://schemas.microsoft.com/office/drawing/2014/main" id="{104A979B-A23E-4F49-9F1F-3DE77918710A}"/>
              </a:ext>
            </a:extLst>
          </p:cNvPr>
          <p:cNvSpPr txBox="1"/>
          <p:nvPr/>
        </p:nvSpPr>
        <p:spPr>
          <a:xfrm>
            <a:off x="4355976" y="6502956"/>
            <a:ext cx="424827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https://arxiv.org/pdf/2105.03725.pdf</a:t>
            </a:r>
            <a:r>
              <a:rPr kumimoji="0" lang="en-US" sz="1600" b="1" i="0" u="none" strike="noStrike" kern="1200" cap="none" spc="0" normalizeH="0" baseline="0" noProof="0" dirty="0">
                <a:ln>
                  <a:noFill/>
                </a:ln>
                <a:solidFill>
                  <a:srgbClr val="0432FF"/>
                </a:solidFill>
                <a:effectLst/>
                <a:uLnTx/>
                <a:uFillTx/>
                <a:latin typeface="Tahoma"/>
                <a:ea typeface="+mn-ea"/>
                <a:cs typeface="+mn-cs"/>
              </a:rPr>
              <a:t> </a:t>
            </a:r>
          </a:p>
        </p:txBody>
      </p:sp>
    </p:spTree>
    <p:extLst>
      <p:ext uri="{BB962C8B-B14F-4D97-AF65-F5344CB8AC3E}">
        <p14:creationId xmlns:p14="http://schemas.microsoft.com/office/powerpoint/2010/main" val="183453183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0128B3D-06F1-A742-9EFC-3057B2F894DC}"/>
              </a:ext>
            </a:extLst>
          </p:cNvPr>
          <p:cNvGrpSpPr/>
          <p:nvPr/>
        </p:nvGrpSpPr>
        <p:grpSpPr>
          <a:xfrm>
            <a:off x="4724304" y="713530"/>
            <a:ext cx="4141533" cy="2030902"/>
            <a:chOff x="4724304" y="713530"/>
            <a:chExt cx="4141533" cy="2030902"/>
          </a:xfrm>
        </p:grpSpPr>
        <p:cxnSp>
          <p:nvCxnSpPr>
            <p:cNvPr id="137" name="Straight Arrow Connector 136">
              <a:extLst>
                <a:ext uri="{FF2B5EF4-FFF2-40B4-BE49-F238E27FC236}">
                  <a16:creationId xmlns:a16="http://schemas.microsoft.com/office/drawing/2014/main" id="{4903B581-16B6-0B4D-A946-6E72B6FBB0AC}"/>
                </a:ext>
              </a:extLst>
            </p:cNvPr>
            <p:cNvCxnSpPr>
              <a:cxnSpLocks/>
              <a:endCxn id="139" idx="2"/>
            </p:cNvCxnSpPr>
            <p:nvPr/>
          </p:nvCxnSpPr>
          <p:spPr>
            <a:xfrm>
              <a:off x="4724304" y="1855585"/>
              <a:ext cx="652861" cy="207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9" name="Rounded Rectangle 138">
              <a:extLst>
                <a:ext uri="{FF2B5EF4-FFF2-40B4-BE49-F238E27FC236}">
                  <a16:creationId xmlns:a16="http://schemas.microsoft.com/office/drawing/2014/main" id="{EFE3BEFE-96D6-C14D-AA82-13C30AFCDCD0}"/>
                </a:ext>
              </a:extLst>
            </p:cNvPr>
            <p:cNvSpPr/>
            <p:nvPr/>
          </p:nvSpPr>
          <p:spPr>
            <a:xfrm rot="5400000">
              <a:off x="6234732" y="113326"/>
              <a:ext cx="1773538" cy="3488673"/>
            </a:xfrm>
            <a:prstGeom prst="roundRect">
              <a:avLst/>
            </a:prstGeom>
            <a:solidFill>
              <a:schemeClr val="bg1">
                <a:lumMod val="95000"/>
                <a:alpha val="61961"/>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nvGrpSpPr>
            <p:cNvPr id="93" name="Group 92">
              <a:extLst>
                <a:ext uri="{FF2B5EF4-FFF2-40B4-BE49-F238E27FC236}">
                  <a16:creationId xmlns:a16="http://schemas.microsoft.com/office/drawing/2014/main" id="{86EE8E19-8D71-6B47-BD7B-884D9CB5B35A}"/>
                </a:ext>
              </a:extLst>
            </p:cNvPr>
            <p:cNvGrpSpPr/>
            <p:nvPr/>
          </p:nvGrpSpPr>
          <p:grpSpPr>
            <a:xfrm>
              <a:off x="5812044" y="713530"/>
              <a:ext cx="2646942" cy="385689"/>
              <a:chOff x="5882737" y="736482"/>
              <a:chExt cx="2646942" cy="385689"/>
            </a:xfrm>
          </p:grpSpPr>
          <p:sp>
            <p:nvSpPr>
              <p:cNvPr id="92" name="Rectangle 91">
                <a:extLst>
                  <a:ext uri="{FF2B5EF4-FFF2-40B4-BE49-F238E27FC236}">
                    <a16:creationId xmlns:a16="http://schemas.microsoft.com/office/drawing/2014/main" id="{7E831CC8-3F85-C94A-A4AF-E27F0E91C85E}"/>
                  </a:ext>
                </a:extLst>
              </p:cNvPr>
              <p:cNvSpPr/>
              <p:nvPr/>
            </p:nvSpPr>
            <p:spPr>
              <a:xfrm>
                <a:off x="5911178" y="736482"/>
                <a:ext cx="2574994" cy="374112"/>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59" name="Rectangle 58">
                <a:extLst>
                  <a:ext uri="{FF2B5EF4-FFF2-40B4-BE49-F238E27FC236}">
                    <a16:creationId xmlns:a16="http://schemas.microsoft.com/office/drawing/2014/main" id="{1CE861CA-9EAB-1C41-8482-FD1A334726E8}"/>
                  </a:ext>
                </a:extLst>
              </p:cNvPr>
              <p:cNvSpPr/>
              <p:nvPr/>
            </p:nvSpPr>
            <p:spPr>
              <a:xfrm>
                <a:off x="5882737" y="752839"/>
                <a:ext cx="264694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DAMOV-SIM Simulator</a:t>
                </a:r>
              </a:p>
            </p:txBody>
          </p:sp>
        </p:grpSp>
      </p:grpSp>
      <p:sp>
        <p:nvSpPr>
          <p:cNvPr id="2" name="Title 1">
            <a:extLst>
              <a:ext uri="{FF2B5EF4-FFF2-40B4-BE49-F238E27FC236}">
                <a16:creationId xmlns:a16="http://schemas.microsoft.com/office/drawing/2014/main" id="{CAD8854D-8663-1F44-8304-A9A8ADA5F497}"/>
              </a:ext>
            </a:extLst>
          </p:cNvPr>
          <p:cNvSpPr>
            <a:spLocks noGrp="1"/>
          </p:cNvSpPr>
          <p:nvPr>
            <p:ph type="title"/>
          </p:nvPr>
        </p:nvSpPr>
        <p:spPr/>
        <p:txBody>
          <a:bodyPr/>
          <a:lstStyle/>
          <a:p>
            <a:r>
              <a:rPr lang="en-US" dirty="0"/>
              <a:t>Methodology Overview</a:t>
            </a:r>
          </a:p>
        </p:txBody>
      </p:sp>
      <p:grpSp>
        <p:nvGrpSpPr>
          <p:cNvPr id="60" name="Group 59">
            <a:extLst>
              <a:ext uri="{FF2B5EF4-FFF2-40B4-BE49-F238E27FC236}">
                <a16:creationId xmlns:a16="http://schemas.microsoft.com/office/drawing/2014/main" id="{59E67D19-0D1D-734B-8BCE-80743330CA30}"/>
              </a:ext>
            </a:extLst>
          </p:cNvPr>
          <p:cNvGrpSpPr/>
          <p:nvPr/>
        </p:nvGrpSpPr>
        <p:grpSpPr>
          <a:xfrm>
            <a:off x="6785733" y="1218477"/>
            <a:ext cx="2210591" cy="1542941"/>
            <a:chOff x="5278720" y="1343992"/>
            <a:chExt cx="2210591" cy="1542941"/>
          </a:xfrm>
        </p:grpSpPr>
        <p:grpSp>
          <p:nvGrpSpPr>
            <p:cNvPr id="140" name="Group 139">
              <a:extLst>
                <a:ext uri="{FF2B5EF4-FFF2-40B4-BE49-F238E27FC236}">
                  <a16:creationId xmlns:a16="http://schemas.microsoft.com/office/drawing/2014/main" id="{BAC5EEB1-2EB4-FD4C-9E79-9E081BAE1FA9}"/>
                </a:ext>
              </a:extLst>
            </p:cNvPr>
            <p:cNvGrpSpPr/>
            <p:nvPr/>
          </p:nvGrpSpPr>
          <p:grpSpPr>
            <a:xfrm>
              <a:off x="5575960" y="1343992"/>
              <a:ext cx="1616112" cy="1147904"/>
              <a:chOff x="4488719" y="4513526"/>
              <a:chExt cx="1141898" cy="834926"/>
            </a:xfrm>
          </p:grpSpPr>
          <p:sp>
            <p:nvSpPr>
              <p:cNvPr id="142" name="Rounded Rectangle 141">
                <a:extLst>
                  <a:ext uri="{FF2B5EF4-FFF2-40B4-BE49-F238E27FC236}">
                    <a16:creationId xmlns:a16="http://schemas.microsoft.com/office/drawing/2014/main" id="{AEFC4FB3-8FDC-974E-B63A-118BB63FB7F6}"/>
                  </a:ext>
                </a:extLst>
              </p:cNvPr>
              <p:cNvSpPr/>
              <p:nvPr/>
            </p:nvSpPr>
            <p:spPr>
              <a:xfrm>
                <a:off x="4488719" y="4513526"/>
                <a:ext cx="1141898" cy="824697"/>
              </a:xfrm>
              <a:prstGeom prst="roundRect">
                <a:avLst/>
              </a:prstGeom>
              <a:solidFill>
                <a:schemeClr val="accent5">
                  <a:lumMod val="20000"/>
                  <a:lumOff val="80000"/>
                  <a:alpha val="61961"/>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70AD47">
                      <a:lumMod val="20000"/>
                      <a:lumOff val="80000"/>
                    </a:srgbClr>
                  </a:solidFill>
                  <a:effectLst/>
                  <a:uLnTx/>
                  <a:uFillTx/>
                  <a:latin typeface="Cambria" panose="02040503050406030204" pitchFamily="18" charset="0"/>
                  <a:ea typeface="+mn-ea"/>
                  <a:cs typeface="Arial" panose="020B0604020202020204" pitchFamily="34" charset="0"/>
                </a:endParaRPr>
              </a:p>
            </p:txBody>
          </p:sp>
          <p:grpSp>
            <p:nvGrpSpPr>
              <p:cNvPr id="143" name="Group 142">
                <a:extLst>
                  <a:ext uri="{FF2B5EF4-FFF2-40B4-BE49-F238E27FC236}">
                    <a16:creationId xmlns:a16="http://schemas.microsoft.com/office/drawing/2014/main" id="{B7B7D6DF-87F6-734C-8FCB-EFECD068A804}"/>
                  </a:ext>
                </a:extLst>
              </p:cNvPr>
              <p:cNvGrpSpPr/>
              <p:nvPr/>
            </p:nvGrpSpPr>
            <p:grpSpPr>
              <a:xfrm>
                <a:off x="4612752" y="4562853"/>
                <a:ext cx="950503" cy="785599"/>
                <a:chOff x="5407524" y="3939604"/>
                <a:chExt cx="1291345" cy="1067309"/>
              </a:xfrm>
            </p:grpSpPr>
            <p:grpSp>
              <p:nvGrpSpPr>
                <p:cNvPr id="144" name="Group 143">
                  <a:extLst>
                    <a:ext uri="{FF2B5EF4-FFF2-40B4-BE49-F238E27FC236}">
                      <a16:creationId xmlns:a16="http://schemas.microsoft.com/office/drawing/2014/main" id="{80364CE7-912F-8544-8BA5-042D507BC3DB}"/>
                    </a:ext>
                  </a:extLst>
                </p:cNvPr>
                <p:cNvGrpSpPr/>
                <p:nvPr/>
              </p:nvGrpSpPr>
              <p:grpSpPr>
                <a:xfrm>
                  <a:off x="5407524" y="3939604"/>
                  <a:ext cx="1291345" cy="820577"/>
                  <a:chOff x="5850860" y="2018859"/>
                  <a:chExt cx="953311" cy="622201"/>
                </a:xfrm>
              </p:grpSpPr>
              <p:cxnSp>
                <p:nvCxnSpPr>
                  <p:cNvPr id="146" name="Straight Connector 145">
                    <a:extLst>
                      <a:ext uri="{FF2B5EF4-FFF2-40B4-BE49-F238E27FC236}">
                        <a16:creationId xmlns:a16="http://schemas.microsoft.com/office/drawing/2014/main" id="{2ACC59DF-75D5-D54D-B5C2-B62E52908442}"/>
                      </a:ext>
                    </a:extLst>
                  </p:cNvPr>
                  <p:cNvCxnSpPr>
                    <a:cxnSpLocks/>
                  </p:cNvCxnSpPr>
                  <p:nvPr/>
                </p:nvCxnSpPr>
                <p:spPr>
                  <a:xfrm>
                    <a:off x="5857604" y="2072110"/>
                    <a:ext cx="0" cy="56895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47" name="Straight Connector 146">
                    <a:extLst>
                      <a:ext uri="{FF2B5EF4-FFF2-40B4-BE49-F238E27FC236}">
                        <a16:creationId xmlns:a16="http://schemas.microsoft.com/office/drawing/2014/main" id="{9F72A853-F47E-1847-9016-CDCBF1DF681B}"/>
                      </a:ext>
                    </a:extLst>
                  </p:cNvPr>
                  <p:cNvCxnSpPr>
                    <a:cxnSpLocks/>
                  </p:cNvCxnSpPr>
                  <p:nvPr/>
                </p:nvCxnSpPr>
                <p:spPr>
                  <a:xfrm flipH="1">
                    <a:off x="5850860" y="2632970"/>
                    <a:ext cx="953311"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48" name="Freeform 147">
                    <a:extLst>
                      <a:ext uri="{FF2B5EF4-FFF2-40B4-BE49-F238E27FC236}">
                        <a16:creationId xmlns:a16="http://schemas.microsoft.com/office/drawing/2014/main" id="{5852C268-227A-7842-885B-8C3B3184386B}"/>
                      </a:ext>
                    </a:extLst>
                  </p:cNvPr>
                  <p:cNvSpPr/>
                  <p:nvPr/>
                </p:nvSpPr>
                <p:spPr>
                  <a:xfrm>
                    <a:off x="5984064" y="2018859"/>
                    <a:ext cx="583660" cy="510331"/>
                  </a:xfrm>
                  <a:custGeom>
                    <a:avLst/>
                    <a:gdLst>
                      <a:gd name="connsiteX0" fmla="*/ 0 w 583660"/>
                      <a:gd name="connsiteY0" fmla="*/ 719847 h 719847"/>
                      <a:gd name="connsiteX1" fmla="*/ 428017 w 583660"/>
                      <a:gd name="connsiteY1" fmla="*/ 496111 h 719847"/>
                      <a:gd name="connsiteX2" fmla="*/ 583660 w 583660"/>
                      <a:gd name="connsiteY2" fmla="*/ 0 h 719847"/>
                    </a:gdLst>
                    <a:ahLst/>
                    <a:cxnLst>
                      <a:cxn ang="0">
                        <a:pos x="connsiteX0" y="connsiteY0"/>
                      </a:cxn>
                      <a:cxn ang="0">
                        <a:pos x="connsiteX1" y="connsiteY1"/>
                      </a:cxn>
                      <a:cxn ang="0">
                        <a:pos x="connsiteX2" y="connsiteY2"/>
                      </a:cxn>
                    </a:cxnLst>
                    <a:rect l="l" t="t" r="r" b="b"/>
                    <a:pathLst>
                      <a:path w="583660" h="719847">
                        <a:moveTo>
                          <a:pt x="0" y="719847"/>
                        </a:moveTo>
                        <a:cubicBezTo>
                          <a:pt x="165370" y="667966"/>
                          <a:pt x="330740" y="616085"/>
                          <a:pt x="428017" y="496111"/>
                        </a:cubicBezTo>
                        <a:cubicBezTo>
                          <a:pt x="525294" y="376137"/>
                          <a:pt x="554477" y="188068"/>
                          <a:pt x="583660" y="0"/>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45" name="Rectangle 144">
                  <a:extLst>
                    <a:ext uri="{FF2B5EF4-FFF2-40B4-BE49-F238E27FC236}">
                      <a16:creationId xmlns:a16="http://schemas.microsoft.com/office/drawing/2014/main" id="{49DB8BFA-8F33-3F4D-BC2A-4EE42529E116}"/>
                    </a:ext>
                  </a:extLst>
                </p:cNvPr>
                <p:cNvSpPr/>
                <p:nvPr/>
              </p:nvSpPr>
              <p:spPr>
                <a:xfrm>
                  <a:off x="5655576" y="4733191"/>
                  <a:ext cx="680391" cy="2737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Cores</a:t>
                  </a:r>
                </a:p>
              </p:txBody>
            </p:sp>
          </p:grpSp>
        </p:grpSp>
        <p:sp>
          <p:nvSpPr>
            <p:cNvPr id="141" name="Rectangle 140">
              <a:extLst>
                <a:ext uri="{FF2B5EF4-FFF2-40B4-BE49-F238E27FC236}">
                  <a16:creationId xmlns:a16="http://schemas.microsoft.com/office/drawing/2014/main" id="{1487CEED-2F02-BC43-9AED-813047BDC611}"/>
                </a:ext>
              </a:extLst>
            </p:cNvPr>
            <p:cNvSpPr/>
            <p:nvPr/>
          </p:nvSpPr>
          <p:spPr>
            <a:xfrm>
              <a:off x="5278720" y="2548379"/>
              <a:ext cx="221059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solidFill>
                  <a:effectLst/>
                  <a:uLnTx/>
                  <a:uFillTx/>
                  <a:latin typeface="Cambria" panose="02040503050406030204" pitchFamily="18" charset="0"/>
                  <a:ea typeface="+mn-ea"/>
                  <a:cs typeface="Arial" panose="020B0604020202020204" pitchFamily="34" charset="0"/>
                </a:rPr>
                <a:t>Scalability Analysis</a:t>
              </a:r>
            </a:p>
          </p:txBody>
        </p:sp>
      </p:grpSp>
      <p:grpSp>
        <p:nvGrpSpPr>
          <p:cNvPr id="7" name="Group 6">
            <a:extLst>
              <a:ext uri="{FF2B5EF4-FFF2-40B4-BE49-F238E27FC236}">
                <a16:creationId xmlns:a16="http://schemas.microsoft.com/office/drawing/2014/main" id="{72517510-9925-8B41-B0FA-C5F09ABC0D10}"/>
              </a:ext>
            </a:extLst>
          </p:cNvPr>
          <p:cNvGrpSpPr/>
          <p:nvPr/>
        </p:nvGrpSpPr>
        <p:grpSpPr>
          <a:xfrm rot="16200000">
            <a:off x="5453686" y="677030"/>
            <a:ext cx="1530486" cy="2640128"/>
            <a:chOff x="7112697" y="787969"/>
            <a:chExt cx="1062812" cy="2210591"/>
          </a:xfrm>
        </p:grpSpPr>
        <p:sp>
          <p:nvSpPr>
            <p:cNvPr id="149" name="Rounded Rectangle 148">
              <a:extLst>
                <a:ext uri="{FF2B5EF4-FFF2-40B4-BE49-F238E27FC236}">
                  <a16:creationId xmlns:a16="http://schemas.microsoft.com/office/drawing/2014/main" id="{9FBAF9CD-8058-224F-8AB5-AF398CCFB2DD}"/>
                </a:ext>
              </a:extLst>
            </p:cNvPr>
            <p:cNvSpPr/>
            <p:nvPr/>
          </p:nvSpPr>
          <p:spPr>
            <a:xfrm rot="5400000">
              <a:off x="7211727" y="1477264"/>
              <a:ext cx="1141898" cy="785666"/>
            </a:xfrm>
            <a:prstGeom prst="roundRect">
              <a:avLst/>
            </a:prstGeom>
            <a:solidFill>
              <a:schemeClr val="accent4">
                <a:lumMod val="20000"/>
                <a:lumOff val="80000"/>
                <a:alpha val="61961"/>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st</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0xAF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st</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0xAF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p:txBody>
        </p:sp>
        <p:sp>
          <p:nvSpPr>
            <p:cNvPr id="150" name="Rectangle 149">
              <a:extLst>
                <a:ext uri="{FF2B5EF4-FFF2-40B4-BE49-F238E27FC236}">
                  <a16:creationId xmlns:a16="http://schemas.microsoft.com/office/drawing/2014/main" id="{C1855432-2E64-9C42-9271-0FC4CCBD7782}"/>
                </a:ext>
              </a:extLst>
            </p:cNvPr>
            <p:cNvSpPr/>
            <p:nvPr/>
          </p:nvSpPr>
          <p:spPr>
            <a:xfrm rot="5400000">
              <a:off x="6124952" y="1775714"/>
              <a:ext cx="2210591" cy="23510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mn-ea"/>
                  <a:cs typeface="Arial" panose="020B0604020202020204" pitchFamily="34" charset="0"/>
                </a:rPr>
                <a:t>Memory Traces</a:t>
              </a:r>
            </a:p>
          </p:txBody>
        </p:sp>
      </p:grpSp>
      <p:grpSp>
        <p:nvGrpSpPr>
          <p:cNvPr id="106" name="Group 105">
            <a:extLst>
              <a:ext uri="{FF2B5EF4-FFF2-40B4-BE49-F238E27FC236}">
                <a16:creationId xmlns:a16="http://schemas.microsoft.com/office/drawing/2014/main" id="{823D9014-BE5E-8E4E-A303-D535A2F18003}"/>
              </a:ext>
            </a:extLst>
          </p:cNvPr>
          <p:cNvGrpSpPr/>
          <p:nvPr/>
        </p:nvGrpSpPr>
        <p:grpSpPr>
          <a:xfrm>
            <a:off x="2467989" y="3303722"/>
            <a:ext cx="3314426" cy="3480557"/>
            <a:chOff x="2467989" y="3303722"/>
            <a:chExt cx="3314426" cy="3480557"/>
          </a:xfrm>
        </p:grpSpPr>
        <p:grpSp>
          <p:nvGrpSpPr>
            <p:cNvPr id="71" name="Group 70">
              <a:extLst>
                <a:ext uri="{FF2B5EF4-FFF2-40B4-BE49-F238E27FC236}">
                  <a16:creationId xmlns:a16="http://schemas.microsoft.com/office/drawing/2014/main" id="{24623BCE-2854-2C46-B128-C8E281464909}"/>
                </a:ext>
              </a:extLst>
            </p:cNvPr>
            <p:cNvGrpSpPr/>
            <p:nvPr/>
          </p:nvGrpSpPr>
          <p:grpSpPr>
            <a:xfrm>
              <a:off x="2467989" y="3801760"/>
              <a:ext cx="2827135" cy="2353616"/>
              <a:chOff x="2485184" y="3820139"/>
              <a:chExt cx="2827135" cy="2353616"/>
            </a:xfrm>
          </p:grpSpPr>
          <p:sp>
            <p:nvSpPr>
              <p:cNvPr id="271" name="Rounded Rectangle 270">
                <a:extLst>
                  <a:ext uri="{FF2B5EF4-FFF2-40B4-BE49-F238E27FC236}">
                    <a16:creationId xmlns:a16="http://schemas.microsoft.com/office/drawing/2014/main" id="{F4B7EBF3-5B7F-984A-87B0-15625C5A71F6}"/>
                  </a:ext>
                </a:extLst>
              </p:cNvPr>
              <p:cNvSpPr/>
              <p:nvPr/>
            </p:nvSpPr>
            <p:spPr>
              <a:xfrm rot="5400000">
                <a:off x="4588192" y="4505406"/>
                <a:ext cx="524709" cy="923544"/>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mn-ea"/>
                    <a:cs typeface="Arial" panose="020B0604020202020204" pitchFamily="34" charset="0"/>
                  </a:rPr>
                  <a:t>Temp. Locality</a:t>
                </a:r>
              </a:p>
            </p:txBody>
          </p:sp>
          <p:sp>
            <p:nvSpPr>
              <p:cNvPr id="272" name="Rounded Rectangle 271">
                <a:extLst>
                  <a:ext uri="{FF2B5EF4-FFF2-40B4-BE49-F238E27FC236}">
                    <a16:creationId xmlns:a16="http://schemas.microsoft.com/office/drawing/2014/main" id="{F4448581-A2FB-DE42-8FE6-AF92F52D8CFC}"/>
                  </a:ext>
                </a:extLst>
              </p:cNvPr>
              <p:cNvSpPr/>
              <p:nvPr/>
            </p:nvSpPr>
            <p:spPr>
              <a:xfrm rot="5400000">
                <a:off x="3384521" y="4024726"/>
                <a:ext cx="411480" cy="926575"/>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LFMR</a:t>
                </a:r>
              </a:p>
            </p:txBody>
          </p:sp>
          <p:cxnSp>
            <p:nvCxnSpPr>
              <p:cNvPr id="273" name="Elbow Connector 272">
                <a:extLst>
                  <a:ext uri="{FF2B5EF4-FFF2-40B4-BE49-F238E27FC236}">
                    <a16:creationId xmlns:a16="http://schemas.microsoft.com/office/drawing/2014/main" id="{82C13051-583E-924F-89E6-8DC3E55B7A6F}"/>
                  </a:ext>
                </a:extLst>
              </p:cNvPr>
              <p:cNvCxnSpPr>
                <a:cxnSpLocks/>
                <a:stCxn id="271" idx="2"/>
                <a:endCxn id="270" idx="0"/>
              </p:cNvCxnSpPr>
              <p:nvPr/>
            </p:nvCxnSpPr>
            <p:spPr>
              <a:xfrm rot="10800000" flipV="1">
                <a:off x="4050775" y="4967179"/>
                <a:ext cx="338000" cy="463094"/>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4" name="Elbow Connector 273">
                <a:extLst>
                  <a:ext uri="{FF2B5EF4-FFF2-40B4-BE49-F238E27FC236}">
                    <a16:creationId xmlns:a16="http://schemas.microsoft.com/office/drawing/2014/main" id="{A7D3C12C-2FA5-6348-AB00-9F9708A613AB}"/>
                  </a:ext>
                </a:extLst>
              </p:cNvPr>
              <p:cNvCxnSpPr>
                <a:cxnSpLocks/>
              </p:cNvCxnSpPr>
              <p:nvPr/>
            </p:nvCxnSpPr>
            <p:spPr>
              <a:xfrm rot="10800000">
                <a:off x="4043821" y="4488015"/>
                <a:ext cx="335226" cy="479165"/>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70" name="Rounded Rectangle 269">
                <a:extLst>
                  <a:ext uri="{FF2B5EF4-FFF2-40B4-BE49-F238E27FC236}">
                    <a16:creationId xmlns:a16="http://schemas.microsoft.com/office/drawing/2014/main" id="{675BB5C0-C382-8045-BE41-7D12917FBE0B}"/>
                  </a:ext>
                </a:extLst>
              </p:cNvPr>
              <p:cNvSpPr/>
              <p:nvPr/>
            </p:nvSpPr>
            <p:spPr>
              <a:xfrm rot="5400000">
                <a:off x="3383263" y="4968501"/>
                <a:ext cx="411480" cy="923544"/>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LFMR</a:t>
                </a:r>
              </a:p>
            </p:txBody>
          </p:sp>
          <p:sp>
            <p:nvSpPr>
              <p:cNvPr id="247" name="Rectangle 246">
                <a:extLst>
                  <a:ext uri="{FF2B5EF4-FFF2-40B4-BE49-F238E27FC236}">
                    <a16:creationId xmlns:a16="http://schemas.microsoft.com/office/drawing/2014/main" id="{F4503AC4-80B6-8E43-8876-7E8519C3D7D8}"/>
                  </a:ext>
                </a:extLst>
              </p:cNvPr>
              <p:cNvSpPr/>
              <p:nvPr/>
            </p:nvSpPr>
            <p:spPr>
              <a:xfrm>
                <a:off x="4252976" y="5394644"/>
                <a:ext cx="54213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Low</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48" name="Rectangle 247">
                <a:extLst>
                  <a:ext uri="{FF2B5EF4-FFF2-40B4-BE49-F238E27FC236}">
                    <a16:creationId xmlns:a16="http://schemas.microsoft.com/office/drawing/2014/main" id="{F034F961-FD4A-824B-B66F-2B67DA01EF28}"/>
                  </a:ext>
                </a:extLst>
              </p:cNvPr>
              <p:cNvSpPr/>
              <p:nvPr/>
            </p:nvSpPr>
            <p:spPr>
              <a:xfrm>
                <a:off x="4254505" y="4276945"/>
                <a:ext cx="58221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High</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cxnSp>
            <p:nvCxnSpPr>
              <p:cNvPr id="249" name="Elbow Connector 248">
                <a:extLst>
                  <a:ext uri="{FF2B5EF4-FFF2-40B4-BE49-F238E27FC236}">
                    <a16:creationId xmlns:a16="http://schemas.microsoft.com/office/drawing/2014/main" id="{A3A215D8-9A3D-C144-8370-BCE59BC20CD0}"/>
                  </a:ext>
                </a:extLst>
              </p:cNvPr>
              <p:cNvCxnSpPr>
                <a:cxnSpLocks/>
              </p:cNvCxnSpPr>
              <p:nvPr/>
            </p:nvCxnSpPr>
            <p:spPr>
              <a:xfrm flipH="1">
                <a:off x="2783835" y="4430184"/>
                <a:ext cx="334967"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0" name="Elbow Connector 249">
                <a:extLst>
                  <a:ext uri="{FF2B5EF4-FFF2-40B4-BE49-F238E27FC236}">
                    <a16:creationId xmlns:a16="http://schemas.microsoft.com/office/drawing/2014/main" id="{DEF25A4C-F396-2B4F-9AA2-44F6958C153C}"/>
                  </a:ext>
                </a:extLst>
              </p:cNvPr>
              <p:cNvCxnSpPr>
                <a:cxnSpLocks/>
              </p:cNvCxnSpPr>
              <p:nvPr/>
            </p:nvCxnSpPr>
            <p:spPr>
              <a:xfrm rot="10800000">
                <a:off x="2786611" y="3905473"/>
                <a:ext cx="332191"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1" name="Elbow Connector 250">
                <a:extLst>
                  <a:ext uri="{FF2B5EF4-FFF2-40B4-BE49-F238E27FC236}">
                    <a16:creationId xmlns:a16="http://schemas.microsoft.com/office/drawing/2014/main" id="{771E5C1B-F2C5-4545-8D77-C9DF5F89D29D}"/>
                  </a:ext>
                </a:extLst>
              </p:cNvPr>
              <p:cNvCxnSpPr>
                <a:cxnSpLocks/>
              </p:cNvCxnSpPr>
              <p:nvPr/>
            </p:nvCxnSpPr>
            <p:spPr>
              <a:xfrm flipH="1">
                <a:off x="2783835" y="5503384"/>
                <a:ext cx="334967"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2" name="Elbow Connector 251">
                <a:extLst>
                  <a:ext uri="{FF2B5EF4-FFF2-40B4-BE49-F238E27FC236}">
                    <a16:creationId xmlns:a16="http://schemas.microsoft.com/office/drawing/2014/main" id="{DE342E5D-2C05-024D-9B23-9FA85D8B8BB0}"/>
                  </a:ext>
                </a:extLst>
              </p:cNvPr>
              <p:cNvCxnSpPr>
                <a:cxnSpLocks/>
              </p:cNvCxnSpPr>
              <p:nvPr/>
            </p:nvCxnSpPr>
            <p:spPr>
              <a:xfrm rot="10800000">
                <a:off x="2786611" y="4978673"/>
                <a:ext cx="332191"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53" name="Rectangle 252">
                <a:extLst>
                  <a:ext uri="{FF2B5EF4-FFF2-40B4-BE49-F238E27FC236}">
                    <a16:creationId xmlns:a16="http://schemas.microsoft.com/office/drawing/2014/main" id="{79DB50EF-7C2F-2446-920E-11AFFB7F5BED}"/>
                  </a:ext>
                </a:extLst>
              </p:cNvPr>
              <p:cNvSpPr/>
              <p:nvPr/>
            </p:nvSpPr>
            <p:spPr>
              <a:xfrm>
                <a:off x="2960725" y="3820139"/>
                <a:ext cx="56977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High</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54" name="Rectangle 253">
                <a:extLst>
                  <a:ext uri="{FF2B5EF4-FFF2-40B4-BE49-F238E27FC236}">
                    <a16:creationId xmlns:a16="http://schemas.microsoft.com/office/drawing/2014/main" id="{9BAE29C0-D51E-AE45-85BF-D49E901350C2}"/>
                  </a:ext>
                </a:extLst>
              </p:cNvPr>
              <p:cNvSpPr/>
              <p:nvPr/>
            </p:nvSpPr>
            <p:spPr>
              <a:xfrm>
                <a:off x="2975840" y="5865978"/>
                <a:ext cx="54213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Low</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60" name="Rectangle 259">
                <a:extLst>
                  <a:ext uri="{FF2B5EF4-FFF2-40B4-BE49-F238E27FC236}">
                    <a16:creationId xmlns:a16="http://schemas.microsoft.com/office/drawing/2014/main" id="{5BD04208-6D2D-5B49-9F2D-B7543F1BF695}"/>
                  </a:ext>
                </a:extLst>
              </p:cNvPr>
              <p:cNvSpPr/>
              <p:nvPr/>
            </p:nvSpPr>
            <p:spPr>
              <a:xfrm>
                <a:off x="2485184" y="4726091"/>
                <a:ext cx="343364"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grpSp>
          <p:nvGrpSpPr>
            <p:cNvPr id="173" name="Group 172">
              <a:extLst>
                <a:ext uri="{FF2B5EF4-FFF2-40B4-BE49-F238E27FC236}">
                  <a16:creationId xmlns:a16="http://schemas.microsoft.com/office/drawing/2014/main" id="{19030FB5-8968-B74A-976B-EFEAD50506F0}"/>
                </a:ext>
              </a:extLst>
            </p:cNvPr>
            <p:cNvGrpSpPr/>
            <p:nvPr/>
          </p:nvGrpSpPr>
          <p:grpSpPr>
            <a:xfrm rot="10800000">
              <a:off x="5231505" y="3303722"/>
              <a:ext cx="550910" cy="3480557"/>
              <a:chOff x="8565895" y="1384438"/>
              <a:chExt cx="1138776" cy="1819527"/>
            </a:xfrm>
          </p:grpSpPr>
          <p:cxnSp>
            <p:nvCxnSpPr>
              <p:cNvPr id="174" name="Straight Connector 173">
                <a:extLst>
                  <a:ext uri="{FF2B5EF4-FFF2-40B4-BE49-F238E27FC236}">
                    <a16:creationId xmlns:a16="http://schemas.microsoft.com/office/drawing/2014/main" id="{EC3FBC3C-82F0-AE40-9D3E-B74067B69DF2}"/>
                  </a:ext>
                </a:extLst>
              </p:cNvPr>
              <p:cNvCxnSpPr>
                <a:cxnSpLocks/>
              </p:cNvCxnSpPr>
              <p:nvPr/>
            </p:nvCxnSpPr>
            <p:spPr>
              <a:xfrm rot="10800000" flipH="1" flipV="1">
                <a:off x="8714828" y="1384438"/>
                <a:ext cx="840907" cy="787559"/>
              </a:xfrm>
              <a:prstGeom prst="line">
                <a:avLst/>
              </a:prstGeom>
              <a:ln w="19050"/>
            </p:spPr>
            <p:style>
              <a:lnRef idx="1">
                <a:schemeClr val="dk1"/>
              </a:lnRef>
              <a:fillRef idx="0">
                <a:schemeClr val="dk1"/>
              </a:fillRef>
              <a:effectRef idx="0">
                <a:schemeClr val="dk1"/>
              </a:effectRef>
              <a:fontRef idx="minor">
                <a:schemeClr val="tx1"/>
              </a:fontRef>
            </p:style>
          </p:cxnSp>
          <p:cxnSp>
            <p:nvCxnSpPr>
              <p:cNvPr id="175" name="Straight Connector 174">
                <a:extLst>
                  <a:ext uri="{FF2B5EF4-FFF2-40B4-BE49-F238E27FC236}">
                    <a16:creationId xmlns:a16="http://schemas.microsoft.com/office/drawing/2014/main" id="{20F26345-A536-084E-B74A-4E3D62B57CAB}"/>
                  </a:ext>
                </a:extLst>
              </p:cNvPr>
              <p:cNvCxnSpPr>
                <a:cxnSpLocks/>
              </p:cNvCxnSpPr>
              <p:nvPr/>
            </p:nvCxnSpPr>
            <p:spPr>
              <a:xfrm rot="10800000" flipH="1">
                <a:off x="8565895" y="2519526"/>
                <a:ext cx="1138776" cy="684439"/>
              </a:xfrm>
              <a:prstGeom prst="line">
                <a:avLst/>
              </a:prstGeom>
              <a:ln w="19050"/>
            </p:spPr>
            <p:style>
              <a:lnRef idx="1">
                <a:schemeClr val="dk1"/>
              </a:lnRef>
              <a:fillRef idx="0">
                <a:schemeClr val="dk1"/>
              </a:fillRef>
              <a:effectRef idx="0">
                <a:schemeClr val="dk1"/>
              </a:effectRef>
              <a:fontRef idx="minor">
                <a:schemeClr val="tx1"/>
              </a:fontRef>
            </p:style>
          </p:cxnSp>
        </p:grpSp>
      </p:grpSp>
      <p:grpSp>
        <p:nvGrpSpPr>
          <p:cNvPr id="97" name="Group 96">
            <a:extLst>
              <a:ext uri="{FF2B5EF4-FFF2-40B4-BE49-F238E27FC236}">
                <a16:creationId xmlns:a16="http://schemas.microsoft.com/office/drawing/2014/main" id="{2CA935D6-493F-FC42-AA51-7C8AE9F62A72}"/>
              </a:ext>
            </a:extLst>
          </p:cNvPr>
          <p:cNvGrpSpPr/>
          <p:nvPr/>
        </p:nvGrpSpPr>
        <p:grpSpPr>
          <a:xfrm>
            <a:off x="1884871" y="736482"/>
            <a:ext cx="2839433" cy="2268045"/>
            <a:chOff x="1884871" y="736482"/>
            <a:chExt cx="2839433" cy="2268045"/>
          </a:xfrm>
        </p:grpSpPr>
        <p:sp>
          <p:nvSpPr>
            <p:cNvPr id="110" name="Rectangle 109">
              <a:extLst>
                <a:ext uri="{FF2B5EF4-FFF2-40B4-BE49-F238E27FC236}">
                  <a16:creationId xmlns:a16="http://schemas.microsoft.com/office/drawing/2014/main" id="{552D9466-1009-2841-83C6-299787C48245}"/>
                </a:ext>
              </a:extLst>
            </p:cNvPr>
            <p:cNvSpPr/>
            <p:nvPr/>
          </p:nvSpPr>
          <p:spPr>
            <a:xfrm>
              <a:off x="2302219" y="1158829"/>
              <a:ext cx="2422085" cy="1845698"/>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11" name="Group 110">
              <a:extLst>
                <a:ext uri="{FF2B5EF4-FFF2-40B4-BE49-F238E27FC236}">
                  <a16:creationId xmlns:a16="http://schemas.microsoft.com/office/drawing/2014/main" id="{5EEA9854-1096-154D-B64C-2C426A8C38BA}"/>
                </a:ext>
              </a:extLst>
            </p:cNvPr>
            <p:cNvGrpSpPr/>
            <p:nvPr/>
          </p:nvGrpSpPr>
          <p:grpSpPr>
            <a:xfrm>
              <a:off x="2428971" y="1680938"/>
              <a:ext cx="1083631" cy="731005"/>
              <a:chOff x="1223341" y="1265937"/>
              <a:chExt cx="1083631" cy="731005"/>
            </a:xfrm>
          </p:grpSpPr>
          <p:pic>
            <p:nvPicPr>
              <p:cNvPr id="112" name="Picture 111">
                <a:extLst>
                  <a:ext uri="{FF2B5EF4-FFF2-40B4-BE49-F238E27FC236}">
                    <a16:creationId xmlns:a16="http://schemas.microsoft.com/office/drawing/2014/main" id="{47DFACDD-18DB-774E-B641-26E654A7D9A8}"/>
                  </a:ext>
                </a:extLst>
              </p:cNvPr>
              <p:cNvPicPr>
                <a:picLocks noChangeAspect="1"/>
              </p:cNvPicPr>
              <p:nvPr/>
            </p:nvPicPr>
            <p:blipFill>
              <a:blip r:embed="rId3">
                <a:grayscl/>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15886174">
                <a:off x="1254005" y="1235273"/>
                <a:ext cx="731005" cy="792333"/>
              </a:xfrm>
              <a:prstGeom prst="rect">
                <a:avLst/>
              </a:prstGeom>
            </p:spPr>
          </p:pic>
          <p:cxnSp>
            <p:nvCxnSpPr>
              <p:cNvPr id="113" name="Straight Connector 112">
                <a:extLst>
                  <a:ext uri="{FF2B5EF4-FFF2-40B4-BE49-F238E27FC236}">
                    <a16:creationId xmlns:a16="http://schemas.microsoft.com/office/drawing/2014/main" id="{21C492B5-B4BE-B843-9BB5-E1EE418D5964}"/>
                  </a:ext>
                </a:extLst>
              </p:cNvPr>
              <p:cNvCxnSpPr>
                <a:cxnSpLocks/>
              </p:cNvCxnSpPr>
              <p:nvPr/>
            </p:nvCxnSpPr>
            <p:spPr>
              <a:xfrm flipV="1">
                <a:off x="1509187" y="1310000"/>
                <a:ext cx="797785" cy="83724"/>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114" name="Straight Connector 113">
                <a:extLst>
                  <a:ext uri="{FF2B5EF4-FFF2-40B4-BE49-F238E27FC236}">
                    <a16:creationId xmlns:a16="http://schemas.microsoft.com/office/drawing/2014/main" id="{119612AD-77FA-604B-A1C8-9DFAC3B0DA36}"/>
                  </a:ext>
                </a:extLst>
              </p:cNvPr>
              <p:cNvCxnSpPr>
                <a:cxnSpLocks/>
              </p:cNvCxnSpPr>
              <p:nvPr/>
            </p:nvCxnSpPr>
            <p:spPr>
              <a:xfrm>
                <a:off x="1479367" y="1704111"/>
                <a:ext cx="812012" cy="196821"/>
              </a:xfrm>
              <a:prstGeom prst="line">
                <a:avLst/>
              </a:prstGeom>
              <a:ln w="19050">
                <a:prstDash val="sysDot"/>
              </a:ln>
            </p:spPr>
            <p:style>
              <a:lnRef idx="1">
                <a:schemeClr val="dk1"/>
              </a:lnRef>
              <a:fillRef idx="0">
                <a:schemeClr val="dk1"/>
              </a:fillRef>
              <a:effectRef idx="0">
                <a:schemeClr val="dk1"/>
              </a:effectRef>
              <a:fontRef idx="minor">
                <a:schemeClr val="tx1"/>
              </a:fontRef>
            </p:style>
          </p:cxnSp>
        </p:grpSp>
        <p:grpSp>
          <p:nvGrpSpPr>
            <p:cNvPr id="115" name="Group 114">
              <a:extLst>
                <a:ext uri="{FF2B5EF4-FFF2-40B4-BE49-F238E27FC236}">
                  <a16:creationId xmlns:a16="http://schemas.microsoft.com/office/drawing/2014/main" id="{6DFE94AB-4A69-E046-BE6A-A3D42A1066FC}"/>
                </a:ext>
              </a:extLst>
            </p:cNvPr>
            <p:cNvGrpSpPr/>
            <p:nvPr/>
          </p:nvGrpSpPr>
          <p:grpSpPr>
            <a:xfrm>
              <a:off x="3484207" y="1373468"/>
              <a:ext cx="1150668" cy="1506436"/>
              <a:chOff x="2372838" y="1450082"/>
              <a:chExt cx="1150668" cy="1630903"/>
            </a:xfrm>
          </p:grpSpPr>
          <p:grpSp>
            <p:nvGrpSpPr>
              <p:cNvPr id="116" name="Group 115">
                <a:extLst>
                  <a:ext uri="{FF2B5EF4-FFF2-40B4-BE49-F238E27FC236}">
                    <a16:creationId xmlns:a16="http://schemas.microsoft.com/office/drawing/2014/main" id="{E741F835-2386-9044-BB82-98209F29FC95}"/>
                  </a:ext>
                </a:extLst>
              </p:cNvPr>
              <p:cNvGrpSpPr/>
              <p:nvPr/>
            </p:nvGrpSpPr>
            <p:grpSpPr>
              <a:xfrm>
                <a:off x="2372839" y="1450082"/>
                <a:ext cx="1150667" cy="1630903"/>
                <a:chOff x="384443" y="1798097"/>
                <a:chExt cx="1150667" cy="1630903"/>
              </a:xfrm>
            </p:grpSpPr>
            <p:sp>
              <p:nvSpPr>
                <p:cNvPr id="120" name="Rectangle 119">
                  <a:extLst>
                    <a:ext uri="{FF2B5EF4-FFF2-40B4-BE49-F238E27FC236}">
                      <a16:creationId xmlns:a16="http://schemas.microsoft.com/office/drawing/2014/main" id="{76168B57-E29E-2045-9CA4-117F654A6B63}"/>
                    </a:ext>
                  </a:extLst>
                </p:cNvPr>
                <p:cNvSpPr/>
                <p:nvPr/>
              </p:nvSpPr>
              <p:spPr>
                <a:xfrm>
                  <a:off x="384443" y="1798097"/>
                  <a:ext cx="1150667" cy="163090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121" name="Freeform 120">
                  <a:extLst>
                    <a:ext uri="{FF2B5EF4-FFF2-40B4-BE49-F238E27FC236}">
                      <a16:creationId xmlns:a16="http://schemas.microsoft.com/office/drawing/2014/main" id="{D5CF91B9-543D-E94E-B059-C0CBC8B314FE}"/>
                    </a:ext>
                  </a:extLst>
                </p:cNvPr>
                <p:cNvSpPr/>
                <p:nvPr/>
              </p:nvSpPr>
              <p:spPr>
                <a:xfrm>
                  <a:off x="610872" y="2314417"/>
                  <a:ext cx="690880" cy="99550"/>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rgbClr val="F2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22" name="Freeform 121">
                  <a:extLst>
                    <a:ext uri="{FF2B5EF4-FFF2-40B4-BE49-F238E27FC236}">
                      <a16:creationId xmlns:a16="http://schemas.microsoft.com/office/drawing/2014/main" id="{E946E497-9AE1-1E44-84B6-3AD7CA3C6285}"/>
                    </a:ext>
                  </a:extLst>
                </p:cNvPr>
                <p:cNvSpPr/>
                <p:nvPr/>
              </p:nvSpPr>
              <p:spPr>
                <a:xfrm>
                  <a:off x="615844" y="2585184"/>
                  <a:ext cx="690880" cy="99550"/>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rgbClr val="F2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17" name="Rectangle 116">
                <a:extLst>
                  <a:ext uri="{FF2B5EF4-FFF2-40B4-BE49-F238E27FC236}">
                    <a16:creationId xmlns:a16="http://schemas.microsoft.com/office/drawing/2014/main" id="{C43DEDFA-9611-494A-9222-A5F73DC15CC1}"/>
                  </a:ext>
                </a:extLst>
              </p:cNvPr>
              <p:cNvSpPr/>
              <p:nvPr/>
            </p:nvSpPr>
            <p:spPr>
              <a:xfrm>
                <a:off x="2372838" y="1848744"/>
                <a:ext cx="1150667" cy="586103"/>
              </a:xfrm>
              <a:prstGeom prst="rect">
                <a:avLst/>
              </a:prstGeom>
              <a:solidFill>
                <a:srgbClr val="F2220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18" name="Rectangle 117">
                <a:extLst>
                  <a:ext uri="{FF2B5EF4-FFF2-40B4-BE49-F238E27FC236}">
                    <a16:creationId xmlns:a16="http://schemas.microsoft.com/office/drawing/2014/main" id="{3C2FFFA4-176C-F242-BBBA-7B521BD13F09}"/>
                  </a:ext>
                </a:extLst>
              </p:cNvPr>
              <p:cNvSpPr/>
              <p:nvPr/>
            </p:nvSpPr>
            <p:spPr>
              <a:xfrm>
                <a:off x="2451653" y="1577642"/>
                <a:ext cx="1021433" cy="299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roi_begin</a:t>
                </a:r>
              </a:p>
            </p:txBody>
          </p:sp>
          <p:sp>
            <p:nvSpPr>
              <p:cNvPr id="119" name="Rectangle 118">
                <a:extLst>
                  <a:ext uri="{FF2B5EF4-FFF2-40B4-BE49-F238E27FC236}">
                    <a16:creationId xmlns:a16="http://schemas.microsoft.com/office/drawing/2014/main" id="{A18BA5B8-20CD-8D46-B8E0-0C58ADCBB220}"/>
                  </a:ext>
                </a:extLst>
              </p:cNvPr>
              <p:cNvSpPr/>
              <p:nvPr/>
            </p:nvSpPr>
            <p:spPr>
              <a:xfrm>
                <a:off x="2547920" y="2377110"/>
                <a:ext cx="835485" cy="299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roi_end</a:t>
                </a:r>
                <a:endParaRPr kumimoji="0" lang="en-US" sz="12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grpSp>
        <p:sp>
          <p:nvSpPr>
            <p:cNvPr id="124" name="Rectangle 123">
              <a:extLst>
                <a:ext uri="{FF2B5EF4-FFF2-40B4-BE49-F238E27FC236}">
                  <a16:creationId xmlns:a16="http://schemas.microsoft.com/office/drawing/2014/main" id="{D7D8FFA7-89ED-424A-87D1-F1EE8759A63B}"/>
                </a:ext>
              </a:extLst>
            </p:cNvPr>
            <p:cNvSpPr/>
            <p:nvPr/>
          </p:nvSpPr>
          <p:spPr>
            <a:xfrm>
              <a:off x="2404952" y="2404426"/>
              <a:ext cx="104387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Profiler</a:t>
              </a:r>
            </a:p>
          </p:txBody>
        </p:sp>
        <p:grpSp>
          <p:nvGrpSpPr>
            <p:cNvPr id="153" name="Group 152">
              <a:extLst>
                <a:ext uri="{FF2B5EF4-FFF2-40B4-BE49-F238E27FC236}">
                  <a16:creationId xmlns:a16="http://schemas.microsoft.com/office/drawing/2014/main" id="{F954D159-745E-AE42-84CF-77C789CBFBBC}"/>
                </a:ext>
              </a:extLst>
            </p:cNvPr>
            <p:cNvGrpSpPr/>
            <p:nvPr/>
          </p:nvGrpSpPr>
          <p:grpSpPr>
            <a:xfrm>
              <a:off x="1884871" y="1125488"/>
              <a:ext cx="534754" cy="1801990"/>
              <a:chOff x="8556981" y="1480516"/>
              <a:chExt cx="639488" cy="1801990"/>
            </a:xfrm>
          </p:grpSpPr>
          <p:cxnSp>
            <p:nvCxnSpPr>
              <p:cNvPr id="154" name="Straight Connector 153">
                <a:extLst>
                  <a:ext uri="{FF2B5EF4-FFF2-40B4-BE49-F238E27FC236}">
                    <a16:creationId xmlns:a16="http://schemas.microsoft.com/office/drawing/2014/main" id="{997DE847-D98D-514A-894F-E8DC4E8CCF16}"/>
                  </a:ext>
                </a:extLst>
              </p:cNvPr>
              <p:cNvCxnSpPr>
                <a:cxnSpLocks/>
              </p:cNvCxnSpPr>
              <p:nvPr/>
            </p:nvCxnSpPr>
            <p:spPr>
              <a:xfrm>
                <a:off x="8556981" y="1480516"/>
                <a:ext cx="624180" cy="621757"/>
              </a:xfrm>
              <a:prstGeom prst="line">
                <a:avLst/>
              </a:prstGeom>
              <a:ln w="19050"/>
            </p:spPr>
            <p:style>
              <a:lnRef idx="1">
                <a:schemeClr val="dk1"/>
              </a:lnRef>
              <a:fillRef idx="0">
                <a:schemeClr val="dk1"/>
              </a:fillRef>
              <a:effectRef idx="0">
                <a:schemeClr val="dk1"/>
              </a:effectRef>
              <a:fontRef idx="minor">
                <a:schemeClr val="tx1"/>
              </a:fontRef>
            </p:style>
          </p:cxnSp>
          <p:cxnSp>
            <p:nvCxnSpPr>
              <p:cNvPr id="155" name="Straight Connector 154">
                <a:extLst>
                  <a:ext uri="{FF2B5EF4-FFF2-40B4-BE49-F238E27FC236}">
                    <a16:creationId xmlns:a16="http://schemas.microsoft.com/office/drawing/2014/main" id="{F84EBE10-4F34-A64B-BFBA-0E1240FC0986}"/>
                  </a:ext>
                </a:extLst>
              </p:cNvPr>
              <p:cNvCxnSpPr>
                <a:cxnSpLocks/>
              </p:cNvCxnSpPr>
              <p:nvPr/>
            </p:nvCxnSpPr>
            <p:spPr>
              <a:xfrm flipV="1">
                <a:off x="8556981" y="2534349"/>
                <a:ext cx="639488" cy="748157"/>
              </a:xfrm>
              <a:prstGeom prst="line">
                <a:avLst/>
              </a:prstGeom>
              <a:ln w="19050"/>
            </p:spPr>
            <p:style>
              <a:lnRef idx="1">
                <a:schemeClr val="dk1"/>
              </a:lnRef>
              <a:fillRef idx="0">
                <a:schemeClr val="dk1"/>
              </a:fillRef>
              <a:effectRef idx="0">
                <a:schemeClr val="dk1"/>
              </a:effectRef>
              <a:fontRef idx="minor">
                <a:schemeClr val="tx1"/>
              </a:fontRef>
            </p:style>
          </p:cxnSp>
        </p:grpSp>
        <p:sp>
          <p:nvSpPr>
            <p:cNvPr id="6" name="Rectangle 5">
              <a:extLst>
                <a:ext uri="{FF2B5EF4-FFF2-40B4-BE49-F238E27FC236}">
                  <a16:creationId xmlns:a16="http://schemas.microsoft.com/office/drawing/2014/main" id="{B2354BE9-0D6A-254D-B5C1-2096414C69DD}"/>
                </a:ext>
              </a:extLst>
            </p:cNvPr>
            <p:cNvSpPr/>
            <p:nvPr/>
          </p:nvSpPr>
          <p:spPr>
            <a:xfrm>
              <a:off x="2302219" y="736482"/>
              <a:ext cx="2422085" cy="557784"/>
            </a:xfrm>
            <a:prstGeom prst="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Application Profiling</a:t>
              </a:r>
            </a:p>
          </p:txBody>
        </p:sp>
      </p:grpSp>
      <p:grpSp>
        <p:nvGrpSpPr>
          <p:cNvPr id="182" name="Group 181">
            <a:extLst>
              <a:ext uri="{FF2B5EF4-FFF2-40B4-BE49-F238E27FC236}">
                <a16:creationId xmlns:a16="http://schemas.microsoft.com/office/drawing/2014/main" id="{55067FD7-77FA-044F-93C2-734C41DD09EA}"/>
              </a:ext>
            </a:extLst>
          </p:cNvPr>
          <p:cNvGrpSpPr/>
          <p:nvPr/>
        </p:nvGrpSpPr>
        <p:grpSpPr>
          <a:xfrm>
            <a:off x="34219" y="618869"/>
            <a:ext cx="1970246" cy="2370428"/>
            <a:chOff x="34219" y="618869"/>
            <a:chExt cx="1970246" cy="2370428"/>
          </a:xfrm>
        </p:grpSpPr>
        <p:sp>
          <p:nvSpPr>
            <p:cNvPr id="126" name="Rectangle 125">
              <a:extLst>
                <a:ext uri="{FF2B5EF4-FFF2-40B4-BE49-F238E27FC236}">
                  <a16:creationId xmlns:a16="http://schemas.microsoft.com/office/drawing/2014/main" id="{D2AA2CEE-B166-D74D-B04E-1942696CF979}"/>
                </a:ext>
              </a:extLst>
            </p:cNvPr>
            <p:cNvSpPr/>
            <p:nvPr/>
          </p:nvSpPr>
          <p:spPr>
            <a:xfrm>
              <a:off x="34219" y="1008115"/>
              <a:ext cx="1970246"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Target Application</a:t>
              </a:r>
            </a:p>
          </p:txBody>
        </p:sp>
        <p:grpSp>
          <p:nvGrpSpPr>
            <p:cNvPr id="96" name="Group 95">
              <a:extLst>
                <a:ext uri="{FF2B5EF4-FFF2-40B4-BE49-F238E27FC236}">
                  <a16:creationId xmlns:a16="http://schemas.microsoft.com/office/drawing/2014/main" id="{42CB0CEF-C999-9C43-A230-0F857D001E90}"/>
                </a:ext>
              </a:extLst>
            </p:cNvPr>
            <p:cNvGrpSpPr/>
            <p:nvPr/>
          </p:nvGrpSpPr>
          <p:grpSpPr>
            <a:xfrm>
              <a:off x="219760" y="618869"/>
              <a:ext cx="1568207" cy="2370428"/>
              <a:chOff x="219760" y="618869"/>
              <a:chExt cx="1568207" cy="2370428"/>
            </a:xfrm>
          </p:grpSpPr>
          <p:sp>
            <p:nvSpPr>
              <p:cNvPr id="125" name="Rectangle 124">
                <a:extLst>
                  <a:ext uri="{FF2B5EF4-FFF2-40B4-BE49-F238E27FC236}">
                    <a16:creationId xmlns:a16="http://schemas.microsoft.com/office/drawing/2014/main" id="{DE179687-1111-3D40-9DBC-D6F753B7D399}"/>
                  </a:ext>
                </a:extLst>
              </p:cNvPr>
              <p:cNvSpPr/>
              <p:nvPr/>
            </p:nvSpPr>
            <p:spPr>
              <a:xfrm>
                <a:off x="245270" y="979903"/>
                <a:ext cx="1542697" cy="2009394"/>
              </a:xfrm>
              <a:prstGeom prst="rect">
                <a:avLst/>
              </a:prstGeom>
              <a:solidFill>
                <a:schemeClr val="accent6">
                  <a:lumMod val="40000"/>
                  <a:lumOff val="60000"/>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27" name="Group 126">
                <a:extLst>
                  <a:ext uri="{FF2B5EF4-FFF2-40B4-BE49-F238E27FC236}">
                    <a16:creationId xmlns:a16="http://schemas.microsoft.com/office/drawing/2014/main" id="{0CAC0D48-CABA-B04C-B9F6-C11ED3B1A67C}"/>
                  </a:ext>
                </a:extLst>
              </p:cNvPr>
              <p:cNvGrpSpPr/>
              <p:nvPr/>
            </p:nvGrpSpPr>
            <p:grpSpPr>
              <a:xfrm>
                <a:off x="502434" y="1345308"/>
                <a:ext cx="1161012" cy="1542683"/>
                <a:chOff x="192558" y="815374"/>
                <a:chExt cx="1161012" cy="1542683"/>
              </a:xfrm>
            </p:grpSpPr>
            <p:sp>
              <p:nvSpPr>
                <p:cNvPr id="128" name="Rectangle 127">
                  <a:extLst>
                    <a:ext uri="{FF2B5EF4-FFF2-40B4-BE49-F238E27FC236}">
                      <a16:creationId xmlns:a16="http://schemas.microsoft.com/office/drawing/2014/main" id="{80E00CFA-F899-0143-9343-FFB229492A8B}"/>
                    </a:ext>
                  </a:extLst>
                </p:cNvPr>
                <p:cNvSpPr/>
                <p:nvPr/>
              </p:nvSpPr>
              <p:spPr>
                <a:xfrm>
                  <a:off x="192558" y="815374"/>
                  <a:ext cx="1161012" cy="154268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129" name="Freeform 128">
                  <a:extLst>
                    <a:ext uri="{FF2B5EF4-FFF2-40B4-BE49-F238E27FC236}">
                      <a16:creationId xmlns:a16="http://schemas.microsoft.com/office/drawing/2014/main" id="{CE23A6B4-93C3-A948-BA91-EAAE76BFD94F}"/>
                    </a:ext>
                  </a:extLst>
                </p:cNvPr>
                <p:cNvSpPr/>
                <p:nvPr/>
              </p:nvSpPr>
              <p:spPr>
                <a:xfrm>
                  <a:off x="447346" y="1008621"/>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0" name="Freeform 129">
                  <a:extLst>
                    <a:ext uri="{FF2B5EF4-FFF2-40B4-BE49-F238E27FC236}">
                      <a16:creationId xmlns:a16="http://schemas.microsoft.com/office/drawing/2014/main" id="{E8618E44-97A3-144A-92F6-35AB0200FA97}"/>
                    </a:ext>
                  </a:extLst>
                </p:cNvPr>
                <p:cNvSpPr/>
                <p:nvPr/>
              </p:nvSpPr>
              <p:spPr>
                <a:xfrm>
                  <a:off x="474576" y="1340336"/>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1" name="Freeform 130">
                  <a:extLst>
                    <a:ext uri="{FF2B5EF4-FFF2-40B4-BE49-F238E27FC236}">
                      <a16:creationId xmlns:a16="http://schemas.microsoft.com/office/drawing/2014/main" id="{433D34DB-2DAC-5049-A0DB-695CF0613FA6}"/>
                    </a:ext>
                  </a:extLst>
                </p:cNvPr>
                <p:cNvSpPr/>
                <p:nvPr/>
              </p:nvSpPr>
              <p:spPr>
                <a:xfrm>
                  <a:off x="460805" y="1668670"/>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2" name="Freeform 131">
                  <a:extLst>
                    <a:ext uri="{FF2B5EF4-FFF2-40B4-BE49-F238E27FC236}">
                      <a16:creationId xmlns:a16="http://schemas.microsoft.com/office/drawing/2014/main" id="{CF0E0D82-95BB-E543-8547-B99A9DCA7232}"/>
                    </a:ext>
                  </a:extLst>
                </p:cNvPr>
                <p:cNvSpPr/>
                <p:nvPr/>
              </p:nvSpPr>
              <p:spPr>
                <a:xfrm>
                  <a:off x="474576" y="2001282"/>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33" name="Rectangle 132">
                <a:extLst>
                  <a:ext uri="{FF2B5EF4-FFF2-40B4-BE49-F238E27FC236}">
                    <a16:creationId xmlns:a16="http://schemas.microsoft.com/office/drawing/2014/main" id="{01ADA81E-9F22-2E49-823A-EAFE228161ED}"/>
                  </a:ext>
                </a:extLst>
              </p:cNvPr>
              <p:cNvSpPr/>
              <p:nvPr/>
            </p:nvSpPr>
            <p:spPr>
              <a:xfrm rot="16200000">
                <a:off x="-399340" y="1924514"/>
                <a:ext cx="1545978" cy="307777"/>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Source Code</a:t>
                </a:r>
              </a:p>
            </p:txBody>
          </p:sp>
          <p:sp>
            <p:nvSpPr>
              <p:cNvPr id="38" name="Rectangle 37">
                <a:extLst>
                  <a:ext uri="{FF2B5EF4-FFF2-40B4-BE49-F238E27FC236}">
                    <a16:creationId xmlns:a16="http://schemas.microsoft.com/office/drawing/2014/main" id="{9A1734DD-09B8-1841-9E15-E9630DC408F1}"/>
                  </a:ext>
                </a:extLst>
              </p:cNvPr>
              <p:cNvSpPr/>
              <p:nvPr/>
            </p:nvSpPr>
            <p:spPr>
              <a:xfrm>
                <a:off x="309531" y="618869"/>
                <a:ext cx="1414173"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User Input</a:t>
                </a:r>
              </a:p>
            </p:txBody>
          </p:sp>
        </p:grpSp>
      </p:grpSp>
      <p:grpSp>
        <p:nvGrpSpPr>
          <p:cNvPr id="181" name="Group 180">
            <a:extLst>
              <a:ext uri="{FF2B5EF4-FFF2-40B4-BE49-F238E27FC236}">
                <a16:creationId xmlns:a16="http://schemas.microsoft.com/office/drawing/2014/main" id="{5BD3EBE0-D55D-7447-8AC7-BDF8C4055E14}"/>
              </a:ext>
            </a:extLst>
          </p:cNvPr>
          <p:cNvGrpSpPr/>
          <p:nvPr/>
        </p:nvGrpSpPr>
        <p:grpSpPr>
          <a:xfrm>
            <a:off x="5846808" y="1853559"/>
            <a:ext cx="3155090" cy="2745983"/>
            <a:chOff x="5846808" y="1853559"/>
            <a:chExt cx="3155090" cy="2745983"/>
          </a:xfrm>
        </p:grpSpPr>
        <p:sp>
          <p:nvSpPr>
            <p:cNvPr id="176" name="Rectangle 175">
              <a:extLst>
                <a:ext uri="{FF2B5EF4-FFF2-40B4-BE49-F238E27FC236}">
                  <a16:creationId xmlns:a16="http://schemas.microsoft.com/office/drawing/2014/main" id="{E153CD6E-2330-764F-861D-132A1A97E7B4}"/>
                </a:ext>
              </a:extLst>
            </p:cNvPr>
            <p:cNvSpPr/>
            <p:nvPr/>
          </p:nvSpPr>
          <p:spPr>
            <a:xfrm>
              <a:off x="5846809" y="3317160"/>
              <a:ext cx="2726377" cy="1282382"/>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04" name="Group 103">
              <a:extLst>
                <a:ext uri="{FF2B5EF4-FFF2-40B4-BE49-F238E27FC236}">
                  <a16:creationId xmlns:a16="http://schemas.microsoft.com/office/drawing/2014/main" id="{67AD5102-16EE-7E4D-972A-B8A99542D2EC}"/>
                </a:ext>
              </a:extLst>
            </p:cNvPr>
            <p:cNvGrpSpPr/>
            <p:nvPr/>
          </p:nvGrpSpPr>
          <p:grpSpPr>
            <a:xfrm>
              <a:off x="5846808" y="1853559"/>
              <a:ext cx="3155090" cy="2664079"/>
              <a:chOff x="5846808" y="1853559"/>
              <a:chExt cx="3155090" cy="2664079"/>
            </a:xfrm>
          </p:grpSpPr>
          <p:grpSp>
            <p:nvGrpSpPr>
              <p:cNvPr id="109" name="Group 108">
                <a:extLst>
                  <a:ext uri="{FF2B5EF4-FFF2-40B4-BE49-F238E27FC236}">
                    <a16:creationId xmlns:a16="http://schemas.microsoft.com/office/drawing/2014/main" id="{F53F1044-246E-FA45-9464-8B0EDCE08219}"/>
                  </a:ext>
                </a:extLst>
              </p:cNvPr>
              <p:cNvGrpSpPr/>
              <p:nvPr/>
            </p:nvGrpSpPr>
            <p:grpSpPr>
              <a:xfrm>
                <a:off x="6040999" y="3877225"/>
                <a:ext cx="2290141" cy="640413"/>
                <a:chOff x="4488784" y="987542"/>
                <a:chExt cx="1498728" cy="640413"/>
              </a:xfrm>
            </p:grpSpPr>
            <p:sp>
              <p:nvSpPr>
                <p:cNvPr id="136" name="Rounded Rectangle 135">
                  <a:extLst>
                    <a:ext uri="{FF2B5EF4-FFF2-40B4-BE49-F238E27FC236}">
                      <a16:creationId xmlns:a16="http://schemas.microsoft.com/office/drawing/2014/main" id="{29EE075D-A1FF-AE42-AA04-06F10B5B4FDE}"/>
                    </a:ext>
                  </a:extLst>
                </p:cNvPr>
                <p:cNvSpPr/>
                <p:nvPr/>
              </p:nvSpPr>
              <p:spPr>
                <a:xfrm>
                  <a:off x="4489453" y="987542"/>
                  <a:ext cx="1498059" cy="265176"/>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mn-ea"/>
                      <a:cs typeface="Arial" panose="020B0604020202020204" pitchFamily="34" charset="0"/>
                    </a:rPr>
                    <a:t>Temporal Locality</a:t>
                  </a:r>
                </a:p>
              </p:txBody>
            </p:sp>
            <p:sp>
              <p:nvSpPr>
                <p:cNvPr id="135" name="Rounded Rectangle 134">
                  <a:extLst>
                    <a:ext uri="{FF2B5EF4-FFF2-40B4-BE49-F238E27FC236}">
                      <a16:creationId xmlns:a16="http://schemas.microsoft.com/office/drawing/2014/main" id="{42D6631A-2C26-5D4E-9358-2B5A0E2F0C36}"/>
                    </a:ext>
                  </a:extLst>
                </p:cNvPr>
                <p:cNvSpPr/>
                <p:nvPr/>
              </p:nvSpPr>
              <p:spPr>
                <a:xfrm>
                  <a:off x="4488784" y="1362779"/>
                  <a:ext cx="1498059" cy="265176"/>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mn-ea"/>
                      <a:cs typeface="Arial" panose="020B0604020202020204" pitchFamily="34" charset="0"/>
                    </a:rPr>
                    <a:t>Spatial Locality</a:t>
                  </a:r>
                </a:p>
              </p:txBody>
            </p:sp>
          </p:grpSp>
          <p:grpSp>
            <p:nvGrpSpPr>
              <p:cNvPr id="100" name="Group 99">
                <a:extLst>
                  <a:ext uri="{FF2B5EF4-FFF2-40B4-BE49-F238E27FC236}">
                    <a16:creationId xmlns:a16="http://schemas.microsoft.com/office/drawing/2014/main" id="{430DDD9A-9449-5049-B09B-EECEECBCF1A8}"/>
                  </a:ext>
                </a:extLst>
              </p:cNvPr>
              <p:cNvGrpSpPr/>
              <p:nvPr/>
            </p:nvGrpSpPr>
            <p:grpSpPr>
              <a:xfrm>
                <a:off x="8573186" y="1853559"/>
                <a:ext cx="428712" cy="2107967"/>
                <a:chOff x="8573186" y="1853559"/>
                <a:chExt cx="428712" cy="2107967"/>
              </a:xfrm>
            </p:grpSpPr>
            <p:cxnSp>
              <p:nvCxnSpPr>
                <p:cNvPr id="30" name="Straight Connector 29">
                  <a:extLst>
                    <a:ext uri="{FF2B5EF4-FFF2-40B4-BE49-F238E27FC236}">
                      <a16:creationId xmlns:a16="http://schemas.microsoft.com/office/drawing/2014/main" id="{9E84DC83-5B2A-D54F-AB18-AC9064914AF8}"/>
                    </a:ext>
                  </a:extLst>
                </p:cNvPr>
                <p:cNvCxnSpPr>
                  <a:cxnSpLocks/>
                  <a:stCxn id="139" idx="0"/>
                </p:cNvCxnSpPr>
                <p:nvPr/>
              </p:nvCxnSpPr>
              <p:spPr>
                <a:xfrm flipV="1">
                  <a:off x="8865838" y="1855380"/>
                  <a:ext cx="136058" cy="22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4195A58-2D91-054E-B8AB-48789FC34419}"/>
                    </a:ext>
                  </a:extLst>
                </p:cNvPr>
                <p:cNvCxnSpPr>
                  <a:cxnSpLocks/>
                </p:cNvCxnSpPr>
                <p:nvPr/>
              </p:nvCxnSpPr>
              <p:spPr>
                <a:xfrm>
                  <a:off x="9001896" y="1853559"/>
                  <a:ext cx="0" cy="21079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6CD66EA-53C8-7244-94B6-615DE3E753F8}"/>
                    </a:ext>
                  </a:extLst>
                </p:cNvPr>
                <p:cNvCxnSpPr>
                  <a:cxnSpLocks/>
                  <a:endCxn id="176" idx="3"/>
                </p:cNvCxnSpPr>
                <p:nvPr/>
              </p:nvCxnSpPr>
              <p:spPr>
                <a:xfrm flipH="1" flipV="1">
                  <a:off x="8573186" y="3958351"/>
                  <a:ext cx="428712" cy="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grpSp>
          <p:sp>
            <p:nvSpPr>
              <p:cNvPr id="194" name="Rectangle 193">
                <a:extLst>
                  <a:ext uri="{FF2B5EF4-FFF2-40B4-BE49-F238E27FC236}">
                    <a16:creationId xmlns:a16="http://schemas.microsoft.com/office/drawing/2014/main" id="{E29F4AB6-70A6-434D-9153-52FFF003F570}"/>
                  </a:ext>
                </a:extLst>
              </p:cNvPr>
              <p:cNvSpPr/>
              <p:nvPr/>
            </p:nvSpPr>
            <p:spPr>
              <a:xfrm>
                <a:off x="5846808" y="3201169"/>
                <a:ext cx="2726379" cy="557784"/>
              </a:xfrm>
              <a:prstGeom prst="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Locality-based Clustering</a:t>
                </a:r>
              </a:p>
            </p:txBody>
          </p:sp>
        </p:grpSp>
      </p:grpSp>
      <p:grpSp>
        <p:nvGrpSpPr>
          <p:cNvPr id="180" name="Group 179">
            <a:extLst>
              <a:ext uri="{FF2B5EF4-FFF2-40B4-BE49-F238E27FC236}">
                <a16:creationId xmlns:a16="http://schemas.microsoft.com/office/drawing/2014/main" id="{5A69F14A-5249-5844-A11D-44A658F0C3B5}"/>
              </a:ext>
            </a:extLst>
          </p:cNvPr>
          <p:cNvGrpSpPr/>
          <p:nvPr/>
        </p:nvGrpSpPr>
        <p:grpSpPr>
          <a:xfrm>
            <a:off x="-183966" y="2730453"/>
            <a:ext cx="2930889" cy="4572000"/>
            <a:chOff x="-183966" y="2730453"/>
            <a:chExt cx="2930889" cy="4572000"/>
          </a:xfrm>
        </p:grpSpPr>
        <p:sp>
          <p:nvSpPr>
            <p:cNvPr id="243" name="Rectangle 242">
              <a:extLst>
                <a:ext uri="{FF2B5EF4-FFF2-40B4-BE49-F238E27FC236}">
                  <a16:creationId xmlns:a16="http://schemas.microsoft.com/office/drawing/2014/main" id="{5110AF91-9BFD-BF44-8777-B9D6729B6640}"/>
                </a:ext>
              </a:extLst>
            </p:cNvPr>
            <p:cNvSpPr/>
            <p:nvPr/>
          </p:nvSpPr>
          <p:spPr>
            <a:xfrm rot="5400000">
              <a:off x="-122633" y="3778992"/>
              <a:ext cx="2820431" cy="2423184"/>
            </a:xfrm>
            <a:prstGeom prst="rect">
              <a:avLst/>
            </a:prstGeom>
            <a:solidFill>
              <a:schemeClr val="accent2">
                <a:lumMod val="40000"/>
                <a:lumOff val="60000"/>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mbria" panose="02040503050406030204" pitchFamily="18" charset="0"/>
                <a:ea typeface="+mn-ea"/>
                <a:cs typeface="Arial" panose="020B0604020202020204" pitchFamily="34" charset="0"/>
              </a:endParaRPr>
            </a:p>
          </p:txBody>
        </p:sp>
        <p:grpSp>
          <p:nvGrpSpPr>
            <p:cNvPr id="79" name="Group 78">
              <a:extLst>
                <a:ext uri="{FF2B5EF4-FFF2-40B4-BE49-F238E27FC236}">
                  <a16:creationId xmlns:a16="http://schemas.microsoft.com/office/drawing/2014/main" id="{B8177D05-EC2A-8043-904F-E5DD0E5C5930}"/>
                </a:ext>
              </a:extLst>
            </p:cNvPr>
            <p:cNvGrpSpPr/>
            <p:nvPr/>
          </p:nvGrpSpPr>
          <p:grpSpPr>
            <a:xfrm>
              <a:off x="537511" y="3721170"/>
              <a:ext cx="1857490" cy="288229"/>
              <a:chOff x="576273" y="3731512"/>
              <a:chExt cx="1857490" cy="288229"/>
            </a:xfrm>
          </p:grpSpPr>
          <p:sp>
            <p:nvSpPr>
              <p:cNvPr id="245" name="Rectangle 244">
                <a:extLst>
                  <a:ext uri="{FF2B5EF4-FFF2-40B4-BE49-F238E27FC236}">
                    <a16:creationId xmlns:a16="http://schemas.microsoft.com/office/drawing/2014/main" id="{ACB84EEB-EC73-2841-B1E5-A92005F0ED1D}"/>
                  </a:ext>
                </a:extLst>
              </p:cNvPr>
              <p:cNvSpPr/>
              <p:nvPr/>
            </p:nvSpPr>
            <p:spPr>
              <a:xfrm rot="5400000">
                <a:off x="1314554" y="2993231"/>
                <a:ext cx="288229" cy="1764792"/>
              </a:xfrm>
              <a:prstGeom prst="rect">
                <a:avLst/>
              </a:prstGeom>
              <a:solidFill>
                <a:schemeClr val="accent2">
                  <a:lumMod val="60000"/>
                  <a:lumOff val="40000"/>
                  <a:alpha val="61961"/>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DRAM Bandwidth</a:t>
                </a:r>
              </a:p>
            </p:txBody>
          </p:sp>
          <p:cxnSp>
            <p:nvCxnSpPr>
              <p:cNvPr id="261" name="Straight Connector 260">
                <a:extLst>
                  <a:ext uri="{FF2B5EF4-FFF2-40B4-BE49-F238E27FC236}">
                    <a16:creationId xmlns:a16="http://schemas.microsoft.com/office/drawing/2014/main" id="{DBDF9D33-3D1A-6E48-9277-3B7CA035F23E}"/>
                  </a:ext>
                </a:extLst>
              </p:cNvPr>
              <p:cNvCxnSpPr>
                <a:cxnSpLocks/>
                <a:endCxn id="245" idx="0"/>
              </p:cNvCxnSpPr>
              <p:nvPr/>
            </p:nvCxnSpPr>
            <p:spPr>
              <a:xfrm flipH="1" flipV="1">
                <a:off x="2341065" y="3875628"/>
                <a:ext cx="92698"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8381FF2A-3F17-AC4A-8677-E2107E14D795}"/>
                </a:ext>
              </a:extLst>
            </p:cNvPr>
            <p:cNvGrpSpPr/>
            <p:nvPr/>
          </p:nvGrpSpPr>
          <p:grpSpPr>
            <a:xfrm>
              <a:off x="537240" y="4143333"/>
              <a:ext cx="1856232" cy="288230"/>
              <a:chOff x="576272" y="4143333"/>
              <a:chExt cx="1856232" cy="288230"/>
            </a:xfrm>
            <a:solidFill>
              <a:schemeClr val="accent2">
                <a:lumMod val="40000"/>
                <a:lumOff val="60000"/>
              </a:schemeClr>
            </a:solidFill>
          </p:grpSpPr>
          <p:sp>
            <p:nvSpPr>
              <p:cNvPr id="255" name="Rectangle 254">
                <a:extLst>
                  <a:ext uri="{FF2B5EF4-FFF2-40B4-BE49-F238E27FC236}">
                    <a16:creationId xmlns:a16="http://schemas.microsoft.com/office/drawing/2014/main" id="{8DF493D5-66AC-684E-9433-AB8474F65F37}"/>
                  </a:ext>
                </a:extLst>
              </p:cNvPr>
              <p:cNvSpPr/>
              <p:nvPr/>
            </p:nvSpPr>
            <p:spPr>
              <a:xfrm rot="5400000">
                <a:off x="1314553" y="3405052"/>
                <a:ext cx="288230" cy="1764792"/>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DRAM Latency</a:t>
                </a:r>
              </a:p>
            </p:txBody>
          </p:sp>
          <p:cxnSp>
            <p:nvCxnSpPr>
              <p:cNvPr id="262" name="Straight Connector 261">
                <a:extLst>
                  <a:ext uri="{FF2B5EF4-FFF2-40B4-BE49-F238E27FC236}">
                    <a16:creationId xmlns:a16="http://schemas.microsoft.com/office/drawing/2014/main" id="{7F9EF865-00ED-2240-B1DB-10225B23141B}"/>
                  </a:ext>
                </a:extLst>
              </p:cNvPr>
              <p:cNvCxnSpPr>
                <a:cxnSpLocks/>
                <a:endCxn id="255" idx="0"/>
              </p:cNvCxnSpPr>
              <p:nvPr/>
            </p:nvCxnSpPr>
            <p:spPr>
              <a:xfrm flipH="1">
                <a:off x="2341064" y="4285703"/>
                <a:ext cx="91440" cy="1745"/>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AFC33E29-F3B7-DD43-BECE-190EB0D1A404}"/>
                </a:ext>
              </a:extLst>
            </p:cNvPr>
            <p:cNvGrpSpPr/>
            <p:nvPr/>
          </p:nvGrpSpPr>
          <p:grpSpPr>
            <a:xfrm>
              <a:off x="534289" y="4563596"/>
              <a:ext cx="1854318" cy="288231"/>
              <a:chOff x="578390" y="4555153"/>
              <a:chExt cx="1854318" cy="288231"/>
            </a:xfrm>
          </p:grpSpPr>
          <p:sp>
            <p:nvSpPr>
              <p:cNvPr id="256" name="Rectangle 255">
                <a:extLst>
                  <a:ext uri="{FF2B5EF4-FFF2-40B4-BE49-F238E27FC236}">
                    <a16:creationId xmlns:a16="http://schemas.microsoft.com/office/drawing/2014/main" id="{9C8FBBB3-355B-D546-B52D-4DE5262ED37C}"/>
                  </a:ext>
                </a:extLst>
              </p:cNvPr>
              <p:cNvSpPr/>
              <p:nvPr/>
            </p:nvSpPr>
            <p:spPr>
              <a:xfrm rot="5400000">
                <a:off x="1315992" y="3817551"/>
                <a:ext cx="288231" cy="1763436"/>
              </a:xfrm>
              <a:prstGeom prst="rect">
                <a:avLst/>
              </a:prstGeom>
              <a:solidFill>
                <a:srgbClr val="F7CCA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L1/L2 Cache Capacity</a:t>
                </a:r>
              </a:p>
            </p:txBody>
          </p:sp>
          <p:cxnSp>
            <p:nvCxnSpPr>
              <p:cNvPr id="263" name="Straight Connector 262">
                <a:extLst>
                  <a:ext uri="{FF2B5EF4-FFF2-40B4-BE49-F238E27FC236}">
                    <a16:creationId xmlns:a16="http://schemas.microsoft.com/office/drawing/2014/main" id="{4091E32D-BE45-4E46-9423-0A5A22AFF43B}"/>
                  </a:ext>
                </a:extLst>
              </p:cNvPr>
              <p:cNvCxnSpPr>
                <a:cxnSpLocks/>
                <a:endCxn id="256" idx="0"/>
              </p:cNvCxnSpPr>
              <p:nvPr/>
            </p:nvCxnSpPr>
            <p:spPr>
              <a:xfrm flipH="1" flipV="1">
                <a:off x="2341826" y="4699270"/>
                <a:ext cx="90882"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843D8023-BF1C-884C-9AA7-78A7368A784D}"/>
                </a:ext>
              </a:extLst>
            </p:cNvPr>
            <p:cNvGrpSpPr/>
            <p:nvPr/>
          </p:nvGrpSpPr>
          <p:grpSpPr>
            <a:xfrm>
              <a:off x="534274" y="4986563"/>
              <a:ext cx="1854876" cy="292608"/>
              <a:chOff x="578389" y="4966974"/>
              <a:chExt cx="1854876" cy="292608"/>
            </a:xfrm>
            <a:solidFill>
              <a:srgbClr val="F7CCAD"/>
            </a:solidFill>
          </p:grpSpPr>
          <p:sp>
            <p:nvSpPr>
              <p:cNvPr id="257" name="Rectangle 256">
                <a:extLst>
                  <a:ext uri="{FF2B5EF4-FFF2-40B4-BE49-F238E27FC236}">
                    <a16:creationId xmlns:a16="http://schemas.microsoft.com/office/drawing/2014/main" id="{47B93715-DF46-DF4A-89C9-1D9271404F65}"/>
                  </a:ext>
                </a:extLst>
              </p:cNvPr>
              <p:cNvSpPr/>
              <p:nvPr/>
            </p:nvSpPr>
            <p:spPr>
              <a:xfrm rot="5400000">
                <a:off x="1313803" y="4231560"/>
                <a:ext cx="292608" cy="1763435"/>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L3 Cache Contention</a:t>
                </a:r>
              </a:p>
            </p:txBody>
          </p:sp>
          <p:cxnSp>
            <p:nvCxnSpPr>
              <p:cNvPr id="264" name="Straight Connector 263">
                <a:extLst>
                  <a:ext uri="{FF2B5EF4-FFF2-40B4-BE49-F238E27FC236}">
                    <a16:creationId xmlns:a16="http://schemas.microsoft.com/office/drawing/2014/main" id="{E4CAE7BE-3FC3-BD4D-9D73-2137D190BB26}"/>
                  </a:ext>
                </a:extLst>
              </p:cNvPr>
              <p:cNvCxnSpPr>
                <a:cxnSpLocks/>
                <a:endCxn id="257" idx="0"/>
              </p:cNvCxnSpPr>
              <p:nvPr/>
            </p:nvCxnSpPr>
            <p:spPr>
              <a:xfrm flipH="1" flipV="1">
                <a:off x="2341825" y="5113278"/>
                <a:ext cx="91440" cy="0"/>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E64C76E6-8EA4-6543-B24D-A034083EA913}"/>
                </a:ext>
              </a:extLst>
            </p:cNvPr>
            <p:cNvGrpSpPr/>
            <p:nvPr/>
          </p:nvGrpSpPr>
          <p:grpSpPr>
            <a:xfrm>
              <a:off x="530314" y="5428381"/>
              <a:ext cx="1855866" cy="292608"/>
              <a:chOff x="578390" y="5377499"/>
              <a:chExt cx="1855866" cy="292805"/>
            </a:xfrm>
          </p:grpSpPr>
          <p:sp>
            <p:nvSpPr>
              <p:cNvPr id="258" name="Rectangle 257">
                <a:extLst>
                  <a:ext uri="{FF2B5EF4-FFF2-40B4-BE49-F238E27FC236}">
                    <a16:creationId xmlns:a16="http://schemas.microsoft.com/office/drawing/2014/main" id="{A0D24CE7-D35A-C843-871B-8ABD67784FAB}"/>
                  </a:ext>
                </a:extLst>
              </p:cNvPr>
              <p:cNvSpPr/>
              <p:nvPr/>
            </p:nvSpPr>
            <p:spPr>
              <a:xfrm rot="5400000">
                <a:off x="1314008" y="4641881"/>
                <a:ext cx="292805" cy="1764041"/>
              </a:xfrm>
              <a:prstGeom prst="rect">
                <a:avLst/>
              </a:prstGeom>
              <a:solidFill>
                <a:srgbClr val="F7CCA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L1 Cache Capacity</a:t>
                </a:r>
              </a:p>
            </p:txBody>
          </p:sp>
          <p:cxnSp>
            <p:nvCxnSpPr>
              <p:cNvPr id="265" name="Straight Connector 264">
                <a:extLst>
                  <a:ext uri="{FF2B5EF4-FFF2-40B4-BE49-F238E27FC236}">
                    <a16:creationId xmlns:a16="http://schemas.microsoft.com/office/drawing/2014/main" id="{A00127A9-DE25-974F-BB19-3BFCBE74F2E8}"/>
                  </a:ext>
                </a:extLst>
              </p:cNvPr>
              <p:cNvCxnSpPr>
                <a:cxnSpLocks/>
                <a:endCxn id="258" idx="0"/>
              </p:cNvCxnSpPr>
              <p:nvPr/>
            </p:nvCxnSpPr>
            <p:spPr>
              <a:xfrm flipH="1" flipV="1">
                <a:off x="2342432" y="5523903"/>
                <a:ext cx="91824"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2FF01A75-0F98-F642-822C-21CB13110432}"/>
                </a:ext>
              </a:extLst>
            </p:cNvPr>
            <p:cNvGrpSpPr/>
            <p:nvPr/>
          </p:nvGrpSpPr>
          <p:grpSpPr>
            <a:xfrm>
              <a:off x="530973" y="5870200"/>
              <a:ext cx="1858714" cy="292608"/>
              <a:chOff x="578389" y="5789319"/>
              <a:chExt cx="1858714" cy="292608"/>
            </a:xfrm>
            <a:solidFill>
              <a:srgbClr val="F7CCAD"/>
            </a:solidFill>
          </p:grpSpPr>
          <p:sp>
            <p:nvSpPr>
              <p:cNvPr id="259" name="Rectangle 258">
                <a:extLst>
                  <a:ext uri="{FF2B5EF4-FFF2-40B4-BE49-F238E27FC236}">
                    <a16:creationId xmlns:a16="http://schemas.microsoft.com/office/drawing/2014/main" id="{8A56611B-D5C3-9B48-B68B-267D7CEC58F6}"/>
                  </a:ext>
                </a:extLst>
              </p:cNvPr>
              <p:cNvSpPr/>
              <p:nvPr/>
            </p:nvSpPr>
            <p:spPr>
              <a:xfrm rot="5400000">
                <a:off x="1314106" y="5053602"/>
                <a:ext cx="292608" cy="1764042"/>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Compute-Bound</a:t>
                </a:r>
              </a:p>
            </p:txBody>
          </p:sp>
          <p:cxnSp>
            <p:nvCxnSpPr>
              <p:cNvPr id="266" name="Straight Connector 265">
                <a:extLst>
                  <a:ext uri="{FF2B5EF4-FFF2-40B4-BE49-F238E27FC236}">
                    <a16:creationId xmlns:a16="http://schemas.microsoft.com/office/drawing/2014/main" id="{C2B32F69-526B-2041-8DFD-F26911037B49}"/>
                  </a:ext>
                </a:extLst>
              </p:cNvPr>
              <p:cNvCxnSpPr>
                <a:cxnSpLocks/>
                <a:endCxn id="259" idx="0"/>
              </p:cNvCxnSpPr>
              <p:nvPr/>
            </p:nvCxnSpPr>
            <p:spPr>
              <a:xfrm flipH="1" flipV="1">
                <a:off x="2342431" y="5935623"/>
                <a:ext cx="94672" cy="0"/>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73" name="Rectangle 72">
              <a:extLst>
                <a:ext uri="{FF2B5EF4-FFF2-40B4-BE49-F238E27FC236}">
                  <a16:creationId xmlns:a16="http://schemas.microsoft.com/office/drawing/2014/main" id="{AED7BDFC-6819-A546-B750-007439F4C1E6}"/>
                </a:ext>
              </a:extLst>
            </p:cNvPr>
            <p:cNvSpPr/>
            <p:nvPr/>
          </p:nvSpPr>
          <p:spPr>
            <a:xfrm rot="16200000">
              <a:off x="-2005341" y="4847176"/>
              <a:ext cx="4572000" cy="338554"/>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Arial" panose="020B0604020202020204" pitchFamily="34" charset="0"/>
                </a:rPr>
                <a:t>Memory Bottleneck Classes</a:t>
              </a:r>
            </a:p>
          </p:txBody>
        </p:sp>
        <p:sp>
          <p:nvSpPr>
            <p:cNvPr id="220" name="Rectangle 219">
              <a:extLst>
                <a:ext uri="{FF2B5EF4-FFF2-40B4-BE49-F238E27FC236}">
                  <a16:creationId xmlns:a16="http://schemas.microsoft.com/office/drawing/2014/main" id="{09C1FB5C-1A31-494E-9FF6-6AD0C88F744A}"/>
                </a:ext>
              </a:extLst>
            </p:cNvPr>
            <p:cNvSpPr/>
            <p:nvPr/>
          </p:nvSpPr>
          <p:spPr>
            <a:xfrm>
              <a:off x="-183966" y="3224820"/>
              <a:ext cx="2930889"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Arial" panose="020B0604020202020204" pitchFamily="34" charset="0"/>
                </a:rPr>
                <a:t>Methodology Output</a:t>
              </a:r>
            </a:p>
          </p:txBody>
        </p:sp>
      </p:grpSp>
      <p:grpSp>
        <p:nvGrpSpPr>
          <p:cNvPr id="105" name="Group 104">
            <a:extLst>
              <a:ext uri="{FF2B5EF4-FFF2-40B4-BE49-F238E27FC236}">
                <a16:creationId xmlns:a16="http://schemas.microsoft.com/office/drawing/2014/main" id="{7BD2A736-93A3-1348-BB50-5C925BE3867E}"/>
              </a:ext>
            </a:extLst>
          </p:cNvPr>
          <p:cNvGrpSpPr/>
          <p:nvPr/>
        </p:nvGrpSpPr>
        <p:grpSpPr>
          <a:xfrm>
            <a:off x="5839230" y="3958351"/>
            <a:ext cx="3162666" cy="2825927"/>
            <a:chOff x="5839230" y="3958351"/>
            <a:chExt cx="3162666" cy="2825927"/>
          </a:xfrm>
        </p:grpSpPr>
        <p:grpSp>
          <p:nvGrpSpPr>
            <p:cNvPr id="161" name="Group 160">
              <a:extLst>
                <a:ext uri="{FF2B5EF4-FFF2-40B4-BE49-F238E27FC236}">
                  <a16:creationId xmlns:a16="http://schemas.microsoft.com/office/drawing/2014/main" id="{0220B01A-B958-CD45-864B-20A0AEE3B640}"/>
                </a:ext>
              </a:extLst>
            </p:cNvPr>
            <p:cNvGrpSpPr/>
            <p:nvPr/>
          </p:nvGrpSpPr>
          <p:grpSpPr>
            <a:xfrm>
              <a:off x="5839232" y="4712174"/>
              <a:ext cx="2733954" cy="2072104"/>
              <a:chOff x="6709876" y="2394997"/>
              <a:chExt cx="2733954" cy="2072104"/>
            </a:xfrm>
          </p:grpSpPr>
          <p:sp>
            <p:nvSpPr>
              <p:cNvPr id="162" name="Rectangle 161">
                <a:extLst>
                  <a:ext uri="{FF2B5EF4-FFF2-40B4-BE49-F238E27FC236}">
                    <a16:creationId xmlns:a16="http://schemas.microsoft.com/office/drawing/2014/main" id="{FBD98893-3B55-1540-B6DC-C5EA9FC39F24}"/>
                  </a:ext>
                </a:extLst>
              </p:cNvPr>
              <p:cNvSpPr/>
              <p:nvPr/>
            </p:nvSpPr>
            <p:spPr>
              <a:xfrm>
                <a:off x="6709876" y="2394997"/>
                <a:ext cx="2733954" cy="2072104"/>
              </a:xfrm>
              <a:prstGeom prst="rect">
                <a:avLst/>
              </a:prstGeom>
              <a:solidFill>
                <a:srgbClr val="FFFFFF"/>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64" name="Group 163">
                <a:extLst>
                  <a:ext uri="{FF2B5EF4-FFF2-40B4-BE49-F238E27FC236}">
                    <a16:creationId xmlns:a16="http://schemas.microsoft.com/office/drawing/2014/main" id="{26A3FA54-59C6-6A41-8243-D059022367D3}"/>
                  </a:ext>
                </a:extLst>
              </p:cNvPr>
              <p:cNvGrpSpPr/>
              <p:nvPr/>
            </p:nvGrpSpPr>
            <p:grpSpPr>
              <a:xfrm>
                <a:off x="6911643" y="3037437"/>
                <a:ext cx="2287368" cy="1336136"/>
                <a:chOff x="7342803" y="785533"/>
                <a:chExt cx="2287368" cy="1336136"/>
              </a:xfrm>
            </p:grpSpPr>
            <p:grpSp>
              <p:nvGrpSpPr>
                <p:cNvPr id="167" name="Group 166">
                  <a:extLst>
                    <a:ext uri="{FF2B5EF4-FFF2-40B4-BE49-F238E27FC236}">
                      <a16:creationId xmlns:a16="http://schemas.microsoft.com/office/drawing/2014/main" id="{2BD570D6-697F-C940-9CF1-F18F374158E6}"/>
                    </a:ext>
                  </a:extLst>
                </p:cNvPr>
                <p:cNvGrpSpPr/>
                <p:nvPr/>
              </p:nvGrpSpPr>
              <p:grpSpPr>
                <a:xfrm>
                  <a:off x="7342803" y="1190909"/>
                  <a:ext cx="2268820" cy="930760"/>
                  <a:chOff x="4856024" y="2742516"/>
                  <a:chExt cx="2268820" cy="930760"/>
                </a:xfrm>
              </p:grpSpPr>
              <p:sp>
                <p:nvSpPr>
                  <p:cNvPr id="169" name="Rounded Rectangle 168">
                    <a:extLst>
                      <a:ext uri="{FF2B5EF4-FFF2-40B4-BE49-F238E27FC236}">
                        <a16:creationId xmlns:a16="http://schemas.microsoft.com/office/drawing/2014/main" id="{9E8C29A8-F117-2445-BCAE-D643E82DE6E0}"/>
                      </a:ext>
                    </a:extLst>
                  </p:cNvPr>
                  <p:cNvSpPr/>
                  <p:nvPr/>
                </p:nvSpPr>
                <p:spPr>
                  <a:xfrm>
                    <a:off x="4856024" y="2742516"/>
                    <a:ext cx="2268820" cy="323519"/>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LLC MPKI</a:t>
                    </a:r>
                  </a:p>
                </p:txBody>
              </p:sp>
              <p:sp>
                <p:nvSpPr>
                  <p:cNvPr id="170" name="Rounded Rectangle 169">
                    <a:extLst>
                      <a:ext uri="{FF2B5EF4-FFF2-40B4-BE49-F238E27FC236}">
                        <a16:creationId xmlns:a16="http://schemas.microsoft.com/office/drawing/2014/main" id="{A91CF9B5-CB62-2347-86B3-10DBCF38E5AB}"/>
                      </a:ext>
                    </a:extLst>
                  </p:cNvPr>
                  <p:cNvSpPr/>
                  <p:nvPr/>
                </p:nvSpPr>
                <p:spPr>
                  <a:xfrm>
                    <a:off x="4856024" y="3160205"/>
                    <a:ext cx="2268819" cy="513071"/>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Last-to-First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Miss Ratio (LFMR)</a:t>
                    </a:r>
                  </a:p>
                </p:txBody>
              </p:sp>
            </p:grpSp>
            <p:sp>
              <p:nvSpPr>
                <p:cNvPr id="166" name="Rounded Rectangle 165">
                  <a:extLst>
                    <a:ext uri="{FF2B5EF4-FFF2-40B4-BE49-F238E27FC236}">
                      <a16:creationId xmlns:a16="http://schemas.microsoft.com/office/drawing/2014/main" id="{03EDAE7C-784D-2A4E-8C34-AAC75FE6602D}"/>
                    </a:ext>
                  </a:extLst>
                </p:cNvPr>
                <p:cNvSpPr/>
                <p:nvPr/>
              </p:nvSpPr>
              <p:spPr>
                <a:xfrm>
                  <a:off x="7342803" y="785533"/>
                  <a:ext cx="2287368" cy="314220"/>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Arithmetic Intensity</a:t>
                  </a:r>
                </a:p>
              </p:txBody>
            </p:sp>
          </p:grpSp>
        </p:grpSp>
        <p:sp>
          <p:nvSpPr>
            <p:cNvPr id="198" name="Rectangle 197">
              <a:extLst>
                <a:ext uri="{FF2B5EF4-FFF2-40B4-BE49-F238E27FC236}">
                  <a16:creationId xmlns:a16="http://schemas.microsoft.com/office/drawing/2014/main" id="{A16657A7-B43E-744C-9D7C-AA01AD285B96}"/>
                </a:ext>
              </a:extLst>
            </p:cNvPr>
            <p:cNvSpPr/>
            <p:nvPr/>
          </p:nvSpPr>
          <p:spPr>
            <a:xfrm>
              <a:off x="5839230" y="4719979"/>
              <a:ext cx="2733956" cy="557784"/>
            </a:xfrm>
            <a:prstGeom prst="rect">
              <a:avLst/>
            </a:prstGeom>
            <a:solidFill>
              <a:srgbClr val="333F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Memory Bottleneck Class.</a:t>
              </a:r>
            </a:p>
          </p:txBody>
        </p:sp>
        <p:grpSp>
          <p:nvGrpSpPr>
            <p:cNvPr id="102" name="Group 101">
              <a:extLst>
                <a:ext uri="{FF2B5EF4-FFF2-40B4-BE49-F238E27FC236}">
                  <a16:creationId xmlns:a16="http://schemas.microsoft.com/office/drawing/2014/main" id="{C077B7A4-27FC-2D45-88F0-FA4DE83CBDB3}"/>
                </a:ext>
              </a:extLst>
            </p:cNvPr>
            <p:cNvGrpSpPr/>
            <p:nvPr/>
          </p:nvGrpSpPr>
          <p:grpSpPr>
            <a:xfrm>
              <a:off x="8565610" y="3958351"/>
              <a:ext cx="436286" cy="1817116"/>
              <a:chOff x="8565610" y="3958351"/>
              <a:chExt cx="436286" cy="1817116"/>
            </a:xfrm>
          </p:grpSpPr>
          <p:cxnSp>
            <p:nvCxnSpPr>
              <p:cNvPr id="179" name="Straight Arrow Connector 178">
                <a:extLst>
                  <a:ext uri="{FF2B5EF4-FFF2-40B4-BE49-F238E27FC236}">
                    <a16:creationId xmlns:a16="http://schemas.microsoft.com/office/drawing/2014/main" id="{EF1A96B5-9A92-EC4B-8A85-EAE616D9A494}"/>
                  </a:ext>
                </a:extLst>
              </p:cNvPr>
              <p:cNvCxnSpPr>
                <a:cxnSpLocks/>
              </p:cNvCxnSpPr>
              <p:nvPr/>
            </p:nvCxnSpPr>
            <p:spPr>
              <a:xfrm flipH="1">
                <a:off x="8565610" y="5775467"/>
                <a:ext cx="43628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34009172-7064-4346-9621-ABE20B301D86}"/>
                  </a:ext>
                </a:extLst>
              </p:cNvPr>
              <p:cNvCxnSpPr>
                <a:cxnSpLocks/>
              </p:cNvCxnSpPr>
              <p:nvPr/>
            </p:nvCxnSpPr>
            <p:spPr>
              <a:xfrm>
                <a:off x="9001125" y="3958351"/>
                <a:ext cx="0" cy="18171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84" name="Straight Connector 183">
            <a:extLst>
              <a:ext uri="{FF2B5EF4-FFF2-40B4-BE49-F238E27FC236}">
                <a16:creationId xmlns:a16="http://schemas.microsoft.com/office/drawing/2014/main" id="{5605DF4A-F3F2-CC4D-9023-CFBE3E0AB169}"/>
              </a:ext>
            </a:extLst>
          </p:cNvPr>
          <p:cNvCxnSpPr>
            <a:cxnSpLocks/>
          </p:cNvCxnSpPr>
          <p:nvPr/>
        </p:nvCxnSpPr>
        <p:spPr>
          <a:xfrm>
            <a:off x="309531" y="3108880"/>
            <a:ext cx="8389554"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3" name="Slide Number Placeholder 5">
            <a:extLst>
              <a:ext uri="{FF2B5EF4-FFF2-40B4-BE49-F238E27FC236}">
                <a16:creationId xmlns:a16="http://schemas.microsoft.com/office/drawing/2014/main" id="{DBCE0256-B1BC-9D4B-9F7B-572FD2EB8930}"/>
              </a:ext>
            </a:extLst>
          </p:cNvPr>
          <p:cNvSpPr txBox="1">
            <a:spLocks/>
          </p:cNvSpPr>
          <p:nvPr/>
        </p:nvSpPr>
        <p:spPr>
          <a:xfrm>
            <a:off x="8016285" y="6363563"/>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panose="02040503050406030204" pitchFamily="18" charset="0"/>
                <a:ea typeface="Cambria Math" panose="02040503050406030204" pitchFamily="18" charset="0"/>
                <a:cs typeface="+mn-cs"/>
              </a:rPr>
              <a:t>264</a:t>
            </a:r>
          </a:p>
        </p:txBody>
      </p:sp>
    </p:spTree>
    <p:extLst>
      <p:ext uri="{BB962C8B-B14F-4D97-AF65-F5344CB8AC3E}">
        <p14:creationId xmlns:p14="http://schemas.microsoft.com/office/powerpoint/2010/main" val="40245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500"/>
                                        <p:tgtEl>
                                          <p:spTgt spid="1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fade">
                                      <p:cBhvr>
                                        <p:cTn id="12" dur="500"/>
                                        <p:tgtEl>
                                          <p:spTgt spid="9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181"/>
                                        </p:tgtEl>
                                        <p:attrNameLst>
                                          <p:attrName>style.visibility</p:attrName>
                                        </p:attrNameLst>
                                      </p:cBhvr>
                                      <p:to>
                                        <p:strVal val="visible"/>
                                      </p:to>
                                    </p:set>
                                    <p:animEffect transition="in" filter="fade">
                                      <p:cBhvr>
                                        <p:cTn id="25" dur="500"/>
                                        <p:tgtEl>
                                          <p:spTgt spid="18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fade">
                                      <p:cBhvr>
                                        <p:cTn id="30" dur="500"/>
                                        <p:tgtEl>
                                          <p:spTgt spid="60"/>
                                        </p:tgtEl>
                                      </p:cBhvr>
                                    </p:animEffect>
                                  </p:childTnLst>
                                </p:cTn>
                              </p:par>
                              <p:par>
                                <p:cTn id="31" presetID="10" presetClass="entr" presetSubtype="0" fill="hold" nodeType="withEffect">
                                  <p:stCondLst>
                                    <p:cond delay="0"/>
                                  </p:stCondLst>
                                  <p:childTnLst>
                                    <p:set>
                                      <p:cBhvr>
                                        <p:cTn id="32" dur="1" fill="hold">
                                          <p:stCondLst>
                                            <p:cond delay="0"/>
                                          </p:stCondLst>
                                        </p:cTn>
                                        <p:tgtEl>
                                          <p:spTgt spid="105"/>
                                        </p:tgtEl>
                                        <p:attrNameLst>
                                          <p:attrName>style.visibility</p:attrName>
                                        </p:attrNameLst>
                                      </p:cBhvr>
                                      <p:to>
                                        <p:strVal val="visible"/>
                                      </p:to>
                                    </p:set>
                                    <p:animEffect transition="in" filter="fade">
                                      <p:cBhvr>
                                        <p:cTn id="33" dur="500"/>
                                        <p:tgtEl>
                                          <p:spTgt spid="10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6"/>
                                        </p:tgtEl>
                                        <p:attrNameLst>
                                          <p:attrName>style.visibility</p:attrName>
                                        </p:attrNameLst>
                                      </p:cBhvr>
                                      <p:to>
                                        <p:strVal val="visible"/>
                                      </p:to>
                                    </p:set>
                                    <p:animEffect transition="in" filter="fade">
                                      <p:cBhvr>
                                        <p:cTn id="38" dur="500"/>
                                        <p:tgtEl>
                                          <p:spTgt spid="106"/>
                                        </p:tgtEl>
                                      </p:cBhvr>
                                    </p:animEffect>
                                  </p:childTnLst>
                                </p:cTn>
                              </p:par>
                              <p:par>
                                <p:cTn id="39" presetID="10" presetClass="entr" presetSubtype="0" fill="hold" nodeType="withEffect">
                                  <p:stCondLst>
                                    <p:cond delay="0"/>
                                  </p:stCondLst>
                                  <p:childTnLst>
                                    <p:set>
                                      <p:cBhvr>
                                        <p:cTn id="40" dur="1" fill="hold">
                                          <p:stCondLst>
                                            <p:cond delay="0"/>
                                          </p:stCondLst>
                                        </p:cTn>
                                        <p:tgtEl>
                                          <p:spTgt spid="180"/>
                                        </p:tgtEl>
                                        <p:attrNameLst>
                                          <p:attrName>style.visibility</p:attrName>
                                        </p:attrNameLst>
                                      </p:cBhvr>
                                      <p:to>
                                        <p:strVal val="visible"/>
                                      </p:to>
                                    </p:set>
                                    <p:animEffect transition="in" filter="fade">
                                      <p:cBhvr>
                                        <p:cTn id="41"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0128B3D-06F1-A742-9EFC-3057B2F894DC}"/>
              </a:ext>
            </a:extLst>
          </p:cNvPr>
          <p:cNvGrpSpPr/>
          <p:nvPr/>
        </p:nvGrpSpPr>
        <p:grpSpPr>
          <a:xfrm>
            <a:off x="4724304" y="713530"/>
            <a:ext cx="4141533" cy="2030902"/>
            <a:chOff x="4724304" y="713530"/>
            <a:chExt cx="4141533" cy="2030902"/>
          </a:xfrm>
        </p:grpSpPr>
        <p:cxnSp>
          <p:nvCxnSpPr>
            <p:cNvPr id="137" name="Straight Arrow Connector 136">
              <a:extLst>
                <a:ext uri="{FF2B5EF4-FFF2-40B4-BE49-F238E27FC236}">
                  <a16:creationId xmlns:a16="http://schemas.microsoft.com/office/drawing/2014/main" id="{4903B581-16B6-0B4D-A946-6E72B6FBB0AC}"/>
                </a:ext>
              </a:extLst>
            </p:cNvPr>
            <p:cNvCxnSpPr>
              <a:cxnSpLocks/>
              <a:endCxn id="139" idx="2"/>
            </p:cNvCxnSpPr>
            <p:nvPr/>
          </p:nvCxnSpPr>
          <p:spPr>
            <a:xfrm>
              <a:off x="4724304" y="1855585"/>
              <a:ext cx="652861" cy="207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9" name="Rounded Rectangle 138">
              <a:extLst>
                <a:ext uri="{FF2B5EF4-FFF2-40B4-BE49-F238E27FC236}">
                  <a16:creationId xmlns:a16="http://schemas.microsoft.com/office/drawing/2014/main" id="{EFE3BEFE-96D6-C14D-AA82-13C30AFCDCD0}"/>
                </a:ext>
              </a:extLst>
            </p:cNvPr>
            <p:cNvSpPr/>
            <p:nvPr/>
          </p:nvSpPr>
          <p:spPr>
            <a:xfrm rot="5400000">
              <a:off x="6234732" y="113326"/>
              <a:ext cx="1773538" cy="3488673"/>
            </a:xfrm>
            <a:prstGeom prst="roundRect">
              <a:avLst/>
            </a:prstGeom>
            <a:solidFill>
              <a:schemeClr val="bg1">
                <a:lumMod val="95000"/>
                <a:alpha val="61961"/>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nvGrpSpPr>
            <p:cNvPr id="93" name="Group 92">
              <a:extLst>
                <a:ext uri="{FF2B5EF4-FFF2-40B4-BE49-F238E27FC236}">
                  <a16:creationId xmlns:a16="http://schemas.microsoft.com/office/drawing/2014/main" id="{86EE8E19-8D71-6B47-BD7B-884D9CB5B35A}"/>
                </a:ext>
              </a:extLst>
            </p:cNvPr>
            <p:cNvGrpSpPr/>
            <p:nvPr/>
          </p:nvGrpSpPr>
          <p:grpSpPr>
            <a:xfrm>
              <a:off x="5812044" y="713530"/>
              <a:ext cx="2646942" cy="385689"/>
              <a:chOff x="5882737" y="736482"/>
              <a:chExt cx="2646942" cy="385689"/>
            </a:xfrm>
          </p:grpSpPr>
          <p:sp>
            <p:nvSpPr>
              <p:cNvPr id="92" name="Rectangle 91">
                <a:extLst>
                  <a:ext uri="{FF2B5EF4-FFF2-40B4-BE49-F238E27FC236}">
                    <a16:creationId xmlns:a16="http://schemas.microsoft.com/office/drawing/2014/main" id="{7E831CC8-3F85-C94A-A4AF-E27F0E91C85E}"/>
                  </a:ext>
                </a:extLst>
              </p:cNvPr>
              <p:cNvSpPr/>
              <p:nvPr/>
            </p:nvSpPr>
            <p:spPr>
              <a:xfrm>
                <a:off x="5911178" y="736482"/>
                <a:ext cx="2574994" cy="374112"/>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59" name="Rectangle 58">
                <a:extLst>
                  <a:ext uri="{FF2B5EF4-FFF2-40B4-BE49-F238E27FC236}">
                    <a16:creationId xmlns:a16="http://schemas.microsoft.com/office/drawing/2014/main" id="{1CE861CA-9EAB-1C41-8482-FD1A334726E8}"/>
                  </a:ext>
                </a:extLst>
              </p:cNvPr>
              <p:cNvSpPr/>
              <p:nvPr/>
            </p:nvSpPr>
            <p:spPr>
              <a:xfrm>
                <a:off x="5882737" y="752839"/>
                <a:ext cx="264694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DAMOV-SIM Simulator</a:t>
                </a:r>
              </a:p>
            </p:txBody>
          </p:sp>
        </p:grpSp>
      </p:grpSp>
      <p:sp>
        <p:nvSpPr>
          <p:cNvPr id="2" name="Title 1">
            <a:extLst>
              <a:ext uri="{FF2B5EF4-FFF2-40B4-BE49-F238E27FC236}">
                <a16:creationId xmlns:a16="http://schemas.microsoft.com/office/drawing/2014/main" id="{CAD8854D-8663-1F44-8304-A9A8ADA5F497}"/>
              </a:ext>
            </a:extLst>
          </p:cNvPr>
          <p:cNvSpPr>
            <a:spLocks noGrp="1"/>
          </p:cNvSpPr>
          <p:nvPr>
            <p:ph type="title"/>
          </p:nvPr>
        </p:nvSpPr>
        <p:spPr/>
        <p:txBody>
          <a:bodyPr/>
          <a:lstStyle/>
          <a:p>
            <a:r>
              <a:rPr lang="en-US" dirty="0"/>
              <a:t>Methodology Overview</a:t>
            </a:r>
          </a:p>
        </p:txBody>
      </p:sp>
      <p:grpSp>
        <p:nvGrpSpPr>
          <p:cNvPr id="60" name="Group 59">
            <a:extLst>
              <a:ext uri="{FF2B5EF4-FFF2-40B4-BE49-F238E27FC236}">
                <a16:creationId xmlns:a16="http://schemas.microsoft.com/office/drawing/2014/main" id="{59E67D19-0D1D-734B-8BCE-80743330CA30}"/>
              </a:ext>
            </a:extLst>
          </p:cNvPr>
          <p:cNvGrpSpPr/>
          <p:nvPr/>
        </p:nvGrpSpPr>
        <p:grpSpPr>
          <a:xfrm>
            <a:off x="6785733" y="1218477"/>
            <a:ext cx="2210591" cy="1542941"/>
            <a:chOff x="5278720" y="1343992"/>
            <a:chExt cx="2210591" cy="1542941"/>
          </a:xfrm>
        </p:grpSpPr>
        <p:grpSp>
          <p:nvGrpSpPr>
            <p:cNvPr id="140" name="Group 139">
              <a:extLst>
                <a:ext uri="{FF2B5EF4-FFF2-40B4-BE49-F238E27FC236}">
                  <a16:creationId xmlns:a16="http://schemas.microsoft.com/office/drawing/2014/main" id="{BAC5EEB1-2EB4-FD4C-9E79-9E081BAE1FA9}"/>
                </a:ext>
              </a:extLst>
            </p:cNvPr>
            <p:cNvGrpSpPr/>
            <p:nvPr/>
          </p:nvGrpSpPr>
          <p:grpSpPr>
            <a:xfrm>
              <a:off x="5575960" y="1343992"/>
              <a:ext cx="1616112" cy="1147904"/>
              <a:chOff x="4488719" y="4513526"/>
              <a:chExt cx="1141898" cy="834926"/>
            </a:xfrm>
          </p:grpSpPr>
          <p:sp>
            <p:nvSpPr>
              <p:cNvPr id="142" name="Rounded Rectangle 141">
                <a:extLst>
                  <a:ext uri="{FF2B5EF4-FFF2-40B4-BE49-F238E27FC236}">
                    <a16:creationId xmlns:a16="http://schemas.microsoft.com/office/drawing/2014/main" id="{AEFC4FB3-8FDC-974E-B63A-118BB63FB7F6}"/>
                  </a:ext>
                </a:extLst>
              </p:cNvPr>
              <p:cNvSpPr/>
              <p:nvPr/>
            </p:nvSpPr>
            <p:spPr>
              <a:xfrm>
                <a:off x="4488719" y="4513526"/>
                <a:ext cx="1141898" cy="824697"/>
              </a:xfrm>
              <a:prstGeom prst="roundRect">
                <a:avLst/>
              </a:prstGeom>
              <a:solidFill>
                <a:schemeClr val="accent5">
                  <a:lumMod val="20000"/>
                  <a:lumOff val="80000"/>
                  <a:alpha val="61961"/>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70AD47">
                      <a:lumMod val="20000"/>
                      <a:lumOff val="80000"/>
                    </a:srgbClr>
                  </a:solidFill>
                  <a:effectLst/>
                  <a:uLnTx/>
                  <a:uFillTx/>
                  <a:latin typeface="Cambria" panose="02040503050406030204" pitchFamily="18" charset="0"/>
                  <a:ea typeface="+mn-ea"/>
                  <a:cs typeface="Arial" panose="020B0604020202020204" pitchFamily="34" charset="0"/>
                </a:endParaRPr>
              </a:p>
            </p:txBody>
          </p:sp>
          <p:grpSp>
            <p:nvGrpSpPr>
              <p:cNvPr id="143" name="Group 142">
                <a:extLst>
                  <a:ext uri="{FF2B5EF4-FFF2-40B4-BE49-F238E27FC236}">
                    <a16:creationId xmlns:a16="http://schemas.microsoft.com/office/drawing/2014/main" id="{B7B7D6DF-87F6-734C-8FCB-EFECD068A804}"/>
                  </a:ext>
                </a:extLst>
              </p:cNvPr>
              <p:cNvGrpSpPr/>
              <p:nvPr/>
            </p:nvGrpSpPr>
            <p:grpSpPr>
              <a:xfrm>
                <a:off x="4612752" y="4562853"/>
                <a:ext cx="950503" cy="785599"/>
                <a:chOff x="5407524" y="3939604"/>
                <a:chExt cx="1291345" cy="1067309"/>
              </a:xfrm>
            </p:grpSpPr>
            <p:grpSp>
              <p:nvGrpSpPr>
                <p:cNvPr id="144" name="Group 143">
                  <a:extLst>
                    <a:ext uri="{FF2B5EF4-FFF2-40B4-BE49-F238E27FC236}">
                      <a16:creationId xmlns:a16="http://schemas.microsoft.com/office/drawing/2014/main" id="{80364CE7-912F-8544-8BA5-042D507BC3DB}"/>
                    </a:ext>
                  </a:extLst>
                </p:cNvPr>
                <p:cNvGrpSpPr/>
                <p:nvPr/>
              </p:nvGrpSpPr>
              <p:grpSpPr>
                <a:xfrm>
                  <a:off x="5407524" y="3939604"/>
                  <a:ext cx="1291345" cy="820577"/>
                  <a:chOff x="5850860" y="2018859"/>
                  <a:chExt cx="953311" cy="622201"/>
                </a:xfrm>
              </p:grpSpPr>
              <p:cxnSp>
                <p:nvCxnSpPr>
                  <p:cNvPr id="146" name="Straight Connector 145">
                    <a:extLst>
                      <a:ext uri="{FF2B5EF4-FFF2-40B4-BE49-F238E27FC236}">
                        <a16:creationId xmlns:a16="http://schemas.microsoft.com/office/drawing/2014/main" id="{2ACC59DF-75D5-D54D-B5C2-B62E52908442}"/>
                      </a:ext>
                    </a:extLst>
                  </p:cNvPr>
                  <p:cNvCxnSpPr>
                    <a:cxnSpLocks/>
                  </p:cNvCxnSpPr>
                  <p:nvPr/>
                </p:nvCxnSpPr>
                <p:spPr>
                  <a:xfrm>
                    <a:off x="5857604" y="2072110"/>
                    <a:ext cx="0" cy="56895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47" name="Straight Connector 146">
                    <a:extLst>
                      <a:ext uri="{FF2B5EF4-FFF2-40B4-BE49-F238E27FC236}">
                        <a16:creationId xmlns:a16="http://schemas.microsoft.com/office/drawing/2014/main" id="{9F72A853-F47E-1847-9016-CDCBF1DF681B}"/>
                      </a:ext>
                    </a:extLst>
                  </p:cNvPr>
                  <p:cNvCxnSpPr>
                    <a:cxnSpLocks/>
                  </p:cNvCxnSpPr>
                  <p:nvPr/>
                </p:nvCxnSpPr>
                <p:spPr>
                  <a:xfrm flipH="1">
                    <a:off x="5850860" y="2632970"/>
                    <a:ext cx="953311"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48" name="Freeform 147">
                    <a:extLst>
                      <a:ext uri="{FF2B5EF4-FFF2-40B4-BE49-F238E27FC236}">
                        <a16:creationId xmlns:a16="http://schemas.microsoft.com/office/drawing/2014/main" id="{5852C268-227A-7842-885B-8C3B3184386B}"/>
                      </a:ext>
                    </a:extLst>
                  </p:cNvPr>
                  <p:cNvSpPr/>
                  <p:nvPr/>
                </p:nvSpPr>
                <p:spPr>
                  <a:xfrm>
                    <a:off x="5984064" y="2018859"/>
                    <a:ext cx="583660" cy="510331"/>
                  </a:xfrm>
                  <a:custGeom>
                    <a:avLst/>
                    <a:gdLst>
                      <a:gd name="connsiteX0" fmla="*/ 0 w 583660"/>
                      <a:gd name="connsiteY0" fmla="*/ 719847 h 719847"/>
                      <a:gd name="connsiteX1" fmla="*/ 428017 w 583660"/>
                      <a:gd name="connsiteY1" fmla="*/ 496111 h 719847"/>
                      <a:gd name="connsiteX2" fmla="*/ 583660 w 583660"/>
                      <a:gd name="connsiteY2" fmla="*/ 0 h 719847"/>
                    </a:gdLst>
                    <a:ahLst/>
                    <a:cxnLst>
                      <a:cxn ang="0">
                        <a:pos x="connsiteX0" y="connsiteY0"/>
                      </a:cxn>
                      <a:cxn ang="0">
                        <a:pos x="connsiteX1" y="connsiteY1"/>
                      </a:cxn>
                      <a:cxn ang="0">
                        <a:pos x="connsiteX2" y="connsiteY2"/>
                      </a:cxn>
                    </a:cxnLst>
                    <a:rect l="l" t="t" r="r" b="b"/>
                    <a:pathLst>
                      <a:path w="583660" h="719847">
                        <a:moveTo>
                          <a:pt x="0" y="719847"/>
                        </a:moveTo>
                        <a:cubicBezTo>
                          <a:pt x="165370" y="667966"/>
                          <a:pt x="330740" y="616085"/>
                          <a:pt x="428017" y="496111"/>
                        </a:cubicBezTo>
                        <a:cubicBezTo>
                          <a:pt x="525294" y="376137"/>
                          <a:pt x="554477" y="188068"/>
                          <a:pt x="583660" y="0"/>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45" name="Rectangle 144">
                  <a:extLst>
                    <a:ext uri="{FF2B5EF4-FFF2-40B4-BE49-F238E27FC236}">
                      <a16:creationId xmlns:a16="http://schemas.microsoft.com/office/drawing/2014/main" id="{49DB8BFA-8F33-3F4D-BC2A-4EE42529E116}"/>
                    </a:ext>
                  </a:extLst>
                </p:cNvPr>
                <p:cNvSpPr/>
                <p:nvPr/>
              </p:nvSpPr>
              <p:spPr>
                <a:xfrm>
                  <a:off x="5655576" y="4733191"/>
                  <a:ext cx="680391" cy="2737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Cores</a:t>
                  </a:r>
                </a:p>
              </p:txBody>
            </p:sp>
          </p:grpSp>
        </p:grpSp>
        <p:sp>
          <p:nvSpPr>
            <p:cNvPr id="141" name="Rectangle 140">
              <a:extLst>
                <a:ext uri="{FF2B5EF4-FFF2-40B4-BE49-F238E27FC236}">
                  <a16:creationId xmlns:a16="http://schemas.microsoft.com/office/drawing/2014/main" id="{1487CEED-2F02-BC43-9AED-813047BDC611}"/>
                </a:ext>
              </a:extLst>
            </p:cNvPr>
            <p:cNvSpPr/>
            <p:nvPr/>
          </p:nvSpPr>
          <p:spPr>
            <a:xfrm>
              <a:off x="5278720" y="2548379"/>
              <a:ext cx="221059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solidFill>
                  <a:effectLst/>
                  <a:uLnTx/>
                  <a:uFillTx/>
                  <a:latin typeface="Cambria" panose="02040503050406030204" pitchFamily="18" charset="0"/>
                  <a:ea typeface="+mn-ea"/>
                  <a:cs typeface="Arial" panose="020B0604020202020204" pitchFamily="34" charset="0"/>
                </a:rPr>
                <a:t>Scalability Analysis</a:t>
              </a:r>
            </a:p>
          </p:txBody>
        </p:sp>
      </p:grpSp>
      <p:grpSp>
        <p:nvGrpSpPr>
          <p:cNvPr id="7" name="Group 6">
            <a:extLst>
              <a:ext uri="{FF2B5EF4-FFF2-40B4-BE49-F238E27FC236}">
                <a16:creationId xmlns:a16="http://schemas.microsoft.com/office/drawing/2014/main" id="{72517510-9925-8B41-B0FA-C5F09ABC0D10}"/>
              </a:ext>
            </a:extLst>
          </p:cNvPr>
          <p:cNvGrpSpPr/>
          <p:nvPr/>
        </p:nvGrpSpPr>
        <p:grpSpPr>
          <a:xfrm rot="16200000">
            <a:off x="5453686" y="677030"/>
            <a:ext cx="1530486" cy="2640128"/>
            <a:chOff x="7112697" y="787969"/>
            <a:chExt cx="1062812" cy="2210591"/>
          </a:xfrm>
        </p:grpSpPr>
        <p:sp>
          <p:nvSpPr>
            <p:cNvPr id="149" name="Rounded Rectangle 148">
              <a:extLst>
                <a:ext uri="{FF2B5EF4-FFF2-40B4-BE49-F238E27FC236}">
                  <a16:creationId xmlns:a16="http://schemas.microsoft.com/office/drawing/2014/main" id="{9FBAF9CD-8058-224F-8AB5-AF398CCFB2DD}"/>
                </a:ext>
              </a:extLst>
            </p:cNvPr>
            <p:cNvSpPr/>
            <p:nvPr/>
          </p:nvSpPr>
          <p:spPr>
            <a:xfrm rot="5400000">
              <a:off x="7211727" y="1477264"/>
              <a:ext cx="1141898" cy="785666"/>
            </a:xfrm>
            <a:prstGeom prst="roundRect">
              <a:avLst/>
            </a:prstGeom>
            <a:solidFill>
              <a:schemeClr val="accent4">
                <a:lumMod val="20000"/>
                <a:lumOff val="80000"/>
                <a:alpha val="61961"/>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st</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0xAF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st</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0xAF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p:txBody>
        </p:sp>
        <p:sp>
          <p:nvSpPr>
            <p:cNvPr id="150" name="Rectangle 149">
              <a:extLst>
                <a:ext uri="{FF2B5EF4-FFF2-40B4-BE49-F238E27FC236}">
                  <a16:creationId xmlns:a16="http://schemas.microsoft.com/office/drawing/2014/main" id="{C1855432-2E64-9C42-9271-0FC4CCBD7782}"/>
                </a:ext>
              </a:extLst>
            </p:cNvPr>
            <p:cNvSpPr/>
            <p:nvPr/>
          </p:nvSpPr>
          <p:spPr>
            <a:xfrm rot="5400000">
              <a:off x="6124952" y="1775714"/>
              <a:ext cx="2210591" cy="23510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mn-ea"/>
                  <a:cs typeface="Arial" panose="020B0604020202020204" pitchFamily="34" charset="0"/>
                </a:rPr>
                <a:t>Memory Traces</a:t>
              </a:r>
            </a:p>
          </p:txBody>
        </p:sp>
      </p:grpSp>
      <p:grpSp>
        <p:nvGrpSpPr>
          <p:cNvPr id="106" name="Group 105">
            <a:extLst>
              <a:ext uri="{FF2B5EF4-FFF2-40B4-BE49-F238E27FC236}">
                <a16:creationId xmlns:a16="http://schemas.microsoft.com/office/drawing/2014/main" id="{823D9014-BE5E-8E4E-A303-D535A2F18003}"/>
              </a:ext>
            </a:extLst>
          </p:cNvPr>
          <p:cNvGrpSpPr/>
          <p:nvPr/>
        </p:nvGrpSpPr>
        <p:grpSpPr>
          <a:xfrm>
            <a:off x="2467989" y="3303722"/>
            <a:ext cx="3314426" cy="3480557"/>
            <a:chOff x="2467989" y="3303722"/>
            <a:chExt cx="3314426" cy="3480557"/>
          </a:xfrm>
        </p:grpSpPr>
        <p:grpSp>
          <p:nvGrpSpPr>
            <p:cNvPr id="71" name="Group 70">
              <a:extLst>
                <a:ext uri="{FF2B5EF4-FFF2-40B4-BE49-F238E27FC236}">
                  <a16:creationId xmlns:a16="http://schemas.microsoft.com/office/drawing/2014/main" id="{24623BCE-2854-2C46-B128-C8E281464909}"/>
                </a:ext>
              </a:extLst>
            </p:cNvPr>
            <p:cNvGrpSpPr/>
            <p:nvPr/>
          </p:nvGrpSpPr>
          <p:grpSpPr>
            <a:xfrm>
              <a:off x="2467989" y="3801760"/>
              <a:ext cx="2827135" cy="2353616"/>
              <a:chOff x="2485184" y="3820139"/>
              <a:chExt cx="2827135" cy="2353616"/>
            </a:xfrm>
          </p:grpSpPr>
          <p:sp>
            <p:nvSpPr>
              <p:cNvPr id="271" name="Rounded Rectangle 270">
                <a:extLst>
                  <a:ext uri="{FF2B5EF4-FFF2-40B4-BE49-F238E27FC236}">
                    <a16:creationId xmlns:a16="http://schemas.microsoft.com/office/drawing/2014/main" id="{F4B7EBF3-5B7F-984A-87B0-15625C5A71F6}"/>
                  </a:ext>
                </a:extLst>
              </p:cNvPr>
              <p:cNvSpPr/>
              <p:nvPr/>
            </p:nvSpPr>
            <p:spPr>
              <a:xfrm rot="5400000">
                <a:off x="4588192" y="4505406"/>
                <a:ext cx="524709" cy="923544"/>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mn-ea"/>
                    <a:cs typeface="Arial" panose="020B0604020202020204" pitchFamily="34" charset="0"/>
                  </a:rPr>
                  <a:t>Temp. Locality</a:t>
                </a:r>
              </a:p>
            </p:txBody>
          </p:sp>
          <p:sp>
            <p:nvSpPr>
              <p:cNvPr id="272" name="Rounded Rectangle 271">
                <a:extLst>
                  <a:ext uri="{FF2B5EF4-FFF2-40B4-BE49-F238E27FC236}">
                    <a16:creationId xmlns:a16="http://schemas.microsoft.com/office/drawing/2014/main" id="{F4448581-A2FB-DE42-8FE6-AF92F52D8CFC}"/>
                  </a:ext>
                </a:extLst>
              </p:cNvPr>
              <p:cNvSpPr/>
              <p:nvPr/>
            </p:nvSpPr>
            <p:spPr>
              <a:xfrm rot="5400000">
                <a:off x="3384521" y="4024726"/>
                <a:ext cx="411480" cy="926575"/>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LFMR</a:t>
                </a:r>
              </a:p>
            </p:txBody>
          </p:sp>
          <p:cxnSp>
            <p:nvCxnSpPr>
              <p:cNvPr id="273" name="Elbow Connector 272">
                <a:extLst>
                  <a:ext uri="{FF2B5EF4-FFF2-40B4-BE49-F238E27FC236}">
                    <a16:creationId xmlns:a16="http://schemas.microsoft.com/office/drawing/2014/main" id="{82C13051-583E-924F-89E6-8DC3E55B7A6F}"/>
                  </a:ext>
                </a:extLst>
              </p:cNvPr>
              <p:cNvCxnSpPr>
                <a:cxnSpLocks/>
                <a:stCxn id="271" idx="2"/>
                <a:endCxn id="270" idx="0"/>
              </p:cNvCxnSpPr>
              <p:nvPr/>
            </p:nvCxnSpPr>
            <p:spPr>
              <a:xfrm rot="10800000" flipV="1">
                <a:off x="4050775" y="4967179"/>
                <a:ext cx="338000" cy="463094"/>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4" name="Elbow Connector 273">
                <a:extLst>
                  <a:ext uri="{FF2B5EF4-FFF2-40B4-BE49-F238E27FC236}">
                    <a16:creationId xmlns:a16="http://schemas.microsoft.com/office/drawing/2014/main" id="{A7D3C12C-2FA5-6348-AB00-9F9708A613AB}"/>
                  </a:ext>
                </a:extLst>
              </p:cNvPr>
              <p:cNvCxnSpPr>
                <a:cxnSpLocks/>
              </p:cNvCxnSpPr>
              <p:nvPr/>
            </p:nvCxnSpPr>
            <p:spPr>
              <a:xfrm rot="10800000">
                <a:off x="4043821" y="4488015"/>
                <a:ext cx="335226" cy="479165"/>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70" name="Rounded Rectangle 269">
                <a:extLst>
                  <a:ext uri="{FF2B5EF4-FFF2-40B4-BE49-F238E27FC236}">
                    <a16:creationId xmlns:a16="http://schemas.microsoft.com/office/drawing/2014/main" id="{675BB5C0-C382-8045-BE41-7D12917FBE0B}"/>
                  </a:ext>
                </a:extLst>
              </p:cNvPr>
              <p:cNvSpPr/>
              <p:nvPr/>
            </p:nvSpPr>
            <p:spPr>
              <a:xfrm rot="5400000">
                <a:off x="3383263" y="4968501"/>
                <a:ext cx="411480" cy="923544"/>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LFMR</a:t>
                </a:r>
              </a:p>
            </p:txBody>
          </p:sp>
          <p:sp>
            <p:nvSpPr>
              <p:cNvPr id="247" name="Rectangle 246">
                <a:extLst>
                  <a:ext uri="{FF2B5EF4-FFF2-40B4-BE49-F238E27FC236}">
                    <a16:creationId xmlns:a16="http://schemas.microsoft.com/office/drawing/2014/main" id="{F4503AC4-80B6-8E43-8876-7E8519C3D7D8}"/>
                  </a:ext>
                </a:extLst>
              </p:cNvPr>
              <p:cNvSpPr/>
              <p:nvPr/>
            </p:nvSpPr>
            <p:spPr>
              <a:xfrm>
                <a:off x="4252976" y="5394644"/>
                <a:ext cx="54213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Low</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48" name="Rectangle 247">
                <a:extLst>
                  <a:ext uri="{FF2B5EF4-FFF2-40B4-BE49-F238E27FC236}">
                    <a16:creationId xmlns:a16="http://schemas.microsoft.com/office/drawing/2014/main" id="{F034F961-FD4A-824B-B66F-2B67DA01EF28}"/>
                  </a:ext>
                </a:extLst>
              </p:cNvPr>
              <p:cNvSpPr/>
              <p:nvPr/>
            </p:nvSpPr>
            <p:spPr>
              <a:xfrm>
                <a:off x="4254505" y="4276945"/>
                <a:ext cx="58221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High</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cxnSp>
            <p:nvCxnSpPr>
              <p:cNvPr id="249" name="Elbow Connector 248">
                <a:extLst>
                  <a:ext uri="{FF2B5EF4-FFF2-40B4-BE49-F238E27FC236}">
                    <a16:creationId xmlns:a16="http://schemas.microsoft.com/office/drawing/2014/main" id="{A3A215D8-9A3D-C144-8370-BCE59BC20CD0}"/>
                  </a:ext>
                </a:extLst>
              </p:cNvPr>
              <p:cNvCxnSpPr>
                <a:cxnSpLocks/>
              </p:cNvCxnSpPr>
              <p:nvPr/>
            </p:nvCxnSpPr>
            <p:spPr>
              <a:xfrm flipH="1">
                <a:off x="2783835" y="4430184"/>
                <a:ext cx="334967"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0" name="Elbow Connector 249">
                <a:extLst>
                  <a:ext uri="{FF2B5EF4-FFF2-40B4-BE49-F238E27FC236}">
                    <a16:creationId xmlns:a16="http://schemas.microsoft.com/office/drawing/2014/main" id="{DEF25A4C-F396-2B4F-9AA2-44F6958C153C}"/>
                  </a:ext>
                </a:extLst>
              </p:cNvPr>
              <p:cNvCxnSpPr>
                <a:cxnSpLocks/>
              </p:cNvCxnSpPr>
              <p:nvPr/>
            </p:nvCxnSpPr>
            <p:spPr>
              <a:xfrm rot="10800000">
                <a:off x="2786611" y="3905473"/>
                <a:ext cx="332191"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1" name="Elbow Connector 250">
                <a:extLst>
                  <a:ext uri="{FF2B5EF4-FFF2-40B4-BE49-F238E27FC236}">
                    <a16:creationId xmlns:a16="http://schemas.microsoft.com/office/drawing/2014/main" id="{771E5C1B-F2C5-4545-8D77-C9DF5F89D29D}"/>
                  </a:ext>
                </a:extLst>
              </p:cNvPr>
              <p:cNvCxnSpPr>
                <a:cxnSpLocks/>
              </p:cNvCxnSpPr>
              <p:nvPr/>
            </p:nvCxnSpPr>
            <p:spPr>
              <a:xfrm flipH="1">
                <a:off x="2783835" y="5503384"/>
                <a:ext cx="334967"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2" name="Elbow Connector 251">
                <a:extLst>
                  <a:ext uri="{FF2B5EF4-FFF2-40B4-BE49-F238E27FC236}">
                    <a16:creationId xmlns:a16="http://schemas.microsoft.com/office/drawing/2014/main" id="{DE342E5D-2C05-024D-9B23-9FA85D8B8BB0}"/>
                  </a:ext>
                </a:extLst>
              </p:cNvPr>
              <p:cNvCxnSpPr>
                <a:cxnSpLocks/>
              </p:cNvCxnSpPr>
              <p:nvPr/>
            </p:nvCxnSpPr>
            <p:spPr>
              <a:xfrm rot="10800000">
                <a:off x="2786611" y="4978673"/>
                <a:ext cx="332191"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53" name="Rectangle 252">
                <a:extLst>
                  <a:ext uri="{FF2B5EF4-FFF2-40B4-BE49-F238E27FC236}">
                    <a16:creationId xmlns:a16="http://schemas.microsoft.com/office/drawing/2014/main" id="{79DB50EF-7C2F-2446-920E-11AFFB7F5BED}"/>
                  </a:ext>
                </a:extLst>
              </p:cNvPr>
              <p:cNvSpPr/>
              <p:nvPr/>
            </p:nvSpPr>
            <p:spPr>
              <a:xfrm>
                <a:off x="2960725" y="3820139"/>
                <a:ext cx="56977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High</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54" name="Rectangle 253">
                <a:extLst>
                  <a:ext uri="{FF2B5EF4-FFF2-40B4-BE49-F238E27FC236}">
                    <a16:creationId xmlns:a16="http://schemas.microsoft.com/office/drawing/2014/main" id="{9BAE29C0-D51E-AE45-85BF-D49E901350C2}"/>
                  </a:ext>
                </a:extLst>
              </p:cNvPr>
              <p:cNvSpPr/>
              <p:nvPr/>
            </p:nvSpPr>
            <p:spPr>
              <a:xfrm>
                <a:off x="2975840" y="5865978"/>
                <a:ext cx="54213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Low</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60" name="Rectangle 259">
                <a:extLst>
                  <a:ext uri="{FF2B5EF4-FFF2-40B4-BE49-F238E27FC236}">
                    <a16:creationId xmlns:a16="http://schemas.microsoft.com/office/drawing/2014/main" id="{5BD04208-6D2D-5B49-9F2D-B7543F1BF695}"/>
                  </a:ext>
                </a:extLst>
              </p:cNvPr>
              <p:cNvSpPr/>
              <p:nvPr/>
            </p:nvSpPr>
            <p:spPr>
              <a:xfrm>
                <a:off x="2485184" y="4726091"/>
                <a:ext cx="343364"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grpSp>
          <p:nvGrpSpPr>
            <p:cNvPr id="173" name="Group 172">
              <a:extLst>
                <a:ext uri="{FF2B5EF4-FFF2-40B4-BE49-F238E27FC236}">
                  <a16:creationId xmlns:a16="http://schemas.microsoft.com/office/drawing/2014/main" id="{19030FB5-8968-B74A-976B-EFEAD50506F0}"/>
                </a:ext>
              </a:extLst>
            </p:cNvPr>
            <p:cNvGrpSpPr/>
            <p:nvPr/>
          </p:nvGrpSpPr>
          <p:grpSpPr>
            <a:xfrm rot="10800000">
              <a:off x="5231505" y="3303722"/>
              <a:ext cx="550910" cy="3480557"/>
              <a:chOff x="8565895" y="1384438"/>
              <a:chExt cx="1138776" cy="1819527"/>
            </a:xfrm>
          </p:grpSpPr>
          <p:cxnSp>
            <p:nvCxnSpPr>
              <p:cNvPr id="174" name="Straight Connector 173">
                <a:extLst>
                  <a:ext uri="{FF2B5EF4-FFF2-40B4-BE49-F238E27FC236}">
                    <a16:creationId xmlns:a16="http://schemas.microsoft.com/office/drawing/2014/main" id="{EC3FBC3C-82F0-AE40-9D3E-B74067B69DF2}"/>
                  </a:ext>
                </a:extLst>
              </p:cNvPr>
              <p:cNvCxnSpPr>
                <a:cxnSpLocks/>
              </p:cNvCxnSpPr>
              <p:nvPr/>
            </p:nvCxnSpPr>
            <p:spPr>
              <a:xfrm rot="10800000" flipH="1" flipV="1">
                <a:off x="8714828" y="1384438"/>
                <a:ext cx="840907" cy="787559"/>
              </a:xfrm>
              <a:prstGeom prst="line">
                <a:avLst/>
              </a:prstGeom>
              <a:ln w="19050"/>
            </p:spPr>
            <p:style>
              <a:lnRef idx="1">
                <a:schemeClr val="dk1"/>
              </a:lnRef>
              <a:fillRef idx="0">
                <a:schemeClr val="dk1"/>
              </a:fillRef>
              <a:effectRef idx="0">
                <a:schemeClr val="dk1"/>
              </a:effectRef>
              <a:fontRef idx="minor">
                <a:schemeClr val="tx1"/>
              </a:fontRef>
            </p:style>
          </p:cxnSp>
          <p:cxnSp>
            <p:nvCxnSpPr>
              <p:cNvPr id="175" name="Straight Connector 174">
                <a:extLst>
                  <a:ext uri="{FF2B5EF4-FFF2-40B4-BE49-F238E27FC236}">
                    <a16:creationId xmlns:a16="http://schemas.microsoft.com/office/drawing/2014/main" id="{20F26345-A536-084E-B74A-4E3D62B57CAB}"/>
                  </a:ext>
                </a:extLst>
              </p:cNvPr>
              <p:cNvCxnSpPr>
                <a:cxnSpLocks/>
              </p:cNvCxnSpPr>
              <p:nvPr/>
            </p:nvCxnSpPr>
            <p:spPr>
              <a:xfrm rot="10800000" flipH="1">
                <a:off x="8565895" y="2519526"/>
                <a:ext cx="1138776" cy="684439"/>
              </a:xfrm>
              <a:prstGeom prst="line">
                <a:avLst/>
              </a:prstGeom>
              <a:ln w="19050"/>
            </p:spPr>
            <p:style>
              <a:lnRef idx="1">
                <a:schemeClr val="dk1"/>
              </a:lnRef>
              <a:fillRef idx="0">
                <a:schemeClr val="dk1"/>
              </a:fillRef>
              <a:effectRef idx="0">
                <a:schemeClr val="dk1"/>
              </a:effectRef>
              <a:fontRef idx="minor">
                <a:schemeClr val="tx1"/>
              </a:fontRef>
            </p:style>
          </p:cxnSp>
        </p:grpSp>
      </p:grpSp>
      <p:grpSp>
        <p:nvGrpSpPr>
          <p:cNvPr id="97" name="Group 96">
            <a:extLst>
              <a:ext uri="{FF2B5EF4-FFF2-40B4-BE49-F238E27FC236}">
                <a16:creationId xmlns:a16="http://schemas.microsoft.com/office/drawing/2014/main" id="{2CA935D6-493F-FC42-AA51-7C8AE9F62A72}"/>
              </a:ext>
            </a:extLst>
          </p:cNvPr>
          <p:cNvGrpSpPr/>
          <p:nvPr/>
        </p:nvGrpSpPr>
        <p:grpSpPr>
          <a:xfrm>
            <a:off x="1884871" y="736482"/>
            <a:ext cx="2839433" cy="2268045"/>
            <a:chOff x="1884871" y="736482"/>
            <a:chExt cx="2839433" cy="2268045"/>
          </a:xfrm>
        </p:grpSpPr>
        <p:sp>
          <p:nvSpPr>
            <p:cNvPr id="110" name="Rectangle 109">
              <a:extLst>
                <a:ext uri="{FF2B5EF4-FFF2-40B4-BE49-F238E27FC236}">
                  <a16:creationId xmlns:a16="http://schemas.microsoft.com/office/drawing/2014/main" id="{552D9466-1009-2841-83C6-299787C48245}"/>
                </a:ext>
              </a:extLst>
            </p:cNvPr>
            <p:cNvSpPr/>
            <p:nvPr/>
          </p:nvSpPr>
          <p:spPr>
            <a:xfrm>
              <a:off x="2302219" y="1158829"/>
              <a:ext cx="2422085" cy="1845698"/>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11" name="Group 110">
              <a:extLst>
                <a:ext uri="{FF2B5EF4-FFF2-40B4-BE49-F238E27FC236}">
                  <a16:creationId xmlns:a16="http://schemas.microsoft.com/office/drawing/2014/main" id="{5EEA9854-1096-154D-B64C-2C426A8C38BA}"/>
                </a:ext>
              </a:extLst>
            </p:cNvPr>
            <p:cNvGrpSpPr/>
            <p:nvPr/>
          </p:nvGrpSpPr>
          <p:grpSpPr>
            <a:xfrm>
              <a:off x="2428971" y="1680938"/>
              <a:ext cx="1083631" cy="731005"/>
              <a:chOff x="1223341" y="1265937"/>
              <a:chExt cx="1083631" cy="731005"/>
            </a:xfrm>
          </p:grpSpPr>
          <p:pic>
            <p:nvPicPr>
              <p:cNvPr id="112" name="Picture 111">
                <a:extLst>
                  <a:ext uri="{FF2B5EF4-FFF2-40B4-BE49-F238E27FC236}">
                    <a16:creationId xmlns:a16="http://schemas.microsoft.com/office/drawing/2014/main" id="{47DFACDD-18DB-774E-B641-26E654A7D9A8}"/>
                  </a:ext>
                </a:extLst>
              </p:cNvPr>
              <p:cNvPicPr>
                <a:picLocks noChangeAspect="1"/>
              </p:cNvPicPr>
              <p:nvPr/>
            </p:nvPicPr>
            <p:blipFill>
              <a:blip r:embed="rId3">
                <a:grayscl/>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15886174">
                <a:off x="1254005" y="1235273"/>
                <a:ext cx="731005" cy="792333"/>
              </a:xfrm>
              <a:prstGeom prst="rect">
                <a:avLst/>
              </a:prstGeom>
            </p:spPr>
          </p:pic>
          <p:cxnSp>
            <p:nvCxnSpPr>
              <p:cNvPr id="113" name="Straight Connector 112">
                <a:extLst>
                  <a:ext uri="{FF2B5EF4-FFF2-40B4-BE49-F238E27FC236}">
                    <a16:creationId xmlns:a16="http://schemas.microsoft.com/office/drawing/2014/main" id="{21C492B5-B4BE-B843-9BB5-E1EE418D5964}"/>
                  </a:ext>
                </a:extLst>
              </p:cNvPr>
              <p:cNvCxnSpPr>
                <a:cxnSpLocks/>
              </p:cNvCxnSpPr>
              <p:nvPr/>
            </p:nvCxnSpPr>
            <p:spPr>
              <a:xfrm flipV="1">
                <a:off x="1509187" y="1310000"/>
                <a:ext cx="797785" cy="83724"/>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114" name="Straight Connector 113">
                <a:extLst>
                  <a:ext uri="{FF2B5EF4-FFF2-40B4-BE49-F238E27FC236}">
                    <a16:creationId xmlns:a16="http://schemas.microsoft.com/office/drawing/2014/main" id="{119612AD-77FA-604B-A1C8-9DFAC3B0DA36}"/>
                  </a:ext>
                </a:extLst>
              </p:cNvPr>
              <p:cNvCxnSpPr>
                <a:cxnSpLocks/>
              </p:cNvCxnSpPr>
              <p:nvPr/>
            </p:nvCxnSpPr>
            <p:spPr>
              <a:xfrm>
                <a:off x="1479367" y="1704111"/>
                <a:ext cx="812012" cy="196821"/>
              </a:xfrm>
              <a:prstGeom prst="line">
                <a:avLst/>
              </a:prstGeom>
              <a:ln w="19050">
                <a:prstDash val="sysDot"/>
              </a:ln>
            </p:spPr>
            <p:style>
              <a:lnRef idx="1">
                <a:schemeClr val="dk1"/>
              </a:lnRef>
              <a:fillRef idx="0">
                <a:schemeClr val="dk1"/>
              </a:fillRef>
              <a:effectRef idx="0">
                <a:schemeClr val="dk1"/>
              </a:effectRef>
              <a:fontRef idx="minor">
                <a:schemeClr val="tx1"/>
              </a:fontRef>
            </p:style>
          </p:cxnSp>
        </p:grpSp>
        <p:grpSp>
          <p:nvGrpSpPr>
            <p:cNvPr id="115" name="Group 114">
              <a:extLst>
                <a:ext uri="{FF2B5EF4-FFF2-40B4-BE49-F238E27FC236}">
                  <a16:creationId xmlns:a16="http://schemas.microsoft.com/office/drawing/2014/main" id="{6DFE94AB-4A69-E046-BE6A-A3D42A1066FC}"/>
                </a:ext>
              </a:extLst>
            </p:cNvPr>
            <p:cNvGrpSpPr/>
            <p:nvPr/>
          </p:nvGrpSpPr>
          <p:grpSpPr>
            <a:xfrm>
              <a:off x="3484207" y="1373468"/>
              <a:ext cx="1150668" cy="1506436"/>
              <a:chOff x="2372838" y="1450082"/>
              <a:chExt cx="1150668" cy="1630903"/>
            </a:xfrm>
          </p:grpSpPr>
          <p:grpSp>
            <p:nvGrpSpPr>
              <p:cNvPr id="116" name="Group 115">
                <a:extLst>
                  <a:ext uri="{FF2B5EF4-FFF2-40B4-BE49-F238E27FC236}">
                    <a16:creationId xmlns:a16="http://schemas.microsoft.com/office/drawing/2014/main" id="{E741F835-2386-9044-BB82-98209F29FC95}"/>
                  </a:ext>
                </a:extLst>
              </p:cNvPr>
              <p:cNvGrpSpPr/>
              <p:nvPr/>
            </p:nvGrpSpPr>
            <p:grpSpPr>
              <a:xfrm>
                <a:off x="2372839" y="1450082"/>
                <a:ext cx="1150667" cy="1630903"/>
                <a:chOff x="384443" y="1798097"/>
                <a:chExt cx="1150667" cy="1630903"/>
              </a:xfrm>
            </p:grpSpPr>
            <p:sp>
              <p:nvSpPr>
                <p:cNvPr id="120" name="Rectangle 119">
                  <a:extLst>
                    <a:ext uri="{FF2B5EF4-FFF2-40B4-BE49-F238E27FC236}">
                      <a16:creationId xmlns:a16="http://schemas.microsoft.com/office/drawing/2014/main" id="{76168B57-E29E-2045-9CA4-117F654A6B63}"/>
                    </a:ext>
                  </a:extLst>
                </p:cNvPr>
                <p:cNvSpPr/>
                <p:nvPr/>
              </p:nvSpPr>
              <p:spPr>
                <a:xfrm>
                  <a:off x="384443" y="1798097"/>
                  <a:ext cx="1150667" cy="163090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121" name="Freeform 120">
                  <a:extLst>
                    <a:ext uri="{FF2B5EF4-FFF2-40B4-BE49-F238E27FC236}">
                      <a16:creationId xmlns:a16="http://schemas.microsoft.com/office/drawing/2014/main" id="{D5CF91B9-543D-E94E-B059-C0CBC8B314FE}"/>
                    </a:ext>
                  </a:extLst>
                </p:cNvPr>
                <p:cNvSpPr/>
                <p:nvPr/>
              </p:nvSpPr>
              <p:spPr>
                <a:xfrm>
                  <a:off x="610872" y="2314417"/>
                  <a:ext cx="690880" cy="99550"/>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rgbClr val="F2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22" name="Freeform 121">
                  <a:extLst>
                    <a:ext uri="{FF2B5EF4-FFF2-40B4-BE49-F238E27FC236}">
                      <a16:creationId xmlns:a16="http://schemas.microsoft.com/office/drawing/2014/main" id="{E946E497-9AE1-1E44-84B6-3AD7CA3C6285}"/>
                    </a:ext>
                  </a:extLst>
                </p:cNvPr>
                <p:cNvSpPr/>
                <p:nvPr/>
              </p:nvSpPr>
              <p:spPr>
                <a:xfrm>
                  <a:off x="615844" y="2585184"/>
                  <a:ext cx="690880" cy="99550"/>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rgbClr val="F2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17" name="Rectangle 116">
                <a:extLst>
                  <a:ext uri="{FF2B5EF4-FFF2-40B4-BE49-F238E27FC236}">
                    <a16:creationId xmlns:a16="http://schemas.microsoft.com/office/drawing/2014/main" id="{C43DEDFA-9611-494A-9222-A5F73DC15CC1}"/>
                  </a:ext>
                </a:extLst>
              </p:cNvPr>
              <p:cNvSpPr/>
              <p:nvPr/>
            </p:nvSpPr>
            <p:spPr>
              <a:xfrm>
                <a:off x="2372838" y="1848744"/>
                <a:ext cx="1150667" cy="586103"/>
              </a:xfrm>
              <a:prstGeom prst="rect">
                <a:avLst/>
              </a:prstGeom>
              <a:solidFill>
                <a:srgbClr val="F2220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18" name="Rectangle 117">
                <a:extLst>
                  <a:ext uri="{FF2B5EF4-FFF2-40B4-BE49-F238E27FC236}">
                    <a16:creationId xmlns:a16="http://schemas.microsoft.com/office/drawing/2014/main" id="{3C2FFFA4-176C-F242-BBBA-7B521BD13F09}"/>
                  </a:ext>
                </a:extLst>
              </p:cNvPr>
              <p:cNvSpPr/>
              <p:nvPr/>
            </p:nvSpPr>
            <p:spPr>
              <a:xfrm>
                <a:off x="2451653" y="1577642"/>
                <a:ext cx="1021433" cy="299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roi_begin</a:t>
                </a:r>
              </a:p>
            </p:txBody>
          </p:sp>
          <p:sp>
            <p:nvSpPr>
              <p:cNvPr id="119" name="Rectangle 118">
                <a:extLst>
                  <a:ext uri="{FF2B5EF4-FFF2-40B4-BE49-F238E27FC236}">
                    <a16:creationId xmlns:a16="http://schemas.microsoft.com/office/drawing/2014/main" id="{A18BA5B8-20CD-8D46-B8E0-0C58ADCBB220}"/>
                  </a:ext>
                </a:extLst>
              </p:cNvPr>
              <p:cNvSpPr/>
              <p:nvPr/>
            </p:nvSpPr>
            <p:spPr>
              <a:xfrm>
                <a:off x="2547920" y="2377110"/>
                <a:ext cx="835485" cy="299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roi_end</a:t>
                </a:r>
                <a:endParaRPr kumimoji="0" lang="en-US" sz="12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grpSp>
        <p:sp>
          <p:nvSpPr>
            <p:cNvPr id="124" name="Rectangle 123">
              <a:extLst>
                <a:ext uri="{FF2B5EF4-FFF2-40B4-BE49-F238E27FC236}">
                  <a16:creationId xmlns:a16="http://schemas.microsoft.com/office/drawing/2014/main" id="{D7D8FFA7-89ED-424A-87D1-F1EE8759A63B}"/>
                </a:ext>
              </a:extLst>
            </p:cNvPr>
            <p:cNvSpPr/>
            <p:nvPr/>
          </p:nvSpPr>
          <p:spPr>
            <a:xfrm>
              <a:off x="2404952" y="2404426"/>
              <a:ext cx="104387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Profiler</a:t>
              </a:r>
            </a:p>
          </p:txBody>
        </p:sp>
        <p:grpSp>
          <p:nvGrpSpPr>
            <p:cNvPr id="153" name="Group 152">
              <a:extLst>
                <a:ext uri="{FF2B5EF4-FFF2-40B4-BE49-F238E27FC236}">
                  <a16:creationId xmlns:a16="http://schemas.microsoft.com/office/drawing/2014/main" id="{F954D159-745E-AE42-84CF-77C789CBFBBC}"/>
                </a:ext>
              </a:extLst>
            </p:cNvPr>
            <p:cNvGrpSpPr/>
            <p:nvPr/>
          </p:nvGrpSpPr>
          <p:grpSpPr>
            <a:xfrm>
              <a:off x="1884871" y="1125488"/>
              <a:ext cx="534754" cy="1801990"/>
              <a:chOff x="8556981" y="1480516"/>
              <a:chExt cx="639488" cy="1801990"/>
            </a:xfrm>
          </p:grpSpPr>
          <p:cxnSp>
            <p:nvCxnSpPr>
              <p:cNvPr id="154" name="Straight Connector 153">
                <a:extLst>
                  <a:ext uri="{FF2B5EF4-FFF2-40B4-BE49-F238E27FC236}">
                    <a16:creationId xmlns:a16="http://schemas.microsoft.com/office/drawing/2014/main" id="{997DE847-D98D-514A-894F-E8DC4E8CCF16}"/>
                  </a:ext>
                </a:extLst>
              </p:cNvPr>
              <p:cNvCxnSpPr>
                <a:cxnSpLocks/>
              </p:cNvCxnSpPr>
              <p:nvPr/>
            </p:nvCxnSpPr>
            <p:spPr>
              <a:xfrm>
                <a:off x="8556981" y="1480516"/>
                <a:ext cx="624180" cy="621757"/>
              </a:xfrm>
              <a:prstGeom prst="line">
                <a:avLst/>
              </a:prstGeom>
              <a:ln w="19050"/>
            </p:spPr>
            <p:style>
              <a:lnRef idx="1">
                <a:schemeClr val="dk1"/>
              </a:lnRef>
              <a:fillRef idx="0">
                <a:schemeClr val="dk1"/>
              </a:fillRef>
              <a:effectRef idx="0">
                <a:schemeClr val="dk1"/>
              </a:effectRef>
              <a:fontRef idx="minor">
                <a:schemeClr val="tx1"/>
              </a:fontRef>
            </p:style>
          </p:cxnSp>
          <p:cxnSp>
            <p:nvCxnSpPr>
              <p:cNvPr id="155" name="Straight Connector 154">
                <a:extLst>
                  <a:ext uri="{FF2B5EF4-FFF2-40B4-BE49-F238E27FC236}">
                    <a16:creationId xmlns:a16="http://schemas.microsoft.com/office/drawing/2014/main" id="{F84EBE10-4F34-A64B-BFBA-0E1240FC0986}"/>
                  </a:ext>
                </a:extLst>
              </p:cNvPr>
              <p:cNvCxnSpPr>
                <a:cxnSpLocks/>
              </p:cNvCxnSpPr>
              <p:nvPr/>
            </p:nvCxnSpPr>
            <p:spPr>
              <a:xfrm flipV="1">
                <a:off x="8556981" y="2534349"/>
                <a:ext cx="639488" cy="748157"/>
              </a:xfrm>
              <a:prstGeom prst="line">
                <a:avLst/>
              </a:prstGeom>
              <a:ln w="19050"/>
            </p:spPr>
            <p:style>
              <a:lnRef idx="1">
                <a:schemeClr val="dk1"/>
              </a:lnRef>
              <a:fillRef idx="0">
                <a:schemeClr val="dk1"/>
              </a:fillRef>
              <a:effectRef idx="0">
                <a:schemeClr val="dk1"/>
              </a:effectRef>
              <a:fontRef idx="minor">
                <a:schemeClr val="tx1"/>
              </a:fontRef>
            </p:style>
          </p:cxnSp>
        </p:grpSp>
        <p:sp>
          <p:nvSpPr>
            <p:cNvPr id="6" name="Rectangle 5">
              <a:extLst>
                <a:ext uri="{FF2B5EF4-FFF2-40B4-BE49-F238E27FC236}">
                  <a16:creationId xmlns:a16="http://schemas.microsoft.com/office/drawing/2014/main" id="{B2354BE9-0D6A-254D-B5C1-2096414C69DD}"/>
                </a:ext>
              </a:extLst>
            </p:cNvPr>
            <p:cNvSpPr/>
            <p:nvPr/>
          </p:nvSpPr>
          <p:spPr>
            <a:xfrm>
              <a:off x="2302219" y="736482"/>
              <a:ext cx="2422085" cy="557784"/>
            </a:xfrm>
            <a:prstGeom prst="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Application Profiling</a:t>
              </a:r>
            </a:p>
          </p:txBody>
        </p:sp>
      </p:grpSp>
      <p:grpSp>
        <p:nvGrpSpPr>
          <p:cNvPr id="182" name="Group 181">
            <a:extLst>
              <a:ext uri="{FF2B5EF4-FFF2-40B4-BE49-F238E27FC236}">
                <a16:creationId xmlns:a16="http://schemas.microsoft.com/office/drawing/2014/main" id="{55067FD7-77FA-044F-93C2-734C41DD09EA}"/>
              </a:ext>
            </a:extLst>
          </p:cNvPr>
          <p:cNvGrpSpPr/>
          <p:nvPr/>
        </p:nvGrpSpPr>
        <p:grpSpPr>
          <a:xfrm>
            <a:off x="34219" y="618869"/>
            <a:ext cx="1970246" cy="2370428"/>
            <a:chOff x="34219" y="618869"/>
            <a:chExt cx="1970246" cy="2370428"/>
          </a:xfrm>
        </p:grpSpPr>
        <p:sp>
          <p:nvSpPr>
            <p:cNvPr id="126" name="Rectangle 125">
              <a:extLst>
                <a:ext uri="{FF2B5EF4-FFF2-40B4-BE49-F238E27FC236}">
                  <a16:creationId xmlns:a16="http://schemas.microsoft.com/office/drawing/2014/main" id="{D2AA2CEE-B166-D74D-B04E-1942696CF979}"/>
                </a:ext>
              </a:extLst>
            </p:cNvPr>
            <p:cNvSpPr/>
            <p:nvPr/>
          </p:nvSpPr>
          <p:spPr>
            <a:xfrm>
              <a:off x="34219" y="1008115"/>
              <a:ext cx="1970246"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Target Application</a:t>
              </a:r>
            </a:p>
          </p:txBody>
        </p:sp>
        <p:grpSp>
          <p:nvGrpSpPr>
            <p:cNvPr id="96" name="Group 95">
              <a:extLst>
                <a:ext uri="{FF2B5EF4-FFF2-40B4-BE49-F238E27FC236}">
                  <a16:creationId xmlns:a16="http://schemas.microsoft.com/office/drawing/2014/main" id="{42CB0CEF-C999-9C43-A230-0F857D001E90}"/>
                </a:ext>
              </a:extLst>
            </p:cNvPr>
            <p:cNvGrpSpPr/>
            <p:nvPr/>
          </p:nvGrpSpPr>
          <p:grpSpPr>
            <a:xfrm>
              <a:off x="219760" y="618869"/>
              <a:ext cx="1568207" cy="2370428"/>
              <a:chOff x="219760" y="618869"/>
              <a:chExt cx="1568207" cy="2370428"/>
            </a:xfrm>
          </p:grpSpPr>
          <p:sp>
            <p:nvSpPr>
              <p:cNvPr id="125" name="Rectangle 124">
                <a:extLst>
                  <a:ext uri="{FF2B5EF4-FFF2-40B4-BE49-F238E27FC236}">
                    <a16:creationId xmlns:a16="http://schemas.microsoft.com/office/drawing/2014/main" id="{DE179687-1111-3D40-9DBC-D6F753B7D399}"/>
                  </a:ext>
                </a:extLst>
              </p:cNvPr>
              <p:cNvSpPr/>
              <p:nvPr/>
            </p:nvSpPr>
            <p:spPr>
              <a:xfrm>
                <a:off x="245270" y="979903"/>
                <a:ext cx="1542697" cy="2009394"/>
              </a:xfrm>
              <a:prstGeom prst="rect">
                <a:avLst/>
              </a:prstGeom>
              <a:solidFill>
                <a:schemeClr val="accent6">
                  <a:lumMod val="40000"/>
                  <a:lumOff val="60000"/>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27" name="Group 126">
                <a:extLst>
                  <a:ext uri="{FF2B5EF4-FFF2-40B4-BE49-F238E27FC236}">
                    <a16:creationId xmlns:a16="http://schemas.microsoft.com/office/drawing/2014/main" id="{0CAC0D48-CABA-B04C-B9F6-C11ED3B1A67C}"/>
                  </a:ext>
                </a:extLst>
              </p:cNvPr>
              <p:cNvGrpSpPr/>
              <p:nvPr/>
            </p:nvGrpSpPr>
            <p:grpSpPr>
              <a:xfrm>
                <a:off x="502434" y="1345308"/>
                <a:ext cx="1161012" cy="1542683"/>
                <a:chOff x="192558" y="815374"/>
                <a:chExt cx="1161012" cy="1542683"/>
              </a:xfrm>
            </p:grpSpPr>
            <p:sp>
              <p:nvSpPr>
                <p:cNvPr id="128" name="Rectangle 127">
                  <a:extLst>
                    <a:ext uri="{FF2B5EF4-FFF2-40B4-BE49-F238E27FC236}">
                      <a16:creationId xmlns:a16="http://schemas.microsoft.com/office/drawing/2014/main" id="{80E00CFA-F899-0143-9343-FFB229492A8B}"/>
                    </a:ext>
                  </a:extLst>
                </p:cNvPr>
                <p:cNvSpPr/>
                <p:nvPr/>
              </p:nvSpPr>
              <p:spPr>
                <a:xfrm>
                  <a:off x="192558" y="815374"/>
                  <a:ext cx="1161012" cy="154268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129" name="Freeform 128">
                  <a:extLst>
                    <a:ext uri="{FF2B5EF4-FFF2-40B4-BE49-F238E27FC236}">
                      <a16:creationId xmlns:a16="http://schemas.microsoft.com/office/drawing/2014/main" id="{CE23A6B4-93C3-A948-BA91-EAAE76BFD94F}"/>
                    </a:ext>
                  </a:extLst>
                </p:cNvPr>
                <p:cNvSpPr/>
                <p:nvPr/>
              </p:nvSpPr>
              <p:spPr>
                <a:xfrm>
                  <a:off x="447346" y="1008621"/>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0" name="Freeform 129">
                  <a:extLst>
                    <a:ext uri="{FF2B5EF4-FFF2-40B4-BE49-F238E27FC236}">
                      <a16:creationId xmlns:a16="http://schemas.microsoft.com/office/drawing/2014/main" id="{E8618E44-97A3-144A-92F6-35AB0200FA97}"/>
                    </a:ext>
                  </a:extLst>
                </p:cNvPr>
                <p:cNvSpPr/>
                <p:nvPr/>
              </p:nvSpPr>
              <p:spPr>
                <a:xfrm>
                  <a:off x="474576" y="1340336"/>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1" name="Freeform 130">
                  <a:extLst>
                    <a:ext uri="{FF2B5EF4-FFF2-40B4-BE49-F238E27FC236}">
                      <a16:creationId xmlns:a16="http://schemas.microsoft.com/office/drawing/2014/main" id="{433D34DB-2DAC-5049-A0DB-695CF0613FA6}"/>
                    </a:ext>
                  </a:extLst>
                </p:cNvPr>
                <p:cNvSpPr/>
                <p:nvPr/>
              </p:nvSpPr>
              <p:spPr>
                <a:xfrm>
                  <a:off x="460805" y="1668670"/>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2" name="Freeform 131">
                  <a:extLst>
                    <a:ext uri="{FF2B5EF4-FFF2-40B4-BE49-F238E27FC236}">
                      <a16:creationId xmlns:a16="http://schemas.microsoft.com/office/drawing/2014/main" id="{CF0E0D82-95BB-E543-8547-B99A9DCA7232}"/>
                    </a:ext>
                  </a:extLst>
                </p:cNvPr>
                <p:cNvSpPr/>
                <p:nvPr/>
              </p:nvSpPr>
              <p:spPr>
                <a:xfrm>
                  <a:off x="474576" y="2001282"/>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33" name="Rectangle 132">
                <a:extLst>
                  <a:ext uri="{FF2B5EF4-FFF2-40B4-BE49-F238E27FC236}">
                    <a16:creationId xmlns:a16="http://schemas.microsoft.com/office/drawing/2014/main" id="{01ADA81E-9F22-2E49-823A-EAFE228161ED}"/>
                  </a:ext>
                </a:extLst>
              </p:cNvPr>
              <p:cNvSpPr/>
              <p:nvPr/>
            </p:nvSpPr>
            <p:spPr>
              <a:xfrm rot="16200000">
                <a:off x="-399340" y="1924514"/>
                <a:ext cx="1545978" cy="307777"/>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Source Code</a:t>
                </a:r>
              </a:p>
            </p:txBody>
          </p:sp>
          <p:sp>
            <p:nvSpPr>
              <p:cNvPr id="38" name="Rectangle 37">
                <a:extLst>
                  <a:ext uri="{FF2B5EF4-FFF2-40B4-BE49-F238E27FC236}">
                    <a16:creationId xmlns:a16="http://schemas.microsoft.com/office/drawing/2014/main" id="{9A1734DD-09B8-1841-9E15-E9630DC408F1}"/>
                  </a:ext>
                </a:extLst>
              </p:cNvPr>
              <p:cNvSpPr/>
              <p:nvPr/>
            </p:nvSpPr>
            <p:spPr>
              <a:xfrm>
                <a:off x="309531" y="618869"/>
                <a:ext cx="1414173"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User Input</a:t>
                </a:r>
              </a:p>
            </p:txBody>
          </p:sp>
        </p:grpSp>
      </p:grpSp>
      <p:grpSp>
        <p:nvGrpSpPr>
          <p:cNvPr id="181" name="Group 180">
            <a:extLst>
              <a:ext uri="{FF2B5EF4-FFF2-40B4-BE49-F238E27FC236}">
                <a16:creationId xmlns:a16="http://schemas.microsoft.com/office/drawing/2014/main" id="{5BD3EBE0-D55D-7447-8AC7-BDF8C4055E14}"/>
              </a:ext>
            </a:extLst>
          </p:cNvPr>
          <p:cNvGrpSpPr/>
          <p:nvPr/>
        </p:nvGrpSpPr>
        <p:grpSpPr>
          <a:xfrm>
            <a:off x="5846808" y="1853559"/>
            <a:ext cx="3155090" cy="2745983"/>
            <a:chOff x="5846808" y="1853559"/>
            <a:chExt cx="3155090" cy="2745983"/>
          </a:xfrm>
        </p:grpSpPr>
        <p:sp>
          <p:nvSpPr>
            <p:cNvPr id="176" name="Rectangle 175">
              <a:extLst>
                <a:ext uri="{FF2B5EF4-FFF2-40B4-BE49-F238E27FC236}">
                  <a16:creationId xmlns:a16="http://schemas.microsoft.com/office/drawing/2014/main" id="{E153CD6E-2330-764F-861D-132A1A97E7B4}"/>
                </a:ext>
              </a:extLst>
            </p:cNvPr>
            <p:cNvSpPr/>
            <p:nvPr/>
          </p:nvSpPr>
          <p:spPr>
            <a:xfrm>
              <a:off x="5846809" y="3317160"/>
              <a:ext cx="2726377" cy="1282382"/>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04" name="Group 103">
              <a:extLst>
                <a:ext uri="{FF2B5EF4-FFF2-40B4-BE49-F238E27FC236}">
                  <a16:creationId xmlns:a16="http://schemas.microsoft.com/office/drawing/2014/main" id="{67AD5102-16EE-7E4D-972A-B8A99542D2EC}"/>
                </a:ext>
              </a:extLst>
            </p:cNvPr>
            <p:cNvGrpSpPr/>
            <p:nvPr/>
          </p:nvGrpSpPr>
          <p:grpSpPr>
            <a:xfrm>
              <a:off x="5846808" y="1853559"/>
              <a:ext cx="3155090" cy="2664079"/>
              <a:chOff x="5846808" y="1853559"/>
              <a:chExt cx="3155090" cy="2664079"/>
            </a:xfrm>
          </p:grpSpPr>
          <p:grpSp>
            <p:nvGrpSpPr>
              <p:cNvPr id="109" name="Group 108">
                <a:extLst>
                  <a:ext uri="{FF2B5EF4-FFF2-40B4-BE49-F238E27FC236}">
                    <a16:creationId xmlns:a16="http://schemas.microsoft.com/office/drawing/2014/main" id="{F53F1044-246E-FA45-9464-8B0EDCE08219}"/>
                  </a:ext>
                </a:extLst>
              </p:cNvPr>
              <p:cNvGrpSpPr/>
              <p:nvPr/>
            </p:nvGrpSpPr>
            <p:grpSpPr>
              <a:xfrm>
                <a:off x="6040999" y="3877225"/>
                <a:ext cx="2290141" cy="640413"/>
                <a:chOff x="4488784" y="987542"/>
                <a:chExt cx="1498728" cy="640413"/>
              </a:xfrm>
            </p:grpSpPr>
            <p:sp>
              <p:nvSpPr>
                <p:cNvPr id="136" name="Rounded Rectangle 135">
                  <a:extLst>
                    <a:ext uri="{FF2B5EF4-FFF2-40B4-BE49-F238E27FC236}">
                      <a16:creationId xmlns:a16="http://schemas.microsoft.com/office/drawing/2014/main" id="{29EE075D-A1FF-AE42-AA04-06F10B5B4FDE}"/>
                    </a:ext>
                  </a:extLst>
                </p:cNvPr>
                <p:cNvSpPr/>
                <p:nvPr/>
              </p:nvSpPr>
              <p:spPr>
                <a:xfrm>
                  <a:off x="4489453" y="987542"/>
                  <a:ext cx="1498059" cy="265176"/>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mn-ea"/>
                      <a:cs typeface="Arial" panose="020B0604020202020204" pitchFamily="34" charset="0"/>
                    </a:rPr>
                    <a:t>Temporal Locality</a:t>
                  </a:r>
                </a:p>
              </p:txBody>
            </p:sp>
            <p:sp>
              <p:nvSpPr>
                <p:cNvPr id="135" name="Rounded Rectangle 134">
                  <a:extLst>
                    <a:ext uri="{FF2B5EF4-FFF2-40B4-BE49-F238E27FC236}">
                      <a16:creationId xmlns:a16="http://schemas.microsoft.com/office/drawing/2014/main" id="{42D6631A-2C26-5D4E-9358-2B5A0E2F0C36}"/>
                    </a:ext>
                  </a:extLst>
                </p:cNvPr>
                <p:cNvSpPr/>
                <p:nvPr/>
              </p:nvSpPr>
              <p:spPr>
                <a:xfrm>
                  <a:off x="4488784" y="1362779"/>
                  <a:ext cx="1498059" cy="265176"/>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mn-ea"/>
                      <a:cs typeface="Arial" panose="020B0604020202020204" pitchFamily="34" charset="0"/>
                    </a:rPr>
                    <a:t>Spatial Locality</a:t>
                  </a:r>
                </a:p>
              </p:txBody>
            </p:sp>
          </p:grpSp>
          <p:grpSp>
            <p:nvGrpSpPr>
              <p:cNvPr id="100" name="Group 99">
                <a:extLst>
                  <a:ext uri="{FF2B5EF4-FFF2-40B4-BE49-F238E27FC236}">
                    <a16:creationId xmlns:a16="http://schemas.microsoft.com/office/drawing/2014/main" id="{430DDD9A-9449-5049-B09B-EECEECBCF1A8}"/>
                  </a:ext>
                </a:extLst>
              </p:cNvPr>
              <p:cNvGrpSpPr/>
              <p:nvPr/>
            </p:nvGrpSpPr>
            <p:grpSpPr>
              <a:xfrm>
                <a:off x="8573186" y="1853559"/>
                <a:ext cx="428712" cy="2107967"/>
                <a:chOff x="8573186" y="1853559"/>
                <a:chExt cx="428712" cy="2107967"/>
              </a:xfrm>
            </p:grpSpPr>
            <p:cxnSp>
              <p:nvCxnSpPr>
                <p:cNvPr id="30" name="Straight Connector 29">
                  <a:extLst>
                    <a:ext uri="{FF2B5EF4-FFF2-40B4-BE49-F238E27FC236}">
                      <a16:creationId xmlns:a16="http://schemas.microsoft.com/office/drawing/2014/main" id="{9E84DC83-5B2A-D54F-AB18-AC9064914AF8}"/>
                    </a:ext>
                  </a:extLst>
                </p:cNvPr>
                <p:cNvCxnSpPr>
                  <a:cxnSpLocks/>
                  <a:stCxn id="139" idx="0"/>
                </p:cNvCxnSpPr>
                <p:nvPr/>
              </p:nvCxnSpPr>
              <p:spPr>
                <a:xfrm flipV="1">
                  <a:off x="8865838" y="1855380"/>
                  <a:ext cx="136058" cy="22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4195A58-2D91-054E-B8AB-48789FC34419}"/>
                    </a:ext>
                  </a:extLst>
                </p:cNvPr>
                <p:cNvCxnSpPr>
                  <a:cxnSpLocks/>
                </p:cNvCxnSpPr>
                <p:nvPr/>
              </p:nvCxnSpPr>
              <p:spPr>
                <a:xfrm>
                  <a:off x="9001896" y="1853559"/>
                  <a:ext cx="0" cy="21079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6CD66EA-53C8-7244-94B6-615DE3E753F8}"/>
                    </a:ext>
                  </a:extLst>
                </p:cNvPr>
                <p:cNvCxnSpPr>
                  <a:cxnSpLocks/>
                  <a:endCxn id="176" idx="3"/>
                </p:cNvCxnSpPr>
                <p:nvPr/>
              </p:nvCxnSpPr>
              <p:spPr>
                <a:xfrm flipH="1" flipV="1">
                  <a:off x="8573186" y="3958351"/>
                  <a:ext cx="428712" cy="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grpSp>
          <p:sp>
            <p:nvSpPr>
              <p:cNvPr id="194" name="Rectangle 193">
                <a:extLst>
                  <a:ext uri="{FF2B5EF4-FFF2-40B4-BE49-F238E27FC236}">
                    <a16:creationId xmlns:a16="http://schemas.microsoft.com/office/drawing/2014/main" id="{E29F4AB6-70A6-434D-9153-52FFF003F570}"/>
                  </a:ext>
                </a:extLst>
              </p:cNvPr>
              <p:cNvSpPr/>
              <p:nvPr/>
            </p:nvSpPr>
            <p:spPr>
              <a:xfrm>
                <a:off x="5846808" y="3201169"/>
                <a:ext cx="2726379" cy="557784"/>
              </a:xfrm>
              <a:prstGeom prst="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Locality-based Clustering</a:t>
                </a:r>
              </a:p>
            </p:txBody>
          </p:sp>
        </p:grpSp>
      </p:grpSp>
      <p:grpSp>
        <p:nvGrpSpPr>
          <p:cNvPr id="180" name="Group 179">
            <a:extLst>
              <a:ext uri="{FF2B5EF4-FFF2-40B4-BE49-F238E27FC236}">
                <a16:creationId xmlns:a16="http://schemas.microsoft.com/office/drawing/2014/main" id="{5A69F14A-5249-5844-A11D-44A658F0C3B5}"/>
              </a:ext>
            </a:extLst>
          </p:cNvPr>
          <p:cNvGrpSpPr/>
          <p:nvPr/>
        </p:nvGrpSpPr>
        <p:grpSpPr>
          <a:xfrm>
            <a:off x="-183966" y="2730453"/>
            <a:ext cx="2930889" cy="4572000"/>
            <a:chOff x="-183966" y="2730453"/>
            <a:chExt cx="2930889" cy="4572000"/>
          </a:xfrm>
        </p:grpSpPr>
        <p:sp>
          <p:nvSpPr>
            <p:cNvPr id="243" name="Rectangle 242">
              <a:extLst>
                <a:ext uri="{FF2B5EF4-FFF2-40B4-BE49-F238E27FC236}">
                  <a16:creationId xmlns:a16="http://schemas.microsoft.com/office/drawing/2014/main" id="{5110AF91-9BFD-BF44-8777-B9D6729B6640}"/>
                </a:ext>
              </a:extLst>
            </p:cNvPr>
            <p:cNvSpPr/>
            <p:nvPr/>
          </p:nvSpPr>
          <p:spPr>
            <a:xfrm rot="5400000">
              <a:off x="-122633" y="3778992"/>
              <a:ext cx="2820431" cy="2423184"/>
            </a:xfrm>
            <a:prstGeom prst="rect">
              <a:avLst/>
            </a:prstGeom>
            <a:solidFill>
              <a:schemeClr val="accent2">
                <a:lumMod val="40000"/>
                <a:lumOff val="60000"/>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mbria" panose="02040503050406030204" pitchFamily="18" charset="0"/>
                <a:ea typeface="+mn-ea"/>
                <a:cs typeface="Arial" panose="020B0604020202020204" pitchFamily="34" charset="0"/>
              </a:endParaRPr>
            </a:p>
          </p:txBody>
        </p:sp>
        <p:grpSp>
          <p:nvGrpSpPr>
            <p:cNvPr id="79" name="Group 78">
              <a:extLst>
                <a:ext uri="{FF2B5EF4-FFF2-40B4-BE49-F238E27FC236}">
                  <a16:creationId xmlns:a16="http://schemas.microsoft.com/office/drawing/2014/main" id="{B8177D05-EC2A-8043-904F-E5DD0E5C5930}"/>
                </a:ext>
              </a:extLst>
            </p:cNvPr>
            <p:cNvGrpSpPr/>
            <p:nvPr/>
          </p:nvGrpSpPr>
          <p:grpSpPr>
            <a:xfrm>
              <a:off x="537511" y="3721170"/>
              <a:ext cx="1857490" cy="288229"/>
              <a:chOff x="576273" y="3731512"/>
              <a:chExt cx="1857490" cy="288229"/>
            </a:xfrm>
          </p:grpSpPr>
          <p:sp>
            <p:nvSpPr>
              <p:cNvPr id="245" name="Rectangle 244">
                <a:extLst>
                  <a:ext uri="{FF2B5EF4-FFF2-40B4-BE49-F238E27FC236}">
                    <a16:creationId xmlns:a16="http://schemas.microsoft.com/office/drawing/2014/main" id="{ACB84EEB-EC73-2841-B1E5-A92005F0ED1D}"/>
                  </a:ext>
                </a:extLst>
              </p:cNvPr>
              <p:cNvSpPr/>
              <p:nvPr/>
            </p:nvSpPr>
            <p:spPr>
              <a:xfrm rot="5400000">
                <a:off x="1314554" y="2993231"/>
                <a:ext cx="288229" cy="1764792"/>
              </a:xfrm>
              <a:prstGeom prst="rect">
                <a:avLst/>
              </a:prstGeom>
              <a:solidFill>
                <a:schemeClr val="accent2">
                  <a:lumMod val="60000"/>
                  <a:lumOff val="40000"/>
                  <a:alpha val="61961"/>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DRAM Bandwidth</a:t>
                </a:r>
              </a:p>
            </p:txBody>
          </p:sp>
          <p:cxnSp>
            <p:nvCxnSpPr>
              <p:cNvPr id="261" name="Straight Connector 260">
                <a:extLst>
                  <a:ext uri="{FF2B5EF4-FFF2-40B4-BE49-F238E27FC236}">
                    <a16:creationId xmlns:a16="http://schemas.microsoft.com/office/drawing/2014/main" id="{DBDF9D33-3D1A-6E48-9277-3B7CA035F23E}"/>
                  </a:ext>
                </a:extLst>
              </p:cNvPr>
              <p:cNvCxnSpPr>
                <a:cxnSpLocks/>
                <a:endCxn id="245" idx="0"/>
              </p:cNvCxnSpPr>
              <p:nvPr/>
            </p:nvCxnSpPr>
            <p:spPr>
              <a:xfrm flipH="1" flipV="1">
                <a:off x="2341065" y="3875628"/>
                <a:ext cx="92698"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8381FF2A-3F17-AC4A-8677-E2107E14D795}"/>
                </a:ext>
              </a:extLst>
            </p:cNvPr>
            <p:cNvGrpSpPr/>
            <p:nvPr/>
          </p:nvGrpSpPr>
          <p:grpSpPr>
            <a:xfrm>
              <a:off x="537240" y="4143333"/>
              <a:ext cx="1856232" cy="288230"/>
              <a:chOff x="576272" y="4143333"/>
              <a:chExt cx="1856232" cy="288230"/>
            </a:xfrm>
            <a:solidFill>
              <a:schemeClr val="accent2">
                <a:lumMod val="40000"/>
                <a:lumOff val="60000"/>
              </a:schemeClr>
            </a:solidFill>
          </p:grpSpPr>
          <p:sp>
            <p:nvSpPr>
              <p:cNvPr id="255" name="Rectangle 254">
                <a:extLst>
                  <a:ext uri="{FF2B5EF4-FFF2-40B4-BE49-F238E27FC236}">
                    <a16:creationId xmlns:a16="http://schemas.microsoft.com/office/drawing/2014/main" id="{8DF493D5-66AC-684E-9433-AB8474F65F37}"/>
                  </a:ext>
                </a:extLst>
              </p:cNvPr>
              <p:cNvSpPr/>
              <p:nvPr/>
            </p:nvSpPr>
            <p:spPr>
              <a:xfrm rot="5400000">
                <a:off x="1314553" y="3405052"/>
                <a:ext cx="288230" cy="1764792"/>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DRAM Latency</a:t>
                </a:r>
              </a:p>
            </p:txBody>
          </p:sp>
          <p:cxnSp>
            <p:nvCxnSpPr>
              <p:cNvPr id="262" name="Straight Connector 261">
                <a:extLst>
                  <a:ext uri="{FF2B5EF4-FFF2-40B4-BE49-F238E27FC236}">
                    <a16:creationId xmlns:a16="http://schemas.microsoft.com/office/drawing/2014/main" id="{7F9EF865-00ED-2240-B1DB-10225B23141B}"/>
                  </a:ext>
                </a:extLst>
              </p:cNvPr>
              <p:cNvCxnSpPr>
                <a:cxnSpLocks/>
                <a:endCxn id="255" idx="0"/>
              </p:cNvCxnSpPr>
              <p:nvPr/>
            </p:nvCxnSpPr>
            <p:spPr>
              <a:xfrm flipH="1">
                <a:off x="2341064" y="4285703"/>
                <a:ext cx="91440" cy="1745"/>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AFC33E29-F3B7-DD43-BECE-190EB0D1A404}"/>
                </a:ext>
              </a:extLst>
            </p:cNvPr>
            <p:cNvGrpSpPr/>
            <p:nvPr/>
          </p:nvGrpSpPr>
          <p:grpSpPr>
            <a:xfrm>
              <a:off x="534289" y="4563596"/>
              <a:ext cx="1854318" cy="288231"/>
              <a:chOff x="578390" y="4555153"/>
              <a:chExt cx="1854318" cy="288231"/>
            </a:xfrm>
          </p:grpSpPr>
          <p:sp>
            <p:nvSpPr>
              <p:cNvPr id="256" name="Rectangle 255">
                <a:extLst>
                  <a:ext uri="{FF2B5EF4-FFF2-40B4-BE49-F238E27FC236}">
                    <a16:creationId xmlns:a16="http://schemas.microsoft.com/office/drawing/2014/main" id="{9C8FBBB3-355B-D546-B52D-4DE5262ED37C}"/>
                  </a:ext>
                </a:extLst>
              </p:cNvPr>
              <p:cNvSpPr/>
              <p:nvPr/>
            </p:nvSpPr>
            <p:spPr>
              <a:xfrm rot="5400000">
                <a:off x="1315992" y="3817551"/>
                <a:ext cx="288231" cy="1763436"/>
              </a:xfrm>
              <a:prstGeom prst="rect">
                <a:avLst/>
              </a:prstGeom>
              <a:solidFill>
                <a:srgbClr val="F7CCA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L1/L2 Cache Capacity</a:t>
                </a:r>
              </a:p>
            </p:txBody>
          </p:sp>
          <p:cxnSp>
            <p:nvCxnSpPr>
              <p:cNvPr id="263" name="Straight Connector 262">
                <a:extLst>
                  <a:ext uri="{FF2B5EF4-FFF2-40B4-BE49-F238E27FC236}">
                    <a16:creationId xmlns:a16="http://schemas.microsoft.com/office/drawing/2014/main" id="{4091E32D-BE45-4E46-9423-0A5A22AFF43B}"/>
                  </a:ext>
                </a:extLst>
              </p:cNvPr>
              <p:cNvCxnSpPr>
                <a:cxnSpLocks/>
                <a:endCxn id="256" idx="0"/>
              </p:cNvCxnSpPr>
              <p:nvPr/>
            </p:nvCxnSpPr>
            <p:spPr>
              <a:xfrm flipH="1" flipV="1">
                <a:off x="2341826" y="4699270"/>
                <a:ext cx="90882"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843D8023-BF1C-884C-9AA7-78A7368A784D}"/>
                </a:ext>
              </a:extLst>
            </p:cNvPr>
            <p:cNvGrpSpPr/>
            <p:nvPr/>
          </p:nvGrpSpPr>
          <p:grpSpPr>
            <a:xfrm>
              <a:off x="534274" y="4986563"/>
              <a:ext cx="1854876" cy="292608"/>
              <a:chOff x="578389" y="4966974"/>
              <a:chExt cx="1854876" cy="292608"/>
            </a:xfrm>
            <a:solidFill>
              <a:srgbClr val="F7CCAD"/>
            </a:solidFill>
          </p:grpSpPr>
          <p:sp>
            <p:nvSpPr>
              <p:cNvPr id="257" name="Rectangle 256">
                <a:extLst>
                  <a:ext uri="{FF2B5EF4-FFF2-40B4-BE49-F238E27FC236}">
                    <a16:creationId xmlns:a16="http://schemas.microsoft.com/office/drawing/2014/main" id="{47B93715-DF46-DF4A-89C9-1D9271404F65}"/>
                  </a:ext>
                </a:extLst>
              </p:cNvPr>
              <p:cNvSpPr/>
              <p:nvPr/>
            </p:nvSpPr>
            <p:spPr>
              <a:xfrm rot="5400000">
                <a:off x="1313803" y="4231560"/>
                <a:ext cx="292608" cy="1763435"/>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L3 Cache Contention</a:t>
                </a:r>
              </a:p>
            </p:txBody>
          </p:sp>
          <p:cxnSp>
            <p:nvCxnSpPr>
              <p:cNvPr id="264" name="Straight Connector 263">
                <a:extLst>
                  <a:ext uri="{FF2B5EF4-FFF2-40B4-BE49-F238E27FC236}">
                    <a16:creationId xmlns:a16="http://schemas.microsoft.com/office/drawing/2014/main" id="{E4CAE7BE-3FC3-BD4D-9D73-2137D190BB26}"/>
                  </a:ext>
                </a:extLst>
              </p:cNvPr>
              <p:cNvCxnSpPr>
                <a:cxnSpLocks/>
                <a:endCxn id="257" idx="0"/>
              </p:cNvCxnSpPr>
              <p:nvPr/>
            </p:nvCxnSpPr>
            <p:spPr>
              <a:xfrm flipH="1" flipV="1">
                <a:off x="2341825" y="5113278"/>
                <a:ext cx="91440" cy="0"/>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E64C76E6-8EA4-6543-B24D-A034083EA913}"/>
                </a:ext>
              </a:extLst>
            </p:cNvPr>
            <p:cNvGrpSpPr/>
            <p:nvPr/>
          </p:nvGrpSpPr>
          <p:grpSpPr>
            <a:xfrm>
              <a:off x="530314" y="5428381"/>
              <a:ext cx="1855866" cy="292608"/>
              <a:chOff x="578390" y="5377499"/>
              <a:chExt cx="1855866" cy="292805"/>
            </a:xfrm>
          </p:grpSpPr>
          <p:sp>
            <p:nvSpPr>
              <p:cNvPr id="258" name="Rectangle 257">
                <a:extLst>
                  <a:ext uri="{FF2B5EF4-FFF2-40B4-BE49-F238E27FC236}">
                    <a16:creationId xmlns:a16="http://schemas.microsoft.com/office/drawing/2014/main" id="{A0D24CE7-D35A-C843-871B-8ABD67784FAB}"/>
                  </a:ext>
                </a:extLst>
              </p:cNvPr>
              <p:cNvSpPr/>
              <p:nvPr/>
            </p:nvSpPr>
            <p:spPr>
              <a:xfrm rot="5400000">
                <a:off x="1314008" y="4641881"/>
                <a:ext cx="292805" cy="1764041"/>
              </a:xfrm>
              <a:prstGeom prst="rect">
                <a:avLst/>
              </a:prstGeom>
              <a:solidFill>
                <a:srgbClr val="F7CCA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L1 Cache Capacity</a:t>
                </a:r>
              </a:p>
            </p:txBody>
          </p:sp>
          <p:cxnSp>
            <p:nvCxnSpPr>
              <p:cNvPr id="265" name="Straight Connector 264">
                <a:extLst>
                  <a:ext uri="{FF2B5EF4-FFF2-40B4-BE49-F238E27FC236}">
                    <a16:creationId xmlns:a16="http://schemas.microsoft.com/office/drawing/2014/main" id="{A00127A9-DE25-974F-BB19-3BFCBE74F2E8}"/>
                  </a:ext>
                </a:extLst>
              </p:cNvPr>
              <p:cNvCxnSpPr>
                <a:cxnSpLocks/>
                <a:endCxn id="258" idx="0"/>
              </p:cNvCxnSpPr>
              <p:nvPr/>
            </p:nvCxnSpPr>
            <p:spPr>
              <a:xfrm flipH="1" flipV="1">
                <a:off x="2342432" y="5523903"/>
                <a:ext cx="91824"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2FF01A75-0F98-F642-822C-21CB13110432}"/>
                </a:ext>
              </a:extLst>
            </p:cNvPr>
            <p:cNvGrpSpPr/>
            <p:nvPr/>
          </p:nvGrpSpPr>
          <p:grpSpPr>
            <a:xfrm>
              <a:off x="530973" y="5870200"/>
              <a:ext cx="1858714" cy="292608"/>
              <a:chOff x="578389" y="5789319"/>
              <a:chExt cx="1858714" cy="292608"/>
            </a:xfrm>
            <a:solidFill>
              <a:srgbClr val="F7CCAD"/>
            </a:solidFill>
          </p:grpSpPr>
          <p:sp>
            <p:nvSpPr>
              <p:cNvPr id="259" name="Rectangle 258">
                <a:extLst>
                  <a:ext uri="{FF2B5EF4-FFF2-40B4-BE49-F238E27FC236}">
                    <a16:creationId xmlns:a16="http://schemas.microsoft.com/office/drawing/2014/main" id="{8A56611B-D5C3-9B48-B68B-267D7CEC58F6}"/>
                  </a:ext>
                </a:extLst>
              </p:cNvPr>
              <p:cNvSpPr/>
              <p:nvPr/>
            </p:nvSpPr>
            <p:spPr>
              <a:xfrm rot="5400000">
                <a:off x="1314106" y="5053602"/>
                <a:ext cx="292608" cy="1764042"/>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Compute-Bound</a:t>
                </a:r>
              </a:p>
            </p:txBody>
          </p:sp>
          <p:cxnSp>
            <p:nvCxnSpPr>
              <p:cNvPr id="266" name="Straight Connector 265">
                <a:extLst>
                  <a:ext uri="{FF2B5EF4-FFF2-40B4-BE49-F238E27FC236}">
                    <a16:creationId xmlns:a16="http://schemas.microsoft.com/office/drawing/2014/main" id="{C2B32F69-526B-2041-8DFD-F26911037B49}"/>
                  </a:ext>
                </a:extLst>
              </p:cNvPr>
              <p:cNvCxnSpPr>
                <a:cxnSpLocks/>
                <a:endCxn id="259" idx="0"/>
              </p:cNvCxnSpPr>
              <p:nvPr/>
            </p:nvCxnSpPr>
            <p:spPr>
              <a:xfrm flipH="1" flipV="1">
                <a:off x="2342431" y="5935623"/>
                <a:ext cx="94672" cy="0"/>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73" name="Rectangle 72">
              <a:extLst>
                <a:ext uri="{FF2B5EF4-FFF2-40B4-BE49-F238E27FC236}">
                  <a16:creationId xmlns:a16="http://schemas.microsoft.com/office/drawing/2014/main" id="{AED7BDFC-6819-A546-B750-007439F4C1E6}"/>
                </a:ext>
              </a:extLst>
            </p:cNvPr>
            <p:cNvSpPr/>
            <p:nvPr/>
          </p:nvSpPr>
          <p:spPr>
            <a:xfrm rot="16200000">
              <a:off x="-2005341" y="4847176"/>
              <a:ext cx="4572000" cy="338554"/>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Arial" panose="020B0604020202020204" pitchFamily="34" charset="0"/>
                </a:rPr>
                <a:t>Memory Bottleneck Classes</a:t>
              </a:r>
            </a:p>
          </p:txBody>
        </p:sp>
        <p:sp>
          <p:nvSpPr>
            <p:cNvPr id="220" name="Rectangle 219">
              <a:extLst>
                <a:ext uri="{FF2B5EF4-FFF2-40B4-BE49-F238E27FC236}">
                  <a16:creationId xmlns:a16="http://schemas.microsoft.com/office/drawing/2014/main" id="{09C1FB5C-1A31-494E-9FF6-6AD0C88F744A}"/>
                </a:ext>
              </a:extLst>
            </p:cNvPr>
            <p:cNvSpPr/>
            <p:nvPr/>
          </p:nvSpPr>
          <p:spPr>
            <a:xfrm>
              <a:off x="-183966" y="3224820"/>
              <a:ext cx="2930889"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Arial" panose="020B0604020202020204" pitchFamily="34" charset="0"/>
                </a:rPr>
                <a:t>Methodology Output</a:t>
              </a:r>
            </a:p>
          </p:txBody>
        </p:sp>
      </p:grpSp>
      <p:grpSp>
        <p:nvGrpSpPr>
          <p:cNvPr id="105" name="Group 104">
            <a:extLst>
              <a:ext uri="{FF2B5EF4-FFF2-40B4-BE49-F238E27FC236}">
                <a16:creationId xmlns:a16="http://schemas.microsoft.com/office/drawing/2014/main" id="{7BD2A736-93A3-1348-BB50-5C925BE3867E}"/>
              </a:ext>
            </a:extLst>
          </p:cNvPr>
          <p:cNvGrpSpPr/>
          <p:nvPr/>
        </p:nvGrpSpPr>
        <p:grpSpPr>
          <a:xfrm>
            <a:off x="5839230" y="3958351"/>
            <a:ext cx="3162666" cy="2825927"/>
            <a:chOff x="5839230" y="3958351"/>
            <a:chExt cx="3162666" cy="2825927"/>
          </a:xfrm>
        </p:grpSpPr>
        <p:grpSp>
          <p:nvGrpSpPr>
            <p:cNvPr id="161" name="Group 160">
              <a:extLst>
                <a:ext uri="{FF2B5EF4-FFF2-40B4-BE49-F238E27FC236}">
                  <a16:creationId xmlns:a16="http://schemas.microsoft.com/office/drawing/2014/main" id="{0220B01A-B958-CD45-864B-20A0AEE3B640}"/>
                </a:ext>
              </a:extLst>
            </p:cNvPr>
            <p:cNvGrpSpPr/>
            <p:nvPr/>
          </p:nvGrpSpPr>
          <p:grpSpPr>
            <a:xfrm>
              <a:off x="5839232" y="4712174"/>
              <a:ext cx="2733954" cy="2072104"/>
              <a:chOff x="6709876" y="2394997"/>
              <a:chExt cx="2733954" cy="2072104"/>
            </a:xfrm>
          </p:grpSpPr>
          <p:sp>
            <p:nvSpPr>
              <p:cNvPr id="162" name="Rectangle 161">
                <a:extLst>
                  <a:ext uri="{FF2B5EF4-FFF2-40B4-BE49-F238E27FC236}">
                    <a16:creationId xmlns:a16="http://schemas.microsoft.com/office/drawing/2014/main" id="{FBD98893-3B55-1540-B6DC-C5EA9FC39F24}"/>
                  </a:ext>
                </a:extLst>
              </p:cNvPr>
              <p:cNvSpPr/>
              <p:nvPr/>
            </p:nvSpPr>
            <p:spPr>
              <a:xfrm>
                <a:off x="6709876" y="2394997"/>
                <a:ext cx="2733954" cy="2072104"/>
              </a:xfrm>
              <a:prstGeom prst="rect">
                <a:avLst/>
              </a:prstGeom>
              <a:solidFill>
                <a:srgbClr val="FFFFFF"/>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64" name="Group 163">
                <a:extLst>
                  <a:ext uri="{FF2B5EF4-FFF2-40B4-BE49-F238E27FC236}">
                    <a16:creationId xmlns:a16="http://schemas.microsoft.com/office/drawing/2014/main" id="{26A3FA54-59C6-6A41-8243-D059022367D3}"/>
                  </a:ext>
                </a:extLst>
              </p:cNvPr>
              <p:cNvGrpSpPr/>
              <p:nvPr/>
            </p:nvGrpSpPr>
            <p:grpSpPr>
              <a:xfrm>
                <a:off x="6911643" y="3037437"/>
                <a:ext cx="2287368" cy="1336136"/>
                <a:chOff x="7342803" y="785533"/>
                <a:chExt cx="2287368" cy="1336136"/>
              </a:xfrm>
            </p:grpSpPr>
            <p:grpSp>
              <p:nvGrpSpPr>
                <p:cNvPr id="167" name="Group 166">
                  <a:extLst>
                    <a:ext uri="{FF2B5EF4-FFF2-40B4-BE49-F238E27FC236}">
                      <a16:creationId xmlns:a16="http://schemas.microsoft.com/office/drawing/2014/main" id="{2BD570D6-697F-C940-9CF1-F18F374158E6}"/>
                    </a:ext>
                  </a:extLst>
                </p:cNvPr>
                <p:cNvGrpSpPr/>
                <p:nvPr/>
              </p:nvGrpSpPr>
              <p:grpSpPr>
                <a:xfrm>
                  <a:off x="7342803" y="1190909"/>
                  <a:ext cx="2268820" cy="930760"/>
                  <a:chOff x="4856024" y="2742516"/>
                  <a:chExt cx="2268820" cy="930760"/>
                </a:xfrm>
              </p:grpSpPr>
              <p:sp>
                <p:nvSpPr>
                  <p:cNvPr id="169" name="Rounded Rectangle 168">
                    <a:extLst>
                      <a:ext uri="{FF2B5EF4-FFF2-40B4-BE49-F238E27FC236}">
                        <a16:creationId xmlns:a16="http://schemas.microsoft.com/office/drawing/2014/main" id="{9E8C29A8-F117-2445-BCAE-D643E82DE6E0}"/>
                      </a:ext>
                    </a:extLst>
                  </p:cNvPr>
                  <p:cNvSpPr/>
                  <p:nvPr/>
                </p:nvSpPr>
                <p:spPr>
                  <a:xfrm>
                    <a:off x="4856024" y="2742516"/>
                    <a:ext cx="2268820" cy="323519"/>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LLC MPKI</a:t>
                    </a:r>
                  </a:p>
                </p:txBody>
              </p:sp>
              <p:sp>
                <p:nvSpPr>
                  <p:cNvPr id="170" name="Rounded Rectangle 169">
                    <a:extLst>
                      <a:ext uri="{FF2B5EF4-FFF2-40B4-BE49-F238E27FC236}">
                        <a16:creationId xmlns:a16="http://schemas.microsoft.com/office/drawing/2014/main" id="{A91CF9B5-CB62-2347-86B3-10DBCF38E5AB}"/>
                      </a:ext>
                    </a:extLst>
                  </p:cNvPr>
                  <p:cNvSpPr/>
                  <p:nvPr/>
                </p:nvSpPr>
                <p:spPr>
                  <a:xfrm>
                    <a:off x="4856024" y="3160205"/>
                    <a:ext cx="2268819" cy="513071"/>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Last-to-First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Miss Ratio (LFMR)</a:t>
                    </a:r>
                  </a:p>
                </p:txBody>
              </p:sp>
            </p:grpSp>
            <p:sp>
              <p:nvSpPr>
                <p:cNvPr id="166" name="Rounded Rectangle 165">
                  <a:extLst>
                    <a:ext uri="{FF2B5EF4-FFF2-40B4-BE49-F238E27FC236}">
                      <a16:creationId xmlns:a16="http://schemas.microsoft.com/office/drawing/2014/main" id="{03EDAE7C-784D-2A4E-8C34-AAC75FE6602D}"/>
                    </a:ext>
                  </a:extLst>
                </p:cNvPr>
                <p:cNvSpPr/>
                <p:nvPr/>
              </p:nvSpPr>
              <p:spPr>
                <a:xfrm>
                  <a:off x="7342803" y="785533"/>
                  <a:ext cx="2287368" cy="314220"/>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Arithmetic Intensity</a:t>
                  </a:r>
                </a:p>
              </p:txBody>
            </p:sp>
          </p:grpSp>
        </p:grpSp>
        <p:sp>
          <p:nvSpPr>
            <p:cNvPr id="198" name="Rectangle 197">
              <a:extLst>
                <a:ext uri="{FF2B5EF4-FFF2-40B4-BE49-F238E27FC236}">
                  <a16:creationId xmlns:a16="http://schemas.microsoft.com/office/drawing/2014/main" id="{A16657A7-B43E-744C-9D7C-AA01AD285B96}"/>
                </a:ext>
              </a:extLst>
            </p:cNvPr>
            <p:cNvSpPr/>
            <p:nvPr/>
          </p:nvSpPr>
          <p:spPr>
            <a:xfrm>
              <a:off x="5839230" y="4719979"/>
              <a:ext cx="2733956" cy="557784"/>
            </a:xfrm>
            <a:prstGeom prst="rect">
              <a:avLst/>
            </a:prstGeom>
            <a:solidFill>
              <a:srgbClr val="333F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Memory Bottleneck Class.</a:t>
              </a:r>
            </a:p>
          </p:txBody>
        </p:sp>
        <p:grpSp>
          <p:nvGrpSpPr>
            <p:cNvPr id="102" name="Group 101">
              <a:extLst>
                <a:ext uri="{FF2B5EF4-FFF2-40B4-BE49-F238E27FC236}">
                  <a16:creationId xmlns:a16="http://schemas.microsoft.com/office/drawing/2014/main" id="{C077B7A4-27FC-2D45-88F0-FA4DE83CBDB3}"/>
                </a:ext>
              </a:extLst>
            </p:cNvPr>
            <p:cNvGrpSpPr/>
            <p:nvPr/>
          </p:nvGrpSpPr>
          <p:grpSpPr>
            <a:xfrm>
              <a:off x="8565610" y="3958351"/>
              <a:ext cx="436286" cy="1817116"/>
              <a:chOff x="8565610" y="3958351"/>
              <a:chExt cx="436286" cy="1817116"/>
            </a:xfrm>
          </p:grpSpPr>
          <p:cxnSp>
            <p:nvCxnSpPr>
              <p:cNvPr id="179" name="Straight Arrow Connector 178">
                <a:extLst>
                  <a:ext uri="{FF2B5EF4-FFF2-40B4-BE49-F238E27FC236}">
                    <a16:creationId xmlns:a16="http://schemas.microsoft.com/office/drawing/2014/main" id="{EF1A96B5-9A92-EC4B-8A85-EAE616D9A494}"/>
                  </a:ext>
                </a:extLst>
              </p:cNvPr>
              <p:cNvCxnSpPr>
                <a:cxnSpLocks/>
              </p:cNvCxnSpPr>
              <p:nvPr/>
            </p:nvCxnSpPr>
            <p:spPr>
              <a:xfrm flipH="1">
                <a:off x="8565610" y="5775467"/>
                <a:ext cx="43628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34009172-7064-4346-9621-ABE20B301D86}"/>
                  </a:ext>
                </a:extLst>
              </p:cNvPr>
              <p:cNvCxnSpPr>
                <a:cxnSpLocks/>
              </p:cNvCxnSpPr>
              <p:nvPr/>
            </p:nvCxnSpPr>
            <p:spPr>
              <a:xfrm>
                <a:off x="9001125" y="3958351"/>
                <a:ext cx="0" cy="18171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84" name="Straight Connector 183">
            <a:extLst>
              <a:ext uri="{FF2B5EF4-FFF2-40B4-BE49-F238E27FC236}">
                <a16:creationId xmlns:a16="http://schemas.microsoft.com/office/drawing/2014/main" id="{5605DF4A-F3F2-CC4D-9023-CFBE3E0AB169}"/>
              </a:ext>
            </a:extLst>
          </p:cNvPr>
          <p:cNvCxnSpPr>
            <a:cxnSpLocks/>
          </p:cNvCxnSpPr>
          <p:nvPr/>
        </p:nvCxnSpPr>
        <p:spPr>
          <a:xfrm>
            <a:off x="309531" y="3108880"/>
            <a:ext cx="8389554"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63" name="Group 162">
            <a:extLst>
              <a:ext uri="{FF2B5EF4-FFF2-40B4-BE49-F238E27FC236}">
                <a16:creationId xmlns:a16="http://schemas.microsoft.com/office/drawing/2014/main" id="{7713FE8C-DF81-C54A-AB72-6E14A130CB73}"/>
              </a:ext>
            </a:extLst>
          </p:cNvPr>
          <p:cNvGrpSpPr/>
          <p:nvPr/>
        </p:nvGrpSpPr>
        <p:grpSpPr>
          <a:xfrm>
            <a:off x="35440" y="684327"/>
            <a:ext cx="9138932" cy="6132873"/>
            <a:chOff x="35440" y="675449"/>
            <a:chExt cx="9138932" cy="6132873"/>
          </a:xfrm>
        </p:grpSpPr>
        <p:sp>
          <p:nvSpPr>
            <p:cNvPr id="165" name="Rectangle 164">
              <a:extLst>
                <a:ext uri="{FF2B5EF4-FFF2-40B4-BE49-F238E27FC236}">
                  <a16:creationId xmlns:a16="http://schemas.microsoft.com/office/drawing/2014/main" id="{FDBBCE1E-1C96-1B42-9717-57112FF86F62}"/>
                </a:ext>
              </a:extLst>
            </p:cNvPr>
            <p:cNvSpPr/>
            <p:nvPr/>
          </p:nvSpPr>
          <p:spPr>
            <a:xfrm>
              <a:off x="4734968" y="675449"/>
              <a:ext cx="4288889" cy="2225525"/>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Rectangle 167">
              <a:extLst>
                <a:ext uri="{FF2B5EF4-FFF2-40B4-BE49-F238E27FC236}">
                  <a16:creationId xmlns:a16="http://schemas.microsoft.com/office/drawing/2014/main" id="{BE9C9A79-340C-454D-8898-6B85C347E0AA}"/>
                </a:ext>
              </a:extLst>
            </p:cNvPr>
            <p:cNvSpPr/>
            <p:nvPr/>
          </p:nvSpPr>
          <p:spPr>
            <a:xfrm>
              <a:off x="35440" y="3131550"/>
              <a:ext cx="9042027" cy="3298489"/>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1" name="Rectangle 170">
              <a:extLst>
                <a:ext uri="{FF2B5EF4-FFF2-40B4-BE49-F238E27FC236}">
                  <a16:creationId xmlns:a16="http://schemas.microsoft.com/office/drawing/2014/main" id="{D8FC8774-3F8C-534D-8BB1-35C4CAA84151}"/>
                </a:ext>
              </a:extLst>
            </p:cNvPr>
            <p:cNvSpPr/>
            <p:nvPr/>
          </p:nvSpPr>
          <p:spPr>
            <a:xfrm>
              <a:off x="5066805" y="6389816"/>
              <a:ext cx="4086603" cy="418506"/>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2" name="Rectangle 171">
              <a:extLst>
                <a:ext uri="{FF2B5EF4-FFF2-40B4-BE49-F238E27FC236}">
                  <a16:creationId xmlns:a16="http://schemas.microsoft.com/office/drawing/2014/main" id="{3BC59A3F-A5B5-C84C-88DB-42B2DFE3E40D}"/>
                </a:ext>
              </a:extLst>
            </p:cNvPr>
            <p:cNvSpPr/>
            <p:nvPr/>
          </p:nvSpPr>
          <p:spPr>
            <a:xfrm>
              <a:off x="8909414" y="2902843"/>
              <a:ext cx="264958" cy="292808"/>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3" name="Slide Number Placeholder 5">
            <a:extLst>
              <a:ext uri="{FF2B5EF4-FFF2-40B4-BE49-F238E27FC236}">
                <a16:creationId xmlns:a16="http://schemas.microsoft.com/office/drawing/2014/main" id="{DBCE0256-B1BC-9D4B-9F7B-572FD2EB8930}"/>
              </a:ext>
            </a:extLst>
          </p:cNvPr>
          <p:cNvSpPr txBox="1">
            <a:spLocks/>
          </p:cNvSpPr>
          <p:nvPr/>
        </p:nvSpPr>
        <p:spPr>
          <a:xfrm>
            <a:off x="8016285" y="6363563"/>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panose="02040503050406030204" pitchFamily="18" charset="0"/>
                <a:ea typeface="Cambria Math" panose="02040503050406030204" pitchFamily="18" charset="0"/>
                <a:cs typeface="+mn-cs"/>
              </a:rPr>
              <a:t>265</a:t>
            </a:r>
          </a:p>
        </p:txBody>
      </p:sp>
    </p:spTree>
    <p:extLst>
      <p:ext uri="{BB962C8B-B14F-4D97-AF65-F5344CB8AC3E}">
        <p14:creationId xmlns:p14="http://schemas.microsoft.com/office/powerpoint/2010/main" val="808820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5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CEBC11-E63A-4446-921E-28F4A466B862}"/>
              </a:ext>
            </a:extLst>
          </p:cNvPr>
          <p:cNvSpPr>
            <a:spLocks noGrp="1"/>
          </p:cNvSpPr>
          <p:nvPr>
            <p:ph type="title"/>
          </p:nvPr>
        </p:nvSpPr>
        <p:spPr/>
        <p:txBody>
          <a:bodyPr/>
          <a:lstStyle/>
          <a:p>
            <a:r>
              <a:rPr lang="en-US" dirty="0"/>
              <a:t>Step 1: Application Profiling</a:t>
            </a:r>
          </a:p>
        </p:txBody>
      </p:sp>
      <p:sp>
        <p:nvSpPr>
          <p:cNvPr id="3" name="Espaço Reservado para Conteúdo 2">
            <a:extLst>
              <a:ext uri="{FF2B5EF4-FFF2-40B4-BE49-F238E27FC236}">
                <a16:creationId xmlns:a16="http://schemas.microsoft.com/office/drawing/2014/main" id="{2462783E-F658-4225-AE9A-DEA70F9FEFCF}"/>
              </a:ext>
            </a:extLst>
          </p:cNvPr>
          <p:cNvSpPr>
            <a:spLocks noGrp="1"/>
          </p:cNvSpPr>
          <p:nvPr>
            <p:ph idx="1"/>
          </p:nvPr>
        </p:nvSpPr>
        <p:spPr>
          <a:xfrm>
            <a:off x="75991" y="813917"/>
            <a:ext cx="8987622" cy="985334"/>
          </a:xfrm>
        </p:spPr>
        <p:txBody>
          <a:bodyPr/>
          <a:lstStyle/>
          <a:p>
            <a:pPr marL="0" indent="0">
              <a:buNone/>
            </a:pPr>
            <a:r>
              <a:rPr lang="en-US" dirty="0">
                <a:solidFill>
                  <a:schemeClr val="accent5"/>
                </a:solidFill>
              </a:rPr>
              <a:t>Goal: </a:t>
            </a:r>
            <a:r>
              <a:rPr lang="en-US" dirty="0"/>
              <a:t>Identify </a:t>
            </a:r>
            <a:r>
              <a:rPr lang="en-US" b="1" dirty="0">
                <a:solidFill>
                  <a:schemeClr val="accent5"/>
                </a:solidFill>
              </a:rPr>
              <a:t>application</a:t>
            </a:r>
            <a:r>
              <a:rPr lang="en-US" dirty="0"/>
              <a:t> </a:t>
            </a:r>
            <a:r>
              <a:rPr lang="en-US" b="1" dirty="0">
                <a:solidFill>
                  <a:schemeClr val="accent5"/>
                </a:solidFill>
              </a:rPr>
              <a:t>functions</a:t>
            </a:r>
            <a:r>
              <a:rPr lang="en-US" dirty="0"/>
              <a:t> that suffer from </a:t>
            </a:r>
            <a:r>
              <a:rPr lang="en-US" dirty="0">
                <a:solidFill>
                  <a:srgbClr val="C00000"/>
                </a:solidFill>
              </a:rPr>
              <a:t>data movement bottlenecks</a:t>
            </a:r>
          </a:p>
          <a:p>
            <a:pPr marL="0" indent="0">
              <a:buNone/>
            </a:pPr>
            <a:endParaRPr lang="en-US" dirty="0"/>
          </a:p>
        </p:txBody>
      </p:sp>
      <p:sp>
        <p:nvSpPr>
          <p:cNvPr id="6" name="Slide Number Placeholder 5">
            <a:extLst>
              <a:ext uri="{FF2B5EF4-FFF2-40B4-BE49-F238E27FC236}">
                <a16:creationId xmlns:a16="http://schemas.microsoft.com/office/drawing/2014/main" id="{933B559E-9A0F-2043-B365-0F62482DF8B6}"/>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266</a:t>
            </a:r>
          </a:p>
        </p:txBody>
      </p:sp>
      <p:grpSp>
        <p:nvGrpSpPr>
          <p:cNvPr id="7" name="Group 6">
            <a:extLst>
              <a:ext uri="{FF2B5EF4-FFF2-40B4-BE49-F238E27FC236}">
                <a16:creationId xmlns:a16="http://schemas.microsoft.com/office/drawing/2014/main" id="{0DDC5806-1842-E44F-B9F9-A632C82E7EA2}"/>
              </a:ext>
            </a:extLst>
          </p:cNvPr>
          <p:cNvGrpSpPr/>
          <p:nvPr/>
        </p:nvGrpSpPr>
        <p:grpSpPr>
          <a:xfrm>
            <a:off x="287318" y="2244751"/>
            <a:ext cx="3412488" cy="3665463"/>
            <a:chOff x="287318" y="2244751"/>
            <a:chExt cx="3412488" cy="3665463"/>
          </a:xfrm>
        </p:grpSpPr>
        <p:sp>
          <p:nvSpPr>
            <p:cNvPr id="10" name="Oval 9">
              <a:extLst>
                <a:ext uri="{FF2B5EF4-FFF2-40B4-BE49-F238E27FC236}">
                  <a16:creationId xmlns:a16="http://schemas.microsoft.com/office/drawing/2014/main" id="{C496608B-4837-9D43-94AE-85FBB9F79C15}"/>
                </a:ext>
              </a:extLst>
            </p:cNvPr>
            <p:cNvSpPr/>
            <p:nvPr/>
          </p:nvSpPr>
          <p:spPr>
            <a:xfrm>
              <a:off x="1627961" y="4813397"/>
              <a:ext cx="985872" cy="896895"/>
            </a:xfrm>
            <a:prstGeom prst="ellipse">
              <a:avLst/>
            </a:prstGeom>
            <a:solidFill>
              <a:srgbClr val="8D74A1"/>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Physics</a:t>
              </a:r>
            </a:p>
          </p:txBody>
        </p:sp>
        <p:sp>
          <p:nvSpPr>
            <p:cNvPr id="11" name="Oval 10">
              <a:extLst>
                <a:ext uri="{FF2B5EF4-FFF2-40B4-BE49-F238E27FC236}">
                  <a16:creationId xmlns:a16="http://schemas.microsoft.com/office/drawing/2014/main" id="{C06208B6-8848-C34D-A607-E8EE8446E0A8}"/>
                </a:ext>
              </a:extLst>
            </p:cNvPr>
            <p:cNvSpPr/>
            <p:nvPr/>
          </p:nvSpPr>
          <p:spPr>
            <a:xfrm>
              <a:off x="1333547" y="3488458"/>
              <a:ext cx="1075636" cy="839943"/>
            </a:xfrm>
            <a:prstGeom prst="ellipse">
              <a:avLst/>
            </a:prstGeom>
            <a:solidFill>
              <a:srgbClr val="00B050"/>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Security</a:t>
              </a:r>
            </a:p>
          </p:txBody>
        </p:sp>
        <p:sp>
          <p:nvSpPr>
            <p:cNvPr id="17" name="Oval 16">
              <a:extLst>
                <a:ext uri="{FF2B5EF4-FFF2-40B4-BE49-F238E27FC236}">
                  <a16:creationId xmlns:a16="http://schemas.microsoft.com/office/drawing/2014/main" id="{8104CB52-165A-804A-A5D3-D72CD3F7F0E4}"/>
                </a:ext>
              </a:extLst>
            </p:cNvPr>
            <p:cNvSpPr/>
            <p:nvPr/>
          </p:nvSpPr>
          <p:spPr>
            <a:xfrm>
              <a:off x="287318" y="2441408"/>
              <a:ext cx="1187064" cy="1152189"/>
            </a:xfrm>
            <a:prstGeom prst="ellipse">
              <a:avLst/>
            </a:prstGeom>
            <a:solidFill>
              <a:schemeClr val="accent5"/>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Machine learning</a:t>
              </a:r>
            </a:p>
          </p:txBody>
        </p:sp>
        <p:sp>
          <p:nvSpPr>
            <p:cNvPr id="18" name="Oval 17">
              <a:extLst>
                <a:ext uri="{FF2B5EF4-FFF2-40B4-BE49-F238E27FC236}">
                  <a16:creationId xmlns:a16="http://schemas.microsoft.com/office/drawing/2014/main" id="{05596F73-5690-4E4D-B17D-3722AC076A3F}"/>
                </a:ext>
              </a:extLst>
            </p:cNvPr>
            <p:cNvSpPr/>
            <p:nvPr/>
          </p:nvSpPr>
          <p:spPr>
            <a:xfrm>
              <a:off x="2456967" y="4692047"/>
              <a:ext cx="1178427" cy="971402"/>
            </a:xfrm>
            <a:prstGeom prst="ellipse">
              <a:avLst/>
            </a:prstGeom>
            <a:solidFill>
              <a:schemeClr val="accent6">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ambria" panose="02040503050406030204" pitchFamily="18" charset="0"/>
                  <a:ea typeface="+mn-ea"/>
                  <a:cs typeface="+mn-cs"/>
                </a:rPr>
                <a:t>Database</a:t>
              </a:r>
            </a:p>
          </p:txBody>
        </p:sp>
        <p:sp>
          <p:nvSpPr>
            <p:cNvPr id="19" name="Oval 18">
              <a:extLst>
                <a:ext uri="{FF2B5EF4-FFF2-40B4-BE49-F238E27FC236}">
                  <a16:creationId xmlns:a16="http://schemas.microsoft.com/office/drawing/2014/main" id="{F3EE88E2-4C02-0845-AF9C-BFD50049AD87}"/>
                </a:ext>
              </a:extLst>
            </p:cNvPr>
            <p:cNvSpPr/>
            <p:nvPr/>
          </p:nvSpPr>
          <p:spPr>
            <a:xfrm>
              <a:off x="365224" y="4775910"/>
              <a:ext cx="1519205" cy="1134304"/>
            </a:xfrm>
            <a:prstGeom prst="ellipse">
              <a:avLst/>
            </a:prstGeom>
            <a:solidFill>
              <a:schemeClr val="accent6"/>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Graph processing</a:t>
              </a:r>
            </a:p>
          </p:txBody>
        </p:sp>
        <p:sp>
          <p:nvSpPr>
            <p:cNvPr id="20" name="Oval 19">
              <a:extLst>
                <a:ext uri="{FF2B5EF4-FFF2-40B4-BE49-F238E27FC236}">
                  <a16:creationId xmlns:a16="http://schemas.microsoft.com/office/drawing/2014/main" id="{925F2DA0-7DF6-1B43-8569-93EBC93386B7}"/>
                </a:ext>
              </a:extLst>
            </p:cNvPr>
            <p:cNvSpPr/>
            <p:nvPr/>
          </p:nvSpPr>
          <p:spPr>
            <a:xfrm>
              <a:off x="1900160" y="2608766"/>
              <a:ext cx="1171584" cy="1352980"/>
            </a:xfrm>
            <a:prstGeom prst="ellipse">
              <a:avLst/>
            </a:prstGeom>
            <a:solidFill>
              <a:srgbClr val="8D74A1"/>
            </a:solidFill>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Data analytics</a:t>
              </a:r>
            </a:p>
          </p:txBody>
        </p:sp>
        <p:sp>
          <p:nvSpPr>
            <p:cNvPr id="21" name="Oval 20">
              <a:extLst>
                <a:ext uri="{FF2B5EF4-FFF2-40B4-BE49-F238E27FC236}">
                  <a16:creationId xmlns:a16="http://schemas.microsoft.com/office/drawing/2014/main" id="{D3A6FBC5-C984-4B47-ABE2-B0EBFC1B1C47}"/>
                </a:ext>
              </a:extLst>
            </p:cNvPr>
            <p:cNvSpPr/>
            <p:nvPr/>
          </p:nvSpPr>
          <p:spPr>
            <a:xfrm>
              <a:off x="321538" y="4088978"/>
              <a:ext cx="1680173" cy="1060798"/>
            </a:xfrm>
            <a:prstGeom prst="ellipse">
              <a:avLst/>
            </a:prstGeom>
            <a:solidFill>
              <a:schemeClr val="bg2">
                <a:lumMod val="50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Data reorganization</a:t>
              </a:r>
            </a:p>
          </p:txBody>
        </p:sp>
        <p:sp>
          <p:nvSpPr>
            <p:cNvPr id="22" name="Oval 21">
              <a:extLst>
                <a:ext uri="{FF2B5EF4-FFF2-40B4-BE49-F238E27FC236}">
                  <a16:creationId xmlns:a16="http://schemas.microsoft.com/office/drawing/2014/main" id="{AD32A554-9F41-4446-ACC4-F2C36E4EFB9C}"/>
                </a:ext>
              </a:extLst>
            </p:cNvPr>
            <p:cNvSpPr/>
            <p:nvPr/>
          </p:nvSpPr>
          <p:spPr>
            <a:xfrm>
              <a:off x="913332" y="3020526"/>
              <a:ext cx="1259688" cy="656169"/>
            </a:xfrm>
            <a:prstGeom prst="ellipse">
              <a:avLst/>
            </a:prstGeom>
            <a:solidFill>
              <a:schemeClr val="accent4">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ambria" panose="02040503050406030204" pitchFamily="18" charset="0"/>
                  <a:ea typeface="+mn-ea"/>
                  <a:cs typeface="+mn-cs"/>
                </a:rPr>
                <a:t>Genomics</a:t>
              </a:r>
            </a:p>
          </p:txBody>
        </p:sp>
        <p:sp>
          <p:nvSpPr>
            <p:cNvPr id="23" name="Oval 22">
              <a:extLst>
                <a:ext uri="{FF2B5EF4-FFF2-40B4-BE49-F238E27FC236}">
                  <a16:creationId xmlns:a16="http://schemas.microsoft.com/office/drawing/2014/main" id="{CE18A455-D9F9-3E44-A3EB-683308697B05}"/>
                </a:ext>
              </a:extLst>
            </p:cNvPr>
            <p:cNvSpPr/>
            <p:nvPr/>
          </p:nvSpPr>
          <p:spPr>
            <a:xfrm>
              <a:off x="342002" y="3376187"/>
              <a:ext cx="1176724" cy="981981"/>
            </a:xfrm>
            <a:prstGeom prst="ellipse">
              <a:avLst/>
            </a:prstGeom>
            <a:solidFill>
              <a:schemeClr val="accent2"/>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Deep Neural Networks</a:t>
              </a:r>
            </a:p>
          </p:txBody>
        </p:sp>
        <p:sp>
          <p:nvSpPr>
            <p:cNvPr id="24" name="Oval 23">
              <a:extLst>
                <a:ext uri="{FF2B5EF4-FFF2-40B4-BE49-F238E27FC236}">
                  <a16:creationId xmlns:a16="http://schemas.microsoft.com/office/drawing/2014/main" id="{6306BC25-7A70-854E-A917-29A7F97591DB}"/>
                </a:ext>
              </a:extLst>
            </p:cNvPr>
            <p:cNvSpPr/>
            <p:nvPr/>
          </p:nvSpPr>
          <p:spPr>
            <a:xfrm>
              <a:off x="1582339" y="3845299"/>
              <a:ext cx="1335156" cy="1149908"/>
            </a:xfrm>
            <a:prstGeom prst="ellipse">
              <a:avLst/>
            </a:prstGeom>
            <a:solidFill>
              <a:schemeClr val="accent2">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Image processing</a:t>
              </a:r>
            </a:p>
          </p:txBody>
        </p:sp>
        <p:sp>
          <p:nvSpPr>
            <p:cNvPr id="25" name="Oval 24">
              <a:extLst>
                <a:ext uri="{FF2B5EF4-FFF2-40B4-BE49-F238E27FC236}">
                  <a16:creationId xmlns:a16="http://schemas.microsoft.com/office/drawing/2014/main" id="{FE2AC4E1-0981-1848-8BFD-B7B5505D24FF}"/>
                </a:ext>
              </a:extLst>
            </p:cNvPr>
            <p:cNvSpPr/>
            <p:nvPr/>
          </p:nvSpPr>
          <p:spPr>
            <a:xfrm>
              <a:off x="2577018" y="3467859"/>
              <a:ext cx="1122788" cy="1345054"/>
            </a:xfrm>
            <a:prstGeom prst="ellipse">
              <a:avLst/>
            </a:prstGeom>
            <a:solidFill>
              <a:schemeClr val="accent4">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ambria" panose="02040503050406030204" pitchFamily="18" charset="0"/>
                  <a:ea typeface="+mn-ea"/>
                  <a:cs typeface="+mn-cs"/>
                </a:rPr>
                <a:t>Linear algebra</a:t>
              </a:r>
            </a:p>
          </p:txBody>
        </p:sp>
        <p:sp>
          <p:nvSpPr>
            <p:cNvPr id="26" name="Oval 25">
              <a:extLst>
                <a:ext uri="{FF2B5EF4-FFF2-40B4-BE49-F238E27FC236}">
                  <a16:creationId xmlns:a16="http://schemas.microsoft.com/office/drawing/2014/main" id="{B6AD325A-5A2D-0544-9321-6ECD94B32DD8}"/>
                </a:ext>
              </a:extLst>
            </p:cNvPr>
            <p:cNvSpPr/>
            <p:nvPr/>
          </p:nvSpPr>
          <p:spPr>
            <a:xfrm>
              <a:off x="1222538" y="2244751"/>
              <a:ext cx="1354479" cy="1041463"/>
            </a:xfrm>
            <a:prstGeom prst="ellipse">
              <a:avLst/>
            </a:prstGeom>
            <a:solidFill>
              <a:schemeClr val="accent2">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Signal processing</a:t>
              </a:r>
            </a:p>
          </p:txBody>
        </p:sp>
        <p:sp>
          <p:nvSpPr>
            <p:cNvPr id="27" name="Oval 26">
              <a:extLst>
                <a:ext uri="{FF2B5EF4-FFF2-40B4-BE49-F238E27FC236}">
                  <a16:creationId xmlns:a16="http://schemas.microsoft.com/office/drawing/2014/main" id="{F20788F0-5522-E34B-9B91-4E1234C364C7}"/>
                </a:ext>
              </a:extLst>
            </p:cNvPr>
            <p:cNvSpPr/>
            <p:nvPr/>
          </p:nvSpPr>
          <p:spPr>
            <a:xfrm>
              <a:off x="2684917" y="2477665"/>
              <a:ext cx="988009" cy="1079673"/>
            </a:xfrm>
            <a:prstGeom prst="ellipse">
              <a:avLst/>
            </a:prstGeom>
            <a:solidFill>
              <a:srgbClr val="4372C4"/>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Data mining</a:t>
              </a:r>
            </a:p>
          </p:txBody>
        </p:sp>
      </p:grpSp>
      <p:grpSp>
        <p:nvGrpSpPr>
          <p:cNvPr id="8" name="Group 7">
            <a:extLst>
              <a:ext uri="{FF2B5EF4-FFF2-40B4-BE49-F238E27FC236}">
                <a16:creationId xmlns:a16="http://schemas.microsoft.com/office/drawing/2014/main" id="{73BCC471-B72D-A445-AA95-C298290FABC6}"/>
              </a:ext>
            </a:extLst>
          </p:cNvPr>
          <p:cNvGrpSpPr/>
          <p:nvPr/>
        </p:nvGrpSpPr>
        <p:grpSpPr>
          <a:xfrm>
            <a:off x="2527431" y="2441408"/>
            <a:ext cx="6270075" cy="2663402"/>
            <a:chOff x="2527431" y="2441408"/>
            <a:chExt cx="6270075" cy="2663402"/>
          </a:xfrm>
        </p:grpSpPr>
        <p:pic>
          <p:nvPicPr>
            <p:cNvPr id="28" name="Picture 27">
              <a:extLst>
                <a:ext uri="{FF2B5EF4-FFF2-40B4-BE49-F238E27FC236}">
                  <a16:creationId xmlns:a16="http://schemas.microsoft.com/office/drawing/2014/main" id="{49ECB3D1-993D-B74B-8C9F-2D5838C7A60C}"/>
                </a:ext>
              </a:extLst>
            </p:cNvPr>
            <p:cNvPicPr>
              <a:picLocks noChangeAspect="1"/>
            </p:cNvPicPr>
            <p:nvPr/>
          </p:nvPicPr>
          <p:blipFill>
            <a:blip r:embed="rId3">
              <a:grayscl/>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15886174">
              <a:off x="2540729" y="3442581"/>
              <a:ext cx="1648931" cy="1675528"/>
            </a:xfrm>
            <a:prstGeom prst="rect">
              <a:avLst/>
            </a:prstGeom>
          </p:spPr>
        </p:pic>
        <p:sp>
          <p:nvSpPr>
            <p:cNvPr id="5" name="Rounded Rectangle 4">
              <a:extLst>
                <a:ext uri="{FF2B5EF4-FFF2-40B4-BE49-F238E27FC236}">
                  <a16:creationId xmlns:a16="http://schemas.microsoft.com/office/drawing/2014/main" id="{AEEF0EB7-0B31-0144-92A9-FEF113BA452A}"/>
                </a:ext>
              </a:extLst>
            </p:cNvPr>
            <p:cNvSpPr/>
            <p:nvPr/>
          </p:nvSpPr>
          <p:spPr>
            <a:xfrm>
              <a:off x="4503788" y="2441408"/>
              <a:ext cx="4293718" cy="1123712"/>
            </a:xfrm>
            <a:prstGeom prst="roundRect">
              <a:avLst/>
            </a:prstGeom>
            <a:solidFill>
              <a:srgbClr val="65AFE6"/>
            </a:solidFill>
            <a:ln w="19050">
              <a:solidFill>
                <a:schemeClr val="tx1"/>
              </a:solid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Hardware </a:t>
              </a:r>
              <a:r>
                <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Profiling</a:t>
              </a:r>
              <a:r>
                <a:rPr kumimoji="0" lang="en-US" sz="28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 Tool: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Intel </a:t>
              </a:r>
              <a:r>
                <a:rPr kumimoji="0" lang="en-US" sz="2800" b="1" i="0" u="none" strike="noStrike" kern="1200" cap="none" spc="0" normalizeH="0" baseline="0" noProof="0" dirty="0" err="1">
                  <a:ln>
                    <a:noFill/>
                  </a:ln>
                  <a:solidFill>
                    <a:srgbClr val="FFFFFF"/>
                  </a:solidFill>
                  <a:effectLst/>
                  <a:uLnTx/>
                  <a:uFillTx/>
                  <a:latin typeface="Cambria" panose="02040503050406030204" pitchFamily="18" charset="0"/>
                  <a:ea typeface="+mn-ea"/>
                  <a:cs typeface="+mn-cs"/>
                </a:rPr>
                <a:t>VTune</a:t>
              </a:r>
              <a:endParaRPr kumimoji="0" lang="en-US" sz="28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endParaRPr>
            </a:p>
          </p:txBody>
        </p:sp>
      </p:grpSp>
      <p:grpSp>
        <p:nvGrpSpPr>
          <p:cNvPr id="32" name="Group 31">
            <a:extLst>
              <a:ext uri="{FF2B5EF4-FFF2-40B4-BE49-F238E27FC236}">
                <a16:creationId xmlns:a16="http://schemas.microsoft.com/office/drawing/2014/main" id="{B1AE9B66-D609-1E4A-AFBC-A38D90565790}"/>
              </a:ext>
            </a:extLst>
          </p:cNvPr>
          <p:cNvGrpSpPr/>
          <p:nvPr/>
        </p:nvGrpSpPr>
        <p:grpSpPr>
          <a:xfrm>
            <a:off x="4153851" y="3837169"/>
            <a:ext cx="4990149" cy="1851541"/>
            <a:chOff x="4153849" y="3429000"/>
            <a:chExt cx="4990149" cy="1851541"/>
          </a:xfrm>
        </p:grpSpPr>
        <p:sp>
          <p:nvSpPr>
            <p:cNvPr id="29" name="Down Arrow 28">
              <a:extLst>
                <a:ext uri="{FF2B5EF4-FFF2-40B4-BE49-F238E27FC236}">
                  <a16:creationId xmlns:a16="http://schemas.microsoft.com/office/drawing/2014/main" id="{0972CF5F-19E0-7642-8520-F37978904065}"/>
                </a:ext>
              </a:extLst>
            </p:cNvPr>
            <p:cNvSpPr/>
            <p:nvPr/>
          </p:nvSpPr>
          <p:spPr>
            <a:xfrm>
              <a:off x="6353503" y="3429000"/>
              <a:ext cx="590843" cy="771063"/>
            </a:xfrm>
            <a:prstGeom prst="downArrow">
              <a:avLst/>
            </a:prstGeom>
            <a:solidFill>
              <a:srgbClr val="5F8BC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C8056B7B-08EC-C24B-A626-E008FBD547C3}"/>
                </a:ext>
              </a:extLst>
            </p:cNvPr>
            <p:cNvSpPr/>
            <p:nvPr/>
          </p:nvSpPr>
          <p:spPr>
            <a:xfrm>
              <a:off x="4153849" y="4326434"/>
              <a:ext cx="4990149" cy="95410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MemoryBound</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CPU is stalled due to load/store</a:t>
              </a:r>
            </a:p>
          </p:txBody>
        </p:sp>
      </p:grpSp>
    </p:spTree>
    <p:extLst>
      <p:ext uri="{BB962C8B-B14F-4D97-AF65-F5344CB8AC3E}">
        <p14:creationId xmlns:p14="http://schemas.microsoft.com/office/powerpoint/2010/main" val="73528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16D87-696D-EBE3-B3FB-6E893454A93F}"/>
              </a:ext>
            </a:extLst>
          </p:cNvPr>
          <p:cNvSpPr>
            <a:spLocks noGrp="1"/>
          </p:cNvSpPr>
          <p:nvPr>
            <p:ph type="title"/>
          </p:nvPr>
        </p:nvSpPr>
        <p:spPr/>
        <p:txBody>
          <a:bodyPr/>
          <a:lstStyle/>
          <a:p>
            <a:r>
              <a:rPr lang="en-US" dirty="0"/>
              <a:t>Agenda </a:t>
            </a:r>
          </a:p>
        </p:txBody>
      </p:sp>
      <p:sp>
        <p:nvSpPr>
          <p:cNvPr id="3" name="Content Placeholder 2">
            <a:extLst>
              <a:ext uri="{FF2B5EF4-FFF2-40B4-BE49-F238E27FC236}">
                <a16:creationId xmlns:a16="http://schemas.microsoft.com/office/drawing/2014/main" id="{E7E9F7F1-2CCF-BFF6-A24D-8078A7448CD3}"/>
              </a:ext>
            </a:extLst>
          </p:cNvPr>
          <p:cNvSpPr>
            <a:spLocks noGrp="1"/>
          </p:cNvSpPr>
          <p:nvPr>
            <p:ph idx="1"/>
          </p:nvPr>
        </p:nvSpPr>
        <p:spPr>
          <a:xfrm>
            <a:off x="228600" y="1041648"/>
            <a:ext cx="8610600" cy="5123656"/>
          </a:xfrm>
        </p:spPr>
        <p:txBody>
          <a:bodyPr/>
          <a:lstStyle/>
          <a:p>
            <a:r>
              <a:rPr lang="en-US" dirty="0">
                <a:latin typeface="Tahoma" panose="020B0604030504040204" pitchFamily="34" charset="0"/>
                <a:ea typeface="Tahoma" panose="020B0604030504040204" pitchFamily="34" charset="0"/>
                <a:cs typeface="Tahoma" panose="020B0604030504040204" pitchFamily="34" charset="0"/>
              </a:rPr>
              <a:t>Introduction to Memory-Centric Computing Systems </a:t>
            </a:r>
            <a:br>
              <a:rPr lang="en-US" dirty="0">
                <a:latin typeface="Tahoma" panose="020B0604030504040204" pitchFamily="34" charset="0"/>
                <a:ea typeface="Tahoma" panose="020B0604030504040204" pitchFamily="34" charset="0"/>
                <a:cs typeface="Tahoma" panose="020B0604030504040204" pitchFamily="34" charset="0"/>
              </a:rPr>
            </a:br>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Real-World Processing-Near-Memory Systems</a:t>
            </a:r>
            <a:br>
              <a:rPr lang="en-US" dirty="0">
                <a:latin typeface="Tahoma" panose="020B0604030504040204" pitchFamily="34" charset="0"/>
                <a:ea typeface="Tahoma" panose="020B0604030504040204" pitchFamily="34" charset="0"/>
                <a:cs typeface="Tahoma" panose="020B0604030504040204" pitchFamily="34" charset="0"/>
              </a:rPr>
            </a:br>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Processing-Using-Memory Architectures for Bulk Bitwise Operations</a:t>
            </a:r>
            <a:b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br>
            <a:endParaRPr lang="en-US" dirty="0">
              <a:solidFill>
                <a:srgbClr val="FF0000"/>
              </a:solidFill>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Lunch Break</a:t>
            </a:r>
            <a:br>
              <a:rPr lang="en-US" dirty="0">
                <a:latin typeface="Tahoma" panose="020B0604030504040204" pitchFamily="34" charset="0"/>
                <a:ea typeface="Tahoma" panose="020B0604030504040204" pitchFamily="34" charset="0"/>
                <a:cs typeface="Tahoma" panose="020B0604030504040204" pitchFamily="34" charset="0"/>
              </a:rPr>
            </a:br>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t>PIM Programming &amp; Infrastructure for PIM Research</a:t>
            </a:r>
            <a:b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br>
            <a:endParaRPr lang="en-US" dirty="0">
              <a:solidFill>
                <a:srgbClr val="FF0000"/>
              </a:solidFill>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Tentatively: </a:t>
            </a:r>
            <a:r>
              <a:rPr lang="en-US" b="0" i="0" dirty="0">
                <a:effectLst/>
                <a:latin typeface="Tahoma" panose="020B0604030504040204" pitchFamily="34" charset="0"/>
                <a:ea typeface="Tahoma" panose="020B0604030504040204" pitchFamily="34" charset="0"/>
                <a:cs typeface="Tahoma" panose="020B0604030504040204" pitchFamily="34" charset="0"/>
              </a:rPr>
              <a:t>Hands-on Lab on Programming and Understanding a Real Processing-in-Memory Architecture</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1718CF5E-3525-5BE8-7EE2-34D14BBC1C1C}"/>
              </a:ext>
            </a:extLst>
          </p:cNvPr>
          <p:cNvSpPr>
            <a:spLocks noGrp="1"/>
          </p:cNvSpPr>
          <p:nvPr>
            <p:ph type="sldNum" sz="quarter" idx="11"/>
          </p:nvPr>
        </p:nvSpPr>
        <p:spPr/>
        <p:txBody>
          <a:bodyPr/>
          <a:lstStyle/>
          <a:p>
            <a:fld id="{323594FA-E141-4234-AE05-360401972BE7}" type="slidenum">
              <a:rPr lang="en-US" altLang="en-US" smtClean="0"/>
              <a:pPr/>
              <a:t>2</a:t>
            </a:fld>
            <a:endParaRPr lang="en-US" altLang="en-US"/>
          </a:p>
        </p:txBody>
      </p:sp>
    </p:spTree>
    <p:extLst>
      <p:ext uri="{BB962C8B-B14F-4D97-AF65-F5344CB8AC3E}">
        <p14:creationId xmlns:p14="http://schemas.microsoft.com/office/powerpoint/2010/main" val="251853976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0128B3D-06F1-A742-9EFC-3057B2F894DC}"/>
              </a:ext>
            </a:extLst>
          </p:cNvPr>
          <p:cNvGrpSpPr/>
          <p:nvPr/>
        </p:nvGrpSpPr>
        <p:grpSpPr>
          <a:xfrm>
            <a:off x="4724304" y="713530"/>
            <a:ext cx="4141533" cy="2030902"/>
            <a:chOff x="4724304" y="713530"/>
            <a:chExt cx="4141533" cy="2030902"/>
          </a:xfrm>
        </p:grpSpPr>
        <p:cxnSp>
          <p:nvCxnSpPr>
            <p:cNvPr id="137" name="Straight Arrow Connector 136">
              <a:extLst>
                <a:ext uri="{FF2B5EF4-FFF2-40B4-BE49-F238E27FC236}">
                  <a16:creationId xmlns:a16="http://schemas.microsoft.com/office/drawing/2014/main" id="{4903B581-16B6-0B4D-A946-6E72B6FBB0AC}"/>
                </a:ext>
              </a:extLst>
            </p:cNvPr>
            <p:cNvCxnSpPr>
              <a:cxnSpLocks/>
              <a:endCxn id="139" idx="2"/>
            </p:cNvCxnSpPr>
            <p:nvPr/>
          </p:nvCxnSpPr>
          <p:spPr>
            <a:xfrm>
              <a:off x="4724304" y="1855585"/>
              <a:ext cx="652861" cy="207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9" name="Rounded Rectangle 138">
              <a:extLst>
                <a:ext uri="{FF2B5EF4-FFF2-40B4-BE49-F238E27FC236}">
                  <a16:creationId xmlns:a16="http://schemas.microsoft.com/office/drawing/2014/main" id="{EFE3BEFE-96D6-C14D-AA82-13C30AFCDCD0}"/>
                </a:ext>
              </a:extLst>
            </p:cNvPr>
            <p:cNvSpPr/>
            <p:nvPr/>
          </p:nvSpPr>
          <p:spPr>
            <a:xfrm rot="5400000">
              <a:off x="6234732" y="113326"/>
              <a:ext cx="1773538" cy="3488673"/>
            </a:xfrm>
            <a:prstGeom prst="roundRect">
              <a:avLst/>
            </a:prstGeom>
            <a:solidFill>
              <a:schemeClr val="bg1">
                <a:lumMod val="95000"/>
                <a:alpha val="61961"/>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nvGrpSpPr>
            <p:cNvPr id="93" name="Group 92">
              <a:extLst>
                <a:ext uri="{FF2B5EF4-FFF2-40B4-BE49-F238E27FC236}">
                  <a16:creationId xmlns:a16="http://schemas.microsoft.com/office/drawing/2014/main" id="{86EE8E19-8D71-6B47-BD7B-884D9CB5B35A}"/>
                </a:ext>
              </a:extLst>
            </p:cNvPr>
            <p:cNvGrpSpPr/>
            <p:nvPr/>
          </p:nvGrpSpPr>
          <p:grpSpPr>
            <a:xfrm>
              <a:off x="5812044" y="713530"/>
              <a:ext cx="2646942" cy="385689"/>
              <a:chOff x="5882737" y="736482"/>
              <a:chExt cx="2646942" cy="385689"/>
            </a:xfrm>
          </p:grpSpPr>
          <p:sp>
            <p:nvSpPr>
              <p:cNvPr id="92" name="Rectangle 91">
                <a:extLst>
                  <a:ext uri="{FF2B5EF4-FFF2-40B4-BE49-F238E27FC236}">
                    <a16:creationId xmlns:a16="http://schemas.microsoft.com/office/drawing/2014/main" id="{7E831CC8-3F85-C94A-A4AF-E27F0E91C85E}"/>
                  </a:ext>
                </a:extLst>
              </p:cNvPr>
              <p:cNvSpPr/>
              <p:nvPr/>
            </p:nvSpPr>
            <p:spPr>
              <a:xfrm>
                <a:off x="5911178" y="736482"/>
                <a:ext cx="2574994" cy="374112"/>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59" name="Rectangle 58">
                <a:extLst>
                  <a:ext uri="{FF2B5EF4-FFF2-40B4-BE49-F238E27FC236}">
                    <a16:creationId xmlns:a16="http://schemas.microsoft.com/office/drawing/2014/main" id="{1CE861CA-9EAB-1C41-8482-FD1A334726E8}"/>
                  </a:ext>
                </a:extLst>
              </p:cNvPr>
              <p:cNvSpPr/>
              <p:nvPr/>
            </p:nvSpPr>
            <p:spPr>
              <a:xfrm>
                <a:off x="5882737" y="752839"/>
                <a:ext cx="264694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DAMOV-SIM Simulator</a:t>
                </a:r>
              </a:p>
            </p:txBody>
          </p:sp>
        </p:grpSp>
      </p:grpSp>
      <p:sp>
        <p:nvSpPr>
          <p:cNvPr id="2" name="Title 1">
            <a:extLst>
              <a:ext uri="{FF2B5EF4-FFF2-40B4-BE49-F238E27FC236}">
                <a16:creationId xmlns:a16="http://schemas.microsoft.com/office/drawing/2014/main" id="{CAD8854D-8663-1F44-8304-A9A8ADA5F497}"/>
              </a:ext>
            </a:extLst>
          </p:cNvPr>
          <p:cNvSpPr>
            <a:spLocks noGrp="1"/>
          </p:cNvSpPr>
          <p:nvPr>
            <p:ph type="title"/>
          </p:nvPr>
        </p:nvSpPr>
        <p:spPr/>
        <p:txBody>
          <a:bodyPr/>
          <a:lstStyle/>
          <a:p>
            <a:r>
              <a:rPr lang="en-US" dirty="0"/>
              <a:t>Methodology Overview</a:t>
            </a:r>
          </a:p>
        </p:txBody>
      </p:sp>
      <p:grpSp>
        <p:nvGrpSpPr>
          <p:cNvPr id="60" name="Group 59">
            <a:extLst>
              <a:ext uri="{FF2B5EF4-FFF2-40B4-BE49-F238E27FC236}">
                <a16:creationId xmlns:a16="http://schemas.microsoft.com/office/drawing/2014/main" id="{59E67D19-0D1D-734B-8BCE-80743330CA30}"/>
              </a:ext>
            </a:extLst>
          </p:cNvPr>
          <p:cNvGrpSpPr/>
          <p:nvPr/>
        </p:nvGrpSpPr>
        <p:grpSpPr>
          <a:xfrm>
            <a:off x="6785733" y="1218477"/>
            <a:ext cx="2210591" cy="1542941"/>
            <a:chOff x="5278720" y="1343992"/>
            <a:chExt cx="2210591" cy="1542941"/>
          </a:xfrm>
        </p:grpSpPr>
        <p:grpSp>
          <p:nvGrpSpPr>
            <p:cNvPr id="140" name="Group 139">
              <a:extLst>
                <a:ext uri="{FF2B5EF4-FFF2-40B4-BE49-F238E27FC236}">
                  <a16:creationId xmlns:a16="http://schemas.microsoft.com/office/drawing/2014/main" id="{BAC5EEB1-2EB4-FD4C-9E79-9E081BAE1FA9}"/>
                </a:ext>
              </a:extLst>
            </p:cNvPr>
            <p:cNvGrpSpPr/>
            <p:nvPr/>
          </p:nvGrpSpPr>
          <p:grpSpPr>
            <a:xfrm>
              <a:off x="5575960" y="1343992"/>
              <a:ext cx="1616112" cy="1147904"/>
              <a:chOff x="4488719" y="4513526"/>
              <a:chExt cx="1141898" cy="834926"/>
            </a:xfrm>
          </p:grpSpPr>
          <p:sp>
            <p:nvSpPr>
              <p:cNvPr id="142" name="Rounded Rectangle 141">
                <a:extLst>
                  <a:ext uri="{FF2B5EF4-FFF2-40B4-BE49-F238E27FC236}">
                    <a16:creationId xmlns:a16="http://schemas.microsoft.com/office/drawing/2014/main" id="{AEFC4FB3-8FDC-974E-B63A-118BB63FB7F6}"/>
                  </a:ext>
                </a:extLst>
              </p:cNvPr>
              <p:cNvSpPr/>
              <p:nvPr/>
            </p:nvSpPr>
            <p:spPr>
              <a:xfrm>
                <a:off x="4488719" y="4513526"/>
                <a:ext cx="1141898" cy="824697"/>
              </a:xfrm>
              <a:prstGeom prst="roundRect">
                <a:avLst/>
              </a:prstGeom>
              <a:solidFill>
                <a:schemeClr val="accent5">
                  <a:lumMod val="20000"/>
                  <a:lumOff val="80000"/>
                  <a:alpha val="61961"/>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70AD47">
                      <a:lumMod val="20000"/>
                      <a:lumOff val="80000"/>
                    </a:srgbClr>
                  </a:solidFill>
                  <a:effectLst/>
                  <a:uLnTx/>
                  <a:uFillTx/>
                  <a:latin typeface="Cambria" panose="02040503050406030204" pitchFamily="18" charset="0"/>
                  <a:ea typeface="+mn-ea"/>
                  <a:cs typeface="Arial" panose="020B0604020202020204" pitchFamily="34" charset="0"/>
                </a:endParaRPr>
              </a:p>
            </p:txBody>
          </p:sp>
          <p:grpSp>
            <p:nvGrpSpPr>
              <p:cNvPr id="143" name="Group 142">
                <a:extLst>
                  <a:ext uri="{FF2B5EF4-FFF2-40B4-BE49-F238E27FC236}">
                    <a16:creationId xmlns:a16="http://schemas.microsoft.com/office/drawing/2014/main" id="{B7B7D6DF-87F6-734C-8FCB-EFECD068A804}"/>
                  </a:ext>
                </a:extLst>
              </p:cNvPr>
              <p:cNvGrpSpPr/>
              <p:nvPr/>
            </p:nvGrpSpPr>
            <p:grpSpPr>
              <a:xfrm>
                <a:off x="4612752" y="4562853"/>
                <a:ext cx="950503" cy="785599"/>
                <a:chOff x="5407524" y="3939604"/>
                <a:chExt cx="1291345" cy="1067309"/>
              </a:xfrm>
            </p:grpSpPr>
            <p:grpSp>
              <p:nvGrpSpPr>
                <p:cNvPr id="144" name="Group 143">
                  <a:extLst>
                    <a:ext uri="{FF2B5EF4-FFF2-40B4-BE49-F238E27FC236}">
                      <a16:creationId xmlns:a16="http://schemas.microsoft.com/office/drawing/2014/main" id="{80364CE7-912F-8544-8BA5-042D507BC3DB}"/>
                    </a:ext>
                  </a:extLst>
                </p:cNvPr>
                <p:cNvGrpSpPr/>
                <p:nvPr/>
              </p:nvGrpSpPr>
              <p:grpSpPr>
                <a:xfrm>
                  <a:off x="5407524" y="3939604"/>
                  <a:ext cx="1291345" cy="820577"/>
                  <a:chOff x="5850860" y="2018859"/>
                  <a:chExt cx="953311" cy="622201"/>
                </a:xfrm>
              </p:grpSpPr>
              <p:cxnSp>
                <p:nvCxnSpPr>
                  <p:cNvPr id="146" name="Straight Connector 145">
                    <a:extLst>
                      <a:ext uri="{FF2B5EF4-FFF2-40B4-BE49-F238E27FC236}">
                        <a16:creationId xmlns:a16="http://schemas.microsoft.com/office/drawing/2014/main" id="{2ACC59DF-75D5-D54D-B5C2-B62E52908442}"/>
                      </a:ext>
                    </a:extLst>
                  </p:cNvPr>
                  <p:cNvCxnSpPr>
                    <a:cxnSpLocks/>
                  </p:cNvCxnSpPr>
                  <p:nvPr/>
                </p:nvCxnSpPr>
                <p:spPr>
                  <a:xfrm>
                    <a:off x="5857604" y="2072110"/>
                    <a:ext cx="0" cy="56895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47" name="Straight Connector 146">
                    <a:extLst>
                      <a:ext uri="{FF2B5EF4-FFF2-40B4-BE49-F238E27FC236}">
                        <a16:creationId xmlns:a16="http://schemas.microsoft.com/office/drawing/2014/main" id="{9F72A853-F47E-1847-9016-CDCBF1DF681B}"/>
                      </a:ext>
                    </a:extLst>
                  </p:cNvPr>
                  <p:cNvCxnSpPr>
                    <a:cxnSpLocks/>
                  </p:cNvCxnSpPr>
                  <p:nvPr/>
                </p:nvCxnSpPr>
                <p:spPr>
                  <a:xfrm flipH="1">
                    <a:off x="5850860" y="2632970"/>
                    <a:ext cx="953311"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48" name="Freeform 147">
                    <a:extLst>
                      <a:ext uri="{FF2B5EF4-FFF2-40B4-BE49-F238E27FC236}">
                        <a16:creationId xmlns:a16="http://schemas.microsoft.com/office/drawing/2014/main" id="{5852C268-227A-7842-885B-8C3B3184386B}"/>
                      </a:ext>
                    </a:extLst>
                  </p:cNvPr>
                  <p:cNvSpPr/>
                  <p:nvPr/>
                </p:nvSpPr>
                <p:spPr>
                  <a:xfrm>
                    <a:off x="5984064" y="2018859"/>
                    <a:ext cx="583660" cy="510331"/>
                  </a:xfrm>
                  <a:custGeom>
                    <a:avLst/>
                    <a:gdLst>
                      <a:gd name="connsiteX0" fmla="*/ 0 w 583660"/>
                      <a:gd name="connsiteY0" fmla="*/ 719847 h 719847"/>
                      <a:gd name="connsiteX1" fmla="*/ 428017 w 583660"/>
                      <a:gd name="connsiteY1" fmla="*/ 496111 h 719847"/>
                      <a:gd name="connsiteX2" fmla="*/ 583660 w 583660"/>
                      <a:gd name="connsiteY2" fmla="*/ 0 h 719847"/>
                    </a:gdLst>
                    <a:ahLst/>
                    <a:cxnLst>
                      <a:cxn ang="0">
                        <a:pos x="connsiteX0" y="connsiteY0"/>
                      </a:cxn>
                      <a:cxn ang="0">
                        <a:pos x="connsiteX1" y="connsiteY1"/>
                      </a:cxn>
                      <a:cxn ang="0">
                        <a:pos x="connsiteX2" y="connsiteY2"/>
                      </a:cxn>
                    </a:cxnLst>
                    <a:rect l="l" t="t" r="r" b="b"/>
                    <a:pathLst>
                      <a:path w="583660" h="719847">
                        <a:moveTo>
                          <a:pt x="0" y="719847"/>
                        </a:moveTo>
                        <a:cubicBezTo>
                          <a:pt x="165370" y="667966"/>
                          <a:pt x="330740" y="616085"/>
                          <a:pt x="428017" y="496111"/>
                        </a:cubicBezTo>
                        <a:cubicBezTo>
                          <a:pt x="525294" y="376137"/>
                          <a:pt x="554477" y="188068"/>
                          <a:pt x="583660" y="0"/>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45" name="Rectangle 144">
                  <a:extLst>
                    <a:ext uri="{FF2B5EF4-FFF2-40B4-BE49-F238E27FC236}">
                      <a16:creationId xmlns:a16="http://schemas.microsoft.com/office/drawing/2014/main" id="{49DB8BFA-8F33-3F4D-BC2A-4EE42529E116}"/>
                    </a:ext>
                  </a:extLst>
                </p:cNvPr>
                <p:cNvSpPr/>
                <p:nvPr/>
              </p:nvSpPr>
              <p:spPr>
                <a:xfrm>
                  <a:off x="5655576" y="4733191"/>
                  <a:ext cx="680391" cy="2737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Cores</a:t>
                  </a:r>
                </a:p>
              </p:txBody>
            </p:sp>
          </p:grpSp>
        </p:grpSp>
        <p:sp>
          <p:nvSpPr>
            <p:cNvPr id="141" name="Rectangle 140">
              <a:extLst>
                <a:ext uri="{FF2B5EF4-FFF2-40B4-BE49-F238E27FC236}">
                  <a16:creationId xmlns:a16="http://schemas.microsoft.com/office/drawing/2014/main" id="{1487CEED-2F02-BC43-9AED-813047BDC611}"/>
                </a:ext>
              </a:extLst>
            </p:cNvPr>
            <p:cNvSpPr/>
            <p:nvPr/>
          </p:nvSpPr>
          <p:spPr>
            <a:xfrm>
              <a:off x="5278720" y="2548379"/>
              <a:ext cx="221059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solidFill>
                  <a:effectLst/>
                  <a:uLnTx/>
                  <a:uFillTx/>
                  <a:latin typeface="Cambria" panose="02040503050406030204" pitchFamily="18" charset="0"/>
                  <a:ea typeface="+mn-ea"/>
                  <a:cs typeface="Arial" panose="020B0604020202020204" pitchFamily="34" charset="0"/>
                </a:rPr>
                <a:t>Scalability Analysis</a:t>
              </a:r>
            </a:p>
          </p:txBody>
        </p:sp>
      </p:grpSp>
      <p:grpSp>
        <p:nvGrpSpPr>
          <p:cNvPr id="7" name="Group 6">
            <a:extLst>
              <a:ext uri="{FF2B5EF4-FFF2-40B4-BE49-F238E27FC236}">
                <a16:creationId xmlns:a16="http://schemas.microsoft.com/office/drawing/2014/main" id="{72517510-9925-8B41-B0FA-C5F09ABC0D10}"/>
              </a:ext>
            </a:extLst>
          </p:cNvPr>
          <p:cNvGrpSpPr/>
          <p:nvPr/>
        </p:nvGrpSpPr>
        <p:grpSpPr>
          <a:xfrm rot="16200000">
            <a:off x="5453686" y="677030"/>
            <a:ext cx="1530486" cy="2640128"/>
            <a:chOff x="7112697" y="787969"/>
            <a:chExt cx="1062812" cy="2210591"/>
          </a:xfrm>
        </p:grpSpPr>
        <p:sp>
          <p:nvSpPr>
            <p:cNvPr id="149" name="Rounded Rectangle 148">
              <a:extLst>
                <a:ext uri="{FF2B5EF4-FFF2-40B4-BE49-F238E27FC236}">
                  <a16:creationId xmlns:a16="http://schemas.microsoft.com/office/drawing/2014/main" id="{9FBAF9CD-8058-224F-8AB5-AF398CCFB2DD}"/>
                </a:ext>
              </a:extLst>
            </p:cNvPr>
            <p:cNvSpPr/>
            <p:nvPr/>
          </p:nvSpPr>
          <p:spPr>
            <a:xfrm rot="5400000">
              <a:off x="7211727" y="1477264"/>
              <a:ext cx="1141898" cy="785666"/>
            </a:xfrm>
            <a:prstGeom prst="roundRect">
              <a:avLst/>
            </a:prstGeom>
            <a:solidFill>
              <a:schemeClr val="accent4">
                <a:lumMod val="20000"/>
                <a:lumOff val="80000"/>
                <a:alpha val="61961"/>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st</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0xAF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st</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0xAF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p:txBody>
        </p:sp>
        <p:sp>
          <p:nvSpPr>
            <p:cNvPr id="150" name="Rectangle 149">
              <a:extLst>
                <a:ext uri="{FF2B5EF4-FFF2-40B4-BE49-F238E27FC236}">
                  <a16:creationId xmlns:a16="http://schemas.microsoft.com/office/drawing/2014/main" id="{C1855432-2E64-9C42-9271-0FC4CCBD7782}"/>
                </a:ext>
              </a:extLst>
            </p:cNvPr>
            <p:cNvSpPr/>
            <p:nvPr/>
          </p:nvSpPr>
          <p:spPr>
            <a:xfrm rot="5400000">
              <a:off x="6124952" y="1775714"/>
              <a:ext cx="2210591" cy="23510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mn-ea"/>
                  <a:cs typeface="Arial" panose="020B0604020202020204" pitchFamily="34" charset="0"/>
                </a:rPr>
                <a:t>Memory Traces</a:t>
              </a:r>
            </a:p>
          </p:txBody>
        </p:sp>
      </p:grpSp>
      <p:grpSp>
        <p:nvGrpSpPr>
          <p:cNvPr id="106" name="Group 105">
            <a:extLst>
              <a:ext uri="{FF2B5EF4-FFF2-40B4-BE49-F238E27FC236}">
                <a16:creationId xmlns:a16="http://schemas.microsoft.com/office/drawing/2014/main" id="{823D9014-BE5E-8E4E-A303-D535A2F18003}"/>
              </a:ext>
            </a:extLst>
          </p:cNvPr>
          <p:cNvGrpSpPr/>
          <p:nvPr/>
        </p:nvGrpSpPr>
        <p:grpSpPr>
          <a:xfrm>
            <a:off x="2467989" y="3303722"/>
            <a:ext cx="3314426" cy="3480557"/>
            <a:chOff x="2467989" y="3303722"/>
            <a:chExt cx="3314426" cy="3480557"/>
          </a:xfrm>
        </p:grpSpPr>
        <p:grpSp>
          <p:nvGrpSpPr>
            <p:cNvPr id="71" name="Group 70">
              <a:extLst>
                <a:ext uri="{FF2B5EF4-FFF2-40B4-BE49-F238E27FC236}">
                  <a16:creationId xmlns:a16="http://schemas.microsoft.com/office/drawing/2014/main" id="{24623BCE-2854-2C46-B128-C8E281464909}"/>
                </a:ext>
              </a:extLst>
            </p:cNvPr>
            <p:cNvGrpSpPr/>
            <p:nvPr/>
          </p:nvGrpSpPr>
          <p:grpSpPr>
            <a:xfrm>
              <a:off x="2467989" y="3801760"/>
              <a:ext cx="2827135" cy="2353616"/>
              <a:chOff x="2485184" y="3820139"/>
              <a:chExt cx="2827135" cy="2353616"/>
            </a:xfrm>
          </p:grpSpPr>
          <p:sp>
            <p:nvSpPr>
              <p:cNvPr id="271" name="Rounded Rectangle 270">
                <a:extLst>
                  <a:ext uri="{FF2B5EF4-FFF2-40B4-BE49-F238E27FC236}">
                    <a16:creationId xmlns:a16="http://schemas.microsoft.com/office/drawing/2014/main" id="{F4B7EBF3-5B7F-984A-87B0-15625C5A71F6}"/>
                  </a:ext>
                </a:extLst>
              </p:cNvPr>
              <p:cNvSpPr/>
              <p:nvPr/>
            </p:nvSpPr>
            <p:spPr>
              <a:xfrm rot="5400000">
                <a:off x="4588192" y="4505406"/>
                <a:ext cx="524709" cy="923544"/>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Temp. Locality</a:t>
                </a:r>
              </a:p>
            </p:txBody>
          </p:sp>
          <p:sp>
            <p:nvSpPr>
              <p:cNvPr id="272" name="Rounded Rectangle 271">
                <a:extLst>
                  <a:ext uri="{FF2B5EF4-FFF2-40B4-BE49-F238E27FC236}">
                    <a16:creationId xmlns:a16="http://schemas.microsoft.com/office/drawing/2014/main" id="{F4448581-A2FB-DE42-8FE6-AF92F52D8CFC}"/>
                  </a:ext>
                </a:extLst>
              </p:cNvPr>
              <p:cNvSpPr/>
              <p:nvPr/>
            </p:nvSpPr>
            <p:spPr>
              <a:xfrm rot="5400000">
                <a:off x="3384521" y="4024726"/>
                <a:ext cx="411480" cy="926575"/>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LFMR</a:t>
                </a:r>
              </a:p>
            </p:txBody>
          </p:sp>
          <p:cxnSp>
            <p:nvCxnSpPr>
              <p:cNvPr id="273" name="Elbow Connector 272">
                <a:extLst>
                  <a:ext uri="{FF2B5EF4-FFF2-40B4-BE49-F238E27FC236}">
                    <a16:creationId xmlns:a16="http://schemas.microsoft.com/office/drawing/2014/main" id="{82C13051-583E-924F-89E6-8DC3E55B7A6F}"/>
                  </a:ext>
                </a:extLst>
              </p:cNvPr>
              <p:cNvCxnSpPr>
                <a:cxnSpLocks/>
                <a:stCxn id="271" idx="2"/>
                <a:endCxn id="270" idx="0"/>
              </p:cNvCxnSpPr>
              <p:nvPr/>
            </p:nvCxnSpPr>
            <p:spPr>
              <a:xfrm rot="10800000" flipV="1">
                <a:off x="4050775" y="4967179"/>
                <a:ext cx="338000" cy="463094"/>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4" name="Elbow Connector 273">
                <a:extLst>
                  <a:ext uri="{FF2B5EF4-FFF2-40B4-BE49-F238E27FC236}">
                    <a16:creationId xmlns:a16="http://schemas.microsoft.com/office/drawing/2014/main" id="{A7D3C12C-2FA5-6348-AB00-9F9708A613AB}"/>
                  </a:ext>
                </a:extLst>
              </p:cNvPr>
              <p:cNvCxnSpPr>
                <a:cxnSpLocks/>
              </p:cNvCxnSpPr>
              <p:nvPr/>
            </p:nvCxnSpPr>
            <p:spPr>
              <a:xfrm rot="10800000">
                <a:off x="4043821" y="4488015"/>
                <a:ext cx="335226" cy="479165"/>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70" name="Rounded Rectangle 269">
                <a:extLst>
                  <a:ext uri="{FF2B5EF4-FFF2-40B4-BE49-F238E27FC236}">
                    <a16:creationId xmlns:a16="http://schemas.microsoft.com/office/drawing/2014/main" id="{675BB5C0-C382-8045-BE41-7D12917FBE0B}"/>
                  </a:ext>
                </a:extLst>
              </p:cNvPr>
              <p:cNvSpPr/>
              <p:nvPr/>
            </p:nvSpPr>
            <p:spPr>
              <a:xfrm rot="5400000">
                <a:off x="3383263" y="4968501"/>
                <a:ext cx="411480" cy="923544"/>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LFMR</a:t>
                </a:r>
              </a:p>
            </p:txBody>
          </p:sp>
          <p:sp>
            <p:nvSpPr>
              <p:cNvPr id="247" name="Rectangle 246">
                <a:extLst>
                  <a:ext uri="{FF2B5EF4-FFF2-40B4-BE49-F238E27FC236}">
                    <a16:creationId xmlns:a16="http://schemas.microsoft.com/office/drawing/2014/main" id="{F4503AC4-80B6-8E43-8876-7E8519C3D7D8}"/>
                  </a:ext>
                </a:extLst>
              </p:cNvPr>
              <p:cNvSpPr/>
              <p:nvPr/>
            </p:nvSpPr>
            <p:spPr>
              <a:xfrm>
                <a:off x="4252976" y="5394644"/>
                <a:ext cx="54213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Low</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48" name="Rectangle 247">
                <a:extLst>
                  <a:ext uri="{FF2B5EF4-FFF2-40B4-BE49-F238E27FC236}">
                    <a16:creationId xmlns:a16="http://schemas.microsoft.com/office/drawing/2014/main" id="{F034F961-FD4A-824B-B66F-2B67DA01EF28}"/>
                  </a:ext>
                </a:extLst>
              </p:cNvPr>
              <p:cNvSpPr/>
              <p:nvPr/>
            </p:nvSpPr>
            <p:spPr>
              <a:xfrm>
                <a:off x="4254505" y="4276945"/>
                <a:ext cx="58221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High</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cxnSp>
            <p:nvCxnSpPr>
              <p:cNvPr id="249" name="Elbow Connector 248">
                <a:extLst>
                  <a:ext uri="{FF2B5EF4-FFF2-40B4-BE49-F238E27FC236}">
                    <a16:creationId xmlns:a16="http://schemas.microsoft.com/office/drawing/2014/main" id="{A3A215D8-9A3D-C144-8370-BCE59BC20CD0}"/>
                  </a:ext>
                </a:extLst>
              </p:cNvPr>
              <p:cNvCxnSpPr>
                <a:cxnSpLocks/>
              </p:cNvCxnSpPr>
              <p:nvPr/>
            </p:nvCxnSpPr>
            <p:spPr>
              <a:xfrm flipH="1">
                <a:off x="2783835" y="4430184"/>
                <a:ext cx="334967"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0" name="Elbow Connector 249">
                <a:extLst>
                  <a:ext uri="{FF2B5EF4-FFF2-40B4-BE49-F238E27FC236}">
                    <a16:creationId xmlns:a16="http://schemas.microsoft.com/office/drawing/2014/main" id="{DEF25A4C-F396-2B4F-9AA2-44F6958C153C}"/>
                  </a:ext>
                </a:extLst>
              </p:cNvPr>
              <p:cNvCxnSpPr>
                <a:cxnSpLocks/>
              </p:cNvCxnSpPr>
              <p:nvPr/>
            </p:nvCxnSpPr>
            <p:spPr>
              <a:xfrm rot="10800000">
                <a:off x="2786611" y="3905473"/>
                <a:ext cx="332191"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1" name="Elbow Connector 250">
                <a:extLst>
                  <a:ext uri="{FF2B5EF4-FFF2-40B4-BE49-F238E27FC236}">
                    <a16:creationId xmlns:a16="http://schemas.microsoft.com/office/drawing/2014/main" id="{771E5C1B-F2C5-4545-8D77-C9DF5F89D29D}"/>
                  </a:ext>
                </a:extLst>
              </p:cNvPr>
              <p:cNvCxnSpPr>
                <a:cxnSpLocks/>
              </p:cNvCxnSpPr>
              <p:nvPr/>
            </p:nvCxnSpPr>
            <p:spPr>
              <a:xfrm flipH="1">
                <a:off x="2783835" y="5503384"/>
                <a:ext cx="334967"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2" name="Elbow Connector 251">
                <a:extLst>
                  <a:ext uri="{FF2B5EF4-FFF2-40B4-BE49-F238E27FC236}">
                    <a16:creationId xmlns:a16="http://schemas.microsoft.com/office/drawing/2014/main" id="{DE342E5D-2C05-024D-9B23-9FA85D8B8BB0}"/>
                  </a:ext>
                </a:extLst>
              </p:cNvPr>
              <p:cNvCxnSpPr>
                <a:cxnSpLocks/>
              </p:cNvCxnSpPr>
              <p:nvPr/>
            </p:nvCxnSpPr>
            <p:spPr>
              <a:xfrm rot="10800000">
                <a:off x="2786611" y="4978673"/>
                <a:ext cx="332191"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53" name="Rectangle 252">
                <a:extLst>
                  <a:ext uri="{FF2B5EF4-FFF2-40B4-BE49-F238E27FC236}">
                    <a16:creationId xmlns:a16="http://schemas.microsoft.com/office/drawing/2014/main" id="{79DB50EF-7C2F-2446-920E-11AFFB7F5BED}"/>
                  </a:ext>
                </a:extLst>
              </p:cNvPr>
              <p:cNvSpPr/>
              <p:nvPr/>
            </p:nvSpPr>
            <p:spPr>
              <a:xfrm>
                <a:off x="2960725" y="3820139"/>
                <a:ext cx="56977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High</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54" name="Rectangle 253">
                <a:extLst>
                  <a:ext uri="{FF2B5EF4-FFF2-40B4-BE49-F238E27FC236}">
                    <a16:creationId xmlns:a16="http://schemas.microsoft.com/office/drawing/2014/main" id="{9BAE29C0-D51E-AE45-85BF-D49E901350C2}"/>
                  </a:ext>
                </a:extLst>
              </p:cNvPr>
              <p:cNvSpPr/>
              <p:nvPr/>
            </p:nvSpPr>
            <p:spPr>
              <a:xfrm>
                <a:off x="2975840" y="5865978"/>
                <a:ext cx="54213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Low</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60" name="Rectangle 259">
                <a:extLst>
                  <a:ext uri="{FF2B5EF4-FFF2-40B4-BE49-F238E27FC236}">
                    <a16:creationId xmlns:a16="http://schemas.microsoft.com/office/drawing/2014/main" id="{5BD04208-6D2D-5B49-9F2D-B7543F1BF695}"/>
                  </a:ext>
                </a:extLst>
              </p:cNvPr>
              <p:cNvSpPr/>
              <p:nvPr/>
            </p:nvSpPr>
            <p:spPr>
              <a:xfrm>
                <a:off x="2485184" y="4726091"/>
                <a:ext cx="343364"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grpSp>
          <p:nvGrpSpPr>
            <p:cNvPr id="173" name="Group 172">
              <a:extLst>
                <a:ext uri="{FF2B5EF4-FFF2-40B4-BE49-F238E27FC236}">
                  <a16:creationId xmlns:a16="http://schemas.microsoft.com/office/drawing/2014/main" id="{19030FB5-8968-B74A-976B-EFEAD50506F0}"/>
                </a:ext>
              </a:extLst>
            </p:cNvPr>
            <p:cNvGrpSpPr/>
            <p:nvPr/>
          </p:nvGrpSpPr>
          <p:grpSpPr>
            <a:xfrm rot="10800000">
              <a:off x="5231505" y="3303722"/>
              <a:ext cx="550910" cy="3480557"/>
              <a:chOff x="8565895" y="1384438"/>
              <a:chExt cx="1138776" cy="1819527"/>
            </a:xfrm>
          </p:grpSpPr>
          <p:cxnSp>
            <p:nvCxnSpPr>
              <p:cNvPr id="174" name="Straight Connector 173">
                <a:extLst>
                  <a:ext uri="{FF2B5EF4-FFF2-40B4-BE49-F238E27FC236}">
                    <a16:creationId xmlns:a16="http://schemas.microsoft.com/office/drawing/2014/main" id="{EC3FBC3C-82F0-AE40-9D3E-B74067B69DF2}"/>
                  </a:ext>
                </a:extLst>
              </p:cNvPr>
              <p:cNvCxnSpPr>
                <a:cxnSpLocks/>
              </p:cNvCxnSpPr>
              <p:nvPr/>
            </p:nvCxnSpPr>
            <p:spPr>
              <a:xfrm rot="10800000" flipH="1" flipV="1">
                <a:off x="8714828" y="1384438"/>
                <a:ext cx="840907" cy="787559"/>
              </a:xfrm>
              <a:prstGeom prst="line">
                <a:avLst/>
              </a:prstGeom>
              <a:ln w="19050"/>
            </p:spPr>
            <p:style>
              <a:lnRef idx="1">
                <a:schemeClr val="dk1"/>
              </a:lnRef>
              <a:fillRef idx="0">
                <a:schemeClr val="dk1"/>
              </a:fillRef>
              <a:effectRef idx="0">
                <a:schemeClr val="dk1"/>
              </a:effectRef>
              <a:fontRef idx="minor">
                <a:schemeClr val="tx1"/>
              </a:fontRef>
            </p:style>
          </p:cxnSp>
          <p:cxnSp>
            <p:nvCxnSpPr>
              <p:cNvPr id="175" name="Straight Connector 174">
                <a:extLst>
                  <a:ext uri="{FF2B5EF4-FFF2-40B4-BE49-F238E27FC236}">
                    <a16:creationId xmlns:a16="http://schemas.microsoft.com/office/drawing/2014/main" id="{20F26345-A536-084E-B74A-4E3D62B57CAB}"/>
                  </a:ext>
                </a:extLst>
              </p:cNvPr>
              <p:cNvCxnSpPr>
                <a:cxnSpLocks/>
              </p:cNvCxnSpPr>
              <p:nvPr/>
            </p:nvCxnSpPr>
            <p:spPr>
              <a:xfrm rot="10800000" flipH="1">
                <a:off x="8565895" y="2519526"/>
                <a:ext cx="1138776" cy="684439"/>
              </a:xfrm>
              <a:prstGeom prst="line">
                <a:avLst/>
              </a:prstGeom>
              <a:ln w="19050"/>
            </p:spPr>
            <p:style>
              <a:lnRef idx="1">
                <a:schemeClr val="dk1"/>
              </a:lnRef>
              <a:fillRef idx="0">
                <a:schemeClr val="dk1"/>
              </a:fillRef>
              <a:effectRef idx="0">
                <a:schemeClr val="dk1"/>
              </a:effectRef>
              <a:fontRef idx="minor">
                <a:schemeClr val="tx1"/>
              </a:fontRef>
            </p:style>
          </p:cxnSp>
        </p:grpSp>
      </p:grpSp>
      <p:grpSp>
        <p:nvGrpSpPr>
          <p:cNvPr id="97" name="Group 96">
            <a:extLst>
              <a:ext uri="{FF2B5EF4-FFF2-40B4-BE49-F238E27FC236}">
                <a16:creationId xmlns:a16="http://schemas.microsoft.com/office/drawing/2014/main" id="{2CA935D6-493F-FC42-AA51-7C8AE9F62A72}"/>
              </a:ext>
            </a:extLst>
          </p:cNvPr>
          <p:cNvGrpSpPr/>
          <p:nvPr/>
        </p:nvGrpSpPr>
        <p:grpSpPr>
          <a:xfrm>
            <a:off x="1884871" y="736482"/>
            <a:ext cx="2839433" cy="2268045"/>
            <a:chOff x="1884871" y="736482"/>
            <a:chExt cx="2839433" cy="2268045"/>
          </a:xfrm>
        </p:grpSpPr>
        <p:sp>
          <p:nvSpPr>
            <p:cNvPr id="110" name="Rectangle 109">
              <a:extLst>
                <a:ext uri="{FF2B5EF4-FFF2-40B4-BE49-F238E27FC236}">
                  <a16:creationId xmlns:a16="http://schemas.microsoft.com/office/drawing/2014/main" id="{552D9466-1009-2841-83C6-299787C48245}"/>
                </a:ext>
              </a:extLst>
            </p:cNvPr>
            <p:cNvSpPr/>
            <p:nvPr/>
          </p:nvSpPr>
          <p:spPr>
            <a:xfrm>
              <a:off x="2302219" y="1158829"/>
              <a:ext cx="2422085" cy="1845698"/>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11" name="Group 110">
              <a:extLst>
                <a:ext uri="{FF2B5EF4-FFF2-40B4-BE49-F238E27FC236}">
                  <a16:creationId xmlns:a16="http://schemas.microsoft.com/office/drawing/2014/main" id="{5EEA9854-1096-154D-B64C-2C426A8C38BA}"/>
                </a:ext>
              </a:extLst>
            </p:cNvPr>
            <p:cNvGrpSpPr/>
            <p:nvPr/>
          </p:nvGrpSpPr>
          <p:grpSpPr>
            <a:xfrm>
              <a:off x="2428971" y="1680938"/>
              <a:ext cx="1083631" cy="731005"/>
              <a:chOff x="1223341" y="1265937"/>
              <a:chExt cx="1083631" cy="731005"/>
            </a:xfrm>
          </p:grpSpPr>
          <p:pic>
            <p:nvPicPr>
              <p:cNvPr id="112" name="Picture 111">
                <a:extLst>
                  <a:ext uri="{FF2B5EF4-FFF2-40B4-BE49-F238E27FC236}">
                    <a16:creationId xmlns:a16="http://schemas.microsoft.com/office/drawing/2014/main" id="{47DFACDD-18DB-774E-B641-26E654A7D9A8}"/>
                  </a:ext>
                </a:extLst>
              </p:cNvPr>
              <p:cNvPicPr>
                <a:picLocks noChangeAspect="1"/>
              </p:cNvPicPr>
              <p:nvPr/>
            </p:nvPicPr>
            <p:blipFill>
              <a:blip r:embed="rId3">
                <a:grayscl/>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15886174">
                <a:off x="1254005" y="1235273"/>
                <a:ext cx="731005" cy="792333"/>
              </a:xfrm>
              <a:prstGeom prst="rect">
                <a:avLst/>
              </a:prstGeom>
            </p:spPr>
          </p:pic>
          <p:cxnSp>
            <p:nvCxnSpPr>
              <p:cNvPr id="113" name="Straight Connector 112">
                <a:extLst>
                  <a:ext uri="{FF2B5EF4-FFF2-40B4-BE49-F238E27FC236}">
                    <a16:creationId xmlns:a16="http://schemas.microsoft.com/office/drawing/2014/main" id="{21C492B5-B4BE-B843-9BB5-E1EE418D5964}"/>
                  </a:ext>
                </a:extLst>
              </p:cNvPr>
              <p:cNvCxnSpPr>
                <a:cxnSpLocks/>
              </p:cNvCxnSpPr>
              <p:nvPr/>
            </p:nvCxnSpPr>
            <p:spPr>
              <a:xfrm flipV="1">
                <a:off x="1509187" y="1310000"/>
                <a:ext cx="797785" cy="83724"/>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114" name="Straight Connector 113">
                <a:extLst>
                  <a:ext uri="{FF2B5EF4-FFF2-40B4-BE49-F238E27FC236}">
                    <a16:creationId xmlns:a16="http://schemas.microsoft.com/office/drawing/2014/main" id="{119612AD-77FA-604B-A1C8-9DFAC3B0DA36}"/>
                  </a:ext>
                </a:extLst>
              </p:cNvPr>
              <p:cNvCxnSpPr>
                <a:cxnSpLocks/>
              </p:cNvCxnSpPr>
              <p:nvPr/>
            </p:nvCxnSpPr>
            <p:spPr>
              <a:xfrm>
                <a:off x="1479367" y="1704111"/>
                <a:ext cx="812012" cy="196821"/>
              </a:xfrm>
              <a:prstGeom prst="line">
                <a:avLst/>
              </a:prstGeom>
              <a:ln w="19050">
                <a:prstDash val="sysDot"/>
              </a:ln>
            </p:spPr>
            <p:style>
              <a:lnRef idx="1">
                <a:schemeClr val="dk1"/>
              </a:lnRef>
              <a:fillRef idx="0">
                <a:schemeClr val="dk1"/>
              </a:fillRef>
              <a:effectRef idx="0">
                <a:schemeClr val="dk1"/>
              </a:effectRef>
              <a:fontRef idx="minor">
                <a:schemeClr val="tx1"/>
              </a:fontRef>
            </p:style>
          </p:cxnSp>
        </p:grpSp>
        <p:grpSp>
          <p:nvGrpSpPr>
            <p:cNvPr id="115" name="Group 114">
              <a:extLst>
                <a:ext uri="{FF2B5EF4-FFF2-40B4-BE49-F238E27FC236}">
                  <a16:creationId xmlns:a16="http://schemas.microsoft.com/office/drawing/2014/main" id="{6DFE94AB-4A69-E046-BE6A-A3D42A1066FC}"/>
                </a:ext>
              </a:extLst>
            </p:cNvPr>
            <p:cNvGrpSpPr/>
            <p:nvPr/>
          </p:nvGrpSpPr>
          <p:grpSpPr>
            <a:xfrm>
              <a:off x="3484207" y="1373468"/>
              <a:ext cx="1150668" cy="1506436"/>
              <a:chOff x="2372838" y="1450082"/>
              <a:chExt cx="1150668" cy="1630903"/>
            </a:xfrm>
          </p:grpSpPr>
          <p:grpSp>
            <p:nvGrpSpPr>
              <p:cNvPr id="116" name="Group 115">
                <a:extLst>
                  <a:ext uri="{FF2B5EF4-FFF2-40B4-BE49-F238E27FC236}">
                    <a16:creationId xmlns:a16="http://schemas.microsoft.com/office/drawing/2014/main" id="{E741F835-2386-9044-BB82-98209F29FC95}"/>
                  </a:ext>
                </a:extLst>
              </p:cNvPr>
              <p:cNvGrpSpPr/>
              <p:nvPr/>
            </p:nvGrpSpPr>
            <p:grpSpPr>
              <a:xfrm>
                <a:off x="2372839" y="1450082"/>
                <a:ext cx="1150667" cy="1630903"/>
                <a:chOff x="384443" y="1798097"/>
                <a:chExt cx="1150667" cy="1630903"/>
              </a:xfrm>
            </p:grpSpPr>
            <p:sp>
              <p:nvSpPr>
                <p:cNvPr id="120" name="Rectangle 119">
                  <a:extLst>
                    <a:ext uri="{FF2B5EF4-FFF2-40B4-BE49-F238E27FC236}">
                      <a16:creationId xmlns:a16="http://schemas.microsoft.com/office/drawing/2014/main" id="{76168B57-E29E-2045-9CA4-117F654A6B63}"/>
                    </a:ext>
                  </a:extLst>
                </p:cNvPr>
                <p:cNvSpPr/>
                <p:nvPr/>
              </p:nvSpPr>
              <p:spPr>
                <a:xfrm>
                  <a:off x="384443" y="1798097"/>
                  <a:ext cx="1150667" cy="163090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121" name="Freeform 120">
                  <a:extLst>
                    <a:ext uri="{FF2B5EF4-FFF2-40B4-BE49-F238E27FC236}">
                      <a16:creationId xmlns:a16="http://schemas.microsoft.com/office/drawing/2014/main" id="{D5CF91B9-543D-E94E-B059-C0CBC8B314FE}"/>
                    </a:ext>
                  </a:extLst>
                </p:cNvPr>
                <p:cNvSpPr/>
                <p:nvPr/>
              </p:nvSpPr>
              <p:spPr>
                <a:xfrm>
                  <a:off x="610872" y="2314417"/>
                  <a:ext cx="690880" cy="99550"/>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rgbClr val="F2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22" name="Freeform 121">
                  <a:extLst>
                    <a:ext uri="{FF2B5EF4-FFF2-40B4-BE49-F238E27FC236}">
                      <a16:creationId xmlns:a16="http://schemas.microsoft.com/office/drawing/2014/main" id="{E946E497-9AE1-1E44-84B6-3AD7CA3C6285}"/>
                    </a:ext>
                  </a:extLst>
                </p:cNvPr>
                <p:cNvSpPr/>
                <p:nvPr/>
              </p:nvSpPr>
              <p:spPr>
                <a:xfrm>
                  <a:off x="615844" y="2585184"/>
                  <a:ext cx="690880" cy="99550"/>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rgbClr val="F2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17" name="Rectangle 116">
                <a:extLst>
                  <a:ext uri="{FF2B5EF4-FFF2-40B4-BE49-F238E27FC236}">
                    <a16:creationId xmlns:a16="http://schemas.microsoft.com/office/drawing/2014/main" id="{C43DEDFA-9611-494A-9222-A5F73DC15CC1}"/>
                  </a:ext>
                </a:extLst>
              </p:cNvPr>
              <p:cNvSpPr/>
              <p:nvPr/>
            </p:nvSpPr>
            <p:spPr>
              <a:xfrm>
                <a:off x="2372838" y="1848744"/>
                <a:ext cx="1150667" cy="586103"/>
              </a:xfrm>
              <a:prstGeom prst="rect">
                <a:avLst/>
              </a:prstGeom>
              <a:solidFill>
                <a:srgbClr val="F2220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18" name="Rectangle 117">
                <a:extLst>
                  <a:ext uri="{FF2B5EF4-FFF2-40B4-BE49-F238E27FC236}">
                    <a16:creationId xmlns:a16="http://schemas.microsoft.com/office/drawing/2014/main" id="{3C2FFFA4-176C-F242-BBBA-7B521BD13F09}"/>
                  </a:ext>
                </a:extLst>
              </p:cNvPr>
              <p:cNvSpPr/>
              <p:nvPr/>
            </p:nvSpPr>
            <p:spPr>
              <a:xfrm>
                <a:off x="2451653" y="1577642"/>
                <a:ext cx="1021433" cy="299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roi_begin</a:t>
                </a:r>
              </a:p>
            </p:txBody>
          </p:sp>
          <p:sp>
            <p:nvSpPr>
              <p:cNvPr id="119" name="Rectangle 118">
                <a:extLst>
                  <a:ext uri="{FF2B5EF4-FFF2-40B4-BE49-F238E27FC236}">
                    <a16:creationId xmlns:a16="http://schemas.microsoft.com/office/drawing/2014/main" id="{A18BA5B8-20CD-8D46-B8E0-0C58ADCBB220}"/>
                  </a:ext>
                </a:extLst>
              </p:cNvPr>
              <p:cNvSpPr/>
              <p:nvPr/>
            </p:nvSpPr>
            <p:spPr>
              <a:xfrm>
                <a:off x="2547920" y="2377110"/>
                <a:ext cx="835485" cy="299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roi_end</a:t>
                </a:r>
                <a:endParaRPr kumimoji="0" lang="en-US" sz="12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grpSp>
        <p:sp>
          <p:nvSpPr>
            <p:cNvPr id="124" name="Rectangle 123">
              <a:extLst>
                <a:ext uri="{FF2B5EF4-FFF2-40B4-BE49-F238E27FC236}">
                  <a16:creationId xmlns:a16="http://schemas.microsoft.com/office/drawing/2014/main" id="{D7D8FFA7-89ED-424A-87D1-F1EE8759A63B}"/>
                </a:ext>
              </a:extLst>
            </p:cNvPr>
            <p:cNvSpPr/>
            <p:nvPr/>
          </p:nvSpPr>
          <p:spPr>
            <a:xfrm>
              <a:off x="2404952" y="2404426"/>
              <a:ext cx="104387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Profiler</a:t>
              </a:r>
            </a:p>
          </p:txBody>
        </p:sp>
        <p:grpSp>
          <p:nvGrpSpPr>
            <p:cNvPr id="153" name="Group 152">
              <a:extLst>
                <a:ext uri="{FF2B5EF4-FFF2-40B4-BE49-F238E27FC236}">
                  <a16:creationId xmlns:a16="http://schemas.microsoft.com/office/drawing/2014/main" id="{F954D159-745E-AE42-84CF-77C789CBFBBC}"/>
                </a:ext>
              </a:extLst>
            </p:cNvPr>
            <p:cNvGrpSpPr/>
            <p:nvPr/>
          </p:nvGrpSpPr>
          <p:grpSpPr>
            <a:xfrm>
              <a:off x="1884871" y="1125488"/>
              <a:ext cx="534754" cy="1801990"/>
              <a:chOff x="8556981" y="1480516"/>
              <a:chExt cx="639488" cy="1801990"/>
            </a:xfrm>
          </p:grpSpPr>
          <p:cxnSp>
            <p:nvCxnSpPr>
              <p:cNvPr id="154" name="Straight Connector 153">
                <a:extLst>
                  <a:ext uri="{FF2B5EF4-FFF2-40B4-BE49-F238E27FC236}">
                    <a16:creationId xmlns:a16="http://schemas.microsoft.com/office/drawing/2014/main" id="{997DE847-D98D-514A-894F-E8DC4E8CCF16}"/>
                  </a:ext>
                </a:extLst>
              </p:cNvPr>
              <p:cNvCxnSpPr>
                <a:cxnSpLocks/>
              </p:cNvCxnSpPr>
              <p:nvPr/>
            </p:nvCxnSpPr>
            <p:spPr>
              <a:xfrm>
                <a:off x="8556981" y="1480516"/>
                <a:ext cx="624180" cy="621757"/>
              </a:xfrm>
              <a:prstGeom prst="line">
                <a:avLst/>
              </a:prstGeom>
              <a:ln w="19050"/>
            </p:spPr>
            <p:style>
              <a:lnRef idx="1">
                <a:schemeClr val="dk1"/>
              </a:lnRef>
              <a:fillRef idx="0">
                <a:schemeClr val="dk1"/>
              </a:fillRef>
              <a:effectRef idx="0">
                <a:schemeClr val="dk1"/>
              </a:effectRef>
              <a:fontRef idx="minor">
                <a:schemeClr val="tx1"/>
              </a:fontRef>
            </p:style>
          </p:cxnSp>
          <p:cxnSp>
            <p:nvCxnSpPr>
              <p:cNvPr id="155" name="Straight Connector 154">
                <a:extLst>
                  <a:ext uri="{FF2B5EF4-FFF2-40B4-BE49-F238E27FC236}">
                    <a16:creationId xmlns:a16="http://schemas.microsoft.com/office/drawing/2014/main" id="{F84EBE10-4F34-A64B-BFBA-0E1240FC0986}"/>
                  </a:ext>
                </a:extLst>
              </p:cNvPr>
              <p:cNvCxnSpPr>
                <a:cxnSpLocks/>
              </p:cNvCxnSpPr>
              <p:nvPr/>
            </p:nvCxnSpPr>
            <p:spPr>
              <a:xfrm flipV="1">
                <a:off x="8556981" y="2534349"/>
                <a:ext cx="639488" cy="748157"/>
              </a:xfrm>
              <a:prstGeom prst="line">
                <a:avLst/>
              </a:prstGeom>
              <a:ln w="19050"/>
            </p:spPr>
            <p:style>
              <a:lnRef idx="1">
                <a:schemeClr val="dk1"/>
              </a:lnRef>
              <a:fillRef idx="0">
                <a:schemeClr val="dk1"/>
              </a:fillRef>
              <a:effectRef idx="0">
                <a:schemeClr val="dk1"/>
              </a:effectRef>
              <a:fontRef idx="minor">
                <a:schemeClr val="tx1"/>
              </a:fontRef>
            </p:style>
          </p:cxnSp>
        </p:grpSp>
        <p:sp>
          <p:nvSpPr>
            <p:cNvPr id="6" name="Rectangle 5">
              <a:extLst>
                <a:ext uri="{FF2B5EF4-FFF2-40B4-BE49-F238E27FC236}">
                  <a16:creationId xmlns:a16="http://schemas.microsoft.com/office/drawing/2014/main" id="{B2354BE9-0D6A-254D-B5C1-2096414C69DD}"/>
                </a:ext>
              </a:extLst>
            </p:cNvPr>
            <p:cNvSpPr/>
            <p:nvPr/>
          </p:nvSpPr>
          <p:spPr>
            <a:xfrm>
              <a:off x="2302219" y="736482"/>
              <a:ext cx="2422085" cy="557784"/>
            </a:xfrm>
            <a:prstGeom prst="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Application Profiling</a:t>
              </a:r>
            </a:p>
          </p:txBody>
        </p:sp>
      </p:grpSp>
      <p:grpSp>
        <p:nvGrpSpPr>
          <p:cNvPr id="182" name="Group 181">
            <a:extLst>
              <a:ext uri="{FF2B5EF4-FFF2-40B4-BE49-F238E27FC236}">
                <a16:creationId xmlns:a16="http://schemas.microsoft.com/office/drawing/2014/main" id="{55067FD7-77FA-044F-93C2-734C41DD09EA}"/>
              </a:ext>
            </a:extLst>
          </p:cNvPr>
          <p:cNvGrpSpPr/>
          <p:nvPr/>
        </p:nvGrpSpPr>
        <p:grpSpPr>
          <a:xfrm>
            <a:off x="34219" y="618869"/>
            <a:ext cx="1970246" cy="2370428"/>
            <a:chOff x="34219" y="618869"/>
            <a:chExt cx="1970246" cy="2370428"/>
          </a:xfrm>
        </p:grpSpPr>
        <p:sp>
          <p:nvSpPr>
            <p:cNvPr id="126" name="Rectangle 125">
              <a:extLst>
                <a:ext uri="{FF2B5EF4-FFF2-40B4-BE49-F238E27FC236}">
                  <a16:creationId xmlns:a16="http://schemas.microsoft.com/office/drawing/2014/main" id="{D2AA2CEE-B166-D74D-B04E-1942696CF979}"/>
                </a:ext>
              </a:extLst>
            </p:cNvPr>
            <p:cNvSpPr/>
            <p:nvPr/>
          </p:nvSpPr>
          <p:spPr>
            <a:xfrm>
              <a:off x="34219" y="1008115"/>
              <a:ext cx="1970246"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Target Application</a:t>
              </a:r>
            </a:p>
          </p:txBody>
        </p:sp>
        <p:grpSp>
          <p:nvGrpSpPr>
            <p:cNvPr id="96" name="Group 95">
              <a:extLst>
                <a:ext uri="{FF2B5EF4-FFF2-40B4-BE49-F238E27FC236}">
                  <a16:creationId xmlns:a16="http://schemas.microsoft.com/office/drawing/2014/main" id="{42CB0CEF-C999-9C43-A230-0F857D001E90}"/>
                </a:ext>
              </a:extLst>
            </p:cNvPr>
            <p:cNvGrpSpPr/>
            <p:nvPr/>
          </p:nvGrpSpPr>
          <p:grpSpPr>
            <a:xfrm>
              <a:off x="219760" y="618869"/>
              <a:ext cx="1568207" cy="2370428"/>
              <a:chOff x="219760" y="618869"/>
              <a:chExt cx="1568207" cy="2370428"/>
            </a:xfrm>
          </p:grpSpPr>
          <p:sp>
            <p:nvSpPr>
              <p:cNvPr id="125" name="Rectangle 124">
                <a:extLst>
                  <a:ext uri="{FF2B5EF4-FFF2-40B4-BE49-F238E27FC236}">
                    <a16:creationId xmlns:a16="http://schemas.microsoft.com/office/drawing/2014/main" id="{DE179687-1111-3D40-9DBC-D6F753B7D399}"/>
                  </a:ext>
                </a:extLst>
              </p:cNvPr>
              <p:cNvSpPr/>
              <p:nvPr/>
            </p:nvSpPr>
            <p:spPr>
              <a:xfrm>
                <a:off x="245270" y="979903"/>
                <a:ext cx="1542697" cy="2009394"/>
              </a:xfrm>
              <a:prstGeom prst="rect">
                <a:avLst/>
              </a:prstGeom>
              <a:solidFill>
                <a:schemeClr val="accent6">
                  <a:lumMod val="40000"/>
                  <a:lumOff val="60000"/>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27" name="Group 126">
                <a:extLst>
                  <a:ext uri="{FF2B5EF4-FFF2-40B4-BE49-F238E27FC236}">
                    <a16:creationId xmlns:a16="http://schemas.microsoft.com/office/drawing/2014/main" id="{0CAC0D48-CABA-B04C-B9F6-C11ED3B1A67C}"/>
                  </a:ext>
                </a:extLst>
              </p:cNvPr>
              <p:cNvGrpSpPr/>
              <p:nvPr/>
            </p:nvGrpSpPr>
            <p:grpSpPr>
              <a:xfrm>
                <a:off x="502434" y="1345308"/>
                <a:ext cx="1161012" cy="1542683"/>
                <a:chOff x="192558" y="815374"/>
                <a:chExt cx="1161012" cy="1542683"/>
              </a:xfrm>
            </p:grpSpPr>
            <p:sp>
              <p:nvSpPr>
                <p:cNvPr id="128" name="Rectangle 127">
                  <a:extLst>
                    <a:ext uri="{FF2B5EF4-FFF2-40B4-BE49-F238E27FC236}">
                      <a16:creationId xmlns:a16="http://schemas.microsoft.com/office/drawing/2014/main" id="{80E00CFA-F899-0143-9343-FFB229492A8B}"/>
                    </a:ext>
                  </a:extLst>
                </p:cNvPr>
                <p:cNvSpPr/>
                <p:nvPr/>
              </p:nvSpPr>
              <p:spPr>
                <a:xfrm>
                  <a:off x="192558" y="815374"/>
                  <a:ext cx="1161012" cy="154268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129" name="Freeform 128">
                  <a:extLst>
                    <a:ext uri="{FF2B5EF4-FFF2-40B4-BE49-F238E27FC236}">
                      <a16:creationId xmlns:a16="http://schemas.microsoft.com/office/drawing/2014/main" id="{CE23A6B4-93C3-A948-BA91-EAAE76BFD94F}"/>
                    </a:ext>
                  </a:extLst>
                </p:cNvPr>
                <p:cNvSpPr/>
                <p:nvPr/>
              </p:nvSpPr>
              <p:spPr>
                <a:xfrm>
                  <a:off x="447346" y="1008621"/>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0" name="Freeform 129">
                  <a:extLst>
                    <a:ext uri="{FF2B5EF4-FFF2-40B4-BE49-F238E27FC236}">
                      <a16:creationId xmlns:a16="http://schemas.microsoft.com/office/drawing/2014/main" id="{E8618E44-97A3-144A-92F6-35AB0200FA97}"/>
                    </a:ext>
                  </a:extLst>
                </p:cNvPr>
                <p:cNvSpPr/>
                <p:nvPr/>
              </p:nvSpPr>
              <p:spPr>
                <a:xfrm>
                  <a:off x="474576" y="1340336"/>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1" name="Freeform 130">
                  <a:extLst>
                    <a:ext uri="{FF2B5EF4-FFF2-40B4-BE49-F238E27FC236}">
                      <a16:creationId xmlns:a16="http://schemas.microsoft.com/office/drawing/2014/main" id="{433D34DB-2DAC-5049-A0DB-695CF0613FA6}"/>
                    </a:ext>
                  </a:extLst>
                </p:cNvPr>
                <p:cNvSpPr/>
                <p:nvPr/>
              </p:nvSpPr>
              <p:spPr>
                <a:xfrm>
                  <a:off x="460805" y="1668670"/>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2" name="Freeform 131">
                  <a:extLst>
                    <a:ext uri="{FF2B5EF4-FFF2-40B4-BE49-F238E27FC236}">
                      <a16:creationId xmlns:a16="http://schemas.microsoft.com/office/drawing/2014/main" id="{CF0E0D82-95BB-E543-8547-B99A9DCA7232}"/>
                    </a:ext>
                  </a:extLst>
                </p:cNvPr>
                <p:cNvSpPr/>
                <p:nvPr/>
              </p:nvSpPr>
              <p:spPr>
                <a:xfrm>
                  <a:off x="474576" y="2001282"/>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33" name="Rectangle 132">
                <a:extLst>
                  <a:ext uri="{FF2B5EF4-FFF2-40B4-BE49-F238E27FC236}">
                    <a16:creationId xmlns:a16="http://schemas.microsoft.com/office/drawing/2014/main" id="{01ADA81E-9F22-2E49-823A-EAFE228161ED}"/>
                  </a:ext>
                </a:extLst>
              </p:cNvPr>
              <p:cNvSpPr/>
              <p:nvPr/>
            </p:nvSpPr>
            <p:spPr>
              <a:xfrm rot="16200000">
                <a:off x="-399340" y="1924514"/>
                <a:ext cx="1545978" cy="307777"/>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Source Code</a:t>
                </a:r>
              </a:p>
            </p:txBody>
          </p:sp>
          <p:sp>
            <p:nvSpPr>
              <p:cNvPr id="38" name="Rectangle 37">
                <a:extLst>
                  <a:ext uri="{FF2B5EF4-FFF2-40B4-BE49-F238E27FC236}">
                    <a16:creationId xmlns:a16="http://schemas.microsoft.com/office/drawing/2014/main" id="{9A1734DD-09B8-1841-9E15-E9630DC408F1}"/>
                  </a:ext>
                </a:extLst>
              </p:cNvPr>
              <p:cNvSpPr/>
              <p:nvPr/>
            </p:nvSpPr>
            <p:spPr>
              <a:xfrm>
                <a:off x="309531" y="618869"/>
                <a:ext cx="1414173"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User Input</a:t>
                </a:r>
              </a:p>
            </p:txBody>
          </p:sp>
        </p:grpSp>
      </p:grpSp>
      <p:grpSp>
        <p:nvGrpSpPr>
          <p:cNvPr id="181" name="Group 180">
            <a:extLst>
              <a:ext uri="{FF2B5EF4-FFF2-40B4-BE49-F238E27FC236}">
                <a16:creationId xmlns:a16="http://schemas.microsoft.com/office/drawing/2014/main" id="{5BD3EBE0-D55D-7447-8AC7-BDF8C4055E14}"/>
              </a:ext>
            </a:extLst>
          </p:cNvPr>
          <p:cNvGrpSpPr/>
          <p:nvPr/>
        </p:nvGrpSpPr>
        <p:grpSpPr>
          <a:xfrm>
            <a:off x="5846808" y="1853559"/>
            <a:ext cx="3155090" cy="2745983"/>
            <a:chOff x="5846808" y="1853559"/>
            <a:chExt cx="3155090" cy="2745983"/>
          </a:xfrm>
        </p:grpSpPr>
        <p:sp>
          <p:nvSpPr>
            <p:cNvPr id="176" name="Rectangle 175">
              <a:extLst>
                <a:ext uri="{FF2B5EF4-FFF2-40B4-BE49-F238E27FC236}">
                  <a16:creationId xmlns:a16="http://schemas.microsoft.com/office/drawing/2014/main" id="{E153CD6E-2330-764F-861D-132A1A97E7B4}"/>
                </a:ext>
              </a:extLst>
            </p:cNvPr>
            <p:cNvSpPr/>
            <p:nvPr/>
          </p:nvSpPr>
          <p:spPr>
            <a:xfrm>
              <a:off x="5846809" y="3317160"/>
              <a:ext cx="2726377" cy="1282382"/>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04" name="Group 103">
              <a:extLst>
                <a:ext uri="{FF2B5EF4-FFF2-40B4-BE49-F238E27FC236}">
                  <a16:creationId xmlns:a16="http://schemas.microsoft.com/office/drawing/2014/main" id="{67AD5102-16EE-7E4D-972A-B8A99542D2EC}"/>
                </a:ext>
              </a:extLst>
            </p:cNvPr>
            <p:cNvGrpSpPr/>
            <p:nvPr/>
          </p:nvGrpSpPr>
          <p:grpSpPr>
            <a:xfrm>
              <a:off x="5846808" y="1853559"/>
              <a:ext cx="3155090" cy="2664079"/>
              <a:chOff x="5846808" y="1853559"/>
              <a:chExt cx="3155090" cy="2664079"/>
            </a:xfrm>
          </p:grpSpPr>
          <p:grpSp>
            <p:nvGrpSpPr>
              <p:cNvPr id="109" name="Group 108">
                <a:extLst>
                  <a:ext uri="{FF2B5EF4-FFF2-40B4-BE49-F238E27FC236}">
                    <a16:creationId xmlns:a16="http://schemas.microsoft.com/office/drawing/2014/main" id="{F53F1044-246E-FA45-9464-8B0EDCE08219}"/>
                  </a:ext>
                </a:extLst>
              </p:cNvPr>
              <p:cNvGrpSpPr/>
              <p:nvPr/>
            </p:nvGrpSpPr>
            <p:grpSpPr>
              <a:xfrm>
                <a:off x="6040999" y="3877225"/>
                <a:ext cx="2290141" cy="640413"/>
                <a:chOff x="4488784" y="987542"/>
                <a:chExt cx="1498728" cy="640413"/>
              </a:xfrm>
            </p:grpSpPr>
            <p:sp>
              <p:nvSpPr>
                <p:cNvPr id="136" name="Rounded Rectangle 135">
                  <a:extLst>
                    <a:ext uri="{FF2B5EF4-FFF2-40B4-BE49-F238E27FC236}">
                      <a16:creationId xmlns:a16="http://schemas.microsoft.com/office/drawing/2014/main" id="{29EE075D-A1FF-AE42-AA04-06F10B5B4FDE}"/>
                    </a:ext>
                  </a:extLst>
                </p:cNvPr>
                <p:cNvSpPr/>
                <p:nvPr/>
              </p:nvSpPr>
              <p:spPr>
                <a:xfrm>
                  <a:off x="4489453" y="987542"/>
                  <a:ext cx="1498059" cy="265176"/>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Temporal Locality</a:t>
                  </a:r>
                </a:p>
              </p:txBody>
            </p:sp>
            <p:sp>
              <p:nvSpPr>
                <p:cNvPr id="135" name="Rounded Rectangle 134">
                  <a:extLst>
                    <a:ext uri="{FF2B5EF4-FFF2-40B4-BE49-F238E27FC236}">
                      <a16:creationId xmlns:a16="http://schemas.microsoft.com/office/drawing/2014/main" id="{42D6631A-2C26-5D4E-9358-2B5A0E2F0C36}"/>
                    </a:ext>
                  </a:extLst>
                </p:cNvPr>
                <p:cNvSpPr/>
                <p:nvPr/>
              </p:nvSpPr>
              <p:spPr>
                <a:xfrm>
                  <a:off x="4488784" y="1362779"/>
                  <a:ext cx="1498059" cy="265176"/>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Spatial Locality</a:t>
                  </a:r>
                </a:p>
              </p:txBody>
            </p:sp>
          </p:grpSp>
          <p:grpSp>
            <p:nvGrpSpPr>
              <p:cNvPr id="100" name="Group 99">
                <a:extLst>
                  <a:ext uri="{FF2B5EF4-FFF2-40B4-BE49-F238E27FC236}">
                    <a16:creationId xmlns:a16="http://schemas.microsoft.com/office/drawing/2014/main" id="{430DDD9A-9449-5049-B09B-EECEECBCF1A8}"/>
                  </a:ext>
                </a:extLst>
              </p:cNvPr>
              <p:cNvGrpSpPr/>
              <p:nvPr/>
            </p:nvGrpSpPr>
            <p:grpSpPr>
              <a:xfrm>
                <a:off x="8573186" y="1853559"/>
                <a:ext cx="428712" cy="2107967"/>
                <a:chOff x="8573186" y="1853559"/>
                <a:chExt cx="428712" cy="2107967"/>
              </a:xfrm>
            </p:grpSpPr>
            <p:cxnSp>
              <p:nvCxnSpPr>
                <p:cNvPr id="30" name="Straight Connector 29">
                  <a:extLst>
                    <a:ext uri="{FF2B5EF4-FFF2-40B4-BE49-F238E27FC236}">
                      <a16:creationId xmlns:a16="http://schemas.microsoft.com/office/drawing/2014/main" id="{9E84DC83-5B2A-D54F-AB18-AC9064914AF8}"/>
                    </a:ext>
                  </a:extLst>
                </p:cNvPr>
                <p:cNvCxnSpPr>
                  <a:cxnSpLocks/>
                  <a:stCxn id="139" idx="0"/>
                </p:cNvCxnSpPr>
                <p:nvPr/>
              </p:nvCxnSpPr>
              <p:spPr>
                <a:xfrm flipV="1">
                  <a:off x="8865838" y="1855380"/>
                  <a:ext cx="136058" cy="22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4195A58-2D91-054E-B8AB-48789FC34419}"/>
                    </a:ext>
                  </a:extLst>
                </p:cNvPr>
                <p:cNvCxnSpPr>
                  <a:cxnSpLocks/>
                </p:cNvCxnSpPr>
                <p:nvPr/>
              </p:nvCxnSpPr>
              <p:spPr>
                <a:xfrm>
                  <a:off x="9001896" y="1853559"/>
                  <a:ext cx="0" cy="21079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6CD66EA-53C8-7244-94B6-615DE3E753F8}"/>
                    </a:ext>
                  </a:extLst>
                </p:cNvPr>
                <p:cNvCxnSpPr>
                  <a:cxnSpLocks/>
                  <a:endCxn id="176" idx="3"/>
                </p:cNvCxnSpPr>
                <p:nvPr/>
              </p:nvCxnSpPr>
              <p:spPr>
                <a:xfrm flipH="1" flipV="1">
                  <a:off x="8573186" y="3958351"/>
                  <a:ext cx="428712" cy="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grpSp>
          <p:sp>
            <p:nvSpPr>
              <p:cNvPr id="194" name="Rectangle 193">
                <a:extLst>
                  <a:ext uri="{FF2B5EF4-FFF2-40B4-BE49-F238E27FC236}">
                    <a16:creationId xmlns:a16="http://schemas.microsoft.com/office/drawing/2014/main" id="{E29F4AB6-70A6-434D-9153-52FFF003F570}"/>
                  </a:ext>
                </a:extLst>
              </p:cNvPr>
              <p:cNvSpPr/>
              <p:nvPr/>
            </p:nvSpPr>
            <p:spPr>
              <a:xfrm>
                <a:off x="5846808" y="3201169"/>
                <a:ext cx="2726379" cy="557784"/>
              </a:xfrm>
              <a:prstGeom prst="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Locality-based Clustering</a:t>
                </a:r>
              </a:p>
            </p:txBody>
          </p:sp>
        </p:grpSp>
      </p:grpSp>
      <p:grpSp>
        <p:nvGrpSpPr>
          <p:cNvPr id="180" name="Group 179">
            <a:extLst>
              <a:ext uri="{FF2B5EF4-FFF2-40B4-BE49-F238E27FC236}">
                <a16:creationId xmlns:a16="http://schemas.microsoft.com/office/drawing/2014/main" id="{5A69F14A-5249-5844-A11D-44A658F0C3B5}"/>
              </a:ext>
            </a:extLst>
          </p:cNvPr>
          <p:cNvGrpSpPr/>
          <p:nvPr/>
        </p:nvGrpSpPr>
        <p:grpSpPr>
          <a:xfrm>
            <a:off x="-183966" y="2730453"/>
            <a:ext cx="2930889" cy="4572000"/>
            <a:chOff x="-183966" y="2730453"/>
            <a:chExt cx="2930889" cy="4572000"/>
          </a:xfrm>
        </p:grpSpPr>
        <p:sp>
          <p:nvSpPr>
            <p:cNvPr id="243" name="Rectangle 242">
              <a:extLst>
                <a:ext uri="{FF2B5EF4-FFF2-40B4-BE49-F238E27FC236}">
                  <a16:creationId xmlns:a16="http://schemas.microsoft.com/office/drawing/2014/main" id="{5110AF91-9BFD-BF44-8777-B9D6729B6640}"/>
                </a:ext>
              </a:extLst>
            </p:cNvPr>
            <p:cNvSpPr/>
            <p:nvPr/>
          </p:nvSpPr>
          <p:spPr>
            <a:xfrm rot="5400000">
              <a:off x="-122633" y="3778992"/>
              <a:ext cx="2820431" cy="2423184"/>
            </a:xfrm>
            <a:prstGeom prst="rect">
              <a:avLst/>
            </a:prstGeom>
            <a:solidFill>
              <a:schemeClr val="accent2">
                <a:lumMod val="40000"/>
                <a:lumOff val="60000"/>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mbria" panose="02040503050406030204" pitchFamily="18" charset="0"/>
                <a:ea typeface="+mn-ea"/>
                <a:cs typeface="Arial" panose="020B0604020202020204" pitchFamily="34" charset="0"/>
              </a:endParaRPr>
            </a:p>
          </p:txBody>
        </p:sp>
        <p:grpSp>
          <p:nvGrpSpPr>
            <p:cNvPr id="79" name="Group 78">
              <a:extLst>
                <a:ext uri="{FF2B5EF4-FFF2-40B4-BE49-F238E27FC236}">
                  <a16:creationId xmlns:a16="http://schemas.microsoft.com/office/drawing/2014/main" id="{B8177D05-EC2A-8043-904F-E5DD0E5C5930}"/>
                </a:ext>
              </a:extLst>
            </p:cNvPr>
            <p:cNvGrpSpPr/>
            <p:nvPr/>
          </p:nvGrpSpPr>
          <p:grpSpPr>
            <a:xfrm>
              <a:off x="537511" y="3721170"/>
              <a:ext cx="1857490" cy="288229"/>
              <a:chOff x="576273" y="3731512"/>
              <a:chExt cx="1857490" cy="288229"/>
            </a:xfrm>
          </p:grpSpPr>
          <p:sp>
            <p:nvSpPr>
              <p:cNvPr id="245" name="Rectangle 244">
                <a:extLst>
                  <a:ext uri="{FF2B5EF4-FFF2-40B4-BE49-F238E27FC236}">
                    <a16:creationId xmlns:a16="http://schemas.microsoft.com/office/drawing/2014/main" id="{ACB84EEB-EC73-2841-B1E5-A92005F0ED1D}"/>
                  </a:ext>
                </a:extLst>
              </p:cNvPr>
              <p:cNvSpPr/>
              <p:nvPr/>
            </p:nvSpPr>
            <p:spPr>
              <a:xfrm rot="5400000">
                <a:off x="1314554" y="2993231"/>
                <a:ext cx="288229" cy="1764792"/>
              </a:xfrm>
              <a:prstGeom prst="rect">
                <a:avLst/>
              </a:prstGeom>
              <a:solidFill>
                <a:schemeClr val="accent2">
                  <a:lumMod val="60000"/>
                  <a:lumOff val="40000"/>
                  <a:alpha val="61961"/>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DRAM Bandwidth</a:t>
                </a:r>
              </a:p>
            </p:txBody>
          </p:sp>
          <p:cxnSp>
            <p:nvCxnSpPr>
              <p:cNvPr id="261" name="Straight Connector 260">
                <a:extLst>
                  <a:ext uri="{FF2B5EF4-FFF2-40B4-BE49-F238E27FC236}">
                    <a16:creationId xmlns:a16="http://schemas.microsoft.com/office/drawing/2014/main" id="{DBDF9D33-3D1A-6E48-9277-3B7CA035F23E}"/>
                  </a:ext>
                </a:extLst>
              </p:cNvPr>
              <p:cNvCxnSpPr>
                <a:cxnSpLocks/>
                <a:endCxn id="245" idx="0"/>
              </p:cNvCxnSpPr>
              <p:nvPr/>
            </p:nvCxnSpPr>
            <p:spPr>
              <a:xfrm flipH="1" flipV="1">
                <a:off x="2341065" y="3875628"/>
                <a:ext cx="92698"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8381FF2A-3F17-AC4A-8677-E2107E14D795}"/>
                </a:ext>
              </a:extLst>
            </p:cNvPr>
            <p:cNvGrpSpPr/>
            <p:nvPr/>
          </p:nvGrpSpPr>
          <p:grpSpPr>
            <a:xfrm>
              <a:off x="537240" y="4143333"/>
              <a:ext cx="1856232" cy="288230"/>
              <a:chOff x="576272" y="4143333"/>
              <a:chExt cx="1856232" cy="288230"/>
            </a:xfrm>
            <a:solidFill>
              <a:schemeClr val="accent2">
                <a:lumMod val="40000"/>
                <a:lumOff val="60000"/>
              </a:schemeClr>
            </a:solidFill>
          </p:grpSpPr>
          <p:sp>
            <p:nvSpPr>
              <p:cNvPr id="255" name="Rectangle 254">
                <a:extLst>
                  <a:ext uri="{FF2B5EF4-FFF2-40B4-BE49-F238E27FC236}">
                    <a16:creationId xmlns:a16="http://schemas.microsoft.com/office/drawing/2014/main" id="{8DF493D5-66AC-684E-9433-AB8474F65F37}"/>
                  </a:ext>
                </a:extLst>
              </p:cNvPr>
              <p:cNvSpPr/>
              <p:nvPr/>
            </p:nvSpPr>
            <p:spPr>
              <a:xfrm rot="5400000">
                <a:off x="1314553" y="3405052"/>
                <a:ext cx="288230" cy="1764792"/>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DRAM Latency</a:t>
                </a:r>
              </a:p>
            </p:txBody>
          </p:sp>
          <p:cxnSp>
            <p:nvCxnSpPr>
              <p:cNvPr id="262" name="Straight Connector 261">
                <a:extLst>
                  <a:ext uri="{FF2B5EF4-FFF2-40B4-BE49-F238E27FC236}">
                    <a16:creationId xmlns:a16="http://schemas.microsoft.com/office/drawing/2014/main" id="{7F9EF865-00ED-2240-B1DB-10225B23141B}"/>
                  </a:ext>
                </a:extLst>
              </p:cNvPr>
              <p:cNvCxnSpPr>
                <a:cxnSpLocks/>
                <a:endCxn id="255" idx="0"/>
              </p:cNvCxnSpPr>
              <p:nvPr/>
            </p:nvCxnSpPr>
            <p:spPr>
              <a:xfrm flipH="1">
                <a:off x="2341064" y="4285703"/>
                <a:ext cx="91440" cy="1745"/>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AFC33E29-F3B7-DD43-BECE-190EB0D1A404}"/>
                </a:ext>
              </a:extLst>
            </p:cNvPr>
            <p:cNvGrpSpPr/>
            <p:nvPr/>
          </p:nvGrpSpPr>
          <p:grpSpPr>
            <a:xfrm>
              <a:off x="534289" y="4563596"/>
              <a:ext cx="1854318" cy="288231"/>
              <a:chOff x="578390" y="4555153"/>
              <a:chExt cx="1854318" cy="288231"/>
            </a:xfrm>
          </p:grpSpPr>
          <p:sp>
            <p:nvSpPr>
              <p:cNvPr id="256" name="Rectangle 255">
                <a:extLst>
                  <a:ext uri="{FF2B5EF4-FFF2-40B4-BE49-F238E27FC236}">
                    <a16:creationId xmlns:a16="http://schemas.microsoft.com/office/drawing/2014/main" id="{9C8FBBB3-355B-D546-B52D-4DE5262ED37C}"/>
                  </a:ext>
                </a:extLst>
              </p:cNvPr>
              <p:cNvSpPr/>
              <p:nvPr/>
            </p:nvSpPr>
            <p:spPr>
              <a:xfrm rot="5400000">
                <a:off x="1315992" y="3817551"/>
                <a:ext cx="288231" cy="1763436"/>
              </a:xfrm>
              <a:prstGeom prst="rect">
                <a:avLst/>
              </a:prstGeom>
              <a:solidFill>
                <a:srgbClr val="F7CCA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L1/L2 Cache Capacity</a:t>
                </a:r>
              </a:p>
            </p:txBody>
          </p:sp>
          <p:cxnSp>
            <p:nvCxnSpPr>
              <p:cNvPr id="263" name="Straight Connector 262">
                <a:extLst>
                  <a:ext uri="{FF2B5EF4-FFF2-40B4-BE49-F238E27FC236}">
                    <a16:creationId xmlns:a16="http://schemas.microsoft.com/office/drawing/2014/main" id="{4091E32D-BE45-4E46-9423-0A5A22AFF43B}"/>
                  </a:ext>
                </a:extLst>
              </p:cNvPr>
              <p:cNvCxnSpPr>
                <a:cxnSpLocks/>
                <a:endCxn id="256" idx="0"/>
              </p:cNvCxnSpPr>
              <p:nvPr/>
            </p:nvCxnSpPr>
            <p:spPr>
              <a:xfrm flipH="1" flipV="1">
                <a:off x="2341826" y="4699270"/>
                <a:ext cx="90882"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843D8023-BF1C-884C-9AA7-78A7368A784D}"/>
                </a:ext>
              </a:extLst>
            </p:cNvPr>
            <p:cNvGrpSpPr/>
            <p:nvPr/>
          </p:nvGrpSpPr>
          <p:grpSpPr>
            <a:xfrm>
              <a:off x="534274" y="4986563"/>
              <a:ext cx="1854876" cy="292608"/>
              <a:chOff x="578389" y="4966974"/>
              <a:chExt cx="1854876" cy="292608"/>
            </a:xfrm>
            <a:solidFill>
              <a:srgbClr val="F7CCAD"/>
            </a:solidFill>
          </p:grpSpPr>
          <p:sp>
            <p:nvSpPr>
              <p:cNvPr id="257" name="Rectangle 256">
                <a:extLst>
                  <a:ext uri="{FF2B5EF4-FFF2-40B4-BE49-F238E27FC236}">
                    <a16:creationId xmlns:a16="http://schemas.microsoft.com/office/drawing/2014/main" id="{47B93715-DF46-DF4A-89C9-1D9271404F65}"/>
                  </a:ext>
                </a:extLst>
              </p:cNvPr>
              <p:cNvSpPr/>
              <p:nvPr/>
            </p:nvSpPr>
            <p:spPr>
              <a:xfrm rot="5400000">
                <a:off x="1313803" y="4231560"/>
                <a:ext cx="292608" cy="1763435"/>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L3 Cache Contention</a:t>
                </a:r>
              </a:p>
            </p:txBody>
          </p:sp>
          <p:cxnSp>
            <p:nvCxnSpPr>
              <p:cNvPr id="264" name="Straight Connector 263">
                <a:extLst>
                  <a:ext uri="{FF2B5EF4-FFF2-40B4-BE49-F238E27FC236}">
                    <a16:creationId xmlns:a16="http://schemas.microsoft.com/office/drawing/2014/main" id="{E4CAE7BE-3FC3-BD4D-9D73-2137D190BB26}"/>
                  </a:ext>
                </a:extLst>
              </p:cNvPr>
              <p:cNvCxnSpPr>
                <a:cxnSpLocks/>
                <a:endCxn id="257" idx="0"/>
              </p:cNvCxnSpPr>
              <p:nvPr/>
            </p:nvCxnSpPr>
            <p:spPr>
              <a:xfrm flipH="1" flipV="1">
                <a:off x="2341825" y="5113278"/>
                <a:ext cx="91440" cy="0"/>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E64C76E6-8EA4-6543-B24D-A034083EA913}"/>
                </a:ext>
              </a:extLst>
            </p:cNvPr>
            <p:cNvGrpSpPr/>
            <p:nvPr/>
          </p:nvGrpSpPr>
          <p:grpSpPr>
            <a:xfrm>
              <a:off x="530314" y="5428381"/>
              <a:ext cx="1855866" cy="292608"/>
              <a:chOff x="578390" y="5377499"/>
              <a:chExt cx="1855866" cy="292805"/>
            </a:xfrm>
          </p:grpSpPr>
          <p:sp>
            <p:nvSpPr>
              <p:cNvPr id="258" name="Rectangle 257">
                <a:extLst>
                  <a:ext uri="{FF2B5EF4-FFF2-40B4-BE49-F238E27FC236}">
                    <a16:creationId xmlns:a16="http://schemas.microsoft.com/office/drawing/2014/main" id="{A0D24CE7-D35A-C843-871B-8ABD67784FAB}"/>
                  </a:ext>
                </a:extLst>
              </p:cNvPr>
              <p:cNvSpPr/>
              <p:nvPr/>
            </p:nvSpPr>
            <p:spPr>
              <a:xfrm rot="5400000">
                <a:off x="1314008" y="4641881"/>
                <a:ext cx="292805" cy="1764041"/>
              </a:xfrm>
              <a:prstGeom prst="rect">
                <a:avLst/>
              </a:prstGeom>
              <a:solidFill>
                <a:srgbClr val="F7CCA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L1 Cache Capacity</a:t>
                </a:r>
              </a:p>
            </p:txBody>
          </p:sp>
          <p:cxnSp>
            <p:nvCxnSpPr>
              <p:cNvPr id="265" name="Straight Connector 264">
                <a:extLst>
                  <a:ext uri="{FF2B5EF4-FFF2-40B4-BE49-F238E27FC236}">
                    <a16:creationId xmlns:a16="http://schemas.microsoft.com/office/drawing/2014/main" id="{A00127A9-DE25-974F-BB19-3BFCBE74F2E8}"/>
                  </a:ext>
                </a:extLst>
              </p:cNvPr>
              <p:cNvCxnSpPr>
                <a:cxnSpLocks/>
                <a:endCxn id="258" idx="0"/>
              </p:cNvCxnSpPr>
              <p:nvPr/>
            </p:nvCxnSpPr>
            <p:spPr>
              <a:xfrm flipH="1" flipV="1">
                <a:off x="2342432" y="5523903"/>
                <a:ext cx="91824"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2FF01A75-0F98-F642-822C-21CB13110432}"/>
                </a:ext>
              </a:extLst>
            </p:cNvPr>
            <p:cNvGrpSpPr/>
            <p:nvPr/>
          </p:nvGrpSpPr>
          <p:grpSpPr>
            <a:xfrm>
              <a:off x="530973" y="5870200"/>
              <a:ext cx="1858714" cy="292608"/>
              <a:chOff x="578389" y="5789319"/>
              <a:chExt cx="1858714" cy="292608"/>
            </a:xfrm>
            <a:solidFill>
              <a:srgbClr val="F7CCAD"/>
            </a:solidFill>
          </p:grpSpPr>
          <p:sp>
            <p:nvSpPr>
              <p:cNvPr id="259" name="Rectangle 258">
                <a:extLst>
                  <a:ext uri="{FF2B5EF4-FFF2-40B4-BE49-F238E27FC236}">
                    <a16:creationId xmlns:a16="http://schemas.microsoft.com/office/drawing/2014/main" id="{8A56611B-D5C3-9B48-B68B-267D7CEC58F6}"/>
                  </a:ext>
                </a:extLst>
              </p:cNvPr>
              <p:cNvSpPr/>
              <p:nvPr/>
            </p:nvSpPr>
            <p:spPr>
              <a:xfrm rot="5400000">
                <a:off x="1314106" y="5053602"/>
                <a:ext cx="292608" cy="1764042"/>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Compute-Bound</a:t>
                </a:r>
              </a:p>
            </p:txBody>
          </p:sp>
          <p:cxnSp>
            <p:nvCxnSpPr>
              <p:cNvPr id="266" name="Straight Connector 265">
                <a:extLst>
                  <a:ext uri="{FF2B5EF4-FFF2-40B4-BE49-F238E27FC236}">
                    <a16:creationId xmlns:a16="http://schemas.microsoft.com/office/drawing/2014/main" id="{C2B32F69-526B-2041-8DFD-F26911037B49}"/>
                  </a:ext>
                </a:extLst>
              </p:cNvPr>
              <p:cNvCxnSpPr>
                <a:cxnSpLocks/>
                <a:endCxn id="259" idx="0"/>
              </p:cNvCxnSpPr>
              <p:nvPr/>
            </p:nvCxnSpPr>
            <p:spPr>
              <a:xfrm flipH="1" flipV="1">
                <a:off x="2342431" y="5935623"/>
                <a:ext cx="94672" cy="0"/>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73" name="Rectangle 72">
              <a:extLst>
                <a:ext uri="{FF2B5EF4-FFF2-40B4-BE49-F238E27FC236}">
                  <a16:creationId xmlns:a16="http://schemas.microsoft.com/office/drawing/2014/main" id="{AED7BDFC-6819-A546-B750-007439F4C1E6}"/>
                </a:ext>
              </a:extLst>
            </p:cNvPr>
            <p:cNvSpPr/>
            <p:nvPr/>
          </p:nvSpPr>
          <p:spPr>
            <a:xfrm rot="16200000">
              <a:off x="-2005341" y="4847176"/>
              <a:ext cx="4572000" cy="338554"/>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Arial" panose="020B0604020202020204" pitchFamily="34" charset="0"/>
                </a:rPr>
                <a:t>Memory Bottleneck Classes</a:t>
              </a:r>
            </a:p>
          </p:txBody>
        </p:sp>
        <p:sp>
          <p:nvSpPr>
            <p:cNvPr id="220" name="Rectangle 219">
              <a:extLst>
                <a:ext uri="{FF2B5EF4-FFF2-40B4-BE49-F238E27FC236}">
                  <a16:creationId xmlns:a16="http://schemas.microsoft.com/office/drawing/2014/main" id="{09C1FB5C-1A31-494E-9FF6-6AD0C88F744A}"/>
                </a:ext>
              </a:extLst>
            </p:cNvPr>
            <p:cNvSpPr/>
            <p:nvPr/>
          </p:nvSpPr>
          <p:spPr>
            <a:xfrm>
              <a:off x="-183966" y="3224820"/>
              <a:ext cx="2930889"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Arial" panose="020B0604020202020204" pitchFamily="34" charset="0"/>
                </a:rPr>
                <a:t>Methodology Output</a:t>
              </a:r>
            </a:p>
          </p:txBody>
        </p:sp>
      </p:grpSp>
      <p:grpSp>
        <p:nvGrpSpPr>
          <p:cNvPr id="105" name="Group 104">
            <a:extLst>
              <a:ext uri="{FF2B5EF4-FFF2-40B4-BE49-F238E27FC236}">
                <a16:creationId xmlns:a16="http://schemas.microsoft.com/office/drawing/2014/main" id="{7BD2A736-93A3-1348-BB50-5C925BE3867E}"/>
              </a:ext>
            </a:extLst>
          </p:cNvPr>
          <p:cNvGrpSpPr/>
          <p:nvPr/>
        </p:nvGrpSpPr>
        <p:grpSpPr>
          <a:xfrm>
            <a:off x="5839230" y="3958351"/>
            <a:ext cx="3162666" cy="2825927"/>
            <a:chOff x="5839230" y="3958351"/>
            <a:chExt cx="3162666" cy="2825927"/>
          </a:xfrm>
        </p:grpSpPr>
        <p:grpSp>
          <p:nvGrpSpPr>
            <p:cNvPr id="161" name="Group 160">
              <a:extLst>
                <a:ext uri="{FF2B5EF4-FFF2-40B4-BE49-F238E27FC236}">
                  <a16:creationId xmlns:a16="http://schemas.microsoft.com/office/drawing/2014/main" id="{0220B01A-B958-CD45-864B-20A0AEE3B640}"/>
                </a:ext>
              </a:extLst>
            </p:cNvPr>
            <p:cNvGrpSpPr/>
            <p:nvPr/>
          </p:nvGrpSpPr>
          <p:grpSpPr>
            <a:xfrm>
              <a:off x="5839232" y="4712174"/>
              <a:ext cx="2733954" cy="2072104"/>
              <a:chOff x="6709876" y="2394997"/>
              <a:chExt cx="2733954" cy="2072104"/>
            </a:xfrm>
          </p:grpSpPr>
          <p:sp>
            <p:nvSpPr>
              <p:cNvPr id="162" name="Rectangle 161">
                <a:extLst>
                  <a:ext uri="{FF2B5EF4-FFF2-40B4-BE49-F238E27FC236}">
                    <a16:creationId xmlns:a16="http://schemas.microsoft.com/office/drawing/2014/main" id="{FBD98893-3B55-1540-B6DC-C5EA9FC39F24}"/>
                  </a:ext>
                </a:extLst>
              </p:cNvPr>
              <p:cNvSpPr/>
              <p:nvPr/>
            </p:nvSpPr>
            <p:spPr>
              <a:xfrm>
                <a:off x="6709876" y="2394997"/>
                <a:ext cx="2733954" cy="2072104"/>
              </a:xfrm>
              <a:prstGeom prst="rect">
                <a:avLst/>
              </a:prstGeom>
              <a:solidFill>
                <a:srgbClr val="FFFFFF"/>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64" name="Group 163">
                <a:extLst>
                  <a:ext uri="{FF2B5EF4-FFF2-40B4-BE49-F238E27FC236}">
                    <a16:creationId xmlns:a16="http://schemas.microsoft.com/office/drawing/2014/main" id="{26A3FA54-59C6-6A41-8243-D059022367D3}"/>
                  </a:ext>
                </a:extLst>
              </p:cNvPr>
              <p:cNvGrpSpPr/>
              <p:nvPr/>
            </p:nvGrpSpPr>
            <p:grpSpPr>
              <a:xfrm>
                <a:off x="6911643" y="3037437"/>
                <a:ext cx="2287368" cy="1336136"/>
                <a:chOff x="7342803" y="785533"/>
                <a:chExt cx="2287368" cy="1336136"/>
              </a:xfrm>
            </p:grpSpPr>
            <p:grpSp>
              <p:nvGrpSpPr>
                <p:cNvPr id="167" name="Group 166">
                  <a:extLst>
                    <a:ext uri="{FF2B5EF4-FFF2-40B4-BE49-F238E27FC236}">
                      <a16:creationId xmlns:a16="http://schemas.microsoft.com/office/drawing/2014/main" id="{2BD570D6-697F-C940-9CF1-F18F374158E6}"/>
                    </a:ext>
                  </a:extLst>
                </p:cNvPr>
                <p:cNvGrpSpPr/>
                <p:nvPr/>
              </p:nvGrpSpPr>
              <p:grpSpPr>
                <a:xfrm>
                  <a:off x="7342803" y="1190909"/>
                  <a:ext cx="2268820" cy="930760"/>
                  <a:chOff x="4856024" y="2742516"/>
                  <a:chExt cx="2268820" cy="930760"/>
                </a:xfrm>
              </p:grpSpPr>
              <p:sp>
                <p:nvSpPr>
                  <p:cNvPr id="169" name="Rounded Rectangle 168">
                    <a:extLst>
                      <a:ext uri="{FF2B5EF4-FFF2-40B4-BE49-F238E27FC236}">
                        <a16:creationId xmlns:a16="http://schemas.microsoft.com/office/drawing/2014/main" id="{9E8C29A8-F117-2445-BCAE-D643E82DE6E0}"/>
                      </a:ext>
                    </a:extLst>
                  </p:cNvPr>
                  <p:cNvSpPr/>
                  <p:nvPr/>
                </p:nvSpPr>
                <p:spPr>
                  <a:xfrm>
                    <a:off x="4856024" y="2742516"/>
                    <a:ext cx="2268820" cy="323519"/>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LLC MPKI</a:t>
                    </a:r>
                  </a:p>
                </p:txBody>
              </p:sp>
              <p:sp>
                <p:nvSpPr>
                  <p:cNvPr id="170" name="Rounded Rectangle 169">
                    <a:extLst>
                      <a:ext uri="{FF2B5EF4-FFF2-40B4-BE49-F238E27FC236}">
                        <a16:creationId xmlns:a16="http://schemas.microsoft.com/office/drawing/2014/main" id="{A91CF9B5-CB62-2347-86B3-10DBCF38E5AB}"/>
                      </a:ext>
                    </a:extLst>
                  </p:cNvPr>
                  <p:cNvSpPr/>
                  <p:nvPr/>
                </p:nvSpPr>
                <p:spPr>
                  <a:xfrm>
                    <a:off x="4856024" y="3160205"/>
                    <a:ext cx="2268819" cy="513071"/>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Last-to-First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Miss Ratio (LFMR)</a:t>
                    </a:r>
                  </a:p>
                </p:txBody>
              </p:sp>
            </p:grpSp>
            <p:sp>
              <p:nvSpPr>
                <p:cNvPr id="166" name="Rounded Rectangle 165">
                  <a:extLst>
                    <a:ext uri="{FF2B5EF4-FFF2-40B4-BE49-F238E27FC236}">
                      <a16:creationId xmlns:a16="http://schemas.microsoft.com/office/drawing/2014/main" id="{03EDAE7C-784D-2A4E-8C34-AAC75FE6602D}"/>
                    </a:ext>
                  </a:extLst>
                </p:cNvPr>
                <p:cNvSpPr/>
                <p:nvPr/>
              </p:nvSpPr>
              <p:spPr>
                <a:xfrm>
                  <a:off x="7342803" y="785533"/>
                  <a:ext cx="2287368" cy="314220"/>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Arithmetic Intensity</a:t>
                  </a:r>
                </a:p>
              </p:txBody>
            </p:sp>
          </p:grpSp>
        </p:grpSp>
        <p:sp>
          <p:nvSpPr>
            <p:cNvPr id="198" name="Rectangle 197">
              <a:extLst>
                <a:ext uri="{FF2B5EF4-FFF2-40B4-BE49-F238E27FC236}">
                  <a16:creationId xmlns:a16="http://schemas.microsoft.com/office/drawing/2014/main" id="{A16657A7-B43E-744C-9D7C-AA01AD285B96}"/>
                </a:ext>
              </a:extLst>
            </p:cNvPr>
            <p:cNvSpPr/>
            <p:nvPr/>
          </p:nvSpPr>
          <p:spPr>
            <a:xfrm>
              <a:off x="5839230" y="4719979"/>
              <a:ext cx="2733956" cy="557784"/>
            </a:xfrm>
            <a:prstGeom prst="rect">
              <a:avLst/>
            </a:prstGeom>
            <a:solidFill>
              <a:srgbClr val="333F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Memory Bottleneck Class.</a:t>
              </a:r>
            </a:p>
          </p:txBody>
        </p:sp>
        <p:grpSp>
          <p:nvGrpSpPr>
            <p:cNvPr id="102" name="Group 101">
              <a:extLst>
                <a:ext uri="{FF2B5EF4-FFF2-40B4-BE49-F238E27FC236}">
                  <a16:creationId xmlns:a16="http://schemas.microsoft.com/office/drawing/2014/main" id="{C077B7A4-27FC-2D45-88F0-FA4DE83CBDB3}"/>
                </a:ext>
              </a:extLst>
            </p:cNvPr>
            <p:cNvGrpSpPr/>
            <p:nvPr/>
          </p:nvGrpSpPr>
          <p:grpSpPr>
            <a:xfrm>
              <a:off x="8565610" y="3958351"/>
              <a:ext cx="436286" cy="1817116"/>
              <a:chOff x="8565610" y="3958351"/>
              <a:chExt cx="436286" cy="1817116"/>
            </a:xfrm>
          </p:grpSpPr>
          <p:cxnSp>
            <p:nvCxnSpPr>
              <p:cNvPr id="179" name="Straight Arrow Connector 178">
                <a:extLst>
                  <a:ext uri="{FF2B5EF4-FFF2-40B4-BE49-F238E27FC236}">
                    <a16:creationId xmlns:a16="http://schemas.microsoft.com/office/drawing/2014/main" id="{EF1A96B5-9A92-EC4B-8A85-EAE616D9A494}"/>
                  </a:ext>
                </a:extLst>
              </p:cNvPr>
              <p:cNvCxnSpPr>
                <a:cxnSpLocks/>
              </p:cNvCxnSpPr>
              <p:nvPr/>
            </p:nvCxnSpPr>
            <p:spPr>
              <a:xfrm flipH="1">
                <a:off x="8565610" y="5775467"/>
                <a:ext cx="43628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34009172-7064-4346-9621-ABE20B301D86}"/>
                  </a:ext>
                </a:extLst>
              </p:cNvPr>
              <p:cNvCxnSpPr>
                <a:cxnSpLocks/>
              </p:cNvCxnSpPr>
              <p:nvPr/>
            </p:nvCxnSpPr>
            <p:spPr>
              <a:xfrm>
                <a:off x="9001125" y="3958351"/>
                <a:ext cx="0" cy="18171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84" name="Straight Connector 183">
            <a:extLst>
              <a:ext uri="{FF2B5EF4-FFF2-40B4-BE49-F238E27FC236}">
                <a16:creationId xmlns:a16="http://schemas.microsoft.com/office/drawing/2014/main" id="{5605DF4A-F3F2-CC4D-9023-CFBE3E0AB169}"/>
              </a:ext>
            </a:extLst>
          </p:cNvPr>
          <p:cNvCxnSpPr>
            <a:cxnSpLocks/>
          </p:cNvCxnSpPr>
          <p:nvPr/>
        </p:nvCxnSpPr>
        <p:spPr>
          <a:xfrm>
            <a:off x="309531" y="3108880"/>
            <a:ext cx="8389554"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58" name="Group 157">
            <a:extLst>
              <a:ext uri="{FF2B5EF4-FFF2-40B4-BE49-F238E27FC236}">
                <a16:creationId xmlns:a16="http://schemas.microsoft.com/office/drawing/2014/main" id="{AF5943AA-AAB6-8F43-8BAF-2F24FB3035C1}"/>
              </a:ext>
            </a:extLst>
          </p:cNvPr>
          <p:cNvGrpSpPr/>
          <p:nvPr/>
        </p:nvGrpSpPr>
        <p:grpSpPr>
          <a:xfrm>
            <a:off x="14076" y="686024"/>
            <a:ext cx="9126379" cy="5730634"/>
            <a:chOff x="14076" y="686024"/>
            <a:chExt cx="9126379" cy="5730634"/>
          </a:xfrm>
        </p:grpSpPr>
        <p:sp>
          <p:nvSpPr>
            <p:cNvPr id="159" name="Rounded Rectangle 158">
              <a:extLst>
                <a:ext uri="{FF2B5EF4-FFF2-40B4-BE49-F238E27FC236}">
                  <a16:creationId xmlns:a16="http://schemas.microsoft.com/office/drawing/2014/main" id="{E2497EF4-F92E-D441-811E-A618F3AEEBD3}"/>
                </a:ext>
              </a:extLst>
            </p:cNvPr>
            <p:cNvSpPr/>
            <p:nvPr/>
          </p:nvSpPr>
          <p:spPr>
            <a:xfrm>
              <a:off x="6943570" y="1093656"/>
              <a:ext cx="1913802" cy="161774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Rectangle 159">
              <a:extLst>
                <a:ext uri="{FF2B5EF4-FFF2-40B4-BE49-F238E27FC236}">
                  <a16:creationId xmlns:a16="http://schemas.microsoft.com/office/drawing/2014/main" id="{F1572916-28C8-CA40-A398-4FBF00895EFE}"/>
                </a:ext>
              </a:extLst>
            </p:cNvPr>
            <p:cNvSpPr/>
            <p:nvPr/>
          </p:nvSpPr>
          <p:spPr>
            <a:xfrm>
              <a:off x="14076" y="4648573"/>
              <a:ext cx="9042027" cy="1768085"/>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3" name="Rectangle 162">
              <a:extLst>
                <a:ext uri="{FF2B5EF4-FFF2-40B4-BE49-F238E27FC236}">
                  <a16:creationId xmlns:a16="http://schemas.microsoft.com/office/drawing/2014/main" id="{C577EE6A-8B38-684F-A57B-1D71665784DC}"/>
                </a:ext>
              </a:extLst>
            </p:cNvPr>
            <p:cNvSpPr/>
            <p:nvPr/>
          </p:nvSpPr>
          <p:spPr>
            <a:xfrm>
              <a:off x="42687" y="3142410"/>
              <a:ext cx="5748194" cy="150837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5" name="Rectangle 164">
              <a:extLst>
                <a:ext uri="{FF2B5EF4-FFF2-40B4-BE49-F238E27FC236}">
                  <a16:creationId xmlns:a16="http://schemas.microsoft.com/office/drawing/2014/main" id="{21E0DCF5-0F6E-FA4D-AA78-CB489F0FEFBD}"/>
                </a:ext>
              </a:extLst>
            </p:cNvPr>
            <p:cNvSpPr/>
            <p:nvPr/>
          </p:nvSpPr>
          <p:spPr>
            <a:xfrm>
              <a:off x="8859827" y="3978404"/>
              <a:ext cx="280628" cy="682795"/>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Rectangle 167">
              <a:extLst>
                <a:ext uri="{FF2B5EF4-FFF2-40B4-BE49-F238E27FC236}">
                  <a16:creationId xmlns:a16="http://schemas.microsoft.com/office/drawing/2014/main" id="{084286C4-C556-9546-BF05-71CEAA3D7EC7}"/>
                </a:ext>
              </a:extLst>
            </p:cNvPr>
            <p:cNvSpPr/>
            <p:nvPr/>
          </p:nvSpPr>
          <p:spPr>
            <a:xfrm>
              <a:off x="92924" y="686024"/>
              <a:ext cx="5278691" cy="2345551"/>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71" name="Rectangle 170">
            <a:extLst>
              <a:ext uri="{FF2B5EF4-FFF2-40B4-BE49-F238E27FC236}">
                <a16:creationId xmlns:a16="http://schemas.microsoft.com/office/drawing/2014/main" id="{E188E54C-E5E4-1F41-85CD-22566CE3F4AB}"/>
              </a:ext>
            </a:extLst>
          </p:cNvPr>
          <p:cNvSpPr/>
          <p:nvPr/>
        </p:nvSpPr>
        <p:spPr>
          <a:xfrm>
            <a:off x="1336897" y="6381964"/>
            <a:ext cx="7362188" cy="418486"/>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3" name="Slide Number Placeholder 5">
            <a:extLst>
              <a:ext uri="{FF2B5EF4-FFF2-40B4-BE49-F238E27FC236}">
                <a16:creationId xmlns:a16="http://schemas.microsoft.com/office/drawing/2014/main" id="{DBCE0256-B1BC-9D4B-9F7B-572FD2EB8930}"/>
              </a:ext>
            </a:extLst>
          </p:cNvPr>
          <p:cNvSpPr txBox="1">
            <a:spLocks/>
          </p:cNvSpPr>
          <p:nvPr/>
        </p:nvSpPr>
        <p:spPr>
          <a:xfrm>
            <a:off x="8016285" y="6363563"/>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panose="02040503050406030204" pitchFamily="18" charset="0"/>
                <a:ea typeface="Cambria Math" panose="02040503050406030204" pitchFamily="18" charset="0"/>
                <a:cs typeface="+mn-cs"/>
              </a:rPr>
              <a:t>267</a:t>
            </a:r>
          </a:p>
        </p:txBody>
      </p:sp>
    </p:spTree>
    <p:extLst>
      <p:ext uri="{BB962C8B-B14F-4D97-AF65-F5344CB8AC3E}">
        <p14:creationId xmlns:p14="http://schemas.microsoft.com/office/powerpoint/2010/main" val="342335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fade">
                                      <p:cBhvr>
                                        <p:cTn id="7" dur="500"/>
                                        <p:tgtEl>
                                          <p:spTgt spid="1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1"/>
                                        </p:tgtEl>
                                        <p:attrNameLst>
                                          <p:attrName>style.visibility</p:attrName>
                                        </p:attrNameLst>
                                      </p:cBhvr>
                                      <p:to>
                                        <p:strVal val="visible"/>
                                      </p:to>
                                    </p:set>
                                    <p:animEffect transition="in" filter="fade">
                                      <p:cBhvr>
                                        <p:cTn id="10" dur="500"/>
                                        <p:tgtEl>
                                          <p:spTgt spid="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5E4F7894-97C0-414E-9BDC-EFD447F65403}"/>
              </a:ext>
            </a:extLst>
          </p:cNvPr>
          <p:cNvSpPr/>
          <p:nvPr/>
        </p:nvSpPr>
        <p:spPr>
          <a:xfrm>
            <a:off x="3513915" y="3374262"/>
            <a:ext cx="227812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Low spatial locality </a:t>
            </a:r>
          </a:p>
        </p:txBody>
      </p:sp>
      <p:sp>
        <p:nvSpPr>
          <p:cNvPr id="2" name="Title 1">
            <a:extLst>
              <a:ext uri="{FF2B5EF4-FFF2-40B4-BE49-F238E27FC236}">
                <a16:creationId xmlns:a16="http://schemas.microsoft.com/office/drawing/2014/main" id="{EFED47EA-C3A6-E441-BC30-F24D232A0D73}"/>
              </a:ext>
            </a:extLst>
          </p:cNvPr>
          <p:cNvSpPr>
            <a:spLocks noGrp="1"/>
          </p:cNvSpPr>
          <p:nvPr>
            <p:ph type="title"/>
          </p:nvPr>
        </p:nvSpPr>
        <p:spPr/>
        <p:txBody>
          <a:bodyPr/>
          <a:lstStyle/>
          <a:p>
            <a:r>
              <a:rPr lang="en-US" dirty="0"/>
              <a:t>Step 2: Locality-Based Clustering </a:t>
            </a:r>
          </a:p>
        </p:txBody>
      </p:sp>
      <p:sp>
        <p:nvSpPr>
          <p:cNvPr id="3" name="Content Placeholder 2">
            <a:extLst>
              <a:ext uri="{FF2B5EF4-FFF2-40B4-BE49-F238E27FC236}">
                <a16:creationId xmlns:a16="http://schemas.microsoft.com/office/drawing/2014/main" id="{9C083BAB-272A-3E4B-BB6D-5F796372BB46}"/>
              </a:ext>
            </a:extLst>
          </p:cNvPr>
          <p:cNvSpPr>
            <a:spLocks noGrp="1"/>
          </p:cNvSpPr>
          <p:nvPr>
            <p:ph idx="1"/>
          </p:nvPr>
        </p:nvSpPr>
        <p:spPr>
          <a:xfrm>
            <a:off x="75991" y="654316"/>
            <a:ext cx="8987622" cy="461359"/>
          </a:xfrm>
        </p:spPr>
        <p:txBody>
          <a:bodyPr/>
          <a:lstStyle/>
          <a:p>
            <a:r>
              <a:rPr lang="en-US" b="1" dirty="0">
                <a:solidFill>
                  <a:schemeClr val="accent5"/>
                </a:solidFill>
              </a:rPr>
              <a:t>Goal: </a:t>
            </a:r>
            <a:r>
              <a:rPr lang="en-US" dirty="0"/>
              <a:t>analyze application’s </a:t>
            </a:r>
            <a:r>
              <a:rPr lang="en-US" dirty="0">
                <a:solidFill>
                  <a:schemeClr val="accent5"/>
                </a:solidFill>
              </a:rPr>
              <a:t>memory characteristics</a:t>
            </a:r>
          </a:p>
        </p:txBody>
      </p:sp>
      <p:cxnSp>
        <p:nvCxnSpPr>
          <p:cNvPr id="77" name="Straight Connector 76">
            <a:extLst>
              <a:ext uri="{FF2B5EF4-FFF2-40B4-BE49-F238E27FC236}">
                <a16:creationId xmlns:a16="http://schemas.microsoft.com/office/drawing/2014/main" id="{3171CB52-6DA1-184A-A9AD-E4523830F635}"/>
              </a:ext>
            </a:extLst>
          </p:cNvPr>
          <p:cNvCxnSpPr/>
          <p:nvPr/>
        </p:nvCxnSpPr>
        <p:spPr>
          <a:xfrm>
            <a:off x="437535" y="3780037"/>
            <a:ext cx="8268929"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84" name="Group 183">
            <a:extLst>
              <a:ext uri="{FF2B5EF4-FFF2-40B4-BE49-F238E27FC236}">
                <a16:creationId xmlns:a16="http://schemas.microsoft.com/office/drawing/2014/main" id="{C890B5AF-127C-9B48-8762-8F9049C597C5}"/>
              </a:ext>
            </a:extLst>
          </p:cNvPr>
          <p:cNvGrpSpPr/>
          <p:nvPr/>
        </p:nvGrpSpPr>
        <p:grpSpPr>
          <a:xfrm>
            <a:off x="3594955" y="1542476"/>
            <a:ext cx="2123530" cy="1404984"/>
            <a:chOff x="3448294" y="1532037"/>
            <a:chExt cx="2123530" cy="1404984"/>
          </a:xfrm>
        </p:grpSpPr>
        <p:sp>
          <p:nvSpPr>
            <p:cNvPr id="73" name="Freeform 72">
              <a:extLst>
                <a:ext uri="{FF2B5EF4-FFF2-40B4-BE49-F238E27FC236}">
                  <a16:creationId xmlns:a16="http://schemas.microsoft.com/office/drawing/2014/main" id="{134F2106-215C-B043-B0AE-6010390B981A}"/>
                </a:ext>
              </a:extLst>
            </p:cNvPr>
            <p:cNvSpPr/>
            <p:nvPr/>
          </p:nvSpPr>
          <p:spPr>
            <a:xfrm>
              <a:off x="3448294" y="1532037"/>
              <a:ext cx="2104572" cy="1404984"/>
            </a:xfrm>
            <a:custGeom>
              <a:avLst/>
              <a:gdLst>
                <a:gd name="connsiteX0" fmla="*/ 0 w 2111829"/>
                <a:gd name="connsiteY0" fmla="*/ 573314 h 1422400"/>
                <a:gd name="connsiteX1" fmla="*/ 0 w 2111829"/>
                <a:gd name="connsiteY1" fmla="*/ 1422400 h 1422400"/>
                <a:gd name="connsiteX2" fmla="*/ 2104571 w 2111829"/>
                <a:gd name="connsiteY2" fmla="*/ 1422400 h 1422400"/>
                <a:gd name="connsiteX3" fmla="*/ 2111829 w 2111829"/>
                <a:gd name="connsiteY3" fmla="*/ 972457 h 1422400"/>
                <a:gd name="connsiteX4" fmla="*/ 1016000 w 2111829"/>
                <a:gd name="connsiteY4" fmla="*/ 21771 h 1422400"/>
                <a:gd name="connsiteX5" fmla="*/ 1016000 w 2111829"/>
                <a:gd name="connsiteY5" fmla="*/ 21771 h 1422400"/>
                <a:gd name="connsiteX6" fmla="*/ 921657 w 2111829"/>
                <a:gd name="connsiteY6" fmla="*/ 0 h 1422400"/>
                <a:gd name="connsiteX7" fmla="*/ 849086 w 2111829"/>
                <a:gd name="connsiteY7" fmla="*/ 14514 h 1422400"/>
                <a:gd name="connsiteX8" fmla="*/ 0 w 2111829"/>
                <a:gd name="connsiteY8" fmla="*/ 573314 h 142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1829" h="1422400">
                  <a:moveTo>
                    <a:pt x="0" y="573314"/>
                  </a:moveTo>
                  <a:lnTo>
                    <a:pt x="0" y="1422400"/>
                  </a:lnTo>
                  <a:lnTo>
                    <a:pt x="2104571" y="1422400"/>
                  </a:lnTo>
                  <a:lnTo>
                    <a:pt x="2111829" y="972457"/>
                  </a:lnTo>
                  <a:lnTo>
                    <a:pt x="1016000" y="21771"/>
                  </a:lnTo>
                  <a:lnTo>
                    <a:pt x="1016000" y="21771"/>
                  </a:lnTo>
                  <a:lnTo>
                    <a:pt x="921657" y="0"/>
                  </a:lnTo>
                  <a:lnTo>
                    <a:pt x="849086" y="14514"/>
                  </a:lnTo>
                  <a:lnTo>
                    <a:pt x="0" y="573314"/>
                  </a:lnTo>
                  <a:close/>
                </a:path>
              </a:pathLst>
            </a:custGeom>
            <a:solidFill>
              <a:srgbClr val="FBE5D6">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Freeform 73">
              <a:extLst>
                <a:ext uri="{FF2B5EF4-FFF2-40B4-BE49-F238E27FC236}">
                  <a16:creationId xmlns:a16="http://schemas.microsoft.com/office/drawing/2014/main" id="{F0B59643-FCBA-994F-819E-B61E485BAB3F}"/>
                </a:ext>
              </a:extLst>
            </p:cNvPr>
            <p:cNvSpPr/>
            <p:nvPr/>
          </p:nvSpPr>
          <p:spPr>
            <a:xfrm>
              <a:off x="3467252" y="1545180"/>
              <a:ext cx="2104572" cy="968704"/>
            </a:xfrm>
            <a:custGeom>
              <a:avLst/>
              <a:gdLst>
                <a:gd name="connsiteX0" fmla="*/ 0 w 2104572"/>
                <a:gd name="connsiteY0" fmla="*/ 576818 h 968704"/>
                <a:gd name="connsiteX1" fmla="*/ 747486 w 2104572"/>
                <a:gd name="connsiteY1" fmla="*/ 54304 h 968704"/>
                <a:gd name="connsiteX2" fmla="*/ 1132115 w 2104572"/>
                <a:gd name="connsiteY2" fmla="*/ 119618 h 968704"/>
                <a:gd name="connsiteX3" fmla="*/ 2104572 w 2104572"/>
                <a:gd name="connsiteY3" fmla="*/ 968704 h 968704"/>
              </a:gdLst>
              <a:ahLst/>
              <a:cxnLst>
                <a:cxn ang="0">
                  <a:pos x="connsiteX0" y="connsiteY0"/>
                </a:cxn>
                <a:cxn ang="0">
                  <a:pos x="connsiteX1" y="connsiteY1"/>
                </a:cxn>
                <a:cxn ang="0">
                  <a:pos x="connsiteX2" y="connsiteY2"/>
                </a:cxn>
                <a:cxn ang="0">
                  <a:pos x="connsiteX3" y="connsiteY3"/>
                </a:cxn>
              </a:cxnLst>
              <a:rect l="l" t="t" r="r" b="b"/>
              <a:pathLst>
                <a:path w="2104572" h="968704">
                  <a:moveTo>
                    <a:pt x="0" y="576818"/>
                  </a:moveTo>
                  <a:cubicBezTo>
                    <a:pt x="279400" y="353661"/>
                    <a:pt x="558800" y="130504"/>
                    <a:pt x="747486" y="54304"/>
                  </a:cubicBezTo>
                  <a:cubicBezTo>
                    <a:pt x="936172" y="-21896"/>
                    <a:pt x="905934" y="-32782"/>
                    <a:pt x="1132115" y="119618"/>
                  </a:cubicBezTo>
                  <a:cubicBezTo>
                    <a:pt x="1358296" y="272018"/>
                    <a:pt x="1921934" y="804209"/>
                    <a:pt x="2104572" y="96870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1" name="Group 200">
            <a:extLst>
              <a:ext uri="{FF2B5EF4-FFF2-40B4-BE49-F238E27FC236}">
                <a16:creationId xmlns:a16="http://schemas.microsoft.com/office/drawing/2014/main" id="{0373A7F9-408A-C24A-93B2-88170AB123ED}"/>
              </a:ext>
            </a:extLst>
          </p:cNvPr>
          <p:cNvGrpSpPr/>
          <p:nvPr/>
        </p:nvGrpSpPr>
        <p:grpSpPr>
          <a:xfrm>
            <a:off x="3337836" y="1315375"/>
            <a:ext cx="2422047" cy="2045162"/>
            <a:chOff x="3337836" y="1315375"/>
            <a:chExt cx="2422047" cy="2045162"/>
          </a:xfrm>
        </p:grpSpPr>
        <p:sp>
          <p:nvSpPr>
            <p:cNvPr id="31" name="Rectangle 30">
              <a:extLst>
                <a:ext uri="{FF2B5EF4-FFF2-40B4-BE49-F238E27FC236}">
                  <a16:creationId xmlns:a16="http://schemas.microsoft.com/office/drawing/2014/main" id="{D80CF8DD-ACAF-B44D-81AD-1D3FD8D28DCF}"/>
                </a:ext>
              </a:extLst>
            </p:cNvPr>
            <p:cNvSpPr/>
            <p:nvPr/>
          </p:nvSpPr>
          <p:spPr>
            <a:xfrm>
              <a:off x="3537892" y="3248912"/>
              <a:ext cx="2212685"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Stride Profile (bin)</a:t>
              </a:r>
            </a:p>
          </p:txBody>
        </p:sp>
        <p:grpSp>
          <p:nvGrpSpPr>
            <p:cNvPr id="200" name="Group 199">
              <a:extLst>
                <a:ext uri="{FF2B5EF4-FFF2-40B4-BE49-F238E27FC236}">
                  <a16:creationId xmlns:a16="http://schemas.microsoft.com/office/drawing/2014/main" id="{6C0B0244-ECF8-F549-8CEC-216117E164D7}"/>
                </a:ext>
              </a:extLst>
            </p:cNvPr>
            <p:cNvGrpSpPr/>
            <p:nvPr/>
          </p:nvGrpSpPr>
          <p:grpSpPr>
            <a:xfrm>
              <a:off x="3337836" y="1315375"/>
              <a:ext cx="2422047" cy="1861009"/>
              <a:chOff x="3337836" y="1315375"/>
              <a:chExt cx="2422047" cy="1861009"/>
            </a:xfrm>
          </p:grpSpPr>
          <p:sp>
            <p:nvSpPr>
              <p:cNvPr id="6" name="Rectangle 5">
                <a:extLst>
                  <a:ext uri="{FF2B5EF4-FFF2-40B4-BE49-F238E27FC236}">
                    <a16:creationId xmlns:a16="http://schemas.microsoft.com/office/drawing/2014/main" id="{6AE50638-FD8F-684B-AA83-C6454DFB8388}"/>
                  </a:ext>
                </a:extLst>
              </p:cNvPr>
              <p:cNvSpPr/>
              <p:nvPr/>
            </p:nvSpPr>
            <p:spPr>
              <a:xfrm>
                <a:off x="3537891" y="1490592"/>
                <a:ext cx="2221992" cy="145389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51D4AF8-41C4-B24C-9F59-0ECCBFA23DA3}"/>
                  </a:ext>
                </a:extLst>
              </p:cNvPr>
              <p:cNvSpPr/>
              <p:nvPr/>
            </p:nvSpPr>
            <p:spPr>
              <a:xfrm>
                <a:off x="5218780" y="3012193"/>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9144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sp>
            <p:nvSpPr>
              <p:cNvPr id="8" name="Rectangle 7">
                <a:extLst>
                  <a:ext uri="{FF2B5EF4-FFF2-40B4-BE49-F238E27FC236}">
                    <a16:creationId xmlns:a16="http://schemas.microsoft.com/office/drawing/2014/main" id="{E3D38535-E8CC-3B48-8E8E-9FF495205D24}"/>
                  </a:ext>
                </a:extLst>
              </p:cNvPr>
              <p:cNvSpPr/>
              <p:nvPr/>
            </p:nvSpPr>
            <p:spPr>
              <a:xfrm>
                <a:off x="3627940" y="2264004"/>
                <a:ext cx="173736" cy="676656"/>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D8BAFBC-89E8-E54B-8178-3F40595C0371}"/>
                  </a:ext>
                </a:extLst>
              </p:cNvPr>
              <p:cNvSpPr/>
              <p:nvPr/>
            </p:nvSpPr>
            <p:spPr>
              <a:xfrm>
                <a:off x="3880458" y="2060812"/>
                <a:ext cx="175490" cy="876134"/>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9D2A399B-6988-914C-A4E9-6789FB711C8E}"/>
                  </a:ext>
                </a:extLst>
              </p:cNvPr>
              <p:cNvSpPr/>
              <p:nvPr/>
            </p:nvSpPr>
            <p:spPr>
              <a:xfrm>
                <a:off x="4142591" y="1866841"/>
                <a:ext cx="175475" cy="1070101"/>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8AB19A6-472B-3B4B-A24E-44A3C39412A6}"/>
                  </a:ext>
                </a:extLst>
              </p:cNvPr>
              <p:cNvSpPr/>
              <p:nvPr/>
            </p:nvSpPr>
            <p:spPr>
              <a:xfrm>
                <a:off x="4404709" y="1625380"/>
                <a:ext cx="175416" cy="1311562"/>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7E94709-1FED-7A49-9D2C-72CB36B41434}"/>
                  </a:ext>
                </a:extLst>
              </p:cNvPr>
              <p:cNvSpPr/>
              <p:nvPr/>
            </p:nvSpPr>
            <p:spPr>
              <a:xfrm>
                <a:off x="4672904" y="1857895"/>
                <a:ext cx="173736" cy="1080655"/>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88AAE3B6-30FF-B94D-9D01-B8304CADD8CE}"/>
                  </a:ext>
                </a:extLst>
              </p:cNvPr>
              <p:cNvSpPr/>
              <p:nvPr/>
            </p:nvSpPr>
            <p:spPr>
              <a:xfrm>
                <a:off x="4942827" y="2060812"/>
                <a:ext cx="173736" cy="876134"/>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60090413-2D01-8544-85E1-8C68B096344A}"/>
                  </a:ext>
                </a:extLst>
              </p:cNvPr>
              <p:cNvSpPr/>
              <p:nvPr/>
            </p:nvSpPr>
            <p:spPr>
              <a:xfrm>
                <a:off x="5219845" y="2253451"/>
                <a:ext cx="173736" cy="683491"/>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9DAEDED1-7DCC-6B40-A4C3-4965688EE204}"/>
                  </a:ext>
                </a:extLst>
              </p:cNvPr>
              <p:cNvSpPr/>
              <p:nvPr/>
            </p:nvSpPr>
            <p:spPr>
              <a:xfrm>
                <a:off x="5486360" y="2665790"/>
                <a:ext cx="173736" cy="271152"/>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2FCA410E-3B81-4848-B2E1-B5BB393CFFF4}"/>
                  </a:ext>
                </a:extLst>
              </p:cNvPr>
              <p:cNvCxnSpPr>
                <a:cxnSpLocks/>
                <a:stCxn id="8" idx="2"/>
                <a:endCxn id="24" idx="0"/>
              </p:cNvCxnSpPr>
              <p:nvPr/>
            </p:nvCxnSpPr>
            <p:spPr>
              <a:xfrm>
                <a:off x="3714808" y="2940660"/>
                <a:ext cx="686" cy="683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EEB0980-B05E-6844-A0FB-152F715827AE}"/>
                  </a:ext>
                </a:extLst>
              </p:cNvPr>
              <p:cNvCxnSpPr>
                <a:cxnSpLocks/>
                <a:stCxn id="9" idx="2"/>
                <a:endCxn id="25" idx="0"/>
              </p:cNvCxnSpPr>
              <p:nvPr/>
            </p:nvCxnSpPr>
            <p:spPr>
              <a:xfrm flipH="1">
                <a:off x="3967326" y="2936946"/>
                <a:ext cx="877" cy="752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BB42583-98EF-584E-90B6-BCD30A106798}"/>
                  </a:ext>
                </a:extLst>
              </p:cNvPr>
              <p:cNvCxnSpPr>
                <a:cxnSpLocks/>
                <a:stCxn id="10" idx="2"/>
                <a:endCxn id="26" idx="0"/>
              </p:cNvCxnSpPr>
              <p:nvPr/>
            </p:nvCxnSpPr>
            <p:spPr>
              <a:xfrm flipH="1">
                <a:off x="4229211" y="2936942"/>
                <a:ext cx="1118" cy="761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B1E81C-9830-DE49-B9E6-2E5E6A86F90F}"/>
                  </a:ext>
                </a:extLst>
              </p:cNvPr>
              <p:cNvCxnSpPr>
                <a:cxnSpLocks/>
                <a:stCxn id="11" idx="2"/>
                <a:endCxn id="27" idx="0"/>
              </p:cNvCxnSpPr>
              <p:nvPr/>
            </p:nvCxnSpPr>
            <p:spPr>
              <a:xfrm flipH="1">
                <a:off x="4492375" y="2936942"/>
                <a:ext cx="0" cy="731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9639D22-61AB-4A4D-AC38-93493F766B50}"/>
                  </a:ext>
                </a:extLst>
              </p:cNvPr>
              <p:cNvCxnSpPr>
                <a:cxnSpLocks/>
                <a:stCxn id="12" idx="2"/>
                <a:endCxn id="28" idx="0"/>
              </p:cNvCxnSpPr>
              <p:nvPr/>
            </p:nvCxnSpPr>
            <p:spPr>
              <a:xfrm flipH="1">
                <a:off x="4758803" y="2938550"/>
                <a:ext cx="969" cy="7681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0ABBF8D-D89A-4D4F-B063-05F077132D16}"/>
                  </a:ext>
                </a:extLst>
              </p:cNvPr>
              <p:cNvCxnSpPr>
                <a:cxnSpLocks/>
                <a:stCxn id="14" idx="2"/>
                <a:endCxn id="7" idx="0"/>
              </p:cNvCxnSpPr>
              <p:nvPr/>
            </p:nvCxnSpPr>
            <p:spPr>
              <a:xfrm flipH="1">
                <a:off x="5305648" y="2936942"/>
                <a:ext cx="1065" cy="752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B71CEB7-C5EC-F544-A7E3-24859B1799DF}"/>
                  </a:ext>
                </a:extLst>
              </p:cNvPr>
              <p:cNvCxnSpPr>
                <a:cxnSpLocks/>
                <a:stCxn id="15" idx="2"/>
                <a:endCxn id="30" idx="0"/>
              </p:cNvCxnSpPr>
              <p:nvPr/>
            </p:nvCxnSpPr>
            <p:spPr>
              <a:xfrm flipH="1">
                <a:off x="5572696" y="2936942"/>
                <a:ext cx="532" cy="731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218F012-DE48-A64C-BF49-4AD0AC583DDD}"/>
                  </a:ext>
                </a:extLst>
              </p:cNvPr>
              <p:cNvCxnSpPr>
                <a:cxnSpLocks/>
                <a:stCxn id="13" idx="2"/>
                <a:endCxn id="29" idx="0"/>
              </p:cNvCxnSpPr>
              <p:nvPr/>
            </p:nvCxnSpPr>
            <p:spPr>
              <a:xfrm>
                <a:off x="5029695" y="2936946"/>
                <a:ext cx="0" cy="752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00320A9C-41FF-C24C-B6CC-E99C83D41199}"/>
                  </a:ext>
                </a:extLst>
              </p:cNvPr>
              <p:cNvSpPr/>
              <p:nvPr/>
            </p:nvSpPr>
            <p:spPr>
              <a:xfrm>
                <a:off x="3628626" y="3009020"/>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endParaRPr kumimoji="0" lang="en-US" sz="105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25" name="Rectangle 24">
                <a:extLst>
                  <a:ext uri="{FF2B5EF4-FFF2-40B4-BE49-F238E27FC236}">
                    <a16:creationId xmlns:a16="http://schemas.microsoft.com/office/drawing/2014/main" id="{8648E2F6-88AC-1046-9671-3336BCA1DBB9}"/>
                  </a:ext>
                </a:extLst>
              </p:cNvPr>
              <p:cNvSpPr/>
              <p:nvPr/>
            </p:nvSpPr>
            <p:spPr>
              <a:xfrm>
                <a:off x="3880458" y="3012194"/>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p:txBody>
          </p:sp>
          <p:sp>
            <p:nvSpPr>
              <p:cNvPr id="26" name="Rectangle 25">
                <a:extLst>
                  <a:ext uri="{FF2B5EF4-FFF2-40B4-BE49-F238E27FC236}">
                    <a16:creationId xmlns:a16="http://schemas.microsoft.com/office/drawing/2014/main" id="{345B203D-126C-994A-8268-03C480A2D73C}"/>
                  </a:ext>
                </a:extLst>
              </p:cNvPr>
              <p:cNvSpPr/>
              <p:nvPr/>
            </p:nvSpPr>
            <p:spPr>
              <a:xfrm>
                <a:off x="4142343" y="3013101"/>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a:t>
                </a:r>
              </a:p>
            </p:txBody>
          </p:sp>
          <p:sp>
            <p:nvSpPr>
              <p:cNvPr id="27" name="Rectangle 26">
                <a:extLst>
                  <a:ext uri="{FF2B5EF4-FFF2-40B4-BE49-F238E27FC236}">
                    <a16:creationId xmlns:a16="http://schemas.microsoft.com/office/drawing/2014/main" id="{0CDA740E-A544-5B47-950F-169DA4663B88}"/>
                  </a:ext>
                </a:extLst>
              </p:cNvPr>
              <p:cNvSpPr/>
              <p:nvPr/>
            </p:nvSpPr>
            <p:spPr>
              <a:xfrm>
                <a:off x="4405507" y="3015369"/>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a:t>
                </a:r>
              </a:p>
            </p:txBody>
          </p:sp>
          <p:sp>
            <p:nvSpPr>
              <p:cNvPr id="28" name="Rectangle 27">
                <a:extLst>
                  <a:ext uri="{FF2B5EF4-FFF2-40B4-BE49-F238E27FC236}">
                    <a16:creationId xmlns:a16="http://schemas.microsoft.com/office/drawing/2014/main" id="{B824C66C-C7D6-2740-842F-20F09B974D06}"/>
                  </a:ext>
                </a:extLst>
              </p:cNvPr>
              <p:cNvSpPr/>
              <p:nvPr/>
            </p:nvSpPr>
            <p:spPr>
              <a:xfrm>
                <a:off x="4671935" y="3015367"/>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16</a:t>
                </a:r>
              </a:p>
            </p:txBody>
          </p:sp>
          <p:sp>
            <p:nvSpPr>
              <p:cNvPr id="29" name="Rectangle 28">
                <a:extLst>
                  <a:ext uri="{FF2B5EF4-FFF2-40B4-BE49-F238E27FC236}">
                    <a16:creationId xmlns:a16="http://schemas.microsoft.com/office/drawing/2014/main" id="{4F63FD15-479D-6F46-BF44-9FDB484B8D7F}"/>
                  </a:ext>
                </a:extLst>
              </p:cNvPr>
              <p:cNvSpPr/>
              <p:nvPr/>
            </p:nvSpPr>
            <p:spPr>
              <a:xfrm>
                <a:off x="4942827" y="3012193"/>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32</a:t>
                </a:r>
              </a:p>
            </p:txBody>
          </p:sp>
          <p:sp>
            <p:nvSpPr>
              <p:cNvPr id="30" name="Rectangle 29">
                <a:extLst>
                  <a:ext uri="{FF2B5EF4-FFF2-40B4-BE49-F238E27FC236}">
                    <a16:creationId xmlns:a16="http://schemas.microsoft.com/office/drawing/2014/main" id="{A8E71C23-5F30-C645-A1C2-A1EA9A3CF709}"/>
                  </a:ext>
                </a:extLst>
              </p:cNvPr>
              <p:cNvSpPr/>
              <p:nvPr/>
            </p:nvSpPr>
            <p:spPr>
              <a:xfrm>
                <a:off x="5486360" y="3014749"/>
                <a:ext cx="172672"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r>
                  <a:rPr kumimoji="0" lang="en-US" sz="12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N</a:t>
                </a:r>
              </a:p>
            </p:txBody>
          </p:sp>
          <p:sp>
            <p:nvSpPr>
              <p:cNvPr id="32" name="Rectangle 31">
                <a:extLst>
                  <a:ext uri="{FF2B5EF4-FFF2-40B4-BE49-F238E27FC236}">
                    <a16:creationId xmlns:a16="http://schemas.microsoft.com/office/drawing/2014/main" id="{68316D82-49A3-234A-B5F8-43CF12C1D1B5}"/>
                  </a:ext>
                </a:extLst>
              </p:cNvPr>
              <p:cNvSpPr/>
              <p:nvPr/>
            </p:nvSpPr>
            <p:spPr>
              <a:xfrm rot="16200000">
                <a:off x="2666707" y="2164765"/>
                <a:ext cx="1453883"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Frequency (count)</a:t>
                </a:r>
              </a:p>
            </p:txBody>
          </p:sp>
          <p:sp>
            <p:nvSpPr>
              <p:cNvPr id="33" name="Rectangle 32">
                <a:extLst>
                  <a:ext uri="{FF2B5EF4-FFF2-40B4-BE49-F238E27FC236}">
                    <a16:creationId xmlns:a16="http://schemas.microsoft.com/office/drawing/2014/main" id="{0E0B7B30-6BB9-9E4F-9591-B29FAC5931B6}"/>
                  </a:ext>
                </a:extLst>
              </p:cNvPr>
              <p:cNvSpPr/>
              <p:nvPr/>
            </p:nvSpPr>
            <p:spPr>
              <a:xfrm>
                <a:off x="3537892" y="1315375"/>
                <a:ext cx="2212685"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Stride Profile Histogram</a:t>
                </a:r>
              </a:p>
            </p:txBody>
          </p:sp>
        </p:grpSp>
      </p:grpSp>
      <p:grpSp>
        <p:nvGrpSpPr>
          <p:cNvPr id="198" name="Group 197">
            <a:extLst>
              <a:ext uri="{FF2B5EF4-FFF2-40B4-BE49-F238E27FC236}">
                <a16:creationId xmlns:a16="http://schemas.microsoft.com/office/drawing/2014/main" id="{2C8210C1-891B-B04D-826D-8266BA58310B}"/>
              </a:ext>
            </a:extLst>
          </p:cNvPr>
          <p:cNvGrpSpPr/>
          <p:nvPr/>
        </p:nvGrpSpPr>
        <p:grpSpPr>
          <a:xfrm>
            <a:off x="6332170" y="1310879"/>
            <a:ext cx="2475145" cy="2438892"/>
            <a:chOff x="6332170" y="1310879"/>
            <a:chExt cx="2475145" cy="2438892"/>
          </a:xfrm>
        </p:grpSpPr>
        <p:grpSp>
          <p:nvGrpSpPr>
            <p:cNvPr id="192" name="Group 191">
              <a:extLst>
                <a:ext uri="{FF2B5EF4-FFF2-40B4-BE49-F238E27FC236}">
                  <a16:creationId xmlns:a16="http://schemas.microsoft.com/office/drawing/2014/main" id="{DC0EE5B7-A19F-0543-9BB2-40D202A61403}"/>
                </a:ext>
              </a:extLst>
            </p:cNvPr>
            <p:cNvGrpSpPr/>
            <p:nvPr/>
          </p:nvGrpSpPr>
          <p:grpSpPr>
            <a:xfrm>
              <a:off x="6471419" y="1534522"/>
              <a:ext cx="2335896" cy="2215249"/>
              <a:chOff x="6471419" y="1534522"/>
              <a:chExt cx="2335896" cy="2215249"/>
            </a:xfrm>
          </p:grpSpPr>
          <p:grpSp>
            <p:nvGrpSpPr>
              <p:cNvPr id="185" name="Group 184">
                <a:extLst>
                  <a:ext uri="{FF2B5EF4-FFF2-40B4-BE49-F238E27FC236}">
                    <a16:creationId xmlns:a16="http://schemas.microsoft.com/office/drawing/2014/main" id="{5F9427DA-16AF-CF49-B612-E5962EF1C7AB}"/>
                  </a:ext>
                </a:extLst>
              </p:cNvPr>
              <p:cNvGrpSpPr/>
              <p:nvPr/>
            </p:nvGrpSpPr>
            <p:grpSpPr>
              <a:xfrm>
                <a:off x="6587115" y="1534522"/>
                <a:ext cx="2082800" cy="1403379"/>
                <a:chOff x="6587115" y="1534522"/>
                <a:chExt cx="2082800" cy="1403379"/>
              </a:xfrm>
            </p:grpSpPr>
            <p:sp>
              <p:nvSpPr>
                <p:cNvPr id="147" name="Freeform 146">
                  <a:extLst>
                    <a:ext uri="{FF2B5EF4-FFF2-40B4-BE49-F238E27FC236}">
                      <a16:creationId xmlns:a16="http://schemas.microsoft.com/office/drawing/2014/main" id="{C1E5935F-CAAE-5B44-978F-F5AA34AF3B7D}"/>
                    </a:ext>
                  </a:extLst>
                </p:cNvPr>
                <p:cNvSpPr/>
                <p:nvPr/>
              </p:nvSpPr>
              <p:spPr>
                <a:xfrm>
                  <a:off x="6587115" y="1544529"/>
                  <a:ext cx="2082800" cy="1393372"/>
                </a:xfrm>
                <a:custGeom>
                  <a:avLst/>
                  <a:gdLst>
                    <a:gd name="connsiteX0" fmla="*/ 0 w 2082800"/>
                    <a:gd name="connsiteY0" fmla="*/ 0 h 1393372"/>
                    <a:gd name="connsiteX1" fmla="*/ 0 w 2082800"/>
                    <a:gd name="connsiteY1" fmla="*/ 1393372 h 1393372"/>
                    <a:gd name="connsiteX2" fmla="*/ 79828 w 2082800"/>
                    <a:gd name="connsiteY2" fmla="*/ 1393372 h 1393372"/>
                    <a:gd name="connsiteX3" fmla="*/ 2082800 w 2082800"/>
                    <a:gd name="connsiteY3" fmla="*/ 1393372 h 1393372"/>
                    <a:gd name="connsiteX4" fmla="*/ 2061028 w 2082800"/>
                    <a:gd name="connsiteY4" fmla="*/ 1023257 h 1393372"/>
                    <a:gd name="connsiteX5" fmla="*/ 1959428 w 2082800"/>
                    <a:gd name="connsiteY5" fmla="*/ 1037772 h 1393372"/>
                    <a:gd name="connsiteX6" fmla="*/ 1531257 w 2082800"/>
                    <a:gd name="connsiteY6" fmla="*/ 972457 h 1393372"/>
                    <a:gd name="connsiteX7" fmla="*/ 1378857 w 2082800"/>
                    <a:gd name="connsiteY7" fmla="*/ 878114 h 1393372"/>
                    <a:gd name="connsiteX8" fmla="*/ 1153885 w 2082800"/>
                    <a:gd name="connsiteY8" fmla="*/ 747486 h 1393372"/>
                    <a:gd name="connsiteX9" fmla="*/ 986971 w 2082800"/>
                    <a:gd name="connsiteY9" fmla="*/ 616857 h 1393372"/>
                    <a:gd name="connsiteX10" fmla="*/ 805543 w 2082800"/>
                    <a:gd name="connsiteY10" fmla="*/ 493486 h 1393372"/>
                    <a:gd name="connsiteX11" fmla="*/ 740228 w 2082800"/>
                    <a:gd name="connsiteY11" fmla="*/ 428172 h 1393372"/>
                    <a:gd name="connsiteX12" fmla="*/ 696685 w 2082800"/>
                    <a:gd name="connsiteY12" fmla="*/ 348343 h 1393372"/>
                    <a:gd name="connsiteX13" fmla="*/ 573314 w 2082800"/>
                    <a:gd name="connsiteY13" fmla="*/ 203200 h 1393372"/>
                    <a:gd name="connsiteX14" fmla="*/ 529771 w 2082800"/>
                    <a:gd name="connsiteY14" fmla="*/ 123372 h 1393372"/>
                    <a:gd name="connsiteX15" fmla="*/ 464457 w 2082800"/>
                    <a:gd name="connsiteY15" fmla="*/ 72572 h 1393372"/>
                    <a:gd name="connsiteX16" fmla="*/ 370114 w 2082800"/>
                    <a:gd name="connsiteY16" fmla="*/ 21772 h 1393372"/>
                    <a:gd name="connsiteX17" fmla="*/ 181428 w 2082800"/>
                    <a:gd name="connsiteY17" fmla="*/ 14514 h 1393372"/>
                    <a:gd name="connsiteX18" fmla="*/ 0 w 2082800"/>
                    <a:gd name="connsiteY18" fmla="*/ 0 h 139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82800" h="1393372">
                      <a:moveTo>
                        <a:pt x="0" y="0"/>
                      </a:moveTo>
                      <a:lnTo>
                        <a:pt x="0" y="1393372"/>
                      </a:lnTo>
                      <a:lnTo>
                        <a:pt x="79828" y="1393372"/>
                      </a:lnTo>
                      <a:lnTo>
                        <a:pt x="2082800" y="1393372"/>
                      </a:lnTo>
                      <a:lnTo>
                        <a:pt x="2061028" y="1023257"/>
                      </a:lnTo>
                      <a:lnTo>
                        <a:pt x="1959428" y="1037772"/>
                      </a:lnTo>
                      <a:lnTo>
                        <a:pt x="1531257" y="972457"/>
                      </a:lnTo>
                      <a:lnTo>
                        <a:pt x="1378857" y="878114"/>
                      </a:lnTo>
                      <a:lnTo>
                        <a:pt x="1153885" y="747486"/>
                      </a:lnTo>
                      <a:lnTo>
                        <a:pt x="986971" y="616857"/>
                      </a:lnTo>
                      <a:lnTo>
                        <a:pt x="805543" y="493486"/>
                      </a:lnTo>
                      <a:lnTo>
                        <a:pt x="740228" y="428172"/>
                      </a:lnTo>
                      <a:lnTo>
                        <a:pt x="696685" y="348343"/>
                      </a:lnTo>
                      <a:lnTo>
                        <a:pt x="573314" y="203200"/>
                      </a:lnTo>
                      <a:lnTo>
                        <a:pt x="529771" y="123372"/>
                      </a:lnTo>
                      <a:lnTo>
                        <a:pt x="464457" y="72572"/>
                      </a:lnTo>
                      <a:lnTo>
                        <a:pt x="370114" y="21772"/>
                      </a:lnTo>
                      <a:lnTo>
                        <a:pt x="181428" y="14514"/>
                      </a:lnTo>
                      <a:lnTo>
                        <a:pt x="0" y="0"/>
                      </a:lnTo>
                      <a:close/>
                    </a:path>
                  </a:pathLst>
                </a:custGeom>
                <a:solidFill>
                  <a:srgbClr val="E2F0D9">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Freeform 147">
                  <a:extLst>
                    <a:ext uri="{FF2B5EF4-FFF2-40B4-BE49-F238E27FC236}">
                      <a16:creationId xmlns:a16="http://schemas.microsoft.com/office/drawing/2014/main" id="{110AC882-619F-9A44-ABFC-9E931F716C4E}"/>
                    </a:ext>
                  </a:extLst>
                </p:cNvPr>
                <p:cNvSpPr/>
                <p:nvPr/>
              </p:nvSpPr>
              <p:spPr>
                <a:xfrm>
                  <a:off x="6587115" y="1534522"/>
                  <a:ext cx="2046515" cy="1024952"/>
                </a:xfrm>
                <a:custGeom>
                  <a:avLst/>
                  <a:gdLst>
                    <a:gd name="connsiteX0" fmla="*/ 0 w 2046515"/>
                    <a:gd name="connsiteY0" fmla="*/ 3899 h 1077956"/>
                    <a:gd name="connsiteX1" fmla="*/ 319315 w 2046515"/>
                    <a:gd name="connsiteY1" fmla="*/ 11156 h 1077956"/>
                    <a:gd name="connsiteX2" fmla="*/ 486229 w 2046515"/>
                    <a:gd name="connsiteY2" fmla="*/ 98242 h 1077956"/>
                    <a:gd name="connsiteX3" fmla="*/ 580572 w 2046515"/>
                    <a:gd name="connsiteY3" fmla="*/ 221613 h 1077956"/>
                    <a:gd name="connsiteX4" fmla="*/ 682172 w 2046515"/>
                    <a:gd name="connsiteY4" fmla="*/ 366756 h 1077956"/>
                    <a:gd name="connsiteX5" fmla="*/ 863600 w 2046515"/>
                    <a:gd name="connsiteY5" fmla="*/ 555442 h 1077956"/>
                    <a:gd name="connsiteX6" fmla="*/ 1516743 w 2046515"/>
                    <a:gd name="connsiteY6" fmla="*/ 983613 h 1077956"/>
                    <a:gd name="connsiteX7" fmla="*/ 2046515 w 2046515"/>
                    <a:gd name="connsiteY7" fmla="*/ 1077956 h 1077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6515" h="1077956">
                      <a:moveTo>
                        <a:pt x="0" y="3899"/>
                      </a:moveTo>
                      <a:cubicBezTo>
                        <a:pt x="119138" y="-335"/>
                        <a:pt x="238277" y="-4568"/>
                        <a:pt x="319315" y="11156"/>
                      </a:cubicBezTo>
                      <a:cubicBezTo>
                        <a:pt x="400353" y="26880"/>
                        <a:pt x="442686" y="63166"/>
                        <a:pt x="486229" y="98242"/>
                      </a:cubicBezTo>
                      <a:cubicBezTo>
                        <a:pt x="529772" y="133318"/>
                        <a:pt x="547915" y="176861"/>
                        <a:pt x="580572" y="221613"/>
                      </a:cubicBezTo>
                      <a:cubicBezTo>
                        <a:pt x="613229" y="266365"/>
                        <a:pt x="635001" y="311118"/>
                        <a:pt x="682172" y="366756"/>
                      </a:cubicBezTo>
                      <a:cubicBezTo>
                        <a:pt x="729343" y="422394"/>
                        <a:pt x="724505" y="452633"/>
                        <a:pt x="863600" y="555442"/>
                      </a:cubicBezTo>
                      <a:cubicBezTo>
                        <a:pt x="1002695" y="658251"/>
                        <a:pt x="1319591" y="896527"/>
                        <a:pt x="1516743" y="983613"/>
                      </a:cubicBezTo>
                      <a:cubicBezTo>
                        <a:pt x="1713895" y="1070699"/>
                        <a:pt x="1880205" y="1074327"/>
                        <a:pt x="2046515" y="1077956"/>
                      </a:cubicBezTo>
                    </a:path>
                  </a:pathLst>
                </a:cu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5" name="Rectangle 74">
                <a:extLst>
                  <a:ext uri="{FF2B5EF4-FFF2-40B4-BE49-F238E27FC236}">
                    <a16:creationId xmlns:a16="http://schemas.microsoft.com/office/drawing/2014/main" id="{96F012CD-612A-F24F-AB26-2B8F7BCBB72B}"/>
                  </a:ext>
                </a:extLst>
              </p:cNvPr>
              <p:cNvSpPr/>
              <p:nvPr/>
            </p:nvSpPr>
            <p:spPr>
              <a:xfrm>
                <a:off x="6471419" y="3380439"/>
                <a:ext cx="233589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High spatial locality </a:t>
                </a:r>
              </a:p>
            </p:txBody>
          </p:sp>
        </p:grpSp>
        <p:grpSp>
          <p:nvGrpSpPr>
            <p:cNvPr id="34" name="Group 33">
              <a:extLst>
                <a:ext uri="{FF2B5EF4-FFF2-40B4-BE49-F238E27FC236}">
                  <a16:creationId xmlns:a16="http://schemas.microsoft.com/office/drawing/2014/main" id="{96C424CE-6699-0040-A51D-27453FA43D00}"/>
                </a:ext>
              </a:extLst>
            </p:cNvPr>
            <p:cNvGrpSpPr/>
            <p:nvPr/>
          </p:nvGrpSpPr>
          <p:grpSpPr>
            <a:xfrm>
              <a:off x="6332170" y="1310879"/>
              <a:ext cx="2422047" cy="2045162"/>
              <a:chOff x="788815" y="3038014"/>
              <a:chExt cx="2422047" cy="2045162"/>
            </a:xfrm>
          </p:grpSpPr>
          <p:sp>
            <p:nvSpPr>
              <p:cNvPr id="35" name="Rectangle 34">
                <a:extLst>
                  <a:ext uri="{FF2B5EF4-FFF2-40B4-BE49-F238E27FC236}">
                    <a16:creationId xmlns:a16="http://schemas.microsoft.com/office/drawing/2014/main" id="{2FEA453F-352F-AF43-9B2A-402388CAF0DE}"/>
                  </a:ext>
                </a:extLst>
              </p:cNvPr>
              <p:cNvSpPr/>
              <p:nvPr/>
            </p:nvSpPr>
            <p:spPr>
              <a:xfrm>
                <a:off x="988870" y="3213231"/>
                <a:ext cx="2221992" cy="145389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9B92ABE1-D41E-FD4C-A990-9AE7892EBC0E}"/>
                  </a:ext>
                </a:extLst>
              </p:cNvPr>
              <p:cNvSpPr/>
              <p:nvPr/>
            </p:nvSpPr>
            <p:spPr>
              <a:xfrm>
                <a:off x="2669759" y="4734832"/>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9144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sp>
            <p:nvSpPr>
              <p:cNvPr id="37" name="Rectangle 36">
                <a:extLst>
                  <a:ext uri="{FF2B5EF4-FFF2-40B4-BE49-F238E27FC236}">
                    <a16:creationId xmlns:a16="http://schemas.microsoft.com/office/drawing/2014/main" id="{948C5654-CED7-9243-BA14-0704038454C7}"/>
                  </a:ext>
                </a:extLst>
              </p:cNvPr>
              <p:cNvSpPr/>
              <p:nvPr/>
            </p:nvSpPr>
            <p:spPr>
              <a:xfrm>
                <a:off x="1083495" y="3355707"/>
                <a:ext cx="169160" cy="1307592"/>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E1787F99-01A1-E848-A01D-E0DDCDAC2D9F}"/>
                  </a:ext>
                </a:extLst>
              </p:cNvPr>
              <p:cNvSpPr/>
              <p:nvPr/>
            </p:nvSpPr>
            <p:spPr>
              <a:xfrm>
                <a:off x="1331437" y="3580534"/>
                <a:ext cx="175490" cy="1079051"/>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F7C427AB-FB27-6A4D-AC72-8BEAB64ACA60}"/>
                  </a:ext>
                </a:extLst>
              </p:cNvPr>
              <p:cNvSpPr/>
              <p:nvPr/>
            </p:nvSpPr>
            <p:spPr>
              <a:xfrm>
                <a:off x="1593570" y="3783451"/>
                <a:ext cx="175475" cy="876130"/>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4A09CBAC-F78D-2240-A831-2D6F217FE1AC}"/>
                  </a:ext>
                </a:extLst>
              </p:cNvPr>
              <p:cNvSpPr/>
              <p:nvPr/>
            </p:nvSpPr>
            <p:spPr>
              <a:xfrm>
                <a:off x="1855688" y="4388429"/>
                <a:ext cx="175416" cy="267182"/>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1454BFB3-A62D-4E42-9477-B9E00D046928}"/>
                  </a:ext>
                </a:extLst>
              </p:cNvPr>
              <p:cNvSpPr/>
              <p:nvPr/>
            </p:nvSpPr>
            <p:spPr>
              <a:xfrm>
                <a:off x="2123883" y="4394007"/>
                <a:ext cx="173015" cy="267182"/>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58B91D06-7CBF-5B4C-9605-EDDC6F5023FF}"/>
                  </a:ext>
                </a:extLst>
              </p:cNvPr>
              <p:cNvSpPr/>
              <p:nvPr/>
            </p:nvSpPr>
            <p:spPr>
              <a:xfrm>
                <a:off x="2393806" y="4388429"/>
                <a:ext cx="173736" cy="272846"/>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DD42E6EE-97A2-BF47-B320-DEB427E86EF6}"/>
                  </a:ext>
                </a:extLst>
              </p:cNvPr>
              <p:cNvSpPr/>
              <p:nvPr/>
            </p:nvSpPr>
            <p:spPr>
              <a:xfrm>
                <a:off x="2670823" y="4386735"/>
                <a:ext cx="172671" cy="272846"/>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6968465B-CE2D-8D40-A8A8-0BFB026D8B35}"/>
                  </a:ext>
                </a:extLst>
              </p:cNvPr>
              <p:cNvSpPr/>
              <p:nvPr/>
            </p:nvSpPr>
            <p:spPr>
              <a:xfrm>
                <a:off x="2937339" y="4388429"/>
                <a:ext cx="173736" cy="271152"/>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5" name="Straight Connector 44">
                <a:extLst>
                  <a:ext uri="{FF2B5EF4-FFF2-40B4-BE49-F238E27FC236}">
                    <a16:creationId xmlns:a16="http://schemas.microsoft.com/office/drawing/2014/main" id="{27FDFFB1-64A7-2E4E-A297-1E06465A19D1}"/>
                  </a:ext>
                </a:extLst>
              </p:cNvPr>
              <p:cNvCxnSpPr>
                <a:cxnSpLocks/>
                <a:stCxn id="37" idx="2"/>
                <a:endCxn id="53" idx="0"/>
              </p:cNvCxnSpPr>
              <p:nvPr/>
            </p:nvCxnSpPr>
            <p:spPr>
              <a:xfrm flipH="1">
                <a:off x="1166473" y="4663299"/>
                <a:ext cx="1602" cy="683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065567D-0FEA-0B42-8803-67CBC9AFE683}"/>
                  </a:ext>
                </a:extLst>
              </p:cNvPr>
              <p:cNvCxnSpPr>
                <a:cxnSpLocks/>
                <a:stCxn id="38" idx="2"/>
                <a:endCxn id="54" idx="0"/>
              </p:cNvCxnSpPr>
              <p:nvPr/>
            </p:nvCxnSpPr>
            <p:spPr>
              <a:xfrm flipH="1">
                <a:off x="1418305" y="4659585"/>
                <a:ext cx="877" cy="752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E04B513-16DD-9342-829E-733FB4B70B2C}"/>
                  </a:ext>
                </a:extLst>
              </p:cNvPr>
              <p:cNvCxnSpPr>
                <a:cxnSpLocks/>
                <a:stCxn id="39" idx="2"/>
                <a:endCxn id="55" idx="0"/>
              </p:cNvCxnSpPr>
              <p:nvPr/>
            </p:nvCxnSpPr>
            <p:spPr>
              <a:xfrm flipH="1">
                <a:off x="1680190" y="4659581"/>
                <a:ext cx="1118" cy="761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33DDDF5-299D-B249-8494-6F8D9B74B90F}"/>
                  </a:ext>
                </a:extLst>
              </p:cNvPr>
              <p:cNvCxnSpPr>
                <a:cxnSpLocks/>
                <a:stCxn id="40" idx="2"/>
                <a:endCxn id="56" idx="0"/>
              </p:cNvCxnSpPr>
              <p:nvPr/>
            </p:nvCxnSpPr>
            <p:spPr>
              <a:xfrm flipH="1">
                <a:off x="1943354" y="4655611"/>
                <a:ext cx="42" cy="823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B7F84A4-5D87-6448-9184-3F234A924CE4}"/>
                  </a:ext>
                </a:extLst>
              </p:cNvPr>
              <p:cNvCxnSpPr>
                <a:cxnSpLocks/>
                <a:stCxn id="41" idx="2"/>
                <a:endCxn id="57" idx="0"/>
              </p:cNvCxnSpPr>
              <p:nvPr/>
            </p:nvCxnSpPr>
            <p:spPr>
              <a:xfrm flipH="1">
                <a:off x="2209782" y="4661189"/>
                <a:ext cx="609" cy="7681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3997389-851E-DE47-A360-5590156580C2}"/>
                  </a:ext>
                </a:extLst>
              </p:cNvPr>
              <p:cNvCxnSpPr>
                <a:cxnSpLocks/>
                <a:stCxn id="43" idx="2"/>
                <a:endCxn id="36" idx="0"/>
              </p:cNvCxnSpPr>
              <p:nvPr/>
            </p:nvCxnSpPr>
            <p:spPr>
              <a:xfrm flipH="1">
                <a:off x="2756627" y="4659581"/>
                <a:ext cx="532" cy="752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D66897B-7246-9A4E-8FE1-7C048C061C1D}"/>
                  </a:ext>
                </a:extLst>
              </p:cNvPr>
              <p:cNvCxnSpPr>
                <a:cxnSpLocks/>
                <a:stCxn id="44" idx="2"/>
                <a:endCxn id="59" idx="0"/>
              </p:cNvCxnSpPr>
              <p:nvPr/>
            </p:nvCxnSpPr>
            <p:spPr>
              <a:xfrm flipH="1">
                <a:off x="3023675" y="4659581"/>
                <a:ext cx="532" cy="731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44C5BC1-45D0-E34D-AC53-94028BB4960C}"/>
                  </a:ext>
                </a:extLst>
              </p:cNvPr>
              <p:cNvCxnSpPr>
                <a:cxnSpLocks/>
                <a:stCxn id="42" idx="2"/>
                <a:endCxn id="58" idx="0"/>
              </p:cNvCxnSpPr>
              <p:nvPr/>
            </p:nvCxnSpPr>
            <p:spPr>
              <a:xfrm>
                <a:off x="2480674" y="4661275"/>
                <a:ext cx="0" cy="735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139F9447-25D3-E149-B2D6-4FA7618D15F5}"/>
                  </a:ext>
                </a:extLst>
              </p:cNvPr>
              <p:cNvSpPr/>
              <p:nvPr/>
            </p:nvSpPr>
            <p:spPr>
              <a:xfrm>
                <a:off x="1079605" y="4731659"/>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endParaRPr kumimoji="0" lang="en-US" sz="105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54" name="Rectangle 53">
                <a:extLst>
                  <a:ext uri="{FF2B5EF4-FFF2-40B4-BE49-F238E27FC236}">
                    <a16:creationId xmlns:a16="http://schemas.microsoft.com/office/drawing/2014/main" id="{703319AD-BA3D-7445-B0CF-D7CED350B9D3}"/>
                  </a:ext>
                </a:extLst>
              </p:cNvPr>
              <p:cNvSpPr/>
              <p:nvPr/>
            </p:nvSpPr>
            <p:spPr>
              <a:xfrm>
                <a:off x="1331437" y="4734833"/>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p:txBody>
          </p:sp>
          <p:sp>
            <p:nvSpPr>
              <p:cNvPr id="55" name="Rectangle 54">
                <a:extLst>
                  <a:ext uri="{FF2B5EF4-FFF2-40B4-BE49-F238E27FC236}">
                    <a16:creationId xmlns:a16="http://schemas.microsoft.com/office/drawing/2014/main" id="{3BB025A1-A2AE-6844-8DE2-4C6D0D66B491}"/>
                  </a:ext>
                </a:extLst>
              </p:cNvPr>
              <p:cNvSpPr/>
              <p:nvPr/>
            </p:nvSpPr>
            <p:spPr>
              <a:xfrm>
                <a:off x="1593322" y="4735740"/>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a:t>
                </a:r>
              </a:p>
            </p:txBody>
          </p:sp>
          <p:sp>
            <p:nvSpPr>
              <p:cNvPr id="56" name="Rectangle 55">
                <a:extLst>
                  <a:ext uri="{FF2B5EF4-FFF2-40B4-BE49-F238E27FC236}">
                    <a16:creationId xmlns:a16="http://schemas.microsoft.com/office/drawing/2014/main" id="{CD693980-2281-8C46-9387-0C485FB72584}"/>
                  </a:ext>
                </a:extLst>
              </p:cNvPr>
              <p:cNvSpPr/>
              <p:nvPr/>
            </p:nvSpPr>
            <p:spPr>
              <a:xfrm>
                <a:off x="1856486" y="4738008"/>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a:t>
                </a:r>
              </a:p>
            </p:txBody>
          </p:sp>
          <p:sp>
            <p:nvSpPr>
              <p:cNvPr id="57" name="Rectangle 56">
                <a:extLst>
                  <a:ext uri="{FF2B5EF4-FFF2-40B4-BE49-F238E27FC236}">
                    <a16:creationId xmlns:a16="http://schemas.microsoft.com/office/drawing/2014/main" id="{F61F2C8E-497F-7048-B7CD-02C8FFC432A3}"/>
                  </a:ext>
                </a:extLst>
              </p:cNvPr>
              <p:cNvSpPr/>
              <p:nvPr/>
            </p:nvSpPr>
            <p:spPr>
              <a:xfrm>
                <a:off x="2122914" y="4738006"/>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16</a:t>
                </a:r>
              </a:p>
            </p:txBody>
          </p:sp>
          <p:sp>
            <p:nvSpPr>
              <p:cNvPr id="58" name="Rectangle 57">
                <a:extLst>
                  <a:ext uri="{FF2B5EF4-FFF2-40B4-BE49-F238E27FC236}">
                    <a16:creationId xmlns:a16="http://schemas.microsoft.com/office/drawing/2014/main" id="{8CD3DE2A-877E-6D42-83E7-568A78481953}"/>
                  </a:ext>
                </a:extLst>
              </p:cNvPr>
              <p:cNvSpPr/>
              <p:nvPr/>
            </p:nvSpPr>
            <p:spPr>
              <a:xfrm>
                <a:off x="2393806" y="4734832"/>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32</a:t>
                </a:r>
              </a:p>
            </p:txBody>
          </p:sp>
          <p:sp>
            <p:nvSpPr>
              <p:cNvPr id="59" name="Rectangle 58">
                <a:extLst>
                  <a:ext uri="{FF2B5EF4-FFF2-40B4-BE49-F238E27FC236}">
                    <a16:creationId xmlns:a16="http://schemas.microsoft.com/office/drawing/2014/main" id="{161952EB-693F-3A48-9171-52BCAB8593C0}"/>
                  </a:ext>
                </a:extLst>
              </p:cNvPr>
              <p:cNvSpPr/>
              <p:nvPr/>
            </p:nvSpPr>
            <p:spPr>
              <a:xfrm>
                <a:off x="2937339" y="4737388"/>
                <a:ext cx="172672"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r>
                  <a:rPr kumimoji="0" lang="en-US" sz="12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N</a:t>
                </a:r>
              </a:p>
            </p:txBody>
          </p:sp>
          <p:sp>
            <p:nvSpPr>
              <p:cNvPr id="60" name="Rectangle 59">
                <a:extLst>
                  <a:ext uri="{FF2B5EF4-FFF2-40B4-BE49-F238E27FC236}">
                    <a16:creationId xmlns:a16="http://schemas.microsoft.com/office/drawing/2014/main" id="{D3218B2F-80BC-8E4A-8704-C847AE759CDA}"/>
                  </a:ext>
                </a:extLst>
              </p:cNvPr>
              <p:cNvSpPr/>
              <p:nvPr/>
            </p:nvSpPr>
            <p:spPr>
              <a:xfrm>
                <a:off x="988871" y="4971551"/>
                <a:ext cx="2212685"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Stride Profile (bin)</a:t>
                </a:r>
              </a:p>
            </p:txBody>
          </p:sp>
          <p:sp>
            <p:nvSpPr>
              <p:cNvPr id="61" name="Rectangle 60">
                <a:extLst>
                  <a:ext uri="{FF2B5EF4-FFF2-40B4-BE49-F238E27FC236}">
                    <a16:creationId xmlns:a16="http://schemas.microsoft.com/office/drawing/2014/main" id="{5A81A1D0-B13B-9F48-BC03-FE6D96A5A176}"/>
                  </a:ext>
                </a:extLst>
              </p:cNvPr>
              <p:cNvSpPr/>
              <p:nvPr/>
            </p:nvSpPr>
            <p:spPr>
              <a:xfrm rot="16200000">
                <a:off x="117686" y="3887404"/>
                <a:ext cx="1453883"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Frequency (count)</a:t>
                </a:r>
              </a:p>
            </p:txBody>
          </p:sp>
          <p:sp>
            <p:nvSpPr>
              <p:cNvPr id="62" name="Rectangle 61">
                <a:extLst>
                  <a:ext uri="{FF2B5EF4-FFF2-40B4-BE49-F238E27FC236}">
                    <a16:creationId xmlns:a16="http://schemas.microsoft.com/office/drawing/2014/main" id="{BC95055B-3BA1-BA40-A0AE-2F792F382886}"/>
                  </a:ext>
                </a:extLst>
              </p:cNvPr>
              <p:cNvSpPr/>
              <p:nvPr/>
            </p:nvSpPr>
            <p:spPr>
              <a:xfrm>
                <a:off x="988871" y="3038014"/>
                <a:ext cx="2212685"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Stride Profile Histogram</a:t>
                </a:r>
              </a:p>
            </p:txBody>
          </p:sp>
        </p:grpSp>
      </p:grpSp>
      <p:grpSp>
        <p:nvGrpSpPr>
          <p:cNvPr id="190" name="Group 189">
            <a:extLst>
              <a:ext uri="{FF2B5EF4-FFF2-40B4-BE49-F238E27FC236}">
                <a16:creationId xmlns:a16="http://schemas.microsoft.com/office/drawing/2014/main" id="{F84855BB-5702-4E46-9AFD-2EF48EC79D30}"/>
              </a:ext>
            </a:extLst>
          </p:cNvPr>
          <p:cNvGrpSpPr/>
          <p:nvPr/>
        </p:nvGrpSpPr>
        <p:grpSpPr>
          <a:xfrm>
            <a:off x="656478" y="2166419"/>
            <a:ext cx="3144962" cy="1044820"/>
            <a:chOff x="656478" y="2166419"/>
            <a:chExt cx="3144962" cy="1044820"/>
          </a:xfrm>
        </p:grpSpPr>
        <p:sp>
          <p:nvSpPr>
            <p:cNvPr id="72" name="Rectangle 71">
              <a:extLst>
                <a:ext uri="{FF2B5EF4-FFF2-40B4-BE49-F238E27FC236}">
                  <a16:creationId xmlns:a16="http://schemas.microsoft.com/office/drawing/2014/main" id="{932AA66C-AD8A-6C4D-9DB1-752D6A8C5B13}"/>
                </a:ext>
              </a:extLst>
            </p:cNvPr>
            <p:cNvSpPr/>
            <p:nvPr/>
          </p:nvSpPr>
          <p:spPr>
            <a:xfrm>
              <a:off x="3627704" y="2166419"/>
              <a:ext cx="173736" cy="101014"/>
            </a:xfrm>
            <a:prstGeom prst="rect">
              <a:avLst/>
            </a:prstGeom>
            <a:solidFill>
              <a:schemeClr val="accent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70" name="Curved Connector 69">
              <a:extLst>
                <a:ext uri="{FF2B5EF4-FFF2-40B4-BE49-F238E27FC236}">
                  <a16:creationId xmlns:a16="http://schemas.microsoft.com/office/drawing/2014/main" id="{59060C2A-944B-3E40-8ED2-57A48F22EE71}"/>
                </a:ext>
              </a:extLst>
            </p:cNvPr>
            <p:cNvCxnSpPr>
              <a:cxnSpLocks/>
              <a:stCxn id="64" idx="0"/>
              <a:endCxn id="65" idx="0"/>
            </p:cNvCxnSpPr>
            <p:nvPr/>
          </p:nvCxnSpPr>
          <p:spPr>
            <a:xfrm rot="5400000" flipH="1" flipV="1">
              <a:off x="945029" y="2307249"/>
              <a:ext cx="1" cy="403940"/>
            </a:xfrm>
            <a:prstGeom prst="curvedConnector3">
              <a:avLst>
                <a:gd name="adj1" fmla="val 2286010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0AA508A5-4921-7947-B461-83288D9EE12A}"/>
                </a:ext>
              </a:extLst>
            </p:cNvPr>
            <p:cNvSpPr/>
            <p:nvPr/>
          </p:nvSpPr>
          <p:spPr>
            <a:xfrm>
              <a:off x="656478" y="2841907"/>
              <a:ext cx="220746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stride profile(1)+= 1</a:t>
              </a:r>
            </a:p>
          </p:txBody>
        </p:sp>
      </p:grpSp>
      <p:grpSp>
        <p:nvGrpSpPr>
          <p:cNvPr id="197" name="Group 196">
            <a:extLst>
              <a:ext uri="{FF2B5EF4-FFF2-40B4-BE49-F238E27FC236}">
                <a16:creationId xmlns:a16="http://schemas.microsoft.com/office/drawing/2014/main" id="{E5A8CFB3-9653-9446-A223-D6A0E070D1DB}"/>
              </a:ext>
            </a:extLst>
          </p:cNvPr>
          <p:cNvGrpSpPr/>
          <p:nvPr/>
        </p:nvGrpSpPr>
        <p:grpSpPr>
          <a:xfrm>
            <a:off x="541089" y="1978242"/>
            <a:ext cx="2423640" cy="858928"/>
            <a:chOff x="541089" y="1978242"/>
            <a:chExt cx="2423640" cy="858928"/>
          </a:xfrm>
        </p:grpSpPr>
        <p:grpSp>
          <p:nvGrpSpPr>
            <p:cNvPr id="63" name="Group 62">
              <a:extLst>
                <a:ext uri="{FF2B5EF4-FFF2-40B4-BE49-F238E27FC236}">
                  <a16:creationId xmlns:a16="http://schemas.microsoft.com/office/drawing/2014/main" id="{3B801BCF-2E72-5240-898F-B04E8AFFE4C0}"/>
                </a:ext>
              </a:extLst>
            </p:cNvPr>
            <p:cNvGrpSpPr/>
            <p:nvPr/>
          </p:nvGrpSpPr>
          <p:grpSpPr>
            <a:xfrm>
              <a:off x="541089" y="2509196"/>
              <a:ext cx="2423640" cy="327974"/>
              <a:chOff x="592482" y="1798205"/>
              <a:chExt cx="2423640" cy="327974"/>
            </a:xfrm>
          </p:grpSpPr>
          <p:sp>
            <p:nvSpPr>
              <p:cNvPr id="64" name="Rectangle 63">
                <a:extLst>
                  <a:ext uri="{FF2B5EF4-FFF2-40B4-BE49-F238E27FC236}">
                    <a16:creationId xmlns:a16="http://schemas.microsoft.com/office/drawing/2014/main" id="{D58B1781-986D-854A-AE2A-22C23B586C25}"/>
                  </a:ext>
                </a:extLst>
              </p:cNvPr>
              <p:cNvSpPr/>
              <p:nvPr/>
            </p:nvSpPr>
            <p:spPr>
              <a:xfrm>
                <a:off x="592482" y="1798228"/>
                <a:ext cx="403940" cy="327951"/>
              </a:xfrm>
              <a:prstGeom prst="rect">
                <a:avLst/>
              </a:prstGeom>
              <a:solidFill>
                <a:schemeClr val="accent4"/>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0</a:t>
                </a:r>
              </a:p>
            </p:txBody>
          </p:sp>
          <p:sp>
            <p:nvSpPr>
              <p:cNvPr id="65" name="Rectangle 64">
                <a:extLst>
                  <a:ext uri="{FF2B5EF4-FFF2-40B4-BE49-F238E27FC236}">
                    <a16:creationId xmlns:a16="http://schemas.microsoft.com/office/drawing/2014/main" id="{C26EE8C9-C879-E34B-8D3E-0282C2A385A3}"/>
                  </a:ext>
                </a:extLst>
              </p:cNvPr>
              <p:cNvSpPr/>
              <p:nvPr/>
            </p:nvSpPr>
            <p:spPr>
              <a:xfrm>
                <a:off x="996422" y="1798227"/>
                <a:ext cx="403940" cy="327951"/>
              </a:xfrm>
              <a:prstGeom prst="rect">
                <a:avLst/>
              </a:prstGeom>
              <a:solidFill>
                <a:schemeClr val="accent4"/>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1</a:t>
                </a:r>
              </a:p>
            </p:txBody>
          </p:sp>
          <p:sp>
            <p:nvSpPr>
              <p:cNvPr id="66" name="Rectangle 65">
                <a:extLst>
                  <a:ext uri="{FF2B5EF4-FFF2-40B4-BE49-F238E27FC236}">
                    <a16:creationId xmlns:a16="http://schemas.microsoft.com/office/drawing/2014/main" id="{87F5640C-6DAE-2645-A015-76C04FF46674}"/>
                  </a:ext>
                </a:extLst>
              </p:cNvPr>
              <p:cNvSpPr/>
              <p:nvPr/>
            </p:nvSpPr>
            <p:spPr>
              <a:xfrm>
                <a:off x="1400362" y="1798226"/>
                <a:ext cx="403940" cy="32795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p:txBody>
          </p:sp>
          <p:sp>
            <p:nvSpPr>
              <p:cNvPr id="67" name="Rectangle 66">
                <a:extLst>
                  <a:ext uri="{FF2B5EF4-FFF2-40B4-BE49-F238E27FC236}">
                    <a16:creationId xmlns:a16="http://schemas.microsoft.com/office/drawing/2014/main" id="{3D7392CC-A53E-364A-BE9A-BA5A5F622173}"/>
                  </a:ext>
                </a:extLst>
              </p:cNvPr>
              <p:cNvSpPr/>
              <p:nvPr/>
            </p:nvSpPr>
            <p:spPr>
              <a:xfrm>
                <a:off x="1804302" y="1798223"/>
                <a:ext cx="403940" cy="3279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a:t>
                </a:r>
              </a:p>
            </p:txBody>
          </p:sp>
          <p:sp>
            <p:nvSpPr>
              <p:cNvPr id="68" name="Rectangle 67">
                <a:extLst>
                  <a:ext uri="{FF2B5EF4-FFF2-40B4-BE49-F238E27FC236}">
                    <a16:creationId xmlns:a16="http://schemas.microsoft.com/office/drawing/2014/main" id="{9A3465DC-F60A-C14B-A261-8773DD983641}"/>
                  </a:ext>
                </a:extLst>
              </p:cNvPr>
              <p:cNvSpPr/>
              <p:nvPr/>
            </p:nvSpPr>
            <p:spPr>
              <a:xfrm>
                <a:off x="2208242" y="1798217"/>
                <a:ext cx="403940" cy="32795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a:t>
                </a:r>
              </a:p>
            </p:txBody>
          </p:sp>
          <p:sp>
            <p:nvSpPr>
              <p:cNvPr id="69" name="Rectangle 68">
                <a:extLst>
                  <a:ext uri="{FF2B5EF4-FFF2-40B4-BE49-F238E27FC236}">
                    <a16:creationId xmlns:a16="http://schemas.microsoft.com/office/drawing/2014/main" id="{53B1BE0E-988B-0E4C-B788-B3853488465F}"/>
                  </a:ext>
                </a:extLst>
              </p:cNvPr>
              <p:cNvSpPr/>
              <p:nvPr/>
            </p:nvSpPr>
            <p:spPr>
              <a:xfrm>
                <a:off x="2612182" y="1798205"/>
                <a:ext cx="403940" cy="32795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5</a:t>
                </a:r>
              </a:p>
            </p:txBody>
          </p:sp>
        </p:grpSp>
        <p:sp>
          <p:nvSpPr>
            <p:cNvPr id="150" name="Rectangle 149">
              <a:extLst>
                <a:ext uri="{FF2B5EF4-FFF2-40B4-BE49-F238E27FC236}">
                  <a16:creationId xmlns:a16="http://schemas.microsoft.com/office/drawing/2014/main" id="{4708AE89-7AA1-E548-BCAF-5C8EA85809B2}"/>
                </a:ext>
              </a:extLst>
            </p:cNvPr>
            <p:cNvSpPr/>
            <p:nvPr/>
          </p:nvSpPr>
          <p:spPr>
            <a:xfrm>
              <a:off x="958782" y="1978242"/>
              <a:ext cx="1609095"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 Trace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52" name="Rectangle 151">
            <a:extLst>
              <a:ext uri="{FF2B5EF4-FFF2-40B4-BE49-F238E27FC236}">
                <a16:creationId xmlns:a16="http://schemas.microsoft.com/office/drawing/2014/main" id="{F18FFC49-9A32-CD47-88B8-F3A55C3FB7B5}"/>
              </a:ext>
            </a:extLst>
          </p:cNvPr>
          <p:cNvSpPr/>
          <p:nvPr/>
        </p:nvSpPr>
        <p:spPr>
          <a:xfrm>
            <a:off x="293115" y="1134159"/>
            <a:ext cx="29225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Cambria" panose="02040503050406030204" pitchFamily="18" charset="0"/>
                <a:ea typeface="+mn-ea"/>
                <a:cs typeface="+mn-cs"/>
              </a:rPr>
              <a:t>Spatial Locality</a:t>
            </a:r>
            <a:r>
              <a:rPr kumimoji="0" lang="en-US" sz="2800" b="1" i="0" u="none" strike="noStrike" kern="1200" cap="none" spc="0" normalizeH="0" baseline="30000" noProof="0" dirty="0">
                <a:ln>
                  <a:noFill/>
                </a:ln>
                <a:solidFill>
                  <a:srgbClr val="FFC000"/>
                </a:solidFill>
                <a:effectLst/>
                <a:uLnTx/>
                <a:uFillTx/>
                <a:latin typeface="Cambria" panose="02040503050406030204" pitchFamily="18" charset="0"/>
                <a:ea typeface="+mn-ea"/>
                <a:cs typeface="+mn-cs"/>
              </a:rPr>
              <a:t>7</a:t>
            </a:r>
          </a:p>
        </p:txBody>
      </p:sp>
      <p:sp>
        <p:nvSpPr>
          <p:cNvPr id="179" name="Rectangle 178">
            <a:extLst>
              <a:ext uri="{FF2B5EF4-FFF2-40B4-BE49-F238E27FC236}">
                <a16:creationId xmlns:a16="http://schemas.microsoft.com/office/drawing/2014/main" id="{DE803F5C-B14C-4841-A974-1BE012423917}"/>
              </a:ext>
            </a:extLst>
          </p:cNvPr>
          <p:cNvSpPr/>
          <p:nvPr/>
        </p:nvSpPr>
        <p:spPr>
          <a:xfrm>
            <a:off x="1662593" y="6445557"/>
            <a:ext cx="5814418" cy="253916"/>
          </a:xfrm>
          <a:prstGeom prst="rect">
            <a:avLst/>
          </a:prstGeom>
        </p:spPr>
        <p:txBody>
          <a:bodyPr wrap="square">
            <a:spAutoFit/>
          </a:bodyPr>
          <a:lstStyle/>
          <a:p>
            <a:pPr marL="0" marR="0" lvl="0" indent="0" algn="l" defTabSz="457200" rtl="0" eaLnBrk="1" fontAlgn="auto" latinLnBrk="0" hangingPunct="1">
              <a:lnSpc>
                <a:spcPct val="100000"/>
              </a:lnSpc>
              <a:spcBef>
                <a:spcPts val="400"/>
              </a:spcBef>
              <a:spcAft>
                <a:spcPts val="0"/>
              </a:spcAft>
              <a:buClrTx/>
              <a:buSzTx/>
              <a:buFontTx/>
              <a:buNone/>
              <a:tabLst/>
              <a:defRPr/>
            </a:pPr>
            <a:r>
              <a:rPr kumimoji="0" lang="en-US" sz="1050" b="0" i="0" u="none" strike="noStrike" kern="1200" cap="none" spc="0" normalizeH="0" baseline="0" noProof="0" dirty="0">
                <a:ln>
                  <a:noFill/>
                </a:ln>
                <a:solidFill>
                  <a:prstClr val="white">
                    <a:lumMod val="75000"/>
                  </a:prstClr>
                </a:solidFill>
                <a:effectLst/>
                <a:uLnTx/>
                <a:uFillTx/>
                <a:latin typeface="Cambria" panose="02040503050406030204" pitchFamily="18" charset="0"/>
                <a:ea typeface="+mn-ea"/>
                <a:cs typeface="+mn-cs"/>
              </a:rPr>
              <a:t>[7] Weinberg+, “Quantifying Locality in the Memory Access Patterns of HPC Applications,” SC, 2005</a:t>
            </a:r>
          </a:p>
        </p:txBody>
      </p:sp>
      <p:sp>
        <p:nvSpPr>
          <p:cNvPr id="180" name="Slide Number Placeholder 5">
            <a:extLst>
              <a:ext uri="{FF2B5EF4-FFF2-40B4-BE49-F238E27FC236}">
                <a16:creationId xmlns:a16="http://schemas.microsoft.com/office/drawing/2014/main" id="{0F92EC31-E89F-CB4B-84EE-EF219F80F05F}"/>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268</a:t>
            </a:r>
          </a:p>
        </p:txBody>
      </p:sp>
    </p:spTree>
    <p:extLst>
      <p:ext uri="{BB962C8B-B14F-4D97-AF65-F5344CB8AC3E}">
        <p14:creationId xmlns:p14="http://schemas.microsoft.com/office/powerpoint/2010/main" val="6026915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0" name="Group 169">
            <a:extLst>
              <a:ext uri="{FF2B5EF4-FFF2-40B4-BE49-F238E27FC236}">
                <a16:creationId xmlns:a16="http://schemas.microsoft.com/office/drawing/2014/main" id="{262C657A-FB1D-A24C-81B5-44428BD81B79}"/>
              </a:ext>
            </a:extLst>
          </p:cNvPr>
          <p:cNvGrpSpPr/>
          <p:nvPr/>
        </p:nvGrpSpPr>
        <p:grpSpPr>
          <a:xfrm>
            <a:off x="3599401" y="4223364"/>
            <a:ext cx="2082800" cy="1393372"/>
            <a:chOff x="6620681" y="4245345"/>
            <a:chExt cx="2082800" cy="1393372"/>
          </a:xfrm>
        </p:grpSpPr>
        <p:sp>
          <p:nvSpPr>
            <p:cNvPr id="149" name="Freeform 148">
              <a:extLst>
                <a:ext uri="{FF2B5EF4-FFF2-40B4-BE49-F238E27FC236}">
                  <a16:creationId xmlns:a16="http://schemas.microsoft.com/office/drawing/2014/main" id="{4EF812C2-108B-CA4F-B1BC-6E7B303D31C0}"/>
                </a:ext>
              </a:extLst>
            </p:cNvPr>
            <p:cNvSpPr/>
            <p:nvPr/>
          </p:nvSpPr>
          <p:spPr>
            <a:xfrm>
              <a:off x="6620681" y="4245345"/>
              <a:ext cx="2082800" cy="1393372"/>
            </a:xfrm>
            <a:custGeom>
              <a:avLst/>
              <a:gdLst>
                <a:gd name="connsiteX0" fmla="*/ 0 w 2082800"/>
                <a:gd name="connsiteY0" fmla="*/ 0 h 1393372"/>
                <a:gd name="connsiteX1" fmla="*/ 0 w 2082800"/>
                <a:gd name="connsiteY1" fmla="*/ 1393372 h 1393372"/>
                <a:gd name="connsiteX2" fmla="*/ 79828 w 2082800"/>
                <a:gd name="connsiteY2" fmla="*/ 1393372 h 1393372"/>
                <a:gd name="connsiteX3" fmla="*/ 2082800 w 2082800"/>
                <a:gd name="connsiteY3" fmla="*/ 1393372 h 1393372"/>
                <a:gd name="connsiteX4" fmla="*/ 2061028 w 2082800"/>
                <a:gd name="connsiteY4" fmla="*/ 1023257 h 1393372"/>
                <a:gd name="connsiteX5" fmla="*/ 1959428 w 2082800"/>
                <a:gd name="connsiteY5" fmla="*/ 1037772 h 1393372"/>
                <a:gd name="connsiteX6" fmla="*/ 1531257 w 2082800"/>
                <a:gd name="connsiteY6" fmla="*/ 972457 h 1393372"/>
                <a:gd name="connsiteX7" fmla="*/ 1378857 w 2082800"/>
                <a:gd name="connsiteY7" fmla="*/ 878114 h 1393372"/>
                <a:gd name="connsiteX8" fmla="*/ 1153885 w 2082800"/>
                <a:gd name="connsiteY8" fmla="*/ 747486 h 1393372"/>
                <a:gd name="connsiteX9" fmla="*/ 986971 w 2082800"/>
                <a:gd name="connsiteY9" fmla="*/ 616857 h 1393372"/>
                <a:gd name="connsiteX10" fmla="*/ 805543 w 2082800"/>
                <a:gd name="connsiteY10" fmla="*/ 493486 h 1393372"/>
                <a:gd name="connsiteX11" fmla="*/ 740228 w 2082800"/>
                <a:gd name="connsiteY11" fmla="*/ 428172 h 1393372"/>
                <a:gd name="connsiteX12" fmla="*/ 696685 w 2082800"/>
                <a:gd name="connsiteY12" fmla="*/ 348343 h 1393372"/>
                <a:gd name="connsiteX13" fmla="*/ 573314 w 2082800"/>
                <a:gd name="connsiteY13" fmla="*/ 203200 h 1393372"/>
                <a:gd name="connsiteX14" fmla="*/ 529771 w 2082800"/>
                <a:gd name="connsiteY14" fmla="*/ 123372 h 1393372"/>
                <a:gd name="connsiteX15" fmla="*/ 464457 w 2082800"/>
                <a:gd name="connsiteY15" fmla="*/ 72572 h 1393372"/>
                <a:gd name="connsiteX16" fmla="*/ 370114 w 2082800"/>
                <a:gd name="connsiteY16" fmla="*/ 21772 h 1393372"/>
                <a:gd name="connsiteX17" fmla="*/ 181428 w 2082800"/>
                <a:gd name="connsiteY17" fmla="*/ 14514 h 1393372"/>
                <a:gd name="connsiteX18" fmla="*/ 0 w 2082800"/>
                <a:gd name="connsiteY18" fmla="*/ 0 h 139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82800" h="1393372">
                  <a:moveTo>
                    <a:pt x="0" y="0"/>
                  </a:moveTo>
                  <a:lnTo>
                    <a:pt x="0" y="1393372"/>
                  </a:lnTo>
                  <a:lnTo>
                    <a:pt x="79828" y="1393372"/>
                  </a:lnTo>
                  <a:lnTo>
                    <a:pt x="2082800" y="1393372"/>
                  </a:lnTo>
                  <a:lnTo>
                    <a:pt x="2061028" y="1023257"/>
                  </a:lnTo>
                  <a:lnTo>
                    <a:pt x="1959428" y="1037772"/>
                  </a:lnTo>
                  <a:lnTo>
                    <a:pt x="1531257" y="972457"/>
                  </a:lnTo>
                  <a:lnTo>
                    <a:pt x="1378857" y="878114"/>
                  </a:lnTo>
                  <a:lnTo>
                    <a:pt x="1153885" y="747486"/>
                  </a:lnTo>
                  <a:lnTo>
                    <a:pt x="986971" y="616857"/>
                  </a:lnTo>
                  <a:lnTo>
                    <a:pt x="805543" y="493486"/>
                  </a:lnTo>
                  <a:lnTo>
                    <a:pt x="740228" y="428172"/>
                  </a:lnTo>
                  <a:lnTo>
                    <a:pt x="696685" y="348343"/>
                  </a:lnTo>
                  <a:lnTo>
                    <a:pt x="573314" y="203200"/>
                  </a:lnTo>
                  <a:lnTo>
                    <a:pt x="529771" y="123372"/>
                  </a:lnTo>
                  <a:lnTo>
                    <a:pt x="464457" y="72572"/>
                  </a:lnTo>
                  <a:lnTo>
                    <a:pt x="370114" y="21772"/>
                  </a:lnTo>
                  <a:lnTo>
                    <a:pt x="181428" y="14514"/>
                  </a:lnTo>
                  <a:lnTo>
                    <a:pt x="0" y="0"/>
                  </a:lnTo>
                  <a:close/>
                </a:path>
              </a:pathLst>
            </a:custGeom>
            <a:solidFill>
              <a:srgbClr val="FBE5D6">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Freeform 144">
              <a:extLst>
                <a:ext uri="{FF2B5EF4-FFF2-40B4-BE49-F238E27FC236}">
                  <a16:creationId xmlns:a16="http://schemas.microsoft.com/office/drawing/2014/main" id="{404D9876-A2B3-E147-9FCB-3F1E535DD8C9}"/>
                </a:ext>
              </a:extLst>
            </p:cNvPr>
            <p:cNvSpPr/>
            <p:nvPr/>
          </p:nvSpPr>
          <p:spPr>
            <a:xfrm>
              <a:off x="6632771" y="4245479"/>
              <a:ext cx="2046515" cy="1024952"/>
            </a:xfrm>
            <a:custGeom>
              <a:avLst/>
              <a:gdLst>
                <a:gd name="connsiteX0" fmla="*/ 0 w 2046515"/>
                <a:gd name="connsiteY0" fmla="*/ 3899 h 1077956"/>
                <a:gd name="connsiteX1" fmla="*/ 319315 w 2046515"/>
                <a:gd name="connsiteY1" fmla="*/ 11156 h 1077956"/>
                <a:gd name="connsiteX2" fmla="*/ 486229 w 2046515"/>
                <a:gd name="connsiteY2" fmla="*/ 98242 h 1077956"/>
                <a:gd name="connsiteX3" fmla="*/ 580572 w 2046515"/>
                <a:gd name="connsiteY3" fmla="*/ 221613 h 1077956"/>
                <a:gd name="connsiteX4" fmla="*/ 682172 w 2046515"/>
                <a:gd name="connsiteY4" fmla="*/ 366756 h 1077956"/>
                <a:gd name="connsiteX5" fmla="*/ 863600 w 2046515"/>
                <a:gd name="connsiteY5" fmla="*/ 555442 h 1077956"/>
                <a:gd name="connsiteX6" fmla="*/ 1516743 w 2046515"/>
                <a:gd name="connsiteY6" fmla="*/ 983613 h 1077956"/>
                <a:gd name="connsiteX7" fmla="*/ 2046515 w 2046515"/>
                <a:gd name="connsiteY7" fmla="*/ 1077956 h 1077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6515" h="1077956">
                  <a:moveTo>
                    <a:pt x="0" y="3899"/>
                  </a:moveTo>
                  <a:cubicBezTo>
                    <a:pt x="119138" y="-335"/>
                    <a:pt x="238277" y="-4568"/>
                    <a:pt x="319315" y="11156"/>
                  </a:cubicBezTo>
                  <a:cubicBezTo>
                    <a:pt x="400353" y="26880"/>
                    <a:pt x="442686" y="63166"/>
                    <a:pt x="486229" y="98242"/>
                  </a:cubicBezTo>
                  <a:cubicBezTo>
                    <a:pt x="529772" y="133318"/>
                    <a:pt x="547915" y="176861"/>
                    <a:pt x="580572" y="221613"/>
                  </a:cubicBezTo>
                  <a:cubicBezTo>
                    <a:pt x="613229" y="266365"/>
                    <a:pt x="635001" y="311118"/>
                    <a:pt x="682172" y="366756"/>
                  </a:cubicBezTo>
                  <a:cubicBezTo>
                    <a:pt x="729343" y="422394"/>
                    <a:pt x="724505" y="452633"/>
                    <a:pt x="863600" y="555442"/>
                  </a:cubicBezTo>
                  <a:cubicBezTo>
                    <a:pt x="1002695" y="658251"/>
                    <a:pt x="1319591" y="896527"/>
                    <a:pt x="1516743" y="983613"/>
                  </a:cubicBezTo>
                  <a:cubicBezTo>
                    <a:pt x="1713895" y="1070699"/>
                    <a:pt x="1880205" y="1074327"/>
                    <a:pt x="2046515" y="1077956"/>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1" name="Group 190">
            <a:extLst>
              <a:ext uri="{FF2B5EF4-FFF2-40B4-BE49-F238E27FC236}">
                <a16:creationId xmlns:a16="http://schemas.microsoft.com/office/drawing/2014/main" id="{8A53F08B-5EA8-4340-9810-5379CC836EC4}"/>
              </a:ext>
            </a:extLst>
          </p:cNvPr>
          <p:cNvGrpSpPr/>
          <p:nvPr/>
        </p:nvGrpSpPr>
        <p:grpSpPr>
          <a:xfrm>
            <a:off x="3513915" y="1532037"/>
            <a:ext cx="2278124" cy="2211557"/>
            <a:chOff x="3513915" y="1532037"/>
            <a:chExt cx="2278124" cy="2211557"/>
          </a:xfrm>
        </p:grpSpPr>
        <p:grpSp>
          <p:nvGrpSpPr>
            <p:cNvPr id="184" name="Group 183">
              <a:extLst>
                <a:ext uri="{FF2B5EF4-FFF2-40B4-BE49-F238E27FC236}">
                  <a16:creationId xmlns:a16="http://schemas.microsoft.com/office/drawing/2014/main" id="{C890B5AF-127C-9B48-8762-8F9049C597C5}"/>
                </a:ext>
              </a:extLst>
            </p:cNvPr>
            <p:cNvGrpSpPr/>
            <p:nvPr/>
          </p:nvGrpSpPr>
          <p:grpSpPr>
            <a:xfrm>
              <a:off x="3600691" y="1532037"/>
              <a:ext cx="2123530" cy="1404984"/>
              <a:chOff x="3448294" y="1532037"/>
              <a:chExt cx="2123530" cy="1404984"/>
            </a:xfrm>
          </p:grpSpPr>
          <p:sp>
            <p:nvSpPr>
              <p:cNvPr id="73" name="Freeform 72">
                <a:extLst>
                  <a:ext uri="{FF2B5EF4-FFF2-40B4-BE49-F238E27FC236}">
                    <a16:creationId xmlns:a16="http://schemas.microsoft.com/office/drawing/2014/main" id="{134F2106-215C-B043-B0AE-6010390B981A}"/>
                  </a:ext>
                </a:extLst>
              </p:cNvPr>
              <p:cNvSpPr/>
              <p:nvPr/>
            </p:nvSpPr>
            <p:spPr>
              <a:xfrm>
                <a:off x="3448294" y="1532037"/>
                <a:ext cx="2104572" cy="1404984"/>
              </a:xfrm>
              <a:custGeom>
                <a:avLst/>
                <a:gdLst>
                  <a:gd name="connsiteX0" fmla="*/ 0 w 2111829"/>
                  <a:gd name="connsiteY0" fmla="*/ 573314 h 1422400"/>
                  <a:gd name="connsiteX1" fmla="*/ 0 w 2111829"/>
                  <a:gd name="connsiteY1" fmla="*/ 1422400 h 1422400"/>
                  <a:gd name="connsiteX2" fmla="*/ 2104571 w 2111829"/>
                  <a:gd name="connsiteY2" fmla="*/ 1422400 h 1422400"/>
                  <a:gd name="connsiteX3" fmla="*/ 2111829 w 2111829"/>
                  <a:gd name="connsiteY3" fmla="*/ 972457 h 1422400"/>
                  <a:gd name="connsiteX4" fmla="*/ 1016000 w 2111829"/>
                  <a:gd name="connsiteY4" fmla="*/ 21771 h 1422400"/>
                  <a:gd name="connsiteX5" fmla="*/ 1016000 w 2111829"/>
                  <a:gd name="connsiteY5" fmla="*/ 21771 h 1422400"/>
                  <a:gd name="connsiteX6" fmla="*/ 921657 w 2111829"/>
                  <a:gd name="connsiteY6" fmla="*/ 0 h 1422400"/>
                  <a:gd name="connsiteX7" fmla="*/ 849086 w 2111829"/>
                  <a:gd name="connsiteY7" fmla="*/ 14514 h 1422400"/>
                  <a:gd name="connsiteX8" fmla="*/ 0 w 2111829"/>
                  <a:gd name="connsiteY8" fmla="*/ 573314 h 142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1829" h="1422400">
                    <a:moveTo>
                      <a:pt x="0" y="573314"/>
                    </a:moveTo>
                    <a:lnTo>
                      <a:pt x="0" y="1422400"/>
                    </a:lnTo>
                    <a:lnTo>
                      <a:pt x="2104571" y="1422400"/>
                    </a:lnTo>
                    <a:lnTo>
                      <a:pt x="2111829" y="972457"/>
                    </a:lnTo>
                    <a:lnTo>
                      <a:pt x="1016000" y="21771"/>
                    </a:lnTo>
                    <a:lnTo>
                      <a:pt x="1016000" y="21771"/>
                    </a:lnTo>
                    <a:lnTo>
                      <a:pt x="921657" y="0"/>
                    </a:lnTo>
                    <a:lnTo>
                      <a:pt x="849086" y="14514"/>
                    </a:lnTo>
                    <a:lnTo>
                      <a:pt x="0" y="573314"/>
                    </a:lnTo>
                    <a:close/>
                  </a:path>
                </a:pathLst>
              </a:custGeom>
              <a:solidFill>
                <a:srgbClr val="FBE5D6">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Freeform 73">
                <a:extLst>
                  <a:ext uri="{FF2B5EF4-FFF2-40B4-BE49-F238E27FC236}">
                    <a16:creationId xmlns:a16="http://schemas.microsoft.com/office/drawing/2014/main" id="{F0B59643-FCBA-994F-819E-B61E485BAB3F}"/>
                  </a:ext>
                </a:extLst>
              </p:cNvPr>
              <p:cNvSpPr/>
              <p:nvPr/>
            </p:nvSpPr>
            <p:spPr>
              <a:xfrm>
                <a:off x="3467252" y="1545180"/>
                <a:ext cx="2104572" cy="968704"/>
              </a:xfrm>
              <a:custGeom>
                <a:avLst/>
                <a:gdLst>
                  <a:gd name="connsiteX0" fmla="*/ 0 w 2104572"/>
                  <a:gd name="connsiteY0" fmla="*/ 576818 h 968704"/>
                  <a:gd name="connsiteX1" fmla="*/ 747486 w 2104572"/>
                  <a:gd name="connsiteY1" fmla="*/ 54304 h 968704"/>
                  <a:gd name="connsiteX2" fmla="*/ 1132115 w 2104572"/>
                  <a:gd name="connsiteY2" fmla="*/ 119618 h 968704"/>
                  <a:gd name="connsiteX3" fmla="*/ 2104572 w 2104572"/>
                  <a:gd name="connsiteY3" fmla="*/ 968704 h 968704"/>
                </a:gdLst>
                <a:ahLst/>
                <a:cxnLst>
                  <a:cxn ang="0">
                    <a:pos x="connsiteX0" y="connsiteY0"/>
                  </a:cxn>
                  <a:cxn ang="0">
                    <a:pos x="connsiteX1" y="connsiteY1"/>
                  </a:cxn>
                  <a:cxn ang="0">
                    <a:pos x="connsiteX2" y="connsiteY2"/>
                  </a:cxn>
                  <a:cxn ang="0">
                    <a:pos x="connsiteX3" y="connsiteY3"/>
                  </a:cxn>
                </a:cxnLst>
                <a:rect l="l" t="t" r="r" b="b"/>
                <a:pathLst>
                  <a:path w="2104572" h="968704">
                    <a:moveTo>
                      <a:pt x="0" y="576818"/>
                    </a:moveTo>
                    <a:cubicBezTo>
                      <a:pt x="279400" y="353661"/>
                      <a:pt x="558800" y="130504"/>
                      <a:pt x="747486" y="54304"/>
                    </a:cubicBezTo>
                    <a:cubicBezTo>
                      <a:pt x="936172" y="-21896"/>
                      <a:pt x="905934" y="-32782"/>
                      <a:pt x="1132115" y="119618"/>
                    </a:cubicBezTo>
                    <a:cubicBezTo>
                      <a:pt x="1358296" y="272018"/>
                      <a:pt x="1921934" y="804209"/>
                      <a:pt x="2104572" y="96870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6" name="Rectangle 75">
              <a:extLst>
                <a:ext uri="{FF2B5EF4-FFF2-40B4-BE49-F238E27FC236}">
                  <a16:creationId xmlns:a16="http://schemas.microsoft.com/office/drawing/2014/main" id="{5E4F7894-97C0-414E-9BDC-EFD447F65403}"/>
                </a:ext>
              </a:extLst>
            </p:cNvPr>
            <p:cNvSpPr/>
            <p:nvPr/>
          </p:nvSpPr>
          <p:spPr>
            <a:xfrm>
              <a:off x="3513915" y="3374262"/>
              <a:ext cx="227812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Low spatial locality </a:t>
              </a:r>
            </a:p>
          </p:txBody>
        </p:sp>
      </p:grpSp>
      <p:sp>
        <p:nvSpPr>
          <p:cNvPr id="2" name="Title 1">
            <a:extLst>
              <a:ext uri="{FF2B5EF4-FFF2-40B4-BE49-F238E27FC236}">
                <a16:creationId xmlns:a16="http://schemas.microsoft.com/office/drawing/2014/main" id="{EFED47EA-C3A6-E441-BC30-F24D232A0D73}"/>
              </a:ext>
            </a:extLst>
          </p:cNvPr>
          <p:cNvSpPr>
            <a:spLocks noGrp="1"/>
          </p:cNvSpPr>
          <p:nvPr>
            <p:ph type="title"/>
          </p:nvPr>
        </p:nvSpPr>
        <p:spPr/>
        <p:txBody>
          <a:bodyPr/>
          <a:lstStyle/>
          <a:p>
            <a:r>
              <a:rPr lang="en-US" dirty="0"/>
              <a:t>Step 2: Locality-Based Clustering </a:t>
            </a:r>
          </a:p>
        </p:txBody>
      </p:sp>
      <p:sp>
        <p:nvSpPr>
          <p:cNvPr id="3" name="Content Placeholder 2">
            <a:extLst>
              <a:ext uri="{FF2B5EF4-FFF2-40B4-BE49-F238E27FC236}">
                <a16:creationId xmlns:a16="http://schemas.microsoft.com/office/drawing/2014/main" id="{9C083BAB-272A-3E4B-BB6D-5F796372BB46}"/>
              </a:ext>
            </a:extLst>
          </p:cNvPr>
          <p:cNvSpPr>
            <a:spLocks noGrp="1"/>
          </p:cNvSpPr>
          <p:nvPr>
            <p:ph idx="1"/>
          </p:nvPr>
        </p:nvSpPr>
        <p:spPr>
          <a:xfrm>
            <a:off x="75991" y="654316"/>
            <a:ext cx="8987622" cy="461359"/>
          </a:xfrm>
        </p:spPr>
        <p:txBody>
          <a:bodyPr/>
          <a:lstStyle/>
          <a:p>
            <a:r>
              <a:rPr lang="en-US" b="1" dirty="0">
                <a:solidFill>
                  <a:schemeClr val="accent5"/>
                </a:solidFill>
              </a:rPr>
              <a:t>Goal: </a:t>
            </a:r>
            <a:r>
              <a:rPr lang="en-US" dirty="0"/>
              <a:t>analyze application’s </a:t>
            </a:r>
            <a:r>
              <a:rPr lang="en-US" dirty="0">
                <a:solidFill>
                  <a:schemeClr val="accent5"/>
                </a:solidFill>
              </a:rPr>
              <a:t>memory characteristics</a:t>
            </a:r>
          </a:p>
        </p:txBody>
      </p:sp>
      <p:grpSp>
        <p:nvGrpSpPr>
          <p:cNvPr id="78" name="Group 77">
            <a:extLst>
              <a:ext uri="{FF2B5EF4-FFF2-40B4-BE49-F238E27FC236}">
                <a16:creationId xmlns:a16="http://schemas.microsoft.com/office/drawing/2014/main" id="{61B9A1F1-A385-3042-BC34-E142EAC4EDD5}"/>
              </a:ext>
            </a:extLst>
          </p:cNvPr>
          <p:cNvGrpSpPr/>
          <p:nvPr/>
        </p:nvGrpSpPr>
        <p:grpSpPr>
          <a:xfrm>
            <a:off x="3335053" y="3993414"/>
            <a:ext cx="2423160" cy="2048256"/>
            <a:chOff x="788815" y="3038014"/>
            <a:chExt cx="2422047" cy="2045162"/>
          </a:xfrm>
        </p:grpSpPr>
        <p:sp>
          <p:nvSpPr>
            <p:cNvPr id="79" name="Rectangle 78">
              <a:extLst>
                <a:ext uri="{FF2B5EF4-FFF2-40B4-BE49-F238E27FC236}">
                  <a16:creationId xmlns:a16="http://schemas.microsoft.com/office/drawing/2014/main" id="{47DD77BE-0201-F445-96A7-730B2770A863}"/>
                </a:ext>
              </a:extLst>
            </p:cNvPr>
            <p:cNvSpPr/>
            <p:nvPr/>
          </p:nvSpPr>
          <p:spPr>
            <a:xfrm>
              <a:off x="988870" y="3213231"/>
              <a:ext cx="2221992" cy="145389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25098519-6E04-CC46-B342-D4FC8662B809}"/>
                </a:ext>
              </a:extLst>
            </p:cNvPr>
            <p:cNvSpPr/>
            <p:nvPr/>
          </p:nvSpPr>
          <p:spPr>
            <a:xfrm>
              <a:off x="2669759" y="4734832"/>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9144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sp>
          <p:nvSpPr>
            <p:cNvPr id="81" name="Rectangle 80">
              <a:extLst>
                <a:ext uri="{FF2B5EF4-FFF2-40B4-BE49-F238E27FC236}">
                  <a16:creationId xmlns:a16="http://schemas.microsoft.com/office/drawing/2014/main" id="{07B442A4-3AB2-5D4A-BA04-CCDD1F5900F2}"/>
                </a:ext>
              </a:extLst>
            </p:cNvPr>
            <p:cNvSpPr>
              <a:spLocks/>
            </p:cNvSpPr>
            <p:nvPr/>
          </p:nvSpPr>
          <p:spPr>
            <a:xfrm>
              <a:off x="1078919" y="3362436"/>
              <a:ext cx="171680" cy="1300863"/>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2" name="Rectangle 81">
              <a:extLst>
                <a:ext uri="{FF2B5EF4-FFF2-40B4-BE49-F238E27FC236}">
                  <a16:creationId xmlns:a16="http://schemas.microsoft.com/office/drawing/2014/main" id="{620B9EFA-F304-934D-850C-C060128DDAF1}"/>
                </a:ext>
              </a:extLst>
            </p:cNvPr>
            <p:cNvSpPr/>
            <p:nvPr/>
          </p:nvSpPr>
          <p:spPr>
            <a:xfrm>
              <a:off x="1331437" y="3589481"/>
              <a:ext cx="178008" cy="1070105"/>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958C68B2-432E-C445-ABDD-D5E519331493}"/>
                </a:ext>
              </a:extLst>
            </p:cNvPr>
            <p:cNvSpPr/>
            <p:nvPr/>
          </p:nvSpPr>
          <p:spPr>
            <a:xfrm>
              <a:off x="1593570" y="3782324"/>
              <a:ext cx="173113" cy="877256"/>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Rectangle 83">
              <a:extLst>
                <a:ext uri="{FF2B5EF4-FFF2-40B4-BE49-F238E27FC236}">
                  <a16:creationId xmlns:a16="http://schemas.microsoft.com/office/drawing/2014/main" id="{6B33CC26-6757-1248-88E9-E675AF8B3F60}"/>
                </a:ext>
              </a:extLst>
            </p:cNvPr>
            <p:cNvSpPr/>
            <p:nvPr/>
          </p:nvSpPr>
          <p:spPr>
            <a:xfrm>
              <a:off x="1855688" y="4384697"/>
              <a:ext cx="173997" cy="274883"/>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Rectangle 84">
              <a:extLst>
                <a:ext uri="{FF2B5EF4-FFF2-40B4-BE49-F238E27FC236}">
                  <a16:creationId xmlns:a16="http://schemas.microsoft.com/office/drawing/2014/main" id="{F6022B08-D881-6544-8694-FE3FDA1D4E92}"/>
                </a:ext>
              </a:extLst>
            </p:cNvPr>
            <p:cNvSpPr/>
            <p:nvPr/>
          </p:nvSpPr>
          <p:spPr>
            <a:xfrm>
              <a:off x="2123883" y="4384696"/>
              <a:ext cx="172767" cy="276493"/>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Rectangle 85">
              <a:extLst>
                <a:ext uri="{FF2B5EF4-FFF2-40B4-BE49-F238E27FC236}">
                  <a16:creationId xmlns:a16="http://schemas.microsoft.com/office/drawing/2014/main" id="{819729DE-A3D9-2245-B297-717D025DBEBF}"/>
                </a:ext>
              </a:extLst>
            </p:cNvPr>
            <p:cNvSpPr/>
            <p:nvPr/>
          </p:nvSpPr>
          <p:spPr>
            <a:xfrm>
              <a:off x="2393806" y="4391959"/>
              <a:ext cx="172760" cy="267626"/>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Rectangle 86">
              <a:extLst>
                <a:ext uri="{FF2B5EF4-FFF2-40B4-BE49-F238E27FC236}">
                  <a16:creationId xmlns:a16="http://schemas.microsoft.com/office/drawing/2014/main" id="{B1B5D6B6-577B-0E44-86B2-60326546CA9E}"/>
                </a:ext>
              </a:extLst>
            </p:cNvPr>
            <p:cNvSpPr/>
            <p:nvPr/>
          </p:nvSpPr>
          <p:spPr>
            <a:xfrm>
              <a:off x="2670824" y="4391955"/>
              <a:ext cx="169651" cy="267626"/>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Rectangle 87">
              <a:extLst>
                <a:ext uri="{FF2B5EF4-FFF2-40B4-BE49-F238E27FC236}">
                  <a16:creationId xmlns:a16="http://schemas.microsoft.com/office/drawing/2014/main" id="{52E4E856-1A36-1B4D-A511-73925E4BF7A3}"/>
                </a:ext>
              </a:extLst>
            </p:cNvPr>
            <p:cNvSpPr/>
            <p:nvPr/>
          </p:nvSpPr>
          <p:spPr>
            <a:xfrm>
              <a:off x="2937339" y="4388429"/>
              <a:ext cx="173736" cy="271152"/>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89" name="Straight Connector 88">
              <a:extLst>
                <a:ext uri="{FF2B5EF4-FFF2-40B4-BE49-F238E27FC236}">
                  <a16:creationId xmlns:a16="http://schemas.microsoft.com/office/drawing/2014/main" id="{8FE9D712-F844-9142-9065-24258EEFFC28}"/>
                </a:ext>
              </a:extLst>
            </p:cNvPr>
            <p:cNvCxnSpPr>
              <a:cxnSpLocks/>
              <a:stCxn id="81" idx="2"/>
              <a:endCxn id="97" idx="0"/>
            </p:cNvCxnSpPr>
            <p:nvPr/>
          </p:nvCxnSpPr>
          <p:spPr>
            <a:xfrm>
              <a:off x="1164759" y="4663299"/>
              <a:ext cx="1714" cy="683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9C28E47A-6976-9744-A7AF-4B29A46F84CF}"/>
                </a:ext>
              </a:extLst>
            </p:cNvPr>
            <p:cNvCxnSpPr>
              <a:cxnSpLocks/>
              <a:stCxn id="82" idx="2"/>
              <a:endCxn id="98" idx="0"/>
            </p:cNvCxnSpPr>
            <p:nvPr/>
          </p:nvCxnSpPr>
          <p:spPr>
            <a:xfrm flipH="1">
              <a:off x="1418305" y="4659586"/>
              <a:ext cx="2136" cy="752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29CB0173-8F61-764A-A323-8F4A80D55761}"/>
                </a:ext>
              </a:extLst>
            </p:cNvPr>
            <p:cNvCxnSpPr>
              <a:cxnSpLocks/>
              <a:stCxn id="83" idx="2"/>
              <a:endCxn id="99" idx="0"/>
            </p:cNvCxnSpPr>
            <p:nvPr/>
          </p:nvCxnSpPr>
          <p:spPr>
            <a:xfrm>
              <a:off x="1680127" y="4659580"/>
              <a:ext cx="63" cy="76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5083279-B42F-AF47-B0E2-1829070DB3DB}"/>
                </a:ext>
              </a:extLst>
            </p:cNvPr>
            <p:cNvCxnSpPr>
              <a:cxnSpLocks/>
              <a:stCxn id="84" idx="2"/>
              <a:endCxn id="100" idx="0"/>
            </p:cNvCxnSpPr>
            <p:nvPr/>
          </p:nvCxnSpPr>
          <p:spPr>
            <a:xfrm>
              <a:off x="1942687" y="4659580"/>
              <a:ext cx="668" cy="784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7ABFBCF5-F586-264F-8526-D171A846BD60}"/>
                </a:ext>
              </a:extLst>
            </p:cNvPr>
            <p:cNvCxnSpPr>
              <a:cxnSpLocks/>
              <a:stCxn id="85" idx="2"/>
              <a:endCxn id="101" idx="0"/>
            </p:cNvCxnSpPr>
            <p:nvPr/>
          </p:nvCxnSpPr>
          <p:spPr>
            <a:xfrm flipH="1">
              <a:off x="2209782" y="4661188"/>
              <a:ext cx="485" cy="76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AE69F42E-51D3-0A48-9DDD-07410C2B43FF}"/>
                </a:ext>
              </a:extLst>
            </p:cNvPr>
            <p:cNvCxnSpPr>
              <a:cxnSpLocks/>
              <a:stCxn id="87" idx="2"/>
              <a:endCxn id="80" idx="0"/>
            </p:cNvCxnSpPr>
            <p:nvPr/>
          </p:nvCxnSpPr>
          <p:spPr>
            <a:xfrm>
              <a:off x="2755650" y="4659581"/>
              <a:ext cx="977" cy="752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BBA4A3B-751D-5643-A456-2E57B08F665F}"/>
                </a:ext>
              </a:extLst>
            </p:cNvPr>
            <p:cNvCxnSpPr>
              <a:cxnSpLocks/>
              <a:stCxn id="88" idx="2"/>
              <a:endCxn id="103" idx="0"/>
            </p:cNvCxnSpPr>
            <p:nvPr/>
          </p:nvCxnSpPr>
          <p:spPr>
            <a:xfrm flipH="1">
              <a:off x="3023675" y="4659581"/>
              <a:ext cx="532" cy="731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11C5DEC-18E0-C243-85E2-943AD98D6B98}"/>
                </a:ext>
              </a:extLst>
            </p:cNvPr>
            <p:cNvCxnSpPr>
              <a:cxnSpLocks/>
              <a:stCxn id="86" idx="2"/>
              <a:endCxn id="102" idx="0"/>
            </p:cNvCxnSpPr>
            <p:nvPr/>
          </p:nvCxnSpPr>
          <p:spPr>
            <a:xfrm>
              <a:off x="2480187" y="4659585"/>
              <a:ext cx="488" cy="752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Rectangle 96">
              <a:extLst>
                <a:ext uri="{FF2B5EF4-FFF2-40B4-BE49-F238E27FC236}">
                  <a16:creationId xmlns:a16="http://schemas.microsoft.com/office/drawing/2014/main" id="{233B9420-87F0-C94E-A7C5-17922FB77919}"/>
                </a:ext>
              </a:extLst>
            </p:cNvPr>
            <p:cNvSpPr/>
            <p:nvPr/>
          </p:nvSpPr>
          <p:spPr>
            <a:xfrm>
              <a:off x="1079605" y="4731659"/>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endParaRPr kumimoji="0" lang="en-US" sz="105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98" name="Rectangle 97">
              <a:extLst>
                <a:ext uri="{FF2B5EF4-FFF2-40B4-BE49-F238E27FC236}">
                  <a16:creationId xmlns:a16="http://schemas.microsoft.com/office/drawing/2014/main" id="{0DD6E581-B1D7-D24A-A986-CB9234B47637}"/>
                </a:ext>
              </a:extLst>
            </p:cNvPr>
            <p:cNvSpPr/>
            <p:nvPr/>
          </p:nvSpPr>
          <p:spPr>
            <a:xfrm>
              <a:off x="1331437" y="4734833"/>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p:txBody>
        </p:sp>
        <p:sp>
          <p:nvSpPr>
            <p:cNvPr id="99" name="Rectangle 98">
              <a:extLst>
                <a:ext uri="{FF2B5EF4-FFF2-40B4-BE49-F238E27FC236}">
                  <a16:creationId xmlns:a16="http://schemas.microsoft.com/office/drawing/2014/main" id="{B01AAA1C-C98E-8A41-9035-1333973272A9}"/>
                </a:ext>
              </a:extLst>
            </p:cNvPr>
            <p:cNvSpPr/>
            <p:nvPr/>
          </p:nvSpPr>
          <p:spPr>
            <a:xfrm>
              <a:off x="1593322" y="4735740"/>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a:t>
              </a:r>
            </a:p>
          </p:txBody>
        </p:sp>
        <p:sp>
          <p:nvSpPr>
            <p:cNvPr id="100" name="Rectangle 99">
              <a:extLst>
                <a:ext uri="{FF2B5EF4-FFF2-40B4-BE49-F238E27FC236}">
                  <a16:creationId xmlns:a16="http://schemas.microsoft.com/office/drawing/2014/main" id="{7B373BDB-268E-E045-AB2D-F9BB33AE7338}"/>
                </a:ext>
              </a:extLst>
            </p:cNvPr>
            <p:cNvSpPr/>
            <p:nvPr/>
          </p:nvSpPr>
          <p:spPr>
            <a:xfrm>
              <a:off x="1856486" y="4738008"/>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a:t>
              </a:r>
            </a:p>
          </p:txBody>
        </p:sp>
        <p:sp>
          <p:nvSpPr>
            <p:cNvPr id="101" name="Rectangle 100">
              <a:extLst>
                <a:ext uri="{FF2B5EF4-FFF2-40B4-BE49-F238E27FC236}">
                  <a16:creationId xmlns:a16="http://schemas.microsoft.com/office/drawing/2014/main" id="{6A908E18-A663-B24E-9C15-AF4B365A9CCF}"/>
                </a:ext>
              </a:extLst>
            </p:cNvPr>
            <p:cNvSpPr/>
            <p:nvPr/>
          </p:nvSpPr>
          <p:spPr>
            <a:xfrm>
              <a:off x="2122914" y="4738006"/>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16</a:t>
              </a:r>
            </a:p>
          </p:txBody>
        </p:sp>
        <p:sp>
          <p:nvSpPr>
            <p:cNvPr id="102" name="Rectangle 101">
              <a:extLst>
                <a:ext uri="{FF2B5EF4-FFF2-40B4-BE49-F238E27FC236}">
                  <a16:creationId xmlns:a16="http://schemas.microsoft.com/office/drawing/2014/main" id="{D6ADD539-2F40-3645-9C19-19E717B48C0F}"/>
                </a:ext>
              </a:extLst>
            </p:cNvPr>
            <p:cNvSpPr/>
            <p:nvPr/>
          </p:nvSpPr>
          <p:spPr>
            <a:xfrm>
              <a:off x="2393806" y="4734832"/>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32</a:t>
              </a:r>
            </a:p>
          </p:txBody>
        </p:sp>
        <p:sp>
          <p:nvSpPr>
            <p:cNvPr id="103" name="Rectangle 102">
              <a:extLst>
                <a:ext uri="{FF2B5EF4-FFF2-40B4-BE49-F238E27FC236}">
                  <a16:creationId xmlns:a16="http://schemas.microsoft.com/office/drawing/2014/main" id="{70A58056-C4AA-3D4C-BB37-EB3C71F361A5}"/>
                </a:ext>
              </a:extLst>
            </p:cNvPr>
            <p:cNvSpPr/>
            <p:nvPr/>
          </p:nvSpPr>
          <p:spPr>
            <a:xfrm>
              <a:off x="2937339" y="4737388"/>
              <a:ext cx="172672"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r>
                <a:rPr kumimoji="0" lang="en-US" sz="12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N</a:t>
              </a:r>
            </a:p>
          </p:txBody>
        </p:sp>
        <p:sp>
          <p:nvSpPr>
            <p:cNvPr id="104" name="Rectangle 103">
              <a:extLst>
                <a:ext uri="{FF2B5EF4-FFF2-40B4-BE49-F238E27FC236}">
                  <a16:creationId xmlns:a16="http://schemas.microsoft.com/office/drawing/2014/main" id="{9CFA3989-0490-D840-B274-800B7DF4C567}"/>
                </a:ext>
              </a:extLst>
            </p:cNvPr>
            <p:cNvSpPr/>
            <p:nvPr/>
          </p:nvSpPr>
          <p:spPr>
            <a:xfrm>
              <a:off x="988871" y="4971551"/>
              <a:ext cx="2212685"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Reuse Profile (bin)</a:t>
              </a:r>
            </a:p>
          </p:txBody>
        </p:sp>
        <p:sp>
          <p:nvSpPr>
            <p:cNvPr id="105" name="Rectangle 104">
              <a:extLst>
                <a:ext uri="{FF2B5EF4-FFF2-40B4-BE49-F238E27FC236}">
                  <a16:creationId xmlns:a16="http://schemas.microsoft.com/office/drawing/2014/main" id="{32406E9F-3174-E84C-AA18-8E89277F67A5}"/>
                </a:ext>
              </a:extLst>
            </p:cNvPr>
            <p:cNvSpPr/>
            <p:nvPr/>
          </p:nvSpPr>
          <p:spPr>
            <a:xfrm rot="16200000">
              <a:off x="117686" y="3887404"/>
              <a:ext cx="1453883"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Frequency (count)</a:t>
              </a:r>
            </a:p>
          </p:txBody>
        </p:sp>
        <p:sp>
          <p:nvSpPr>
            <p:cNvPr id="106" name="Rectangle 105">
              <a:extLst>
                <a:ext uri="{FF2B5EF4-FFF2-40B4-BE49-F238E27FC236}">
                  <a16:creationId xmlns:a16="http://schemas.microsoft.com/office/drawing/2014/main" id="{D6866A0F-70D6-2241-BB0D-6259363D09B1}"/>
                </a:ext>
              </a:extLst>
            </p:cNvPr>
            <p:cNvSpPr/>
            <p:nvPr/>
          </p:nvSpPr>
          <p:spPr>
            <a:xfrm>
              <a:off x="988871" y="3038014"/>
              <a:ext cx="2212685"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Reuse Profile Histogram</a:t>
              </a:r>
            </a:p>
          </p:txBody>
        </p:sp>
      </p:grpSp>
      <p:grpSp>
        <p:nvGrpSpPr>
          <p:cNvPr id="189" name="Group 188">
            <a:extLst>
              <a:ext uri="{FF2B5EF4-FFF2-40B4-BE49-F238E27FC236}">
                <a16:creationId xmlns:a16="http://schemas.microsoft.com/office/drawing/2014/main" id="{66156681-0810-954D-9001-A4D4E1F38412}"/>
              </a:ext>
            </a:extLst>
          </p:cNvPr>
          <p:cNvGrpSpPr/>
          <p:nvPr/>
        </p:nvGrpSpPr>
        <p:grpSpPr>
          <a:xfrm>
            <a:off x="6331514" y="3993414"/>
            <a:ext cx="2612683" cy="2417981"/>
            <a:chOff x="6331514" y="3993414"/>
            <a:chExt cx="2612683" cy="2417981"/>
          </a:xfrm>
        </p:grpSpPr>
        <p:grpSp>
          <p:nvGrpSpPr>
            <p:cNvPr id="187" name="Group 186">
              <a:extLst>
                <a:ext uri="{FF2B5EF4-FFF2-40B4-BE49-F238E27FC236}">
                  <a16:creationId xmlns:a16="http://schemas.microsoft.com/office/drawing/2014/main" id="{6ADC4CBD-9E8C-494D-8334-A4A059A8A8AB}"/>
                </a:ext>
              </a:extLst>
            </p:cNvPr>
            <p:cNvGrpSpPr/>
            <p:nvPr/>
          </p:nvGrpSpPr>
          <p:grpSpPr>
            <a:xfrm>
              <a:off x="6625771" y="4256277"/>
              <a:ext cx="2057047" cy="1368009"/>
              <a:chOff x="6625771" y="4256277"/>
              <a:chExt cx="2057047" cy="1368009"/>
            </a:xfrm>
          </p:grpSpPr>
          <p:sp>
            <p:nvSpPr>
              <p:cNvPr id="186" name="Freeform 185">
                <a:extLst>
                  <a:ext uri="{FF2B5EF4-FFF2-40B4-BE49-F238E27FC236}">
                    <a16:creationId xmlns:a16="http://schemas.microsoft.com/office/drawing/2014/main" id="{819B6C30-6E7E-564B-99D3-4DDF45D0FAC0}"/>
                  </a:ext>
                </a:extLst>
              </p:cNvPr>
              <p:cNvSpPr/>
              <p:nvPr/>
            </p:nvSpPr>
            <p:spPr>
              <a:xfrm>
                <a:off x="6625771" y="4259943"/>
                <a:ext cx="2039258" cy="1364343"/>
              </a:xfrm>
              <a:custGeom>
                <a:avLst/>
                <a:gdLst>
                  <a:gd name="connsiteX0" fmla="*/ 0 w 2039258"/>
                  <a:gd name="connsiteY0" fmla="*/ 1008743 h 1364343"/>
                  <a:gd name="connsiteX1" fmla="*/ 0 w 2039258"/>
                  <a:gd name="connsiteY1" fmla="*/ 1364343 h 1364343"/>
                  <a:gd name="connsiteX2" fmla="*/ 2039258 w 2039258"/>
                  <a:gd name="connsiteY2" fmla="*/ 1364343 h 1364343"/>
                  <a:gd name="connsiteX3" fmla="*/ 2039258 w 2039258"/>
                  <a:gd name="connsiteY3" fmla="*/ 0 h 1364343"/>
                  <a:gd name="connsiteX4" fmla="*/ 1944915 w 2039258"/>
                  <a:gd name="connsiteY4" fmla="*/ 7257 h 1364343"/>
                  <a:gd name="connsiteX5" fmla="*/ 1872343 w 2039258"/>
                  <a:gd name="connsiteY5" fmla="*/ 14514 h 1364343"/>
                  <a:gd name="connsiteX6" fmla="*/ 1719943 w 2039258"/>
                  <a:gd name="connsiteY6" fmla="*/ 50800 h 1364343"/>
                  <a:gd name="connsiteX7" fmla="*/ 1632858 w 2039258"/>
                  <a:gd name="connsiteY7" fmla="*/ 65314 h 1364343"/>
                  <a:gd name="connsiteX8" fmla="*/ 1524000 w 2039258"/>
                  <a:gd name="connsiteY8" fmla="*/ 116114 h 1364343"/>
                  <a:gd name="connsiteX9" fmla="*/ 1386115 w 2039258"/>
                  <a:gd name="connsiteY9" fmla="*/ 152400 h 1364343"/>
                  <a:gd name="connsiteX10" fmla="*/ 1291772 w 2039258"/>
                  <a:gd name="connsiteY10" fmla="*/ 224971 h 1364343"/>
                  <a:gd name="connsiteX11" fmla="*/ 1240972 w 2039258"/>
                  <a:gd name="connsiteY11" fmla="*/ 268514 h 1364343"/>
                  <a:gd name="connsiteX12" fmla="*/ 1153886 w 2039258"/>
                  <a:gd name="connsiteY12" fmla="*/ 312057 h 1364343"/>
                  <a:gd name="connsiteX13" fmla="*/ 1088572 w 2039258"/>
                  <a:gd name="connsiteY13" fmla="*/ 355600 h 1364343"/>
                  <a:gd name="connsiteX14" fmla="*/ 986972 w 2039258"/>
                  <a:gd name="connsiteY14" fmla="*/ 406400 h 1364343"/>
                  <a:gd name="connsiteX15" fmla="*/ 928915 w 2039258"/>
                  <a:gd name="connsiteY15" fmla="*/ 449943 h 1364343"/>
                  <a:gd name="connsiteX16" fmla="*/ 878115 w 2039258"/>
                  <a:gd name="connsiteY16" fmla="*/ 486228 h 1364343"/>
                  <a:gd name="connsiteX17" fmla="*/ 791029 w 2039258"/>
                  <a:gd name="connsiteY17" fmla="*/ 544286 h 1364343"/>
                  <a:gd name="connsiteX18" fmla="*/ 732972 w 2039258"/>
                  <a:gd name="connsiteY18" fmla="*/ 609600 h 1364343"/>
                  <a:gd name="connsiteX19" fmla="*/ 696686 w 2039258"/>
                  <a:gd name="connsiteY19" fmla="*/ 660400 h 1364343"/>
                  <a:gd name="connsiteX20" fmla="*/ 653143 w 2039258"/>
                  <a:gd name="connsiteY20" fmla="*/ 711200 h 1364343"/>
                  <a:gd name="connsiteX21" fmla="*/ 631372 w 2039258"/>
                  <a:gd name="connsiteY21" fmla="*/ 798286 h 1364343"/>
                  <a:gd name="connsiteX22" fmla="*/ 573315 w 2039258"/>
                  <a:gd name="connsiteY22" fmla="*/ 849086 h 1364343"/>
                  <a:gd name="connsiteX23" fmla="*/ 493486 w 2039258"/>
                  <a:gd name="connsiteY23" fmla="*/ 899886 h 1364343"/>
                  <a:gd name="connsiteX24" fmla="*/ 449943 w 2039258"/>
                  <a:gd name="connsiteY24" fmla="*/ 943428 h 1364343"/>
                  <a:gd name="connsiteX25" fmla="*/ 449943 w 2039258"/>
                  <a:gd name="connsiteY25" fmla="*/ 943428 h 1364343"/>
                  <a:gd name="connsiteX26" fmla="*/ 370115 w 2039258"/>
                  <a:gd name="connsiteY26" fmla="*/ 1016000 h 1364343"/>
                  <a:gd name="connsiteX27" fmla="*/ 275772 w 2039258"/>
                  <a:gd name="connsiteY27" fmla="*/ 1037771 h 1364343"/>
                  <a:gd name="connsiteX28" fmla="*/ 181429 w 2039258"/>
                  <a:gd name="connsiteY28" fmla="*/ 1045028 h 1364343"/>
                  <a:gd name="connsiteX29" fmla="*/ 108858 w 2039258"/>
                  <a:gd name="connsiteY29" fmla="*/ 1045028 h 1364343"/>
                  <a:gd name="connsiteX30" fmla="*/ 0 w 2039258"/>
                  <a:gd name="connsiteY30" fmla="*/ 1008743 h 136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39258" h="1364343">
                    <a:moveTo>
                      <a:pt x="0" y="1008743"/>
                    </a:moveTo>
                    <a:lnTo>
                      <a:pt x="0" y="1364343"/>
                    </a:lnTo>
                    <a:lnTo>
                      <a:pt x="2039258" y="1364343"/>
                    </a:lnTo>
                    <a:lnTo>
                      <a:pt x="2039258" y="0"/>
                    </a:lnTo>
                    <a:lnTo>
                      <a:pt x="1944915" y="7257"/>
                    </a:lnTo>
                    <a:lnTo>
                      <a:pt x="1872343" y="14514"/>
                    </a:lnTo>
                    <a:lnTo>
                      <a:pt x="1719943" y="50800"/>
                    </a:lnTo>
                    <a:lnTo>
                      <a:pt x="1632858" y="65314"/>
                    </a:lnTo>
                    <a:lnTo>
                      <a:pt x="1524000" y="116114"/>
                    </a:lnTo>
                    <a:lnTo>
                      <a:pt x="1386115" y="152400"/>
                    </a:lnTo>
                    <a:lnTo>
                      <a:pt x="1291772" y="224971"/>
                    </a:lnTo>
                    <a:lnTo>
                      <a:pt x="1240972" y="268514"/>
                    </a:lnTo>
                    <a:lnTo>
                      <a:pt x="1153886" y="312057"/>
                    </a:lnTo>
                    <a:lnTo>
                      <a:pt x="1088572" y="355600"/>
                    </a:lnTo>
                    <a:lnTo>
                      <a:pt x="986972" y="406400"/>
                    </a:lnTo>
                    <a:lnTo>
                      <a:pt x="928915" y="449943"/>
                    </a:lnTo>
                    <a:lnTo>
                      <a:pt x="878115" y="486228"/>
                    </a:lnTo>
                    <a:lnTo>
                      <a:pt x="791029" y="544286"/>
                    </a:lnTo>
                    <a:lnTo>
                      <a:pt x="732972" y="609600"/>
                    </a:lnTo>
                    <a:lnTo>
                      <a:pt x="696686" y="660400"/>
                    </a:lnTo>
                    <a:lnTo>
                      <a:pt x="653143" y="711200"/>
                    </a:lnTo>
                    <a:lnTo>
                      <a:pt x="631372" y="798286"/>
                    </a:lnTo>
                    <a:lnTo>
                      <a:pt x="573315" y="849086"/>
                    </a:lnTo>
                    <a:lnTo>
                      <a:pt x="493486" y="899886"/>
                    </a:lnTo>
                    <a:lnTo>
                      <a:pt x="449943" y="943428"/>
                    </a:lnTo>
                    <a:lnTo>
                      <a:pt x="449943" y="943428"/>
                    </a:lnTo>
                    <a:lnTo>
                      <a:pt x="370115" y="1016000"/>
                    </a:lnTo>
                    <a:lnTo>
                      <a:pt x="275772" y="1037771"/>
                    </a:lnTo>
                    <a:lnTo>
                      <a:pt x="181429" y="1045028"/>
                    </a:lnTo>
                    <a:lnTo>
                      <a:pt x="108858" y="1045028"/>
                    </a:lnTo>
                    <a:lnTo>
                      <a:pt x="0" y="1008743"/>
                    </a:lnTo>
                    <a:close/>
                  </a:path>
                </a:pathLst>
              </a:custGeom>
              <a:solidFill>
                <a:srgbClr val="E2F0D9">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1" name="Freeform 200">
                <a:extLst>
                  <a:ext uri="{FF2B5EF4-FFF2-40B4-BE49-F238E27FC236}">
                    <a16:creationId xmlns:a16="http://schemas.microsoft.com/office/drawing/2014/main" id="{18A75164-DF3A-8A4D-AB8F-C95B2A0D7617}"/>
                  </a:ext>
                </a:extLst>
              </p:cNvPr>
              <p:cNvSpPr/>
              <p:nvPr/>
            </p:nvSpPr>
            <p:spPr>
              <a:xfrm flipV="1">
                <a:off x="6636303" y="4256277"/>
                <a:ext cx="2046515" cy="1024952"/>
              </a:xfrm>
              <a:custGeom>
                <a:avLst/>
                <a:gdLst>
                  <a:gd name="connsiteX0" fmla="*/ 0 w 2046515"/>
                  <a:gd name="connsiteY0" fmla="*/ 3899 h 1077956"/>
                  <a:gd name="connsiteX1" fmla="*/ 319315 w 2046515"/>
                  <a:gd name="connsiteY1" fmla="*/ 11156 h 1077956"/>
                  <a:gd name="connsiteX2" fmla="*/ 486229 w 2046515"/>
                  <a:gd name="connsiteY2" fmla="*/ 98242 h 1077956"/>
                  <a:gd name="connsiteX3" fmla="*/ 580572 w 2046515"/>
                  <a:gd name="connsiteY3" fmla="*/ 221613 h 1077956"/>
                  <a:gd name="connsiteX4" fmla="*/ 682172 w 2046515"/>
                  <a:gd name="connsiteY4" fmla="*/ 366756 h 1077956"/>
                  <a:gd name="connsiteX5" fmla="*/ 863600 w 2046515"/>
                  <a:gd name="connsiteY5" fmla="*/ 555442 h 1077956"/>
                  <a:gd name="connsiteX6" fmla="*/ 1516743 w 2046515"/>
                  <a:gd name="connsiteY6" fmla="*/ 983613 h 1077956"/>
                  <a:gd name="connsiteX7" fmla="*/ 2046515 w 2046515"/>
                  <a:gd name="connsiteY7" fmla="*/ 1077956 h 1077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6515" h="1077956">
                    <a:moveTo>
                      <a:pt x="0" y="3899"/>
                    </a:moveTo>
                    <a:cubicBezTo>
                      <a:pt x="119138" y="-335"/>
                      <a:pt x="238277" y="-4568"/>
                      <a:pt x="319315" y="11156"/>
                    </a:cubicBezTo>
                    <a:cubicBezTo>
                      <a:pt x="400353" y="26880"/>
                      <a:pt x="442686" y="63166"/>
                      <a:pt x="486229" y="98242"/>
                    </a:cubicBezTo>
                    <a:cubicBezTo>
                      <a:pt x="529772" y="133318"/>
                      <a:pt x="547915" y="176861"/>
                      <a:pt x="580572" y="221613"/>
                    </a:cubicBezTo>
                    <a:cubicBezTo>
                      <a:pt x="613229" y="266365"/>
                      <a:pt x="635001" y="311118"/>
                      <a:pt x="682172" y="366756"/>
                    </a:cubicBezTo>
                    <a:cubicBezTo>
                      <a:pt x="729343" y="422394"/>
                      <a:pt x="724505" y="452633"/>
                      <a:pt x="863600" y="555442"/>
                    </a:cubicBezTo>
                    <a:cubicBezTo>
                      <a:pt x="1002695" y="658251"/>
                      <a:pt x="1319591" y="896527"/>
                      <a:pt x="1516743" y="983613"/>
                    </a:cubicBezTo>
                    <a:cubicBezTo>
                      <a:pt x="1713895" y="1070699"/>
                      <a:pt x="1880205" y="1074327"/>
                      <a:pt x="2046515" y="1077956"/>
                    </a:cubicBezTo>
                  </a:path>
                </a:pathLst>
              </a:cu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4" name="Rectangle 143">
              <a:extLst>
                <a:ext uri="{FF2B5EF4-FFF2-40B4-BE49-F238E27FC236}">
                  <a16:creationId xmlns:a16="http://schemas.microsoft.com/office/drawing/2014/main" id="{7ED0E1FD-3A87-9644-A456-7A4388F1575C}"/>
                </a:ext>
              </a:extLst>
            </p:cNvPr>
            <p:cNvSpPr/>
            <p:nvPr/>
          </p:nvSpPr>
          <p:spPr>
            <a:xfrm>
              <a:off x="6352525" y="6042063"/>
              <a:ext cx="259167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High temporal locality </a:t>
              </a:r>
            </a:p>
          </p:txBody>
        </p:sp>
        <p:grpSp>
          <p:nvGrpSpPr>
            <p:cNvPr id="107" name="Group 106">
              <a:extLst>
                <a:ext uri="{FF2B5EF4-FFF2-40B4-BE49-F238E27FC236}">
                  <a16:creationId xmlns:a16="http://schemas.microsoft.com/office/drawing/2014/main" id="{BBF3BFAA-9E0E-BD4D-ACDB-6F05BC7B8A14}"/>
                </a:ext>
              </a:extLst>
            </p:cNvPr>
            <p:cNvGrpSpPr/>
            <p:nvPr/>
          </p:nvGrpSpPr>
          <p:grpSpPr>
            <a:xfrm>
              <a:off x="6331514" y="3993414"/>
              <a:ext cx="2422047" cy="2045162"/>
              <a:chOff x="788815" y="3038014"/>
              <a:chExt cx="2422047" cy="2045162"/>
            </a:xfrm>
          </p:grpSpPr>
          <p:sp>
            <p:nvSpPr>
              <p:cNvPr id="108" name="Rectangle 107">
                <a:extLst>
                  <a:ext uri="{FF2B5EF4-FFF2-40B4-BE49-F238E27FC236}">
                    <a16:creationId xmlns:a16="http://schemas.microsoft.com/office/drawing/2014/main" id="{EF6BD22F-73B4-0E4D-B134-7B2B8812113A}"/>
                  </a:ext>
                </a:extLst>
              </p:cNvPr>
              <p:cNvSpPr/>
              <p:nvPr/>
            </p:nvSpPr>
            <p:spPr>
              <a:xfrm>
                <a:off x="988870" y="3213231"/>
                <a:ext cx="2221992" cy="145389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9" name="Rectangle 108">
                <a:extLst>
                  <a:ext uri="{FF2B5EF4-FFF2-40B4-BE49-F238E27FC236}">
                    <a16:creationId xmlns:a16="http://schemas.microsoft.com/office/drawing/2014/main" id="{0B8CF64A-A7C7-544E-8D2B-9B1F82F5858A}"/>
                  </a:ext>
                </a:extLst>
              </p:cNvPr>
              <p:cNvSpPr/>
              <p:nvPr/>
            </p:nvSpPr>
            <p:spPr>
              <a:xfrm>
                <a:off x="2669759" y="4734832"/>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9144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sp>
            <p:nvSpPr>
              <p:cNvPr id="110" name="Rectangle 109">
                <a:extLst>
                  <a:ext uri="{FF2B5EF4-FFF2-40B4-BE49-F238E27FC236}">
                    <a16:creationId xmlns:a16="http://schemas.microsoft.com/office/drawing/2014/main" id="{345A3645-CC13-9346-8D99-85C374A9780C}"/>
                  </a:ext>
                </a:extLst>
              </p:cNvPr>
              <p:cNvSpPr/>
              <p:nvPr/>
            </p:nvSpPr>
            <p:spPr>
              <a:xfrm>
                <a:off x="1083495" y="4394003"/>
                <a:ext cx="167626" cy="269296"/>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Rectangle 110">
                <a:extLst>
                  <a:ext uri="{FF2B5EF4-FFF2-40B4-BE49-F238E27FC236}">
                    <a16:creationId xmlns:a16="http://schemas.microsoft.com/office/drawing/2014/main" id="{E8036C1B-0B7E-1E48-A6E1-8AB7302A812E}"/>
                  </a:ext>
                </a:extLst>
              </p:cNvPr>
              <p:cNvSpPr/>
              <p:nvPr/>
            </p:nvSpPr>
            <p:spPr>
              <a:xfrm>
                <a:off x="1331437" y="4394003"/>
                <a:ext cx="175490" cy="265582"/>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Rectangle 111">
                <a:extLst>
                  <a:ext uri="{FF2B5EF4-FFF2-40B4-BE49-F238E27FC236}">
                    <a16:creationId xmlns:a16="http://schemas.microsoft.com/office/drawing/2014/main" id="{30340EBE-BDF4-1946-A800-950B0ABA7968}"/>
                  </a:ext>
                </a:extLst>
              </p:cNvPr>
              <p:cNvSpPr/>
              <p:nvPr/>
            </p:nvSpPr>
            <p:spPr>
              <a:xfrm>
                <a:off x="1593571" y="4394003"/>
                <a:ext cx="173488" cy="265578"/>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Rectangle 112">
                <a:extLst>
                  <a:ext uri="{FF2B5EF4-FFF2-40B4-BE49-F238E27FC236}">
                    <a16:creationId xmlns:a16="http://schemas.microsoft.com/office/drawing/2014/main" id="{FC97ADE9-7E8A-274B-9056-C82EC210317D}"/>
                  </a:ext>
                </a:extLst>
              </p:cNvPr>
              <p:cNvSpPr/>
              <p:nvPr/>
            </p:nvSpPr>
            <p:spPr>
              <a:xfrm>
                <a:off x="1855688" y="4388429"/>
                <a:ext cx="175416" cy="267182"/>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Rectangle 113">
                <a:extLst>
                  <a:ext uri="{FF2B5EF4-FFF2-40B4-BE49-F238E27FC236}">
                    <a16:creationId xmlns:a16="http://schemas.microsoft.com/office/drawing/2014/main" id="{E96468CE-D63B-F843-9C49-AB30BCE4E43F}"/>
                  </a:ext>
                </a:extLst>
              </p:cNvPr>
              <p:cNvSpPr/>
              <p:nvPr/>
            </p:nvSpPr>
            <p:spPr>
              <a:xfrm>
                <a:off x="2123883" y="4394007"/>
                <a:ext cx="173015" cy="267182"/>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Rectangle 114">
                <a:extLst>
                  <a:ext uri="{FF2B5EF4-FFF2-40B4-BE49-F238E27FC236}">
                    <a16:creationId xmlns:a16="http://schemas.microsoft.com/office/drawing/2014/main" id="{02DF29C0-A79A-9D4E-B2DC-F2910F35C6EE}"/>
                  </a:ext>
                </a:extLst>
              </p:cNvPr>
              <p:cNvSpPr/>
              <p:nvPr/>
            </p:nvSpPr>
            <p:spPr>
              <a:xfrm>
                <a:off x="2393805" y="3665572"/>
                <a:ext cx="175415" cy="995703"/>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Rectangle 115">
                <a:extLst>
                  <a:ext uri="{FF2B5EF4-FFF2-40B4-BE49-F238E27FC236}">
                    <a16:creationId xmlns:a16="http://schemas.microsoft.com/office/drawing/2014/main" id="{C34A3892-5E11-F240-A5F7-01BB73B311CE}"/>
                  </a:ext>
                </a:extLst>
              </p:cNvPr>
              <p:cNvSpPr/>
              <p:nvPr/>
            </p:nvSpPr>
            <p:spPr>
              <a:xfrm>
                <a:off x="2670823" y="3509310"/>
                <a:ext cx="169161" cy="1150271"/>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Rectangle 116">
                <a:extLst>
                  <a:ext uri="{FF2B5EF4-FFF2-40B4-BE49-F238E27FC236}">
                    <a16:creationId xmlns:a16="http://schemas.microsoft.com/office/drawing/2014/main" id="{390C7A1F-5896-524B-AAAA-011DA82C1E2D}"/>
                  </a:ext>
                </a:extLst>
              </p:cNvPr>
              <p:cNvSpPr/>
              <p:nvPr/>
            </p:nvSpPr>
            <p:spPr>
              <a:xfrm>
                <a:off x="2937338" y="3366415"/>
                <a:ext cx="169161" cy="1293166"/>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18" name="Straight Connector 117">
                <a:extLst>
                  <a:ext uri="{FF2B5EF4-FFF2-40B4-BE49-F238E27FC236}">
                    <a16:creationId xmlns:a16="http://schemas.microsoft.com/office/drawing/2014/main" id="{7500A4FC-6CD7-3048-917B-739F3920E621}"/>
                  </a:ext>
                </a:extLst>
              </p:cNvPr>
              <p:cNvCxnSpPr>
                <a:cxnSpLocks/>
                <a:stCxn id="110" idx="2"/>
                <a:endCxn id="126" idx="0"/>
              </p:cNvCxnSpPr>
              <p:nvPr/>
            </p:nvCxnSpPr>
            <p:spPr>
              <a:xfrm flipH="1">
                <a:off x="1166473" y="4663299"/>
                <a:ext cx="835" cy="683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C4FC8614-17AF-CB40-8D1C-308AD9615033}"/>
                  </a:ext>
                </a:extLst>
              </p:cNvPr>
              <p:cNvCxnSpPr>
                <a:cxnSpLocks/>
                <a:stCxn id="111" idx="2"/>
                <a:endCxn id="127" idx="0"/>
              </p:cNvCxnSpPr>
              <p:nvPr/>
            </p:nvCxnSpPr>
            <p:spPr>
              <a:xfrm flipH="1">
                <a:off x="1418305" y="4659585"/>
                <a:ext cx="877" cy="752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70B1EFD1-CD93-8D43-96FF-5E9D859DF1B4}"/>
                  </a:ext>
                </a:extLst>
              </p:cNvPr>
              <p:cNvCxnSpPr>
                <a:cxnSpLocks/>
                <a:stCxn id="112" idx="2"/>
                <a:endCxn id="128" idx="0"/>
              </p:cNvCxnSpPr>
              <p:nvPr/>
            </p:nvCxnSpPr>
            <p:spPr>
              <a:xfrm flipH="1">
                <a:off x="1680190" y="4659581"/>
                <a:ext cx="125" cy="761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69102464-0C6B-5B4F-9C4B-EBE1526A3B9A}"/>
                  </a:ext>
                </a:extLst>
              </p:cNvPr>
              <p:cNvCxnSpPr>
                <a:cxnSpLocks/>
                <a:stCxn id="113" idx="2"/>
                <a:endCxn id="129" idx="0"/>
              </p:cNvCxnSpPr>
              <p:nvPr/>
            </p:nvCxnSpPr>
            <p:spPr>
              <a:xfrm flipH="1">
                <a:off x="1943354" y="4655611"/>
                <a:ext cx="42" cy="823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059834D1-80AA-604D-82E3-EF7173C38969}"/>
                  </a:ext>
                </a:extLst>
              </p:cNvPr>
              <p:cNvCxnSpPr>
                <a:cxnSpLocks/>
                <a:stCxn id="114" idx="2"/>
                <a:endCxn id="130" idx="0"/>
              </p:cNvCxnSpPr>
              <p:nvPr/>
            </p:nvCxnSpPr>
            <p:spPr>
              <a:xfrm flipH="1">
                <a:off x="2209782" y="4661189"/>
                <a:ext cx="609" cy="7681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712467B-EC8C-4345-B27C-F3E2E9F5D366}"/>
                  </a:ext>
                </a:extLst>
              </p:cNvPr>
              <p:cNvCxnSpPr>
                <a:cxnSpLocks/>
                <a:stCxn id="116" idx="2"/>
                <a:endCxn id="109" idx="0"/>
              </p:cNvCxnSpPr>
              <p:nvPr/>
            </p:nvCxnSpPr>
            <p:spPr>
              <a:xfrm>
                <a:off x="2755404" y="4659581"/>
                <a:ext cx="1223" cy="752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8776E9E5-504F-8447-8113-D7AA1AA8C13F}"/>
                  </a:ext>
                </a:extLst>
              </p:cNvPr>
              <p:cNvCxnSpPr>
                <a:cxnSpLocks/>
                <a:stCxn id="117" idx="2"/>
                <a:endCxn id="132" idx="0"/>
              </p:cNvCxnSpPr>
              <p:nvPr/>
            </p:nvCxnSpPr>
            <p:spPr>
              <a:xfrm>
                <a:off x="3021919" y="4659581"/>
                <a:ext cx="1756" cy="778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37A890EC-D307-C74E-86E2-8A2D3B25414F}"/>
                  </a:ext>
                </a:extLst>
              </p:cNvPr>
              <p:cNvCxnSpPr>
                <a:cxnSpLocks/>
                <a:stCxn id="115" idx="2"/>
                <a:endCxn id="131" idx="0"/>
              </p:cNvCxnSpPr>
              <p:nvPr/>
            </p:nvCxnSpPr>
            <p:spPr>
              <a:xfrm flipH="1">
                <a:off x="2480674" y="4661275"/>
                <a:ext cx="839" cy="735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6" name="Rectangle 125">
                <a:extLst>
                  <a:ext uri="{FF2B5EF4-FFF2-40B4-BE49-F238E27FC236}">
                    <a16:creationId xmlns:a16="http://schemas.microsoft.com/office/drawing/2014/main" id="{76DDD1F1-66B5-E345-AB43-9855D84F5CCB}"/>
                  </a:ext>
                </a:extLst>
              </p:cNvPr>
              <p:cNvSpPr/>
              <p:nvPr/>
            </p:nvSpPr>
            <p:spPr>
              <a:xfrm>
                <a:off x="1079605" y="4731659"/>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endParaRPr kumimoji="0" lang="en-US" sz="105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127" name="Rectangle 126">
                <a:extLst>
                  <a:ext uri="{FF2B5EF4-FFF2-40B4-BE49-F238E27FC236}">
                    <a16:creationId xmlns:a16="http://schemas.microsoft.com/office/drawing/2014/main" id="{5BA02FBC-8583-304D-ACD4-B8D171296B59}"/>
                  </a:ext>
                </a:extLst>
              </p:cNvPr>
              <p:cNvSpPr/>
              <p:nvPr/>
            </p:nvSpPr>
            <p:spPr>
              <a:xfrm>
                <a:off x="1331437" y="4734833"/>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p:txBody>
          </p:sp>
          <p:sp>
            <p:nvSpPr>
              <p:cNvPr id="128" name="Rectangle 127">
                <a:extLst>
                  <a:ext uri="{FF2B5EF4-FFF2-40B4-BE49-F238E27FC236}">
                    <a16:creationId xmlns:a16="http://schemas.microsoft.com/office/drawing/2014/main" id="{ECFFE00C-EAF1-3E4C-9AD5-EAAEE7EB80B5}"/>
                  </a:ext>
                </a:extLst>
              </p:cNvPr>
              <p:cNvSpPr/>
              <p:nvPr/>
            </p:nvSpPr>
            <p:spPr>
              <a:xfrm>
                <a:off x="1593322" y="4735740"/>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a:t>
                </a:r>
              </a:p>
            </p:txBody>
          </p:sp>
          <p:sp>
            <p:nvSpPr>
              <p:cNvPr id="129" name="Rectangle 128">
                <a:extLst>
                  <a:ext uri="{FF2B5EF4-FFF2-40B4-BE49-F238E27FC236}">
                    <a16:creationId xmlns:a16="http://schemas.microsoft.com/office/drawing/2014/main" id="{444F899A-F55D-6D48-ABF6-F770CAC2B113}"/>
                  </a:ext>
                </a:extLst>
              </p:cNvPr>
              <p:cNvSpPr/>
              <p:nvPr/>
            </p:nvSpPr>
            <p:spPr>
              <a:xfrm>
                <a:off x="1856486" y="4738008"/>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a:t>
                </a:r>
              </a:p>
            </p:txBody>
          </p:sp>
          <p:sp>
            <p:nvSpPr>
              <p:cNvPr id="130" name="Rectangle 129">
                <a:extLst>
                  <a:ext uri="{FF2B5EF4-FFF2-40B4-BE49-F238E27FC236}">
                    <a16:creationId xmlns:a16="http://schemas.microsoft.com/office/drawing/2014/main" id="{DA070DB5-E33D-3944-A609-90793CA3D2F8}"/>
                  </a:ext>
                </a:extLst>
              </p:cNvPr>
              <p:cNvSpPr/>
              <p:nvPr/>
            </p:nvSpPr>
            <p:spPr>
              <a:xfrm>
                <a:off x="2122914" y="4738006"/>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16</a:t>
                </a:r>
              </a:p>
            </p:txBody>
          </p:sp>
          <p:sp>
            <p:nvSpPr>
              <p:cNvPr id="131" name="Rectangle 130">
                <a:extLst>
                  <a:ext uri="{FF2B5EF4-FFF2-40B4-BE49-F238E27FC236}">
                    <a16:creationId xmlns:a16="http://schemas.microsoft.com/office/drawing/2014/main" id="{B5765415-A5C7-FB40-923A-A41944807275}"/>
                  </a:ext>
                </a:extLst>
              </p:cNvPr>
              <p:cNvSpPr/>
              <p:nvPr/>
            </p:nvSpPr>
            <p:spPr>
              <a:xfrm>
                <a:off x="2393806" y="4734832"/>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32</a:t>
                </a:r>
              </a:p>
            </p:txBody>
          </p:sp>
          <p:sp>
            <p:nvSpPr>
              <p:cNvPr id="132" name="Rectangle 131">
                <a:extLst>
                  <a:ext uri="{FF2B5EF4-FFF2-40B4-BE49-F238E27FC236}">
                    <a16:creationId xmlns:a16="http://schemas.microsoft.com/office/drawing/2014/main" id="{934473CF-5DDD-3744-B2FF-2E11C5111B38}"/>
                  </a:ext>
                </a:extLst>
              </p:cNvPr>
              <p:cNvSpPr/>
              <p:nvPr/>
            </p:nvSpPr>
            <p:spPr>
              <a:xfrm>
                <a:off x="2937339" y="4737388"/>
                <a:ext cx="172672"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r>
                  <a:rPr kumimoji="0" lang="en-US" sz="12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N</a:t>
                </a:r>
              </a:p>
            </p:txBody>
          </p:sp>
          <p:sp>
            <p:nvSpPr>
              <p:cNvPr id="133" name="Rectangle 132">
                <a:extLst>
                  <a:ext uri="{FF2B5EF4-FFF2-40B4-BE49-F238E27FC236}">
                    <a16:creationId xmlns:a16="http://schemas.microsoft.com/office/drawing/2014/main" id="{9E82F757-3E5F-194D-BBBE-4A6614FA4DCF}"/>
                  </a:ext>
                </a:extLst>
              </p:cNvPr>
              <p:cNvSpPr/>
              <p:nvPr/>
            </p:nvSpPr>
            <p:spPr>
              <a:xfrm>
                <a:off x="988871" y="4971551"/>
                <a:ext cx="2212685"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Reuse Profile (bin)</a:t>
                </a:r>
              </a:p>
            </p:txBody>
          </p:sp>
          <p:sp>
            <p:nvSpPr>
              <p:cNvPr id="134" name="Rectangle 133">
                <a:extLst>
                  <a:ext uri="{FF2B5EF4-FFF2-40B4-BE49-F238E27FC236}">
                    <a16:creationId xmlns:a16="http://schemas.microsoft.com/office/drawing/2014/main" id="{72992CF4-C541-B94E-A4F2-67030C1EA380}"/>
                  </a:ext>
                </a:extLst>
              </p:cNvPr>
              <p:cNvSpPr/>
              <p:nvPr/>
            </p:nvSpPr>
            <p:spPr>
              <a:xfrm rot="16200000">
                <a:off x="117686" y="3887404"/>
                <a:ext cx="1453883"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Frequency (count)</a:t>
                </a:r>
              </a:p>
            </p:txBody>
          </p:sp>
          <p:sp>
            <p:nvSpPr>
              <p:cNvPr id="135" name="Rectangle 134">
                <a:extLst>
                  <a:ext uri="{FF2B5EF4-FFF2-40B4-BE49-F238E27FC236}">
                    <a16:creationId xmlns:a16="http://schemas.microsoft.com/office/drawing/2014/main" id="{847334AA-BDFE-EF45-9C2A-A95A661EC7A8}"/>
                  </a:ext>
                </a:extLst>
              </p:cNvPr>
              <p:cNvSpPr/>
              <p:nvPr/>
            </p:nvSpPr>
            <p:spPr>
              <a:xfrm>
                <a:off x="988871" y="3038014"/>
                <a:ext cx="2212685"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Reuse Profile Histogram</a:t>
                </a:r>
              </a:p>
            </p:txBody>
          </p:sp>
        </p:grpSp>
      </p:grpSp>
      <p:cxnSp>
        <p:nvCxnSpPr>
          <p:cNvPr id="77" name="Straight Connector 76">
            <a:extLst>
              <a:ext uri="{FF2B5EF4-FFF2-40B4-BE49-F238E27FC236}">
                <a16:creationId xmlns:a16="http://schemas.microsoft.com/office/drawing/2014/main" id="{3171CB52-6DA1-184A-A9AD-E4523830F635}"/>
              </a:ext>
            </a:extLst>
          </p:cNvPr>
          <p:cNvCxnSpPr/>
          <p:nvPr/>
        </p:nvCxnSpPr>
        <p:spPr>
          <a:xfrm>
            <a:off x="437535" y="3780037"/>
            <a:ext cx="8268929"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C6511C9-8C1B-464F-AABB-62E4B412F618}"/>
              </a:ext>
            </a:extLst>
          </p:cNvPr>
          <p:cNvGrpSpPr/>
          <p:nvPr/>
        </p:nvGrpSpPr>
        <p:grpSpPr>
          <a:xfrm>
            <a:off x="3337836" y="1315375"/>
            <a:ext cx="2422047" cy="2045162"/>
            <a:chOff x="788815" y="3038014"/>
            <a:chExt cx="2422047" cy="2045162"/>
          </a:xfrm>
        </p:grpSpPr>
        <p:sp>
          <p:nvSpPr>
            <p:cNvPr id="6" name="Rectangle 5">
              <a:extLst>
                <a:ext uri="{FF2B5EF4-FFF2-40B4-BE49-F238E27FC236}">
                  <a16:creationId xmlns:a16="http://schemas.microsoft.com/office/drawing/2014/main" id="{6AE50638-FD8F-684B-AA83-C6454DFB8388}"/>
                </a:ext>
              </a:extLst>
            </p:cNvPr>
            <p:cNvSpPr/>
            <p:nvPr/>
          </p:nvSpPr>
          <p:spPr>
            <a:xfrm>
              <a:off x="988870" y="3213231"/>
              <a:ext cx="2221992" cy="145389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51D4AF8-41C4-B24C-9F59-0ECCBFA23DA3}"/>
                </a:ext>
              </a:extLst>
            </p:cNvPr>
            <p:cNvSpPr/>
            <p:nvPr/>
          </p:nvSpPr>
          <p:spPr>
            <a:xfrm>
              <a:off x="2669759" y="4734832"/>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9144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sp>
          <p:nvSpPr>
            <p:cNvPr id="8" name="Rectangle 7">
              <a:extLst>
                <a:ext uri="{FF2B5EF4-FFF2-40B4-BE49-F238E27FC236}">
                  <a16:creationId xmlns:a16="http://schemas.microsoft.com/office/drawing/2014/main" id="{E3D38535-E8CC-3B48-8E8E-9FF495205D24}"/>
                </a:ext>
              </a:extLst>
            </p:cNvPr>
            <p:cNvSpPr/>
            <p:nvPr/>
          </p:nvSpPr>
          <p:spPr>
            <a:xfrm>
              <a:off x="1078919" y="3986643"/>
              <a:ext cx="173736" cy="676656"/>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D8BAFBC-89E8-E54B-8178-3F40595C0371}"/>
                </a:ext>
              </a:extLst>
            </p:cNvPr>
            <p:cNvSpPr/>
            <p:nvPr/>
          </p:nvSpPr>
          <p:spPr>
            <a:xfrm>
              <a:off x="1331437" y="3783451"/>
              <a:ext cx="175490" cy="876134"/>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9D2A399B-6988-914C-A4E9-6789FB711C8E}"/>
                </a:ext>
              </a:extLst>
            </p:cNvPr>
            <p:cNvSpPr/>
            <p:nvPr/>
          </p:nvSpPr>
          <p:spPr>
            <a:xfrm>
              <a:off x="1593570" y="3589480"/>
              <a:ext cx="175475" cy="1070101"/>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8AB19A6-472B-3B4B-A24E-44A3C39412A6}"/>
                </a:ext>
              </a:extLst>
            </p:cNvPr>
            <p:cNvSpPr/>
            <p:nvPr/>
          </p:nvSpPr>
          <p:spPr>
            <a:xfrm>
              <a:off x="1855688" y="3348019"/>
              <a:ext cx="175416" cy="1311562"/>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7E94709-1FED-7A49-9D2C-72CB36B41434}"/>
                </a:ext>
              </a:extLst>
            </p:cNvPr>
            <p:cNvSpPr/>
            <p:nvPr/>
          </p:nvSpPr>
          <p:spPr>
            <a:xfrm>
              <a:off x="2123883" y="3580534"/>
              <a:ext cx="173736" cy="1080655"/>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88AAE3B6-30FF-B94D-9D01-B8304CADD8CE}"/>
                </a:ext>
              </a:extLst>
            </p:cNvPr>
            <p:cNvSpPr/>
            <p:nvPr/>
          </p:nvSpPr>
          <p:spPr>
            <a:xfrm>
              <a:off x="2393806" y="3783451"/>
              <a:ext cx="173736" cy="876134"/>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60090413-2D01-8544-85E1-8C68B096344A}"/>
                </a:ext>
              </a:extLst>
            </p:cNvPr>
            <p:cNvSpPr/>
            <p:nvPr/>
          </p:nvSpPr>
          <p:spPr>
            <a:xfrm>
              <a:off x="2670824" y="3976090"/>
              <a:ext cx="173736" cy="683491"/>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9DAEDED1-7DCC-6B40-A4C3-4965688EE204}"/>
                </a:ext>
              </a:extLst>
            </p:cNvPr>
            <p:cNvSpPr/>
            <p:nvPr/>
          </p:nvSpPr>
          <p:spPr>
            <a:xfrm>
              <a:off x="2937339" y="4388429"/>
              <a:ext cx="173736" cy="271152"/>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2FCA410E-3B81-4848-B2E1-B5BB393CFFF4}"/>
                </a:ext>
              </a:extLst>
            </p:cNvPr>
            <p:cNvCxnSpPr>
              <a:cxnSpLocks/>
              <a:stCxn id="8" idx="2"/>
              <a:endCxn id="24" idx="0"/>
            </p:cNvCxnSpPr>
            <p:nvPr/>
          </p:nvCxnSpPr>
          <p:spPr>
            <a:xfrm>
              <a:off x="1165787" y="4663299"/>
              <a:ext cx="686" cy="683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EEB0980-B05E-6844-A0FB-152F715827AE}"/>
                </a:ext>
              </a:extLst>
            </p:cNvPr>
            <p:cNvCxnSpPr>
              <a:cxnSpLocks/>
              <a:stCxn id="9" idx="2"/>
              <a:endCxn id="25" idx="0"/>
            </p:cNvCxnSpPr>
            <p:nvPr/>
          </p:nvCxnSpPr>
          <p:spPr>
            <a:xfrm flipH="1">
              <a:off x="1418305" y="4659585"/>
              <a:ext cx="877" cy="752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BB42583-98EF-584E-90B6-BCD30A106798}"/>
                </a:ext>
              </a:extLst>
            </p:cNvPr>
            <p:cNvCxnSpPr>
              <a:cxnSpLocks/>
              <a:stCxn id="10" idx="2"/>
              <a:endCxn id="26" idx="0"/>
            </p:cNvCxnSpPr>
            <p:nvPr/>
          </p:nvCxnSpPr>
          <p:spPr>
            <a:xfrm flipH="1">
              <a:off x="1680190" y="4659581"/>
              <a:ext cx="1118" cy="761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B1E81C-9830-DE49-B9E6-2E5E6A86F90F}"/>
                </a:ext>
              </a:extLst>
            </p:cNvPr>
            <p:cNvCxnSpPr>
              <a:cxnSpLocks/>
              <a:stCxn id="11" idx="2"/>
              <a:endCxn id="27" idx="0"/>
            </p:cNvCxnSpPr>
            <p:nvPr/>
          </p:nvCxnSpPr>
          <p:spPr>
            <a:xfrm flipH="1">
              <a:off x="1943354" y="4659581"/>
              <a:ext cx="0" cy="731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9639D22-61AB-4A4D-AC38-93493F766B50}"/>
                </a:ext>
              </a:extLst>
            </p:cNvPr>
            <p:cNvCxnSpPr>
              <a:cxnSpLocks/>
              <a:stCxn id="12" idx="2"/>
              <a:endCxn id="28" idx="0"/>
            </p:cNvCxnSpPr>
            <p:nvPr/>
          </p:nvCxnSpPr>
          <p:spPr>
            <a:xfrm flipH="1">
              <a:off x="2209782" y="4661189"/>
              <a:ext cx="969" cy="7681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0ABBF8D-D89A-4D4F-B063-05F077132D16}"/>
                </a:ext>
              </a:extLst>
            </p:cNvPr>
            <p:cNvCxnSpPr>
              <a:cxnSpLocks/>
              <a:stCxn id="14" idx="2"/>
              <a:endCxn id="7" idx="0"/>
            </p:cNvCxnSpPr>
            <p:nvPr/>
          </p:nvCxnSpPr>
          <p:spPr>
            <a:xfrm flipH="1">
              <a:off x="2756627" y="4659581"/>
              <a:ext cx="1065" cy="752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B71CEB7-C5EC-F544-A7E3-24859B1799DF}"/>
                </a:ext>
              </a:extLst>
            </p:cNvPr>
            <p:cNvCxnSpPr>
              <a:cxnSpLocks/>
              <a:stCxn id="15" idx="2"/>
              <a:endCxn id="30" idx="0"/>
            </p:cNvCxnSpPr>
            <p:nvPr/>
          </p:nvCxnSpPr>
          <p:spPr>
            <a:xfrm flipH="1">
              <a:off x="3023675" y="4659581"/>
              <a:ext cx="532" cy="731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218F012-DE48-A64C-BF49-4AD0AC583DDD}"/>
                </a:ext>
              </a:extLst>
            </p:cNvPr>
            <p:cNvCxnSpPr>
              <a:cxnSpLocks/>
              <a:stCxn id="13" idx="2"/>
              <a:endCxn id="29" idx="0"/>
            </p:cNvCxnSpPr>
            <p:nvPr/>
          </p:nvCxnSpPr>
          <p:spPr>
            <a:xfrm>
              <a:off x="2480674" y="4659585"/>
              <a:ext cx="0" cy="752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00320A9C-41FF-C24C-B6CC-E99C83D41199}"/>
                </a:ext>
              </a:extLst>
            </p:cNvPr>
            <p:cNvSpPr/>
            <p:nvPr/>
          </p:nvSpPr>
          <p:spPr>
            <a:xfrm>
              <a:off x="1079605" y="4731659"/>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endParaRPr kumimoji="0" lang="en-US" sz="105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25" name="Rectangle 24">
              <a:extLst>
                <a:ext uri="{FF2B5EF4-FFF2-40B4-BE49-F238E27FC236}">
                  <a16:creationId xmlns:a16="http://schemas.microsoft.com/office/drawing/2014/main" id="{8648E2F6-88AC-1046-9671-3336BCA1DBB9}"/>
                </a:ext>
              </a:extLst>
            </p:cNvPr>
            <p:cNvSpPr/>
            <p:nvPr/>
          </p:nvSpPr>
          <p:spPr>
            <a:xfrm>
              <a:off x="1331437" y="4734833"/>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p:txBody>
        </p:sp>
        <p:sp>
          <p:nvSpPr>
            <p:cNvPr id="26" name="Rectangle 25">
              <a:extLst>
                <a:ext uri="{FF2B5EF4-FFF2-40B4-BE49-F238E27FC236}">
                  <a16:creationId xmlns:a16="http://schemas.microsoft.com/office/drawing/2014/main" id="{345B203D-126C-994A-8268-03C480A2D73C}"/>
                </a:ext>
              </a:extLst>
            </p:cNvPr>
            <p:cNvSpPr/>
            <p:nvPr/>
          </p:nvSpPr>
          <p:spPr>
            <a:xfrm>
              <a:off x="1593322" y="4735740"/>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a:t>
              </a:r>
            </a:p>
          </p:txBody>
        </p:sp>
        <p:sp>
          <p:nvSpPr>
            <p:cNvPr id="27" name="Rectangle 26">
              <a:extLst>
                <a:ext uri="{FF2B5EF4-FFF2-40B4-BE49-F238E27FC236}">
                  <a16:creationId xmlns:a16="http://schemas.microsoft.com/office/drawing/2014/main" id="{0CDA740E-A544-5B47-950F-169DA4663B88}"/>
                </a:ext>
              </a:extLst>
            </p:cNvPr>
            <p:cNvSpPr/>
            <p:nvPr/>
          </p:nvSpPr>
          <p:spPr>
            <a:xfrm>
              <a:off x="1856486" y="4738008"/>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a:t>
              </a:r>
            </a:p>
          </p:txBody>
        </p:sp>
        <p:sp>
          <p:nvSpPr>
            <p:cNvPr id="28" name="Rectangle 27">
              <a:extLst>
                <a:ext uri="{FF2B5EF4-FFF2-40B4-BE49-F238E27FC236}">
                  <a16:creationId xmlns:a16="http://schemas.microsoft.com/office/drawing/2014/main" id="{B824C66C-C7D6-2740-842F-20F09B974D06}"/>
                </a:ext>
              </a:extLst>
            </p:cNvPr>
            <p:cNvSpPr/>
            <p:nvPr/>
          </p:nvSpPr>
          <p:spPr>
            <a:xfrm>
              <a:off x="2122914" y="4738006"/>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16</a:t>
              </a:r>
            </a:p>
          </p:txBody>
        </p:sp>
        <p:sp>
          <p:nvSpPr>
            <p:cNvPr id="29" name="Rectangle 28">
              <a:extLst>
                <a:ext uri="{FF2B5EF4-FFF2-40B4-BE49-F238E27FC236}">
                  <a16:creationId xmlns:a16="http://schemas.microsoft.com/office/drawing/2014/main" id="{4F63FD15-479D-6F46-BF44-9FDB484B8D7F}"/>
                </a:ext>
              </a:extLst>
            </p:cNvPr>
            <p:cNvSpPr/>
            <p:nvPr/>
          </p:nvSpPr>
          <p:spPr>
            <a:xfrm>
              <a:off x="2393806" y="4734832"/>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32</a:t>
              </a:r>
            </a:p>
          </p:txBody>
        </p:sp>
        <p:sp>
          <p:nvSpPr>
            <p:cNvPr id="30" name="Rectangle 29">
              <a:extLst>
                <a:ext uri="{FF2B5EF4-FFF2-40B4-BE49-F238E27FC236}">
                  <a16:creationId xmlns:a16="http://schemas.microsoft.com/office/drawing/2014/main" id="{A8E71C23-5F30-C645-A1C2-A1EA9A3CF709}"/>
                </a:ext>
              </a:extLst>
            </p:cNvPr>
            <p:cNvSpPr/>
            <p:nvPr/>
          </p:nvSpPr>
          <p:spPr>
            <a:xfrm>
              <a:off x="2937339" y="4737388"/>
              <a:ext cx="172672"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r>
                <a:rPr kumimoji="0" lang="en-US" sz="12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N</a:t>
              </a:r>
            </a:p>
          </p:txBody>
        </p:sp>
        <p:sp>
          <p:nvSpPr>
            <p:cNvPr id="31" name="Rectangle 30">
              <a:extLst>
                <a:ext uri="{FF2B5EF4-FFF2-40B4-BE49-F238E27FC236}">
                  <a16:creationId xmlns:a16="http://schemas.microsoft.com/office/drawing/2014/main" id="{D80CF8DD-ACAF-B44D-81AD-1D3FD8D28DCF}"/>
                </a:ext>
              </a:extLst>
            </p:cNvPr>
            <p:cNvSpPr/>
            <p:nvPr/>
          </p:nvSpPr>
          <p:spPr>
            <a:xfrm>
              <a:off x="988871" y="4971551"/>
              <a:ext cx="2212685"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Stride Profile (bin)</a:t>
              </a:r>
            </a:p>
          </p:txBody>
        </p:sp>
        <p:sp>
          <p:nvSpPr>
            <p:cNvPr id="32" name="Rectangle 31">
              <a:extLst>
                <a:ext uri="{FF2B5EF4-FFF2-40B4-BE49-F238E27FC236}">
                  <a16:creationId xmlns:a16="http://schemas.microsoft.com/office/drawing/2014/main" id="{68316D82-49A3-234A-B5F8-43CF12C1D1B5}"/>
                </a:ext>
              </a:extLst>
            </p:cNvPr>
            <p:cNvSpPr/>
            <p:nvPr/>
          </p:nvSpPr>
          <p:spPr>
            <a:xfrm rot="16200000">
              <a:off x="117686" y="3887404"/>
              <a:ext cx="1453883"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Frequency (count)</a:t>
              </a:r>
            </a:p>
          </p:txBody>
        </p:sp>
        <p:sp>
          <p:nvSpPr>
            <p:cNvPr id="33" name="Rectangle 32">
              <a:extLst>
                <a:ext uri="{FF2B5EF4-FFF2-40B4-BE49-F238E27FC236}">
                  <a16:creationId xmlns:a16="http://schemas.microsoft.com/office/drawing/2014/main" id="{0E0B7B30-6BB9-9E4F-9591-B29FAC5931B6}"/>
                </a:ext>
              </a:extLst>
            </p:cNvPr>
            <p:cNvSpPr/>
            <p:nvPr/>
          </p:nvSpPr>
          <p:spPr>
            <a:xfrm>
              <a:off x="988871" y="3038014"/>
              <a:ext cx="2212685"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Stride Profile Histogram</a:t>
              </a:r>
            </a:p>
          </p:txBody>
        </p:sp>
      </p:grpSp>
      <p:grpSp>
        <p:nvGrpSpPr>
          <p:cNvPr id="198" name="Group 197">
            <a:extLst>
              <a:ext uri="{FF2B5EF4-FFF2-40B4-BE49-F238E27FC236}">
                <a16:creationId xmlns:a16="http://schemas.microsoft.com/office/drawing/2014/main" id="{2C8210C1-891B-B04D-826D-8266BA58310B}"/>
              </a:ext>
            </a:extLst>
          </p:cNvPr>
          <p:cNvGrpSpPr/>
          <p:nvPr/>
        </p:nvGrpSpPr>
        <p:grpSpPr>
          <a:xfrm>
            <a:off x="6332170" y="1310879"/>
            <a:ext cx="2475145" cy="2438892"/>
            <a:chOff x="6332170" y="1310879"/>
            <a:chExt cx="2475145" cy="2438892"/>
          </a:xfrm>
        </p:grpSpPr>
        <p:grpSp>
          <p:nvGrpSpPr>
            <p:cNvPr id="192" name="Group 191">
              <a:extLst>
                <a:ext uri="{FF2B5EF4-FFF2-40B4-BE49-F238E27FC236}">
                  <a16:creationId xmlns:a16="http://schemas.microsoft.com/office/drawing/2014/main" id="{DC0EE5B7-A19F-0543-9BB2-40D202A61403}"/>
                </a:ext>
              </a:extLst>
            </p:cNvPr>
            <p:cNvGrpSpPr/>
            <p:nvPr/>
          </p:nvGrpSpPr>
          <p:grpSpPr>
            <a:xfrm>
              <a:off x="6471419" y="1534522"/>
              <a:ext cx="2335896" cy="2215249"/>
              <a:chOff x="6471419" y="1534522"/>
              <a:chExt cx="2335896" cy="2215249"/>
            </a:xfrm>
          </p:grpSpPr>
          <p:grpSp>
            <p:nvGrpSpPr>
              <p:cNvPr id="185" name="Group 184">
                <a:extLst>
                  <a:ext uri="{FF2B5EF4-FFF2-40B4-BE49-F238E27FC236}">
                    <a16:creationId xmlns:a16="http://schemas.microsoft.com/office/drawing/2014/main" id="{5F9427DA-16AF-CF49-B612-E5962EF1C7AB}"/>
                  </a:ext>
                </a:extLst>
              </p:cNvPr>
              <p:cNvGrpSpPr/>
              <p:nvPr/>
            </p:nvGrpSpPr>
            <p:grpSpPr>
              <a:xfrm>
                <a:off x="6587115" y="1534522"/>
                <a:ext cx="2082800" cy="1403379"/>
                <a:chOff x="6587115" y="1534522"/>
                <a:chExt cx="2082800" cy="1403379"/>
              </a:xfrm>
            </p:grpSpPr>
            <p:sp>
              <p:nvSpPr>
                <p:cNvPr id="147" name="Freeform 146">
                  <a:extLst>
                    <a:ext uri="{FF2B5EF4-FFF2-40B4-BE49-F238E27FC236}">
                      <a16:creationId xmlns:a16="http://schemas.microsoft.com/office/drawing/2014/main" id="{C1E5935F-CAAE-5B44-978F-F5AA34AF3B7D}"/>
                    </a:ext>
                  </a:extLst>
                </p:cNvPr>
                <p:cNvSpPr/>
                <p:nvPr/>
              </p:nvSpPr>
              <p:spPr>
                <a:xfrm>
                  <a:off x="6587115" y="1544529"/>
                  <a:ext cx="2082800" cy="1393372"/>
                </a:xfrm>
                <a:custGeom>
                  <a:avLst/>
                  <a:gdLst>
                    <a:gd name="connsiteX0" fmla="*/ 0 w 2082800"/>
                    <a:gd name="connsiteY0" fmla="*/ 0 h 1393372"/>
                    <a:gd name="connsiteX1" fmla="*/ 0 w 2082800"/>
                    <a:gd name="connsiteY1" fmla="*/ 1393372 h 1393372"/>
                    <a:gd name="connsiteX2" fmla="*/ 79828 w 2082800"/>
                    <a:gd name="connsiteY2" fmla="*/ 1393372 h 1393372"/>
                    <a:gd name="connsiteX3" fmla="*/ 2082800 w 2082800"/>
                    <a:gd name="connsiteY3" fmla="*/ 1393372 h 1393372"/>
                    <a:gd name="connsiteX4" fmla="*/ 2061028 w 2082800"/>
                    <a:gd name="connsiteY4" fmla="*/ 1023257 h 1393372"/>
                    <a:gd name="connsiteX5" fmla="*/ 1959428 w 2082800"/>
                    <a:gd name="connsiteY5" fmla="*/ 1037772 h 1393372"/>
                    <a:gd name="connsiteX6" fmla="*/ 1531257 w 2082800"/>
                    <a:gd name="connsiteY6" fmla="*/ 972457 h 1393372"/>
                    <a:gd name="connsiteX7" fmla="*/ 1378857 w 2082800"/>
                    <a:gd name="connsiteY7" fmla="*/ 878114 h 1393372"/>
                    <a:gd name="connsiteX8" fmla="*/ 1153885 w 2082800"/>
                    <a:gd name="connsiteY8" fmla="*/ 747486 h 1393372"/>
                    <a:gd name="connsiteX9" fmla="*/ 986971 w 2082800"/>
                    <a:gd name="connsiteY9" fmla="*/ 616857 h 1393372"/>
                    <a:gd name="connsiteX10" fmla="*/ 805543 w 2082800"/>
                    <a:gd name="connsiteY10" fmla="*/ 493486 h 1393372"/>
                    <a:gd name="connsiteX11" fmla="*/ 740228 w 2082800"/>
                    <a:gd name="connsiteY11" fmla="*/ 428172 h 1393372"/>
                    <a:gd name="connsiteX12" fmla="*/ 696685 w 2082800"/>
                    <a:gd name="connsiteY12" fmla="*/ 348343 h 1393372"/>
                    <a:gd name="connsiteX13" fmla="*/ 573314 w 2082800"/>
                    <a:gd name="connsiteY13" fmla="*/ 203200 h 1393372"/>
                    <a:gd name="connsiteX14" fmla="*/ 529771 w 2082800"/>
                    <a:gd name="connsiteY14" fmla="*/ 123372 h 1393372"/>
                    <a:gd name="connsiteX15" fmla="*/ 464457 w 2082800"/>
                    <a:gd name="connsiteY15" fmla="*/ 72572 h 1393372"/>
                    <a:gd name="connsiteX16" fmla="*/ 370114 w 2082800"/>
                    <a:gd name="connsiteY16" fmla="*/ 21772 h 1393372"/>
                    <a:gd name="connsiteX17" fmla="*/ 181428 w 2082800"/>
                    <a:gd name="connsiteY17" fmla="*/ 14514 h 1393372"/>
                    <a:gd name="connsiteX18" fmla="*/ 0 w 2082800"/>
                    <a:gd name="connsiteY18" fmla="*/ 0 h 139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82800" h="1393372">
                      <a:moveTo>
                        <a:pt x="0" y="0"/>
                      </a:moveTo>
                      <a:lnTo>
                        <a:pt x="0" y="1393372"/>
                      </a:lnTo>
                      <a:lnTo>
                        <a:pt x="79828" y="1393372"/>
                      </a:lnTo>
                      <a:lnTo>
                        <a:pt x="2082800" y="1393372"/>
                      </a:lnTo>
                      <a:lnTo>
                        <a:pt x="2061028" y="1023257"/>
                      </a:lnTo>
                      <a:lnTo>
                        <a:pt x="1959428" y="1037772"/>
                      </a:lnTo>
                      <a:lnTo>
                        <a:pt x="1531257" y="972457"/>
                      </a:lnTo>
                      <a:lnTo>
                        <a:pt x="1378857" y="878114"/>
                      </a:lnTo>
                      <a:lnTo>
                        <a:pt x="1153885" y="747486"/>
                      </a:lnTo>
                      <a:lnTo>
                        <a:pt x="986971" y="616857"/>
                      </a:lnTo>
                      <a:lnTo>
                        <a:pt x="805543" y="493486"/>
                      </a:lnTo>
                      <a:lnTo>
                        <a:pt x="740228" y="428172"/>
                      </a:lnTo>
                      <a:lnTo>
                        <a:pt x="696685" y="348343"/>
                      </a:lnTo>
                      <a:lnTo>
                        <a:pt x="573314" y="203200"/>
                      </a:lnTo>
                      <a:lnTo>
                        <a:pt x="529771" y="123372"/>
                      </a:lnTo>
                      <a:lnTo>
                        <a:pt x="464457" y="72572"/>
                      </a:lnTo>
                      <a:lnTo>
                        <a:pt x="370114" y="21772"/>
                      </a:lnTo>
                      <a:lnTo>
                        <a:pt x="181428" y="14514"/>
                      </a:lnTo>
                      <a:lnTo>
                        <a:pt x="0" y="0"/>
                      </a:lnTo>
                      <a:close/>
                    </a:path>
                  </a:pathLst>
                </a:custGeom>
                <a:solidFill>
                  <a:srgbClr val="E2F0D9">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Freeform 147">
                  <a:extLst>
                    <a:ext uri="{FF2B5EF4-FFF2-40B4-BE49-F238E27FC236}">
                      <a16:creationId xmlns:a16="http://schemas.microsoft.com/office/drawing/2014/main" id="{110AC882-619F-9A44-ABFC-9E931F716C4E}"/>
                    </a:ext>
                  </a:extLst>
                </p:cNvPr>
                <p:cNvSpPr/>
                <p:nvPr/>
              </p:nvSpPr>
              <p:spPr>
                <a:xfrm>
                  <a:off x="6587115" y="1534522"/>
                  <a:ext cx="2046515" cy="1024952"/>
                </a:xfrm>
                <a:custGeom>
                  <a:avLst/>
                  <a:gdLst>
                    <a:gd name="connsiteX0" fmla="*/ 0 w 2046515"/>
                    <a:gd name="connsiteY0" fmla="*/ 3899 h 1077956"/>
                    <a:gd name="connsiteX1" fmla="*/ 319315 w 2046515"/>
                    <a:gd name="connsiteY1" fmla="*/ 11156 h 1077956"/>
                    <a:gd name="connsiteX2" fmla="*/ 486229 w 2046515"/>
                    <a:gd name="connsiteY2" fmla="*/ 98242 h 1077956"/>
                    <a:gd name="connsiteX3" fmla="*/ 580572 w 2046515"/>
                    <a:gd name="connsiteY3" fmla="*/ 221613 h 1077956"/>
                    <a:gd name="connsiteX4" fmla="*/ 682172 w 2046515"/>
                    <a:gd name="connsiteY4" fmla="*/ 366756 h 1077956"/>
                    <a:gd name="connsiteX5" fmla="*/ 863600 w 2046515"/>
                    <a:gd name="connsiteY5" fmla="*/ 555442 h 1077956"/>
                    <a:gd name="connsiteX6" fmla="*/ 1516743 w 2046515"/>
                    <a:gd name="connsiteY6" fmla="*/ 983613 h 1077956"/>
                    <a:gd name="connsiteX7" fmla="*/ 2046515 w 2046515"/>
                    <a:gd name="connsiteY7" fmla="*/ 1077956 h 1077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6515" h="1077956">
                      <a:moveTo>
                        <a:pt x="0" y="3899"/>
                      </a:moveTo>
                      <a:cubicBezTo>
                        <a:pt x="119138" y="-335"/>
                        <a:pt x="238277" y="-4568"/>
                        <a:pt x="319315" y="11156"/>
                      </a:cubicBezTo>
                      <a:cubicBezTo>
                        <a:pt x="400353" y="26880"/>
                        <a:pt x="442686" y="63166"/>
                        <a:pt x="486229" y="98242"/>
                      </a:cubicBezTo>
                      <a:cubicBezTo>
                        <a:pt x="529772" y="133318"/>
                        <a:pt x="547915" y="176861"/>
                        <a:pt x="580572" y="221613"/>
                      </a:cubicBezTo>
                      <a:cubicBezTo>
                        <a:pt x="613229" y="266365"/>
                        <a:pt x="635001" y="311118"/>
                        <a:pt x="682172" y="366756"/>
                      </a:cubicBezTo>
                      <a:cubicBezTo>
                        <a:pt x="729343" y="422394"/>
                        <a:pt x="724505" y="452633"/>
                        <a:pt x="863600" y="555442"/>
                      </a:cubicBezTo>
                      <a:cubicBezTo>
                        <a:pt x="1002695" y="658251"/>
                        <a:pt x="1319591" y="896527"/>
                        <a:pt x="1516743" y="983613"/>
                      </a:cubicBezTo>
                      <a:cubicBezTo>
                        <a:pt x="1713895" y="1070699"/>
                        <a:pt x="1880205" y="1074327"/>
                        <a:pt x="2046515" y="1077956"/>
                      </a:cubicBezTo>
                    </a:path>
                  </a:pathLst>
                </a:cu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5" name="Rectangle 74">
                <a:extLst>
                  <a:ext uri="{FF2B5EF4-FFF2-40B4-BE49-F238E27FC236}">
                    <a16:creationId xmlns:a16="http://schemas.microsoft.com/office/drawing/2014/main" id="{96F012CD-612A-F24F-AB26-2B8F7BCBB72B}"/>
                  </a:ext>
                </a:extLst>
              </p:cNvPr>
              <p:cNvSpPr/>
              <p:nvPr/>
            </p:nvSpPr>
            <p:spPr>
              <a:xfrm>
                <a:off x="6471419" y="3380439"/>
                <a:ext cx="233589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High spatial locality </a:t>
                </a:r>
              </a:p>
            </p:txBody>
          </p:sp>
        </p:grpSp>
        <p:grpSp>
          <p:nvGrpSpPr>
            <p:cNvPr id="34" name="Group 33">
              <a:extLst>
                <a:ext uri="{FF2B5EF4-FFF2-40B4-BE49-F238E27FC236}">
                  <a16:creationId xmlns:a16="http://schemas.microsoft.com/office/drawing/2014/main" id="{96C424CE-6699-0040-A51D-27453FA43D00}"/>
                </a:ext>
              </a:extLst>
            </p:cNvPr>
            <p:cNvGrpSpPr/>
            <p:nvPr/>
          </p:nvGrpSpPr>
          <p:grpSpPr>
            <a:xfrm>
              <a:off x="6332170" y="1310879"/>
              <a:ext cx="2422047" cy="2045162"/>
              <a:chOff x="788815" y="3038014"/>
              <a:chExt cx="2422047" cy="2045162"/>
            </a:xfrm>
          </p:grpSpPr>
          <p:sp>
            <p:nvSpPr>
              <p:cNvPr id="35" name="Rectangle 34">
                <a:extLst>
                  <a:ext uri="{FF2B5EF4-FFF2-40B4-BE49-F238E27FC236}">
                    <a16:creationId xmlns:a16="http://schemas.microsoft.com/office/drawing/2014/main" id="{2FEA453F-352F-AF43-9B2A-402388CAF0DE}"/>
                  </a:ext>
                </a:extLst>
              </p:cNvPr>
              <p:cNvSpPr/>
              <p:nvPr/>
            </p:nvSpPr>
            <p:spPr>
              <a:xfrm>
                <a:off x="988870" y="3213231"/>
                <a:ext cx="2221992" cy="145389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9B92ABE1-D41E-FD4C-A990-9AE7892EBC0E}"/>
                  </a:ext>
                </a:extLst>
              </p:cNvPr>
              <p:cNvSpPr/>
              <p:nvPr/>
            </p:nvSpPr>
            <p:spPr>
              <a:xfrm>
                <a:off x="2669759" y="4734832"/>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9144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sp>
            <p:nvSpPr>
              <p:cNvPr id="37" name="Rectangle 36">
                <a:extLst>
                  <a:ext uri="{FF2B5EF4-FFF2-40B4-BE49-F238E27FC236}">
                    <a16:creationId xmlns:a16="http://schemas.microsoft.com/office/drawing/2014/main" id="{948C5654-CED7-9243-BA14-0704038454C7}"/>
                  </a:ext>
                </a:extLst>
              </p:cNvPr>
              <p:cNvSpPr/>
              <p:nvPr/>
            </p:nvSpPr>
            <p:spPr>
              <a:xfrm>
                <a:off x="1083495" y="3355707"/>
                <a:ext cx="169160" cy="1307592"/>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E1787F99-01A1-E848-A01D-E0DDCDAC2D9F}"/>
                  </a:ext>
                </a:extLst>
              </p:cNvPr>
              <p:cNvSpPr/>
              <p:nvPr/>
            </p:nvSpPr>
            <p:spPr>
              <a:xfrm>
                <a:off x="1331437" y="3580534"/>
                <a:ext cx="175490" cy="1079051"/>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F7C427AB-FB27-6A4D-AC72-8BEAB64ACA60}"/>
                  </a:ext>
                </a:extLst>
              </p:cNvPr>
              <p:cNvSpPr/>
              <p:nvPr/>
            </p:nvSpPr>
            <p:spPr>
              <a:xfrm>
                <a:off x="1593570" y="3783451"/>
                <a:ext cx="175475" cy="876130"/>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4A09CBAC-F78D-2240-A831-2D6F217FE1AC}"/>
                  </a:ext>
                </a:extLst>
              </p:cNvPr>
              <p:cNvSpPr/>
              <p:nvPr/>
            </p:nvSpPr>
            <p:spPr>
              <a:xfrm>
                <a:off x="1855688" y="4388429"/>
                <a:ext cx="175416" cy="267182"/>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1454BFB3-A62D-4E42-9477-B9E00D046928}"/>
                  </a:ext>
                </a:extLst>
              </p:cNvPr>
              <p:cNvSpPr/>
              <p:nvPr/>
            </p:nvSpPr>
            <p:spPr>
              <a:xfrm>
                <a:off x="2123883" y="4394007"/>
                <a:ext cx="173015" cy="267182"/>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58B91D06-7CBF-5B4C-9605-EDDC6F5023FF}"/>
                  </a:ext>
                </a:extLst>
              </p:cNvPr>
              <p:cNvSpPr/>
              <p:nvPr/>
            </p:nvSpPr>
            <p:spPr>
              <a:xfrm>
                <a:off x="2393806" y="4388429"/>
                <a:ext cx="173736" cy="272846"/>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DD42E6EE-97A2-BF47-B320-DEB427E86EF6}"/>
                  </a:ext>
                </a:extLst>
              </p:cNvPr>
              <p:cNvSpPr/>
              <p:nvPr/>
            </p:nvSpPr>
            <p:spPr>
              <a:xfrm>
                <a:off x="2670823" y="4386735"/>
                <a:ext cx="172671" cy="272846"/>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6968465B-CE2D-8D40-A8A8-0BFB026D8B35}"/>
                  </a:ext>
                </a:extLst>
              </p:cNvPr>
              <p:cNvSpPr/>
              <p:nvPr/>
            </p:nvSpPr>
            <p:spPr>
              <a:xfrm>
                <a:off x="2937339" y="4388429"/>
                <a:ext cx="173736" cy="271152"/>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5" name="Straight Connector 44">
                <a:extLst>
                  <a:ext uri="{FF2B5EF4-FFF2-40B4-BE49-F238E27FC236}">
                    <a16:creationId xmlns:a16="http://schemas.microsoft.com/office/drawing/2014/main" id="{27FDFFB1-64A7-2E4E-A297-1E06465A19D1}"/>
                  </a:ext>
                </a:extLst>
              </p:cNvPr>
              <p:cNvCxnSpPr>
                <a:cxnSpLocks/>
                <a:stCxn id="37" idx="2"/>
                <a:endCxn id="53" idx="0"/>
              </p:cNvCxnSpPr>
              <p:nvPr/>
            </p:nvCxnSpPr>
            <p:spPr>
              <a:xfrm flipH="1">
                <a:off x="1166473" y="4663299"/>
                <a:ext cx="1602" cy="683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065567D-0FEA-0B42-8803-67CBC9AFE683}"/>
                  </a:ext>
                </a:extLst>
              </p:cNvPr>
              <p:cNvCxnSpPr>
                <a:cxnSpLocks/>
                <a:stCxn id="38" idx="2"/>
                <a:endCxn id="54" idx="0"/>
              </p:cNvCxnSpPr>
              <p:nvPr/>
            </p:nvCxnSpPr>
            <p:spPr>
              <a:xfrm flipH="1">
                <a:off x="1418305" y="4659585"/>
                <a:ext cx="877" cy="752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E04B513-16DD-9342-829E-733FB4B70B2C}"/>
                  </a:ext>
                </a:extLst>
              </p:cNvPr>
              <p:cNvCxnSpPr>
                <a:cxnSpLocks/>
                <a:stCxn id="39" idx="2"/>
                <a:endCxn id="55" idx="0"/>
              </p:cNvCxnSpPr>
              <p:nvPr/>
            </p:nvCxnSpPr>
            <p:spPr>
              <a:xfrm flipH="1">
                <a:off x="1680190" y="4659581"/>
                <a:ext cx="1118" cy="761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33DDDF5-299D-B249-8494-6F8D9B74B90F}"/>
                  </a:ext>
                </a:extLst>
              </p:cNvPr>
              <p:cNvCxnSpPr>
                <a:cxnSpLocks/>
                <a:stCxn id="40" idx="2"/>
                <a:endCxn id="56" idx="0"/>
              </p:cNvCxnSpPr>
              <p:nvPr/>
            </p:nvCxnSpPr>
            <p:spPr>
              <a:xfrm flipH="1">
                <a:off x="1943354" y="4655611"/>
                <a:ext cx="42" cy="823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B7F84A4-5D87-6448-9184-3F234A924CE4}"/>
                  </a:ext>
                </a:extLst>
              </p:cNvPr>
              <p:cNvCxnSpPr>
                <a:cxnSpLocks/>
                <a:stCxn id="41" idx="2"/>
                <a:endCxn id="57" idx="0"/>
              </p:cNvCxnSpPr>
              <p:nvPr/>
            </p:nvCxnSpPr>
            <p:spPr>
              <a:xfrm flipH="1">
                <a:off x="2209782" y="4661189"/>
                <a:ext cx="609" cy="7681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3997389-851E-DE47-A360-5590156580C2}"/>
                  </a:ext>
                </a:extLst>
              </p:cNvPr>
              <p:cNvCxnSpPr>
                <a:cxnSpLocks/>
                <a:stCxn id="43" idx="2"/>
                <a:endCxn id="36" idx="0"/>
              </p:cNvCxnSpPr>
              <p:nvPr/>
            </p:nvCxnSpPr>
            <p:spPr>
              <a:xfrm flipH="1">
                <a:off x="2756627" y="4659581"/>
                <a:ext cx="532" cy="752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D66897B-7246-9A4E-8FE1-7C048C061C1D}"/>
                  </a:ext>
                </a:extLst>
              </p:cNvPr>
              <p:cNvCxnSpPr>
                <a:cxnSpLocks/>
                <a:stCxn id="44" idx="2"/>
                <a:endCxn id="59" idx="0"/>
              </p:cNvCxnSpPr>
              <p:nvPr/>
            </p:nvCxnSpPr>
            <p:spPr>
              <a:xfrm flipH="1">
                <a:off x="3023675" y="4659581"/>
                <a:ext cx="532" cy="731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44C5BC1-45D0-E34D-AC53-94028BB4960C}"/>
                  </a:ext>
                </a:extLst>
              </p:cNvPr>
              <p:cNvCxnSpPr>
                <a:cxnSpLocks/>
                <a:stCxn id="42" idx="2"/>
                <a:endCxn id="58" idx="0"/>
              </p:cNvCxnSpPr>
              <p:nvPr/>
            </p:nvCxnSpPr>
            <p:spPr>
              <a:xfrm>
                <a:off x="2480674" y="4661275"/>
                <a:ext cx="0" cy="735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139F9447-25D3-E149-B2D6-4FA7618D15F5}"/>
                  </a:ext>
                </a:extLst>
              </p:cNvPr>
              <p:cNvSpPr/>
              <p:nvPr/>
            </p:nvSpPr>
            <p:spPr>
              <a:xfrm>
                <a:off x="1079605" y="4731659"/>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endParaRPr kumimoji="0" lang="en-US" sz="105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54" name="Rectangle 53">
                <a:extLst>
                  <a:ext uri="{FF2B5EF4-FFF2-40B4-BE49-F238E27FC236}">
                    <a16:creationId xmlns:a16="http://schemas.microsoft.com/office/drawing/2014/main" id="{703319AD-BA3D-7445-B0CF-D7CED350B9D3}"/>
                  </a:ext>
                </a:extLst>
              </p:cNvPr>
              <p:cNvSpPr/>
              <p:nvPr/>
            </p:nvSpPr>
            <p:spPr>
              <a:xfrm>
                <a:off x="1331437" y="4734833"/>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p:txBody>
          </p:sp>
          <p:sp>
            <p:nvSpPr>
              <p:cNvPr id="55" name="Rectangle 54">
                <a:extLst>
                  <a:ext uri="{FF2B5EF4-FFF2-40B4-BE49-F238E27FC236}">
                    <a16:creationId xmlns:a16="http://schemas.microsoft.com/office/drawing/2014/main" id="{3BB025A1-A2AE-6844-8DE2-4C6D0D66B491}"/>
                  </a:ext>
                </a:extLst>
              </p:cNvPr>
              <p:cNvSpPr/>
              <p:nvPr/>
            </p:nvSpPr>
            <p:spPr>
              <a:xfrm>
                <a:off x="1593322" y="4735740"/>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a:t>
                </a:r>
              </a:p>
            </p:txBody>
          </p:sp>
          <p:sp>
            <p:nvSpPr>
              <p:cNvPr id="56" name="Rectangle 55">
                <a:extLst>
                  <a:ext uri="{FF2B5EF4-FFF2-40B4-BE49-F238E27FC236}">
                    <a16:creationId xmlns:a16="http://schemas.microsoft.com/office/drawing/2014/main" id="{CD693980-2281-8C46-9387-0C485FB72584}"/>
                  </a:ext>
                </a:extLst>
              </p:cNvPr>
              <p:cNvSpPr/>
              <p:nvPr/>
            </p:nvSpPr>
            <p:spPr>
              <a:xfrm>
                <a:off x="1856486" y="4738008"/>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a:t>
                </a:r>
              </a:p>
            </p:txBody>
          </p:sp>
          <p:sp>
            <p:nvSpPr>
              <p:cNvPr id="57" name="Rectangle 56">
                <a:extLst>
                  <a:ext uri="{FF2B5EF4-FFF2-40B4-BE49-F238E27FC236}">
                    <a16:creationId xmlns:a16="http://schemas.microsoft.com/office/drawing/2014/main" id="{F61F2C8E-497F-7048-B7CD-02C8FFC432A3}"/>
                  </a:ext>
                </a:extLst>
              </p:cNvPr>
              <p:cNvSpPr/>
              <p:nvPr/>
            </p:nvSpPr>
            <p:spPr>
              <a:xfrm>
                <a:off x="2122914" y="4738006"/>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16</a:t>
                </a:r>
              </a:p>
            </p:txBody>
          </p:sp>
          <p:sp>
            <p:nvSpPr>
              <p:cNvPr id="58" name="Rectangle 57">
                <a:extLst>
                  <a:ext uri="{FF2B5EF4-FFF2-40B4-BE49-F238E27FC236}">
                    <a16:creationId xmlns:a16="http://schemas.microsoft.com/office/drawing/2014/main" id="{8CD3DE2A-877E-6D42-83E7-568A78481953}"/>
                  </a:ext>
                </a:extLst>
              </p:cNvPr>
              <p:cNvSpPr/>
              <p:nvPr/>
            </p:nvSpPr>
            <p:spPr>
              <a:xfrm>
                <a:off x="2393806" y="4734832"/>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32</a:t>
                </a:r>
              </a:p>
            </p:txBody>
          </p:sp>
          <p:sp>
            <p:nvSpPr>
              <p:cNvPr id="59" name="Rectangle 58">
                <a:extLst>
                  <a:ext uri="{FF2B5EF4-FFF2-40B4-BE49-F238E27FC236}">
                    <a16:creationId xmlns:a16="http://schemas.microsoft.com/office/drawing/2014/main" id="{161952EB-693F-3A48-9171-52BCAB8593C0}"/>
                  </a:ext>
                </a:extLst>
              </p:cNvPr>
              <p:cNvSpPr/>
              <p:nvPr/>
            </p:nvSpPr>
            <p:spPr>
              <a:xfrm>
                <a:off x="2937339" y="4737388"/>
                <a:ext cx="172672"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r>
                  <a:rPr kumimoji="0" lang="en-US" sz="12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N</a:t>
                </a:r>
              </a:p>
            </p:txBody>
          </p:sp>
          <p:sp>
            <p:nvSpPr>
              <p:cNvPr id="60" name="Rectangle 59">
                <a:extLst>
                  <a:ext uri="{FF2B5EF4-FFF2-40B4-BE49-F238E27FC236}">
                    <a16:creationId xmlns:a16="http://schemas.microsoft.com/office/drawing/2014/main" id="{D3218B2F-80BC-8E4A-8704-C847AE759CDA}"/>
                  </a:ext>
                </a:extLst>
              </p:cNvPr>
              <p:cNvSpPr/>
              <p:nvPr/>
            </p:nvSpPr>
            <p:spPr>
              <a:xfrm>
                <a:off x="988871" y="4971551"/>
                <a:ext cx="2212685"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Stride Profile (bin)</a:t>
                </a:r>
              </a:p>
            </p:txBody>
          </p:sp>
          <p:sp>
            <p:nvSpPr>
              <p:cNvPr id="61" name="Rectangle 60">
                <a:extLst>
                  <a:ext uri="{FF2B5EF4-FFF2-40B4-BE49-F238E27FC236}">
                    <a16:creationId xmlns:a16="http://schemas.microsoft.com/office/drawing/2014/main" id="{5A81A1D0-B13B-9F48-BC03-FE6D96A5A176}"/>
                  </a:ext>
                </a:extLst>
              </p:cNvPr>
              <p:cNvSpPr/>
              <p:nvPr/>
            </p:nvSpPr>
            <p:spPr>
              <a:xfrm rot="16200000">
                <a:off x="117686" y="3887404"/>
                <a:ext cx="1453883"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Frequency (count)</a:t>
                </a:r>
              </a:p>
            </p:txBody>
          </p:sp>
          <p:sp>
            <p:nvSpPr>
              <p:cNvPr id="62" name="Rectangle 61">
                <a:extLst>
                  <a:ext uri="{FF2B5EF4-FFF2-40B4-BE49-F238E27FC236}">
                    <a16:creationId xmlns:a16="http://schemas.microsoft.com/office/drawing/2014/main" id="{BC95055B-3BA1-BA40-A0AE-2F792F382886}"/>
                  </a:ext>
                </a:extLst>
              </p:cNvPr>
              <p:cNvSpPr/>
              <p:nvPr/>
            </p:nvSpPr>
            <p:spPr>
              <a:xfrm>
                <a:off x="988871" y="3038014"/>
                <a:ext cx="2212685"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Stride Profile Histogram</a:t>
                </a:r>
              </a:p>
            </p:txBody>
          </p:sp>
        </p:grpSp>
      </p:grpSp>
      <p:grpSp>
        <p:nvGrpSpPr>
          <p:cNvPr id="190" name="Group 189">
            <a:extLst>
              <a:ext uri="{FF2B5EF4-FFF2-40B4-BE49-F238E27FC236}">
                <a16:creationId xmlns:a16="http://schemas.microsoft.com/office/drawing/2014/main" id="{F84855BB-5702-4E46-9AFD-2EF48EC79D30}"/>
              </a:ext>
            </a:extLst>
          </p:cNvPr>
          <p:cNvGrpSpPr/>
          <p:nvPr/>
        </p:nvGrpSpPr>
        <p:grpSpPr>
          <a:xfrm>
            <a:off x="656478" y="2166419"/>
            <a:ext cx="3144962" cy="1044820"/>
            <a:chOff x="656478" y="2166419"/>
            <a:chExt cx="3144962" cy="1044820"/>
          </a:xfrm>
        </p:grpSpPr>
        <p:sp>
          <p:nvSpPr>
            <p:cNvPr id="72" name="Rectangle 71">
              <a:extLst>
                <a:ext uri="{FF2B5EF4-FFF2-40B4-BE49-F238E27FC236}">
                  <a16:creationId xmlns:a16="http://schemas.microsoft.com/office/drawing/2014/main" id="{932AA66C-AD8A-6C4D-9DB1-752D6A8C5B13}"/>
                </a:ext>
              </a:extLst>
            </p:cNvPr>
            <p:cNvSpPr/>
            <p:nvPr/>
          </p:nvSpPr>
          <p:spPr>
            <a:xfrm>
              <a:off x="3627704" y="2166419"/>
              <a:ext cx="173736" cy="101014"/>
            </a:xfrm>
            <a:prstGeom prst="rect">
              <a:avLst/>
            </a:prstGeom>
            <a:solidFill>
              <a:schemeClr val="accent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70" name="Curved Connector 69">
              <a:extLst>
                <a:ext uri="{FF2B5EF4-FFF2-40B4-BE49-F238E27FC236}">
                  <a16:creationId xmlns:a16="http://schemas.microsoft.com/office/drawing/2014/main" id="{59060C2A-944B-3E40-8ED2-57A48F22EE71}"/>
                </a:ext>
              </a:extLst>
            </p:cNvPr>
            <p:cNvCxnSpPr>
              <a:cxnSpLocks/>
              <a:stCxn id="64" idx="0"/>
              <a:endCxn id="65" idx="0"/>
            </p:cNvCxnSpPr>
            <p:nvPr/>
          </p:nvCxnSpPr>
          <p:spPr>
            <a:xfrm rot="5400000" flipH="1" flipV="1">
              <a:off x="945029" y="2307249"/>
              <a:ext cx="1" cy="403940"/>
            </a:xfrm>
            <a:prstGeom prst="curvedConnector3">
              <a:avLst>
                <a:gd name="adj1" fmla="val 2286010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0AA508A5-4921-7947-B461-83288D9EE12A}"/>
                </a:ext>
              </a:extLst>
            </p:cNvPr>
            <p:cNvSpPr/>
            <p:nvPr/>
          </p:nvSpPr>
          <p:spPr>
            <a:xfrm>
              <a:off x="656478" y="2841907"/>
              <a:ext cx="220746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stride profile(1)+= 1</a:t>
              </a:r>
            </a:p>
          </p:txBody>
        </p:sp>
      </p:grpSp>
      <p:grpSp>
        <p:nvGrpSpPr>
          <p:cNvPr id="197" name="Group 196">
            <a:extLst>
              <a:ext uri="{FF2B5EF4-FFF2-40B4-BE49-F238E27FC236}">
                <a16:creationId xmlns:a16="http://schemas.microsoft.com/office/drawing/2014/main" id="{E5A8CFB3-9653-9446-A223-D6A0E070D1DB}"/>
              </a:ext>
            </a:extLst>
          </p:cNvPr>
          <p:cNvGrpSpPr/>
          <p:nvPr/>
        </p:nvGrpSpPr>
        <p:grpSpPr>
          <a:xfrm>
            <a:off x="541089" y="1978242"/>
            <a:ext cx="2423640" cy="858928"/>
            <a:chOff x="541089" y="1978242"/>
            <a:chExt cx="2423640" cy="858928"/>
          </a:xfrm>
        </p:grpSpPr>
        <p:grpSp>
          <p:nvGrpSpPr>
            <p:cNvPr id="63" name="Group 62">
              <a:extLst>
                <a:ext uri="{FF2B5EF4-FFF2-40B4-BE49-F238E27FC236}">
                  <a16:creationId xmlns:a16="http://schemas.microsoft.com/office/drawing/2014/main" id="{3B801BCF-2E72-5240-898F-B04E8AFFE4C0}"/>
                </a:ext>
              </a:extLst>
            </p:cNvPr>
            <p:cNvGrpSpPr/>
            <p:nvPr/>
          </p:nvGrpSpPr>
          <p:grpSpPr>
            <a:xfrm>
              <a:off x="541089" y="2509196"/>
              <a:ext cx="2423640" cy="327974"/>
              <a:chOff x="592482" y="1798205"/>
              <a:chExt cx="2423640" cy="327974"/>
            </a:xfrm>
          </p:grpSpPr>
          <p:sp>
            <p:nvSpPr>
              <p:cNvPr id="64" name="Rectangle 63">
                <a:extLst>
                  <a:ext uri="{FF2B5EF4-FFF2-40B4-BE49-F238E27FC236}">
                    <a16:creationId xmlns:a16="http://schemas.microsoft.com/office/drawing/2014/main" id="{D58B1781-986D-854A-AE2A-22C23B586C25}"/>
                  </a:ext>
                </a:extLst>
              </p:cNvPr>
              <p:cNvSpPr/>
              <p:nvPr/>
            </p:nvSpPr>
            <p:spPr>
              <a:xfrm>
                <a:off x="592482" y="1798228"/>
                <a:ext cx="403940" cy="327951"/>
              </a:xfrm>
              <a:prstGeom prst="rect">
                <a:avLst/>
              </a:prstGeom>
              <a:solidFill>
                <a:schemeClr val="accent4"/>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0</a:t>
                </a:r>
              </a:p>
            </p:txBody>
          </p:sp>
          <p:sp>
            <p:nvSpPr>
              <p:cNvPr id="65" name="Rectangle 64">
                <a:extLst>
                  <a:ext uri="{FF2B5EF4-FFF2-40B4-BE49-F238E27FC236}">
                    <a16:creationId xmlns:a16="http://schemas.microsoft.com/office/drawing/2014/main" id="{C26EE8C9-C879-E34B-8D3E-0282C2A385A3}"/>
                  </a:ext>
                </a:extLst>
              </p:cNvPr>
              <p:cNvSpPr/>
              <p:nvPr/>
            </p:nvSpPr>
            <p:spPr>
              <a:xfrm>
                <a:off x="996422" y="1798227"/>
                <a:ext cx="403940" cy="327951"/>
              </a:xfrm>
              <a:prstGeom prst="rect">
                <a:avLst/>
              </a:prstGeom>
              <a:solidFill>
                <a:schemeClr val="accent4"/>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1</a:t>
                </a:r>
              </a:p>
            </p:txBody>
          </p:sp>
          <p:sp>
            <p:nvSpPr>
              <p:cNvPr id="66" name="Rectangle 65">
                <a:extLst>
                  <a:ext uri="{FF2B5EF4-FFF2-40B4-BE49-F238E27FC236}">
                    <a16:creationId xmlns:a16="http://schemas.microsoft.com/office/drawing/2014/main" id="{87F5640C-6DAE-2645-A015-76C04FF46674}"/>
                  </a:ext>
                </a:extLst>
              </p:cNvPr>
              <p:cNvSpPr/>
              <p:nvPr/>
            </p:nvSpPr>
            <p:spPr>
              <a:xfrm>
                <a:off x="1400362" y="1798226"/>
                <a:ext cx="403940" cy="32795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p:txBody>
          </p:sp>
          <p:sp>
            <p:nvSpPr>
              <p:cNvPr id="67" name="Rectangle 66">
                <a:extLst>
                  <a:ext uri="{FF2B5EF4-FFF2-40B4-BE49-F238E27FC236}">
                    <a16:creationId xmlns:a16="http://schemas.microsoft.com/office/drawing/2014/main" id="{3D7392CC-A53E-364A-BE9A-BA5A5F622173}"/>
                  </a:ext>
                </a:extLst>
              </p:cNvPr>
              <p:cNvSpPr/>
              <p:nvPr/>
            </p:nvSpPr>
            <p:spPr>
              <a:xfrm>
                <a:off x="1804302" y="1798223"/>
                <a:ext cx="403940" cy="3279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a:t>
                </a:r>
              </a:p>
            </p:txBody>
          </p:sp>
          <p:sp>
            <p:nvSpPr>
              <p:cNvPr id="68" name="Rectangle 67">
                <a:extLst>
                  <a:ext uri="{FF2B5EF4-FFF2-40B4-BE49-F238E27FC236}">
                    <a16:creationId xmlns:a16="http://schemas.microsoft.com/office/drawing/2014/main" id="{9A3465DC-F60A-C14B-A261-8773DD983641}"/>
                  </a:ext>
                </a:extLst>
              </p:cNvPr>
              <p:cNvSpPr/>
              <p:nvPr/>
            </p:nvSpPr>
            <p:spPr>
              <a:xfrm>
                <a:off x="2208242" y="1798217"/>
                <a:ext cx="403940" cy="32795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a:t>
                </a:r>
              </a:p>
            </p:txBody>
          </p:sp>
          <p:sp>
            <p:nvSpPr>
              <p:cNvPr id="69" name="Rectangle 68">
                <a:extLst>
                  <a:ext uri="{FF2B5EF4-FFF2-40B4-BE49-F238E27FC236}">
                    <a16:creationId xmlns:a16="http://schemas.microsoft.com/office/drawing/2014/main" id="{53B1BE0E-988B-0E4C-B788-B3853488465F}"/>
                  </a:ext>
                </a:extLst>
              </p:cNvPr>
              <p:cNvSpPr/>
              <p:nvPr/>
            </p:nvSpPr>
            <p:spPr>
              <a:xfrm>
                <a:off x="2612182" y="1798205"/>
                <a:ext cx="403940" cy="32795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5</a:t>
                </a:r>
              </a:p>
            </p:txBody>
          </p:sp>
        </p:grpSp>
        <p:sp>
          <p:nvSpPr>
            <p:cNvPr id="150" name="Rectangle 149">
              <a:extLst>
                <a:ext uri="{FF2B5EF4-FFF2-40B4-BE49-F238E27FC236}">
                  <a16:creationId xmlns:a16="http://schemas.microsoft.com/office/drawing/2014/main" id="{4708AE89-7AA1-E548-BCAF-5C8EA85809B2}"/>
                </a:ext>
              </a:extLst>
            </p:cNvPr>
            <p:cNvSpPr/>
            <p:nvPr/>
          </p:nvSpPr>
          <p:spPr>
            <a:xfrm>
              <a:off x="958782" y="1978242"/>
              <a:ext cx="1609095"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 Trace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94" name="Group 193">
            <a:extLst>
              <a:ext uri="{FF2B5EF4-FFF2-40B4-BE49-F238E27FC236}">
                <a16:creationId xmlns:a16="http://schemas.microsoft.com/office/drawing/2014/main" id="{42B21FF5-9F24-8742-8541-50E8462A376E}"/>
              </a:ext>
            </a:extLst>
          </p:cNvPr>
          <p:cNvGrpSpPr/>
          <p:nvPr/>
        </p:nvGrpSpPr>
        <p:grpSpPr>
          <a:xfrm>
            <a:off x="671726" y="4633383"/>
            <a:ext cx="3641980" cy="1473411"/>
            <a:chOff x="671726" y="4633383"/>
            <a:chExt cx="3641980" cy="1473411"/>
          </a:xfrm>
        </p:grpSpPr>
        <p:sp>
          <p:nvSpPr>
            <p:cNvPr id="141" name="Rectangle 140">
              <a:extLst>
                <a:ext uri="{FF2B5EF4-FFF2-40B4-BE49-F238E27FC236}">
                  <a16:creationId xmlns:a16="http://schemas.microsoft.com/office/drawing/2014/main" id="{AB99411A-45E2-CE41-8023-DE958B7B9247}"/>
                </a:ext>
              </a:extLst>
            </p:cNvPr>
            <p:cNvSpPr/>
            <p:nvPr/>
          </p:nvSpPr>
          <p:spPr>
            <a:xfrm>
              <a:off x="4139970" y="4633383"/>
              <a:ext cx="173736" cy="101014"/>
            </a:xfrm>
            <a:prstGeom prst="rect">
              <a:avLst/>
            </a:prstGeom>
            <a:solidFill>
              <a:schemeClr val="accent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Rectangle 139">
              <a:extLst>
                <a:ext uri="{FF2B5EF4-FFF2-40B4-BE49-F238E27FC236}">
                  <a16:creationId xmlns:a16="http://schemas.microsoft.com/office/drawing/2014/main" id="{2767453E-3267-3F49-B7F5-23F6DE3DBF06}"/>
                </a:ext>
              </a:extLst>
            </p:cNvPr>
            <p:cNvSpPr/>
            <p:nvPr/>
          </p:nvSpPr>
          <p:spPr>
            <a:xfrm>
              <a:off x="671726" y="5737462"/>
              <a:ext cx="21736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reuse profile(4)+= 1</a:t>
              </a:r>
            </a:p>
          </p:txBody>
        </p:sp>
      </p:grpSp>
      <p:grpSp>
        <p:nvGrpSpPr>
          <p:cNvPr id="4" name="Group 3">
            <a:extLst>
              <a:ext uri="{FF2B5EF4-FFF2-40B4-BE49-F238E27FC236}">
                <a16:creationId xmlns:a16="http://schemas.microsoft.com/office/drawing/2014/main" id="{D733A4E1-EC39-0249-98BA-1E5619136D9E}"/>
              </a:ext>
            </a:extLst>
          </p:cNvPr>
          <p:cNvGrpSpPr/>
          <p:nvPr/>
        </p:nvGrpSpPr>
        <p:grpSpPr>
          <a:xfrm>
            <a:off x="542959" y="4874348"/>
            <a:ext cx="2416383" cy="855880"/>
            <a:chOff x="542959" y="4874348"/>
            <a:chExt cx="2416383" cy="855880"/>
          </a:xfrm>
        </p:grpSpPr>
        <p:sp>
          <p:nvSpPr>
            <p:cNvPr id="136" name="Rectangle 135">
              <a:extLst>
                <a:ext uri="{FF2B5EF4-FFF2-40B4-BE49-F238E27FC236}">
                  <a16:creationId xmlns:a16="http://schemas.microsoft.com/office/drawing/2014/main" id="{450BF305-DF0E-624F-A6CE-A373F70D3DE5}"/>
                </a:ext>
              </a:extLst>
            </p:cNvPr>
            <p:cNvSpPr/>
            <p:nvPr/>
          </p:nvSpPr>
          <p:spPr>
            <a:xfrm>
              <a:off x="542959" y="5402277"/>
              <a:ext cx="403940" cy="327951"/>
            </a:xfrm>
            <a:prstGeom prst="rect">
              <a:avLst/>
            </a:prstGeom>
            <a:solidFill>
              <a:schemeClr val="accent5"/>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a:t>
              </a:r>
            </a:p>
          </p:txBody>
        </p:sp>
        <p:sp>
          <p:nvSpPr>
            <p:cNvPr id="137" name="Rectangle 136">
              <a:extLst>
                <a:ext uri="{FF2B5EF4-FFF2-40B4-BE49-F238E27FC236}">
                  <a16:creationId xmlns:a16="http://schemas.microsoft.com/office/drawing/2014/main" id="{DD0152B1-7F8A-974E-A716-27E2F95A122A}"/>
                </a:ext>
              </a:extLst>
            </p:cNvPr>
            <p:cNvSpPr/>
            <p:nvPr/>
          </p:nvSpPr>
          <p:spPr>
            <a:xfrm>
              <a:off x="1314554" y="5402275"/>
              <a:ext cx="403940" cy="327951"/>
            </a:xfrm>
            <a:prstGeom prst="rect">
              <a:avLst/>
            </a:prstGeom>
            <a:solidFill>
              <a:schemeClr val="accent5"/>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a:t>
              </a:r>
            </a:p>
          </p:txBody>
        </p:sp>
        <p:sp>
          <p:nvSpPr>
            <p:cNvPr id="138" name="Rectangle 137">
              <a:extLst>
                <a:ext uri="{FF2B5EF4-FFF2-40B4-BE49-F238E27FC236}">
                  <a16:creationId xmlns:a16="http://schemas.microsoft.com/office/drawing/2014/main" id="{F81D73D9-F4BA-3A49-B8B1-D95BFA0C51AE}"/>
                </a:ext>
              </a:extLst>
            </p:cNvPr>
            <p:cNvSpPr/>
            <p:nvPr/>
          </p:nvSpPr>
          <p:spPr>
            <a:xfrm>
              <a:off x="2093406" y="5402266"/>
              <a:ext cx="403940" cy="327951"/>
            </a:xfrm>
            <a:prstGeom prst="rect">
              <a:avLst/>
            </a:prstGeom>
            <a:solidFill>
              <a:schemeClr val="accent5"/>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a:t>
              </a:r>
            </a:p>
          </p:txBody>
        </p:sp>
        <p:sp>
          <p:nvSpPr>
            <p:cNvPr id="139" name="Rectangle 138">
              <a:extLst>
                <a:ext uri="{FF2B5EF4-FFF2-40B4-BE49-F238E27FC236}">
                  <a16:creationId xmlns:a16="http://schemas.microsoft.com/office/drawing/2014/main" id="{9598C031-710A-6A44-AADB-6131D15C36A7}"/>
                </a:ext>
              </a:extLst>
            </p:cNvPr>
            <p:cNvSpPr/>
            <p:nvPr/>
          </p:nvSpPr>
          <p:spPr>
            <a:xfrm>
              <a:off x="2555402" y="5402254"/>
              <a:ext cx="403940" cy="327951"/>
            </a:xfrm>
            <a:prstGeom prst="rect">
              <a:avLst/>
            </a:prstGeom>
            <a:solidFill>
              <a:schemeClr val="accent5"/>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a:t>
              </a:r>
            </a:p>
          </p:txBody>
        </p:sp>
        <p:sp>
          <p:nvSpPr>
            <p:cNvPr id="151" name="Rectangle 150">
              <a:extLst>
                <a:ext uri="{FF2B5EF4-FFF2-40B4-BE49-F238E27FC236}">
                  <a16:creationId xmlns:a16="http://schemas.microsoft.com/office/drawing/2014/main" id="{A8700D72-F4E1-CD42-86A9-C79B4F168A2A}"/>
                </a:ext>
              </a:extLst>
            </p:cNvPr>
            <p:cNvSpPr/>
            <p:nvPr/>
          </p:nvSpPr>
          <p:spPr>
            <a:xfrm>
              <a:off x="951714" y="4874348"/>
              <a:ext cx="1609095"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 Trace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52" name="Rectangle 151">
            <a:extLst>
              <a:ext uri="{FF2B5EF4-FFF2-40B4-BE49-F238E27FC236}">
                <a16:creationId xmlns:a16="http://schemas.microsoft.com/office/drawing/2014/main" id="{F18FFC49-9A32-CD47-88B8-F3A55C3FB7B5}"/>
              </a:ext>
            </a:extLst>
          </p:cNvPr>
          <p:cNvSpPr/>
          <p:nvPr/>
        </p:nvSpPr>
        <p:spPr>
          <a:xfrm>
            <a:off x="293115" y="1134159"/>
            <a:ext cx="29225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Cambria" panose="02040503050406030204" pitchFamily="18" charset="0"/>
                <a:ea typeface="+mn-ea"/>
                <a:cs typeface="+mn-cs"/>
              </a:rPr>
              <a:t>Spatial Locality</a:t>
            </a:r>
            <a:r>
              <a:rPr kumimoji="0" lang="en-US" sz="2800" b="1" i="0" u="none" strike="noStrike" kern="1200" cap="none" spc="0" normalizeH="0" baseline="30000" noProof="0" dirty="0">
                <a:ln>
                  <a:noFill/>
                </a:ln>
                <a:solidFill>
                  <a:srgbClr val="FFC000"/>
                </a:solidFill>
                <a:effectLst/>
                <a:uLnTx/>
                <a:uFillTx/>
                <a:latin typeface="Cambria" panose="02040503050406030204" pitchFamily="18" charset="0"/>
                <a:ea typeface="+mn-ea"/>
                <a:cs typeface="+mn-cs"/>
              </a:rPr>
              <a:t>7</a:t>
            </a:r>
          </a:p>
        </p:txBody>
      </p:sp>
      <p:sp>
        <p:nvSpPr>
          <p:cNvPr id="153" name="Rectangle 152">
            <a:extLst>
              <a:ext uri="{FF2B5EF4-FFF2-40B4-BE49-F238E27FC236}">
                <a16:creationId xmlns:a16="http://schemas.microsoft.com/office/drawing/2014/main" id="{72AF58E8-FF8A-F449-8AE2-690C11F52F9C}"/>
              </a:ext>
            </a:extLst>
          </p:cNvPr>
          <p:cNvSpPr/>
          <p:nvPr/>
        </p:nvSpPr>
        <p:spPr>
          <a:xfrm>
            <a:off x="27828" y="3880288"/>
            <a:ext cx="345235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Temporal Locality</a:t>
            </a:r>
            <a:r>
              <a:rPr kumimoji="0" lang="en-US" sz="2800" b="1" i="0" u="none" strike="noStrike" kern="1200" cap="none" spc="0" normalizeH="0" baseline="30000" noProof="0" dirty="0">
                <a:ln>
                  <a:noFill/>
                </a:ln>
                <a:solidFill>
                  <a:srgbClr val="4472C4"/>
                </a:solidFill>
                <a:effectLst/>
                <a:uLnTx/>
                <a:uFillTx/>
                <a:latin typeface="Cambria" panose="02040503050406030204" pitchFamily="18" charset="0"/>
                <a:ea typeface="+mn-ea"/>
                <a:cs typeface="+mn-cs"/>
              </a:rPr>
              <a:t>7</a:t>
            </a:r>
            <a:r>
              <a:rPr kumimoji="0" lang="en-US" sz="28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 </a:t>
            </a:r>
          </a:p>
        </p:txBody>
      </p:sp>
      <p:sp>
        <p:nvSpPr>
          <p:cNvPr id="179" name="Rectangle 178">
            <a:extLst>
              <a:ext uri="{FF2B5EF4-FFF2-40B4-BE49-F238E27FC236}">
                <a16:creationId xmlns:a16="http://schemas.microsoft.com/office/drawing/2014/main" id="{DE803F5C-B14C-4841-A974-1BE012423917}"/>
              </a:ext>
            </a:extLst>
          </p:cNvPr>
          <p:cNvSpPr/>
          <p:nvPr/>
        </p:nvSpPr>
        <p:spPr>
          <a:xfrm>
            <a:off x="1662593" y="6445557"/>
            <a:ext cx="5814418" cy="253916"/>
          </a:xfrm>
          <a:prstGeom prst="rect">
            <a:avLst/>
          </a:prstGeom>
        </p:spPr>
        <p:txBody>
          <a:bodyPr wrap="square">
            <a:spAutoFit/>
          </a:bodyPr>
          <a:lstStyle/>
          <a:p>
            <a:pPr marL="0" marR="0" lvl="0" indent="0" algn="l" defTabSz="457200" rtl="0" eaLnBrk="1" fontAlgn="auto" latinLnBrk="0" hangingPunct="1">
              <a:lnSpc>
                <a:spcPct val="100000"/>
              </a:lnSpc>
              <a:spcBef>
                <a:spcPts val="400"/>
              </a:spcBef>
              <a:spcAft>
                <a:spcPts val="0"/>
              </a:spcAft>
              <a:buClrTx/>
              <a:buSzTx/>
              <a:buFontTx/>
              <a:buNone/>
              <a:tabLst/>
              <a:defRPr/>
            </a:pPr>
            <a:r>
              <a:rPr kumimoji="0" lang="en-US" sz="1050" b="0" i="0" u="none" strike="noStrike" kern="1200" cap="none" spc="0" normalizeH="0" baseline="0" noProof="0" dirty="0">
                <a:ln>
                  <a:noFill/>
                </a:ln>
                <a:solidFill>
                  <a:prstClr val="white">
                    <a:lumMod val="75000"/>
                  </a:prstClr>
                </a:solidFill>
                <a:effectLst/>
                <a:uLnTx/>
                <a:uFillTx/>
                <a:latin typeface="Cambria" panose="02040503050406030204" pitchFamily="18" charset="0"/>
                <a:ea typeface="+mn-ea"/>
                <a:cs typeface="+mn-cs"/>
              </a:rPr>
              <a:t>[7] Weinberg+, “Quantifying Locality in the Memory Access Patterns of HPC Applications,” SC, 2005</a:t>
            </a:r>
          </a:p>
        </p:txBody>
      </p:sp>
      <p:sp>
        <p:nvSpPr>
          <p:cNvPr id="180" name="Slide Number Placeholder 5">
            <a:extLst>
              <a:ext uri="{FF2B5EF4-FFF2-40B4-BE49-F238E27FC236}">
                <a16:creationId xmlns:a16="http://schemas.microsoft.com/office/drawing/2014/main" id="{0F92EC31-E89F-CB4B-84EE-EF219F80F05F}"/>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269</a:t>
            </a:r>
          </a:p>
        </p:txBody>
      </p:sp>
      <p:sp>
        <p:nvSpPr>
          <p:cNvPr id="169" name="Rectangle 168">
            <a:extLst>
              <a:ext uri="{FF2B5EF4-FFF2-40B4-BE49-F238E27FC236}">
                <a16:creationId xmlns:a16="http://schemas.microsoft.com/office/drawing/2014/main" id="{BC1B7BB1-AF7F-E24B-A039-1EE6702D1422}"/>
              </a:ext>
            </a:extLst>
          </p:cNvPr>
          <p:cNvSpPr/>
          <p:nvPr/>
        </p:nvSpPr>
        <p:spPr>
          <a:xfrm>
            <a:off x="0" y="1120337"/>
            <a:ext cx="9144000" cy="2623257"/>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 name="Rectangle 205">
            <a:extLst>
              <a:ext uri="{FF2B5EF4-FFF2-40B4-BE49-F238E27FC236}">
                <a16:creationId xmlns:a16="http://schemas.microsoft.com/office/drawing/2014/main" id="{75A2E716-188E-8A4D-9481-663EF6706BF1}"/>
              </a:ext>
            </a:extLst>
          </p:cNvPr>
          <p:cNvSpPr/>
          <p:nvPr/>
        </p:nvSpPr>
        <p:spPr>
          <a:xfrm>
            <a:off x="3372587" y="6045398"/>
            <a:ext cx="253389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Low temporal locality </a:t>
            </a:r>
          </a:p>
        </p:txBody>
      </p:sp>
    </p:spTree>
    <p:extLst>
      <p:ext uri="{BB962C8B-B14F-4D97-AF65-F5344CB8AC3E}">
        <p14:creationId xmlns:p14="http://schemas.microsoft.com/office/powerpoint/2010/main" val="26319569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0128B3D-06F1-A742-9EFC-3057B2F894DC}"/>
              </a:ext>
            </a:extLst>
          </p:cNvPr>
          <p:cNvGrpSpPr/>
          <p:nvPr/>
        </p:nvGrpSpPr>
        <p:grpSpPr>
          <a:xfrm>
            <a:off x="4724304" y="713530"/>
            <a:ext cx="4141533" cy="2030902"/>
            <a:chOff x="4724304" y="713530"/>
            <a:chExt cx="4141533" cy="2030902"/>
          </a:xfrm>
        </p:grpSpPr>
        <p:cxnSp>
          <p:nvCxnSpPr>
            <p:cNvPr id="137" name="Straight Arrow Connector 136">
              <a:extLst>
                <a:ext uri="{FF2B5EF4-FFF2-40B4-BE49-F238E27FC236}">
                  <a16:creationId xmlns:a16="http://schemas.microsoft.com/office/drawing/2014/main" id="{4903B581-16B6-0B4D-A946-6E72B6FBB0AC}"/>
                </a:ext>
              </a:extLst>
            </p:cNvPr>
            <p:cNvCxnSpPr>
              <a:cxnSpLocks/>
              <a:endCxn id="139" idx="2"/>
            </p:cNvCxnSpPr>
            <p:nvPr/>
          </p:nvCxnSpPr>
          <p:spPr>
            <a:xfrm>
              <a:off x="4724304" y="1855585"/>
              <a:ext cx="652861" cy="207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9" name="Rounded Rectangle 138">
              <a:extLst>
                <a:ext uri="{FF2B5EF4-FFF2-40B4-BE49-F238E27FC236}">
                  <a16:creationId xmlns:a16="http://schemas.microsoft.com/office/drawing/2014/main" id="{EFE3BEFE-96D6-C14D-AA82-13C30AFCDCD0}"/>
                </a:ext>
              </a:extLst>
            </p:cNvPr>
            <p:cNvSpPr/>
            <p:nvPr/>
          </p:nvSpPr>
          <p:spPr>
            <a:xfrm rot="5400000">
              <a:off x="6234732" y="113326"/>
              <a:ext cx="1773538" cy="3488673"/>
            </a:xfrm>
            <a:prstGeom prst="roundRect">
              <a:avLst/>
            </a:prstGeom>
            <a:solidFill>
              <a:schemeClr val="bg1">
                <a:lumMod val="95000"/>
                <a:alpha val="61961"/>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nvGrpSpPr>
            <p:cNvPr id="93" name="Group 92">
              <a:extLst>
                <a:ext uri="{FF2B5EF4-FFF2-40B4-BE49-F238E27FC236}">
                  <a16:creationId xmlns:a16="http://schemas.microsoft.com/office/drawing/2014/main" id="{86EE8E19-8D71-6B47-BD7B-884D9CB5B35A}"/>
                </a:ext>
              </a:extLst>
            </p:cNvPr>
            <p:cNvGrpSpPr/>
            <p:nvPr/>
          </p:nvGrpSpPr>
          <p:grpSpPr>
            <a:xfrm>
              <a:off x="5812044" y="713530"/>
              <a:ext cx="2646942" cy="385689"/>
              <a:chOff x="5882737" y="736482"/>
              <a:chExt cx="2646942" cy="385689"/>
            </a:xfrm>
          </p:grpSpPr>
          <p:sp>
            <p:nvSpPr>
              <p:cNvPr id="92" name="Rectangle 91">
                <a:extLst>
                  <a:ext uri="{FF2B5EF4-FFF2-40B4-BE49-F238E27FC236}">
                    <a16:creationId xmlns:a16="http://schemas.microsoft.com/office/drawing/2014/main" id="{7E831CC8-3F85-C94A-A4AF-E27F0E91C85E}"/>
                  </a:ext>
                </a:extLst>
              </p:cNvPr>
              <p:cNvSpPr/>
              <p:nvPr/>
            </p:nvSpPr>
            <p:spPr>
              <a:xfrm>
                <a:off x="5911178" y="736482"/>
                <a:ext cx="2574994" cy="374112"/>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59" name="Rectangle 58">
                <a:extLst>
                  <a:ext uri="{FF2B5EF4-FFF2-40B4-BE49-F238E27FC236}">
                    <a16:creationId xmlns:a16="http://schemas.microsoft.com/office/drawing/2014/main" id="{1CE861CA-9EAB-1C41-8482-FD1A334726E8}"/>
                  </a:ext>
                </a:extLst>
              </p:cNvPr>
              <p:cNvSpPr/>
              <p:nvPr/>
            </p:nvSpPr>
            <p:spPr>
              <a:xfrm>
                <a:off x="5882737" y="752839"/>
                <a:ext cx="264694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DAMOV-SIM Simulator</a:t>
                </a:r>
              </a:p>
            </p:txBody>
          </p:sp>
        </p:grpSp>
      </p:grpSp>
      <p:sp>
        <p:nvSpPr>
          <p:cNvPr id="2" name="Title 1">
            <a:extLst>
              <a:ext uri="{FF2B5EF4-FFF2-40B4-BE49-F238E27FC236}">
                <a16:creationId xmlns:a16="http://schemas.microsoft.com/office/drawing/2014/main" id="{CAD8854D-8663-1F44-8304-A9A8ADA5F497}"/>
              </a:ext>
            </a:extLst>
          </p:cNvPr>
          <p:cNvSpPr>
            <a:spLocks noGrp="1"/>
          </p:cNvSpPr>
          <p:nvPr>
            <p:ph type="title"/>
          </p:nvPr>
        </p:nvSpPr>
        <p:spPr/>
        <p:txBody>
          <a:bodyPr/>
          <a:lstStyle/>
          <a:p>
            <a:r>
              <a:rPr lang="en-US" dirty="0"/>
              <a:t>Methodology Overview</a:t>
            </a:r>
          </a:p>
        </p:txBody>
      </p:sp>
      <p:grpSp>
        <p:nvGrpSpPr>
          <p:cNvPr id="60" name="Group 59">
            <a:extLst>
              <a:ext uri="{FF2B5EF4-FFF2-40B4-BE49-F238E27FC236}">
                <a16:creationId xmlns:a16="http://schemas.microsoft.com/office/drawing/2014/main" id="{59E67D19-0D1D-734B-8BCE-80743330CA30}"/>
              </a:ext>
            </a:extLst>
          </p:cNvPr>
          <p:cNvGrpSpPr/>
          <p:nvPr/>
        </p:nvGrpSpPr>
        <p:grpSpPr>
          <a:xfrm>
            <a:off x="6785733" y="1218477"/>
            <a:ext cx="2210591" cy="1542941"/>
            <a:chOff x="5278720" y="1343992"/>
            <a:chExt cx="2210591" cy="1542941"/>
          </a:xfrm>
        </p:grpSpPr>
        <p:grpSp>
          <p:nvGrpSpPr>
            <p:cNvPr id="140" name="Group 139">
              <a:extLst>
                <a:ext uri="{FF2B5EF4-FFF2-40B4-BE49-F238E27FC236}">
                  <a16:creationId xmlns:a16="http://schemas.microsoft.com/office/drawing/2014/main" id="{BAC5EEB1-2EB4-FD4C-9E79-9E081BAE1FA9}"/>
                </a:ext>
              </a:extLst>
            </p:cNvPr>
            <p:cNvGrpSpPr/>
            <p:nvPr/>
          </p:nvGrpSpPr>
          <p:grpSpPr>
            <a:xfrm>
              <a:off x="5575960" y="1343992"/>
              <a:ext cx="1616112" cy="1147904"/>
              <a:chOff x="4488719" y="4513526"/>
              <a:chExt cx="1141898" cy="834926"/>
            </a:xfrm>
          </p:grpSpPr>
          <p:sp>
            <p:nvSpPr>
              <p:cNvPr id="142" name="Rounded Rectangle 141">
                <a:extLst>
                  <a:ext uri="{FF2B5EF4-FFF2-40B4-BE49-F238E27FC236}">
                    <a16:creationId xmlns:a16="http://schemas.microsoft.com/office/drawing/2014/main" id="{AEFC4FB3-8FDC-974E-B63A-118BB63FB7F6}"/>
                  </a:ext>
                </a:extLst>
              </p:cNvPr>
              <p:cNvSpPr/>
              <p:nvPr/>
            </p:nvSpPr>
            <p:spPr>
              <a:xfrm>
                <a:off x="4488719" y="4513526"/>
                <a:ext cx="1141898" cy="824697"/>
              </a:xfrm>
              <a:prstGeom prst="roundRect">
                <a:avLst/>
              </a:prstGeom>
              <a:solidFill>
                <a:schemeClr val="accent5">
                  <a:lumMod val="20000"/>
                  <a:lumOff val="80000"/>
                  <a:alpha val="61961"/>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70AD47">
                      <a:lumMod val="20000"/>
                      <a:lumOff val="80000"/>
                    </a:srgbClr>
                  </a:solidFill>
                  <a:effectLst/>
                  <a:uLnTx/>
                  <a:uFillTx/>
                  <a:latin typeface="Cambria" panose="02040503050406030204" pitchFamily="18" charset="0"/>
                  <a:ea typeface="+mn-ea"/>
                  <a:cs typeface="Arial" panose="020B0604020202020204" pitchFamily="34" charset="0"/>
                </a:endParaRPr>
              </a:p>
            </p:txBody>
          </p:sp>
          <p:grpSp>
            <p:nvGrpSpPr>
              <p:cNvPr id="143" name="Group 142">
                <a:extLst>
                  <a:ext uri="{FF2B5EF4-FFF2-40B4-BE49-F238E27FC236}">
                    <a16:creationId xmlns:a16="http://schemas.microsoft.com/office/drawing/2014/main" id="{B7B7D6DF-87F6-734C-8FCB-EFECD068A804}"/>
                  </a:ext>
                </a:extLst>
              </p:cNvPr>
              <p:cNvGrpSpPr/>
              <p:nvPr/>
            </p:nvGrpSpPr>
            <p:grpSpPr>
              <a:xfrm>
                <a:off x="4612752" y="4562853"/>
                <a:ext cx="950503" cy="785599"/>
                <a:chOff x="5407524" y="3939604"/>
                <a:chExt cx="1291345" cy="1067309"/>
              </a:xfrm>
            </p:grpSpPr>
            <p:grpSp>
              <p:nvGrpSpPr>
                <p:cNvPr id="144" name="Group 143">
                  <a:extLst>
                    <a:ext uri="{FF2B5EF4-FFF2-40B4-BE49-F238E27FC236}">
                      <a16:creationId xmlns:a16="http://schemas.microsoft.com/office/drawing/2014/main" id="{80364CE7-912F-8544-8BA5-042D507BC3DB}"/>
                    </a:ext>
                  </a:extLst>
                </p:cNvPr>
                <p:cNvGrpSpPr/>
                <p:nvPr/>
              </p:nvGrpSpPr>
              <p:grpSpPr>
                <a:xfrm>
                  <a:off x="5407524" y="3939604"/>
                  <a:ext cx="1291345" cy="820577"/>
                  <a:chOff x="5850860" y="2018859"/>
                  <a:chExt cx="953311" cy="622201"/>
                </a:xfrm>
              </p:grpSpPr>
              <p:cxnSp>
                <p:nvCxnSpPr>
                  <p:cNvPr id="146" name="Straight Connector 145">
                    <a:extLst>
                      <a:ext uri="{FF2B5EF4-FFF2-40B4-BE49-F238E27FC236}">
                        <a16:creationId xmlns:a16="http://schemas.microsoft.com/office/drawing/2014/main" id="{2ACC59DF-75D5-D54D-B5C2-B62E52908442}"/>
                      </a:ext>
                    </a:extLst>
                  </p:cNvPr>
                  <p:cNvCxnSpPr>
                    <a:cxnSpLocks/>
                  </p:cNvCxnSpPr>
                  <p:nvPr/>
                </p:nvCxnSpPr>
                <p:spPr>
                  <a:xfrm>
                    <a:off x="5857604" y="2072110"/>
                    <a:ext cx="0" cy="56895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47" name="Straight Connector 146">
                    <a:extLst>
                      <a:ext uri="{FF2B5EF4-FFF2-40B4-BE49-F238E27FC236}">
                        <a16:creationId xmlns:a16="http://schemas.microsoft.com/office/drawing/2014/main" id="{9F72A853-F47E-1847-9016-CDCBF1DF681B}"/>
                      </a:ext>
                    </a:extLst>
                  </p:cNvPr>
                  <p:cNvCxnSpPr>
                    <a:cxnSpLocks/>
                  </p:cNvCxnSpPr>
                  <p:nvPr/>
                </p:nvCxnSpPr>
                <p:spPr>
                  <a:xfrm flipH="1">
                    <a:off x="5850860" y="2632970"/>
                    <a:ext cx="953311"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48" name="Freeform 147">
                    <a:extLst>
                      <a:ext uri="{FF2B5EF4-FFF2-40B4-BE49-F238E27FC236}">
                        <a16:creationId xmlns:a16="http://schemas.microsoft.com/office/drawing/2014/main" id="{5852C268-227A-7842-885B-8C3B3184386B}"/>
                      </a:ext>
                    </a:extLst>
                  </p:cNvPr>
                  <p:cNvSpPr/>
                  <p:nvPr/>
                </p:nvSpPr>
                <p:spPr>
                  <a:xfrm>
                    <a:off x="5984064" y="2018859"/>
                    <a:ext cx="583660" cy="510331"/>
                  </a:xfrm>
                  <a:custGeom>
                    <a:avLst/>
                    <a:gdLst>
                      <a:gd name="connsiteX0" fmla="*/ 0 w 583660"/>
                      <a:gd name="connsiteY0" fmla="*/ 719847 h 719847"/>
                      <a:gd name="connsiteX1" fmla="*/ 428017 w 583660"/>
                      <a:gd name="connsiteY1" fmla="*/ 496111 h 719847"/>
                      <a:gd name="connsiteX2" fmla="*/ 583660 w 583660"/>
                      <a:gd name="connsiteY2" fmla="*/ 0 h 719847"/>
                    </a:gdLst>
                    <a:ahLst/>
                    <a:cxnLst>
                      <a:cxn ang="0">
                        <a:pos x="connsiteX0" y="connsiteY0"/>
                      </a:cxn>
                      <a:cxn ang="0">
                        <a:pos x="connsiteX1" y="connsiteY1"/>
                      </a:cxn>
                      <a:cxn ang="0">
                        <a:pos x="connsiteX2" y="connsiteY2"/>
                      </a:cxn>
                    </a:cxnLst>
                    <a:rect l="l" t="t" r="r" b="b"/>
                    <a:pathLst>
                      <a:path w="583660" h="719847">
                        <a:moveTo>
                          <a:pt x="0" y="719847"/>
                        </a:moveTo>
                        <a:cubicBezTo>
                          <a:pt x="165370" y="667966"/>
                          <a:pt x="330740" y="616085"/>
                          <a:pt x="428017" y="496111"/>
                        </a:cubicBezTo>
                        <a:cubicBezTo>
                          <a:pt x="525294" y="376137"/>
                          <a:pt x="554477" y="188068"/>
                          <a:pt x="583660" y="0"/>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45" name="Rectangle 144">
                  <a:extLst>
                    <a:ext uri="{FF2B5EF4-FFF2-40B4-BE49-F238E27FC236}">
                      <a16:creationId xmlns:a16="http://schemas.microsoft.com/office/drawing/2014/main" id="{49DB8BFA-8F33-3F4D-BC2A-4EE42529E116}"/>
                    </a:ext>
                  </a:extLst>
                </p:cNvPr>
                <p:cNvSpPr/>
                <p:nvPr/>
              </p:nvSpPr>
              <p:spPr>
                <a:xfrm>
                  <a:off x="5655576" y="4733191"/>
                  <a:ext cx="680391" cy="2737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Cores</a:t>
                  </a:r>
                </a:p>
              </p:txBody>
            </p:sp>
          </p:grpSp>
        </p:grpSp>
        <p:sp>
          <p:nvSpPr>
            <p:cNvPr id="141" name="Rectangle 140">
              <a:extLst>
                <a:ext uri="{FF2B5EF4-FFF2-40B4-BE49-F238E27FC236}">
                  <a16:creationId xmlns:a16="http://schemas.microsoft.com/office/drawing/2014/main" id="{1487CEED-2F02-BC43-9AED-813047BDC611}"/>
                </a:ext>
              </a:extLst>
            </p:cNvPr>
            <p:cNvSpPr/>
            <p:nvPr/>
          </p:nvSpPr>
          <p:spPr>
            <a:xfrm>
              <a:off x="5278720" y="2548379"/>
              <a:ext cx="221059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solidFill>
                  <a:effectLst/>
                  <a:uLnTx/>
                  <a:uFillTx/>
                  <a:latin typeface="Cambria" panose="02040503050406030204" pitchFamily="18" charset="0"/>
                  <a:ea typeface="+mn-ea"/>
                  <a:cs typeface="Arial" panose="020B0604020202020204" pitchFamily="34" charset="0"/>
                </a:rPr>
                <a:t>Scalability Analysis</a:t>
              </a:r>
            </a:p>
          </p:txBody>
        </p:sp>
      </p:grpSp>
      <p:grpSp>
        <p:nvGrpSpPr>
          <p:cNvPr id="7" name="Group 6">
            <a:extLst>
              <a:ext uri="{FF2B5EF4-FFF2-40B4-BE49-F238E27FC236}">
                <a16:creationId xmlns:a16="http://schemas.microsoft.com/office/drawing/2014/main" id="{72517510-9925-8B41-B0FA-C5F09ABC0D10}"/>
              </a:ext>
            </a:extLst>
          </p:cNvPr>
          <p:cNvGrpSpPr/>
          <p:nvPr/>
        </p:nvGrpSpPr>
        <p:grpSpPr>
          <a:xfrm rot="16200000">
            <a:off x="5453686" y="677030"/>
            <a:ext cx="1530486" cy="2640128"/>
            <a:chOff x="7112697" y="787969"/>
            <a:chExt cx="1062812" cy="2210591"/>
          </a:xfrm>
        </p:grpSpPr>
        <p:sp>
          <p:nvSpPr>
            <p:cNvPr id="149" name="Rounded Rectangle 148">
              <a:extLst>
                <a:ext uri="{FF2B5EF4-FFF2-40B4-BE49-F238E27FC236}">
                  <a16:creationId xmlns:a16="http://schemas.microsoft.com/office/drawing/2014/main" id="{9FBAF9CD-8058-224F-8AB5-AF398CCFB2DD}"/>
                </a:ext>
              </a:extLst>
            </p:cNvPr>
            <p:cNvSpPr/>
            <p:nvPr/>
          </p:nvSpPr>
          <p:spPr>
            <a:xfrm rot="5400000">
              <a:off x="7211727" y="1477264"/>
              <a:ext cx="1141898" cy="785666"/>
            </a:xfrm>
            <a:prstGeom prst="roundRect">
              <a:avLst/>
            </a:prstGeom>
            <a:solidFill>
              <a:schemeClr val="accent4">
                <a:lumMod val="20000"/>
                <a:lumOff val="80000"/>
                <a:alpha val="61961"/>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st</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0xAF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st</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0xAF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p:txBody>
        </p:sp>
        <p:sp>
          <p:nvSpPr>
            <p:cNvPr id="150" name="Rectangle 149">
              <a:extLst>
                <a:ext uri="{FF2B5EF4-FFF2-40B4-BE49-F238E27FC236}">
                  <a16:creationId xmlns:a16="http://schemas.microsoft.com/office/drawing/2014/main" id="{C1855432-2E64-9C42-9271-0FC4CCBD7782}"/>
                </a:ext>
              </a:extLst>
            </p:cNvPr>
            <p:cNvSpPr/>
            <p:nvPr/>
          </p:nvSpPr>
          <p:spPr>
            <a:xfrm rot="5400000">
              <a:off x="6124952" y="1775714"/>
              <a:ext cx="2210591" cy="23510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mn-ea"/>
                  <a:cs typeface="Arial" panose="020B0604020202020204" pitchFamily="34" charset="0"/>
                </a:rPr>
                <a:t>Memory Traces</a:t>
              </a:r>
            </a:p>
          </p:txBody>
        </p:sp>
      </p:grpSp>
      <p:grpSp>
        <p:nvGrpSpPr>
          <p:cNvPr id="106" name="Group 105">
            <a:extLst>
              <a:ext uri="{FF2B5EF4-FFF2-40B4-BE49-F238E27FC236}">
                <a16:creationId xmlns:a16="http://schemas.microsoft.com/office/drawing/2014/main" id="{823D9014-BE5E-8E4E-A303-D535A2F18003}"/>
              </a:ext>
            </a:extLst>
          </p:cNvPr>
          <p:cNvGrpSpPr/>
          <p:nvPr/>
        </p:nvGrpSpPr>
        <p:grpSpPr>
          <a:xfrm>
            <a:off x="2467989" y="3303722"/>
            <a:ext cx="3314426" cy="3480557"/>
            <a:chOff x="2467989" y="3303722"/>
            <a:chExt cx="3314426" cy="3480557"/>
          </a:xfrm>
        </p:grpSpPr>
        <p:grpSp>
          <p:nvGrpSpPr>
            <p:cNvPr id="71" name="Group 70">
              <a:extLst>
                <a:ext uri="{FF2B5EF4-FFF2-40B4-BE49-F238E27FC236}">
                  <a16:creationId xmlns:a16="http://schemas.microsoft.com/office/drawing/2014/main" id="{24623BCE-2854-2C46-B128-C8E281464909}"/>
                </a:ext>
              </a:extLst>
            </p:cNvPr>
            <p:cNvGrpSpPr/>
            <p:nvPr/>
          </p:nvGrpSpPr>
          <p:grpSpPr>
            <a:xfrm>
              <a:off x="2467989" y="3801760"/>
              <a:ext cx="2827135" cy="2353616"/>
              <a:chOff x="2485184" y="3820139"/>
              <a:chExt cx="2827135" cy="2353616"/>
            </a:xfrm>
          </p:grpSpPr>
          <p:sp>
            <p:nvSpPr>
              <p:cNvPr id="271" name="Rounded Rectangle 270">
                <a:extLst>
                  <a:ext uri="{FF2B5EF4-FFF2-40B4-BE49-F238E27FC236}">
                    <a16:creationId xmlns:a16="http://schemas.microsoft.com/office/drawing/2014/main" id="{F4B7EBF3-5B7F-984A-87B0-15625C5A71F6}"/>
                  </a:ext>
                </a:extLst>
              </p:cNvPr>
              <p:cNvSpPr/>
              <p:nvPr/>
            </p:nvSpPr>
            <p:spPr>
              <a:xfrm rot="5400000">
                <a:off x="4588192" y="4505406"/>
                <a:ext cx="524709" cy="923544"/>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mn-ea"/>
                    <a:cs typeface="Arial" panose="020B0604020202020204" pitchFamily="34" charset="0"/>
                  </a:rPr>
                  <a:t>Temp. Locality</a:t>
                </a:r>
              </a:p>
            </p:txBody>
          </p:sp>
          <p:sp>
            <p:nvSpPr>
              <p:cNvPr id="272" name="Rounded Rectangle 271">
                <a:extLst>
                  <a:ext uri="{FF2B5EF4-FFF2-40B4-BE49-F238E27FC236}">
                    <a16:creationId xmlns:a16="http://schemas.microsoft.com/office/drawing/2014/main" id="{F4448581-A2FB-DE42-8FE6-AF92F52D8CFC}"/>
                  </a:ext>
                </a:extLst>
              </p:cNvPr>
              <p:cNvSpPr/>
              <p:nvPr/>
            </p:nvSpPr>
            <p:spPr>
              <a:xfrm rot="5400000">
                <a:off x="3384521" y="4024726"/>
                <a:ext cx="411480" cy="926575"/>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LFMR</a:t>
                </a:r>
              </a:p>
            </p:txBody>
          </p:sp>
          <p:cxnSp>
            <p:nvCxnSpPr>
              <p:cNvPr id="273" name="Elbow Connector 272">
                <a:extLst>
                  <a:ext uri="{FF2B5EF4-FFF2-40B4-BE49-F238E27FC236}">
                    <a16:creationId xmlns:a16="http://schemas.microsoft.com/office/drawing/2014/main" id="{82C13051-583E-924F-89E6-8DC3E55B7A6F}"/>
                  </a:ext>
                </a:extLst>
              </p:cNvPr>
              <p:cNvCxnSpPr>
                <a:cxnSpLocks/>
                <a:stCxn id="271" idx="2"/>
                <a:endCxn id="270" idx="0"/>
              </p:cNvCxnSpPr>
              <p:nvPr/>
            </p:nvCxnSpPr>
            <p:spPr>
              <a:xfrm rot="10800000" flipV="1">
                <a:off x="4050775" y="4967179"/>
                <a:ext cx="338000" cy="463094"/>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4" name="Elbow Connector 273">
                <a:extLst>
                  <a:ext uri="{FF2B5EF4-FFF2-40B4-BE49-F238E27FC236}">
                    <a16:creationId xmlns:a16="http://schemas.microsoft.com/office/drawing/2014/main" id="{A7D3C12C-2FA5-6348-AB00-9F9708A613AB}"/>
                  </a:ext>
                </a:extLst>
              </p:cNvPr>
              <p:cNvCxnSpPr>
                <a:cxnSpLocks/>
              </p:cNvCxnSpPr>
              <p:nvPr/>
            </p:nvCxnSpPr>
            <p:spPr>
              <a:xfrm rot="10800000">
                <a:off x="4043821" y="4488015"/>
                <a:ext cx="335226" cy="479165"/>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70" name="Rounded Rectangle 269">
                <a:extLst>
                  <a:ext uri="{FF2B5EF4-FFF2-40B4-BE49-F238E27FC236}">
                    <a16:creationId xmlns:a16="http://schemas.microsoft.com/office/drawing/2014/main" id="{675BB5C0-C382-8045-BE41-7D12917FBE0B}"/>
                  </a:ext>
                </a:extLst>
              </p:cNvPr>
              <p:cNvSpPr/>
              <p:nvPr/>
            </p:nvSpPr>
            <p:spPr>
              <a:xfrm rot="5400000">
                <a:off x="3383263" y="4968501"/>
                <a:ext cx="411480" cy="923544"/>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LFMR</a:t>
                </a:r>
              </a:p>
            </p:txBody>
          </p:sp>
          <p:sp>
            <p:nvSpPr>
              <p:cNvPr id="247" name="Rectangle 246">
                <a:extLst>
                  <a:ext uri="{FF2B5EF4-FFF2-40B4-BE49-F238E27FC236}">
                    <a16:creationId xmlns:a16="http://schemas.microsoft.com/office/drawing/2014/main" id="{F4503AC4-80B6-8E43-8876-7E8519C3D7D8}"/>
                  </a:ext>
                </a:extLst>
              </p:cNvPr>
              <p:cNvSpPr/>
              <p:nvPr/>
            </p:nvSpPr>
            <p:spPr>
              <a:xfrm>
                <a:off x="4252976" y="5394644"/>
                <a:ext cx="54213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Low</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48" name="Rectangle 247">
                <a:extLst>
                  <a:ext uri="{FF2B5EF4-FFF2-40B4-BE49-F238E27FC236}">
                    <a16:creationId xmlns:a16="http://schemas.microsoft.com/office/drawing/2014/main" id="{F034F961-FD4A-824B-B66F-2B67DA01EF28}"/>
                  </a:ext>
                </a:extLst>
              </p:cNvPr>
              <p:cNvSpPr/>
              <p:nvPr/>
            </p:nvSpPr>
            <p:spPr>
              <a:xfrm>
                <a:off x="4254505" y="4276945"/>
                <a:ext cx="58221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High</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cxnSp>
            <p:nvCxnSpPr>
              <p:cNvPr id="249" name="Elbow Connector 248">
                <a:extLst>
                  <a:ext uri="{FF2B5EF4-FFF2-40B4-BE49-F238E27FC236}">
                    <a16:creationId xmlns:a16="http://schemas.microsoft.com/office/drawing/2014/main" id="{A3A215D8-9A3D-C144-8370-BCE59BC20CD0}"/>
                  </a:ext>
                </a:extLst>
              </p:cNvPr>
              <p:cNvCxnSpPr>
                <a:cxnSpLocks/>
              </p:cNvCxnSpPr>
              <p:nvPr/>
            </p:nvCxnSpPr>
            <p:spPr>
              <a:xfrm flipH="1">
                <a:off x="2783835" y="4430184"/>
                <a:ext cx="334967"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0" name="Elbow Connector 249">
                <a:extLst>
                  <a:ext uri="{FF2B5EF4-FFF2-40B4-BE49-F238E27FC236}">
                    <a16:creationId xmlns:a16="http://schemas.microsoft.com/office/drawing/2014/main" id="{DEF25A4C-F396-2B4F-9AA2-44F6958C153C}"/>
                  </a:ext>
                </a:extLst>
              </p:cNvPr>
              <p:cNvCxnSpPr>
                <a:cxnSpLocks/>
              </p:cNvCxnSpPr>
              <p:nvPr/>
            </p:nvCxnSpPr>
            <p:spPr>
              <a:xfrm rot="10800000">
                <a:off x="2786611" y="3905473"/>
                <a:ext cx="332191"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1" name="Elbow Connector 250">
                <a:extLst>
                  <a:ext uri="{FF2B5EF4-FFF2-40B4-BE49-F238E27FC236}">
                    <a16:creationId xmlns:a16="http://schemas.microsoft.com/office/drawing/2014/main" id="{771E5C1B-F2C5-4545-8D77-C9DF5F89D29D}"/>
                  </a:ext>
                </a:extLst>
              </p:cNvPr>
              <p:cNvCxnSpPr>
                <a:cxnSpLocks/>
              </p:cNvCxnSpPr>
              <p:nvPr/>
            </p:nvCxnSpPr>
            <p:spPr>
              <a:xfrm flipH="1">
                <a:off x="2783835" y="5503384"/>
                <a:ext cx="334967"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2" name="Elbow Connector 251">
                <a:extLst>
                  <a:ext uri="{FF2B5EF4-FFF2-40B4-BE49-F238E27FC236}">
                    <a16:creationId xmlns:a16="http://schemas.microsoft.com/office/drawing/2014/main" id="{DE342E5D-2C05-024D-9B23-9FA85D8B8BB0}"/>
                  </a:ext>
                </a:extLst>
              </p:cNvPr>
              <p:cNvCxnSpPr>
                <a:cxnSpLocks/>
              </p:cNvCxnSpPr>
              <p:nvPr/>
            </p:nvCxnSpPr>
            <p:spPr>
              <a:xfrm rot="10800000">
                <a:off x="2786611" y="4978673"/>
                <a:ext cx="332191"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53" name="Rectangle 252">
                <a:extLst>
                  <a:ext uri="{FF2B5EF4-FFF2-40B4-BE49-F238E27FC236}">
                    <a16:creationId xmlns:a16="http://schemas.microsoft.com/office/drawing/2014/main" id="{79DB50EF-7C2F-2446-920E-11AFFB7F5BED}"/>
                  </a:ext>
                </a:extLst>
              </p:cNvPr>
              <p:cNvSpPr/>
              <p:nvPr/>
            </p:nvSpPr>
            <p:spPr>
              <a:xfrm>
                <a:off x="2960725" y="3820139"/>
                <a:ext cx="56977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High</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54" name="Rectangle 253">
                <a:extLst>
                  <a:ext uri="{FF2B5EF4-FFF2-40B4-BE49-F238E27FC236}">
                    <a16:creationId xmlns:a16="http://schemas.microsoft.com/office/drawing/2014/main" id="{9BAE29C0-D51E-AE45-85BF-D49E901350C2}"/>
                  </a:ext>
                </a:extLst>
              </p:cNvPr>
              <p:cNvSpPr/>
              <p:nvPr/>
            </p:nvSpPr>
            <p:spPr>
              <a:xfrm>
                <a:off x="2975840" y="5865978"/>
                <a:ext cx="54213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Low</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60" name="Rectangle 259">
                <a:extLst>
                  <a:ext uri="{FF2B5EF4-FFF2-40B4-BE49-F238E27FC236}">
                    <a16:creationId xmlns:a16="http://schemas.microsoft.com/office/drawing/2014/main" id="{5BD04208-6D2D-5B49-9F2D-B7543F1BF695}"/>
                  </a:ext>
                </a:extLst>
              </p:cNvPr>
              <p:cNvSpPr/>
              <p:nvPr/>
            </p:nvSpPr>
            <p:spPr>
              <a:xfrm>
                <a:off x="2485184" y="4726091"/>
                <a:ext cx="343364"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grpSp>
          <p:nvGrpSpPr>
            <p:cNvPr id="173" name="Group 172">
              <a:extLst>
                <a:ext uri="{FF2B5EF4-FFF2-40B4-BE49-F238E27FC236}">
                  <a16:creationId xmlns:a16="http://schemas.microsoft.com/office/drawing/2014/main" id="{19030FB5-8968-B74A-976B-EFEAD50506F0}"/>
                </a:ext>
              </a:extLst>
            </p:cNvPr>
            <p:cNvGrpSpPr/>
            <p:nvPr/>
          </p:nvGrpSpPr>
          <p:grpSpPr>
            <a:xfrm rot="10800000">
              <a:off x="5231505" y="3303722"/>
              <a:ext cx="550910" cy="3480557"/>
              <a:chOff x="8565895" y="1384438"/>
              <a:chExt cx="1138776" cy="1819527"/>
            </a:xfrm>
          </p:grpSpPr>
          <p:cxnSp>
            <p:nvCxnSpPr>
              <p:cNvPr id="174" name="Straight Connector 173">
                <a:extLst>
                  <a:ext uri="{FF2B5EF4-FFF2-40B4-BE49-F238E27FC236}">
                    <a16:creationId xmlns:a16="http://schemas.microsoft.com/office/drawing/2014/main" id="{EC3FBC3C-82F0-AE40-9D3E-B74067B69DF2}"/>
                  </a:ext>
                </a:extLst>
              </p:cNvPr>
              <p:cNvCxnSpPr>
                <a:cxnSpLocks/>
              </p:cNvCxnSpPr>
              <p:nvPr/>
            </p:nvCxnSpPr>
            <p:spPr>
              <a:xfrm rot="10800000" flipH="1" flipV="1">
                <a:off x="8714828" y="1384438"/>
                <a:ext cx="840907" cy="787559"/>
              </a:xfrm>
              <a:prstGeom prst="line">
                <a:avLst/>
              </a:prstGeom>
              <a:ln w="19050"/>
            </p:spPr>
            <p:style>
              <a:lnRef idx="1">
                <a:schemeClr val="dk1"/>
              </a:lnRef>
              <a:fillRef idx="0">
                <a:schemeClr val="dk1"/>
              </a:fillRef>
              <a:effectRef idx="0">
                <a:schemeClr val="dk1"/>
              </a:effectRef>
              <a:fontRef idx="minor">
                <a:schemeClr val="tx1"/>
              </a:fontRef>
            </p:style>
          </p:cxnSp>
          <p:cxnSp>
            <p:nvCxnSpPr>
              <p:cNvPr id="175" name="Straight Connector 174">
                <a:extLst>
                  <a:ext uri="{FF2B5EF4-FFF2-40B4-BE49-F238E27FC236}">
                    <a16:creationId xmlns:a16="http://schemas.microsoft.com/office/drawing/2014/main" id="{20F26345-A536-084E-B74A-4E3D62B57CAB}"/>
                  </a:ext>
                </a:extLst>
              </p:cNvPr>
              <p:cNvCxnSpPr>
                <a:cxnSpLocks/>
              </p:cNvCxnSpPr>
              <p:nvPr/>
            </p:nvCxnSpPr>
            <p:spPr>
              <a:xfrm rot="10800000" flipH="1">
                <a:off x="8565895" y="2519526"/>
                <a:ext cx="1138776" cy="684439"/>
              </a:xfrm>
              <a:prstGeom prst="line">
                <a:avLst/>
              </a:prstGeom>
              <a:ln w="19050"/>
            </p:spPr>
            <p:style>
              <a:lnRef idx="1">
                <a:schemeClr val="dk1"/>
              </a:lnRef>
              <a:fillRef idx="0">
                <a:schemeClr val="dk1"/>
              </a:fillRef>
              <a:effectRef idx="0">
                <a:schemeClr val="dk1"/>
              </a:effectRef>
              <a:fontRef idx="minor">
                <a:schemeClr val="tx1"/>
              </a:fontRef>
            </p:style>
          </p:cxnSp>
        </p:grpSp>
      </p:grpSp>
      <p:grpSp>
        <p:nvGrpSpPr>
          <p:cNvPr id="97" name="Group 96">
            <a:extLst>
              <a:ext uri="{FF2B5EF4-FFF2-40B4-BE49-F238E27FC236}">
                <a16:creationId xmlns:a16="http://schemas.microsoft.com/office/drawing/2014/main" id="{2CA935D6-493F-FC42-AA51-7C8AE9F62A72}"/>
              </a:ext>
            </a:extLst>
          </p:cNvPr>
          <p:cNvGrpSpPr/>
          <p:nvPr/>
        </p:nvGrpSpPr>
        <p:grpSpPr>
          <a:xfrm>
            <a:off x="1884871" y="736482"/>
            <a:ext cx="2839433" cy="2268045"/>
            <a:chOff x="1884871" y="736482"/>
            <a:chExt cx="2839433" cy="2268045"/>
          </a:xfrm>
        </p:grpSpPr>
        <p:sp>
          <p:nvSpPr>
            <p:cNvPr id="110" name="Rectangle 109">
              <a:extLst>
                <a:ext uri="{FF2B5EF4-FFF2-40B4-BE49-F238E27FC236}">
                  <a16:creationId xmlns:a16="http://schemas.microsoft.com/office/drawing/2014/main" id="{552D9466-1009-2841-83C6-299787C48245}"/>
                </a:ext>
              </a:extLst>
            </p:cNvPr>
            <p:cNvSpPr/>
            <p:nvPr/>
          </p:nvSpPr>
          <p:spPr>
            <a:xfrm>
              <a:off x="2302219" y="1158829"/>
              <a:ext cx="2422085" cy="1845698"/>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11" name="Group 110">
              <a:extLst>
                <a:ext uri="{FF2B5EF4-FFF2-40B4-BE49-F238E27FC236}">
                  <a16:creationId xmlns:a16="http://schemas.microsoft.com/office/drawing/2014/main" id="{5EEA9854-1096-154D-B64C-2C426A8C38BA}"/>
                </a:ext>
              </a:extLst>
            </p:cNvPr>
            <p:cNvGrpSpPr/>
            <p:nvPr/>
          </p:nvGrpSpPr>
          <p:grpSpPr>
            <a:xfrm>
              <a:off x="2428971" y="1680938"/>
              <a:ext cx="1083631" cy="731005"/>
              <a:chOff x="1223341" y="1265937"/>
              <a:chExt cx="1083631" cy="731005"/>
            </a:xfrm>
          </p:grpSpPr>
          <p:pic>
            <p:nvPicPr>
              <p:cNvPr id="112" name="Picture 111">
                <a:extLst>
                  <a:ext uri="{FF2B5EF4-FFF2-40B4-BE49-F238E27FC236}">
                    <a16:creationId xmlns:a16="http://schemas.microsoft.com/office/drawing/2014/main" id="{47DFACDD-18DB-774E-B641-26E654A7D9A8}"/>
                  </a:ext>
                </a:extLst>
              </p:cNvPr>
              <p:cNvPicPr>
                <a:picLocks noChangeAspect="1"/>
              </p:cNvPicPr>
              <p:nvPr/>
            </p:nvPicPr>
            <p:blipFill>
              <a:blip r:embed="rId3">
                <a:grayscl/>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15886174">
                <a:off x="1254005" y="1235273"/>
                <a:ext cx="731005" cy="792333"/>
              </a:xfrm>
              <a:prstGeom prst="rect">
                <a:avLst/>
              </a:prstGeom>
            </p:spPr>
          </p:pic>
          <p:cxnSp>
            <p:nvCxnSpPr>
              <p:cNvPr id="113" name="Straight Connector 112">
                <a:extLst>
                  <a:ext uri="{FF2B5EF4-FFF2-40B4-BE49-F238E27FC236}">
                    <a16:creationId xmlns:a16="http://schemas.microsoft.com/office/drawing/2014/main" id="{21C492B5-B4BE-B843-9BB5-E1EE418D5964}"/>
                  </a:ext>
                </a:extLst>
              </p:cNvPr>
              <p:cNvCxnSpPr>
                <a:cxnSpLocks/>
              </p:cNvCxnSpPr>
              <p:nvPr/>
            </p:nvCxnSpPr>
            <p:spPr>
              <a:xfrm flipV="1">
                <a:off x="1509187" y="1310000"/>
                <a:ext cx="797785" cy="83724"/>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114" name="Straight Connector 113">
                <a:extLst>
                  <a:ext uri="{FF2B5EF4-FFF2-40B4-BE49-F238E27FC236}">
                    <a16:creationId xmlns:a16="http://schemas.microsoft.com/office/drawing/2014/main" id="{119612AD-77FA-604B-A1C8-9DFAC3B0DA36}"/>
                  </a:ext>
                </a:extLst>
              </p:cNvPr>
              <p:cNvCxnSpPr>
                <a:cxnSpLocks/>
              </p:cNvCxnSpPr>
              <p:nvPr/>
            </p:nvCxnSpPr>
            <p:spPr>
              <a:xfrm>
                <a:off x="1479367" y="1704111"/>
                <a:ext cx="812012" cy="196821"/>
              </a:xfrm>
              <a:prstGeom prst="line">
                <a:avLst/>
              </a:prstGeom>
              <a:ln w="19050">
                <a:prstDash val="sysDot"/>
              </a:ln>
            </p:spPr>
            <p:style>
              <a:lnRef idx="1">
                <a:schemeClr val="dk1"/>
              </a:lnRef>
              <a:fillRef idx="0">
                <a:schemeClr val="dk1"/>
              </a:fillRef>
              <a:effectRef idx="0">
                <a:schemeClr val="dk1"/>
              </a:effectRef>
              <a:fontRef idx="minor">
                <a:schemeClr val="tx1"/>
              </a:fontRef>
            </p:style>
          </p:cxnSp>
        </p:grpSp>
        <p:grpSp>
          <p:nvGrpSpPr>
            <p:cNvPr id="115" name="Group 114">
              <a:extLst>
                <a:ext uri="{FF2B5EF4-FFF2-40B4-BE49-F238E27FC236}">
                  <a16:creationId xmlns:a16="http://schemas.microsoft.com/office/drawing/2014/main" id="{6DFE94AB-4A69-E046-BE6A-A3D42A1066FC}"/>
                </a:ext>
              </a:extLst>
            </p:cNvPr>
            <p:cNvGrpSpPr/>
            <p:nvPr/>
          </p:nvGrpSpPr>
          <p:grpSpPr>
            <a:xfrm>
              <a:off x="3484207" y="1373468"/>
              <a:ext cx="1150668" cy="1506436"/>
              <a:chOff x="2372838" y="1450082"/>
              <a:chExt cx="1150668" cy="1630903"/>
            </a:xfrm>
          </p:grpSpPr>
          <p:grpSp>
            <p:nvGrpSpPr>
              <p:cNvPr id="116" name="Group 115">
                <a:extLst>
                  <a:ext uri="{FF2B5EF4-FFF2-40B4-BE49-F238E27FC236}">
                    <a16:creationId xmlns:a16="http://schemas.microsoft.com/office/drawing/2014/main" id="{E741F835-2386-9044-BB82-98209F29FC95}"/>
                  </a:ext>
                </a:extLst>
              </p:cNvPr>
              <p:cNvGrpSpPr/>
              <p:nvPr/>
            </p:nvGrpSpPr>
            <p:grpSpPr>
              <a:xfrm>
                <a:off x="2372839" y="1450082"/>
                <a:ext cx="1150667" cy="1630903"/>
                <a:chOff x="384443" y="1798097"/>
                <a:chExt cx="1150667" cy="1630903"/>
              </a:xfrm>
            </p:grpSpPr>
            <p:sp>
              <p:nvSpPr>
                <p:cNvPr id="120" name="Rectangle 119">
                  <a:extLst>
                    <a:ext uri="{FF2B5EF4-FFF2-40B4-BE49-F238E27FC236}">
                      <a16:creationId xmlns:a16="http://schemas.microsoft.com/office/drawing/2014/main" id="{76168B57-E29E-2045-9CA4-117F654A6B63}"/>
                    </a:ext>
                  </a:extLst>
                </p:cNvPr>
                <p:cNvSpPr/>
                <p:nvPr/>
              </p:nvSpPr>
              <p:spPr>
                <a:xfrm>
                  <a:off x="384443" y="1798097"/>
                  <a:ext cx="1150667" cy="163090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121" name="Freeform 120">
                  <a:extLst>
                    <a:ext uri="{FF2B5EF4-FFF2-40B4-BE49-F238E27FC236}">
                      <a16:creationId xmlns:a16="http://schemas.microsoft.com/office/drawing/2014/main" id="{D5CF91B9-543D-E94E-B059-C0CBC8B314FE}"/>
                    </a:ext>
                  </a:extLst>
                </p:cNvPr>
                <p:cNvSpPr/>
                <p:nvPr/>
              </p:nvSpPr>
              <p:spPr>
                <a:xfrm>
                  <a:off x="610872" y="2314417"/>
                  <a:ext cx="690880" cy="99550"/>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rgbClr val="F2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22" name="Freeform 121">
                  <a:extLst>
                    <a:ext uri="{FF2B5EF4-FFF2-40B4-BE49-F238E27FC236}">
                      <a16:creationId xmlns:a16="http://schemas.microsoft.com/office/drawing/2014/main" id="{E946E497-9AE1-1E44-84B6-3AD7CA3C6285}"/>
                    </a:ext>
                  </a:extLst>
                </p:cNvPr>
                <p:cNvSpPr/>
                <p:nvPr/>
              </p:nvSpPr>
              <p:spPr>
                <a:xfrm>
                  <a:off x="615844" y="2585184"/>
                  <a:ext cx="690880" cy="99550"/>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rgbClr val="F2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17" name="Rectangle 116">
                <a:extLst>
                  <a:ext uri="{FF2B5EF4-FFF2-40B4-BE49-F238E27FC236}">
                    <a16:creationId xmlns:a16="http://schemas.microsoft.com/office/drawing/2014/main" id="{C43DEDFA-9611-494A-9222-A5F73DC15CC1}"/>
                  </a:ext>
                </a:extLst>
              </p:cNvPr>
              <p:cNvSpPr/>
              <p:nvPr/>
            </p:nvSpPr>
            <p:spPr>
              <a:xfrm>
                <a:off x="2372838" y="1848744"/>
                <a:ext cx="1150667" cy="586103"/>
              </a:xfrm>
              <a:prstGeom prst="rect">
                <a:avLst/>
              </a:prstGeom>
              <a:solidFill>
                <a:srgbClr val="F2220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18" name="Rectangle 117">
                <a:extLst>
                  <a:ext uri="{FF2B5EF4-FFF2-40B4-BE49-F238E27FC236}">
                    <a16:creationId xmlns:a16="http://schemas.microsoft.com/office/drawing/2014/main" id="{3C2FFFA4-176C-F242-BBBA-7B521BD13F09}"/>
                  </a:ext>
                </a:extLst>
              </p:cNvPr>
              <p:cNvSpPr/>
              <p:nvPr/>
            </p:nvSpPr>
            <p:spPr>
              <a:xfrm>
                <a:off x="2451653" y="1577642"/>
                <a:ext cx="1021433" cy="299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roi_begin</a:t>
                </a:r>
              </a:p>
            </p:txBody>
          </p:sp>
          <p:sp>
            <p:nvSpPr>
              <p:cNvPr id="119" name="Rectangle 118">
                <a:extLst>
                  <a:ext uri="{FF2B5EF4-FFF2-40B4-BE49-F238E27FC236}">
                    <a16:creationId xmlns:a16="http://schemas.microsoft.com/office/drawing/2014/main" id="{A18BA5B8-20CD-8D46-B8E0-0C58ADCBB220}"/>
                  </a:ext>
                </a:extLst>
              </p:cNvPr>
              <p:cNvSpPr/>
              <p:nvPr/>
            </p:nvSpPr>
            <p:spPr>
              <a:xfrm>
                <a:off x="2547920" y="2377110"/>
                <a:ext cx="835485" cy="299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roi_end</a:t>
                </a:r>
                <a:endParaRPr kumimoji="0" lang="en-US" sz="12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grpSp>
        <p:sp>
          <p:nvSpPr>
            <p:cNvPr id="124" name="Rectangle 123">
              <a:extLst>
                <a:ext uri="{FF2B5EF4-FFF2-40B4-BE49-F238E27FC236}">
                  <a16:creationId xmlns:a16="http://schemas.microsoft.com/office/drawing/2014/main" id="{D7D8FFA7-89ED-424A-87D1-F1EE8759A63B}"/>
                </a:ext>
              </a:extLst>
            </p:cNvPr>
            <p:cNvSpPr/>
            <p:nvPr/>
          </p:nvSpPr>
          <p:spPr>
            <a:xfrm>
              <a:off x="2404952" y="2404426"/>
              <a:ext cx="104387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Profiler</a:t>
              </a:r>
            </a:p>
          </p:txBody>
        </p:sp>
        <p:grpSp>
          <p:nvGrpSpPr>
            <p:cNvPr id="153" name="Group 152">
              <a:extLst>
                <a:ext uri="{FF2B5EF4-FFF2-40B4-BE49-F238E27FC236}">
                  <a16:creationId xmlns:a16="http://schemas.microsoft.com/office/drawing/2014/main" id="{F954D159-745E-AE42-84CF-77C789CBFBBC}"/>
                </a:ext>
              </a:extLst>
            </p:cNvPr>
            <p:cNvGrpSpPr/>
            <p:nvPr/>
          </p:nvGrpSpPr>
          <p:grpSpPr>
            <a:xfrm>
              <a:off x="1884871" y="1125488"/>
              <a:ext cx="534754" cy="1801990"/>
              <a:chOff x="8556981" y="1480516"/>
              <a:chExt cx="639488" cy="1801990"/>
            </a:xfrm>
          </p:grpSpPr>
          <p:cxnSp>
            <p:nvCxnSpPr>
              <p:cNvPr id="154" name="Straight Connector 153">
                <a:extLst>
                  <a:ext uri="{FF2B5EF4-FFF2-40B4-BE49-F238E27FC236}">
                    <a16:creationId xmlns:a16="http://schemas.microsoft.com/office/drawing/2014/main" id="{997DE847-D98D-514A-894F-E8DC4E8CCF16}"/>
                  </a:ext>
                </a:extLst>
              </p:cNvPr>
              <p:cNvCxnSpPr>
                <a:cxnSpLocks/>
              </p:cNvCxnSpPr>
              <p:nvPr/>
            </p:nvCxnSpPr>
            <p:spPr>
              <a:xfrm>
                <a:off x="8556981" y="1480516"/>
                <a:ext cx="624180" cy="621757"/>
              </a:xfrm>
              <a:prstGeom prst="line">
                <a:avLst/>
              </a:prstGeom>
              <a:ln w="19050"/>
            </p:spPr>
            <p:style>
              <a:lnRef idx="1">
                <a:schemeClr val="dk1"/>
              </a:lnRef>
              <a:fillRef idx="0">
                <a:schemeClr val="dk1"/>
              </a:fillRef>
              <a:effectRef idx="0">
                <a:schemeClr val="dk1"/>
              </a:effectRef>
              <a:fontRef idx="minor">
                <a:schemeClr val="tx1"/>
              </a:fontRef>
            </p:style>
          </p:cxnSp>
          <p:cxnSp>
            <p:nvCxnSpPr>
              <p:cNvPr id="155" name="Straight Connector 154">
                <a:extLst>
                  <a:ext uri="{FF2B5EF4-FFF2-40B4-BE49-F238E27FC236}">
                    <a16:creationId xmlns:a16="http://schemas.microsoft.com/office/drawing/2014/main" id="{F84EBE10-4F34-A64B-BFBA-0E1240FC0986}"/>
                  </a:ext>
                </a:extLst>
              </p:cNvPr>
              <p:cNvCxnSpPr>
                <a:cxnSpLocks/>
              </p:cNvCxnSpPr>
              <p:nvPr/>
            </p:nvCxnSpPr>
            <p:spPr>
              <a:xfrm flipV="1">
                <a:off x="8556981" y="2534349"/>
                <a:ext cx="639488" cy="748157"/>
              </a:xfrm>
              <a:prstGeom prst="line">
                <a:avLst/>
              </a:prstGeom>
              <a:ln w="19050"/>
            </p:spPr>
            <p:style>
              <a:lnRef idx="1">
                <a:schemeClr val="dk1"/>
              </a:lnRef>
              <a:fillRef idx="0">
                <a:schemeClr val="dk1"/>
              </a:fillRef>
              <a:effectRef idx="0">
                <a:schemeClr val="dk1"/>
              </a:effectRef>
              <a:fontRef idx="minor">
                <a:schemeClr val="tx1"/>
              </a:fontRef>
            </p:style>
          </p:cxnSp>
        </p:grpSp>
        <p:sp>
          <p:nvSpPr>
            <p:cNvPr id="6" name="Rectangle 5">
              <a:extLst>
                <a:ext uri="{FF2B5EF4-FFF2-40B4-BE49-F238E27FC236}">
                  <a16:creationId xmlns:a16="http://schemas.microsoft.com/office/drawing/2014/main" id="{B2354BE9-0D6A-254D-B5C1-2096414C69DD}"/>
                </a:ext>
              </a:extLst>
            </p:cNvPr>
            <p:cNvSpPr/>
            <p:nvPr/>
          </p:nvSpPr>
          <p:spPr>
            <a:xfrm>
              <a:off x="2302219" y="736482"/>
              <a:ext cx="2422085" cy="557784"/>
            </a:xfrm>
            <a:prstGeom prst="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Application Profiling</a:t>
              </a:r>
            </a:p>
          </p:txBody>
        </p:sp>
      </p:grpSp>
      <p:grpSp>
        <p:nvGrpSpPr>
          <p:cNvPr id="182" name="Group 181">
            <a:extLst>
              <a:ext uri="{FF2B5EF4-FFF2-40B4-BE49-F238E27FC236}">
                <a16:creationId xmlns:a16="http://schemas.microsoft.com/office/drawing/2014/main" id="{55067FD7-77FA-044F-93C2-734C41DD09EA}"/>
              </a:ext>
            </a:extLst>
          </p:cNvPr>
          <p:cNvGrpSpPr/>
          <p:nvPr/>
        </p:nvGrpSpPr>
        <p:grpSpPr>
          <a:xfrm>
            <a:off x="34219" y="618869"/>
            <a:ext cx="1970246" cy="2370428"/>
            <a:chOff x="34219" y="618869"/>
            <a:chExt cx="1970246" cy="2370428"/>
          </a:xfrm>
        </p:grpSpPr>
        <p:sp>
          <p:nvSpPr>
            <p:cNvPr id="126" name="Rectangle 125">
              <a:extLst>
                <a:ext uri="{FF2B5EF4-FFF2-40B4-BE49-F238E27FC236}">
                  <a16:creationId xmlns:a16="http://schemas.microsoft.com/office/drawing/2014/main" id="{D2AA2CEE-B166-D74D-B04E-1942696CF979}"/>
                </a:ext>
              </a:extLst>
            </p:cNvPr>
            <p:cNvSpPr/>
            <p:nvPr/>
          </p:nvSpPr>
          <p:spPr>
            <a:xfrm>
              <a:off x="34219" y="1008115"/>
              <a:ext cx="1970246"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Target Application</a:t>
              </a:r>
            </a:p>
          </p:txBody>
        </p:sp>
        <p:grpSp>
          <p:nvGrpSpPr>
            <p:cNvPr id="96" name="Group 95">
              <a:extLst>
                <a:ext uri="{FF2B5EF4-FFF2-40B4-BE49-F238E27FC236}">
                  <a16:creationId xmlns:a16="http://schemas.microsoft.com/office/drawing/2014/main" id="{42CB0CEF-C999-9C43-A230-0F857D001E90}"/>
                </a:ext>
              </a:extLst>
            </p:cNvPr>
            <p:cNvGrpSpPr/>
            <p:nvPr/>
          </p:nvGrpSpPr>
          <p:grpSpPr>
            <a:xfrm>
              <a:off x="219760" y="618869"/>
              <a:ext cx="1568207" cy="2370428"/>
              <a:chOff x="219760" y="618869"/>
              <a:chExt cx="1568207" cy="2370428"/>
            </a:xfrm>
          </p:grpSpPr>
          <p:sp>
            <p:nvSpPr>
              <p:cNvPr id="125" name="Rectangle 124">
                <a:extLst>
                  <a:ext uri="{FF2B5EF4-FFF2-40B4-BE49-F238E27FC236}">
                    <a16:creationId xmlns:a16="http://schemas.microsoft.com/office/drawing/2014/main" id="{DE179687-1111-3D40-9DBC-D6F753B7D399}"/>
                  </a:ext>
                </a:extLst>
              </p:cNvPr>
              <p:cNvSpPr/>
              <p:nvPr/>
            </p:nvSpPr>
            <p:spPr>
              <a:xfrm>
                <a:off x="245270" y="979903"/>
                <a:ext cx="1542697" cy="2009394"/>
              </a:xfrm>
              <a:prstGeom prst="rect">
                <a:avLst/>
              </a:prstGeom>
              <a:solidFill>
                <a:schemeClr val="accent6">
                  <a:lumMod val="40000"/>
                  <a:lumOff val="60000"/>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27" name="Group 126">
                <a:extLst>
                  <a:ext uri="{FF2B5EF4-FFF2-40B4-BE49-F238E27FC236}">
                    <a16:creationId xmlns:a16="http://schemas.microsoft.com/office/drawing/2014/main" id="{0CAC0D48-CABA-B04C-B9F6-C11ED3B1A67C}"/>
                  </a:ext>
                </a:extLst>
              </p:cNvPr>
              <p:cNvGrpSpPr/>
              <p:nvPr/>
            </p:nvGrpSpPr>
            <p:grpSpPr>
              <a:xfrm>
                <a:off x="502434" y="1345308"/>
                <a:ext cx="1161012" cy="1542683"/>
                <a:chOff x="192558" y="815374"/>
                <a:chExt cx="1161012" cy="1542683"/>
              </a:xfrm>
            </p:grpSpPr>
            <p:sp>
              <p:nvSpPr>
                <p:cNvPr id="128" name="Rectangle 127">
                  <a:extLst>
                    <a:ext uri="{FF2B5EF4-FFF2-40B4-BE49-F238E27FC236}">
                      <a16:creationId xmlns:a16="http://schemas.microsoft.com/office/drawing/2014/main" id="{80E00CFA-F899-0143-9343-FFB229492A8B}"/>
                    </a:ext>
                  </a:extLst>
                </p:cNvPr>
                <p:cNvSpPr/>
                <p:nvPr/>
              </p:nvSpPr>
              <p:spPr>
                <a:xfrm>
                  <a:off x="192558" y="815374"/>
                  <a:ext cx="1161012" cy="154268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129" name="Freeform 128">
                  <a:extLst>
                    <a:ext uri="{FF2B5EF4-FFF2-40B4-BE49-F238E27FC236}">
                      <a16:creationId xmlns:a16="http://schemas.microsoft.com/office/drawing/2014/main" id="{CE23A6B4-93C3-A948-BA91-EAAE76BFD94F}"/>
                    </a:ext>
                  </a:extLst>
                </p:cNvPr>
                <p:cNvSpPr/>
                <p:nvPr/>
              </p:nvSpPr>
              <p:spPr>
                <a:xfrm>
                  <a:off x="447346" y="1008621"/>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0" name="Freeform 129">
                  <a:extLst>
                    <a:ext uri="{FF2B5EF4-FFF2-40B4-BE49-F238E27FC236}">
                      <a16:creationId xmlns:a16="http://schemas.microsoft.com/office/drawing/2014/main" id="{E8618E44-97A3-144A-92F6-35AB0200FA97}"/>
                    </a:ext>
                  </a:extLst>
                </p:cNvPr>
                <p:cNvSpPr/>
                <p:nvPr/>
              </p:nvSpPr>
              <p:spPr>
                <a:xfrm>
                  <a:off x="474576" y="1340336"/>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1" name="Freeform 130">
                  <a:extLst>
                    <a:ext uri="{FF2B5EF4-FFF2-40B4-BE49-F238E27FC236}">
                      <a16:creationId xmlns:a16="http://schemas.microsoft.com/office/drawing/2014/main" id="{433D34DB-2DAC-5049-A0DB-695CF0613FA6}"/>
                    </a:ext>
                  </a:extLst>
                </p:cNvPr>
                <p:cNvSpPr/>
                <p:nvPr/>
              </p:nvSpPr>
              <p:spPr>
                <a:xfrm>
                  <a:off x="460805" y="1668670"/>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2" name="Freeform 131">
                  <a:extLst>
                    <a:ext uri="{FF2B5EF4-FFF2-40B4-BE49-F238E27FC236}">
                      <a16:creationId xmlns:a16="http://schemas.microsoft.com/office/drawing/2014/main" id="{CF0E0D82-95BB-E543-8547-B99A9DCA7232}"/>
                    </a:ext>
                  </a:extLst>
                </p:cNvPr>
                <p:cNvSpPr/>
                <p:nvPr/>
              </p:nvSpPr>
              <p:spPr>
                <a:xfrm>
                  <a:off x="474576" y="2001282"/>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33" name="Rectangle 132">
                <a:extLst>
                  <a:ext uri="{FF2B5EF4-FFF2-40B4-BE49-F238E27FC236}">
                    <a16:creationId xmlns:a16="http://schemas.microsoft.com/office/drawing/2014/main" id="{01ADA81E-9F22-2E49-823A-EAFE228161ED}"/>
                  </a:ext>
                </a:extLst>
              </p:cNvPr>
              <p:cNvSpPr/>
              <p:nvPr/>
            </p:nvSpPr>
            <p:spPr>
              <a:xfrm rot="16200000">
                <a:off x="-399340" y="1924514"/>
                <a:ext cx="1545978" cy="307777"/>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Source Code</a:t>
                </a:r>
              </a:p>
            </p:txBody>
          </p:sp>
          <p:sp>
            <p:nvSpPr>
              <p:cNvPr id="38" name="Rectangle 37">
                <a:extLst>
                  <a:ext uri="{FF2B5EF4-FFF2-40B4-BE49-F238E27FC236}">
                    <a16:creationId xmlns:a16="http://schemas.microsoft.com/office/drawing/2014/main" id="{9A1734DD-09B8-1841-9E15-E9630DC408F1}"/>
                  </a:ext>
                </a:extLst>
              </p:cNvPr>
              <p:cNvSpPr/>
              <p:nvPr/>
            </p:nvSpPr>
            <p:spPr>
              <a:xfrm>
                <a:off x="309531" y="618869"/>
                <a:ext cx="1414173"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User Input</a:t>
                </a:r>
              </a:p>
            </p:txBody>
          </p:sp>
        </p:grpSp>
      </p:grpSp>
      <p:grpSp>
        <p:nvGrpSpPr>
          <p:cNvPr id="181" name="Group 180">
            <a:extLst>
              <a:ext uri="{FF2B5EF4-FFF2-40B4-BE49-F238E27FC236}">
                <a16:creationId xmlns:a16="http://schemas.microsoft.com/office/drawing/2014/main" id="{5BD3EBE0-D55D-7447-8AC7-BDF8C4055E14}"/>
              </a:ext>
            </a:extLst>
          </p:cNvPr>
          <p:cNvGrpSpPr/>
          <p:nvPr/>
        </p:nvGrpSpPr>
        <p:grpSpPr>
          <a:xfrm>
            <a:off x="5846808" y="1853559"/>
            <a:ext cx="3155090" cy="2745983"/>
            <a:chOff x="5846808" y="1853559"/>
            <a:chExt cx="3155090" cy="2745983"/>
          </a:xfrm>
        </p:grpSpPr>
        <p:sp>
          <p:nvSpPr>
            <p:cNvPr id="176" name="Rectangle 175">
              <a:extLst>
                <a:ext uri="{FF2B5EF4-FFF2-40B4-BE49-F238E27FC236}">
                  <a16:creationId xmlns:a16="http://schemas.microsoft.com/office/drawing/2014/main" id="{E153CD6E-2330-764F-861D-132A1A97E7B4}"/>
                </a:ext>
              </a:extLst>
            </p:cNvPr>
            <p:cNvSpPr/>
            <p:nvPr/>
          </p:nvSpPr>
          <p:spPr>
            <a:xfrm>
              <a:off x="5846809" y="3317160"/>
              <a:ext cx="2726377" cy="1282382"/>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04" name="Group 103">
              <a:extLst>
                <a:ext uri="{FF2B5EF4-FFF2-40B4-BE49-F238E27FC236}">
                  <a16:creationId xmlns:a16="http://schemas.microsoft.com/office/drawing/2014/main" id="{67AD5102-16EE-7E4D-972A-B8A99542D2EC}"/>
                </a:ext>
              </a:extLst>
            </p:cNvPr>
            <p:cNvGrpSpPr/>
            <p:nvPr/>
          </p:nvGrpSpPr>
          <p:grpSpPr>
            <a:xfrm>
              <a:off x="5846808" y="1853559"/>
              <a:ext cx="3155090" cy="2664079"/>
              <a:chOff x="5846808" y="1853559"/>
              <a:chExt cx="3155090" cy="2664079"/>
            </a:xfrm>
          </p:grpSpPr>
          <p:grpSp>
            <p:nvGrpSpPr>
              <p:cNvPr id="109" name="Group 108">
                <a:extLst>
                  <a:ext uri="{FF2B5EF4-FFF2-40B4-BE49-F238E27FC236}">
                    <a16:creationId xmlns:a16="http://schemas.microsoft.com/office/drawing/2014/main" id="{F53F1044-246E-FA45-9464-8B0EDCE08219}"/>
                  </a:ext>
                </a:extLst>
              </p:cNvPr>
              <p:cNvGrpSpPr/>
              <p:nvPr/>
            </p:nvGrpSpPr>
            <p:grpSpPr>
              <a:xfrm>
                <a:off x="6040999" y="3877225"/>
                <a:ext cx="2290141" cy="640413"/>
                <a:chOff x="4488784" y="987542"/>
                <a:chExt cx="1498728" cy="640413"/>
              </a:xfrm>
            </p:grpSpPr>
            <p:sp>
              <p:nvSpPr>
                <p:cNvPr id="136" name="Rounded Rectangle 135">
                  <a:extLst>
                    <a:ext uri="{FF2B5EF4-FFF2-40B4-BE49-F238E27FC236}">
                      <a16:creationId xmlns:a16="http://schemas.microsoft.com/office/drawing/2014/main" id="{29EE075D-A1FF-AE42-AA04-06F10B5B4FDE}"/>
                    </a:ext>
                  </a:extLst>
                </p:cNvPr>
                <p:cNvSpPr/>
                <p:nvPr/>
              </p:nvSpPr>
              <p:spPr>
                <a:xfrm>
                  <a:off x="4489453" y="987542"/>
                  <a:ext cx="1498059" cy="265176"/>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mn-ea"/>
                      <a:cs typeface="Arial" panose="020B0604020202020204" pitchFamily="34" charset="0"/>
                    </a:rPr>
                    <a:t>Temporal Locality</a:t>
                  </a:r>
                </a:p>
              </p:txBody>
            </p:sp>
            <p:sp>
              <p:nvSpPr>
                <p:cNvPr id="135" name="Rounded Rectangle 134">
                  <a:extLst>
                    <a:ext uri="{FF2B5EF4-FFF2-40B4-BE49-F238E27FC236}">
                      <a16:creationId xmlns:a16="http://schemas.microsoft.com/office/drawing/2014/main" id="{42D6631A-2C26-5D4E-9358-2B5A0E2F0C36}"/>
                    </a:ext>
                  </a:extLst>
                </p:cNvPr>
                <p:cNvSpPr/>
                <p:nvPr/>
              </p:nvSpPr>
              <p:spPr>
                <a:xfrm>
                  <a:off x="4488784" y="1362779"/>
                  <a:ext cx="1498059" cy="265176"/>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mn-ea"/>
                      <a:cs typeface="Arial" panose="020B0604020202020204" pitchFamily="34" charset="0"/>
                    </a:rPr>
                    <a:t>Spatial Locality</a:t>
                  </a:r>
                </a:p>
              </p:txBody>
            </p:sp>
          </p:grpSp>
          <p:grpSp>
            <p:nvGrpSpPr>
              <p:cNvPr id="100" name="Group 99">
                <a:extLst>
                  <a:ext uri="{FF2B5EF4-FFF2-40B4-BE49-F238E27FC236}">
                    <a16:creationId xmlns:a16="http://schemas.microsoft.com/office/drawing/2014/main" id="{430DDD9A-9449-5049-B09B-EECEECBCF1A8}"/>
                  </a:ext>
                </a:extLst>
              </p:cNvPr>
              <p:cNvGrpSpPr/>
              <p:nvPr/>
            </p:nvGrpSpPr>
            <p:grpSpPr>
              <a:xfrm>
                <a:off x="8573186" y="1853559"/>
                <a:ext cx="428712" cy="2107967"/>
                <a:chOff x="8573186" y="1853559"/>
                <a:chExt cx="428712" cy="2107967"/>
              </a:xfrm>
            </p:grpSpPr>
            <p:cxnSp>
              <p:nvCxnSpPr>
                <p:cNvPr id="30" name="Straight Connector 29">
                  <a:extLst>
                    <a:ext uri="{FF2B5EF4-FFF2-40B4-BE49-F238E27FC236}">
                      <a16:creationId xmlns:a16="http://schemas.microsoft.com/office/drawing/2014/main" id="{9E84DC83-5B2A-D54F-AB18-AC9064914AF8}"/>
                    </a:ext>
                  </a:extLst>
                </p:cNvPr>
                <p:cNvCxnSpPr>
                  <a:cxnSpLocks/>
                  <a:stCxn id="139" idx="0"/>
                </p:cNvCxnSpPr>
                <p:nvPr/>
              </p:nvCxnSpPr>
              <p:spPr>
                <a:xfrm flipV="1">
                  <a:off x="8865838" y="1855380"/>
                  <a:ext cx="136058" cy="22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4195A58-2D91-054E-B8AB-48789FC34419}"/>
                    </a:ext>
                  </a:extLst>
                </p:cNvPr>
                <p:cNvCxnSpPr>
                  <a:cxnSpLocks/>
                </p:cNvCxnSpPr>
                <p:nvPr/>
              </p:nvCxnSpPr>
              <p:spPr>
                <a:xfrm>
                  <a:off x="9001896" y="1853559"/>
                  <a:ext cx="0" cy="21079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6CD66EA-53C8-7244-94B6-615DE3E753F8}"/>
                    </a:ext>
                  </a:extLst>
                </p:cNvPr>
                <p:cNvCxnSpPr>
                  <a:cxnSpLocks/>
                  <a:endCxn id="176" idx="3"/>
                </p:cNvCxnSpPr>
                <p:nvPr/>
              </p:nvCxnSpPr>
              <p:spPr>
                <a:xfrm flipH="1" flipV="1">
                  <a:off x="8573186" y="3958351"/>
                  <a:ext cx="428712" cy="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grpSp>
          <p:sp>
            <p:nvSpPr>
              <p:cNvPr id="194" name="Rectangle 193">
                <a:extLst>
                  <a:ext uri="{FF2B5EF4-FFF2-40B4-BE49-F238E27FC236}">
                    <a16:creationId xmlns:a16="http://schemas.microsoft.com/office/drawing/2014/main" id="{E29F4AB6-70A6-434D-9153-52FFF003F570}"/>
                  </a:ext>
                </a:extLst>
              </p:cNvPr>
              <p:cNvSpPr/>
              <p:nvPr/>
            </p:nvSpPr>
            <p:spPr>
              <a:xfrm>
                <a:off x="5846808" y="3201169"/>
                <a:ext cx="2726379" cy="557784"/>
              </a:xfrm>
              <a:prstGeom prst="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Locality-based Clustering</a:t>
                </a:r>
              </a:p>
            </p:txBody>
          </p:sp>
        </p:grpSp>
      </p:grpSp>
      <p:grpSp>
        <p:nvGrpSpPr>
          <p:cNvPr id="180" name="Group 179">
            <a:extLst>
              <a:ext uri="{FF2B5EF4-FFF2-40B4-BE49-F238E27FC236}">
                <a16:creationId xmlns:a16="http://schemas.microsoft.com/office/drawing/2014/main" id="{5A69F14A-5249-5844-A11D-44A658F0C3B5}"/>
              </a:ext>
            </a:extLst>
          </p:cNvPr>
          <p:cNvGrpSpPr/>
          <p:nvPr/>
        </p:nvGrpSpPr>
        <p:grpSpPr>
          <a:xfrm>
            <a:off x="-183966" y="2730453"/>
            <a:ext cx="2930889" cy="4572000"/>
            <a:chOff x="-183966" y="2730453"/>
            <a:chExt cx="2930889" cy="4572000"/>
          </a:xfrm>
        </p:grpSpPr>
        <p:sp>
          <p:nvSpPr>
            <p:cNvPr id="243" name="Rectangle 242">
              <a:extLst>
                <a:ext uri="{FF2B5EF4-FFF2-40B4-BE49-F238E27FC236}">
                  <a16:creationId xmlns:a16="http://schemas.microsoft.com/office/drawing/2014/main" id="{5110AF91-9BFD-BF44-8777-B9D6729B6640}"/>
                </a:ext>
              </a:extLst>
            </p:cNvPr>
            <p:cNvSpPr/>
            <p:nvPr/>
          </p:nvSpPr>
          <p:spPr>
            <a:xfrm rot="5400000">
              <a:off x="-122633" y="3778992"/>
              <a:ext cx="2820431" cy="2423184"/>
            </a:xfrm>
            <a:prstGeom prst="rect">
              <a:avLst/>
            </a:prstGeom>
            <a:solidFill>
              <a:schemeClr val="accent2">
                <a:lumMod val="40000"/>
                <a:lumOff val="60000"/>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mbria" panose="02040503050406030204" pitchFamily="18" charset="0"/>
                <a:ea typeface="+mn-ea"/>
                <a:cs typeface="Arial" panose="020B0604020202020204" pitchFamily="34" charset="0"/>
              </a:endParaRPr>
            </a:p>
          </p:txBody>
        </p:sp>
        <p:grpSp>
          <p:nvGrpSpPr>
            <p:cNvPr id="79" name="Group 78">
              <a:extLst>
                <a:ext uri="{FF2B5EF4-FFF2-40B4-BE49-F238E27FC236}">
                  <a16:creationId xmlns:a16="http://schemas.microsoft.com/office/drawing/2014/main" id="{B8177D05-EC2A-8043-904F-E5DD0E5C5930}"/>
                </a:ext>
              </a:extLst>
            </p:cNvPr>
            <p:cNvGrpSpPr/>
            <p:nvPr/>
          </p:nvGrpSpPr>
          <p:grpSpPr>
            <a:xfrm>
              <a:off x="537511" y="3721170"/>
              <a:ext cx="1857490" cy="288229"/>
              <a:chOff x="576273" y="3731512"/>
              <a:chExt cx="1857490" cy="288229"/>
            </a:xfrm>
          </p:grpSpPr>
          <p:sp>
            <p:nvSpPr>
              <p:cNvPr id="245" name="Rectangle 244">
                <a:extLst>
                  <a:ext uri="{FF2B5EF4-FFF2-40B4-BE49-F238E27FC236}">
                    <a16:creationId xmlns:a16="http://schemas.microsoft.com/office/drawing/2014/main" id="{ACB84EEB-EC73-2841-B1E5-A92005F0ED1D}"/>
                  </a:ext>
                </a:extLst>
              </p:cNvPr>
              <p:cNvSpPr/>
              <p:nvPr/>
            </p:nvSpPr>
            <p:spPr>
              <a:xfrm rot="5400000">
                <a:off x="1314554" y="2993231"/>
                <a:ext cx="288229" cy="1764792"/>
              </a:xfrm>
              <a:prstGeom prst="rect">
                <a:avLst/>
              </a:prstGeom>
              <a:solidFill>
                <a:schemeClr val="accent2">
                  <a:lumMod val="60000"/>
                  <a:lumOff val="40000"/>
                  <a:alpha val="61961"/>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DRAM Bandwidth</a:t>
                </a:r>
              </a:p>
            </p:txBody>
          </p:sp>
          <p:cxnSp>
            <p:nvCxnSpPr>
              <p:cNvPr id="261" name="Straight Connector 260">
                <a:extLst>
                  <a:ext uri="{FF2B5EF4-FFF2-40B4-BE49-F238E27FC236}">
                    <a16:creationId xmlns:a16="http://schemas.microsoft.com/office/drawing/2014/main" id="{DBDF9D33-3D1A-6E48-9277-3B7CA035F23E}"/>
                  </a:ext>
                </a:extLst>
              </p:cNvPr>
              <p:cNvCxnSpPr>
                <a:cxnSpLocks/>
                <a:endCxn id="245" idx="0"/>
              </p:cNvCxnSpPr>
              <p:nvPr/>
            </p:nvCxnSpPr>
            <p:spPr>
              <a:xfrm flipH="1" flipV="1">
                <a:off x="2341065" y="3875628"/>
                <a:ext cx="92698"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8381FF2A-3F17-AC4A-8677-E2107E14D795}"/>
                </a:ext>
              </a:extLst>
            </p:cNvPr>
            <p:cNvGrpSpPr/>
            <p:nvPr/>
          </p:nvGrpSpPr>
          <p:grpSpPr>
            <a:xfrm>
              <a:off x="537240" y="4143333"/>
              <a:ext cx="1856232" cy="288230"/>
              <a:chOff x="576272" y="4143333"/>
              <a:chExt cx="1856232" cy="288230"/>
            </a:xfrm>
            <a:solidFill>
              <a:schemeClr val="accent2">
                <a:lumMod val="40000"/>
                <a:lumOff val="60000"/>
              </a:schemeClr>
            </a:solidFill>
          </p:grpSpPr>
          <p:sp>
            <p:nvSpPr>
              <p:cNvPr id="255" name="Rectangle 254">
                <a:extLst>
                  <a:ext uri="{FF2B5EF4-FFF2-40B4-BE49-F238E27FC236}">
                    <a16:creationId xmlns:a16="http://schemas.microsoft.com/office/drawing/2014/main" id="{8DF493D5-66AC-684E-9433-AB8474F65F37}"/>
                  </a:ext>
                </a:extLst>
              </p:cNvPr>
              <p:cNvSpPr/>
              <p:nvPr/>
            </p:nvSpPr>
            <p:spPr>
              <a:xfrm rot="5400000">
                <a:off x="1314553" y="3405052"/>
                <a:ext cx="288230" cy="1764792"/>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DRAM Latency</a:t>
                </a:r>
              </a:p>
            </p:txBody>
          </p:sp>
          <p:cxnSp>
            <p:nvCxnSpPr>
              <p:cNvPr id="262" name="Straight Connector 261">
                <a:extLst>
                  <a:ext uri="{FF2B5EF4-FFF2-40B4-BE49-F238E27FC236}">
                    <a16:creationId xmlns:a16="http://schemas.microsoft.com/office/drawing/2014/main" id="{7F9EF865-00ED-2240-B1DB-10225B23141B}"/>
                  </a:ext>
                </a:extLst>
              </p:cNvPr>
              <p:cNvCxnSpPr>
                <a:cxnSpLocks/>
                <a:endCxn id="255" idx="0"/>
              </p:cNvCxnSpPr>
              <p:nvPr/>
            </p:nvCxnSpPr>
            <p:spPr>
              <a:xfrm flipH="1">
                <a:off x="2341064" y="4285703"/>
                <a:ext cx="91440" cy="1745"/>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AFC33E29-F3B7-DD43-BECE-190EB0D1A404}"/>
                </a:ext>
              </a:extLst>
            </p:cNvPr>
            <p:cNvGrpSpPr/>
            <p:nvPr/>
          </p:nvGrpSpPr>
          <p:grpSpPr>
            <a:xfrm>
              <a:off x="534289" y="4563596"/>
              <a:ext cx="1854318" cy="288231"/>
              <a:chOff x="578390" y="4555153"/>
              <a:chExt cx="1854318" cy="288231"/>
            </a:xfrm>
          </p:grpSpPr>
          <p:sp>
            <p:nvSpPr>
              <p:cNvPr id="256" name="Rectangle 255">
                <a:extLst>
                  <a:ext uri="{FF2B5EF4-FFF2-40B4-BE49-F238E27FC236}">
                    <a16:creationId xmlns:a16="http://schemas.microsoft.com/office/drawing/2014/main" id="{9C8FBBB3-355B-D546-B52D-4DE5262ED37C}"/>
                  </a:ext>
                </a:extLst>
              </p:cNvPr>
              <p:cNvSpPr/>
              <p:nvPr/>
            </p:nvSpPr>
            <p:spPr>
              <a:xfrm rot="5400000">
                <a:off x="1315992" y="3817551"/>
                <a:ext cx="288231" cy="1763436"/>
              </a:xfrm>
              <a:prstGeom prst="rect">
                <a:avLst/>
              </a:prstGeom>
              <a:solidFill>
                <a:srgbClr val="F7CCA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L1/L2 Cache Capacity</a:t>
                </a:r>
              </a:p>
            </p:txBody>
          </p:sp>
          <p:cxnSp>
            <p:nvCxnSpPr>
              <p:cNvPr id="263" name="Straight Connector 262">
                <a:extLst>
                  <a:ext uri="{FF2B5EF4-FFF2-40B4-BE49-F238E27FC236}">
                    <a16:creationId xmlns:a16="http://schemas.microsoft.com/office/drawing/2014/main" id="{4091E32D-BE45-4E46-9423-0A5A22AFF43B}"/>
                  </a:ext>
                </a:extLst>
              </p:cNvPr>
              <p:cNvCxnSpPr>
                <a:cxnSpLocks/>
                <a:endCxn id="256" idx="0"/>
              </p:cNvCxnSpPr>
              <p:nvPr/>
            </p:nvCxnSpPr>
            <p:spPr>
              <a:xfrm flipH="1" flipV="1">
                <a:off x="2341826" y="4699270"/>
                <a:ext cx="90882"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843D8023-BF1C-884C-9AA7-78A7368A784D}"/>
                </a:ext>
              </a:extLst>
            </p:cNvPr>
            <p:cNvGrpSpPr/>
            <p:nvPr/>
          </p:nvGrpSpPr>
          <p:grpSpPr>
            <a:xfrm>
              <a:off x="534274" y="4986563"/>
              <a:ext cx="1854876" cy="292608"/>
              <a:chOff x="578389" y="4966974"/>
              <a:chExt cx="1854876" cy="292608"/>
            </a:xfrm>
            <a:solidFill>
              <a:srgbClr val="F7CCAD"/>
            </a:solidFill>
          </p:grpSpPr>
          <p:sp>
            <p:nvSpPr>
              <p:cNvPr id="257" name="Rectangle 256">
                <a:extLst>
                  <a:ext uri="{FF2B5EF4-FFF2-40B4-BE49-F238E27FC236}">
                    <a16:creationId xmlns:a16="http://schemas.microsoft.com/office/drawing/2014/main" id="{47B93715-DF46-DF4A-89C9-1D9271404F65}"/>
                  </a:ext>
                </a:extLst>
              </p:cNvPr>
              <p:cNvSpPr/>
              <p:nvPr/>
            </p:nvSpPr>
            <p:spPr>
              <a:xfrm rot="5400000">
                <a:off x="1313803" y="4231560"/>
                <a:ext cx="292608" cy="1763435"/>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L3 Cache Contention</a:t>
                </a:r>
              </a:p>
            </p:txBody>
          </p:sp>
          <p:cxnSp>
            <p:nvCxnSpPr>
              <p:cNvPr id="264" name="Straight Connector 263">
                <a:extLst>
                  <a:ext uri="{FF2B5EF4-FFF2-40B4-BE49-F238E27FC236}">
                    <a16:creationId xmlns:a16="http://schemas.microsoft.com/office/drawing/2014/main" id="{E4CAE7BE-3FC3-BD4D-9D73-2137D190BB26}"/>
                  </a:ext>
                </a:extLst>
              </p:cNvPr>
              <p:cNvCxnSpPr>
                <a:cxnSpLocks/>
                <a:endCxn id="257" idx="0"/>
              </p:cNvCxnSpPr>
              <p:nvPr/>
            </p:nvCxnSpPr>
            <p:spPr>
              <a:xfrm flipH="1" flipV="1">
                <a:off x="2341825" y="5113278"/>
                <a:ext cx="91440" cy="0"/>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E64C76E6-8EA4-6543-B24D-A034083EA913}"/>
                </a:ext>
              </a:extLst>
            </p:cNvPr>
            <p:cNvGrpSpPr/>
            <p:nvPr/>
          </p:nvGrpSpPr>
          <p:grpSpPr>
            <a:xfrm>
              <a:off x="530314" y="5428381"/>
              <a:ext cx="1855866" cy="292608"/>
              <a:chOff x="578390" y="5377499"/>
              <a:chExt cx="1855866" cy="292805"/>
            </a:xfrm>
          </p:grpSpPr>
          <p:sp>
            <p:nvSpPr>
              <p:cNvPr id="258" name="Rectangle 257">
                <a:extLst>
                  <a:ext uri="{FF2B5EF4-FFF2-40B4-BE49-F238E27FC236}">
                    <a16:creationId xmlns:a16="http://schemas.microsoft.com/office/drawing/2014/main" id="{A0D24CE7-D35A-C843-871B-8ABD67784FAB}"/>
                  </a:ext>
                </a:extLst>
              </p:cNvPr>
              <p:cNvSpPr/>
              <p:nvPr/>
            </p:nvSpPr>
            <p:spPr>
              <a:xfrm rot="5400000">
                <a:off x="1314008" y="4641881"/>
                <a:ext cx="292805" cy="1764041"/>
              </a:xfrm>
              <a:prstGeom prst="rect">
                <a:avLst/>
              </a:prstGeom>
              <a:solidFill>
                <a:srgbClr val="F7CCA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L1 Cache Capacity</a:t>
                </a:r>
              </a:p>
            </p:txBody>
          </p:sp>
          <p:cxnSp>
            <p:nvCxnSpPr>
              <p:cNvPr id="265" name="Straight Connector 264">
                <a:extLst>
                  <a:ext uri="{FF2B5EF4-FFF2-40B4-BE49-F238E27FC236}">
                    <a16:creationId xmlns:a16="http://schemas.microsoft.com/office/drawing/2014/main" id="{A00127A9-DE25-974F-BB19-3BFCBE74F2E8}"/>
                  </a:ext>
                </a:extLst>
              </p:cNvPr>
              <p:cNvCxnSpPr>
                <a:cxnSpLocks/>
                <a:endCxn id="258" idx="0"/>
              </p:cNvCxnSpPr>
              <p:nvPr/>
            </p:nvCxnSpPr>
            <p:spPr>
              <a:xfrm flipH="1" flipV="1">
                <a:off x="2342432" y="5523903"/>
                <a:ext cx="91824"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2FF01A75-0F98-F642-822C-21CB13110432}"/>
                </a:ext>
              </a:extLst>
            </p:cNvPr>
            <p:cNvGrpSpPr/>
            <p:nvPr/>
          </p:nvGrpSpPr>
          <p:grpSpPr>
            <a:xfrm>
              <a:off x="530973" y="5870200"/>
              <a:ext cx="1858714" cy="292608"/>
              <a:chOff x="578389" y="5789319"/>
              <a:chExt cx="1858714" cy="292608"/>
            </a:xfrm>
            <a:solidFill>
              <a:srgbClr val="F7CCAD"/>
            </a:solidFill>
          </p:grpSpPr>
          <p:sp>
            <p:nvSpPr>
              <p:cNvPr id="259" name="Rectangle 258">
                <a:extLst>
                  <a:ext uri="{FF2B5EF4-FFF2-40B4-BE49-F238E27FC236}">
                    <a16:creationId xmlns:a16="http://schemas.microsoft.com/office/drawing/2014/main" id="{8A56611B-D5C3-9B48-B68B-267D7CEC58F6}"/>
                  </a:ext>
                </a:extLst>
              </p:cNvPr>
              <p:cNvSpPr/>
              <p:nvPr/>
            </p:nvSpPr>
            <p:spPr>
              <a:xfrm rot="5400000">
                <a:off x="1314106" y="5053602"/>
                <a:ext cx="292608" cy="1764042"/>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Compute-Bound</a:t>
                </a:r>
              </a:p>
            </p:txBody>
          </p:sp>
          <p:cxnSp>
            <p:nvCxnSpPr>
              <p:cNvPr id="266" name="Straight Connector 265">
                <a:extLst>
                  <a:ext uri="{FF2B5EF4-FFF2-40B4-BE49-F238E27FC236}">
                    <a16:creationId xmlns:a16="http://schemas.microsoft.com/office/drawing/2014/main" id="{C2B32F69-526B-2041-8DFD-F26911037B49}"/>
                  </a:ext>
                </a:extLst>
              </p:cNvPr>
              <p:cNvCxnSpPr>
                <a:cxnSpLocks/>
                <a:endCxn id="259" idx="0"/>
              </p:cNvCxnSpPr>
              <p:nvPr/>
            </p:nvCxnSpPr>
            <p:spPr>
              <a:xfrm flipH="1" flipV="1">
                <a:off x="2342431" y="5935623"/>
                <a:ext cx="94672" cy="0"/>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73" name="Rectangle 72">
              <a:extLst>
                <a:ext uri="{FF2B5EF4-FFF2-40B4-BE49-F238E27FC236}">
                  <a16:creationId xmlns:a16="http://schemas.microsoft.com/office/drawing/2014/main" id="{AED7BDFC-6819-A546-B750-007439F4C1E6}"/>
                </a:ext>
              </a:extLst>
            </p:cNvPr>
            <p:cNvSpPr/>
            <p:nvPr/>
          </p:nvSpPr>
          <p:spPr>
            <a:xfrm rot="16200000">
              <a:off x="-2005341" y="4847176"/>
              <a:ext cx="4572000" cy="338554"/>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Arial" panose="020B0604020202020204" pitchFamily="34" charset="0"/>
                </a:rPr>
                <a:t>Memory Bottleneck Classes</a:t>
              </a:r>
            </a:p>
          </p:txBody>
        </p:sp>
        <p:sp>
          <p:nvSpPr>
            <p:cNvPr id="220" name="Rectangle 219">
              <a:extLst>
                <a:ext uri="{FF2B5EF4-FFF2-40B4-BE49-F238E27FC236}">
                  <a16:creationId xmlns:a16="http://schemas.microsoft.com/office/drawing/2014/main" id="{09C1FB5C-1A31-494E-9FF6-6AD0C88F744A}"/>
                </a:ext>
              </a:extLst>
            </p:cNvPr>
            <p:cNvSpPr/>
            <p:nvPr/>
          </p:nvSpPr>
          <p:spPr>
            <a:xfrm>
              <a:off x="-183966" y="3224820"/>
              <a:ext cx="2930889"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Arial" panose="020B0604020202020204" pitchFamily="34" charset="0"/>
                </a:rPr>
                <a:t>Methodology Output</a:t>
              </a:r>
            </a:p>
          </p:txBody>
        </p:sp>
      </p:grpSp>
      <p:grpSp>
        <p:nvGrpSpPr>
          <p:cNvPr id="105" name="Group 104">
            <a:extLst>
              <a:ext uri="{FF2B5EF4-FFF2-40B4-BE49-F238E27FC236}">
                <a16:creationId xmlns:a16="http://schemas.microsoft.com/office/drawing/2014/main" id="{7BD2A736-93A3-1348-BB50-5C925BE3867E}"/>
              </a:ext>
            </a:extLst>
          </p:cNvPr>
          <p:cNvGrpSpPr/>
          <p:nvPr/>
        </p:nvGrpSpPr>
        <p:grpSpPr>
          <a:xfrm>
            <a:off x="5839230" y="3958351"/>
            <a:ext cx="3162666" cy="2825927"/>
            <a:chOff x="5839230" y="3958351"/>
            <a:chExt cx="3162666" cy="2825927"/>
          </a:xfrm>
        </p:grpSpPr>
        <p:grpSp>
          <p:nvGrpSpPr>
            <p:cNvPr id="161" name="Group 160">
              <a:extLst>
                <a:ext uri="{FF2B5EF4-FFF2-40B4-BE49-F238E27FC236}">
                  <a16:creationId xmlns:a16="http://schemas.microsoft.com/office/drawing/2014/main" id="{0220B01A-B958-CD45-864B-20A0AEE3B640}"/>
                </a:ext>
              </a:extLst>
            </p:cNvPr>
            <p:cNvGrpSpPr/>
            <p:nvPr/>
          </p:nvGrpSpPr>
          <p:grpSpPr>
            <a:xfrm>
              <a:off x="5839232" y="4712174"/>
              <a:ext cx="2733954" cy="2072104"/>
              <a:chOff x="6709876" y="2394997"/>
              <a:chExt cx="2733954" cy="2072104"/>
            </a:xfrm>
          </p:grpSpPr>
          <p:sp>
            <p:nvSpPr>
              <p:cNvPr id="162" name="Rectangle 161">
                <a:extLst>
                  <a:ext uri="{FF2B5EF4-FFF2-40B4-BE49-F238E27FC236}">
                    <a16:creationId xmlns:a16="http://schemas.microsoft.com/office/drawing/2014/main" id="{FBD98893-3B55-1540-B6DC-C5EA9FC39F24}"/>
                  </a:ext>
                </a:extLst>
              </p:cNvPr>
              <p:cNvSpPr/>
              <p:nvPr/>
            </p:nvSpPr>
            <p:spPr>
              <a:xfrm>
                <a:off x="6709876" y="2394997"/>
                <a:ext cx="2733954" cy="2072104"/>
              </a:xfrm>
              <a:prstGeom prst="rect">
                <a:avLst/>
              </a:prstGeom>
              <a:solidFill>
                <a:srgbClr val="FFFFFF"/>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64" name="Group 163">
                <a:extLst>
                  <a:ext uri="{FF2B5EF4-FFF2-40B4-BE49-F238E27FC236}">
                    <a16:creationId xmlns:a16="http://schemas.microsoft.com/office/drawing/2014/main" id="{26A3FA54-59C6-6A41-8243-D059022367D3}"/>
                  </a:ext>
                </a:extLst>
              </p:cNvPr>
              <p:cNvGrpSpPr/>
              <p:nvPr/>
            </p:nvGrpSpPr>
            <p:grpSpPr>
              <a:xfrm>
                <a:off x="6911643" y="3037437"/>
                <a:ext cx="2287368" cy="1336136"/>
                <a:chOff x="7342803" y="785533"/>
                <a:chExt cx="2287368" cy="1336136"/>
              </a:xfrm>
            </p:grpSpPr>
            <p:grpSp>
              <p:nvGrpSpPr>
                <p:cNvPr id="167" name="Group 166">
                  <a:extLst>
                    <a:ext uri="{FF2B5EF4-FFF2-40B4-BE49-F238E27FC236}">
                      <a16:creationId xmlns:a16="http://schemas.microsoft.com/office/drawing/2014/main" id="{2BD570D6-697F-C940-9CF1-F18F374158E6}"/>
                    </a:ext>
                  </a:extLst>
                </p:cNvPr>
                <p:cNvGrpSpPr/>
                <p:nvPr/>
              </p:nvGrpSpPr>
              <p:grpSpPr>
                <a:xfrm>
                  <a:off x="7342803" y="1190909"/>
                  <a:ext cx="2268820" cy="930760"/>
                  <a:chOff x="4856024" y="2742516"/>
                  <a:chExt cx="2268820" cy="930760"/>
                </a:xfrm>
              </p:grpSpPr>
              <p:sp>
                <p:nvSpPr>
                  <p:cNvPr id="169" name="Rounded Rectangle 168">
                    <a:extLst>
                      <a:ext uri="{FF2B5EF4-FFF2-40B4-BE49-F238E27FC236}">
                        <a16:creationId xmlns:a16="http://schemas.microsoft.com/office/drawing/2014/main" id="{9E8C29A8-F117-2445-BCAE-D643E82DE6E0}"/>
                      </a:ext>
                    </a:extLst>
                  </p:cNvPr>
                  <p:cNvSpPr/>
                  <p:nvPr/>
                </p:nvSpPr>
                <p:spPr>
                  <a:xfrm>
                    <a:off x="4856024" y="2742516"/>
                    <a:ext cx="2268820" cy="323519"/>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LLC MPKI</a:t>
                    </a:r>
                  </a:p>
                </p:txBody>
              </p:sp>
              <p:sp>
                <p:nvSpPr>
                  <p:cNvPr id="170" name="Rounded Rectangle 169">
                    <a:extLst>
                      <a:ext uri="{FF2B5EF4-FFF2-40B4-BE49-F238E27FC236}">
                        <a16:creationId xmlns:a16="http://schemas.microsoft.com/office/drawing/2014/main" id="{A91CF9B5-CB62-2347-86B3-10DBCF38E5AB}"/>
                      </a:ext>
                    </a:extLst>
                  </p:cNvPr>
                  <p:cNvSpPr/>
                  <p:nvPr/>
                </p:nvSpPr>
                <p:spPr>
                  <a:xfrm>
                    <a:off x="4856024" y="3160205"/>
                    <a:ext cx="2268819" cy="513071"/>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Last-to-First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Miss Ratio (LFMR)</a:t>
                    </a:r>
                  </a:p>
                </p:txBody>
              </p:sp>
            </p:grpSp>
            <p:sp>
              <p:nvSpPr>
                <p:cNvPr id="166" name="Rounded Rectangle 165">
                  <a:extLst>
                    <a:ext uri="{FF2B5EF4-FFF2-40B4-BE49-F238E27FC236}">
                      <a16:creationId xmlns:a16="http://schemas.microsoft.com/office/drawing/2014/main" id="{03EDAE7C-784D-2A4E-8C34-AAC75FE6602D}"/>
                    </a:ext>
                  </a:extLst>
                </p:cNvPr>
                <p:cNvSpPr/>
                <p:nvPr/>
              </p:nvSpPr>
              <p:spPr>
                <a:xfrm>
                  <a:off x="7342803" y="785533"/>
                  <a:ext cx="2287368" cy="314220"/>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Arithmetic Intensity</a:t>
                  </a:r>
                </a:p>
              </p:txBody>
            </p:sp>
          </p:grpSp>
        </p:grpSp>
        <p:sp>
          <p:nvSpPr>
            <p:cNvPr id="198" name="Rectangle 197">
              <a:extLst>
                <a:ext uri="{FF2B5EF4-FFF2-40B4-BE49-F238E27FC236}">
                  <a16:creationId xmlns:a16="http://schemas.microsoft.com/office/drawing/2014/main" id="{A16657A7-B43E-744C-9D7C-AA01AD285B96}"/>
                </a:ext>
              </a:extLst>
            </p:cNvPr>
            <p:cNvSpPr/>
            <p:nvPr/>
          </p:nvSpPr>
          <p:spPr>
            <a:xfrm>
              <a:off x="5839230" y="4719979"/>
              <a:ext cx="2733956" cy="557784"/>
            </a:xfrm>
            <a:prstGeom prst="rect">
              <a:avLst/>
            </a:prstGeom>
            <a:solidFill>
              <a:srgbClr val="333F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Memory Bottleneck Class.</a:t>
              </a:r>
            </a:p>
          </p:txBody>
        </p:sp>
        <p:grpSp>
          <p:nvGrpSpPr>
            <p:cNvPr id="102" name="Group 101">
              <a:extLst>
                <a:ext uri="{FF2B5EF4-FFF2-40B4-BE49-F238E27FC236}">
                  <a16:creationId xmlns:a16="http://schemas.microsoft.com/office/drawing/2014/main" id="{C077B7A4-27FC-2D45-88F0-FA4DE83CBDB3}"/>
                </a:ext>
              </a:extLst>
            </p:cNvPr>
            <p:cNvGrpSpPr/>
            <p:nvPr/>
          </p:nvGrpSpPr>
          <p:grpSpPr>
            <a:xfrm>
              <a:off x="8565610" y="3958351"/>
              <a:ext cx="436286" cy="1817116"/>
              <a:chOff x="8565610" y="3958351"/>
              <a:chExt cx="436286" cy="1817116"/>
            </a:xfrm>
          </p:grpSpPr>
          <p:cxnSp>
            <p:nvCxnSpPr>
              <p:cNvPr id="179" name="Straight Arrow Connector 178">
                <a:extLst>
                  <a:ext uri="{FF2B5EF4-FFF2-40B4-BE49-F238E27FC236}">
                    <a16:creationId xmlns:a16="http://schemas.microsoft.com/office/drawing/2014/main" id="{EF1A96B5-9A92-EC4B-8A85-EAE616D9A494}"/>
                  </a:ext>
                </a:extLst>
              </p:cNvPr>
              <p:cNvCxnSpPr>
                <a:cxnSpLocks/>
              </p:cNvCxnSpPr>
              <p:nvPr/>
            </p:nvCxnSpPr>
            <p:spPr>
              <a:xfrm flipH="1">
                <a:off x="8565610" y="5775467"/>
                <a:ext cx="43628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34009172-7064-4346-9621-ABE20B301D86}"/>
                  </a:ext>
                </a:extLst>
              </p:cNvPr>
              <p:cNvCxnSpPr>
                <a:cxnSpLocks/>
              </p:cNvCxnSpPr>
              <p:nvPr/>
            </p:nvCxnSpPr>
            <p:spPr>
              <a:xfrm>
                <a:off x="9001125" y="3958351"/>
                <a:ext cx="0" cy="18171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84" name="Straight Connector 183">
            <a:extLst>
              <a:ext uri="{FF2B5EF4-FFF2-40B4-BE49-F238E27FC236}">
                <a16:creationId xmlns:a16="http://schemas.microsoft.com/office/drawing/2014/main" id="{5605DF4A-F3F2-CC4D-9023-CFBE3E0AB169}"/>
              </a:ext>
            </a:extLst>
          </p:cNvPr>
          <p:cNvCxnSpPr>
            <a:cxnSpLocks/>
          </p:cNvCxnSpPr>
          <p:nvPr/>
        </p:nvCxnSpPr>
        <p:spPr>
          <a:xfrm>
            <a:off x="309531" y="3108880"/>
            <a:ext cx="8389554"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3" name="Slide Number Placeholder 5">
            <a:extLst>
              <a:ext uri="{FF2B5EF4-FFF2-40B4-BE49-F238E27FC236}">
                <a16:creationId xmlns:a16="http://schemas.microsoft.com/office/drawing/2014/main" id="{DBCE0256-B1BC-9D4B-9F7B-572FD2EB8930}"/>
              </a:ext>
            </a:extLst>
          </p:cNvPr>
          <p:cNvSpPr txBox="1">
            <a:spLocks/>
          </p:cNvSpPr>
          <p:nvPr/>
        </p:nvSpPr>
        <p:spPr>
          <a:xfrm>
            <a:off x="8016285" y="6363563"/>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panose="02040503050406030204" pitchFamily="18" charset="0"/>
                <a:ea typeface="Cambria Math" panose="02040503050406030204" pitchFamily="18" charset="0"/>
                <a:cs typeface="+mn-cs"/>
              </a:rPr>
              <a:t>270</a:t>
            </a:r>
          </a:p>
        </p:txBody>
      </p:sp>
      <p:grpSp>
        <p:nvGrpSpPr>
          <p:cNvPr id="134" name="Group 133">
            <a:extLst>
              <a:ext uri="{FF2B5EF4-FFF2-40B4-BE49-F238E27FC236}">
                <a16:creationId xmlns:a16="http://schemas.microsoft.com/office/drawing/2014/main" id="{871793EA-946C-D245-9D0F-6EA93A29D1D5}"/>
              </a:ext>
            </a:extLst>
          </p:cNvPr>
          <p:cNvGrpSpPr/>
          <p:nvPr/>
        </p:nvGrpSpPr>
        <p:grpSpPr>
          <a:xfrm>
            <a:off x="33822" y="686024"/>
            <a:ext cx="8962501" cy="5760017"/>
            <a:chOff x="33822" y="686024"/>
            <a:chExt cx="8962501" cy="5760017"/>
          </a:xfrm>
        </p:grpSpPr>
        <p:sp>
          <p:nvSpPr>
            <p:cNvPr id="138" name="Rectangle 137">
              <a:extLst>
                <a:ext uri="{FF2B5EF4-FFF2-40B4-BE49-F238E27FC236}">
                  <a16:creationId xmlns:a16="http://schemas.microsoft.com/office/drawing/2014/main" id="{D5562ACF-C6DB-1A46-B272-F5357ED42020}"/>
                </a:ext>
              </a:extLst>
            </p:cNvPr>
            <p:cNvSpPr/>
            <p:nvPr/>
          </p:nvSpPr>
          <p:spPr>
            <a:xfrm>
              <a:off x="33822" y="4635910"/>
              <a:ext cx="5743809" cy="1810131"/>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1" name="Rectangle 150">
              <a:extLst>
                <a:ext uri="{FF2B5EF4-FFF2-40B4-BE49-F238E27FC236}">
                  <a16:creationId xmlns:a16="http://schemas.microsoft.com/office/drawing/2014/main" id="{9B398435-B761-C045-8E60-F79024C3C2CE}"/>
                </a:ext>
              </a:extLst>
            </p:cNvPr>
            <p:cNvSpPr/>
            <p:nvPr/>
          </p:nvSpPr>
          <p:spPr>
            <a:xfrm>
              <a:off x="42687" y="3142410"/>
              <a:ext cx="8953636" cy="150837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Rectangle 151">
              <a:extLst>
                <a:ext uri="{FF2B5EF4-FFF2-40B4-BE49-F238E27FC236}">
                  <a16:creationId xmlns:a16="http://schemas.microsoft.com/office/drawing/2014/main" id="{49D826FC-7E49-0640-99E2-623234613C47}"/>
                </a:ext>
              </a:extLst>
            </p:cNvPr>
            <p:cNvSpPr/>
            <p:nvPr/>
          </p:nvSpPr>
          <p:spPr>
            <a:xfrm>
              <a:off x="92924" y="686024"/>
              <a:ext cx="5278691" cy="2345551"/>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6" name="Rounded Rectangle 155">
              <a:extLst>
                <a:ext uri="{FF2B5EF4-FFF2-40B4-BE49-F238E27FC236}">
                  <a16:creationId xmlns:a16="http://schemas.microsoft.com/office/drawing/2014/main" id="{4AD0DCEF-0174-E54A-B1DC-128ABE5B826A}"/>
                </a:ext>
              </a:extLst>
            </p:cNvPr>
            <p:cNvSpPr/>
            <p:nvPr/>
          </p:nvSpPr>
          <p:spPr>
            <a:xfrm>
              <a:off x="5468456" y="1108404"/>
              <a:ext cx="1487695" cy="161774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7" name="Rectangle 156">
            <a:extLst>
              <a:ext uri="{FF2B5EF4-FFF2-40B4-BE49-F238E27FC236}">
                <a16:creationId xmlns:a16="http://schemas.microsoft.com/office/drawing/2014/main" id="{27300F7A-9EAC-6546-A643-33005BCCBA16}"/>
              </a:ext>
            </a:extLst>
          </p:cNvPr>
          <p:cNvSpPr/>
          <p:nvPr/>
        </p:nvSpPr>
        <p:spPr>
          <a:xfrm>
            <a:off x="5076893" y="6446041"/>
            <a:ext cx="661453" cy="424596"/>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009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9B8D7-9C14-C143-B781-628DC7A2D1FF}"/>
              </a:ext>
            </a:extLst>
          </p:cNvPr>
          <p:cNvSpPr>
            <a:spLocks noGrp="1"/>
          </p:cNvSpPr>
          <p:nvPr>
            <p:ph type="title"/>
          </p:nvPr>
        </p:nvSpPr>
        <p:spPr/>
        <p:txBody>
          <a:bodyPr/>
          <a:lstStyle/>
          <a:p>
            <a:r>
              <a:rPr lang="en-US" sz="3200" dirty="0"/>
              <a:t>Step 3: Memory Bottleneck Classification (1/2)</a:t>
            </a:r>
          </a:p>
        </p:txBody>
      </p:sp>
      <p:sp>
        <p:nvSpPr>
          <p:cNvPr id="4" name="Rounded Rectangle 3">
            <a:extLst>
              <a:ext uri="{FF2B5EF4-FFF2-40B4-BE49-F238E27FC236}">
                <a16:creationId xmlns:a16="http://schemas.microsoft.com/office/drawing/2014/main" id="{A93E776C-E039-A64B-B0F2-869F21028337}"/>
              </a:ext>
            </a:extLst>
          </p:cNvPr>
          <p:cNvSpPr/>
          <p:nvPr/>
        </p:nvSpPr>
        <p:spPr>
          <a:xfrm>
            <a:off x="75991" y="813916"/>
            <a:ext cx="8987622" cy="1727403"/>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br>
            <a:r>
              <a:rPr kumimoji="0" lang="en-US" sz="2800" b="1" i="0" u="none" strike="noStrike" kern="1200" cap="none" spc="0" normalizeH="0" baseline="0" noProof="0" dirty="0">
                <a:ln>
                  <a:noFill/>
                </a:ln>
                <a:solidFill>
                  <a:srgbClr val="4472C4"/>
                </a:solidFill>
                <a:effectLst/>
                <a:uLnTx/>
                <a:uFillTx/>
                <a:latin typeface="Cambria" panose="02040503050406030204" pitchFamily="18" charset="0"/>
                <a:ea typeface="+mn-ea"/>
                <a:cs typeface="Arial" panose="020B0604020202020204" pitchFamily="34" charset="0"/>
              </a:rPr>
              <a:t>Arithmetic Intensity (AI)</a:t>
            </a:r>
            <a:br>
              <a:rPr kumimoji="0" lang="en-US" sz="2800" b="0" i="0" u="none" strike="noStrike" kern="1200" cap="none" spc="0" normalizeH="0" baseline="0" noProof="0" dirty="0">
                <a:ln>
                  <a:noFill/>
                </a:ln>
                <a:solidFill>
                  <a:srgbClr val="4472C4"/>
                </a:solidFill>
                <a:effectLst/>
                <a:uLnTx/>
                <a:uFillTx/>
                <a:latin typeface="Cambria" panose="02040503050406030204" pitchFamily="18" charset="0"/>
                <a:ea typeface="+mn-ea"/>
                <a:cs typeface="Arial" panose="020B0604020202020204" pitchFamily="34" charset="0"/>
              </a:rPr>
            </a:br>
            <a:endParaRPr kumimoji="0" lang="en-US" sz="500" b="0" i="0" u="none" strike="noStrike" kern="1200" cap="none" spc="0" normalizeH="0" baseline="0" noProof="0" dirty="0">
              <a:ln>
                <a:noFill/>
              </a:ln>
              <a:solidFill>
                <a:srgbClr val="4472C4"/>
              </a:solidFill>
              <a:effectLst/>
              <a:uLnTx/>
              <a:uFillTx/>
              <a:latin typeface="Cambria" panose="02040503050406030204" pitchFamily="18"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floating-point/arithmetic operations per L1 cache lines accessed</a:t>
            </a:r>
            <a:b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endParaRPr kumimoji="0" lang="en-US" sz="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shows </a:t>
            </a:r>
            <a:r>
              <a:rPr kumimoji="0" lang="en-US" sz="2400" b="1" i="0" u="none" strike="noStrike" kern="1200" cap="none" spc="0" normalizeH="0" baseline="0" noProof="0" dirty="0">
                <a:ln>
                  <a:noFill/>
                </a:ln>
                <a:solidFill>
                  <a:srgbClr val="7030A0"/>
                </a:solidFill>
                <a:effectLst/>
                <a:uLnTx/>
                <a:uFillTx/>
                <a:latin typeface="Cambria" panose="02040503050406030204" pitchFamily="18" charset="0"/>
                <a:ea typeface="+mn-ea"/>
                <a:cs typeface="Arial" panose="020B0604020202020204" pitchFamily="34" charset="0"/>
              </a:rPr>
              <a:t>computational intensity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per memory request</a:t>
            </a:r>
            <a:b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7" name="Rounded Rectangle 6">
            <a:extLst>
              <a:ext uri="{FF2B5EF4-FFF2-40B4-BE49-F238E27FC236}">
                <a16:creationId xmlns:a16="http://schemas.microsoft.com/office/drawing/2014/main" id="{507883F3-CB48-FC4F-A9BA-9E572046607D}"/>
              </a:ext>
            </a:extLst>
          </p:cNvPr>
          <p:cNvSpPr/>
          <p:nvPr/>
        </p:nvSpPr>
        <p:spPr>
          <a:xfrm>
            <a:off x="75991" y="2711989"/>
            <a:ext cx="8987622" cy="1727403"/>
          </a:xfrm>
          <a:prstGeom prst="roundRect">
            <a:avLst/>
          </a:prstGeom>
          <a:solidFill>
            <a:schemeClr val="accent6">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br>
            <a:r>
              <a:rPr kumimoji="0" lang="en-US" sz="28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LLC Misses-per-Kilo-Instructions (MPKI)</a:t>
            </a:r>
            <a:br>
              <a:rPr kumimoji="0" lang="en-US" sz="28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br>
            <a:endParaRPr kumimoji="0" lang="en-US" sz="500" b="1" i="0" u="none" strike="noStrike" kern="1200" cap="none" spc="0" normalizeH="0" baseline="0" noProof="0" dirty="0">
              <a:ln>
                <a:noFill/>
              </a:ln>
              <a:solidFill>
                <a:srgbClr val="70AD47"/>
              </a:solidFill>
              <a:effectLst/>
              <a:uLnTx/>
              <a:uFillTx/>
              <a:latin typeface="Cambria" panose="02040503050406030204" pitchFamily="18"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LLC misses per one thousand instructions</a:t>
            </a:r>
            <a:b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endParaRPr kumimoji="0" lang="en-US" sz="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shows </a:t>
            </a:r>
            <a:r>
              <a:rPr kumimoji="0" lang="en-US" sz="24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memory intensity</a:t>
            </a:r>
            <a:endPar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8" name="Rounded Rectangle 7">
            <a:extLst>
              <a:ext uri="{FF2B5EF4-FFF2-40B4-BE49-F238E27FC236}">
                <a16:creationId xmlns:a16="http://schemas.microsoft.com/office/drawing/2014/main" id="{F3A33352-8D02-E04F-93A8-36FB658B5D3A}"/>
              </a:ext>
            </a:extLst>
          </p:cNvPr>
          <p:cNvSpPr/>
          <p:nvPr/>
        </p:nvSpPr>
        <p:spPr>
          <a:xfrm>
            <a:off x="75991" y="4610062"/>
            <a:ext cx="8987622" cy="1727403"/>
          </a:xfrm>
          <a:prstGeom prst="roundRect">
            <a:avLst/>
          </a:prstGeom>
          <a:solidFill>
            <a:schemeClr val="accent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br>
            <a:r>
              <a:rPr kumimoji="0" lang="en-US" sz="2800" b="1" i="0"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Last-to-First Miss Ratio (LFMR)</a:t>
            </a:r>
            <a:br>
              <a:rPr kumimoji="0" lang="en-US" sz="5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mn-ea"/>
                <a:cs typeface="Arial" panose="020B0604020202020204" pitchFamily="34" charset="0"/>
              </a:rPr>
            </a:br>
            <a:endParaRPr kumimoji="0" lang="en-US" sz="5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LLC misses per L1 misses</a:t>
            </a:r>
            <a:b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endParaRPr kumimoji="0" lang="en-US" sz="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shows if an application </a:t>
            </a:r>
            <a:r>
              <a:rPr kumimoji="0" lang="en-US" sz="24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benefits from L2/L3 caches</a:t>
            </a:r>
            <a:endPar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4FEFDBF3-4F44-4543-B4A7-6FFF612F1A79}"/>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panose="02040503050406030204" pitchFamily="18" charset="0"/>
                <a:ea typeface="Cambria Math" panose="02040503050406030204" pitchFamily="18" charset="0"/>
                <a:cs typeface="+mn-cs"/>
              </a:rPr>
              <a:t>271</a:t>
            </a:r>
          </a:p>
        </p:txBody>
      </p:sp>
    </p:spTree>
    <p:extLst>
      <p:ext uri="{BB962C8B-B14F-4D97-AF65-F5344CB8AC3E}">
        <p14:creationId xmlns:p14="http://schemas.microsoft.com/office/powerpoint/2010/main" val="18959933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4652E-FCDE-894E-960B-093E3B733EF3}"/>
              </a:ext>
            </a:extLst>
          </p:cNvPr>
          <p:cNvSpPr>
            <a:spLocks noGrp="1"/>
          </p:cNvSpPr>
          <p:nvPr>
            <p:ph type="title"/>
          </p:nvPr>
        </p:nvSpPr>
        <p:spPr/>
        <p:txBody>
          <a:bodyPr/>
          <a:lstStyle/>
          <a:p>
            <a:r>
              <a:rPr lang="en-US" sz="3200" dirty="0"/>
              <a:t>Step 3: Memory Bottleneck Classification (2/2)</a:t>
            </a:r>
          </a:p>
        </p:txBody>
      </p:sp>
      <p:sp>
        <p:nvSpPr>
          <p:cNvPr id="3" name="Content Placeholder 2">
            <a:extLst>
              <a:ext uri="{FF2B5EF4-FFF2-40B4-BE49-F238E27FC236}">
                <a16:creationId xmlns:a16="http://schemas.microsoft.com/office/drawing/2014/main" id="{AC46BFED-3922-D843-8C58-2A4F2B896BA6}"/>
              </a:ext>
            </a:extLst>
          </p:cNvPr>
          <p:cNvSpPr>
            <a:spLocks noGrp="1"/>
          </p:cNvSpPr>
          <p:nvPr>
            <p:ph idx="1"/>
          </p:nvPr>
        </p:nvSpPr>
        <p:spPr>
          <a:xfrm>
            <a:off x="-5827" y="792756"/>
            <a:ext cx="8987622" cy="1323642"/>
          </a:xfrm>
        </p:spPr>
        <p:txBody>
          <a:bodyPr/>
          <a:lstStyle/>
          <a:p>
            <a:r>
              <a:rPr lang="en-US" b="1" dirty="0">
                <a:solidFill>
                  <a:schemeClr val="accent1">
                    <a:lumMod val="75000"/>
                  </a:schemeClr>
                </a:solidFill>
              </a:rPr>
              <a:t>Goal: </a:t>
            </a:r>
            <a:r>
              <a:rPr lang="en-US" dirty="0"/>
              <a:t>identify</a:t>
            </a:r>
            <a:r>
              <a:rPr lang="en-US" dirty="0">
                <a:solidFill>
                  <a:schemeClr val="accent1">
                    <a:lumMod val="75000"/>
                  </a:schemeClr>
                </a:solidFill>
              </a:rPr>
              <a:t> </a:t>
            </a:r>
            <a:r>
              <a:rPr lang="en-US" dirty="0"/>
              <a:t>the specific </a:t>
            </a:r>
            <a:r>
              <a:rPr lang="en-US" dirty="0">
                <a:solidFill>
                  <a:schemeClr val="accent5"/>
                </a:solidFill>
              </a:rPr>
              <a:t>sources of data movement </a:t>
            </a:r>
            <a:r>
              <a:rPr lang="en-US" dirty="0"/>
              <a:t>bottlenecks</a:t>
            </a:r>
          </a:p>
        </p:txBody>
      </p:sp>
      <p:grpSp>
        <p:nvGrpSpPr>
          <p:cNvPr id="14" name="Group 13">
            <a:extLst>
              <a:ext uri="{FF2B5EF4-FFF2-40B4-BE49-F238E27FC236}">
                <a16:creationId xmlns:a16="http://schemas.microsoft.com/office/drawing/2014/main" id="{86FA803D-9239-2A48-B5DB-BE2A11B964E9}"/>
              </a:ext>
            </a:extLst>
          </p:cNvPr>
          <p:cNvGrpSpPr/>
          <p:nvPr/>
        </p:nvGrpSpPr>
        <p:grpSpPr>
          <a:xfrm>
            <a:off x="248685" y="2077363"/>
            <a:ext cx="3241964" cy="2309975"/>
            <a:chOff x="5493571" y="713530"/>
            <a:chExt cx="3241964" cy="2309975"/>
          </a:xfrm>
        </p:grpSpPr>
        <p:sp>
          <p:nvSpPr>
            <p:cNvPr id="16" name="Rounded Rectangle 15">
              <a:extLst>
                <a:ext uri="{FF2B5EF4-FFF2-40B4-BE49-F238E27FC236}">
                  <a16:creationId xmlns:a16="http://schemas.microsoft.com/office/drawing/2014/main" id="{48A74E2D-B346-4343-B28C-46F5486C450D}"/>
                </a:ext>
              </a:extLst>
            </p:cNvPr>
            <p:cNvSpPr/>
            <p:nvPr/>
          </p:nvSpPr>
          <p:spPr>
            <a:xfrm rot="5400000">
              <a:off x="6088247" y="376218"/>
              <a:ext cx="2052611" cy="3241964"/>
            </a:xfrm>
            <a:prstGeom prst="roundRect">
              <a:avLst/>
            </a:prstGeom>
            <a:solidFill>
              <a:schemeClr val="bg1">
                <a:lumMod val="95000"/>
                <a:alpha val="61961"/>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7" name="Group 16">
              <a:extLst>
                <a:ext uri="{FF2B5EF4-FFF2-40B4-BE49-F238E27FC236}">
                  <a16:creationId xmlns:a16="http://schemas.microsoft.com/office/drawing/2014/main" id="{27D506A2-2D83-1740-8EE3-DDDE4677DB27}"/>
                </a:ext>
              </a:extLst>
            </p:cNvPr>
            <p:cNvGrpSpPr/>
            <p:nvPr/>
          </p:nvGrpSpPr>
          <p:grpSpPr>
            <a:xfrm>
              <a:off x="5812044" y="713530"/>
              <a:ext cx="2646942" cy="385689"/>
              <a:chOff x="5882737" y="736482"/>
              <a:chExt cx="2646942" cy="385689"/>
            </a:xfrm>
          </p:grpSpPr>
          <p:sp>
            <p:nvSpPr>
              <p:cNvPr id="18" name="Rectangle 17">
                <a:extLst>
                  <a:ext uri="{FF2B5EF4-FFF2-40B4-BE49-F238E27FC236}">
                    <a16:creationId xmlns:a16="http://schemas.microsoft.com/office/drawing/2014/main" id="{272F69AF-AAF8-B84B-9712-546F64E76BC7}"/>
                  </a:ext>
                </a:extLst>
              </p:cNvPr>
              <p:cNvSpPr/>
              <p:nvPr/>
            </p:nvSpPr>
            <p:spPr>
              <a:xfrm>
                <a:off x="5911178" y="736482"/>
                <a:ext cx="2574994" cy="374112"/>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CB8DCBE5-9997-7A45-969E-E6BAFCC2B72C}"/>
                  </a:ext>
                </a:extLst>
              </p:cNvPr>
              <p:cNvSpPr/>
              <p:nvPr/>
            </p:nvSpPr>
            <p:spPr>
              <a:xfrm>
                <a:off x="5882737" y="752839"/>
                <a:ext cx="264694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DAMOV-SIM Simulator</a:t>
                </a:r>
              </a:p>
            </p:txBody>
          </p:sp>
        </p:grpSp>
      </p:grpSp>
      <p:grpSp>
        <p:nvGrpSpPr>
          <p:cNvPr id="20" name="Group 19">
            <a:extLst>
              <a:ext uri="{FF2B5EF4-FFF2-40B4-BE49-F238E27FC236}">
                <a16:creationId xmlns:a16="http://schemas.microsoft.com/office/drawing/2014/main" id="{9AD8E6E5-350F-9E41-810F-C543D5490CE2}"/>
              </a:ext>
            </a:extLst>
          </p:cNvPr>
          <p:cNvGrpSpPr/>
          <p:nvPr/>
        </p:nvGrpSpPr>
        <p:grpSpPr>
          <a:xfrm>
            <a:off x="75991" y="2563381"/>
            <a:ext cx="3588707" cy="1805663"/>
            <a:chOff x="5278720" y="1343991"/>
            <a:chExt cx="2210591" cy="1423850"/>
          </a:xfrm>
        </p:grpSpPr>
        <p:grpSp>
          <p:nvGrpSpPr>
            <p:cNvPr id="21" name="Group 20">
              <a:extLst>
                <a:ext uri="{FF2B5EF4-FFF2-40B4-BE49-F238E27FC236}">
                  <a16:creationId xmlns:a16="http://schemas.microsoft.com/office/drawing/2014/main" id="{6DEA2C40-C291-2549-86FC-552ECDD01061}"/>
                </a:ext>
              </a:extLst>
            </p:cNvPr>
            <p:cNvGrpSpPr/>
            <p:nvPr/>
          </p:nvGrpSpPr>
          <p:grpSpPr>
            <a:xfrm>
              <a:off x="5575959" y="1343991"/>
              <a:ext cx="1616112" cy="1154394"/>
              <a:chOff x="4488718" y="4513524"/>
              <a:chExt cx="1141898" cy="839646"/>
            </a:xfrm>
          </p:grpSpPr>
          <p:sp>
            <p:nvSpPr>
              <p:cNvPr id="23" name="Rounded Rectangle 22">
                <a:extLst>
                  <a:ext uri="{FF2B5EF4-FFF2-40B4-BE49-F238E27FC236}">
                    <a16:creationId xmlns:a16="http://schemas.microsoft.com/office/drawing/2014/main" id="{C519CAA4-D568-C542-AB78-AE8498B4E202}"/>
                  </a:ext>
                </a:extLst>
              </p:cNvPr>
              <p:cNvSpPr/>
              <p:nvPr/>
            </p:nvSpPr>
            <p:spPr>
              <a:xfrm>
                <a:off x="4488718" y="4513524"/>
                <a:ext cx="1141898" cy="824697"/>
              </a:xfrm>
              <a:prstGeom prst="roundRect">
                <a:avLst/>
              </a:prstGeom>
              <a:solidFill>
                <a:schemeClr val="accent5">
                  <a:lumMod val="20000"/>
                  <a:lumOff val="80000"/>
                  <a:alpha val="61961"/>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70AD47">
                      <a:lumMod val="20000"/>
                      <a:lumOff val="80000"/>
                    </a:srgbClr>
                  </a:solidFill>
                  <a:effectLst/>
                  <a:uLnTx/>
                  <a:uFillTx/>
                  <a:latin typeface="Arial" panose="020B0604020202020204" pitchFamily="34" charset="0"/>
                  <a:ea typeface="+mn-ea"/>
                  <a:cs typeface="Arial" panose="020B0604020202020204" pitchFamily="34" charset="0"/>
                </a:endParaRPr>
              </a:p>
            </p:txBody>
          </p:sp>
          <p:grpSp>
            <p:nvGrpSpPr>
              <p:cNvPr id="24" name="Group 23">
                <a:extLst>
                  <a:ext uri="{FF2B5EF4-FFF2-40B4-BE49-F238E27FC236}">
                    <a16:creationId xmlns:a16="http://schemas.microsoft.com/office/drawing/2014/main" id="{E56A4055-2BE5-7446-ABD1-8498242F23D5}"/>
                  </a:ext>
                </a:extLst>
              </p:cNvPr>
              <p:cNvGrpSpPr/>
              <p:nvPr/>
            </p:nvGrpSpPr>
            <p:grpSpPr>
              <a:xfrm>
                <a:off x="4612752" y="4562853"/>
                <a:ext cx="950503" cy="790315"/>
                <a:chOff x="5407524" y="3939604"/>
                <a:chExt cx="1291345" cy="1073716"/>
              </a:xfrm>
            </p:grpSpPr>
            <p:grpSp>
              <p:nvGrpSpPr>
                <p:cNvPr id="25" name="Group 24">
                  <a:extLst>
                    <a:ext uri="{FF2B5EF4-FFF2-40B4-BE49-F238E27FC236}">
                      <a16:creationId xmlns:a16="http://schemas.microsoft.com/office/drawing/2014/main" id="{56D9CCC4-FAFE-8A41-8B3E-8EE370DE1B96}"/>
                    </a:ext>
                  </a:extLst>
                </p:cNvPr>
                <p:cNvGrpSpPr/>
                <p:nvPr/>
              </p:nvGrpSpPr>
              <p:grpSpPr>
                <a:xfrm>
                  <a:off x="5407524" y="3939604"/>
                  <a:ext cx="1291345" cy="820577"/>
                  <a:chOff x="5850860" y="2018859"/>
                  <a:chExt cx="953311" cy="622201"/>
                </a:xfrm>
              </p:grpSpPr>
              <p:cxnSp>
                <p:nvCxnSpPr>
                  <p:cNvPr id="27" name="Straight Connector 26">
                    <a:extLst>
                      <a:ext uri="{FF2B5EF4-FFF2-40B4-BE49-F238E27FC236}">
                        <a16:creationId xmlns:a16="http://schemas.microsoft.com/office/drawing/2014/main" id="{BF0C06DB-32C0-0340-A770-FAE1DECAC762}"/>
                      </a:ext>
                    </a:extLst>
                  </p:cNvPr>
                  <p:cNvCxnSpPr>
                    <a:cxnSpLocks/>
                  </p:cNvCxnSpPr>
                  <p:nvPr/>
                </p:nvCxnSpPr>
                <p:spPr>
                  <a:xfrm>
                    <a:off x="5852420" y="2072110"/>
                    <a:ext cx="0" cy="56895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F895AE25-69AB-BB4E-8FF9-B82FF5B561A4}"/>
                      </a:ext>
                    </a:extLst>
                  </p:cNvPr>
                  <p:cNvCxnSpPr>
                    <a:cxnSpLocks/>
                  </p:cNvCxnSpPr>
                  <p:nvPr/>
                </p:nvCxnSpPr>
                <p:spPr>
                  <a:xfrm flipH="1">
                    <a:off x="5850860" y="2632970"/>
                    <a:ext cx="953311"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29" name="Freeform 28">
                    <a:extLst>
                      <a:ext uri="{FF2B5EF4-FFF2-40B4-BE49-F238E27FC236}">
                        <a16:creationId xmlns:a16="http://schemas.microsoft.com/office/drawing/2014/main" id="{B9906C46-1692-D647-9BB9-6D87DD31BFAA}"/>
                      </a:ext>
                    </a:extLst>
                  </p:cNvPr>
                  <p:cNvSpPr/>
                  <p:nvPr/>
                </p:nvSpPr>
                <p:spPr>
                  <a:xfrm>
                    <a:off x="5984064" y="2018859"/>
                    <a:ext cx="583660" cy="510331"/>
                  </a:xfrm>
                  <a:custGeom>
                    <a:avLst/>
                    <a:gdLst>
                      <a:gd name="connsiteX0" fmla="*/ 0 w 583660"/>
                      <a:gd name="connsiteY0" fmla="*/ 719847 h 719847"/>
                      <a:gd name="connsiteX1" fmla="*/ 428017 w 583660"/>
                      <a:gd name="connsiteY1" fmla="*/ 496111 h 719847"/>
                      <a:gd name="connsiteX2" fmla="*/ 583660 w 583660"/>
                      <a:gd name="connsiteY2" fmla="*/ 0 h 719847"/>
                    </a:gdLst>
                    <a:ahLst/>
                    <a:cxnLst>
                      <a:cxn ang="0">
                        <a:pos x="connsiteX0" y="connsiteY0"/>
                      </a:cxn>
                      <a:cxn ang="0">
                        <a:pos x="connsiteX1" y="connsiteY1"/>
                      </a:cxn>
                      <a:cxn ang="0">
                        <a:pos x="connsiteX2" y="connsiteY2"/>
                      </a:cxn>
                    </a:cxnLst>
                    <a:rect l="l" t="t" r="r" b="b"/>
                    <a:pathLst>
                      <a:path w="583660" h="719847">
                        <a:moveTo>
                          <a:pt x="0" y="719847"/>
                        </a:moveTo>
                        <a:cubicBezTo>
                          <a:pt x="165370" y="667966"/>
                          <a:pt x="330740" y="616085"/>
                          <a:pt x="428017" y="496111"/>
                        </a:cubicBezTo>
                        <a:cubicBezTo>
                          <a:pt x="525294" y="376137"/>
                          <a:pt x="554477" y="188068"/>
                          <a:pt x="583660" y="0"/>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6" name="Rectangle 25">
                  <a:extLst>
                    <a:ext uri="{FF2B5EF4-FFF2-40B4-BE49-F238E27FC236}">
                      <a16:creationId xmlns:a16="http://schemas.microsoft.com/office/drawing/2014/main" id="{87C42433-AC6C-FB43-A2E4-23DED5E56A9F}"/>
                    </a:ext>
                  </a:extLst>
                </p:cNvPr>
                <p:cNvSpPr/>
                <p:nvPr/>
              </p:nvSpPr>
              <p:spPr>
                <a:xfrm>
                  <a:off x="5791849" y="4749512"/>
                  <a:ext cx="522694" cy="26380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Cores</a:t>
                  </a:r>
                </a:p>
              </p:txBody>
            </p:sp>
          </p:grpSp>
        </p:grpSp>
        <p:sp>
          <p:nvSpPr>
            <p:cNvPr id="22" name="Rectangle 21">
              <a:extLst>
                <a:ext uri="{FF2B5EF4-FFF2-40B4-BE49-F238E27FC236}">
                  <a16:creationId xmlns:a16="http://schemas.microsoft.com/office/drawing/2014/main" id="{59B812DF-7235-D545-8232-A671235F96E4}"/>
                </a:ext>
              </a:extLst>
            </p:cNvPr>
            <p:cNvSpPr/>
            <p:nvPr/>
          </p:nvSpPr>
          <p:spPr>
            <a:xfrm>
              <a:off x="5278720" y="2476605"/>
              <a:ext cx="2210591" cy="29123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mbria" panose="02040503050406030204" pitchFamily="18" charset="0"/>
                  <a:ea typeface="+mn-ea"/>
                  <a:cs typeface="Arial" panose="020B0604020202020204" pitchFamily="34" charset="0"/>
                </a:rPr>
                <a:t>Scalability Analysis</a:t>
              </a:r>
            </a:p>
          </p:txBody>
        </p:sp>
      </p:grpSp>
      <p:sp>
        <p:nvSpPr>
          <p:cNvPr id="36" name="TextBox 21">
            <a:extLst>
              <a:ext uri="{FF2B5EF4-FFF2-40B4-BE49-F238E27FC236}">
                <a16:creationId xmlns:a16="http://schemas.microsoft.com/office/drawing/2014/main" id="{3C39DEBB-3C7B-0647-8D98-C0399FACBADC}"/>
              </a:ext>
            </a:extLst>
          </p:cNvPr>
          <p:cNvSpPr txBox="1"/>
          <p:nvPr/>
        </p:nvSpPr>
        <p:spPr>
          <a:xfrm>
            <a:off x="3915478" y="1629554"/>
            <a:ext cx="606552" cy="307777"/>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sp>
        <p:nvSpPr>
          <p:cNvPr id="152" name="Rectangle 151">
            <a:extLst>
              <a:ext uri="{FF2B5EF4-FFF2-40B4-BE49-F238E27FC236}">
                <a16:creationId xmlns:a16="http://schemas.microsoft.com/office/drawing/2014/main" id="{3EC4A947-DA4E-594E-BE2C-2F6350A19AE6}"/>
              </a:ext>
            </a:extLst>
          </p:cNvPr>
          <p:cNvSpPr/>
          <p:nvPr/>
        </p:nvSpPr>
        <p:spPr>
          <a:xfrm>
            <a:off x="279738" y="4452594"/>
            <a:ext cx="331141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Integrated </a:t>
            </a:r>
            <a:r>
              <a:rPr kumimoji="0" lang="en-US" sz="1800" b="0"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mn-ea"/>
                <a:cs typeface="+mn-cs"/>
              </a:rPr>
              <a:t>ZSim</a:t>
            </a:r>
            <a:r>
              <a:rPr kumimoji="0" lang="en-US" sz="1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and </a:t>
            </a:r>
            <a:r>
              <a:rPr kumimoji="0" lang="en-US" sz="1800" b="0"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mn-ea"/>
                <a:cs typeface="+mn-cs"/>
              </a:rPr>
              <a:t>Ramulator</a:t>
            </a:r>
            <a:r>
              <a:rPr kumimoji="0" lang="en-US" sz="1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a:t>
            </a:r>
          </a:p>
        </p:txBody>
      </p:sp>
      <p:sp>
        <p:nvSpPr>
          <p:cNvPr id="4" name="Rectangle 3">
            <a:extLst>
              <a:ext uri="{FF2B5EF4-FFF2-40B4-BE49-F238E27FC236}">
                <a16:creationId xmlns:a16="http://schemas.microsoft.com/office/drawing/2014/main" id="{9459DF8D-D6A8-3E4E-BABA-62CFC5CF5D09}"/>
              </a:ext>
            </a:extLst>
          </p:cNvPr>
          <p:cNvSpPr/>
          <p:nvPr/>
        </p:nvSpPr>
        <p:spPr>
          <a:xfrm>
            <a:off x="0" y="5086590"/>
            <a:ext cx="9144000" cy="113877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Scalability Analysis: </a:t>
            </a:r>
          </a:p>
          <a:p>
            <a:pPr marL="800100" marR="0" lvl="1" indent="-34290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 4, 16, 64, and 256 out-of-order/in-order host and NDP CPU cores</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3D-stacked memory as main memory</a:t>
            </a:r>
          </a:p>
        </p:txBody>
      </p:sp>
      <p:cxnSp>
        <p:nvCxnSpPr>
          <p:cNvPr id="146" name="Elbow Connector 145">
            <a:extLst>
              <a:ext uri="{FF2B5EF4-FFF2-40B4-BE49-F238E27FC236}">
                <a16:creationId xmlns:a16="http://schemas.microsoft.com/office/drawing/2014/main" id="{85AF62A0-8B3D-4E4F-867E-4B979129DDE6}"/>
              </a:ext>
            </a:extLst>
          </p:cNvPr>
          <p:cNvCxnSpPr>
            <a:cxnSpLocks/>
            <a:stCxn id="16" idx="0"/>
          </p:cNvCxnSpPr>
          <p:nvPr/>
        </p:nvCxnSpPr>
        <p:spPr>
          <a:xfrm>
            <a:off x="3490649" y="3361034"/>
            <a:ext cx="338802" cy="771977"/>
          </a:xfrm>
          <a:prstGeom prst="bentConnector3">
            <a:avLst>
              <a:gd name="adj1" fmla="val 52249"/>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5" name="TextBox 21">
            <a:extLst>
              <a:ext uri="{FF2B5EF4-FFF2-40B4-BE49-F238E27FC236}">
                <a16:creationId xmlns:a16="http://schemas.microsoft.com/office/drawing/2014/main" id="{3F198B7F-3A05-3146-A44A-6C5D3F4A95E0}"/>
              </a:ext>
            </a:extLst>
          </p:cNvPr>
          <p:cNvSpPr txBox="1"/>
          <p:nvPr/>
        </p:nvSpPr>
        <p:spPr>
          <a:xfrm>
            <a:off x="5421396" y="3236002"/>
            <a:ext cx="606552" cy="307777"/>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sp>
        <p:nvSpPr>
          <p:cNvPr id="107" name="Rounded Rectangle 16">
            <a:extLst>
              <a:ext uri="{FF2B5EF4-FFF2-40B4-BE49-F238E27FC236}">
                <a16:creationId xmlns:a16="http://schemas.microsoft.com/office/drawing/2014/main" id="{261DE15B-7581-524D-8107-5CAA78794812}"/>
              </a:ext>
            </a:extLst>
          </p:cNvPr>
          <p:cNvSpPr/>
          <p:nvPr/>
        </p:nvSpPr>
        <p:spPr>
          <a:xfrm>
            <a:off x="3809123" y="3513922"/>
            <a:ext cx="5196072" cy="1206520"/>
          </a:xfrm>
          <a:prstGeom prst="roundRect">
            <a:avLst/>
          </a:prstGeom>
          <a:solidFill>
            <a:schemeClr val="accent2">
              <a:lumMod val="20000"/>
              <a:lumOff val="80000"/>
            </a:schemeClr>
          </a:solidFill>
          <a:ln w="1905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133" name="Rectangle 132">
            <a:extLst>
              <a:ext uri="{FF2B5EF4-FFF2-40B4-BE49-F238E27FC236}">
                <a16:creationId xmlns:a16="http://schemas.microsoft.com/office/drawing/2014/main" id="{58A08E2F-78B5-DF42-9776-E09E0C5128B0}"/>
              </a:ext>
            </a:extLst>
          </p:cNvPr>
          <p:cNvSpPr/>
          <p:nvPr/>
        </p:nvSpPr>
        <p:spPr>
          <a:xfrm>
            <a:off x="4817121" y="3161107"/>
            <a:ext cx="3026598" cy="369332"/>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Configuration 2: </a:t>
            </a: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NDP System</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39" name="Straight Arrow Connector 39">
            <a:extLst>
              <a:ext uri="{FF2B5EF4-FFF2-40B4-BE49-F238E27FC236}">
                <a16:creationId xmlns:a16="http://schemas.microsoft.com/office/drawing/2014/main" id="{42AA12C0-F8B8-424A-92D8-B7445A3C99D7}"/>
              </a:ext>
            </a:extLst>
          </p:cNvPr>
          <p:cNvCxnSpPr>
            <a:cxnSpLocks/>
          </p:cNvCxnSpPr>
          <p:nvPr/>
        </p:nvCxnSpPr>
        <p:spPr>
          <a:xfrm flipH="1" flipV="1">
            <a:off x="5031556" y="4147023"/>
            <a:ext cx="698254" cy="1"/>
          </a:xfrm>
          <a:prstGeom prst="straightConnector1">
            <a:avLst/>
          </a:prstGeom>
          <a:noFill/>
          <a:ln w="19050" cap="flat" cmpd="sng" algn="ctr">
            <a:solidFill>
              <a:schemeClr val="tx1"/>
            </a:solidFill>
            <a:prstDash val="solid"/>
            <a:miter lim="800000"/>
            <a:headEnd type="triangle"/>
            <a:tailEnd type="triangle"/>
          </a:ln>
          <a:effectLst/>
        </p:spPr>
      </p:cxnSp>
      <p:sp>
        <p:nvSpPr>
          <p:cNvPr id="12" name="Rectangle 11">
            <a:extLst>
              <a:ext uri="{FF2B5EF4-FFF2-40B4-BE49-F238E27FC236}">
                <a16:creationId xmlns:a16="http://schemas.microsoft.com/office/drawing/2014/main" id="{CDE7DA31-0358-2C4E-8A45-11597B3ED3C1}"/>
              </a:ext>
            </a:extLst>
          </p:cNvPr>
          <p:cNvSpPr/>
          <p:nvPr/>
        </p:nvSpPr>
        <p:spPr>
          <a:xfrm>
            <a:off x="4853520" y="3883254"/>
            <a:ext cx="995785"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Off-chip link</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0" name="Group 29">
            <a:extLst>
              <a:ext uri="{FF2B5EF4-FFF2-40B4-BE49-F238E27FC236}">
                <a16:creationId xmlns:a16="http://schemas.microsoft.com/office/drawing/2014/main" id="{70731D16-64B1-A64F-AF76-8DC2672A8886}"/>
              </a:ext>
            </a:extLst>
          </p:cNvPr>
          <p:cNvGrpSpPr/>
          <p:nvPr/>
        </p:nvGrpSpPr>
        <p:grpSpPr>
          <a:xfrm>
            <a:off x="3490649" y="1543719"/>
            <a:ext cx="5514546" cy="1817315"/>
            <a:chOff x="3490649" y="1543719"/>
            <a:chExt cx="5514546" cy="1817315"/>
          </a:xfrm>
        </p:grpSpPr>
        <p:cxnSp>
          <p:nvCxnSpPr>
            <p:cNvPr id="143" name="Elbow Connector 142">
              <a:extLst>
                <a:ext uri="{FF2B5EF4-FFF2-40B4-BE49-F238E27FC236}">
                  <a16:creationId xmlns:a16="http://schemas.microsoft.com/office/drawing/2014/main" id="{523BB6F5-9DAA-D14C-8E55-A741BD01FA69}"/>
                </a:ext>
              </a:extLst>
            </p:cNvPr>
            <p:cNvCxnSpPr>
              <a:cxnSpLocks/>
              <a:stCxn id="16" idx="0"/>
              <a:endCxn id="38" idx="1"/>
            </p:cNvCxnSpPr>
            <p:nvPr/>
          </p:nvCxnSpPr>
          <p:spPr>
            <a:xfrm flipV="1">
              <a:off x="3490649" y="2510734"/>
              <a:ext cx="318474" cy="850300"/>
            </a:xfrm>
            <a:prstGeom prst="bentConnector3">
              <a:avLst>
                <a:gd name="adj1" fmla="val 5631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5C49B1B4-58EF-6D4C-B3CA-71B6C470A04B}"/>
                </a:ext>
              </a:extLst>
            </p:cNvPr>
            <p:cNvGrpSpPr/>
            <p:nvPr/>
          </p:nvGrpSpPr>
          <p:grpSpPr>
            <a:xfrm>
              <a:off x="3809123" y="1543719"/>
              <a:ext cx="5196072" cy="1570275"/>
              <a:chOff x="3809123" y="1543719"/>
              <a:chExt cx="5196072" cy="1570275"/>
            </a:xfrm>
          </p:grpSpPr>
          <p:grpSp>
            <p:nvGrpSpPr>
              <p:cNvPr id="11" name="Group 10">
                <a:extLst>
                  <a:ext uri="{FF2B5EF4-FFF2-40B4-BE49-F238E27FC236}">
                    <a16:creationId xmlns:a16="http://schemas.microsoft.com/office/drawing/2014/main" id="{6D7BA481-A516-3246-82E7-B609D7F37EFE}"/>
                  </a:ext>
                </a:extLst>
              </p:cNvPr>
              <p:cNvGrpSpPr/>
              <p:nvPr/>
            </p:nvGrpSpPr>
            <p:grpSpPr>
              <a:xfrm>
                <a:off x="3809123" y="1543719"/>
                <a:ext cx="5196072" cy="1570275"/>
                <a:chOff x="3809123" y="1543719"/>
                <a:chExt cx="5196072" cy="1570275"/>
              </a:xfrm>
            </p:grpSpPr>
            <p:grpSp>
              <p:nvGrpSpPr>
                <p:cNvPr id="10" name="Group 9">
                  <a:extLst>
                    <a:ext uri="{FF2B5EF4-FFF2-40B4-BE49-F238E27FC236}">
                      <a16:creationId xmlns:a16="http://schemas.microsoft.com/office/drawing/2014/main" id="{B7D561C6-E8E9-024E-AFEA-2174644D685A}"/>
                    </a:ext>
                  </a:extLst>
                </p:cNvPr>
                <p:cNvGrpSpPr/>
                <p:nvPr/>
              </p:nvGrpSpPr>
              <p:grpSpPr>
                <a:xfrm>
                  <a:off x="3809123" y="1907474"/>
                  <a:ext cx="5196072" cy="1206520"/>
                  <a:chOff x="3809123" y="1907474"/>
                  <a:chExt cx="5196072" cy="1206520"/>
                </a:xfrm>
              </p:grpSpPr>
              <p:sp>
                <p:nvSpPr>
                  <p:cNvPr id="38" name="Rounded Rectangle 16">
                    <a:extLst>
                      <a:ext uri="{FF2B5EF4-FFF2-40B4-BE49-F238E27FC236}">
                        <a16:creationId xmlns:a16="http://schemas.microsoft.com/office/drawing/2014/main" id="{0A0105EE-0F73-754B-89DE-34D4D31DEC19}"/>
                      </a:ext>
                    </a:extLst>
                  </p:cNvPr>
                  <p:cNvSpPr/>
                  <p:nvPr/>
                </p:nvSpPr>
                <p:spPr>
                  <a:xfrm>
                    <a:off x="3809123" y="1907474"/>
                    <a:ext cx="5196072" cy="1206520"/>
                  </a:xfrm>
                  <a:prstGeom prst="roundRect">
                    <a:avLst/>
                  </a:prstGeom>
                  <a:solidFill>
                    <a:schemeClr val="accent4">
                      <a:lumMod val="20000"/>
                      <a:lumOff val="80000"/>
                    </a:schemeClr>
                  </a:solidFill>
                  <a:ln w="1905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9" name="Group 8">
                    <a:extLst>
                      <a:ext uri="{FF2B5EF4-FFF2-40B4-BE49-F238E27FC236}">
                        <a16:creationId xmlns:a16="http://schemas.microsoft.com/office/drawing/2014/main" id="{84917BEB-C0DB-D44A-B4B9-EFE87250FB0A}"/>
                      </a:ext>
                    </a:extLst>
                  </p:cNvPr>
                  <p:cNvGrpSpPr/>
                  <p:nvPr/>
                </p:nvGrpSpPr>
                <p:grpSpPr>
                  <a:xfrm>
                    <a:off x="3883765" y="1951496"/>
                    <a:ext cx="5046461" cy="1064564"/>
                    <a:chOff x="3883765" y="1951496"/>
                    <a:chExt cx="5046461" cy="1064564"/>
                  </a:xfrm>
                </p:grpSpPr>
                <p:sp>
                  <p:nvSpPr>
                    <p:cNvPr id="37" name="Rounded Rectangle 36">
                      <a:extLst>
                        <a:ext uri="{FF2B5EF4-FFF2-40B4-BE49-F238E27FC236}">
                          <a16:creationId xmlns:a16="http://schemas.microsoft.com/office/drawing/2014/main" id="{D698562E-6979-AB46-9ECB-135C68A85774}"/>
                        </a:ext>
                      </a:extLst>
                    </p:cNvPr>
                    <p:cNvSpPr/>
                    <p:nvPr/>
                  </p:nvSpPr>
                  <p:spPr>
                    <a:xfrm>
                      <a:off x="8068457" y="1951496"/>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39" name="Rounded Rectangle 45">
                      <a:extLst>
                        <a:ext uri="{FF2B5EF4-FFF2-40B4-BE49-F238E27FC236}">
                          <a16:creationId xmlns:a16="http://schemas.microsoft.com/office/drawing/2014/main" id="{4CD66A41-5F50-9548-A444-1871A9C857FA}"/>
                        </a:ext>
                      </a:extLst>
                    </p:cNvPr>
                    <p:cNvSpPr/>
                    <p:nvPr/>
                  </p:nvSpPr>
                  <p:spPr>
                    <a:xfrm>
                      <a:off x="3883765" y="2238596"/>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40" name="Rounded Rectangle 45">
                      <a:extLst>
                        <a:ext uri="{FF2B5EF4-FFF2-40B4-BE49-F238E27FC236}">
                          <a16:creationId xmlns:a16="http://schemas.microsoft.com/office/drawing/2014/main" id="{CDCB153F-B0E9-C143-8764-2B7AE25FB33C}"/>
                        </a:ext>
                      </a:extLst>
                    </p:cNvPr>
                    <p:cNvSpPr/>
                    <p:nvPr/>
                  </p:nvSpPr>
                  <p:spPr>
                    <a:xfrm>
                      <a:off x="3962326" y="2324084"/>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41" name="Rounded Rectangle 45">
                      <a:extLst>
                        <a:ext uri="{FF2B5EF4-FFF2-40B4-BE49-F238E27FC236}">
                          <a16:creationId xmlns:a16="http://schemas.microsoft.com/office/drawing/2014/main" id="{901C1550-E145-A447-9586-F5BAD7CC48C6}"/>
                        </a:ext>
                      </a:extLst>
                    </p:cNvPr>
                    <p:cNvSpPr/>
                    <p:nvPr/>
                  </p:nvSpPr>
                  <p:spPr>
                    <a:xfrm>
                      <a:off x="4040886" y="2409572"/>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grpSp>
                  <p:nvGrpSpPr>
                    <p:cNvPr id="42" name="Agrupar 91">
                      <a:extLst>
                        <a:ext uri="{FF2B5EF4-FFF2-40B4-BE49-F238E27FC236}">
                          <a16:creationId xmlns:a16="http://schemas.microsoft.com/office/drawing/2014/main" id="{323F78D9-D150-AB48-A27E-03424ED53E1C}"/>
                        </a:ext>
                      </a:extLst>
                    </p:cNvPr>
                    <p:cNvGrpSpPr/>
                    <p:nvPr/>
                  </p:nvGrpSpPr>
                  <p:grpSpPr>
                    <a:xfrm>
                      <a:off x="4929088" y="2042796"/>
                      <a:ext cx="2271551" cy="973264"/>
                      <a:chOff x="2073801" y="2468870"/>
                      <a:chExt cx="3935753" cy="1735047"/>
                    </a:xfrm>
                  </p:grpSpPr>
                  <p:sp>
                    <p:nvSpPr>
                      <p:cNvPr id="55" name="Rounded Rectangle 22">
                        <a:extLst>
                          <a:ext uri="{FF2B5EF4-FFF2-40B4-BE49-F238E27FC236}">
                            <a16:creationId xmlns:a16="http://schemas.microsoft.com/office/drawing/2014/main" id="{2D1C0868-7048-3E4D-9AD9-35746BB601D2}"/>
                          </a:ext>
                        </a:extLst>
                      </p:cNvPr>
                      <p:cNvSpPr/>
                      <p:nvPr/>
                    </p:nvSpPr>
                    <p:spPr>
                      <a:xfrm>
                        <a:off x="3476428" y="2560634"/>
                        <a:ext cx="603891" cy="1028009"/>
                      </a:xfrm>
                      <a:prstGeom prst="roundRect">
                        <a:avLst/>
                      </a:prstGeom>
                      <a:solidFill>
                        <a:srgbClr val="4A8861"/>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L2</a:t>
                        </a:r>
                        <a:endParaRPr kumimoji="0" lang="en-US" sz="105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56" name="Rounded Rectangle 27">
                        <a:extLst>
                          <a:ext uri="{FF2B5EF4-FFF2-40B4-BE49-F238E27FC236}">
                            <a16:creationId xmlns:a16="http://schemas.microsoft.com/office/drawing/2014/main" id="{8E3E1B47-735A-7049-A592-618D872AB90D}"/>
                          </a:ext>
                        </a:extLst>
                      </p:cNvPr>
                      <p:cNvSpPr/>
                      <p:nvPr/>
                    </p:nvSpPr>
                    <p:spPr>
                      <a:xfrm>
                        <a:off x="2073801" y="2681147"/>
                        <a:ext cx="532598" cy="766619"/>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57" name="Rounded Rectangle 22">
                        <a:extLst>
                          <a:ext uri="{FF2B5EF4-FFF2-40B4-BE49-F238E27FC236}">
                            <a16:creationId xmlns:a16="http://schemas.microsoft.com/office/drawing/2014/main" id="{5BCE22E1-DACE-0346-970A-5F1E18B78D5A}"/>
                          </a:ext>
                        </a:extLst>
                      </p:cNvPr>
                      <p:cNvSpPr/>
                      <p:nvPr/>
                    </p:nvSpPr>
                    <p:spPr>
                      <a:xfrm>
                        <a:off x="5405663" y="2468870"/>
                        <a:ext cx="603891" cy="1735047"/>
                      </a:xfrm>
                      <a:prstGeom prst="roundRect">
                        <a:avLst/>
                      </a:prstGeom>
                      <a:solidFill>
                        <a:schemeClr val="accent4">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L3</a:t>
                        </a:r>
                        <a:endParaRPr kumimoji="0" lang="en-US" sz="105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58" name="Rounded Rectangle 22">
                        <a:extLst>
                          <a:ext uri="{FF2B5EF4-FFF2-40B4-BE49-F238E27FC236}">
                            <a16:creationId xmlns:a16="http://schemas.microsoft.com/office/drawing/2014/main" id="{C44C4762-C93B-2949-BF0B-D375B93FBD3E}"/>
                          </a:ext>
                        </a:extLst>
                      </p:cNvPr>
                      <p:cNvSpPr/>
                      <p:nvPr/>
                    </p:nvSpPr>
                    <p:spPr>
                      <a:xfrm>
                        <a:off x="3612545" y="2713034"/>
                        <a:ext cx="603891" cy="1028009"/>
                      </a:xfrm>
                      <a:prstGeom prst="roundRect">
                        <a:avLst/>
                      </a:prstGeom>
                      <a:solidFill>
                        <a:srgbClr val="4A8861"/>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L2</a:t>
                        </a:r>
                        <a:endParaRPr kumimoji="0" lang="en-US" sz="105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59" name="Rounded Rectangle 27">
                        <a:extLst>
                          <a:ext uri="{FF2B5EF4-FFF2-40B4-BE49-F238E27FC236}">
                            <a16:creationId xmlns:a16="http://schemas.microsoft.com/office/drawing/2014/main" id="{F925A389-DFA5-F146-A364-C4B24AFDC14D}"/>
                          </a:ext>
                        </a:extLst>
                      </p:cNvPr>
                      <p:cNvSpPr/>
                      <p:nvPr/>
                    </p:nvSpPr>
                    <p:spPr>
                      <a:xfrm>
                        <a:off x="2209917" y="2833547"/>
                        <a:ext cx="532598" cy="766619"/>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60" name="Rounded Rectangle 22">
                        <a:extLst>
                          <a:ext uri="{FF2B5EF4-FFF2-40B4-BE49-F238E27FC236}">
                            <a16:creationId xmlns:a16="http://schemas.microsoft.com/office/drawing/2014/main" id="{409D18D7-76FF-5249-93D4-CA6B6FAE8FDE}"/>
                          </a:ext>
                        </a:extLst>
                      </p:cNvPr>
                      <p:cNvSpPr/>
                      <p:nvPr/>
                    </p:nvSpPr>
                    <p:spPr>
                      <a:xfrm>
                        <a:off x="3748661" y="2865434"/>
                        <a:ext cx="603891" cy="1028009"/>
                      </a:xfrm>
                      <a:prstGeom prst="roundRect">
                        <a:avLst/>
                      </a:prstGeom>
                      <a:solidFill>
                        <a:srgbClr val="4A8861"/>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L2</a:t>
                        </a:r>
                        <a:endParaRPr kumimoji="0" lang="en-US" sz="105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61" name="Rounded Rectangle 27">
                        <a:extLst>
                          <a:ext uri="{FF2B5EF4-FFF2-40B4-BE49-F238E27FC236}">
                            <a16:creationId xmlns:a16="http://schemas.microsoft.com/office/drawing/2014/main" id="{89E884BF-A706-8B45-85CF-147E3242FAB8}"/>
                          </a:ext>
                        </a:extLst>
                      </p:cNvPr>
                      <p:cNvSpPr/>
                      <p:nvPr/>
                    </p:nvSpPr>
                    <p:spPr>
                      <a:xfrm>
                        <a:off x="2346034" y="2985947"/>
                        <a:ext cx="532598" cy="766619"/>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62" name="Rounded Rectangle 22">
                        <a:extLst>
                          <a:ext uri="{FF2B5EF4-FFF2-40B4-BE49-F238E27FC236}">
                            <a16:creationId xmlns:a16="http://schemas.microsoft.com/office/drawing/2014/main" id="{5233E1F0-7B4B-BD41-995D-1E0628A685D2}"/>
                          </a:ext>
                        </a:extLst>
                      </p:cNvPr>
                      <p:cNvSpPr/>
                      <p:nvPr/>
                    </p:nvSpPr>
                    <p:spPr>
                      <a:xfrm>
                        <a:off x="3884778" y="3017834"/>
                        <a:ext cx="603891" cy="1028009"/>
                      </a:xfrm>
                      <a:prstGeom prst="roundRect">
                        <a:avLst/>
                      </a:prstGeom>
                      <a:solidFill>
                        <a:srgbClr val="4A8861"/>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L2</a:t>
                        </a:r>
                        <a:endParaRPr kumimoji="0" lang="en-US" sz="105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63" name="Rounded Rectangle 27">
                        <a:extLst>
                          <a:ext uri="{FF2B5EF4-FFF2-40B4-BE49-F238E27FC236}">
                            <a16:creationId xmlns:a16="http://schemas.microsoft.com/office/drawing/2014/main" id="{7048C7FA-2B20-5647-A986-05B001E32585}"/>
                          </a:ext>
                        </a:extLst>
                      </p:cNvPr>
                      <p:cNvSpPr/>
                      <p:nvPr/>
                    </p:nvSpPr>
                    <p:spPr>
                      <a:xfrm>
                        <a:off x="2482151" y="3138347"/>
                        <a:ext cx="532598" cy="766619"/>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L1</a:t>
                        </a:r>
                        <a:endParaRPr kumimoji="0" lang="en-US" sz="3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grpSp>
                <p:sp>
                  <p:nvSpPr>
                    <p:cNvPr id="43" name="Rounded Rectangle 45">
                      <a:extLst>
                        <a:ext uri="{FF2B5EF4-FFF2-40B4-BE49-F238E27FC236}">
                          <a16:creationId xmlns:a16="http://schemas.microsoft.com/office/drawing/2014/main" id="{84811E8A-F40C-4F45-A79F-8822D5A88FB6}"/>
                        </a:ext>
                      </a:extLst>
                    </p:cNvPr>
                    <p:cNvSpPr/>
                    <p:nvPr/>
                  </p:nvSpPr>
                  <p:spPr>
                    <a:xfrm>
                      <a:off x="4119447" y="2495060"/>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grpSp>
                  <p:nvGrpSpPr>
                    <p:cNvPr id="44" name="Agrupar 92">
                      <a:extLst>
                        <a:ext uri="{FF2B5EF4-FFF2-40B4-BE49-F238E27FC236}">
                          <a16:creationId xmlns:a16="http://schemas.microsoft.com/office/drawing/2014/main" id="{80B45F00-1A4E-E143-A235-D499A0FD773B}"/>
                        </a:ext>
                      </a:extLst>
                    </p:cNvPr>
                    <p:cNvGrpSpPr/>
                    <p:nvPr/>
                  </p:nvGrpSpPr>
                  <p:grpSpPr>
                    <a:xfrm>
                      <a:off x="4566243" y="2376887"/>
                      <a:ext cx="3458338" cy="256464"/>
                      <a:chOff x="1445126" y="3064456"/>
                      <a:chExt cx="5992012" cy="457201"/>
                    </a:xfrm>
                  </p:grpSpPr>
                  <p:cxnSp>
                    <p:nvCxnSpPr>
                      <p:cNvPr id="45" name="Straight Arrow Connector 39">
                        <a:extLst>
                          <a:ext uri="{FF2B5EF4-FFF2-40B4-BE49-F238E27FC236}">
                            <a16:creationId xmlns:a16="http://schemas.microsoft.com/office/drawing/2014/main" id="{9E59EBA4-6937-FB41-979A-7F4A61E56AB8}"/>
                          </a:ext>
                        </a:extLst>
                      </p:cNvPr>
                      <p:cNvCxnSpPr>
                        <a:cxnSpLocks/>
                      </p:cNvCxnSpPr>
                      <p:nvPr/>
                    </p:nvCxnSpPr>
                    <p:spPr>
                      <a:xfrm flipH="1" flipV="1">
                        <a:off x="6227323" y="3369255"/>
                        <a:ext cx="1209815" cy="1"/>
                      </a:xfrm>
                      <a:prstGeom prst="straightConnector1">
                        <a:avLst/>
                      </a:prstGeom>
                      <a:noFill/>
                      <a:ln w="19050" cap="flat" cmpd="sng" algn="ctr">
                        <a:solidFill>
                          <a:schemeClr val="tx1"/>
                        </a:solidFill>
                        <a:prstDash val="solid"/>
                        <a:miter lim="800000"/>
                        <a:headEnd type="triangle"/>
                        <a:tailEnd type="triangle"/>
                      </a:ln>
                      <a:effectLst/>
                    </p:spPr>
                  </p:cxnSp>
                  <p:cxnSp>
                    <p:nvCxnSpPr>
                      <p:cNvPr id="46" name="Straight Arrow Connector 24">
                        <a:extLst>
                          <a:ext uri="{FF2B5EF4-FFF2-40B4-BE49-F238E27FC236}">
                            <a16:creationId xmlns:a16="http://schemas.microsoft.com/office/drawing/2014/main" id="{14EA3689-AC2B-4242-A528-648475906A2E}"/>
                          </a:ext>
                        </a:extLst>
                      </p:cNvPr>
                      <p:cNvCxnSpPr/>
                      <p:nvPr/>
                    </p:nvCxnSpPr>
                    <p:spPr>
                      <a:xfrm flipH="1">
                        <a:off x="1445126" y="3064457"/>
                        <a:ext cx="557760"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47" name="Straight Arrow Connector 43">
                        <a:extLst>
                          <a:ext uri="{FF2B5EF4-FFF2-40B4-BE49-F238E27FC236}">
                            <a16:creationId xmlns:a16="http://schemas.microsoft.com/office/drawing/2014/main" id="{99D760B4-2AA4-5244-A730-D6235BB354CA}"/>
                          </a:ext>
                        </a:extLst>
                      </p:cNvPr>
                      <p:cNvCxnSpPr>
                        <a:cxnSpLocks/>
                      </p:cNvCxnSpPr>
                      <p:nvPr/>
                    </p:nvCxnSpPr>
                    <p:spPr>
                      <a:xfrm flipH="1">
                        <a:off x="2683501" y="3064456"/>
                        <a:ext cx="713726" cy="0"/>
                      </a:xfrm>
                      <a:prstGeom prst="straightConnector1">
                        <a:avLst/>
                      </a:prstGeom>
                      <a:noFill/>
                      <a:ln w="19050" cap="flat" cmpd="sng" algn="ctr">
                        <a:solidFill>
                          <a:schemeClr val="tx1"/>
                        </a:solidFill>
                        <a:prstDash val="solid"/>
                        <a:miter lim="800000"/>
                        <a:headEnd type="triangle"/>
                        <a:tailEnd type="triangle"/>
                      </a:ln>
                      <a:effectLst/>
                    </p:spPr>
                  </p:cxnSp>
                  <p:cxnSp>
                    <p:nvCxnSpPr>
                      <p:cNvPr id="48" name="Straight Arrow Connector 24">
                        <a:extLst>
                          <a:ext uri="{FF2B5EF4-FFF2-40B4-BE49-F238E27FC236}">
                            <a16:creationId xmlns:a16="http://schemas.microsoft.com/office/drawing/2014/main" id="{D9E861A2-1BCA-1C4B-8571-3E822506567A}"/>
                          </a:ext>
                        </a:extLst>
                      </p:cNvPr>
                      <p:cNvCxnSpPr/>
                      <p:nvPr/>
                    </p:nvCxnSpPr>
                    <p:spPr>
                      <a:xfrm flipH="1">
                        <a:off x="1581242" y="3216857"/>
                        <a:ext cx="557760"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49" name="Straight Arrow Connector 43">
                        <a:extLst>
                          <a:ext uri="{FF2B5EF4-FFF2-40B4-BE49-F238E27FC236}">
                            <a16:creationId xmlns:a16="http://schemas.microsoft.com/office/drawing/2014/main" id="{66F760B8-4308-1542-A140-F94E5A35A7DE}"/>
                          </a:ext>
                        </a:extLst>
                      </p:cNvPr>
                      <p:cNvCxnSpPr>
                        <a:cxnSpLocks/>
                      </p:cNvCxnSpPr>
                      <p:nvPr/>
                    </p:nvCxnSpPr>
                    <p:spPr>
                      <a:xfrm flipH="1">
                        <a:off x="2819617" y="3216856"/>
                        <a:ext cx="713726" cy="0"/>
                      </a:xfrm>
                      <a:prstGeom prst="straightConnector1">
                        <a:avLst/>
                      </a:prstGeom>
                      <a:noFill/>
                      <a:ln w="19050" cap="flat" cmpd="sng" algn="ctr">
                        <a:solidFill>
                          <a:schemeClr val="tx1"/>
                        </a:solidFill>
                        <a:prstDash val="solid"/>
                        <a:miter lim="800000"/>
                        <a:headEnd type="triangle"/>
                        <a:tailEnd type="triangle"/>
                      </a:ln>
                      <a:effectLst/>
                    </p:spPr>
                  </p:cxnSp>
                  <p:cxnSp>
                    <p:nvCxnSpPr>
                      <p:cNvPr id="50" name="Straight Arrow Connector 24">
                        <a:extLst>
                          <a:ext uri="{FF2B5EF4-FFF2-40B4-BE49-F238E27FC236}">
                            <a16:creationId xmlns:a16="http://schemas.microsoft.com/office/drawing/2014/main" id="{D27F1EE7-42F1-6E4E-8E1C-53A26AE63096}"/>
                          </a:ext>
                        </a:extLst>
                      </p:cNvPr>
                      <p:cNvCxnSpPr/>
                      <p:nvPr/>
                    </p:nvCxnSpPr>
                    <p:spPr>
                      <a:xfrm flipH="1">
                        <a:off x="1717359" y="3369257"/>
                        <a:ext cx="557760"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51" name="Straight Arrow Connector 43">
                        <a:extLst>
                          <a:ext uri="{FF2B5EF4-FFF2-40B4-BE49-F238E27FC236}">
                            <a16:creationId xmlns:a16="http://schemas.microsoft.com/office/drawing/2014/main" id="{1D09D92B-CD7F-B44D-95AB-67433BC3DEF7}"/>
                          </a:ext>
                        </a:extLst>
                      </p:cNvPr>
                      <p:cNvCxnSpPr>
                        <a:cxnSpLocks/>
                      </p:cNvCxnSpPr>
                      <p:nvPr/>
                    </p:nvCxnSpPr>
                    <p:spPr>
                      <a:xfrm flipH="1">
                        <a:off x="2955734" y="3369256"/>
                        <a:ext cx="713726" cy="0"/>
                      </a:xfrm>
                      <a:prstGeom prst="straightConnector1">
                        <a:avLst/>
                      </a:prstGeom>
                      <a:noFill/>
                      <a:ln w="19050" cap="flat" cmpd="sng" algn="ctr">
                        <a:solidFill>
                          <a:schemeClr val="tx1"/>
                        </a:solidFill>
                        <a:prstDash val="solid"/>
                        <a:miter lim="800000"/>
                        <a:headEnd type="triangle"/>
                        <a:tailEnd type="triangle"/>
                      </a:ln>
                      <a:effectLst/>
                    </p:spPr>
                  </p:cxnSp>
                  <p:cxnSp>
                    <p:nvCxnSpPr>
                      <p:cNvPr id="52" name="Straight Arrow Connector 24">
                        <a:extLst>
                          <a:ext uri="{FF2B5EF4-FFF2-40B4-BE49-F238E27FC236}">
                            <a16:creationId xmlns:a16="http://schemas.microsoft.com/office/drawing/2014/main" id="{6260EEB6-3839-DC42-AF12-8C22F79313FE}"/>
                          </a:ext>
                        </a:extLst>
                      </p:cNvPr>
                      <p:cNvCxnSpPr>
                        <a:cxnSpLocks/>
                      </p:cNvCxnSpPr>
                      <p:nvPr/>
                    </p:nvCxnSpPr>
                    <p:spPr>
                      <a:xfrm flipH="1">
                        <a:off x="1853477" y="3521657"/>
                        <a:ext cx="557759"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53" name="Straight Arrow Connector 43">
                        <a:extLst>
                          <a:ext uri="{FF2B5EF4-FFF2-40B4-BE49-F238E27FC236}">
                            <a16:creationId xmlns:a16="http://schemas.microsoft.com/office/drawing/2014/main" id="{FBA6C22C-9816-2E4D-ABFF-262A386C7A55}"/>
                          </a:ext>
                        </a:extLst>
                      </p:cNvPr>
                      <p:cNvCxnSpPr>
                        <a:cxnSpLocks/>
                      </p:cNvCxnSpPr>
                      <p:nvPr/>
                    </p:nvCxnSpPr>
                    <p:spPr>
                      <a:xfrm flipH="1">
                        <a:off x="3091852" y="3521656"/>
                        <a:ext cx="713725" cy="0"/>
                      </a:xfrm>
                      <a:prstGeom prst="straightConnector1">
                        <a:avLst/>
                      </a:prstGeom>
                      <a:noFill/>
                      <a:ln w="19050" cap="flat" cmpd="sng" algn="ctr">
                        <a:solidFill>
                          <a:schemeClr val="tx1"/>
                        </a:solidFill>
                        <a:prstDash val="solid"/>
                        <a:miter lim="800000"/>
                        <a:headEnd type="triangle"/>
                        <a:tailEnd type="triangle"/>
                      </a:ln>
                      <a:effectLst/>
                    </p:spPr>
                  </p:cxnSp>
                  <p:cxnSp>
                    <p:nvCxnSpPr>
                      <p:cNvPr id="54" name="Straight Arrow Connector 43">
                        <a:extLst>
                          <a:ext uri="{FF2B5EF4-FFF2-40B4-BE49-F238E27FC236}">
                            <a16:creationId xmlns:a16="http://schemas.microsoft.com/office/drawing/2014/main" id="{348536D6-D00D-9448-A86D-37849225A4CA}"/>
                          </a:ext>
                        </a:extLst>
                      </p:cNvPr>
                      <p:cNvCxnSpPr>
                        <a:cxnSpLocks/>
                      </p:cNvCxnSpPr>
                      <p:nvPr/>
                    </p:nvCxnSpPr>
                    <p:spPr>
                      <a:xfrm flipH="1">
                        <a:off x="4501787" y="3369256"/>
                        <a:ext cx="907123" cy="10182"/>
                      </a:xfrm>
                      <a:prstGeom prst="straightConnector1">
                        <a:avLst/>
                      </a:prstGeom>
                      <a:noFill/>
                      <a:ln w="19050" cap="flat" cmpd="sng" algn="ctr">
                        <a:solidFill>
                          <a:schemeClr val="tx1"/>
                        </a:solidFill>
                        <a:prstDash val="solid"/>
                        <a:miter lim="800000"/>
                        <a:headEnd type="triangle"/>
                        <a:tailEnd type="triangle"/>
                      </a:ln>
                      <a:effectLst/>
                    </p:spPr>
                  </p:cxnSp>
                </p:grpSp>
              </p:grpSp>
            </p:grpSp>
            <p:sp>
              <p:nvSpPr>
                <p:cNvPr id="34" name="Rectangle 33">
                  <a:extLst>
                    <a:ext uri="{FF2B5EF4-FFF2-40B4-BE49-F238E27FC236}">
                      <a16:creationId xmlns:a16="http://schemas.microsoft.com/office/drawing/2014/main" id="{10210A44-7E0C-0C4C-B21F-08271DD87903}"/>
                    </a:ext>
                  </a:extLst>
                </p:cNvPr>
                <p:cNvSpPr/>
                <p:nvPr/>
              </p:nvSpPr>
              <p:spPr>
                <a:xfrm>
                  <a:off x="4697970" y="1543719"/>
                  <a:ext cx="3557192" cy="369332"/>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Configuration 1: </a:t>
                  </a: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Host CPU System </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79" name="Rectangle 78">
                <a:extLst>
                  <a:ext uri="{FF2B5EF4-FFF2-40B4-BE49-F238E27FC236}">
                    <a16:creationId xmlns:a16="http://schemas.microsoft.com/office/drawing/2014/main" id="{DB1AA1F8-7B7E-F243-9548-3D63DDA76A26}"/>
                  </a:ext>
                </a:extLst>
              </p:cNvPr>
              <p:cNvSpPr/>
              <p:nvPr/>
            </p:nvSpPr>
            <p:spPr>
              <a:xfrm>
                <a:off x="7138841" y="2298514"/>
                <a:ext cx="995785"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Off-chip link</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80" name="Slide Number Placeholder 5">
            <a:extLst>
              <a:ext uri="{FF2B5EF4-FFF2-40B4-BE49-F238E27FC236}">
                <a16:creationId xmlns:a16="http://schemas.microsoft.com/office/drawing/2014/main" id="{55A48367-5820-7046-A02D-E740C1BA8C29}"/>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panose="02040503050406030204" pitchFamily="18" charset="0"/>
                <a:ea typeface="Cambria Math" panose="02040503050406030204" pitchFamily="18" charset="0"/>
                <a:cs typeface="+mn-cs"/>
              </a:rPr>
              <a:t>272</a:t>
            </a:r>
          </a:p>
        </p:txBody>
      </p:sp>
      <p:sp>
        <p:nvSpPr>
          <p:cNvPr id="5" name="Rectangle 4">
            <a:extLst>
              <a:ext uri="{FF2B5EF4-FFF2-40B4-BE49-F238E27FC236}">
                <a16:creationId xmlns:a16="http://schemas.microsoft.com/office/drawing/2014/main" id="{BF19DB97-42C0-384C-AAAD-BE870D8106A7}"/>
              </a:ext>
            </a:extLst>
          </p:cNvPr>
          <p:cNvSpPr/>
          <p:nvPr/>
        </p:nvSpPr>
        <p:spPr>
          <a:xfrm>
            <a:off x="2024764" y="6388377"/>
            <a:ext cx="5094472"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DAMOV-SIM: </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hlinkClick r:id="rId3"/>
              </a:rPr>
              <a:t>https://github.com/CMU-SAFARI/DAMOV</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p:txBody>
      </p:sp>
      <p:sp>
        <p:nvSpPr>
          <p:cNvPr id="6" name="Rectangle 5">
            <a:extLst>
              <a:ext uri="{FF2B5EF4-FFF2-40B4-BE49-F238E27FC236}">
                <a16:creationId xmlns:a16="http://schemas.microsoft.com/office/drawing/2014/main" id="{D0114F4D-14A2-CC43-9821-792CC9DC5985}"/>
              </a:ext>
            </a:extLst>
          </p:cNvPr>
          <p:cNvSpPr/>
          <p:nvPr/>
        </p:nvSpPr>
        <p:spPr>
          <a:xfrm>
            <a:off x="4639643" y="3904306"/>
            <a:ext cx="357790"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5" name="Group 34">
            <a:extLst>
              <a:ext uri="{FF2B5EF4-FFF2-40B4-BE49-F238E27FC236}">
                <a16:creationId xmlns:a16="http://schemas.microsoft.com/office/drawing/2014/main" id="{4EA0ADE6-3A60-9945-B057-30DBB3B7469D}"/>
              </a:ext>
            </a:extLst>
          </p:cNvPr>
          <p:cNvGrpSpPr/>
          <p:nvPr/>
        </p:nvGrpSpPr>
        <p:grpSpPr>
          <a:xfrm>
            <a:off x="5797801" y="3561529"/>
            <a:ext cx="3132425" cy="1144660"/>
            <a:chOff x="5797801" y="3561529"/>
            <a:chExt cx="3132425" cy="1144660"/>
          </a:xfrm>
        </p:grpSpPr>
        <p:sp>
          <p:nvSpPr>
            <p:cNvPr id="93" name="Rounded Rectangle 16">
              <a:extLst>
                <a:ext uri="{FF2B5EF4-FFF2-40B4-BE49-F238E27FC236}">
                  <a16:creationId xmlns:a16="http://schemas.microsoft.com/office/drawing/2014/main" id="{DC72DC51-6209-154B-A698-DB4DED34FA40}"/>
                </a:ext>
              </a:extLst>
            </p:cNvPr>
            <p:cNvSpPr/>
            <p:nvPr/>
          </p:nvSpPr>
          <p:spPr>
            <a:xfrm>
              <a:off x="5797801" y="3561529"/>
              <a:ext cx="3132425" cy="1120727"/>
            </a:xfrm>
            <a:prstGeom prst="roundRect">
              <a:avLst/>
            </a:prstGeom>
            <a:solidFill>
              <a:schemeClr val="tx2">
                <a:lumMod val="20000"/>
                <a:lumOff val="80000"/>
              </a:schemeClr>
            </a:solidFill>
            <a:ln w="9525"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8" name="Rectangle 7">
              <a:extLst>
                <a:ext uri="{FF2B5EF4-FFF2-40B4-BE49-F238E27FC236}">
                  <a16:creationId xmlns:a16="http://schemas.microsoft.com/office/drawing/2014/main" id="{556B529A-3AA5-DD46-B40B-CD1CA29033CC}"/>
                </a:ext>
              </a:extLst>
            </p:cNvPr>
            <p:cNvSpPr/>
            <p:nvPr/>
          </p:nvSpPr>
          <p:spPr>
            <a:xfrm>
              <a:off x="6679903" y="4429190"/>
              <a:ext cx="98334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546A"/>
                  </a:solidFill>
                  <a:effectLst/>
                  <a:uLnTx/>
                  <a:uFillTx/>
                  <a:latin typeface="Cambria" panose="02040503050406030204" pitchFamily="18" charset="0"/>
                  <a:ea typeface="+mn-ea"/>
                  <a:cs typeface="+mn-cs"/>
                </a:rPr>
                <a:t>Logic Layer</a:t>
              </a:r>
              <a:endParaRPr kumimoji="0" lang="en-US" sz="1200" b="1"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id="{8320FD2E-E135-9147-BCC6-9B1891732915}"/>
              </a:ext>
            </a:extLst>
          </p:cNvPr>
          <p:cNvGrpSpPr/>
          <p:nvPr/>
        </p:nvGrpSpPr>
        <p:grpSpPr>
          <a:xfrm>
            <a:off x="5868097" y="3768320"/>
            <a:ext cx="2133645" cy="686494"/>
            <a:chOff x="5868097" y="3768320"/>
            <a:chExt cx="2133645" cy="686494"/>
          </a:xfrm>
        </p:grpSpPr>
        <p:sp>
          <p:nvSpPr>
            <p:cNvPr id="108" name="Rounded Rectangle 45">
              <a:extLst>
                <a:ext uri="{FF2B5EF4-FFF2-40B4-BE49-F238E27FC236}">
                  <a16:creationId xmlns:a16="http://schemas.microsoft.com/office/drawing/2014/main" id="{F5EFDAE0-BAFF-604A-B5C8-339ACE6AED0A}"/>
                </a:ext>
              </a:extLst>
            </p:cNvPr>
            <p:cNvSpPr/>
            <p:nvPr/>
          </p:nvSpPr>
          <p:spPr>
            <a:xfrm>
              <a:off x="5868097" y="3845044"/>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09" name="Rounded Rectangle 45">
              <a:extLst>
                <a:ext uri="{FF2B5EF4-FFF2-40B4-BE49-F238E27FC236}">
                  <a16:creationId xmlns:a16="http://schemas.microsoft.com/office/drawing/2014/main" id="{21A327D4-4C19-5849-84E0-3C2B378B9ECE}"/>
                </a:ext>
              </a:extLst>
            </p:cNvPr>
            <p:cNvSpPr/>
            <p:nvPr/>
          </p:nvSpPr>
          <p:spPr>
            <a:xfrm>
              <a:off x="5946658" y="3930532"/>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10" name="Rounded Rectangle 45">
              <a:extLst>
                <a:ext uri="{FF2B5EF4-FFF2-40B4-BE49-F238E27FC236}">
                  <a16:creationId xmlns:a16="http://schemas.microsoft.com/office/drawing/2014/main" id="{871652C8-8E6F-814E-8C8D-CA4F6F7D1448}"/>
                </a:ext>
              </a:extLst>
            </p:cNvPr>
            <p:cNvSpPr/>
            <p:nvPr/>
          </p:nvSpPr>
          <p:spPr>
            <a:xfrm>
              <a:off x="6025218" y="4016020"/>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13" name="Rounded Rectangle 27">
              <a:extLst>
                <a:ext uri="{FF2B5EF4-FFF2-40B4-BE49-F238E27FC236}">
                  <a16:creationId xmlns:a16="http://schemas.microsoft.com/office/drawing/2014/main" id="{05065851-4D16-5F4A-9181-BA1537C144B0}"/>
                </a:ext>
              </a:extLst>
            </p:cNvPr>
            <p:cNvSpPr/>
            <p:nvPr/>
          </p:nvSpPr>
          <p:spPr>
            <a:xfrm>
              <a:off x="6913420" y="3768320"/>
              <a:ext cx="307393" cy="430030"/>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16" name="Rounded Rectangle 27">
              <a:extLst>
                <a:ext uri="{FF2B5EF4-FFF2-40B4-BE49-F238E27FC236}">
                  <a16:creationId xmlns:a16="http://schemas.microsoft.com/office/drawing/2014/main" id="{C3EC9544-8DC4-D844-94BF-1D7AC50E48D4}"/>
                </a:ext>
              </a:extLst>
            </p:cNvPr>
            <p:cNvSpPr/>
            <p:nvPr/>
          </p:nvSpPr>
          <p:spPr>
            <a:xfrm>
              <a:off x="6991980" y="3853808"/>
              <a:ext cx="307393" cy="430030"/>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18" name="Rounded Rectangle 27">
              <a:extLst>
                <a:ext uri="{FF2B5EF4-FFF2-40B4-BE49-F238E27FC236}">
                  <a16:creationId xmlns:a16="http://schemas.microsoft.com/office/drawing/2014/main" id="{640D2F2A-E82E-AB4D-A4FC-685AD5398955}"/>
                </a:ext>
              </a:extLst>
            </p:cNvPr>
            <p:cNvSpPr/>
            <p:nvPr/>
          </p:nvSpPr>
          <p:spPr>
            <a:xfrm>
              <a:off x="7070541" y="3939296"/>
              <a:ext cx="307393" cy="430030"/>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20" name="Rounded Rectangle 27">
              <a:extLst>
                <a:ext uri="{FF2B5EF4-FFF2-40B4-BE49-F238E27FC236}">
                  <a16:creationId xmlns:a16="http://schemas.microsoft.com/office/drawing/2014/main" id="{6F81F97E-E7B3-E342-AFB9-A6E3AA1BB672}"/>
                </a:ext>
              </a:extLst>
            </p:cNvPr>
            <p:cNvSpPr/>
            <p:nvPr/>
          </p:nvSpPr>
          <p:spPr>
            <a:xfrm>
              <a:off x="7149102" y="4024784"/>
              <a:ext cx="307393" cy="430030"/>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L1</a:t>
              </a:r>
              <a:endParaRPr kumimoji="0" lang="en-US" sz="3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121" name="Rounded Rectangle 45">
              <a:extLst>
                <a:ext uri="{FF2B5EF4-FFF2-40B4-BE49-F238E27FC236}">
                  <a16:creationId xmlns:a16="http://schemas.microsoft.com/office/drawing/2014/main" id="{D2688CCB-287F-F54D-9829-63A6F5578818}"/>
                </a:ext>
              </a:extLst>
            </p:cNvPr>
            <p:cNvSpPr/>
            <p:nvPr/>
          </p:nvSpPr>
          <p:spPr>
            <a:xfrm>
              <a:off x="6103779" y="4101508"/>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cxnSp>
          <p:nvCxnSpPr>
            <p:cNvPr id="124" name="Straight Arrow Connector 24">
              <a:extLst>
                <a:ext uri="{FF2B5EF4-FFF2-40B4-BE49-F238E27FC236}">
                  <a16:creationId xmlns:a16="http://schemas.microsoft.com/office/drawing/2014/main" id="{C7EBAC94-4EFB-3043-85AC-D4BD86AD8194}"/>
                </a:ext>
              </a:extLst>
            </p:cNvPr>
            <p:cNvCxnSpPr>
              <a:cxnSpLocks/>
            </p:cNvCxnSpPr>
            <p:nvPr/>
          </p:nvCxnSpPr>
          <p:spPr>
            <a:xfrm flipH="1">
              <a:off x="6550575" y="3983336"/>
              <a:ext cx="321916"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126" name="Straight Arrow Connector 24">
              <a:extLst>
                <a:ext uri="{FF2B5EF4-FFF2-40B4-BE49-F238E27FC236}">
                  <a16:creationId xmlns:a16="http://schemas.microsoft.com/office/drawing/2014/main" id="{4519255E-746C-6D49-A776-8606C93584C8}"/>
                </a:ext>
              </a:extLst>
            </p:cNvPr>
            <p:cNvCxnSpPr>
              <a:cxnSpLocks/>
            </p:cNvCxnSpPr>
            <p:nvPr/>
          </p:nvCxnSpPr>
          <p:spPr>
            <a:xfrm flipH="1">
              <a:off x="6629135" y="4068823"/>
              <a:ext cx="321916"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128" name="Straight Arrow Connector 24">
              <a:extLst>
                <a:ext uri="{FF2B5EF4-FFF2-40B4-BE49-F238E27FC236}">
                  <a16:creationId xmlns:a16="http://schemas.microsoft.com/office/drawing/2014/main" id="{DD38613C-203A-2843-B67D-258E4E549846}"/>
                </a:ext>
              </a:extLst>
            </p:cNvPr>
            <p:cNvCxnSpPr>
              <a:cxnSpLocks/>
            </p:cNvCxnSpPr>
            <p:nvPr/>
          </p:nvCxnSpPr>
          <p:spPr>
            <a:xfrm flipH="1">
              <a:off x="6707696" y="4154311"/>
              <a:ext cx="321916"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130" name="Straight Arrow Connector 24">
              <a:extLst>
                <a:ext uri="{FF2B5EF4-FFF2-40B4-BE49-F238E27FC236}">
                  <a16:creationId xmlns:a16="http://schemas.microsoft.com/office/drawing/2014/main" id="{B9A4E873-F2CD-7B4E-87DA-65A864EB7E5D}"/>
                </a:ext>
              </a:extLst>
            </p:cNvPr>
            <p:cNvCxnSpPr>
              <a:cxnSpLocks/>
            </p:cNvCxnSpPr>
            <p:nvPr/>
          </p:nvCxnSpPr>
          <p:spPr>
            <a:xfrm flipH="1">
              <a:off x="6786258" y="4239799"/>
              <a:ext cx="321915" cy="0"/>
            </a:xfrm>
            <a:prstGeom prst="straightConnector1">
              <a:avLst/>
            </a:prstGeom>
            <a:noFill/>
            <a:ln w="19050" cap="flat" cmpd="sng" algn="ctr">
              <a:solidFill>
                <a:srgbClr val="000000"/>
              </a:solidFill>
              <a:prstDash val="solid"/>
              <a:miter lim="800000"/>
              <a:headEnd type="triangle"/>
              <a:tailEnd type="triangle"/>
            </a:ln>
            <a:effectLst/>
          </p:spPr>
        </p:cxnSp>
        <p:sp>
          <p:nvSpPr>
            <p:cNvPr id="134" name="Left-Right Arrow 133">
              <a:extLst>
                <a:ext uri="{FF2B5EF4-FFF2-40B4-BE49-F238E27FC236}">
                  <a16:creationId xmlns:a16="http://schemas.microsoft.com/office/drawing/2014/main" id="{312ADADD-7334-7646-A635-0A2FDB127DED}"/>
                </a:ext>
              </a:extLst>
            </p:cNvPr>
            <p:cNvSpPr/>
            <p:nvPr/>
          </p:nvSpPr>
          <p:spPr>
            <a:xfrm>
              <a:off x="7456421" y="4026419"/>
              <a:ext cx="545321" cy="284237"/>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6" name="Rounded Rectangle 105">
            <a:extLst>
              <a:ext uri="{FF2B5EF4-FFF2-40B4-BE49-F238E27FC236}">
                <a16:creationId xmlns:a16="http://schemas.microsoft.com/office/drawing/2014/main" id="{FB640FC7-18F9-4B49-805B-525AF8ED8715}"/>
              </a:ext>
            </a:extLst>
          </p:cNvPr>
          <p:cNvSpPr/>
          <p:nvPr/>
        </p:nvSpPr>
        <p:spPr>
          <a:xfrm>
            <a:off x="8020585" y="3607132"/>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grpSp>
        <p:nvGrpSpPr>
          <p:cNvPr id="33" name="Group 32">
            <a:extLst>
              <a:ext uri="{FF2B5EF4-FFF2-40B4-BE49-F238E27FC236}">
                <a16:creationId xmlns:a16="http://schemas.microsoft.com/office/drawing/2014/main" id="{1ACEDCAD-DAEE-244E-AB40-F4DDDC87362E}"/>
              </a:ext>
            </a:extLst>
          </p:cNvPr>
          <p:cNvGrpSpPr/>
          <p:nvPr/>
        </p:nvGrpSpPr>
        <p:grpSpPr>
          <a:xfrm>
            <a:off x="8074810" y="1792716"/>
            <a:ext cx="1039800" cy="2817085"/>
            <a:chOff x="8057877" y="1792716"/>
            <a:chExt cx="1039800" cy="2817085"/>
          </a:xfrm>
        </p:grpSpPr>
        <p:grpSp>
          <p:nvGrpSpPr>
            <p:cNvPr id="32" name="Group 31">
              <a:extLst>
                <a:ext uri="{FF2B5EF4-FFF2-40B4-BE49-F238E27FC236}">
                  <a16:creationId xmlns:a16="http://schemas.microsoft.com/office/drawing/2014/main" id="{D8DC8B95-7830-6048-B19A-11DDFD2B31F9}"/>
                </a:ext>
              </a:extLst>
            </p:cNvPr>
            <p:cNvGrpSpPr/>
            <p:nvPr/>
          </p:nvGrpSpPr>
          <p:grpSpPr>
            <a:xfrm>
              <a:off x="8057877" y="3441462"/>
              <a:ext cx="981598" cy="1168339"/>
              <a:chOff x="8057877" y="3441462"/>
              <a:chExt cx="981598" cy="1168339"/>
            </a:xfrm>
          </p:grpSpPr>
          <p:sp>
            <p:nvSpPr>
              <p:cNvPr id="86" name="Rounded Rectangle 85">
                <a:extLst>
                  <a:ext uri="{FF2B5EF4-FFF2-40B4-BE49-F238E27FC236}">
                    <a16:creationId xmlns:a16="http://schemas.microsoft.com/office/drawing/2014/main" id="{C6F8A328-0561-624E-9B98-7730FF13AC98}"/>
                  </a:ext>
                </a:extLst>
              </p:cNvPr>
              <p:cNvSpPr/>
              <p:nvPr/>
            </p:nvSpPr>
            <p:spPr>
              <a:xfrm>
                <a:off x="8057877" y="3558043"/>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89" name="Rounded Rectangle 88">
                <a:extLst>
                  <a:ext uri="{FF2B5EF4-FFF2-40B4-BE49-F238E27FC236}">
                    <a16:creationId xmlns:a16="http://schemas.microsoft.com/office/drawing/2014/main" id="{7CE3A32A-F9CA-5243-9E72-6F079A6D74E7}"/>
                  </a:ext>
                </a:extLst>
              </p:cNvPr>
              <p:cNvSpPr/>
              <p:nvPr/>
            </p:nvSpPr>
            <p:spPr>
              <a:xfrm>
                <a:off x="8118091" y="3502280"/>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91" name="Rounded Rectangle 90">
                <a:extLst>
                  <a:ext uri="{FF2B5EF4-FFF2-40B4-BE49-F238E27FC236}">
                    <a16:creationId xmlns:a16="http://schemas.microsoft.com/office/drawing/2014/main" id="{05F1F48C-1BA0-A545-B7AC-2EBAE7EFD9F5}"/>
                  </a:ext>
                </a:extLst>
              </p:cNvPr>
              <p:cNvSpPr/>
              <p:nvPr/>
            </p:nvSpPr>
            <p:spPr>
              <a:xfrm>
                <a:off x="8177706" y="3441462"/>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grpSp>
        <p:grpSp>
          <p:nvGrpSpPr>
            <p:cNvPr id="95" name="Group 94">
              <a:extLst>
                <a:ext uri="{FF2B5EF4-FFF2-40B4-BE49-F238E27FC236}">
                  <a16:creationId xmlns:a16="http://schemas.microsoft.com/office/drawing/2014/main" id="{2B0C0116-3EFF-FD43-8DEB-F38DDB0B1E8F}"/>
                </a:ext>
              </a:extLst>
            </p:cNvPr>
            <p:cNvGrpSpPr/>
            <p:nvPr/>
          </p:nvGrpSpPr>
          <p:grpSpPr>
            <a:xfrm>
              <a:off x="8116079" y="1792716"/>
              <a:ext cx="981598" cy="1168339"/>
              <a:chOff x="8057877" y="3441462"/>
              <a:chExt cx="981598" cy="1168339"/>
            </a:xfrm>
          </p:grpSpPr>
          <p:sp>
            <p:nvSpPr>
              <p:cNvPr id="96" name="Rounded Rectangle 95">
                <a:extLst>
                  <a:ext uri="{FF2B5EF4-FFF2-40B4-BE49-F238E27FC236}">
                    <a16:creationId xmlns:a16="http://schemas.microsoft.com/office/drawing/2014/main" id="{BC2DFCFD-B560-7A49-87E8-BDC3724417AD}"/>
                  </a:ext>
                </a:extLst>
              </p:cNvPr>
              <p:cNvSpPr/>
              <p:nvPr/>
            </p:nvSpPr>
            <p:spPr>
              <a:xfrm>
                <a:off x="8057877" y="3558043"/>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97" name="Rounded Rectangle 96">
                <a:extLst>
                  <a:ext uri="{FF2B5EF4-FFF2-40B4-BE49-F238E27FC236}">
                    <a16:creationId xmlns:a16="http://schemas.microsoft.com/office/drawing/2014/main" id="{7101A4CF-42EC-6F4A-8B8E-C3BA608E61EB}"/>
                  </a:ext>
                </a:extLst>
              </p:cNvPr>
              <p:cNvSpPr/>
              <p:nvPr/>
            </p:nvSpPr>
            <p:spPr>
              <a:xfrm>
                <a:off x="8118091" y="3502280"/>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98" name="Rounded Rectangle 97">
                <a:extLst>
                  <a:ext uri="{FF2B5EF4-FFF2-40B4-BE49-F238E27FC236}">
                    <a16:creationId xmlns:a16="http://schemas.microsoft.com/office/drawing/2014/main" id="{85DAF0CE-6416-E840-BB3E-F14102633101}"/>
                  </a:ext>
                </a:extLst>
              </p:cNvPr>
              <p:cNvSpPr/>
              <p:nvPr/>
            </p:nvSpPr>
            <p:spPr>
              <a:xfrm>
                <a:off x="8177706" y="3441462"/>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grpSp>
      </p:grpSp>
    </p:spTree>
    <p:extLst>
      <p:ext uri="{BB962C8B-B14F-4D97-AF65-F5344CB8AC3E}">
        <p14:creationId xmlns:p14="http://schemas.microsoft.com/office/powerpoint/2010/main" val="38739609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6F0144-A6C5-4349-8B72-1B493B479330}"/>
              </a:ext>
            </a:extLst>
          </p:cNvPr>
          <p:cNvSpPr>
            <a:spLocks noGrp="1"/>
          </p:cNvSpPr>
          <p:nvPr>
            <p:ph type="title"/>
          </p:nvPr>
        </p:nvSpPr>
        <p:spPr/>
        <p:txBody>
          <a:bodyPr/>
          <a:lstStyle/>
          <a:p>
            <a:r>
              <a:rPr lang="en-US" dirty="0"/>
              <a:t>Step 3: Memory Bottleneck Analysis</a:t>
            </a:r>
          </a:p>
        </p:txBody>
      </p:sp>
      <p:sp>
        <p:nvSpPr>
          <p:cNvPr id="45" name="Rounded Rectangle 44">
            <a:extLst>
              <a:ext uri="{FF2B5EF4-FFF2-40B4-BE49-F238E27FC236}">
                <a16:creationId xmlns:a16="http://schemas.microsoft.com/office/drawing/2014/main" id="{643BDBE9-E2FB-7F40-AC99-750DC2EFE20A}"/>
              </a:ext>
            </a:extLst>
          </p:cNvPr>
          <p:cNvSpPr/>
          <p:nvPr/>
        </p:nvSpPr>
        <p:spPr>
          <a:xfrm>
            <a:off x="75991" y="3443391"/>
            <a:ext cx="1278479" cy="579911"/>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Temporal Locality</a:t>
            </a:r>
          </a:p>
        </p:txBody>
      </p:sp>
      <p:cxnSp>
        <p:nvCxnSpPr>
          <p:cNvPr id="46" name="Elbow Connector 45">
            <a:extLst>
              <a:ext uri="{FF2B5EF4-FFF2-40B4-BE49-F238E27FC236}">
                <a16:creationId xmlns:a16="http://schemas.microsoft.com/office/drawing/2014/main" id="{40705735-90E3-254A-AF5A-AB9D58B8FAAC}"/>
              </a:ext>
            </a:extLst>
          </p:cNvPr>
          <p:cNvCxnSpPr>
            <a:cxnSpLocks/>
          </p:cNvCxnSpPr>
          <p:nvPr/>
        </p:nvCxnSpPr>
        <p:spPr>
          <a:xfrm rot="10800000" flipH="1">
            <a:off x="1354473" y="2368004"/>
            <a:ext cx="330071" cy="1365346"/>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7" name="Elbow Connector 46">
            <a:extLst>
              <a:ext uri="{FF2B5EF4-FFF2-40B4-BE49-F238E27FC236}">
                <a16:creationId xmlns:a16="http://schemas.microsoft.com/office/drawing/2014/main" id="{A43D521C-197C-7247-8312-22DD5CAE5CC2}"/>
              </a:ext>
            </a:extLst>
          </p:cNvPr>
          <p:cNvCxnSpPr>
            <a:cxnSpLocks/>
          </p:cNvCxnSpPr>
          <p:nvPr/>
        </p:nvCxnSpPr>
        <p:spPr>
          <a:xfrm>
            <a:off x="1354476" y="3733347"/>
            <a:ext cx="327335" cy="1365346"/>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1CD614B-37F2-B244-B610-D217F9E5BBA6}"/>
              </a:ext>
            </a:extLst>
          </p:cNvPr>
          <p:cNvSpPr/>
          <p:nvPr/>
        </p:nvSpPr>
        <p:spPr>
          <a:xfrm>
            <a:off x="1071271" y="2016162"/>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77" name="Rectangle 176">
            <a:extLst>
              <a:ext uri="{FF2B5EF4-FFF2-40B4-BE49-F238E27FC236}">
                <a16:creationId xmlns:a16="http://schemas.microsoft.com/office/drawing/2014/main" id="{CCEDE15C-84AB-6C45-A922-AFBF41D8B9CA}"/>
              </a:ext>
            </a:extLst>
          </p:cNvPr>
          <p:cNvSpPr/>
          <p:nvPr/>
        </p:nvSpPr>
        <p:spPr>
          <a:xfrm>
            <a:off x="1048539" y="5076745"/>
            <a:ext cx="6463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High</a:t>
            </a:r>
          </a:p>
        </p:txBody>
      </p:sp>
      <p:sp>
        <p:nvSpPr>
          <p:cNvPr id="105" name="Rounded Rectangle 104">
            <a:extLst>
              <a:ext uri="{FF2B5EF4-FFF2-40B4-BE49-F238E27FC236}">
                <a16:creationId xmlns:a16="http://schemas.microsoft.com/office/drawing/2014/main" id="{A831447C-BD49-E14D-BC10-FF8AF2158F79}"/>
              </a:ext>
            </a:extLst>
          </p:cNvPr>
          <p:cNvSpPr/>
          <p:nvPr/>
        </p:nvSpPr>
        <p:spPr>
          <a:xfrm>
            <a:off x="1676779" y="2188696"/>
            <a:ext cx="834418" cy="377263"/>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LFMR</a:t>
            </a:r>
          </a:p>
        </p:txBody>
      </p:sp>
      <p:grpSp>
        <p:nvGrpSpPr>
          <p:cNvPr id="167" name="Group 166">
            <a:extLst>
              <a:ext uri="{FF2B5EF4-FFF2-40B4-BE49-F238E27FC236}">
                <a16:creationId xmlns:a16="http://schemas.microsoft.com/office/drawing/2014/main" id="{011FD250-1D0F-D04C-A2D2-FCD40DDEB358}"/>
              </a:ext>
            </a:extLst>
          </p:cNvPr>
          <p:cNvGrpSpPr/>
          <p:nvPr/>
        </p:nvGrpSpPr>
        <p:grpSpPr>
          <a:xfrm rot="16200000">
            <a:off x="2285562" y="1957389"/>
            <a:ext cx="1296903" cy="820764"/>
            <a:chOff x="3270773" y="4911119"/>
            <a:chExt cx="981344" cy="613301"/>
          </a:xfrm>
        </p:grpSpPr>
        <p:cxnSp>
          <p:nvCxnSpPr>
            <p:cNvPr id="169" name="Elbow Connector 168">
              <a:extLst>
                <a:ext uri="{FF2B5EF4-FFF2-40B4-BE49-F238E27FC236}">
                  <a16:creationId xmlns:a16="http://schemas.microsoft.com/office/drawing/2014/main" id="{19C7B5D6-CCBC-6441-9918-C6942BCAB94C}"/>
                </a:ext>
              </a:extLst>
            </p:cNvPr>
            <p:cNvCxnSpPr>
              <a:cxnSpLocks/>
            </p:cNvCxnSpPr>
            <p:nvPr/>
          </p:nvCxnSpPr>
          <p:spPr>
            <a:xfrm rot="16200000" flipH="1">
              <a:off x="3830751" y="4819824"/>
              <a:ext cx="330071" cy="512661"/>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0" name="Elbow Connector 169">
              <a:extLst>
                <a:ext uri="{FF2B5EF4-FFF2-40B4-BE49-F238E27FC236}">
                  <a16:creationId xmlns:a16="http://schemas.microsoft.com/office/drawing/2014/main" id="{DB376B02-5260-A948-8A29-6992AE74F7B9}"/>
                </a:ext>
              </a:extLst>
            </p:cNvPr>
            <p:cNvCxnSpPr>
              <a:cxnSpLocks/>
              <a:endCxn id="259" idx="1"/>
            </p:cNvCxnSpPr>
            <p:nvPr/>
          </p:nvCxnSpPr>
          <p:spPr>
            <a:xfrm rot="5400000">
              <a:off x="3198464" y="4983429"/>
              <a:ext cx="613300" cy="468682"/>
            </a:xfrm>
            <a:prstGeom prst="bentConnector3">
              <a:avLst>
                <a:gd name="adj1" fmla="val 2737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171" name="Rectangle 170">
            <a:extLst>
              <a:ext uri="{FF2B5EF4-FFF2-40B4-BE49-F238E27FC236}">
                <a16:creationId xmlns:a16="http://schemas.microsoft.com/office/drawing/2014/main" id="{8E25B451-5E0F-F94E-8C79-7B44F5EA6A77}"/>
              </a:ext>
            </a:extLst>
          </p:cNvPr>
          <p:cNvSpPr/>
          <p:nvPr/>
        </p:nvSpPr>
        <p:spPr>
          <a:xfrm>
            <a:off x="2146226" y="2955747"/>
            <a:ext cx="132420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Decreasing</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p:txBody>
      </p:sp>
      <p:cxnSp>
        <p:nvCxnSpPr>
          <p:cNvPr id="175" name="Straight Connector 174">
            <a:extLst>
              <a:ext uri="{FF2B5EF4-FFF2-40B4-BE49-F238E27FC236}">
                <a16:creationId xmlns:a16="http://schemas.microsoft.com/office/drawing/2014/main" id="{F4A9FF02-084E-444C-95C7-63969E4D9CA8}"/>
              </a:ext>
            </a:extLst>
          </p:cNvPr>
          <p:cNvCxnSpPr>
            <a:cxnSpLocks/>
          </p:cNvCxnSpPr>
          <p:nvPr/>
        </p:nvCxnSpPr>
        <p:spPr>
          <a:xfrm>
            <a:off x="2736705" y="1714961"/>
            <a:ext cx="621537"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6" name="Rectangle 175">
            <a:extLst>
              <a:ext uri="{FF2B5EF4-FFF2-40B4-BE49-F238E27FC236}">
                <a16:creationId xmlns:a16="http://schemas.microsoft.com/office/drawing/2014/main" id="{C11D3D82-B5DA-6842-BD5D-4C3BCBAFB6B8}"/>
              </a:ext>
            </a:extLst>
          </p:cNvPr>
          <p:cNvSpPr/>
          <p:nvPr/>
        </p:nvSpPr>
        <p:spPr>
          <a:xfrm>
            <a:off x="2452481" y="1357883"/>
            <a:ext cx="6463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High</a:t>
            </a:r>
          </a:p>
        </p:txBody>
      </p:sp>
      <p:sp>
        <p:nvSpPr>
          <p:cNvPr id="178" name="Rounded Rectangle 177">
            <a:extLst>
              <a:ext uri="{FF2B5EF4-FFF2-40B4-BE49-F238E27FC236}">
                <a16:creationId xmlns:a16="http://schemas.microsoft.com/office/drawing/2014/main" id="{23831667-E180-E34C-B21C-B0FFD3AB7C18}"/>
              </a:ext>
            </a:extLst>
          </p:cNvPr>
          <p:cNvSpPr/>
          <p:nvPr/>
        </p:nvSpPr>
        <p:spPr>
          <a:xfrm>
            <a:off x="3358242" y="1530930"/>
            <a:ext cx="834418" cy="377263"/>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MPKI</a:t>
            </a:r>
          </a:p>
        </p:txBody>
      </p:sp>
      <p:grpSp>
        <p:nvGrpSpPr>
          <p:cNvPr id="208" name="Group 207">
            <a:extLst>
              <a:ext uri="{FF2B5EF4-FFF2-40B4-BE49-F238E27FC236}">
                <a16:creationId xmlns:a16="http://schemas.microsoft.com/office/drawing/2014/main" id="{B7A1EC7A-2269-3E42-9E81-B5C7A7526BC4}"/>
              </a:ext>
            </a:extLst>
          </p:cNvPr>
          <p:cNvGrpSpPr/>
          <p:nvPr/>
        </p:nvGrpSpPr>
        <p:grpSpPr>
          <a:xfrm rot="16200000">
            <a:off x="4254205" y="1353923"/>
            <a:ext cx="654625" cy="753677"/>
            <a:chOff x="3195934" y="4911119"/>
            <a:chExt cx="1056183" cy="753677"/>
          </a:xfrm>
        </p:grpSpPr>
        <p:cxnSp>
          <p:nvCxnSpPr>
            <p:cNvPr id="213" name="Elbow Connector 212">
              <a:extLst>
                <a:ext uri="{FF2B5EF4-FFF2-40B4-BE49-F238E27FC236}">
                  <a16:creationId xmlns:a16="http://schemas.microsoft.com/office/drawing/2014/main" id="{26ADE1EF-0AEC-874D-9F67-2416336BBE8C}"/>
                </a:ext>
              </a:extLst>
            </p:cNvPr>
            <p:cNvCxnSpPr>
              <a:cxnSpLocks/>
            </p:cNvCxnSpPr>
            <p:nvPr/>
          </p:nvCxnSpPr>
          <p:spPr>
            <a:xfrm rot="16200000" flipH="1">
              <a:off x="3830751" y="4819824"/>
              <a:ext cx="330071" cy="512661"/>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14" name="Elbow Connector 213">
              <a:extLst>
                <a:ext uri="{FF2B5EF4-FFF2-40B4-BE49-F238E27FC236}">
                  <a16:creationId xmlns:a16="http://schemas.microsoft.com/office/drawing/2014/main" id="{3EFB2FB2-40B5-F94B-8442-34B571167C1B}"/>
                </a:ext>
              </a:extLst>
            </p:cNvPr>
            <p:cNvCxnSpPr>
              <a:cxnSpLocks/>
              <a:endCxn id="217" idx="1"/>
            </p:cNvCxnSpPr>
            <p:nvPr/>
          </p:nvCxnSpPr>
          <p:spPr>
            <a:xfrm rot="5400000">
              <a:off x="3090856" y="5016197"/>
              <a:ext cx="753677" cy="543521"/>
            </a:xfrm>
            <a:prstGeom prst="bentConnector3">
              <a:avLst>
                <a:gd name="adj1" fmla="val 21565"/>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cxnSp>
        <p:nvCxnSpPr>
          <p:cNvPr id="209" name="Straight Connector 208">
            <a:extLst>
              <a:ext uri="{FF2B5EF4-FFF2-40B4-BE49-F238E27FC236}">
                <a16:creationId xmlns:a16="http://schemas.microsoft.com/office/drawing/2014/main" id="{F796F1BF-99FA-3A44-910B-45B1595E2A86}"/>
              </a:ext>
            </a:extLst>
          </p:cNvPr>
          <p:cNvCxnSpPr>
            <a:cxnSpLocks/>
          </p:cNvCxnSpPr>
          <p:nvPr/>
        </p:nvCxnSpPr>
        <p:spPr>
          <a:xfrm>
            <a:off x="4347236" y="1401708"/>
            <a:ext cx="621537"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11" name="Rectangle 210">
            <a:extLst>
              <a:ext uri="{FF2B5EF4-FFF2-40B4-BE49-F238E27FC236}">
                <a16:creationId xmlns:a16="http://schemas.microsoft.com/office/drawing/2014/main" id="{F7576F9E-4DD1-064F-87B4-9321E6D7E90A}"/>
              </a:ext>
            </a:extLst>
          </p:cNvPr>
          <p:cNvSpPr/>
          <p:nvPr/>
        </p:nvSpPr>
        <p:spPr>
          <a:xfrm>
            <a:off x="4142293" y="1037325"/>
            <a:ext cx="6463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High</a:t>
            </a:r>
          </a:p>
        </p:txBody>
      </p:sp>
      <p:sp>
        <p:nvSpPr>
          <p:cNvPr id="216" name="Rounded Rectangle 215">
            <a:extLst>
              <a:ext uri="{FF2B5EF4-FFF2-40B4-BE49-F238E27FC236}">
                <a16:creationId xmlns:a16="http://schemas.microsoft.com/office/drawing/2014/main" id="{CF43DACB-9410-7940-AC53-C170D22E9888}"/>
              </a:ext>
            </a:extLst>
          </p:cNvPr>
          <p:cNvSpPr/>
          <p:nvPr/>
        </p:nvSpPr>
        <p:spPr>
          <a:xfrm>
            <a:off x="4950162" y="1223649"/>
            <a:ext cx="834418" cy="377263"/>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AI</a:t>
            </a:r>
          </a:p>
        </p:txBody>
      </p:sp>
      <p:sp>
        <p:nvSpPr>
          <p:cNvPr id="217" name="Rounded Rectangle 216">
            <a:extLst>
              <a:ext uri="{FF2B5EF4-FFF2-40B4-BE49-F238E27FC236}">
                <a16:creationId xmlns:a16="http://schemas.microsoft.com/office/drawing/2014/main" id="{5E2C267E-6F2E-2D4C-9030-2C0709320ED8}"/>
              </a:ext>
            </a:extLst>
          </p:cNvPr>
          <p:cNvSpPr/>
          <p:nvPr/>
        </p:nvSpPr>
        <p:spPr>
          <a:xfrm>
            <a:off x="4958356" y="1869442"/>
            <a:ext cx="834418" cy="377263"/>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AI</a:t>
            </a:r>
          </a:p>
        </p:txBody>
      </p:sp>
      <p:sp>
        <p:nvSpPr>
          <p:cNvPr id="259" name="Rounded Rectangle 258">
            <a:extLst>
              <a:ext uri="{FF2B5EF4-FFF2-40B4-BE49-F238E27FC236}">
                <a16:creationId xmlns:a16="http://schemas.microsoft.com/office/drawing/2014/main" id="{3CBB8A5A-A289-3541-818C-126F17163587}"/>
              </a:ext>
            </a:extLst>
          </p:cNvPr>
          <p:cNvSpPr/>
          <p:nvPr/>
        </p:nvSpPr>
        <p:spPr>
          <a:xfrm>
            <a:off x="3344398" y="2827589"/>
            <a:ext cx="834418" cy="377263"/>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MPKI</a:t>
            </a:r>
          </a:p>
        </p:txBody>
      </p:sp>
      <p:sp>
        <p:nvSpPr>
          <p:cNvPr id="268" name="Rounded Rectangle 267">
            <a:extLst>
              <a:ext uri="{FF2B5EF4-FFF2-40B4-BE49-F238E27FC236}">
                <a16:creationId xmlns:a16="http://schemas.microsoft.com/office/drawing/2014/main" id="{879424EC-FC35-624F-A770-79EF5BD6E4DD}"/>
              </a:ext>
            </a:extLst>
          </p:cNvPr>
          <p:cNvSpPr/>
          <p:nvPr/>
        </p:nvSpPr>
        <p:spPr>
          <a:xfrm>
            <a:off x="4969867" y="2824696"/>
            <a:ext cx="834418" cy="377263"/>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AI</a:t>
            </a:r>
          </a:p>
        </p:txBody>
      </p:sp>
      <p:sp>
        <p:nvSpPr>
          <p:cNvPr id="52" name="Rounded Rectangle 51">
            <a:extLst>
              <a:ext uri="{FF2B5EF4-FFF2-40B4-BE49-F238E27FC236}">
                <a16:creationId xmlns:a16="http://schemas.microsoft.com/office/drawing/2014/main" id="{6B2737C7-2FB7-1243-BE8B-8949F1F1A368}"/>
              </a:ext>
            </a:extLst>
          </p:cNvPr>
          <p:cNvSpPr/>
          <p:nvPr/>
        </p:nvSpPr>
        <p:spPr>
          <a:xfrm>
            <a:off x="1684544" y="4922943"/>
            <a:ext cx="834418" cy="377263"/>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LFMR</a:t>
            </a:r>
          </a:p>
        </p:txBody>
      </p:sp>
      <p:grpSp>
        <p:nvGrpSpPr>
          <p:cNvPr id="53" name="Group 52">
            <a:extLst>
              <a:ext uri="{FF2B5EF4-FFF2-40B4-BE49-F238E27FC236}">
                <a16:creationId xmlns:a16="http://schemas.microsoft.com/office/drawing/2014/main" id="{7EA8A33A-6F4C-784D-8920-97F8E0CC26AB}"/>
              </a:ext>
            </a:extLst>
          </p:cNvPr>
          <p:cNvGrpSpPr/>
          <p:nvPr/>
        </p:nvGrpSpPr>
        <p:grpSpPr>
          <a:xfrm rot="16200000">
            <a:off x="2269482" y="4690182"/>
            <a:ext cx="1353074" cy="856055"/>
            <a:chOff x="3228482" y="4911118"/>
            <a:chExt cx="1023847" cy="639671"/>
          </a:xfrm>
        </p:grpSpPr>
        <p:cxnSp>
          <p:nvCxnSpPr>
            <p:cNvPr id="54" name="Elbow Connector 53">
              <a:extLst>
                <a:ext uri="{FF2B5EF4-FFF2-40B4-BE49-F238E27FC236}">
                  <a16:creationId xmlns:a16="http://schemas.microsoft.com/office/drawing/2014/main" id="{52C7FB9D-E730-8042-811F-C0D5EA260200}"/>
                </a:ext>
              </a:extLst>
            </p:cNvPr>
            <p:cNvCxnSpPr>
              <a:cxnSpLocks/>
              <a:endCxn id="113" idx="1"/>
            </p:cNvCxnSpPr>
            <p:nvPr/>
          </p:nvCxnSpPr>
          <p:spPr>
            <a:xfrm rot="5400000" flipV="1">
              <a:off x="3700780" y="4949796"/>
              <a:ext cx="590225" cy="512873"/>
            </a:xfrm>
            <a:prstGeom prst="bentConnector3">
              <a:avLst>
                <a:gd name="adj1" fmla="val 28294"/>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5" name="Elbow Connector 54">
              <a:extLst>
                <a:ext uri="{FF2B5EF4-FFF2-40B4-BE49-F238E27FC236}">
                  <a16:creationId xmlns:a16="http://schemas.microsoft.com/office/drawing/2014/main" id="{3B345F68-CC7E-5846-B7F5-DB02FC0B60DC}"/>
                </a:ext>
              </a:extLst>
            </p:cNvPr>
            <p:cNvCxnSpPr>
              <a:cxnSpLocks/>
              <a:endCxn id="114" idx="1"/>
            </p:cNvCxnSpPr>
            <p:nvPr/>
          </p:nvCxnSpPr>
          <p:spPr>
            <a:xfrm rot="5400000">
              <a:off x="3164133" y="4975467"/>
              <a:ext cx="639671" cy="510973"/>
            </a:xfrm>
            <a:prstGeom prst="bentConnector3">
              <a:avLst>
                <a:gd name="adj1" fmla="val 26634"/>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113" name="Rounded Rectangle 112">
            <a:extLst>
              <a:ext uri="{FF2B5EF4-FFF2-40B4-BE49-F238E27FC236}">
                <a16:creationId xmlns:a16="http://schemas.microsoft.com/office/drawing/2014/main" id="{4001AD76-8A66-9D4A-8C40-BF4927FE8B79}"/>
              </a:ext>
            </a:extLst>
          </p:cNvPr>
          <p:cNvSpPr/>
          <p:nvPr/>
        </p:nvSpPr>
        <p:spPr>
          <a:xfrm>
            <a:off x="3307875" y="4253043"/>
            <a:ext cx="834418" cy="377263"/>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MPKI</a:t>
            </a:r>
          </a:p>
        </p:txBody>
      </p:sp>
      <p:sp>
        <p:nvSpPr>
          <p:cNvPr id="114" name="Rounded Rectangle 113">
            <a:extLst>
              <a:ext uri="{FF2B5EF4-FFF2-40B4-BE49-F238E27FC236}">
                <a16:creationId xmlns:a16="http://schemas.microsoft.com/office/drawing/2014/main" id="{5CA36008-AA34-A440-96CA-03BBD5B82D69}"/>
              </a:ext>
            </a:extLst>
          </p:cNvPr>
          <p:cNvSpPr/>
          <p:nvPr/>
        </p:nvSpPr>
        <p:spPr>
          <a:xfrm>
            <a:off x="3374049" y="5606115"/>
            <a:ext cx="834418" cy="377263"/>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MPKI</a:t>
            </a:r>
          </a:p>
        </p:txBody>
      </p:sp>
      <p:sp>
        <p:nvSpPr>
          <p:cNvPr id="117" name="Rectangle 116">
            <a:extLst>
              <a:ext uri="{FF2B5EF4-FFF2-40B4-BE49-F238E27FC236}">
                <a16:creationId xmlns:a16="http://schemas.microsoft.com/office/drawing/2014/main" id="{7437E05F-CA10-6B47-B091-5E5E3FEFA89B}"/>
              </a:ext>
            </a:extLst>
          </p:cNvPr>
          <p:cNvSpPr/>
          <p:nvPr/>
        </p:nvSpPr>
        <p:spPr>
          <a:xfrm>
            <a:off x="2488786" y="5804245"/>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18" name="Rectangle 117">
            <a:extLst>
              <a:ext uri="{FF2B5EF4-FFF2-40B4-BE49-F238E27FC236}">
                <a16:creationId xmlns:a16="http://schemas.microsoft.com/office/drawing/2014/main" id="{8B8C6938-8194-7540-9900-7C9B71D111B7}"/>
              </a:ext>
            </a:extLst>
          </p:cNvPr>
          <p:cNvSpPr/>
          <p:nvPr/>
        </p:nvSpPr>
        <p:spPr>
          <a:xfrm>
            <a:off x="2146244" y="4064413"/>
            <a:ext cx="121199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Increasing</a:t>
            </a:r>
          </a:p>
        </p:txBody>
      </p:sp>
      <p:sp>
        <p:nvSpPr>
          <p:cNvPr id="133" name="Rounded Rectangle 132">
            <a:extLst>
              <a:ext uri="{FF2B5EF4-FFF2-40B4-BE49-F238E27FC236}">
                <a16:creationId xmlns:a16="http://schemas.microsoft.com/office/drawing/2014/main" id="{4F10B253-58BC-4A4B-83AF-F2BD6DBBF2C4}"/>
              </a:ext>
            </a:extLst>
          </p:cNvPr>
          <p:cNvSpPr/>
          <p:nvPr/>
        </p:nvSpPr>
        <p:spPr>
          <a:xfrm>
            <a:off x="4955043" y="4253043"/>
            <a:ext cx="834418" cy="377263"/>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AI</a:t>
            </a:r>
          </a:p>
        </p:txBody>
      </p:sp>
      <p:sp>
        <p:nvSpPr>
          <p:cNvPr id="147" name="Rounded Rectangle 146">
            <a:extLst>
              <a:ext uri="{FF2B5EF4-FFF2-40B4-BE49-F238E27FC236}">
                <a16:creationId xmlns:a16="http://schemas.microsoft.com/office/drawing/2014/main" id="{C241EEFB-8720-6C46-9804-F0D5BBA5213A}"/>
              </a:ext>
            </a:extLst>
          </p:cNvPr>
          <p:cNvSpPr/>
          <p:nvPr/>
        </p:nvSpPr>
        <p:spPr>
          <a:xfrm>
            <a:off x="4959879" y="5606115"/>
            <a:ext cx="854393" cy="377263"/>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AI</a:t>
            </a:r>
          </a:p>
        </p:txBody>
      </p:sp>
      <p:cxnSp>
        <p:nvCxnSpPr>
          <p:cNvPr id="248" name="Elbow Connector 247">
            <a:extLst>
              <a:ext uri="{FF2B5EF4-FFF2-40B4-BE49-F238E27FC236}">
                <a16:creationId xmlns:a16="http://schemas.microsoft.com/office/drawing/2014/main" id="{16BA4EFE-5EAE-D84E-A89F-0B9EC4F2202A}"/>
              </a:ext>
            </a:extLst>
          </p:cNvPr>
          <p:cNvCxnSpPr>
            <a:cxnSpLocks/>
            <a:stCxn id="147" idx="3"/>
            <a:endCxn id="295" idx="1"/>
          </p:cNvCxnSpPr>
          <p:nvPr/>
        </p:nvCxnSpPr>
        <p:spPr>
          <a:xfrm flipV="1">
            <a:off x="5814272" y="5317424"/>
            <a:ext cx="755302" cy="477323"/>
          </a:xfrm>
          <a:prstGeom prst="bentConnector3">
            <a:avLst>
              <a:gd name="adj1" fmla="val 50000"/>
            </a:avLst>
          </a:prstGeom>
          <a:ln w="57150">
            <a:solidFill>
              <a:schemeClr val="tx1">
                <a:lumMod val="85000"/>
                <a:lumOff val="1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9" name="Elbow Connector 248">
            <a:extLst>
              <a:ext uri="{FF2B5EF4-FFF2-40B4-BE49-F238E27FC236}">
                <a16:creationId xmlns:a16="http://schemas.microsoft.com/office/drawing/2014/main" id="{C1758A04-E348-F240-B67E-AE7482A808F4}"/>
              </a:ext>
            </a:extLst>
          </p:cNvPr>
          <p:cNvCxnSpPr>
            <a:cxnSpLocks/>
            <a:stCxn id="147" idx="3"/>
            <a:endCxn id="291" idx="1"/>
          </p:cNvCxnSpPr>
          <p:nvPr/>
        </p:nvCxnSpPr>
        <p:spPr>
          <a:xfrm>
            <a:off x="5814272" y="5794747"/>
            <a:ext cx="765722" cy="482677"/>
          </a:xfrm>
          <a:prstGeom prst="bentConnector3">
            <a:avLst>
              <a:gd name="adj1" fmla="val 50000"/>
            </a:avLst>
          </a:prstGeom>
          <a:ln w="57150">
            <a:solidFill>
              <a:schemeClr val="tx1">
                <a:lumMod val="85000"/>
                <a:lumOff val="1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E89221D-47B2-0A41-BE80-DF926D4C98C6}"/>
              </a:ext>
            </a:extLst>
          </p:cNvPr>
          <p:cNvCxnSpPr>
            <a:stCxn id="259" idx="3"/>
            <a:endCxn id="268" idx="1"/>
          </p:cNvCxnSpPr>
          <p:nvPr/>
        </p:nvCxnSpPr>
        <p:spPr>
          <a:xfrm flipV="1">
            <a:off x="4178816" y="3013328"/>
            <a:ext cx="791051" cy="2893"/>
          </a:xfrm>
          <a:prstGeom prst="line">
            <a:avLst/>
          </a:prstGeom>
          <a:ln w="57150"/>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A2422C35-A2F5-5740-B50E-84460D1B8F6F}"/>
              </a:ext>
            </a:extLst>
          </p:cNvPr>
          <p:cNvCxnSpPr>
            <a:cxnSpLocks/>
            <a:stCxn id="216" idx="3"/>
            <a:endCxn id="292" idx="1"/>
          </p:cNvCxnSpPr>
          <p:nvPr/>
        </p:nvCxnSpPr>
        <p:spPr>
          <a:xfrm flipV="1">
            <a:off x="5784580" y="1412254"/>
            <a:ext cx="806779" cy="2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407D979A-087F-C341-832C-D77F4A3511A7}"/>
              </a:ext>
            </a:extLst>
          </p:cNvPr>
          <p:cNvCxnSpPr>
            <a:cxnSpLocks/>
            <a:stCxn id="217" idx="3"/>
            <a:endCxn id="293" idx="1"/>
          </p:cNvCxnSpPr>
          <p:nvPr/>
        </p:nvCxnSpPr>
        <p:spPr>
          <a:xfrm>
            <a:off x="5792774" y="2058074"/>
            <a:ext cx="798584" cy="219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013821E4-B9A9-1E47-917C-255E2A1FD9E9}"/>
              </a:ext>
            </a:extLst>
          </p:cNvPr>
          <p:cNvCxnSpPr>
            <a:cxnSpLocks/>
            <a:stCxn id="268" idx="3"/>
            <a:endCxn id="294" idx="1"/>
          </p:cNvCxnSpPr>
          <p:nvPr/>
        </p:nvCxnSpPr>
        <p:spPr>
          <a:xfrm>
            <a:off x="5804285" y="3013328"/>
            <a:ext cx="787073" cy="303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D8E378C-FCB0-244B-9AEA-8D4A1B1B5FFF}"/>
              </a:ext>
            </a:extLst>
          </p:cNvPr>
          <p:cNvCxnSpPr>
            <a:stCxn id="113" idx="3"/>
            <a:endCxn id="133" idx="1"/>
          </p:cNvCxnSpPr>
          <p:nvPr/>
        </p:nvCxnSpPr>
        <p:spPr>
          <a:xfrm>
            <a:off x="4142293" y="4441675"/>
            <a:ext cx="8127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4C701D3-6D34-964F-9119-04854084FF9F}"/>
              </a:ext>
            </a:extLst>
          </p:cNvPr>
          <p:cNvCxnSpPr>
            <a:stCxn id="114" idx="3"/>
            <a:endCxn id="147" idx="1"/>
          </p:cNvCxnSpPr>
          <p:nvPr/>
        </p:nvCxnSpPr>
        <p:spPr>
          <a:xfrm>
            <a:off x="4208467" y="5794747"/>
            <a:ext cx="751412"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156" name="Straight Arrow Connector 155">
            <a:extLst>
              <a:ext uri="{FF2B5EF4-FFF2-40B4-BE49-F238E27FC236}">
                <a16:creationId xmlns:a16="http://schemas.microsoft.com/office/drawing/2014/main" id="{03D1A70E-27D2-1040-97E1-917318921929}"/>
              </a:ext>
            </a:extLst>
          </p:cNvPr>
          <p:cNvCxnSpPr>
            <a:cxnSpLocks/>
            <a:stCxn id="133" idx="3"/>
            <a:endCxn id="27" idx="1"/>
          </p:cNvCxnSpPr>
          <p:nvPr/>
        </p:nvCxnSpPr>
        <p:spPr>
          <a:xfrm flipV="1">
            <a:off x="5789461" y="4441674"/>
            <a:ext cx="806921"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4" name="Rectangle 173">
            <a:extLst>
              <a:ext uri="{FF2B5EF4-FFF2-40B4-BE49-F238E27FC236}">
                <a16:creationId xmlns:a16="http://schemas.microsoft.com/office/drawing/2014/main" id="{BF8756E2-3028-9B44-A547-3A08D98693B1}"/>
              </a:ext>
            </a:extLst>
          </p:cNvPr>
          <p:cNvSpPr/>
          <p:nvPr/>
        </p:nvSpPr>
        <p:spPr>
          <a:xfrm>
            <a:off x="4170049" y="2021250"/>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79" name="Rectangle 178">
            <a:extLst>
              <a:ext uri="{FF2B5EF4-FFF2-40B4-BE49-F238E27FC236}">
                <a16:creationId xmlns:a16="http://schemas.microsoft.com/office/drawing/2014/main" id="{49D8A377-DA90-BC43-BF8A-CC8C4E61B4FA}"/>
              </a:ext>
            </a:extLst>
          </p:cNvPr>
          <p:cNvSpPr/>
          <p:nvPr/>
        </p:nvSpPr>
        <p:spPr>
          <a:xfrm>
            <a:off x="4265193" y="2687104"/>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80" name="Rectangle 179">
            <a:extLst>
              <a:ext uri="{FF2B5EF4-FFF2-40B4-BE49-F238E27FC236}">
                <a16:creationId xmlns:a16="http://schemas.microsoft.com/office/drawing/2014/main" id="{06E82DB8-AAF0-1044-83E2-449E804B9963}"/>
              </a:ext>
            </a:extLst>
          </p:cNvPr>
          <p:cNvSpPr/>
          <p:nvPr/>
        </p:nvSpPr>
        <p:spPr>
          <a:xfrm>
            <a:off x="4203821" y="4067715"/>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81" name="Rectangle 180">
            <a:extLst>
              <a:ext uri="{FF2B5EF4-FFF2-40B4-BE49-F238E27FC236}">
                <a16:creationId xmlns:a16="http://schemas.microsoft.com/office/drawing/2014/main" id="{A01EC710-2621-0540-B4DE-69958AE75A8E}"/>
              </a:ext>
            </a:extLst>
          </p:cNvPr>
          <p:cNvSpPr/>
          <p:nvPr/>
        </p:nvSpPr>
        <p:spPr>
          <a:xfrm>
            <a:off x="4273142" y="5790118"/>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82" name="Rectangle 181">
            <a:extLst>
              <a:ext uri="{FF2B5EF4-FFF2-40B4-BE49-F238E27FC236}">
                <a16:creationId xmlns:a16="http://schemas.microsoft.com/office/drawing/2014/main" id="{5C9AA83E-6A52-534A-9E67-38E370A5EB6C}"/>
              </a:ext>
            </a:extLst>
          </p:cNvPr>
          <p:cNvSpPr/>
          <p:nvPr/>
        </p:nvSpPr>
        <p:spPr>
          <a:xfrm>
            <a:off x="5913987" y="6272070"/>
            <a:ext cx="6463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High</a:t>
            </a:r>
          </a:p>
        </p:txBody>
      </p:sp>
      <p:sp>
        <p:nvSpPr>
          <p:cNvPr id="184" name="Rectangle 183">
            <a:extLst>
              <a:ext uri="{FF2B5EF4-FFF2-40B4-BE49-F238E27FC236}">
                <a16:creationId xmlns:a16="http://schemas.microsoft.com/office/drawing/2014/main" id="{E257CBB5-FD31-3D43-AB14-3ED9548F07DF}"/>
              </a:ext>
            </a:extLst>
          </p:cNvPr>
          <p:cNvSpPr/>
          <p:nvPr/>
        </p:nvSpPr>
        <p:spPr>
          <a:xfrm>
            <a:off x="5765314" y="1057850"/>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85" name="Rectangle 184">
            <a:extLst>
              <a:ext uri="{FF2B5EF4-FFF2-40B4-BE49-F238E27FC236}">
                <a16:creationId xmlns:a16="http://schemas.microsoft.com/office/drawing/2014/main" id="{6B9BFE6A-A959-9549-A635-20339A9B9A74}"/>
              </a:ext>
            </a:extLst>
          </p:cNvPr>
          <p:cNvSpPr/>
          <p:nvPr/>
        </p:nvSpPr>
        <p:spPr>
          <a:xfrm>
            <a:off x="5785639" y="1724362"/>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86" name="Rectangle 185">
            <a:extLst>
              <a:ext uri="{FF2B5EF4-FFF2-40B4-BE49-F238E27FC236}">
                <a16:creationId xmlns:a16="http://schemas.microsoft.com/office/drawing/2014/main" id="{E976140D-CF12-7D4B-8FB7-BAF3288B431B}"/>
              </a:ext>
            </a:extLst>
          </p:cNvPr>
          <p:cNvSpPr/>
          <p:nvPr/>
        </p:nvSpPr>
        <p:spPr>
          <a:xfrm>
            <a:off x="5814272" y="2681345"/>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87" name="Rectangle 186">
            <a:extLst>
              <a:ext uri="{FF2B5EF4-FFF2-40B4-BE49-F238E27FC236}">
                <a16:creationId xmlns:a16="http://schemas.microsoft.com/office/drawing/2014/main" id="{31CEE361-002E-D243-8A3D-38B9125601E5}"/>
              </a:ext>
            </a:extLst>
          </p:cNvPr>
          <p:cNvSpPr/>
          <p:nvPr/>
        </p:nvSpPr>
        <p:spPr>
          <a:xfrm>
            <a:off x="5814272" y="4050026"/>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88" name="Rectangle 187">
            <a:extLst>
              <a:ext uri="{FF2B5EF4-FFF2-40B4-BE49-F238E27FC236}">
                <a16:creationId xmlns:a16="http://schemas.microsoft.com/office/drawing/2014/main" id="{7E5A93BB-DE85-AA45-9BDB-57CDD69863B4}"/>
              </a:ext>
            </a:extLst>
          </p:cNvPr>
          <p:cNvSpPr/>
          <p:nvPr/>
        </p:nvSpPr>
        <p:spPr>
          <a:xfrm>
            <a:off x="5817590" y="4946382"/>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72" name="Rectangle 71">
            <a:extLst>
              <a:ext uri="{FF2B5EF4-FFF2-40B4-BE49-F238E27FC236}">
                <a16:creationId xmlns:a16="http://schemas.microsoft.com/office/drawing/2014/main" id="{BBF1E46F-55BD-6644-AA4D-3A4E8BDFA619}"/>
              </a:ext>
            </a:extLst>
          </p:cNvPr>
          <p:cNvSpPr/>
          <p:nvPr/>
        </p:nvSpPr>
        <p:spPr>
          <a:xfrm>
            <a:off x="5016058" y="6383671"/>
            <a:ext cx="3899341" cy="443692"/>
          </a:xfrm>
          <a:prstGeom prst="rect">
            <a:avLst/>
          </a:prstGeom>
          <a:solidFill>
            <a:srgbClr val="FFFFFF">
              <a:alpha val="89804"/>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E29CB9BB-E451-D940-BD9C-E7A53900C843}"/>
              </a:ext>
            </a:extLst>
          </p:cNvPr>
          <p:cNvSpPr/>
          <p:nvPr/>
        </p:nvSpPr>
        <p:spPr>
          <a:xfrm>
            <a:off x="75990" y="695617"/>
            <a:ext cx="9068009" cy="5676608"/>
          </a:xfrm>
          <a:prstGeom prst="rect">
            <a:avLst/>
          </a:prstGeom>
          <a:solidFill>
            <a:srgbClr val="FFFFFF">
              <a:alpha val="89804"/>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ounded Rectangle 2">
            <a:extLst>
              <a:ext uri="{FF2B5EF4-FFF2-40B4-BE49-F238E27FC236}">
                <a16:creationId xmlns:a16="http://schemas.microsoft.com/office/drawing/2014/main" id="{54A1377A-2721-FA4D-B83D-AEABA5CBB04E}"/>
              </a:ext>
            </a:extLst>
          </p:cNvPr>
          <p:cNvSpPr/>
          <p:nvPr/>
        </p:nvSpPr>
        <p:spPr>
          <a:xfrm>
            <a:off x="6353247" y="695618"/>
            <a:ext cx="2759653" cy="5943600"/>
          </a:xfrm>
          <a:prstGeom prst="roundRect">
            <a:avLst>
              <a:gd name="adj" fmla="val 3593"/>
            </a:avLst>
          </a:prstGeom>
          <a:solidFill>
            <a:schemeClr val="accent6">
              <a:lumMod val="20000"/>
              <a:lumOff val="80000"/>
            </a:schemeClr>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2" name="Rectangle 291">
            <a:extLst>
              <a:ext uri="{FF2B5EF4-FFF2-40B4-BE49-F238E27FC236}">
                <a16:creationId xmlns:a16="http://schemas.microsoft.com/office/drawing/2014/main" id="{579BF855-92CB-9546-87E6-31F231AF73A2}"/>
              </a:ext>
            </a:extLst>
          </p:cNvPr>
          <p:cNvSpPr/>
          <p:nvPr/>
        </p:nvSpPr>
        <p:spPr>
          <a:xfrm>
            <a:off x="6591359" y="1115074"/>
            <a:ext cx="2324041" cy="594360"/>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1a: </a:t>
            </a:r>
            <a:r>
              <a:rPr kumimoji="0" lang="en-US" sz="1800" b="1" i="1"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DRAM Bandwidth</a:t>
            </a:r>
          </a:p>
        </p:txBody>
      </p:sp>
      <p:sp>
        <p:nvSpPr>
          <p:cNvPr id="293" name="Rectangle 292">
            <a:extLst>
              <a:ext uri="{FF2B5EF4-FFF2-40B4-BE49-F238E27FC236}">
                <a16:creationId xmlns:a16="http://schemas.microsoft.com/office/drawing/2014/main" id="{EE807EDB-1517-CC4E-BFE3-D57C54419B5C}"/>
              </a:ext>
            </a:extLst>
          </p:cNvPr>
          <p:cNvSpPr/>
          <p:nvPr/>
        </p:nvSpPr>
        <p:spPr>
          <a:xfrm>
            <a:off x="6591358" y="1763093"/>
            <a:ext cx="2324041" cy="594360"/>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1b: </a:t>
            </a:r>
            <a:r>
              <a:rPr kumimoji="0" lang="en-US" sz="1800" b="1" i="1"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DRAM Latency</a:t>
            </a:r>
          </a:p>
        </p:txBody>
      </p:sp>
      <p:sp>
        <p:nvSpPr>
          <p:cNvPr id="294" name="Rectangle 293">
            <a:extLst>
              <a:ext uri="{FF2B5EF4-FFF2-40B4-BE49-F238E27FC236}">
                <a16:creationId xmlns:a16="http://schemas.microsoft.com/office/drawing/2014/main" id="{F0B7A44E-A476-AF42-906A-F3CEAB99A9A0}"/>
              </a:ext>
            </a:extLst>
          </p:cNvPr>
          <p:cNvSpPr/>
          <p:nvPr/>
        </p:nvSpPr>
        <p:spPr>
          <a:xfrm>
            <a:off x="6591358" y="2720354"/>
            <a:ext cx="2324041" cy="592009"/>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1c: L1/L2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Cache Capacity</a:t>
            </a:r>
          </a:p>
        </p:txBody>
      </p:sp>
      <p:sp>
        <p:nvSpPr>
          <p:cNvPr id="27" name="Rectangle 26">
            <a:extLst>
              <a:ext uri="{FF2B5EF4-FFF2-40B4-BE49-F238E27FC236}">
                <a16:creationId xmlns:a16="http://schemas.microsoft.com/office/drawing/2014/main" id="{430B3994-32AE-1444-B1F7-B0BCCA531C01}"/>
              </a:ext>
            </a:extLst>
          </p:cNvPr>
          <p:cNvSpPr/>
          <p:nvPr/>
        </p:nvSpPr>
        <p:spPr>
          <a:xfrm>
            <a:off x="6596382" y="4144494"/>
            <a:ext cx="2319017" cy="594360"/>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2a: L3 </a:t>
            </a:r>
            <a:r>
              <a:rPr kumimoji="0" lang="en-US" sz="1800" b="1" i="1"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Cache Contention</a:t>
            </a:r>
          </a:p>
        </p:txBody>
      </p:sp>
      <p:sp>
        <p:nvSpPr>
          <p:cNvPr id="291" name="Rectangle 290">
            <a:extLst>
              <a:ext uri="{FF2B5EF4-FFF2-40B4-BE49-F238E27FC236}">
                <a16:creationId xmlns:a16="http://schemas.microsoft.com/office/drawing/2014/main" id="{C1E1CE50-4A35-5045-88B1-E3861B82A761}"/>
              </a:ext>
            </a:extLst>
          </p:cNvPr>
          <p:cNvSpPr/>
          <p:nvPr/>
        </p:nvSpPr>
        <p:spPr>
          <a:xfrm>
            <a:off x="6579994" y="5980244"/>
            <a:ext cx="2335405" cy="594360"/>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2c: </a:t>
            </a:r>
            <a:r>
              <a:rPr kumimoji="0" lang="en-US" sz="1800" b="1" i="1"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Compute-Bound</a:t>
            </a:r>
          </a:p>
        </p:txBody>
      </p:sp>
      <p:sp>
        <p:nvSpPr>
          <p:cNvPr id="295" name="Rectangle 294">
            <a:extLst>
              <a:ext uri="{FF2B5EF4-FFF2-40B4-BE49-F238E27FC236}">
                <a16:creationId xmlns:a16="http://schemas.microsoft.com/office/drawing/2014/main" id="{529C6FE1-A040-534C-869A-B42C9A528B71}"/>
              </a:ext>
            </a:extLst>
          </p:cNvPr>
          <p:cNvSpPr/>
          <p:nvPr/>
        </p:nvSpPr>
        <p:spPr>
          <a:xfrm>
            <a:off x="6569574" y="5020244"/>
            <a:ext cx="2345826" cy="594360"/>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2b: </a:t>
            </a:r>
            <a:r>
              <a:rPr kumimoji="0" lang="en-US" sz="1800" b="1" i="1"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L1 Cache Capacity</a:t>
            </a:r>
          </a:p>
        </p:txBody>
      </p:sp>
      <p:sp>
        <p:nvSpPr>
          <p:cNvPr id="65" name="Rectangle 64">
            <a:extLst>
              <a:ext uri="{FF2B5EF4-FFF2-40B4-BE49-F238E27FC236}">
                <a16:creationId xmlns:a16="http://schemas.microsoft.com/office/drawing/2014/main" id="{CD337A0F-219D-9045-9726-E2147F7B4783}"/>
              </a:ext>
            </a:extLst>
          </p:cNvPr>
          <p:cNvSpPr/>
          <p:nvPr/>
        </p:nvSpPr>
        <p:spPr>
          <a:xfrm>
            <a:off x="6057157" y="695617"/>
            <a:ext cx="337066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Memory Bottleneck Class</a:t>
            </a:r>
          </a:p>
        </p:txBody>
      </p:sp>
      <p:sp>
        <p:nvSpPr>
          <p:cNvPr id="76" name="Rounded Rectangle 75">
            <a:extLst>
              <a:ext uri="{FF2B5EF4-FFF2-40B4-BE49-F238E27FC236}">
                <a16:creationId xmlns:a16="http://schemas.microsoft.com/office/drawing/2014/main" id="{27063B40-663B-6947-A34B-31F097D89AD9}"/>
              </a:ext>
            </a:extLst>
          </p:cNvPr>
          <p:cNvSpPr/>
          <p:nvPr/>
        </p:nvSpPr>
        <p:spPr>
          <a:xfrm>
            <a:off x="145310" y="2186107"/>
            <a:ext cx="5903567" cy="2485787"/>
          </a:xfrm>
          <a:prstGeom prst="roundRect">
            <a:avLst/>
          </a:prstGeom>
          <a:solidFill>
            <a:schemeClr val="accent1">
              <a:lumMod val="20000"/>
              <a:lumOff val="80000"/>
            </a:schemeClr>
          </a:solidFill>
          <a:ln w="19050">
            <a:solidFill>
              <a:schemeClr val="tx1"/>
            </a:solidFill>
          </a:ln>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Six classes of </a:t>
            </a: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data movement bottlenecks:</a:t>
            </a:r>
          </a:p>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E700"/>
              </a:solidFill>
              <a:effectLst/>
              <a:uLnTx/>
              <a:uFillTx/>
              <a:latin typeface="Cambria" panose="02040503050406030204" pitchFamily="18" charset="0"/>
              <a:ea typeface="+mn-ea"/>
              <a:cs typeface="+mn-cs"/>
            </a:endParaRP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each class ↔ data movement</a:t>
            </a: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mitigation mechanism </a:t>
            </a:r>
          </a:p>
        </p:txBody>
      </p:sp>
    </p:spTree>
    <p:extLst>
      <p:ext uri="{BB962C8B-B14F-4D97-AF65-F5344CB8AC3E}">
        <p14:creationId xmlns:p14="http://schemas.microsoft.com/office/powerpoint/2010/main" val="1361526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6"/>
                                        </p:tgtEl>
                                        <p:attrNameLst>
                                          <p:attrName>style.visibility</p:attrName>
                                        </p:attrNameLst>
                                      </p:cBhvr>
                                      <p:to>
                                        <p:strVal val="visible"/>
                                      </p:to>
                                    </p:set>
                                    <p:animEffect transition="in" filter="fade">
                                      <p:cBhvr>
                                        <p:cTn id="1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4AF52-21F7-AF46-B0F3-D19534050154}"/>
              </a:ext>
            </a:extLst>
          </p:cNvPr>
          <p:cNvSpPr>
            <a:spLocks noGrp="1"/>
          </p:cNvSpPr>
          <p:nvPr>
            <p:ph type="title"/>
          </p:nvPr>
        </p:nvSpPr>
        <p:spPr/>
        <p:txBody>
          <a:bodyPr/>
          <a:lstStyle/>
          <a:p>
            <a:r>
              <a:rPr lang="en-US" dirty="0"/>
              <a:t>DAMOV is Open Source</a:t>
            </a:r>
          </a:p>
        </p:txBody>
      </p:sp>
      <p:sp>
        <p:nvSpPr>
          <p:cNvPr id="3" name="Content Placeholder 2">
            <a:extLst>
              <a:ext uri="{FF2B5EF4-FFF2-40B4-BE49-F238E27FC236}">
                <a16:creationId xmlns:a16="http://schemas.microsoft.com/office/drawing/2014/main" id="{A25CD795-C093-2B41-9221-BD1BC99E4EED}"/>
              </a:ext>
            </a:extLst>
          </p:cNvPr>
          <p:cNvSpPr>
            <a:spLocks noGrp="1"/>
          </p:cNvSpPr>
          <p:nvPr>
            <p:ph idx="1"/>
          </p:nvPr>
        </p:nvSpPr>
        <p:spPr/>
        <p:txBody>
          <a:bodyPr/>
          <a:lstStyle/>
          <a:p>
            <a:r>
              <a:rPr lang="en-US" dirty="0"/>
              <a:t>We open-source our </a:t>
            </a:r>
            <a:r>
              <a:rPr lang="en-US" dirty="0">
                <a:solidFill>
                  <a:srgbClr val="0000FF"/>
                </a:solidFill>
              </a:rPr>
              <a:t>benchmark suite </a:t>
            </a:r>
            <a:r>
              <a:rPr lang="en-US" dirty="0"/>
              <a:t>and our </a:t>
            </a:r>
            <a:r>
              <a:rPr lang="en-US" dirty="0">
                <a:solidFill>
                  <a:srgbClr val="0000FF"/>
                </a:solidFill>
              </a:rPr>
              <a:t>toolchain</a:t>
            </a:r>
          </a:p>
        </p:txBody>
      </p:sp>
      <p:grpSp>
        <p:nvGrpSpPr>
          <p:cNvPr id="4" name="Group 3">
            <a:extLst>
              <a:ext uri="{FF2B5EF4-FFF2-40B4-BE49-F238E27FC236}">
                <a16:creationId xmlns:a16="http://schemas.microsoft.com/office/drawing/2014/main" id="{9620267C-CBDE-EF46-B778-E8AC9B64AF61}"/>
              </a:ext>
            </a:extLst>
          </p:cNvPr>
          <p:cNvGrpSpPr/>
          <p:nvPr/>
        </p:nvGrpSpPr>
        <p:grpSpPr>
          <a:xfrm>
            <a:off x="145521" y="1554109"/>
            <a:ext cx="8852958" cy="4666132"/>
            <a:chOff x="252268" y="1152197"/>
            <a:chExt cx="8639464" cy="4553606"/>
          </a:xfrm>
        </p:grpSpPr>
        <p:pic>
          <p:nvPicPr>
            <p:cNvPr id="5" name="Picture 4">
              <a:extLst>
                <a:ext uri="{FF2B5EF4-FFF2-40B4-BE49-F238E27FC236}">
                  <a16:creationId xmlns:a16="http://schemas.microsoft.com/office/drawing/2014/main" id="{56E7B138-5B93-B148-9B77-BC0666989B57}"/>
                </a:ext>
              </a:extLst>
            </p:cNvPr>
            <p:cNvPicPr>
              <a:picLocks noChangeAspect="1"/>
            </p:cNvPicPr>
            <p:nvPr/>
          </p:nvPicPr>
          <p:blipFill rotWithShape="1">
            <a:blip r:embed="rId3"/>
            <a:srcRect t="1861" r="11807"/>
            <a:stretch/>
          </p:blipFill>
          <p:spPr>
            <a:xfrm>
              <a:off x="252268" y="1152197"/>
              <a:ext cx="8639464" cy="4553606"/>
            </a:xfrm>
            <a:prstGeom prst="rect">
              <a:avLst/>
            </a:prstGeom>
          </p:spPr>
        </p:pic>
        <p:sp>
          <p:nvSpPr>
            <p:cNvPr id="6" name="Rectangle 5">
              <a:extLst>
                <a:ext uri="{FF2B5EF4-FFF2-40B4-BE49-F238E27FC236}">
                  <a16:creationId xmlns:a16="http://schemas.microsoft.com/office/drawing/2014/main" id="{D16E0130-D316-5B42-B8E7-FBA54702DFD5}"/>
                </a:ext>
              </a:extLst>
            </p:cNvPr>
            <p:cNvSpPr/>
            <p:nvPr/>
          </p:nvSpPr>
          <p:spPr>
            <a:xfrm>
              <a:off x="1730215" y="1178805"/>
              <a:ext cx="352540"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6B469FF-DDCA-1A40-9C48-E36AB90D6932}"/>
                </a:ext>
              </a:extLst>
            </p:cNvPr>
            <p:cNvSpPr/>
            <p:nvPr/>
          </p:nvSpPr>
          <p:spPr>
            <a:xfrm>
              <a:off x="309847" y="1152197"/>
              <a:ext cx="113390"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F026486B-DB2C-074C-A15F-0B6A8A0EC5B6}"/>
                </a:ext>
              </a:extLst>
            </p:cNvPr>
            <p:cNvSpPr/>
            <p:nvPr/>
          </p:nvSpPr>
          <p:spPr>
            <a:xfrm>
              <a:off x="7756546" y="1178805"/>
              <a:ext cx="1135186"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EFBBB3A6-560E-D24A-910C-DA01186D7D6A}"/>
              </a:ext>
            </a:extLst>
          </p:cNvPr>
          <p:cNvGrpSpPr/>
          <p:nvPr/>
        </p:nvGrpSpPr>
        <p:grpSpPr>
          <a:xfrm>
            <a:off x="-15699" y="2918762"/>
            <a:ext cx="2663466" cy="369332"/>
            <a:chOff x="-15699" y="2562311"/>
            <a:chExt cx="2663466" cy="369332"/>
          </a:xfrm>
        </p:grpSpPr>
        <p:sp>
          <p:nvSpPr>
            <p:cNvPr id="11" name="Rectangle 10">
              <a:extLst>
                <a:ext uri="{FF2B5EF4-FFF2-40B4-BE49-F238E27FC236}">
                  <a16:creationId xmlns:a16="http://schemas.microsoft.com/office/drawing/2014/main" id="{138CE2FB-8BEB-7A40-AEF9-7D16CD2E67B4}"/>
                </a:ext>
              </a:extLst>
            </p:cNvPr>
            <p:cNvSpPr/>
            <p:nvPr/>
          </p:nvSpPr>
          <p:spPr>
            <a:xfrm>
              <a:off x="-15699" y="2562311"/>
              <a:ext cx="1401154"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DAMOV-SIM</a:t>
              </a:r>
              <a:endParaRPr kumimoji="0" lang="en-US"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12" name="Rounded Rectangle 11">
              <a:extLst>
                <a:ext uri="{FF2B5EF4-FFF2-40B4-BE49-F238E27FC236}">
                  <a16:creationId xmlns:a16="http://schemas.microsoft.com/office/drawing/2014/main" id="{43909CEA-9B18-FF48-85B4-2E540D3C24FA}"/>
                </a:ext>
              </a:extLst>
            </p:cNvPr>
            <p:cNvSpPr/>
            <p:nvPr/>
          </p:nvSpPr>
          <p:spPr>
            <a:xfrm>
              <a:off x="1385455" y="2615869"/>
              <a:ext cx="1262312" cy="262217"/>
            </a:xfrm>
            <a:prstGeom prst="roundRect">
              <a:avLst/>
            </a:prstGeom>
            <a:solidFill>
              <a:srgbClr val="FF0000">
                <a:alpha val="9804"/>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11751DE1-1E78-D040-9898-61E9F03B7ADA}"/>
              </a:ext>
            </a:extLst>
          </p:cNvPr>
          <p:cNvGrpSpPr/>
          <p:nvPr/>
        </p:nvGrpSpPr>
        <p:grpSpPr>
          <a:xfrm>
            <a:off x="60292" y="3341652"/>
            <a:ext cx="2587475" cy="646331"/>
            <a:chOff x="60292" y="2985201"/>
            <a:chExt cx="2587475" cy="646331"/>
          </a:xfrm>
        </p:grpSpPr>
        <p:sp>
          <p:nvSpPr>
            <p:cNvPr id="14" name="Rectangle 13">
              <a:extLst>
                <a:ext uri="{FF2B5EF4-FFF2-40B4-BE49-F238E27FC236}">
                  <a16:creationId xmlns:a16="http://schemas.microsoft.com/office/drawing/2014/main" id="{E46B9D0C-08EC-E745-91A5-6CB7531E913F}"/>
                </a:ext>
              </a:extLst>
            </p:cNvPr>
            <p:cNvSpPr/>
            <p:nvPr/>
          </p:nvSpPr>
          <p:spPr>
            <a:xfrm>
              <a:off x="60292" y="2985201"/>
              <a:ext cx="140115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DAMOV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Benchmarks</a:t>
              </a:r>
              <a:endParaRPr kumimoji="0" lang="en-US"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15" name="Rounded Rectangle 14">
              <a:extLst>
                <a:ext uri="{FF2B5EF4-FFF2-40B4-BE49-F238E27FC236}">
                  <a16:creationId xmlns:a16="http://schemas.microsoft.com/office/drawing/2014/main" id="{FACB314E-C336-3340-9731-B5B0B822CE99}"/>
                </a:ext>
              </a:extLst>
            </p:cNvPr>
            <p:cNvSpPr/>
            <p:nvPr/>
          </p:nvSpPr>
          <p:spPr>
            <a:xfrm>
              <a:off x="1385455" y="3070052"/>
              <a:ext cx="1262312" cy="262217"/>
            </a:xfrm>
            <a:prstGeom prst="roundRect">
              <a:avLst/>
            </a:prstGeom>
            <a:solidFill>
              <a:srgbClr val="FF0000">
                <a:alpha val="9804"/>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6234372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4AF52-21F7-AF46-B0F3-D19534050154}"/>
              </a:ext>
            </a:extLst>
          </p:cNvPr>
          <p:cNvSpPr>
            <a:spLocks noGrp="1"/>
          </p:cNvSpPr>
          <p:nvPr>
            <p:ph type="title"/>
          </p:nvPr>
        </p:nvSpPr>
        <p:spPr/>
        <p:txBody>
          <a:bodyPr/>
          <a:lstStyle/>
          <a:p>
            <a:r>
              <a:rPr lang="en-US" dirty="0"/>
              <a:t>DAMOV is Open Source</a:t>
            </a:r>
          </a:p>
        </p:txBody>
      </p:sp>
      <p:sp>
        <p:nvSpPr>
          <p:cNvPr id="3" name="Content Placeholder 2">
            <a:extLst>
              <a:ext uri="{FF2B5EF4-FFF2-40B4-BE49-F238E27FC236}">
                <a16:creationId xmlns:a16="http://schemas.microsoft.com/office/drawing/2014/main" id="{A25CD795-C093-2B41-9221-BD1BC99E4EED}"/>
              </a:ext>
            </a:extLst>
          </p:cNvPr>
          <p:cNvSpPr>
            <a:spLocks noGrp="1"/>
          </p:cNvSpPr>
          <p:nvPr>
            <p:ph idx="1"/>
          </p:nvPr>
        </p:nvSpPr>
        <p:spPr/>
        <p:txBody>
          <a:bodyPr/>
          <a:lstStyle/>
          <a:p>
            <a:r>
              <a:rPr lang="en-US" dirty="0"/>
              <a:t>We open-source our </a:t>
            </a:r>
            <a:r>
              <a:rPr lang="en-US" dirty="0">
                <a:solidFill>
                  <a:srgbClr val="0000FF"/>
                </a:solidFill>
              </a:rPr>
              <a:t>benchmark suite </a:t>
            </a:r>
            <a:r>
              <a:rPr lang="en-US" dirty="0"/>
              <a:t>and our </a:t>
            </a:r>
            <a:r>
              <a:rPr lang="en-US" dirty="0">
                <a:solidFill>
                  <a:srgbClr val="0000FF"/>
                </a:solidFill>
              </a:rPr>
              <a:t>toolchain</a:t>
            </a:r>
          </a:p>
        </p:txBody>
      </p:sp>
      <p:grpSp>
        <p:nvGrpSpPr>
          <p:cNvPr id="4" name="Group 3">
            <a:extLst>
              <a:ext uri="{FF2B5EF4-FFF2-40B4-BE49-F238E27FC236}">
                <a16:creationId xmlns:a16="http://schemas.microsoft.com/office/drawing/2014/main" id="{9620267C-CBDE-EF46-B778-E8AC9B64AF61}"/>
              </a:ext>
            </a:extLst>
          </p:cNvPr>
          <p:cNvGrpSpPr/>
          <p:nvPr/>
        </p:nvGrpSpPr>
        <p:grpSpPr>
          <a:xfrm>
            <a:off x="145521" y="1554109"/>
            <a:ext cx="8852958" cy="4666132"/>
            <a:chOff x="252268" y="1152197"/>
            <a:chExt cx="8639464" cy="4553606"/>
          </a:xfrm>
        </p:grpSpPr>
        <p:pic>
          <p:nvPicPr>
            <p:cNvPr id="5" name="Picture 4">
              <a:extLst>
                <a:ext uri="{FF2B5EF4-FFF2-40B4-BE49-F238E27FC236}">
                  <a16:creationId xmlns:a16="http://schemas.microsoft.com/office/drawing/2014/main" id="{56E7B138-5B93-B148-9B77-BC0666989B57}"/>
                </a:ext>
              </a:extLst>
            </p:cNvPr>
            <p:cNvPicPr>
              <a:picLocks noChangeAspect="1"/>
            </p:cNvPicPr>
            <p:nvPr/>
          </p:nvPicPr>
          <p:blipFill rotWithShape="1">
            <a:blip r:embed="rId3"/>
            <a:srcRect t="1861" r="11807"/>
            <a:stretch/>
          </p:blipFill>
          <p:spPr>
            <a:xfrm>
              <a:off x="252268" y="1152197"/>
              <a:ext cx="8639464" cy="4553606"/>
            </a:xfrm>
            <a:prstGeom prst="rect">
              <a:avLst/>
            </a:prstGeom>
          </p:spPr>
        </p:pic>
        <p:sp>
          <p:nvSpPr>
            <p:cNvPr id="6" name="Rectangle 5">
              <a:extLst>
                <a:ext uri="{FF2B5EF4-FFF2-40B4-BE49-F238E27FC236}">
                  <a16:creationId xmlns:a16="http://schemas.microsoft.com/office/drawing/2014/main" id="{D16E0130-D316-5B42-B8E7-FBA54702DFD5}"/>
                </a:ext>
              </a:extLst>
            </p:cNvPr>
            <p:cNvSpPr/>
            <p:nvPr/>
          </p:nvSpPr>
          <p:spPr>
            <a:xfrm>
              <a:off x="1730215" y="1178805"/>
              <a:ext cx="352540"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6B469FF-DDCA-1A40-9C48-E36AB90D6932}"/>
                </a:ext>
              </a:extLst>
            </p:cNvPr>
            <p:cNvSpPr/>
            <p:nvPr/>
          </p:nvSpPr>
          <p:spPr>
            <a:xfrm>
              <a:off x="309847" y="1152197"/>
              <a:ext cx="113390"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F026486B-DB2C-074C-A15F-0B6A8A0EC5B6}"/>
                </a:ext>
              </a:extLst>
            </p:cNvPr>
            <p:cNvSpPr/>
            <p:nvPr/>
          </p:nvSpPr>
          <p:spPr>
            <a:xfrm>
              <a:off x="7756546" y="1178805"/>
              <a:ext cx="1135186"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EFBBB3A6-560E-D24A-910C-DA01186D7D6A}"/>
              </a:ext>
            </a:extLst>
          </p:cNvPr>
          <p:cNvGrpSpPr/>
          <p:nvPr/>
        </p:nvGrpSpPr>
        <p:grpSpPr>
          <a:xfrm>
            <a:off x="-15699" y="2918762"/>
            <a:ext cx="2663466" cy="369332"/>
            <a:chOff x="-15699" y="2562311"/>
            <a:chExt cx="2663466" cy="369332"/>
          </a:xfrm>
        </p:grpSpPr>
        <p:sp>
          <p:nvSpPr>
            <p:cNvPr id="11" name="Rectangle 10">
              <a:extLst>
                <a:ext uri="{FF2B5EF4-FFF2-40B4-BE49-F238E27FC236}">
                  <a16:creationId xmlns:a16="http://schemas.microsoft.com/office/drawing/2014/main" id="{138CE2FB-8BEB-7A40-AEF9-7D16CD2E67B4}"/>
                </a:ext>
              </a:extLst>
            </p:cNvPr>
            <p:cNvSpPr/>
            <p:nvPr/>
          </p:nvSpPr>
          <p:spPr>
            <a:xfrm>
              <a:off x="-15699" y="2562311"/>
              <a:ext cx="1401154"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DAMOV-SIM</a:t>
              </a:r>
              <a:endParaRPr kumimoji="0" lang="en-US"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12" name="Rounded Rectangle 11">
              <a:extLst>
                <a:ext uri="{FF2B5EF4-FFF2-40B4-BE49-F238E27FC236}">
                  <a16:creationId xmlns:a16="http://schemas.microsoft.com/office/drawing/2014/main" id="{43909CEA-9B18-FF48-85B4-2E540D3C24FA}"/>
                </a:ext>
              </a:extLst>
            </p:cNvPr>
            <p:cNvSpPr/>
            <p:nvPr/>
          </p:nvSpPr>
          <p:spPr>
            <a:xfrm>
              <a:off x="1385455" y="2615869"/>
              <a:ext cx="1262312" cy="262217"/>
            </a:xfrm>
            <a:prstGeom prst="roundRect">
              <a:avLst/>
            </a:prstGeom>
            <a:solidFill>
              <a:srgbClr val="FF0000">
                <a:alpha val="9804"/>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11751DE1-1E78-D040-9898-61E9F03B7ADA}"/>
              </a:ext>
            </a:extLst>
          </p:cNvPr>
          <p:cNvGrpSpPr/>
          <p:nvPr/>
        </p:nvGrpSpPr>
        <p:grpSpPr>
          <a:xfrm>
            <a:off x="60292" y="3341652"/>
            <a:ext cx="2587475" cy="646331"/>
            <a:chOff x="60292" y="2985201"/>
            <a:chExt cx="2587475" cy="646331"/>
          </a:xfrm>
        </p:grpSpPr>
        <p:sp>
          <p:nvSpPr>
            <p:cNvPr id="14" name="Rectangle 13">
              <a:extLst>
                <a:ext uri="{FF2B5EF4-FFF2-40B4-BE49-F238E27FC236}">
                  <a16:creationId xmlns:a16="http://schemas.microsoft.com/office/drawing/2014/main" id="{E46B9D0C-08EC-E745-91A5-6CB7531E913F}"/>
                </a:ext>
              </a:extLst>
            </p:cNvPr>
            <p:cNvSpPr/>
            <p:nvPr/>
          </p:nvSpPr>
          <p:spPr>
            <a:xfrm>
              <a:off x="60292" y="2985201"/>
              <a:ext cx="140115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DAMOV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Benchmarks</a:t>
              </a:r>
              <a:endParaRPr kumimoji="0" lang="en-US"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15" name="Rounded Rectangle 14">
              <a:extLst>
                <a:ext uri="{FF2B5EF4-FFF2-40B4-BE49-F238E27FC236}">
                  <a16:creationId xmlns:a16="http://schemas.microsoft.com/office/drawing/2014/main" id="{FACB314E-C336-3340-9731-B5B0B822CE99}"/>
                </a:ext>
              </a:extLst>
            </p:cNvPr>
            <p:cNvSpPr/>
            <p:nvPr/>
          </p:nvSpPr>
          <p:spPr>
            <a:xfrm>
              <a:off x="1385455" y="3070052"/>
              <a:ext cx="1262312" cy="262217"/>
            </a:xfrm>
            <a:prstGeom prst="roundRect">
              <a:avLst/>
            </a:prstGeom>
            <a:solidFill>
              <a:srgbClr val="FF0000">
                <a:alpha val="9804"/>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Rectangle 16">
            <a:extLst>
              <a:ext uri="{FF2B5EF4-FFF2-40B4-BE49-F238E27FC236}">
                <a16:creationId xmlns:a16="http://schemas.microsoft.com/office/drawing/2014/main" id="{CF4B9F11-828E-3D4A-A8C5-18AF04EEB038}"/>
              </a:ext>
            </a:extLst>
          </p:cNvPr>
          <p:cNvSpPr/>
          <p:nvPr/>
        </p:nvSpPr>
        <p:spPr>
          <a:xfrm>
            <a:off x="-15699" y="2780928"/>
            <a:ext cx="9167549" cy="1082348"/>
          </a:xfrm>
          <a:prstGeom prst="rect">
            <a:avLst/>
          </a:prstGeom>
          <a:solidFill>
            <a:srgbClr val="77BF6F"/>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500"/>
              </a:spcBef>
              <a:spcAft>
                <a:spcPts val="500"/>
              </a:spcAft>
              <a:buClrTx/>
              <a:buSzTx/>
              <a:buFontTx/>
              <a:buNone/>
              <a:tabLst/>
              <a:defRPr/>
            </a:pPr>
            <a:r>
              <a:rPr kumimoji="0" lang="en-US" sz="2800" b="1" i="0" u="none" strike="noStrike" kern="1200" cap="none" spc="0" normalizeH="0" baseline="0" noProof="0" dirty="0">
                <a:ln>
                  <a:noFill/>
                </a:ln>
                <a:solidFill>
                  <a:srgbClr val="F8E702"/>
                </a:solidFill>
                <a:effectLst/>
                <a:uLnTx/>
                <a:uFillTx/>
                <a:latin typeface="Cambria" panose="02040503050406030204" pitchFamily="18" charset="0"/>
                <a:ea typeface="+mn-ea"/>
                <a:cs typeface="+mn-cs"/>
              </a:rPr>
              <a:t>Get DAMOV at:</a:t>
            </a:r>
            <a:r>
              <a:rPr kumimoji="0" lang="en-US" sz="2800" b="1" i="0" u="none" strike="noStrike" kern="1200" cap="none" spc="0" normalizeH="0" baseline="0" noProof="0" dirty="0">
                <a:ln>
                  <a:noFill/>
                </a:ln>
                <a:solidFill>
                  <a:srgbClr val="FFFF00"/>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500"/>
              </a:spcBef>
              <a:spcAft>
                <a:spcPts val="50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hlinkClick r:id="rId4"/>
              </a:rPr>
              <a:t>https://github.com/CMU-SAFARI/DAMOV</a:t>
            </a:r>
            <a:r>
              <a:rPr kumimoji="0" lang="en-US" sz="2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 </a:t>
            </a:r>
          </a:p>
        </p:txBody>
      </p:sp>
    </p:spTree>
    <p:extLst>
      <p:ext uri="{BB962C8B-B14F-4D97-AF65-F5344CB8AC3E}">
        <p14:creationId xmlns:p14="http://schemas.microsoft.com/office/powerpoint/2010/main" val="2724336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228600" y="152400"/>
            <a:ext cx="8915400" cy="1066800"/>
          </a:xfrm>
        </p:spPr>
        <p:txBody>
          <a:bodyPr/>
          <a:lstStyle/>
          <a:p>
            <a:r>
              <a:rPr lang="en-US" sz="3100" dirty="0"/>
              <a:t>More on DAMOV Analysis Methodology &amp; Workloads</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https://www.youtube.com/watch?v=GWideVyo0nM&amp;list=PL5Q2soXY2Zi_tOTAYm--dYByNPL7JhwR9&amp;index=3</a:t>
            </a: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4" name="Picture 3">
            <a:extLst>
              <a:ext uri="{FF2B5EF4-FFF2-40B4-BE49-F238E27FC236}">
                <a16:creationId xmlns:a16="http://schemas.microsoft.com/office/drawing/2014/main" id="{1522E1A7-90CA-BD4A-96D7-2BBC406FEC9F}"/>
              </a:ext>
            </a:extLst>
          </p:cNvPr>
          <p:cNvPicPr>
            <a:picLocks noChangeAspect="1"/>
          </p:cNvPicPr>
          <p:nvPr/>
        </p:nvPicPr>
        <p:blipFill>
          <a:blip r:embed="rId3"/>
          <a:stretch>
            <a:fillRect/>
          </a:stretch>
        </p:blipFill>
        <p:spPr>
          <a:xfrm>
            <a:off x="395536" y="924198"/>
            <a:ext cx="8065702" cy="5529138"/>
          </a:xfrm>
          <a:prstGeom prst="rect">
            <a:avLst/>
          </a:prstGeom>
        </p:spPr>
      </p:pic>
    </p:spTree>
    <p:extLst>
      <p:ext uri="{BB962C8B-B14F-4D97-AF65-F5344CB8AC3E}">
        <p14:creationId xmlns:p14="http://schemas.microsoft.com/office/powerpoint/2010/main" val="272961611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dirty="0"/>
              <a:t>	Adoption Challenges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0432FF"/>
                </a:solidFill>
              </a:rPr>
              <a:t>1. Processing near Memory</a:t>
            </a:r>
          </a:p>
          <a:p>
            <a:pPr algn="l"/>
            <a:r>
              <a:rPr lang="en-US" sz="3600" dirty="0">
                <a:solidFill>
                  <a:srgbClr val="0432FF"/>
                </a:solidFill>
              </a:rPr>
              <a:t>2. Processing using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9595721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8B247-8B3E-024A-9717-C4ABA7B35A1E}"/>
              </a:ext>
            </a:extLst>
          </p:cNvPr>
          <p:cNvSpPr>
            <a:spLocks noGrp="1"/>
          </p:cNvSpPr>
          <p:nvPr>
            <p:ph type="title"/>
          </p:nvPr>
        </p:nvSpPr>
        <p:spPr>
          <a:xfrm>
            <a:off x="228600" y="152400"/>
            <a:ext cx="8915400" cy="1066800"/>
          </a:xfrm>
        </p:spPr>
        <p:txBody>
          <a:bodyPr/>
          <a:lstStyle/>
          <a:p>
            <a:r>
              <a:rPr lang="en-US" dirty="0"/>
              <a:t>More on DAMOV Methods &amp; Benchmarks</a:t>
            </a:r>
          </a:p>
        </p:txBody>
      </p:sp>
      <p:sp>
        <p:nvSpPr>
          <p:cNvPr id="3" name="Content Placeholder 2">
            <a:extLst>
              <a:ext uri="{FF2B5EF4-FFF2-40B4-BE49-F238E27FC236}">
                <a16:creationId xmlns:a16="http://schemas.microsoft.com/office/drawing/2014/main" id="{14C9A10E-D91C-A242-904A-DBA5990779A0}"/>
              </a:ext>
            </a:extLst>
          </p:cNvPr>
          <p:cNvSpPr>
            <a:spLocks noGrp="1"/>
          </p:cNvSpPr>
          <p:nvPr>
            <p:ph idx="1"/>
          </p:nvPr>
        </p:nvSpPr>
        <p:spPr>
          <a:xfrm>
            <a:off x="228600" y="980728"/>
            <a:ext cx="8610600" cy="5195664"/>
          </a:xfrm>
        </p:spPr>
        <p:txBody>
          <a:bodyPr/>
          <a:lstStyle/>
          <a:p>
            <a:r>
              <a:rPr lang="en-US" sz="1650" dirty="0"/>
              <a:t>Geraldo F. Oliveira, Juan Gomez-Luna, Lois </a:t>
            </a:r>
            <a:r>
              <a:rPr lang="en-US" sz="1650" dirty="0" err="1"/>
              <a:t>Orosa</a:t>
            </a:r>
            <a:r>
              <a:rPr lang="en-US" sz="1650" dirty="0"/>
              <a:t>, </a:t>
            </a:r>
            <a:r>
              <a:rPr lang="en-US" sz="1650" dirty="0" err="1"/>
              <a:t>Saugata</a:t>
            </a:r>
            <a:r>
              <a:rPr lang="en-US" sz="1650" dirty="0"/>
              <a:t> Ghose, Nandita Vijaykumar, Ivan </a:t>
            </a:r>
            <a:r>
              <a:rPr lang="en-US" sz="1650" dirty="0" err="1"/>
              <a:t>fernandez</a:t>
            </a:r>
            <a:r>
              <a:rPr lang="en-US" sz="1650" dirty="0"/>
              <a:t>, Mohammad </a:t>
            </a:r>
            <a:r>
              <a:rPr lang="en-US" sz="1650" dirty="0" err="1"/>
              <a:t>Sadrosadati</a:t>
            </a:r>
            <a:r>
              <a:rPr lang="en-US" sz="1650" dirty="0"/>
              <a:t>, and Onur Mutlu,</a:t>
            </a:r>
            <a:br>
              <a:rPr lang="en-US" sz="1650" dirty="0"/>
            </a:br>
            <a:r>
              <a:rPr lang="en-US" sz="1650" b="1" dirty="0">
                <a:solidFill>
                  <a:srgbClr val="0000FF"/>
                </a:solidFill>
                <a:hlinkClick r:id="rId2">
                  <a:extLst>
                    <a:ext uri="{A12FA001-AC4F-418D-AE19-62706E023703}">
                      <ahyp:hlinkClr xmlns:ahyp="http://schemas.microsoft.com/office/drawing/2018/hyperlinkcolor" val="tx"/>
                    </a:ext>
                  </a:extLst>
                </a:hlinkClick>
              </a:rPr>
              <a:t>"DAMOV: A New Methodology and Benchmark Suite for Evaluating Data Movement Bottlenecks"</a:t>
            </a:r>
            <a:br>
              <a:rPr lang="en-US" sz="1650" dirty="0">
                <a:solidFill>
                  <a:srgbClr val="0000FF"/>
                </a:solidFill>
              </a:rPr>
            </a:br>
            <a:r>
              <a:rPr lang="en-US" sz="1650" b="1" i="1" dirty="0">
                <a:hlinkClick r:id="rId3"/>
              </a:rPr>
              <a:t>IEEE Access</a:t>
            </a:r>
            <a:r>
              <a:rPr lang="en-US" sz="1650" dirty="0"/>
              <a:t>, 8 September 2021.</a:t>
            </a:r>
            <a:br>
              <a:rPr lang="en-US" sz="1650" dirty="0"/>
            </a:br>
            <a:r>
              <a:rPr lang="en-US" sz="1650" i="1" dirty="0"/>
              <a:t>Preprint in </a:t>
            </a:r>
            <a:r>
              <a:rPr lang="en-US" sz="1650" b="1" i="1" dirty="0">
                <a:hlinkClick r:id="rId4"/>
              </a:rPr>
              <a:t>arXiv</a:t>
            </a:r>
            <a:r>
              <a:rPr lang="en-US" sz="1650" dirty="0"/>
              <a:t>, 8 May 2021.</a:t>
            </a:r>
            <a:br>
              <a:rPr lang="en-US" sz="1650" dirty="0"/>
            </a:br>
            <a:r>
              <a:rPr lang="en-US" sz="1650" dirty="0"/>
              <a:t>[</a:t>
            </a:r>
            <a:r>
              <a:rPr lang="en-US" sz="1650" dirty="0">
                <a:hlinkClick r:id="rId5"/>
              </a:rPr>
              <a:t>arXiv preprint</a:t>
            </a:r>
            <a:r>
              <a:rPr lang="en-US" sz="1650" dirty="0"/>
              <a:t>]</a:t>
            </a:r>
            <a:br>
              <a:rPr lang="en-US" sz="1650" dirty="0"/>
            </a:br>
            <a:r>
              <a:rPr lang="en-US" sz="1650" dirty="0"/>
              <a:t>[</a:t>
            </a:r>
            <a:r>
              <a:rPr lang="en-US" sz="1650" dirty="0">
                <a:hlinkClick r:id="rId3"/>
              </a:rPr>
              <a:t>IEEE Access version</a:t>
            </a:r>
            <a:r>
              <a:rPr lang="en-US" sz="1650" dirty="0"/>
              <a:t>]</a:t>
            </a:r>
            <a:br>
              <a:rPr lang="en-US" sz="1650" dirty="0"/>
            </a:br>
            <a:r>
              <a:rPr lang="en-US" sz="1650" dirty="0"/>
              <a:t>[</a:t>
            </a:r>
            <a:r>
              <a:rPr lang="en-US" sz="1650" dirty="0">
                <a:hlinkClick r:id="rId6"/>
              </a:rPr>
              <a:t>DAMOV Suite and Simulator Source Code</a:t>
            </a:r>
            <a:r>
              <a:rPr lang="en-US" sz="1650" dirty="0"/>
              <a:t>]</a:t>
            </a:r>
            <a:br>
              <a:rPr lang="en-US" sz="1650" dirty="0"/>
            </a:br>
            <a:r>
              <a:rPr lang="en-US" sz="1650" dirty="0"/>
              <a:t>[</a:t>
            </a:r>
            <a:r>
              <a:rPr lang="en-US" sz="1650" dirty="0">
                <a:hlinkClick r:id="rId7"/>
              </a:rPr>
              <a:t>SAFARI Live Seminar Video</a:t>
            </a:r>
            <a:r>
              <a:rPr lang="en-US" sz="1650" dirty="0"/>
              <a:t> (2 </a:t>
            </a:r>
            <a:r>
              <a:rPr lang="en-US" sz="1650" dirty="0" err="1"/>
              <a:t>hrs</a:t>
            </a:r>
            <a:r>
              <a:rPr lang="en-US" sz="1650" dirty="0"/>
              <a:t> 40 mins)]</a:t>
            </a:r>
            <a:br>
              <a:rPr lang="en-US" sz="1650" dirty="0"/>
            </a:br>
            <a:r>
              <a:rPr lang="en-US" sz="1650" dirty="0"/>
              <a:t>[</a:t>
            </a:r>
            <a:r>
              <a:rPr lang="en-US" sz="1650" dirty="0">
                <a:hlinkClick r:id="rId8"/>
              </a:rPr>
              <a:t>Short Talk Video</a:t>
            </a:r>
            <a:r>
              <a:rPr lang="en-US" sz="1650" dirty="0"/>
              <a:t> (21 minutes)]</a:t>
            </a:r>
          </a:p>
          <a:p>
            <a:pPr marL="0" indent="0">
              <a:buNone/>
            </a:pPr>
            <a:br>
              <a:rPr lang="en-US" sz="1650" dirty="0"/>
            </a:br>
            <a:br>
              <a:rPr lang="en-US" sz="1650" dirty="0"/>
            </a:br>
            <a:endParaRPr lang="en-US" sz="1650" dirty="0"/>
          </a:p>
        </p:txBody>
      </p:sp>
      <p:sp>
        <p:nvSpPr>
          <p:cNvPr id="4" name="Slide Number Placeholder 3">
            <a:extLst>
              <a:ext uri="{FF2B5EF4-FFF2-40B4-BE49-F238E27FC236}">
                <a16:creationId xmlns:a16="http://schemas.microsoft.com/office/drawing/2014/main" id="{52DD8C28-F3C5-4847-B73F-7269464021F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60798F91-C924-1941-860B-F0C51011C7CB}"/>
              </a:ext>
            </a:extLst>
          </p:cNvPr>
          <p:cNvPicPr>
            <a:picLocks noChangeAspect="1"/>
          </p:cNvPicPr>
          <p:nvPr/>
        </p:nvPicPr>
        <p:blipFill>
          <a:blip r:embed="rId9"/>
          <a:stretch>
            <a:fillRect/>
          </a:stretch>
        </p:blipFill>
        <p:spPr>
          <a:xfrm>
            <a:off x="1631950" y="4135438"/>
            <a:ext cx="5803900" cy="2565400"/>
          </a:xfrm>
          <a:prstGeom prst="rect">
            <a:avLst/>
          </a:prstGeom>
        </p:spPr>
      </p:pic>
    </p:spTree>
    <p:extLst>
      <p:ext uri="{BB962C8B-B14F-4D97-AF65-F5344CB8AC3E}">
        <p14:creationId xmlns:p14="http://schemas.microsoft.com/office/powerpoint/2010/main" val="280523890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FF0000"/>
                </a:solidFill>
              </a:rPr>
              <a:t>Energy-Efficient</a:t>
            </a:r>
          </a:p>
          <a:p>
            <a:pPr marL="0" indent="0" algn="ctr">
              <a:buNone/>
            </a:pPr>
            <a:r>
              <a:rPr lang="en-US" sz="6400" b="1"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59548753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FF0000"/>
                </a:solidFill>
              </a:rPr>
              <a:t>High-Performance</a:t>
            </a:r>
          </a:p>
          <a:p>
            <a:pPr marL="0" indent="0" algn="ctr">
              <a:buNone/>
            </a:pPr>
            <a:r>
              <a:rPr lang="en-US" sz="6400" b="1"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79756119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5417950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Concluding Remarks</a:t>
            </a:r>
          </a:p>
        </p:txBody>
      </p:sp>
      <p:sp>
        <p:nvSpPr>
          <p:cNvPr id="3" name="Content Placeholder 2"/>
          <p:cNvSpPr>
            <a:spLocks noGrp="1"/>
          </p:cNvSpPr>
          <p:nvPr>
            <p:ph idx="1"/>
          </p:nvPr>
        </p:nvSpPr>
        <p:spPr>
          <a:xfrm>
            <a:off x="35496" y="836712"/>
            <a:ext cx="9289032" cy="5193723"/>
          </a:xfrm>
        </p:spPr>
        <p:txBody>
          <a:bodyPr/>
          <a:lstStyle/>
          <a:p>
            <a:r>
              <a:rPr lang="en-US" dirty="0">
                <a:solidFill>
                  <a:srgbClr val="FF0000"/>
                </a:solidFill>
              </a:rPr>
              <a:t>We must design systems to be </a:t>
            </a:r>
            <a:r>
              <a:rPr lang="en-US" b="1" dirty="0">
                <a:solidFill>
                  <a:srgbClr val="FF0000"/>
                </a:solidFill>
              </a:rPr>
              <a:t>balanced</a:t>
            </a:r>
            <a:r>
              <a:rPr lang="en-US" dirty="0">
                <a:solidFill>
                  <a:srgbClr val="FF0000"/>
                </a:solidFill>
              </a:rPr>
              <a:t>, </a:t>
            </a:r>
            <a:r>
              <a:rPr lang="en-US" b="1" dirty="0">
                <a:solidFill>
                  <a:srgbClr val="FF0000"/>
                </a:solidFill>
              </a:rPr>
              <a:t>high-performance</a:t>
            </a:r>
            <a:r>
              <a:rPr lang="en-US" dirty="0">
                <a:solidFill>
                  <a:srgbClr val="FF0000"/>
                </a:solidFill>
              </a:rPr>
              <a:t>, </a:t>
            </a:r>
            <a:r>
              <a:rPr lang="en-US" b="1" dirty="0">
                <a:solidFill>
                  <a:srgbClr val="FF0000"/>
                </a:solidFill>
              </a:rPr>
              <a:t>energy-efficient</a:t>
            </a:r>
            <a:r>
              <a:rPr lang="en-US" b="1" dirty="0"/>
              <a:t> </a:t>
            </a:r>
            <a:r>
              <a:rPr lang="en-US" dirty="0"/>
              <a:t>(all at the same time) </a:t>
            </a:r>
            <a:r>
              <a:rPr lang="en-US" dirty="0">
                <a:sym typeface="Wingdings" pitchFamily="2" charset="2"/>
              </a:rPr>
              <a:t> intelligent systems</a:t>
            </a:r>
            <a:r>
              <a:rPr lang="en-US" dirty="0"/>
              <a:t> </a:t>
            </a:r>
            <a:endParaRPr lang="en-US" sz="2000" dirty="0">
              <a:solidFill>
                <a:srgbClr val="0000FF"/>
              </a:solidFill>
            </a:endParaRPr>
          </a:p>
          <a:p>
            <a:pPr lvl="1"/>
            <a:r>
              <a:rPr lang="en-US" b="1" dirty="0">
                <a:solidFill>
                  <a:srgbClr val="0000FF"/>
                </a:solidFill>
              </a:rPr>
              <a:t>Data-centric, data-driven, data-aware</a:t>
            </a:r>
          </a:p>
          <a:p>
            <a:endParaRPr lang="en-US" sz="2000" dirty="0">
              <a:solidFill>
                <a:srgbClr val="FF0000"/>
              </a:solidFill>
            </a:endParaRPr>
          </a:p>
          <a:p>
            <a:r>
              <a:rPr lang="en-US" dirty="0">
                <a:solidFill>
                  <a:srgbClr val="FF0000"/>
                </a:solidFill>
              </a:rPr>
              <a:t>Enable computation capability inside and close to memory</a:t>
            </a:r>
          </a:p>
          <a:p>
            <a:endParaRPr lang="en-US" sz="2000" dirty="0">
              <a:solidFill>
                <a:srgbClr val="0000FF"/>
              </a:solidFill>
            </a:endParaRPr>
          </a:p>
          <a:p>
            <a:r>
              <a:rPr lang="en-US" dirty="0">
                <a:solidFill>
                  <a:srgbClr val="0000FF"/>
                </a:solidFill>
              </a:rPr>
              <a:t>This </a:t>
            </a:r>
            <a:r>
              <a:rPr lang="en-US" dirty="0">
                <a:solidFill>
                  <a:srgbClr val="000000"/>
                </a:solidFill>
              </a:rPr>
              <a:t>can</a:t>
            </a:r>
          </a:p>
          <a:p>
            <a:pPr lvl="1"/>
            <a:r>
              <a:rPr lang="en-US" dirty="0"/>
              <a:t>Lead to </a:t>
            </a:r>
            <a:r>
              <a:rPr lang="en-US" b="1" dirty="0">
                <a:solidFill>
                  <a:schemeClr val="accent2">
                    <a:lumMod val="75000"/>
                  </a:schemeClr>
                </a:solidFill>
              </a:rPr>
              <a:t>orders-of-magnitude </a:t>
            </a:r>
            <a:r>
              <a:rPr lang="en-US" dirty="0"/>
              <a:t>improvements </a:t>
            </a:r>
          </a:p>
          <a:p>
            <a:pPr lvl="1"/>
            <a:r>
              <a:rPr lang="en-US" b="1" dirty="0">
                <a:solidFill>
                  <a:srgbClr val="2C6123"/>
                </a:solidFill>
              </a:rPr>
              <a:t>Enable new applications &amp; computing platforms</a:t>
            </a:r>
          </a:p>
          <a:p>
            <a:pPr lvl="1"/>
            <a:r>
              <a:rPr lang="is-IS" b="1" dirty="0">
                <a:solidFill>
                  <a:srgbClr val="2C6123"/>
                </a:solidFill>
              </a:rPr>
              <a:t>Enable better understanding of nature</a:t>
            </a:r>
          </a:p>
          <a:p>
            <a:pPr lvl="1"/>
            <a:r>
              <a:rPr lang="is-IS" b="1" dirty="0">
                <a:solidFill>
                  <a:srgbClr val="2C6123"/>
                </a:solidFill>
              </a:rPr>
              <a:t>…</a:t>
            </a:r>
            <a:endParaRPr lang="en-US" b="1" dirty="0">
              <a:solidFill>
                <a:srgbClr val="2C6123"/>
              </a:solidFill>
            </a:endParaRPr>
          </a:p>
          <a:p>
            <a:pPr lvl="1"/>
            <a:endParaRPr lang="en-US" sz="2000" dirty="0"/>
          </a:p>
          <a:p>
            <a:r>
              <a:rPr lang="en-US" dirty="0">
                <a:solidFill>
                  <a:srgbClr val="0000FF"/>
                </a:solidFill>
              </a:rPr>
              <a:t>Future of </a:t>
            </a:r>
            <a:r>
              <a:rPr lang="en-US" b="1" dirty="0">
                <a:solidFill>
                  <a:srgbClr val="0000FF"/>
                </a:solidFill>
              </a:rPr>
              <a:t>truly memory-centric computing </a:t>
            </a:r>
            <a:r>
              <a:rPr lang="en-US" dirty="0">
                <a:solidFill>
                  <a:srgbClr val="0000FF"/>
                </a:solidFill>
              </a:rPr>
              <a:t>is bright</a:t>
            </a:r>
          </a:p>
          <a:p>
            <a:pPr lvl="1"/>
            <a:r>
              <a:rPr lang="en-US" dirty="0">
                <a:solidFill>
                  <a:srgbClr val="0000FF"/>
                </a:solidFill>
              </a:rPr>
              <a:t>We need to do research &amp; design across the computing stack</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600" b="0" i="0" u="none" strike="noStrike" kern="1200" cap="none" spc="0" normalizeH="0" baseline="0" noProof="0" dirty="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5504203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5D515-2CD3-FE48-A36D-1EDBB48CF782}"/>
              </a:ext>
            </a:extLst>
          </p:cNvPr>
          <p:cNvSpPr>
            <a:spLocks noGrp="1"/>
          </p:cNvSpPr>
          <p:nvPr>
            <p:ph type="title"/>
          </p:nvPr>
        </p:nvSpPr>
        <p:spPr/>
        <p:txBody>
          <a:bodyPr/>
          <a:lstStyle/>
          <a:p>
            <a:r>
              <a:rPr lang="en-US" dirty="0"/>
              <a:t>Fundamentally Better Architectures</a:t>
            </a:r>
          </a:p>
        </p:txBody>
      </p:sp>
      <p:sp>
        <p:nvSpPr>
          <p:cNvPr id="3" name="Content Placeholder 2">
            <a:extLst>
              <a:ext uri="{FF2B5EF4-FFF2-40B4-BE49-F238E27FC236}">
                <a16:creationId xmlns:a16="http://schemas.microsoft.com/office/drawing/2014/main" id="{21E21BD7-9134-8948-A688-D1C8BE8F5B7A}"/>
              </a:ext>
            </a:extLst>
          </p:cNvPr>
          <p:cNvSpPr>
            <a:spLocks noGrp="1"/>
          </p:cNvSpPr>
          <p:nvPr>
            <p:ph idx="1"/>
          </p:nvPr>
        </p:nvSpPr>
        <p:spPr>
          <a:xfrm>
            <a:off x="228600" y="1432520"/>
            <a:ext cx="8610600" cy="4876800"/>
          </a:xfrm>
        </p:spPr>
        <p:txBody>
          <a:bodyPr/>
          <a:lstStyle/>
          <a:p>
            <a:pPr marL="0" indent="0" algn="ctr">
              <a:buNone/>
            </a:pPr>
            <a:r>
              <a:rPr lang="en-US" sz="4800" b="1" dirty="0">
                <a:solidFill>
                  <a:srgbClr val="0000FF"/>
                </a:solidFill>
              </a:rPr>
              <a:t>Data-centric</a:t>
            </a:r>
          </a:p>
          <a:p>
            <a:pPr algn="ctr"/>
            <a:endParaRPr lang="en-US" sz="4800" b="1" dirty="0">
              <a:solidFill>
                <a:srgbClr val="0000FF"/>
              </a:solidFill>
            </a:endParaRPr>
          </a:p>
          <a:p>
            <a:pPr marL="0" indent="0" algn="ctr">
              <a:buNone/>
            </a:pPr>
            <a:r>
              <a:rPr lang="en-US" sz="4800" b="1" dirty="0">
                <a:solidFill>
                  <a:srgbClr val="0000FF"/>
                </a:solidFill>
              </a:rPr>
              <a:t>Data-driven</a:t>
            </a:r>
          </a:p>
          <a:p>
            <a:pPr marL="0" indent="0" algn="ctr">
              <a:buNone/>
            </a:pPr>
            <a:endParaRPr lang="en-US" sz="4800" b="1" dirty="0">
              <a:solidFill>
                <a:srgbClr val="0000FF"/>
              </a:solidFill>
            </a:endParaRPr>
          </a:p>
          <a:p>
            <a:pPr marL="0" indent="0" algn="ctr">
              <a:buNone/>
            </a:pPr>
            <a:r>
              <a:rPr lang="en-US" sz="4800" b="1" dirty="0">
                <a:solidFill>
                  <a:srgbClr val="0000FF"/>
                </a:solidFill>
              </a:rPr>
              <a:t>Data-aware</a:t>
            </a:r>
          </a:p>
        </p:txBody>
      </p:sp>
      <p:sp>
        <p:nvSpPr>
          <p:cNvPr id="4" name="Slide Number Placeholder 3">
            <a:extLst>
              <a:ext uri="{FF2B5EF4-FFF2-40B4-BE49-F238E27FC236}">
                <a16:creationId xmlns:a16="http://schemas.microsoft.com/office/drawing/2014/main" id="{1FCD387B-E70B-6A4A-BE99-B968136C01F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12539323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B49969CC-89D8-8641-BF5A-5FB288BAD095}"/>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424814430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Exploit Good Principles</a:t>
            </a:r>
          </a:p>
        </p:txBody>
      </p:sp>
      <p:sp>
        <p:nvSpPr>
          <p:cNvPr id="3" name="Content Placeholder 2"/>
          <p:cNvSpPr>
            <a:spLocks noGrp="1"/>
          </p:cNvSpPr>
          <p:nvPr>
            <p:ph idx="1"/>
          </p:nvPr>
        </p:nvSpPr>
        <p:spPr>
          <a:xfrm>
            <a:off x="228600" y="1144488"/>
            <a:ext cx="8915400" cy="5020816"/>
          </a:xfrm>
        </p:spPr>
        <p:txBody>
          <a:bodyPr/>
          <a:lstStyle/>
          <a:p>
            <a:r>
              <a:rPr lang="en-US" dirty="0">
                <a:solidFill>
                  <a:srgbClr val="0000FF"/>
                </a:solidFill>
              </a:rPr>
              <a:t>Data-centric system design </a:t>
            </a:r>
          </a:p>
          <a:p>
            <a:endParaRPr lang="en-US" dirty="0">
              <a:solidFill>
                <a:srgbClr val="0000FF"/>
              </a:solidFill>
            </a:endParaRPr>
          </a:p>
          <a:p>
            <a:r>
              <a:rPr lang="en-US" dirty="0">
                <a:solidFill>
                  <a:srgbClr val="0000FF"/>
                </a:solidFill>
              </a:rPr>
              <a:t>All components intelligent</a:t>
            </a:r>
          </a:p>
          <a:p>
            <a:endParaRPr lang="en-US" dirty="0">
              <a:solidFill>
                <a:srgbClr val="0000FF"/>
              </a:solidFill>
            </a:endParaRPr>
          </a:p>
          <a:p>
            <a:r>
              <a:rPr lang="en-US" dirty="0">
                <a:solidFill>
                  <a:srgbClr val="0000FF"/>
                </a:solidFill>
              </a:rPr>
              <a:t>Better (cross-layer) communication, better interfaces</a:t>
            </a:r>
          </a:p>
          <a:p>
            <a:endParaRPr lang="en-US" dirty="0">
              <a:solidFill>
                <a:srgbClr val="0000FF"/>
              </a:solidFill>
            </a:endParaRPr>
          </a:p>
          <a:p>
            <a:r>
              <a:rPr lang="en-US" dirty="0">
                <a:solidFill>
                  <a:srgbClr val="0000FF"/>
                </a:solidFill>
              </a:rPr>
              <a:t>Better-than-worst-case design</a:t>
            </a:r>
          </a:p>
          <a:p>
            <a:pPr marL="0" indent="0">
              <a:buNone/>
            </a:pPr>
            <a:endParaRPr lang="en-US" dirty="0">
              <a:solidFill>
                <a:srgbClr val="0000FF"/>
              </a:solidFill>
            </a:endParaRPr>
          </a:p>
          <a:p>
            <a:r>
              <a:rPr lang="en-US" dirty="0">
                <a:solidFill>
                  <a:srgbClr val="0000FF"/>
                </a:solidFill>
              </a:rPr>
              <a:t>Heterogeneity</a:t>
            </a:r>
          </a:p>
          <a:p>
            <a:endParaRPr lang="en-US" dirty="0">
              <a:solidFill>
                <a:srgbClr val="0000FF"/>
              </a:solidFill>
            </a:endParaRPr>
          </a:p>
          <a:p>
            <a:r>
              <a:rPr lang="en-US" dirty="0">
                <a:solidFill>
                  <a:srgbClr val="0000FF"/>
                </a:solidFill>
              </a:rPr>
              <a:t>Flexibility, adaptability</a:t>
            </a:r>
          </a:p>
          <a:p>
            <a:endParaRPr lang="en-US" dirty="0">
              <a:solidFill>
                <a:srgbClr val="0000FF"/>
              </a:solidFill>
            </a:endParaRPr>
          </a:p>
          <a:p>
            <a:pPr marL="344487" lvl="1" indent="0">
              <a:buNone/>
            </a:pPr>
            <a:endParaRPr lang="en-US"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5" name="TextBox 4">
            <a:extLst>
              <a:ext uri="{FF2B5EF4-FFF2-40B4-BE49-F238E27FC236}">
                <a16:creationId xmlns:a16="http://schemas.microsoft.com/office/drawing/2014/main" id="{68DD497F-9008-8E4C-930D-5F97B11A3A7F}"/>
              </a:ext>
            </a:extLst>
          </p:cNvPr>
          <p:cNvSpPr txBox="1"/>
          <p:nvPr/>
        </p:nvSpPr>
        <p:spPr>
          <a:xfrm>
            <a:off x="5724128" y="5179948"/>
            <a:ext cx="324479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ahoma"/>
                <a:ea typeface="+mn-ea"/>
                <a:cs typeface="+mn-cs"/>
              </a:rPr>
              <a:t>Open minds</a:t>
            </a:r>
          </a:p>
        </p:txBody>
      </p:sp>
    </p:spTree>
    <p:extLst>
      <p:ext uri="{BB962C8B-B14F-4D97-AF65-F5344CB8AC3E}">
        <p14:creationId xmlns:p14="http://schemas.microsoft.com/office/powerpoint/2010/main" val="5887998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8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"A Modern Primer on Processing in Memory"</a:t>
            </a:r>
            <a:br>
              <a:rPr kumimoji="0" lang="en-US" sz="1800" b="0" i="0" u="none" strike="noStrike" kern="1200" cap="none" spc="0" normalizeH="0" baseline="0" noProof="0" dirty="0">
                <a:ln>
                  <a:noFill/>
                </a:ln>
                <a:solidFill>
                  <a:srgbClr val="0432FF"/>
                </a:solidFill>
                <a:effectLst/>
                <a:uLnTx/>
                <a:uFillTx/>
                <a:latin typeface="Tahoma"/>
                <a:ea typeface="+mn-ea"/>
                <a:cs typeface="+mn-cs"/>
              </a:rPr>
            </a:br>
            <a:r>
              <a:rPr kumimoji="0" lang="en-US" sz="1800" b="0" i="1" u="none" strike="noStrike" kern="1200" cap="none" spc="0" normalizeH="0" baseline="0" noProof="0" dirty="0">
                <a:ln>
                  <a:noFill/>
                </a:ln>
                <a:solidFill>
                  <a:srgbClr val="000000"/>
                </a:solidFill>
                <a:effectLst/>
                <a:uLnTx/>
                <a:uFillTx/>
                <a:latin typeface="Tahoma"/>
                <a:ea typeface="+mn-ea"/>
                <a:cs typeface="+mn-cs"/>
              </a:rPr>
              <a:t>Invited Book Chapter in </a:t>
            </a:r>
            <a:r>
              <a:rPr kumimoji="0" lang="en-US" sz="1800" b="1" i="1" u="none" strike="noStrike" kern="1200" cap="none" spc="0" normalizeH="0" baseline="0" noProof="0" dirty="0">
                <a:ln>
                  <a:noFill/>
                </a:ln>
                <a:solidFill>
                  <a:srgbClr val="000000"/>
                </a:solidFill>
                <a:effectLst/>
                <a:uLnTx/>
                <a:uFillTx/>
                <a:latin typeface="Tahoma"/>
                <a:ea typeface="+mn-ea"/>
                <a:cs typeface="+mn-cs"/>
                <a:hlinkClick r:id="rId3"/>
              </a:rPr>
              <a:t>Emerging Computing: From Devices to Systems - Looking Beyond Moore and Von Neumann</a:t>
            </a:r>
            <a:r>
              <a:rPr kumimoji="0" lang="en-US" sz="1800" b="0" i="0" u="none" strike="noStrike" kern="1200" cap="none" spc="0" normalizeH="0" baseline="0" noProof="0" dirty="0">
                <a:ln>
                  <a:noFill/>
                </a:ln>
                <a:solidFill>
                  <a:srgbClr val="000000"/>
                </a:solidFill>
                <a:effectLst/>
                <a:uLnTx/>
                <a:uFillTx/>
                <a:latin typeface="Tahoma"/>
                <a:ea typeface="+mn-ea"/>
                <a:cs typeface="+mn-cs"/>
              </a:rPr>
              <a:t>, Springer, to be published in 2021.</a:t>
            </a: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A5EA4CA5-FBD8-9749-9830-D77D34BE5845}"/>
              </a:ext>
            </a:extLst>
          </p:cNvPr>
          <p:cNvPicPr>
            <a:picLocks noChangeAspect="1"/>
          </p:cNvPicPr>
          <p:nvPr/>
        </p:nvPicPr>
        <p:blipFill>
          <a:blip r:embed="rId5"/>
          <a:stretch>
            <a:fillRect/>
          </a:stretch>
        </p:blipFill>
        <p:spPr>
          <a:xfrm>
            <a:off x="-14659" y="1455514"/>
            <a:ext cx="9144000" cy="2744353"/>
          </a:xfrm>
          <a:prstGeom prst="rect">
            <a:avLst/>
          </a:prstGeom>
        </p:spPr>
      </p:pic>
    </p:spTree>
    <p:extLst>
      <p:ext uri="{BB962C8B-B14F-4D97-AF65-F5344CB8AC3E}">
        <p14:creationId xmlns:p14="http://schemas.microsoft.com/office/powerpoint/2010/main" val="10524263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EC243-1CAD-2A7E-62EB-0FB2914C1F88}"/>
              </a:ext>
            </a:extLst>
          </p:cNvPr>
          <p:cNvSpPr>
            <a:spLocks noGrp="1"/>
          </p:cNvSpPr>
          <p:nvPr>
            <p:ph type="title"/>
          </p:nvPr>
        </p:nvSpPr>
        <p:spPr/>
        <p:txBody>
          <a:bodyPr/>
          <a:lstStyle/>
          <a:p>
            <a:r>
              <a:rPr lang="en-US" dirty="0"/>
              <a:t>Special Research Sessions &amp; Courses (I)</a:t>
            </a:r>
          </a:p>
        </p:txBody>
      </p:sp>
      <p:sp>
        <p:nvSpPr>
          <p:cNvPr id="3" name="Content Placeholder 2">
            <a:extLst>
              <a:ext uri="{FF2B5EF4-FFF2-40B4-BE49-F238E27FC236}">
                <a16:creationId xmlns:a16="http://schemas.microsoft.com/office/drawing/2014/main" id="{BC2C9FA4-AC79-315D-C96F-D650BA037556}"/>
              </a:ext>
            </a:extLst>
          </p:cNvPr>
          <p:cNvSpPr>
            <a:spLocks noGrp="1"/>
          </p:cNvSpPr>
          <p:nvPr>
            <p:ph idx="1"/>
          </p:nvPr>
        </p:nvSpPr>
        <p:spPr>
          <a:xfrm>
            <a:off x="228600" y="908720"/>
            <a:ext cx="8610600" cy="4948808"/>
          </a:xfrm>
        </p:spPr>
        <p:txBody>
          <a:bodyPr/>
          <a:lstStyle/>
          <a:p>
            <a:r>
              <a:rPr lang="en-US" dirty="0">
                <a:solidFill>
                  <a:srgbClr val="0000FF"/>
                </a:solidFill>
              </a:rPr>
              <a:t>Special Session at ISVLSI 2022: 9 cutting-edge talks</a:t>
            </a:r>
          </a:p>
        </p:txBody>
      </p:sp>
      <p:sp>
        <p:nvSpPr>
          <p:cNvPr id="4" name="Slide Number Placeholder 3">
            <a:extLst>
              <a:ext uri="{FF2B5EF4-FFF2-40B4-BE49-F238E27FC236}">
                <a16:creationId xmlns:a16="http://schemas.microsoft.com/office/drawing/2014/main" id="{F2E091C3-E327-1914-9FC9-05618963265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5B6B0EC3-D65E-13D3-B6B0-8A11DE70F95D}"/>
              </a:ext>
            </a:extLst>
          </p:cNvPr>
          <p:cNvPicPr>
            <a:picLocks noChangeAspect="1"/>
          </p:cNvPicPr>
          <p:nvPr/>
        </p:nvPicPr>
        <p:blipFill>
          <a:blip r:embed="rId2"/>
          <a:stretch>
            <a:fillRect/>
          </a:stretch>
        </p:blipFill>
        <p:spPr>
          <a:xfrm>
            <a:off x="1187624" y="1400043"/>
            <a:ext cx="7038528" cy="4837269"/>
          </a:xfrm>
          <a:prstGeom prst="rect">
            <a:avLst/>
          </a:prstGeom>
        </p:spPr>
      </p:pic>
      <p:sp>
        <p:nvSpPr>
          <p:cNvPr id="6" name="TextBox 5">
            <a:extLst>
              <a:ext uri="{FF2B5EF4-FFF2-40B4-BE49-F238E27FC236}">
                <a16:creationId xmlns:a16="http://schemas.microsoft.com/office/drawing/2014/main" id="{45C9899B-0C6B-9012-9C33-24CC4B7C8C97}"/>
              </a:ext>
            </a:extLst>
          </p:cNvPr>
          <p:cNvSpPr txBox="1"/>
          <p:nvPr/>
        </p:nvSpPr>
        <p:spPr>
          <a:xfrm>
            <a:off x="1691680" y="6467530"/>
            <a:ext cx="62744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https://www.youtube.com/watch?v=qeukNs5XI3g</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257871994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44780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How to Enable Adoption of </a:t>
            </a:r>
            <a:r>
              <a:rPr lang="en-US" sz="6000" dirty="0">
                <a:solidFill>
                  <a:srgbClr val="FF0000"/>
                </a:solidFill>
                <a:latin typeface="Tahoma" charset="0"/>
                <a:ea typeface="ＭＳ Ｐゴシック" charset="0"/>
                <a:cs typeface="ＭＳ Ｐゴシック" charset="0"/>
              </a:rPr>
              <a:t>Processing in Memory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7028044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EC243-1CAD-2A7E-62EB-0FB2914C1F88}"/>
              </a:ext>
            </a:extLst>
          </p:cNvPr>
          <p:cNvSpPr>
            <a:spLocks noGrp="1"/>
          </p:cNvSpPr>
          <p:nvPr>
            <p:ph type="title"/>
          </p:nvPr>
        </p:nvSpPr>
        <p:spPr/>
        <p:txBody>
          <a:bodyPr/>
          <a:lstStyle/>
          <a:p>
            <a:r>
              <a:rPr lang="en-US" dirty="0"/>
              <a:t>Special Research Sessions &amp; Courses (II)</a:t>
            </a:r>
          </a:p>
        </p:txBody>
      </p:sp>
      <p:sp>
        <p:nvSpPr>
          <p:cNvPr id="3" name="Content Placeholder 2">
            <a:extLst>
              <a:ext uri="{FF2B5EF4-FFF2-40B4-BE49-F238E27FC236}">
                <a16:creationId xmlns:a16="http://schemas.microsoft.com/office/drawing/2014/main" id="{BC2C9FA4-AC79-315D-C96F-D650BA037556}"/>
              </a:ext>
            </a:extLst>
          </p:cNvPr>
          <p:cNvSpPr>
            <a:spLocks noGrp="1"/>
          </p:cNvSpPr>
          <p:nvPr>
            <p:ph idx="1"/>
          </p:nvPr>
        </p:nvSpPr>
        <p:spPr>
          <a:xfrm>
            <a:off x="228600" y="908720"/>
            <a:ext cx="8610600" cy="4948808"/>
          </a:xfrm>
        </p:spPr>
        <p:txBody>
          <a:bodyPr/>
          <a:lstStyle/>
          <a:p>
            <a:r>
              <a:rPr lang="en-US" dirty="0">
                <a:solidFill>
                  <a:srgbClr val="0000FF"/>
                </a:solidFill>
              </a:rPr>
              <a:t>Special Session at ISVLSI 2022: 9 cutting-edge talks</a:t>
            </a:r>
          </a:p>
        </p:txBody>
      </p:sp>
      <p:sp>
        <p:nvSpPr>
          <p:cNvPr id="4" name="Slide Number Placeholder 3">
            <a:extLst>
              <a:ext uri="{FF2B5EF4-FFF2-40B4-BE49-F238E27FC236}">
                <a16:creationId xmlns:a16="http://schemas.microsoft.com/office/drawing/2014/main" id="{F2E091C3-E327-1914-9FC9-05618963265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TextBox 5">
            <a:extLst>
              <a:ext uri="{FF2B5EF4-FFF2-40B4-BE49-F238E27FC236}">
                <a16:creationId xmlns:a16="http://schemas.microsoft.com/office/drawing/2014/main" id="{45C9899B-0C6B-9012-9C33-24CC4B7C8C97}"/>
              </a:ext>
            </a:extLst>
          </p:cNvPr>
          <p:cNvSpPr txBox="1"/>
          <p:nvPr/>
        </p:nvSpPr>
        <p:spPr>
          <a:xfrm>
            <a:off x="1364831" y="6433591"/>
            <a:ext cx="68075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https://www.youtube.com/playlist?list=PL5Q2soXY2Zi8KzG2CQYRNQOVD0GOBrnKy</a:t>
            </a:r>
            <a:endParaRPr kumimoji="0" lang="en-US" sz="1400" i="0" u="none" strike="noStrike" kern="1200" cap="none" spc="0" normalizeH="0" baseline="0" noProof="0" dirty="0">
              <a:ln>
                <a:noFill/>
              </a:ln>
              <a:solidFill>
                <a:srgbClr val="0432FF"/>
              </a:solidFill>
              <a:effectLst/>
              <a:uLnTx/>
              <a:uFillTx/>
              <a:latin typeface="Tahoma"/>
              <a:ea typeface="+mn-ea"/>
              <a:cs typeface="+mn-cs"/>
            </a:endParaRPr>
          </a:p>
        </p:txBody>
      </p:sp>
      <p:pic>
        <p:nvPicPr>
          <p:cNvPr id="7" name="Picture 6">
            <a:extLst>
              <a:ext uri="{FF2B5EF4-FFF2-40B4-BE49-F238E27FC236}">
                <a16:creationId xmlns:a16="http://schemas.microsoft.com/office/drawing/2014/main" id="{61344070-9290-664E-9D29-73558E017206}"/>
              </a:ext>
            </a:extLst>
          </p:cNvPr>
          <p:cNvPicPr>
            <a:picLocks noChangeAspect="1"/>
          </p:cNvPicPr>
          <p:nvPr/>
        </p:nvPicPr>
        <p:blipFill>
          <a:blip r:embed="rId3"/>
          <a:stretch>
            <a:fillRect/>
          </a:stretch>
        </p:blipFill>
        <p:spPr>
          <a:xfrm>
            <a:off x="1043608" y="1340768"/>
            <a:ext cx="7056784" cy="4987708"/>
          </a:xfrm>
          <a:prstGeom prst="rect">
            <a:avLst/>
          </a:prstGeom>
        </p:spPr>
      </p:pic>
    </p:spTree>
    <p:extLst>
      <p:ext uri="{BB962C8B-B14F-4D97-AF65-F5344CB8AC3E}">
        <p14:creationId xmlns:p14="http://schemas.microsoft.com/office/powerpoint/2010/main" val="354672447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E43B7B2-0E26-1843-96D5-E844119B5B4A}"/>
              </a:ext>
            </a:extLst>
          </p:cNvPr>
          <p:cNvSpPr>
            <a:spLocks noGrp="1"/>
          </p:cNvSpPr>
          <p:nvPr>
            <p:ph idx="1"/>
          </p:nvPr>
        </p:nvSpPr>
        <p:spPr>
          <a:xfrm>
            <a:off x="169011" y="936172"/>
            <a:ext cx="8894602" cy="5574797"/>
          </a:xfrm>
        </p:spPr>
        <p:txBody>
          <a:bodyPr>
            <a:normAutofit/>
          </a:bodyPr>
          <a:lstStyle/>
          <a:p>
            <a:r>
              <a:rPr lang="en-US" dirty="0"/>
              <a:t>Short weekly lectures</a:t>
            </a:r>
          </a:p>
          <a:p>
            <a:r>
              <a:rPr lang="en-US" dirty="0"/>
              <a:t>Hands-on projects</a:t>
            </a:r>
          </a:p>
        </p:txBody>
      </p:sp>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169011" y="132335"/>
            <a:ext cx="8894602" cy="606084"/>
          </a:xfrm>
        </p:spPr>
        <p:txBody>
          <a:bodyPr>
            <a:noAutofit/>
          </a:bodyPr>
          <a:lstStyle/>
          <a:p>
            <a:r>
              <a:rPr lang="en-US" sz="3600" dirty="0"/>
              <a:t>Processing-in-Memory Course (Fall 2022)</a:t>
            </a:r>
          </a:p>
        </p:txBody>
      </p:sp>
      <p:sp>
        <p:nvSpPr>
          <p:cNvPr id="6" name="Rectangle 5">
            <a:hlinkClick r:id="rId3"/>
            <a:extLst>
              <a:ext uri="{FF2B5EF4-FFF2-40B4-BE49-F238E27FC236}">
                <a16:creationId xmlns:a16="http://schemas.microsoft.com/office/drawing/2014/main" id="{5465C192-4893-AD4D-A97C-499395E42DF0}"/>
              </a:ext>
            </a:extLst>
          </p:cNvPr>
          <p:cNvSpPr/>
          <p:nvPr/>
        </p:nvSpPr>
        <p:spPr>
          <a:xfrm>
            <a:off x="4704440" y="5589240"/>
            <a:ext cx="4315813"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hlinkClick r:id="rId4">
                  <a:extLst>
                    <a:ext uri="{A12FA001-AC4F-418D-AE19-62706E023703}">
                      <ahyp:hlinkClr xmlns:ahyp="http://schemas.microsoft.com/office/drawing/2018/hyperlinkcolor" val="tx"/>
                    </a:ext>
                  </a:extLst>
                </a:hlinkClick>
              </a:rPr>
              <a:t>https://safari.ethz.ch/projects_and_seminars/fall2022/doku.php?id=processing_in_memory</a:t>
            </a:r>
            <a:endParaRPr kumimoji="0" lang="en-US" sz="14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endParaRPr>
          </a:p>
        </p:txBody>
      </p:sp>
      <p:sp>
        <p:nvSpPr>
          <p:cNvPr id="8" name="Rectangle 7">
            <a:hlinkClick r:id="rId5"/>
            <a:extLst>
              <a:ext uri="{FF2B5EF4-FFF2-40B4-BE49-F238E27FC236}">
                <a16:creationId xmlns:a16="http://schemas.microsoft.com/office/drawing/2014/main" id="{80BF6774-805A-F446-B196-F40F5ED51380}"/>
              </a:ext>
            </a:extLst>
          </p:cNvPr>
          <p:cNvSpPr/>
          <p:nvPr/>
        </p:nvSpPr>
        <p:spPr>
          <a:xfrm>
            <a:off x="-36512" y="6032321"/>
            <a:ext cx="5184837" cy="27699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hlinkClick r:id="rId6">
                  <a:extLst>
                    <a:ext uri="{A12FA001-AC4F-418D-AE19-62706E023703}">
                      <ahyp:hlinkClr xmlns:ahyp="http://schemas.microsoft.com/office/drawing/2018/hyperlinkcolor" val="tx"/>
                    </a:ext>
                  </a:extLst>
                </a:hlinkClick>
              </a:rPr>
              <a:t>https://youtube.com/playlist?list=PL5Q2soXY2Zi8KzG2CQYRNQOVD0GOBrnKy</a:t>
            </a:r>
            <a:endParaRPr kumimoji="0" lang="en-US" sz="12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endParaRPr>
          </a:p>
        </p:txBody>
      </p:sp>
      <p:pic>
        <p:nvPicPr>
          <p:cNvPr id="3" name="Picture 2">
            <a:extLst>
              <a:ext uri="{FF2B5EF4-FFF2-40B4-BE49-F238E27FC236}">
                <a16:creationId xmlns:a16="http://schemas.microsoft.com/office/drawing/2014/main" id="{08161D9B-CF21-FF45-BB2F-E2DC728F1C12}"/>
              </a:ext>
            </a:extLst>
          </p:cNvPr>
          <p:cNvPicPr>
            <a:picLocks noChangeAspect="1"/>
          </p:cNvPicPr>
          <p:nvPr/>
        </p:nvPicPr>
        <p:blipFill>
          <a:blip r:embed="rId7"/>
          <a:stretch>
            <a:fillRect/>
          </a:stretch>
        </p:blipFill>
        <p:spPr>
          <a:xfrm>
            <a:off x="3846992" y="977927"/>
            <a:ext cx="5184837" cy="4507947"/>
          </a:xfrm>
          <a:prstGeom prst="rect">
            <a:avLst/>
          </a:prstGeom>
        </p:spPr>
      </p:pic>
      <p:pic>
        <p:nvPicPr>
          <p:cNvPr id="5" name="Picture 4">
            <a:extLst>
              <a:ext uri="{FF2B5EF4-FFF2-40B4-BE49-F238E27FC236}">
                <a16:creationId xmlns:a16="http://schemas.microsoft.com/office/drawing/2014/main" id="{4875F4F1-5F6E-564E-8497-040B8CC6E661}"/>
              </a:ext>
            </a:extLst>
          </p:cNvPr>
          <p:cNvPicPr>
            <a:picLocks noChangeAspect="1"/>
          </p:cNvPicPr>
          <p:nvPr/>
        </p:nvPicPr>
        <p:blipFill>
          <a:blip r:embed="rId8"/>
          <a:stretch>
            <a:fillRect/>
          </a:stretch>
        </p:blipFill>
        <p:spPr>
          <a:xfrm>
            <a:off x="112171" y="2533983"/>
            <a:ext cx="4592269" cy="3445386"/>
          </a:xfrm>
          <a:prstGeom prst="rect">
            <a:avLst/>
          </a:prstGeom>
        </p:spPr>
      </p:pic>
    </p:spTree>
    <p:extLst>
      <p:ext uri="{BB962C8B-B14F-4D97-AF65-F5344CB8AC3E}">
        <p14:creationId xmlns:p14="http://schemas.microsoft.com/office/powerpoint/2010/main" val="2854157808"/>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p:txBody>
          <a:bodyPr/>
          <a:lstStyle/>
          <a:p>
            <a:r>
              <a:rPr lang="en-US" sz="3500" b="1" dirty="0"/>
              <a:t>PIM Course (Fall 2022)</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228600" y="969640"/>
            <a:ext cx="5063480" cy="5195664"/>
          </a:xfrm>
        </p:spPr>
        <p:txBody>
          <a:bodyPr/>
          <a:lstStyle/>
          <a:p>
            <a:r>
              <a:rPr lang="en-US" sz="1600" b="1" dirty="0">
                <a:solidFill>
                  <a:srgbClr val="0000FF"/>
                </a:solidFill>
                <a:hlinkClick r:id="rId2">
                  <a:extLst>
                    <a:ext uri="{A12FA001-AC4F-418D-AE19-62706E023703}">
                      <ahyp:hlinkClr xmlns:ahyp="http://schemas.microsoft.com/office/drawing/2018/hyperlinkcolor" val="tx"/>
                    </a:ext>
                  </a:extLst>
                </a:hlinkClick>
              </a:rPr>
              <a:t>Fall 2022 Edition: </a:t>
            </a:r>
            <a:endParaRPr lang="en-US" sz="1600" b="1" dirty="0">
              <a:solidFill>
                <a:srgbClr val="0000FF"/>
              </a:solidFill>
              <a:hlinkClick r:id="rId3">
                <a:extLst>
                  <a:ext uri="{A12FA001-AC4F-418D-AE19-62706E023703}">
                    <ahyp:hlinkClr xmlns:ahyp="http://schemas.microsoft.com/office/drawing/2018/hyperlinkcolor" val="tx"/>
                  </a:ext>
                </a:extLst>
              </a:hlinkClick>
            </a:endParaRPr>
          </a:p>
          <a:p>
            <a:pPr lvl="1"/>
            <a:r>
              <a:rPr lang="en-US" sz="1400" dirty="0">
                <a:solidFill>
                  <a:srgbClr val="0000FF"/>
                </a:solidFill>
                <a:hlinkClick r:id="rId2">
                  <a:extLst>
                    <a:ext uri="{A12FA001-AC4F-418D-AE19-62706E023703}">
                      <ahyp:hlinkClr xmlns:ahyp="http://schemas.microsoft.com/office/drawing/2018/hyperlinkcolor" val="tx"/>
                    </a:ext>
                  </a:extLst>
                </a:hlinkClick>
              </a:rPr>
              <a:t>https://safari.ethz.ch/projects_and_seminars/fall2022/doku.php?id=processing_in_memory</a:t>
            </a:r>
            <a:r>
              <a:rPr lang="en-US" sz="1400" dirty="0">
                <a:solidFill>
                  <a:srgbClr val="0000FF"/>
                </a:solidFill>
              </a:rPr>
              <a:t> </a:t>
            </a:r>
          </a:p>
          <a:p>
            <a:r>
              <a:rPr lang="en-US" sz="1600" b="1" dirty="0">
                <a:solidFill>
                  <a:srgbClr val="0432FF"/>
                </a:solidFill>
                <a:hlinkClick r:id="rId3">
                  <a:extLst>
                    <a:ext uri="{A12FA001-AC4F-418D-AE19-62706E023703}">
                      <ahyp:hlinkClr xmlns:ahyp="http://schemas.microsoft.com/office/drawing/2018/hyperlinkcolor" val="tx"/>
                    </a:ext>
                  </a:extLst>
                </a:hlinkClick>
              </a:rPr>
              <a:t>Spring </a:t>
            </a:r>
            <a:r>
              <a:rPr lang="en-US" sz="1600" b="1" dirty="0">
                <a:solidFill>
                  <a:srgbClr val="0432FF"/>
                </a:solidFill>
                <a:hlinkClick r:id="rId4">
                  <a:extLst>
                    <a:ext uri="{A12FA001-AC4F-418D-AE19-62706E023703}">
                      <ahyp:hlinkClr xmlns:ahyp="http://schemas.microsoft.com/office/drawing/2018/hyperlinkcolor" val="tx"/>
                    </a:ext>
                  </a:extLst>
                </a:hlinkClick>
              </a:rPr>
              <a:t>2022</a:t>
            </a:r>
            <a:r>
              <a:rPr lang="en-US" sz="1600" b="1" dirty="0">
                <a:solidFill>
                  <a:srgbClr val="0432FF"/>
                </a:solidFill>
                <a:hlinkClick r:id="rId3">
                  <a:extLst>
                    <a:ext uri="{A12FA001-AC4F-418D-AE19-62706E023703}">
                      <ahyp:hlinkClr xmlns:ahyp="http://schemas.microsoft.com/office/drawing/2018/hyperlinkcolor" val="tx"/>
                    </a:ext>
                  </a:extLst>
                </a:hlinkClick>
              </a:rPr>
              <a:t> Edition: </a:t>
            </a:r>
          </a:p>
          <a:p>
            <a:pPr lvl="1"/>
            <a:r>
              <a:rPr lang="en-US" sz="1400" dirty="0">
                <a:solidFill>
                  <a:srgbClr val="0000FF"/>
                </a:solidFill>
                <a:hlinkClick r:id="rId4">
                  <a:extLst>
                    <a:ext uri="{A12FA001-AC4F-418D-AE19-62706E023703}">
                      <ahyp:hlinkClr xmlns:ahyp="http://schemas.microsoft.com/office/drawing/2018/hyperlinkcolor" val="tx"/>
                    </a:ext>
                  </a:extLst>
                </a:hlinkClick>
              </a:rPr>
              <a:t>https://safari.ethz.ch/projects_and_seminars/spring2022/doku.php?id=processing_in_memory</a:t>
            </a:r>
            <a:r>
              <a:rPr lang="en-US" sz="1400" dirty="0">
                <a:solidFill>
                  <a:srgbClr val="0000FF"/>
                </a:solidFill>
              </a:rPr>
              <a:t> </a:t>
            </a:r>
          </a:p>
          <a:p>
            <a:pPr lvl="1"/>
            <a:endParaRPr lang="en-US" sz="1600" dirty="0">
              <a:solidFill>
                <a:srgbClr val="0432FF"/>
              </a:solidFill>
            </a:endParaRPr>
          </a:p>
          <a:p>
            <a:r>
              <a:rPr lang="en-US" sz="1600" b="1" dirty="0">
                <a:solidFill>
                  <a:srgbClr val="0432FF"/>
                </a:solidFill>
                <a:hlinkClick r:id="rId5">
                  <a:extLst>
                    <a:ext uri="{A12FA001-AC4F-418D-AE19-62706E023703}">
                      <ahyp:hlinkClr xmlns:ahyp="http://schemas.microsoft.com/office/drawing/2018/hyperlinkcolor" val="tx"/>
                    </a:ext>
                  </a:extLst>
                </a:hlinkClick>
              </a:rPr>
              <a:t>Youtube Livestream (Fall 2022):</a:t>
            </a:r>
            <a:endParaRPr lang="en-US" sz="1600" b="1" dirty="0">
              <a:solidFill>
                <a:srgbClr val="0432FF"/>
              </a:solidFill>
              <a:hlinkClick r:id="rId6">
                <a:extLst>
                  <a:ext uri="{A12FA001-AC4F-418D-AE19-62706E023703}">
                    <ahyp:hlinkClr xmlns:ahyp="http://schemas.microsoft.com/office/drawing/2018/hyperlinkcolor" val="tx"/>
                  </a:ext>
                </a:extLst>
              </a:hlinkClick>
            </a:endParaRPr>
          </a:p>
          <a:p>
            <a:pPr lvl="1"/>
            <a:r>
              <a:rPr lang="en-US" sz="1400" dirty="0">
                <a:solidFill>
                  <a:srgbClr val="0000FF"/>
                </a:solidFill>
                <a:hlinkClick r:id="rId7">
                  <a:extLst>
                    <a:ext uri="{A12FA001-AC4F-418D-AE19-62706E023703}">
                      <ahyp:hlinkClr xmlns:ahyp="http://schemas.microsoft.com/office/drawing/2018/hyperlinkcolor" val="tx"/>
                    </a:ext>
                  </a:extLst>
                </a:hlinkClick>
              </a:rPr>
              <a:t>https://www.youtube.com/watch?v=QLL0wQ9I4Dw&amp;list=PL5Q2soXY2Zi8KzG2CQYRNQOVD0GOBrnKy</a:t>
            </a:r>
            <a:endParaRPr lang="en-US" sz="1600" b="1" dirty="0">
              <a:solidFill>
                <a:srgbClr val="0432FF"/>
              </a:solidFill>
              <a:hlinkClick r:id="rId7">
                <a:extLst>
                  <a:ext uri="{A12FA001-AC4F-418D-AE19-62706E023703}">
                    <ahyp:hlinkClr xmlns:ahyp="http://schemas.microsoft.com/office/drawing/2018/hyperlinkcolor" val="tx"/>
                  </a:ext>
                </a:extLst>
              </a:hlinkClick>
            </a:endParaRPr>
          </a:p>
          <a:p>
            <a:r>
              <a:rPr lang="en-US" sz="1600" b="1" dirty="0">
                <a:solidFill>
                  <a:srgbClr val="0432FF"/>
                </a:solidFill>
                <a:hlinkClick r:id="rId7">
                  <a:extLst>
                    <a:ext uri="{A12FA001-AC4F-418D-AE19-62706E023703}">
                      <ahyp:hlinkClr xmlns:ahyp="http://schemas.microsoft.com/office/drawing/2018/hyperlinkcolor" val="tx"/>
                    </a:ext>
                  </a:extLst>
                </a:hlinkClick>
              </a:rPr>
              <a:t>Youtube Livestream (Spring 2022):</a:t>
            </a:r>
            <a:endParaRPr lang="en-US" sz="1600" b="1" dirty="0">
              <a:solidFill>
                <a:srgbClr val="0432FF"/>
              </a:solidFill>
              <a:hlinkClick r:id="rId6">
                <a:extLst>
                  <a:ext uri="{A12FA001-AC4F-418D-AE19-62706E023703}">
                    <ahyp:hlinkClr xmlns:ahyp="http://schemas.microsoft.com/office/drawing/2018/hyperlinkcolor" val="tx"/>
                  </a:ext>
                </a:extLst>
              </a:hlinkClick>
            </a:endParaRPr>
          </a:p>
          <a:p>
            <a:pPr lvl="1"/>
            <a:r>
              <a:rPr lang="en-US" sz="1400" dirty="0">
                <a:solidFill>
                  <a:srgbClr val="0000FF"/>
                </a:solidFill>
                <a:hlinkClick r:id="rId7">
                  <a:extLst>
                    <a:ext uri="{A12FA001-AC4F-418D-AE19-62706E023703}">
                      <ahyp:hlinkClr xmlns:ahyp="http://schemas.microsoft.com/office/drawing/2018/hyperlinkcolor" val="tx"/>
                    </a:ext>
                  </a:extLst>
                </a:hlinkClick>
              </a:rPr>
              <a:t>https://www.youtube.com/watch?v=9e4Chnwdovo&amp;list=PL5Q2soXY2Zi-841fUYYUK9EsXKhQKRPyX</a:t>
            </a:r>
            <a:r>
              <a:rPr lang="en-US" sz="1400" dirty="0">
                <a:solidFill>
                  <a:srgbClr val="0000FF"/>
                </a:solidFill>
              </a:rPr>
              <a:t> </a:t>
            </a:r>
          </a:p>
          <a:p>
            <a:pPr marL="0" indent="0">
              <a:buNone/>
            </a:pPr>
            <a:endParaRPr lang="en-US" sz="1600" dirty="0">
              <a:solidFill>
                <a:srgbClr val="0432FF"/>
              </a:solidFill>
            </a:endParaRPr>
          </a:p>
          <a:p>
            <a:r>
              <a:rPr lang="en-US" sz="1600" dirty="0"/>
              <a:t>Project course</a:t>
            </a:r>
          </a:p>
          <a:p>
            <a:pPr lvl="1"/>
            <a:r>
              <a:rPr lang="en-US" sz="1400" dirty="0"/>
              <a:t>Taken by Bachelor’s/Master’s students</a:t>
            </a:r>
          </a:p>
          <a:p>
            <a:pPr lvl="1"/>
            <a:r>
              <a:rPr lang="en-US" sz="1400" dirty="0"/>
              <a:t>Processing-in-Memory lectures</a:t>
            </a:r>
          </a:p>
          <a:p>
            <a:pPr lvl="1"/>
            <a:r>
              <a:rPr lang="en-US" sz="1400" dirty="0"/>
              <a:t>Hands-on research exploration</a:t>
            </a:r>
          </a:p>
          <a:p>
            <a:pPr lvl="1"/>
            <a:r>
              <a:rPr lang="en-US" sz="1400" dirty="0"/>
              <a:t>Many research readings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Arial" charset="0"/>
            </a:endParaRPr>
          </a:p>
        </p:txBody>
      </p:sp>
      <p:pic>
        <p:nvPicPr>
          <p:cNvPr id="5" name="Picture 4">
            <a:extLst>
              <a:ext uri="{FF2B5EF4-FFF2-40B4-BE49-F238E27FC236}">
                <a16:creationId xmlns:a16="http://schemas.microsoft.com/office/drawing/2014/main" id="{4A179BAD-D06D-A69D-73FA-3A7AB7BDE712}"/>
              </a:ext>
            </a:extLst>
          </p:cNvPr>
          <p:cNvPicPr>
            <a:picLocks noChangeAspect="1"/>
          </p:cNvPicPr>
          <p:nvPr/>
        </p:nvPicPr>
        <p:blipFill>
          <a:blip r:embed="rId8"/>
          <a:stretch>
            <a:fillRect/>
          </a:stretch>
        </p:blipFill>
        <p:spPr>
          <a:xfrm>
            <a:off x="6226127" y="0"/>
            <a:ext cx="2666353" cy="6858000"/>
          </a:xfrm>
          <a:prstGeom prst="rect">
            <a:avLst/>
          </a:prstGeom>
        </p:spPr>
      </p:pic>
      <p:sp>
        <p:nvSpPr>
          <p:cNvPr id="6" name="TextBox 5">
            <a:extLst>
              <a:ext uri="{FF2B5EF4-FFF2-40B4-BE49-F238E27FC236}">
                <a16:creationId xmlns:a16="http://schemas.microsoft.com/office/drawing/2014/main" id="{27BF6E24-45C2-0C29-5FF4-253DFFAFF0DD}"/>
              </a:ext>
            </a:extLst>
          </p:cNvPr>
          <p:cNvSpPr txBox="1"/>
          <p:nvPr/>
        </p:nvSpPr>
        <p:spPr>
          <a:xfrm>
            <a:off x="176382" y="6023029"/>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9">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49729932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CB8844-A7CC-0F42-B9D5-4EE4D8AC333B}"/>
              </a:ext>
            </a:extLst>
          </p:cNvPr>
          <p:cNvPicPr>
            <a:picLocks noChangeAspect="1"/>
          </p:cNvPicPr>
          <p:nvPr/>
        </p:nvPicPr>
        <p:blipFill>
          <a:blip r:embed="rId3"/>
          <a:stretch>
            <a:fillRect/>
          </a:stretch>
        </p:blipFill>
        <p:spPr>
          <a:xfrm>
            <a:off x="4196277" y="1015107"/>
            <a:ext cx="4768211" cy="4934173"/>
          </a:xfrm>
          <a:prstGeom prst="rect">
            <a:avLst/>
          </a:prstGeom>
        </p:spPr>
      </p:pic>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169011" y="132335"/>
            <a:ext cx="8894602" cy="606084"/>
          </a:xfrm>
        </p:spPr>
        <p:txBody>
          <a:bodyPr>
            <a:noAutofit/>
          </a:bodyPr>
          <a:lstStyle/>
          <a:p>
            <a:r>
              <a:rPr lang="en-US" sz="3600" b="1" dirty="0"/>
              <a:t>Processing-in-Memory Course (Spring 2023)</a:t>
            </a:r>
          </a:p>
        </p:txBody>
      </p:sp>
      <p:sp>
        <p:nvSpPr>
          <p:cNvPr id="6" name="Rectangle 5">
            <a:hlinkClick r:id="rId4"/>
            <a:extLst>
              <a:ext uri="{FF2B5EF4-FFF2-40B4-BE49-F238E27FC236}">
                <a16:creationId xmlns:a16="http://schemas.microsoft.com/office/drawing/2014/main" id="{5465C192-4893-AD4D-A97C-499395E42DF0}"/>
              </a:ext>
            </a:extLst>
          </p:cNvPr>
          <p:cNvSpPr/>
          <p:nvPr/>
        </p:nvSpPr>
        <p:spPr>
          <a:xfrm>
            <a:off x="5071306" y="5949280"/>
            <a:ext cx="3948947"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hlinkClick r:id="rId5">
                  <a:extLst>
                    <a:ext uri="{A12FA001-AC4F-418D-AE19-62706E023703}">
                      <ahyp:hlinkClr xmlns:ahyp="http://schemas.microsoft.com/office/drawing/2018/hyperlinkcolor" val="tx"/>
                    </a:ext>
                  </a:extLst>
                </a:hlinkClick>
              </a:rPr>
              <a:t>https://safari.ethz.ch/projects_and_seminars/spring2023/doku.php?id=processing_in_memory</a:t>
            </a:r>
            <a:endParaRPr kumimoji="0" lang="en-US" sz="10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endParaRPr>
          </a:p>
        </p:txBody>
      </p:sp>
      <p:sp>
        <p:nvSpPr>
          <p:cNvPr id="8" name="Rectangle 7">
            <a:hlinkClick r:id="rId6"/>
            <a:extLst>
              <a:ext uri="{FF2B5EF4-FFF2-40B4-BE49-F238E27FC236}">
                <a16:creationId xmlns:a16="http://schemas.microsoft.com/office/drawing/2014/main" id="{80BF6774-805A-F446-B196-F40F5ED51380}"/>
              </a:ext>
            </a:extLst>
          </p:cNvPr>
          <p:cNvSpPr/>
          <p:nvPr/>
        </p:nvSpPr>
        <p:spPr>
          <a:xfrm>
            <a:off x="164318" y="6002760"/>
            <a:ext cx="4697615" cy="24622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hlinkClick r:id="rId7">
                  <a:extLst>
                    <a:ext uri="{A12FA001-AC4F-418D-AE19-62706E023703}">
                      <ahyp:hlinkClr xmlns:ahyp="http://schemas.microsoft.com/office/drawing/2018/hyperlinkcolor" val="tx"/>
                    </a:ext>
                  </a:extLst>
                </a:hlinkClick>
              </a:rPr>
              <a:t>https://www.youtube.com/playlist?list=PL5Q2soXY2Zi_EObuoAZVSq_o6UySWQHvZ</a:t>
            </a:r>
            <a:endParaRPr kumimoji="0" lang="en-US" sz="10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endParaRPr>
          </a:p>
        </p:txBody>
      </p:sp>
      <p:sp>
        <p:nvSpPr>
          <p:cNvPr id="10" name="Content Placeholder 2">
            <a:extLst>
              <a:ext uri="{FF2B5EF4-FFF2-40B4-BE49-F238E27FC236}">
                <a16:creationId xmlns:a16="http://schemas.microsoft.com/office/drawing/2014/main" id="{FE43B7B2-0E26-1843-96D5-E844119B5B4A}"/>
              </a:ext>
            </a:extLst>
          </p:cNvPr>
          <p:cNvSpPr>
            <a:spLocks noGrp="1"/>
          </p:cNvSpPr>
          <p:nvPr>
            <p:ph idx="1"/>
          </p:nvPr>
        </p:nvSpPr>
        <p:spPr>
          <a:xfrm>
            <a:off x="169011" y="936172"/>
            <a:ext cx="8894602" cy="4906721"/>
          </a:xfrm>
        </p:spPr>
        <p:txBody>
          <a:bodyPr>
            <a:normAutofit/>
          </a:bodyPr>
          <a:lstStyle/>
          <a:p>
            <a:r>
              <a:rPr lang="en-US" dirty="0"/>
              <a:t>Short weekly lectures</a:t>
            </a:r>
          </a:p>
          <a:p>
            <a:r>
              <a:rPr lang="en-US" dirty="0"/>
              <a:t>Hands-on projects</a:t>
            </a:r>
          </a:p>
        </p:txBody>
      </p:sp>
      <p:pic>
        <p:nvPicPr>
          <p:cNvPr id="9" name="Picture 8">
            <a:extLst>
              <a:ext uri="{FF2B5EF4-FFF2-40B4-BE49-F238E27FC236}">
                <a16:creationId xmlns:a16="http://schemas.microsoft.com/office/drawing/2014/main" id="{CF4F741A-415C-0C42-8D0C-08905F9B9CAA}"/>
              </a:ext>
            </a:extLst>
          </p:cNvPr>
          <p:cNvPicPr>
            <a:picLocks noChangeAspect="1"/>
          </p:cNvPicPr>
          <p:nvPr/>
        </p:nvPicPr>
        <p:blipFill>
          <a:blip r:embed="rId8"/>
          <a:stretch>
            <a:fillRect/>
          </a:stretch>
        </p:blipFill>
        <p:spPr>
          <a:xfrm>
            <a:off x="146314" y="2564904"/>
            <a:ext cx="4883772" cy="3428932"/>
          </a:xfrm>
          <a:prstGeom prst="rect">
            <a:avLst/>
          </a:prstGeom>
        </p:spPr>
      </p:pic>
    </p:spTree>
    <p:extLst>
      <p:ext uri="{BB962C8B-B14F-4D97-AF65-F5344CB8AC3E}">
        <p14:creationId xmlns:p14="http://schemas.microsoft.com/office/powerpoint/2010/main" val="384468203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169011" y="132335"/>
            <a:ext cx="8894602" cy="606084"/>
          </a:xfrm>
        </p:spPr>
        <p:txBody>
          <a:bodyPr>
            <a:noAutofit/>
          </a:bodyPr>
          <a:lstStyle/>
          <a:p>
            <a:r>
              <a:rPr lang="en-US" sz="3600" dirty="0"/>
              <a:t>Real PIM Tutorials </a:t>
            </a:r>
            <a:r>
              <a:rPr lang="en-US" sz="2400" b="1" dirty="0"/>
              <a:t>[ISCA’23, ASPLOS’23, HPCA’23]</a:t>
            </a:r>
          </a:p>
        </p:txBody>
      </p:sp>
      <p:sp>
        <p:nvSpPr>
          <p:cNvPr id="10" name="Content Placeholder 2">
            <a:extLst>
              <a:ext uri="{FF2B5EF4-FFF2-40B4-BE49-F238E27FC236}">
                <a16:creationId xmlns:a16="http://schemas.microsoft.com/office/drawing/2014/main" id="{FE43B7B2-0E26-1843-96D5-E844119B5B4A}"/>
              </a:ext>
            </a:extLst>
          </p:cNvPr>
          <p:cNvSpPr>
            <a:spLocks noGrp="1"/>
          </p:cNvSpPr>
          <p:nvPr>
            <p:ph idx="1"/>
          </p:nvPr>
        </p:nvSpPr>
        <p:spPr>
          <a:xfrm>
            <a:off x="169011" y="878297"/>
            <a:ext cx="8894602" cy="5574797"/>
          </a:xfrm>
        </p:spPr>
        <p:txBody>
          <a:bodyPr>
            <a:normAutofit/>
          </a:bodyPr>
          <a:lstStyle/>
          <a:p>
            <a:r>
              <a:rPr lang="en-US" dirty="0"/>
              <a:t>June, March, Feb : Lectures + Hands-on labs + Invited talks</a:t>
            </a:r>
          </a:p>
        </p:txBody>
      </p:sp>
      <p:pic>
        <p:nvPicPr>
          <p:cNvPr id="4" name="Picture 3">
            <a:extLst>
              <a:ext uri="{FF2B5EF4-FFF2-40B4-BE49-F238E27FC236}">
                <a16:creationId xmlns:a16="http://schemas.microsoft.com/office/drawing/2014/main" id="{80AAFF47-6F98-D341-8864-056FB1E130D9}"/>
              </a:ext>
            </a:extLst>
          </p:cNvPr>
          <p:cNvPicPr>
            <a:picLocks noChangeAspect="1"/>
          </p:cNvPicPr>
          <p:nvPr/>
        </p:nvPicPr>
        <p:blipFill>
          <a:blip r:embed="rId3"/>
          <a:stretch>
            <a:fillRect/>
          </a:stretch>
        </p:blipFill>
        <p:spPr>
          <a:xfrm>
            <a:off x="1437037" y="1340063"/>
            <a:ext cx="6269927" cy="5093266"/>
          </a:xfrm>
          <a:prstGeom prst="rect">
            <a:avLst/>
          </a:prstGeom>
        </p:spPr>
      </p:pic>
      <p:sp>
        <p:nvSpPr>
          <p:cNvPr id="3" name="TextBox 2">
            <a:extLst>
              <a:ext uri="{FF2B5EF4-FFF2-40B4-BE49-F238E27FC236}">
                <a16:creationId xmlns:a16="http://schemas.microsoft.com/office/drawing/2014/main" id="{865E29B1-2DC9-D82B-4903-3A21A186A460}"/>
              </a:ext>
            </a:extLst>
          </p:cNvPr>
          <p:cNvSpPr txBox="1"/>
          <p:nvPr/>
        </p:nvSpPr>
        <p:spPr>
          <a:xfrm>
            <a:off x="1691680" y="6453094"/>
            <a:ext cx="575349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4">
                  <a:extLst>
                    <a:ext uri="{A12FA001-AC4F-418D-AE19-62706E023703}">
                      <ahyp:hlinkClr xmlns:ahyp="http://schemas.microsoft.com/office/drawing/2018/hyperlinkcolor" val="tx"/>
                    </a:ext>
                  </a:extLst>
                </a:hlinkClick>
              </a:rPr>
              <a:t>https://events.safari.ethz.ch/isca-pim-tutorial/</a:t>
            </a:r>
            <a:endPar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5913663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E43B7B2-0E26-1843-96D5-E844119B5B4A}"/>
              </a:ext>
            </a:extLst>
          </p:cNvPr>
          <p:cNvSpPr>
            <a:spLocks noGrp="1"/>
          </p:cNvSpPr>
          <p:nvPr>
            <p:ph idx="1"/>
          </p:nvPr>
        </p:nvSpPr>
        <p:spPr>
          <a:xfrm>
            <a:off x="169011" y="878297"/>
            <a:ext cx="8894602" cy="5574797"/>
          </a:xfrm>
        </p:spPr>
        <p:txBody>
          <a:bodyPr>
            <a:normAutofit/>
          </a:bodyPr>
          <a:lstStyle/>
          <a:p>
            <a:r>
              <a:rPr lang="en-US" dirty="0"/>
              <a:t>June 18: Lectures + Hands-on labs + Invited talks</a:t>
            </a:r>
          </a:p>
        </p:txBody>
      </p:sp>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169011" y="132335"/>
            <a:ext cx="8894602" cy="606084"/>
          </a:xfrm>
        </p:spPr>
        <p:txBody>
          <a:bodyPr>
            <a:noAutofit/>
          </a:bodyPr>
          <a:lstStyle/>
          <a:p>
            <a:r>
              <a:rPr lang="en-US" sz="3600" dirty="0"/>
              <a:t>Real PIM Tutorial </a:t>
            </a:r>
            <a:r>
              <a:rPr lang="en-US" sz="3000" b="1" dirty="0"/>
              <a:t>[ISCA 2023]</a:t>
            </a:r>
          </a:p>
        </p:txBody>
      </p:sp>
      <p:sp>
        <p:nvSpPr>
          <p:cNvPr id="8" name="Rectangle 7">
            <a:hlinkClick r:id="rId3"/>
            <a:extLst>
              <a:ext uri="{FF2B5EF4-FFF2-40B4-BE49-F238E27FC236}">
                <a16:creationId xmlns:a16="http://schemas.microsoft.com/office/drawing/2014/main" id="{80BF6774-805A-F446-B196-F40F5ED51380}"/>
              </a:ext>
            </a:extLst>
          </p:cNvPr>
          <p:cNvSpPr/>
          <p:nvPr/>
        </p:nvSpPr>
        <p:spPr>
          <a:xfrm>
            <a:off x="5076591" y="5560114"/>
            <a:ext cx="406741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4">
                  <a:extLst>
                    <a:ext uri="{A12FA001-AC4F-418D-AE19-62706E023703}">
                      <ahyp:hlinkClr xmlns:ahyp="http://schemas.microsoft.com/office/drawing/2018/hyperlinkcolor" val="tx"/>
                    </a:ext>
                  </a:extLst>
                </a:hlinkClick>
              </a:rPr>
              <a:t>https://events.safari.ethz.ch/isca-pim-tutorial/</a:t>
            </a:r>
            <a:r>
              <a:rPr kumimoji="0" lang="en-US" sz="20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sp>
        <p:nvSpPr>
          <p:cNvPr id="9" name="Rectangle 8">
            <a:hlinkClick r:id="rId3"/>
            <a:extLst>
              <a:ext uri="{FF2B5EF4-FFF2-40B4-BE49-F238E27FC236}">
                <a16:creationId xmlns:a16="http://schemas.microsoft.com/office/drawing/2014/main" id="{00B5CE6A-402F-4D43-947F-D29241FBA965}"/>
              </a:ext>
            </a:extLst>
          </p:cNvPr>
          <p:cNvSpPr/>
          <p:nvPr/>
        </p:nvSpPr>
        <p:spPr>
          <a:xfrm>
            <a:off x="5153372" y="4437407"/>
            <a:ext cx="3836425"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5">
                  <a:extLst>
                    <a:ext uri="{A12FA001-AC4F-418D-AE19-62706E023703}">
                      <ahyp:hlinkClr xmlns:ahyp="http://schemas.microsoft.com/office/drawing/2018/hyperlinkcolor" val="tx"/>
                    </a:ext>
                  </a:extLst>
                </a:hlinkClick>
              </a:rPr>
              <a:t>https://www.youtube.com/live/GIb5EgSrWk0</a:t>
            </a:r>
            <a:r>
              <a:rPr kumimoji="0" lang="en-US" sz="20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pic>
        <p:nvPicPr>
          <p:cNvPr id="1026" name="Picture 2">
            <a:extLst>
              <a:ext uri="{FF2B5EF4-FFF2-40B4-BE49-F238E27FC236}">
                <a16:creationId xmlns:a16="http://schemas.microsoft.com/office/drawing/2014/main" id="{428413E4-8C3D-4B26-3C8E-0BC409B052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699" y="1329152"/>
            <a:ext cx="3992788" cy="22438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E1332AC-74CE-D052-B480-BBD900DDCEE9}"/>
              </a:ext>
            </a:extLst>
          </p:cNvPr>
          <p:cNvPicPr>
            <a:picLocks noChangeAspect="1"/>
          </p:cNvPicPr>
          <p:nvPr/>
        </p:nvPicPr>
        <p:blipFill>
          <a:blip r:embed="rId7"/>
          <a:stretch>
            <a:fillRect/>
          </a:stretch>
        </p:blipFill>
        <p:spPr>
          <a:xfrm>
            <a:off x="77818" y="3621824"/>
            <a:ext cx="5075554" cy="3047536"/>
          </a:xfrm>
          <a:prstGeom prst="rect">
            <a:avLst/>
          </a:prstGeom>
        </p:spPr>
      </p:pic>
      <p:pic>
        <p:nvPicPr>
          <p:cNvPr id="7" name="Picture 6">
            <a:extLst>
              <a:ext uri="{FF2B5EF4-FFF2-40B4-BE49-F238E27FC236}">
                <a16:creationId xmlns:a16="http://schemas.microsoft.com/office/drawing/2014/main" id="{8CF9ACDE-D4E9-7A90-1EBA-7613ABD8FC3B}"/>
              </a:ext>
            </a:extLst>
          </p:cNvPr>
          <p:cNvPicPr>
            <a:picLocks noChangeAspect="1"/>
          </p:cNvPicPr>
          <p:nvPr/>
        </p:nvPicPr>
        <p:blipFill>
          <a:blip r:embed="rId8"/>
          <a:stretch>
            <a:fillRect/>
          </a:stretch>
        </p:blipFill>
        <p:spPr>
          <a:xfrm>
            <a:off x="5247613" y="1329152"/>
            <a:ext cx="3815548" cy="2603904"/>
          </a:xfrm>
          <a:prstGeom prst="rect">
            <a:avLst/>
          </a:prstGeom>
        </p:spPr>
      </p:pic>
    </p:spTree>
    <p:extLst>
      <p:ext uri="{BB962C8B-B14F-4D97-AF65-F5344CB8AC3E}">
        <p14:creationId xmlns:p14="http://schemas.microsoft.com/office/powerpoint/2010/main" val="50609969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169011" y="132335"/>
            <a:ext cx="8894602" cy="606084"/>
          </a:xfrm>
        </p:spPr>
        <p:txBody>
          <a:bodyPr>
            <a:noAutofit/>
          </a:bodyPr>
          <a:lstStyle/>
          <a:p>
            <a:r>
              <a:rPr lang="en-US" sz="3600" dirty="0"/>
              <a:t>Real PIM Tutorial </a:t>
            </a:r>
            <a:r>
              <a:rPr lang="en-US" sz="3000" b="1" dirty="0"/>
              <a:t>[ASPLOS 2023]</a:t>
            </a:r>
          </a:p>
        </p:txBody>
      </p:sp>
      <p:sp>
        <p:nvSpPr>
          <p:cNvPr id="8" name="Rectangle 7">
            <a:hlinkClick r:id="rId3"/>
            <a:extLst>
              <a:ext uri="{FF2B5EF4-FFF2-40B4-BE49-F238E27FC236}">
                <a16:creationId xmlns:a16="http://schemas.microsoft.com/office/drawing/2014/main" id="{80BF6774-805A-F446-B196-F40F5ED51380}"/>
              </a:ext>
            </a:extLst>
          </p:cNvPr>
          <p:cNvSpPr/>
          <p:nvPr/>
        </p:nvSpPr>
        <p:spPr>
          <a:xfrm>
            <a:off x="5076590" y="5560114"/>
            <a:ext cx="413279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4">
                  <a:extLst>
                    <a:ext uri="{A12FA001-AC4F-418D-AE19-62706E023703}">
                      <ahyp:hlinkClr xmlns:ahyp="http://schemas.microsoft.com/office/drawing/2018/hyperlinkcolor" val="tx"/>
                    </a:ext>
                  </a:extLst>
                </a:hlinkClick>
              </a:rPr>
              <a:t>https://events.safari.ethz.ch/asplos-pim-tutorial/</a:t>
            </a:r>
            <a:r>
              <a:rPr kumimoji="0" lang="en-US" sz="20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sp>
        <p:nvSpPr>
          <p:cNvPr id="10" name="Content Placeholder 2">
            <a:extLst>
              <a:ext uri="{FF2B5EF4-FFF2-40B4-BE49-F238E27FC236}">
                <a16:creationId xmlns:a16="http://schemas.microsoft.com/office/drawing/2014/main" id="{FE43B7B2-0E26-1843-96D5-E844119B5B4A}"/>
              </a:ext>
            </a:extLst>
          </p:cNvPr>
          <p:cNvSpPr>
            <a:spLocks noGrp="1"/>
          </p:cNvSpPr>
          <p:nvPr>
            <p:ph idx="1"/>
          </p:nvPr>
        </p:nvSpPr>
        <p:spPr>
          <a:xfrm>
            <a:off x="169011" y="878297"/>
            <a:ext cx="8894602" cy="5574797"/>
          </a:xfrm>
        </p:spPr>
        <p:txBody>
          <a:bodyPr>
            <a:normAutofit/>
          </a:bodyPr>
          <a:lstStyle/>
          <a:p>
            <a:r>
              <a:rPr lang="en-US" dirty="0"/>
              <a:t>March 26: Lectures + Hands-on labs + Invited talks</a:t>
            </a:r>
          </a:p>
        </p:txBody>
      </p:sp>
      <p:pic>
        <p:nvPicPr>
          <p:cNvPr id="3" name="Picture 2">
            <a:extLst>
              <a:ext uri="{FF2B5EF4-FFF2-40B4-BE49-F238E27FC236}">
                <a16:creationId xmlns:a16="http://schemas.microsoft.com/office/drawing/2014/main" id="{FFEE78B6-7082-8F4F-83C3-3CBD0E8F55F2}"/>
              </a:ext>
            </a:extLst>
          </p:cNvPr>
          <p:cNvPicPr>
            <a:picLocks noChangeAspect="1"/>
          </p:cNvPicPr>
          <p:nvPr/>
        </p:nvPicPr>
        <p:blipFill>
          <a:blip r:embed="rId5"/>
          <a:stretch>
            <a:fillRect/>
          </a:stretch>
        </p:blipFill>
        <p:spPr>
          <a:xfrm>
            <a:off x="394377" y="1297886"/>
            <a:ext cx="3841200" cy="3298310"/>
          </a:xfrm>
          <a:prstGeom prst="rect">
            <a:avLst/>
          </a:prstGeom>
        </p:spPr>
      </p:pic>
      <p:pic>
        <p:nvPicPr>
          <p:cNvPr id="5" name="Picture 4">
            <a:extLst>
              <a:ext uri="{FF2B5EF4-FFF2-40B4-BE49-F238E27FC236}">
                <a16:creationId xmlns:a16="http://schemas.microsoft.com/office/drawing/2014/main" id="{37D627B2-6E32-4B4C-B315-4D68EF649815}"/>
              </a:ext>
            </a:extLst>
          </p:cNvPr>
          <p:cNvPicPr>
            <a:picLocks noChangeAspect="1"/>
          </p:cNvPicPr>
          <p:nvPr/>
        </p:nvPicPr>
        <p:blipFill>
          <a:blip r:embed="rId6"/>
          <a:stretch>
            <a:fillRect/>
          </a:stretch>
        </p:blipFill>
        <p:spPr>
          <a:xfrm>
            <a:off x="4842189" y="1297886"/>
            <a:ext cx="4132800" cy="2947161"/>
          </a:xfrm>
          <a:prstGeom prst="rect">
            <a:avLst/>
          </a:prstGeom>
        </p:spPr>
      </p:pic>
      <p:pic>
        <p:nvPicPr>
          <p:cNvPr id="4" name="Picture 3">
            <a:extLst>
              <a:ext uri="{FF2B5EF4-FFF2-40B4-BE49-F238E27FC236}">
                <a16:creationId xmlns:a16="http://schemas.microsoft.com/office/drawing/2014/main" id="{B99EEEE7-9546-C543-8892-1CEE13106392}"/>
              </a:ext>
            </a:extLst>
          </p:cNvPr>
          <p:cNvPicPr>
            <a:picLocks noChangeAspect="1"/>
          </p:cNvPicPr>
          <p:nvPr/>
        </p:nvPicPr>
        <p:blipFill>
          <a:blip r:embed="rId7"/>
          <a:stretch>
            <a:fillRect/>
          </a:stretch>
        </p:blipFill>
        <p:spPr>
          <a:xfrm>
            <a:off x="288072" y="3761772"/>
            <a:ext cx="4712456" cy="2656597"/>
          </a:xfrm>
          <a:prstGeom prst="rect">
            <a:avLst/>
          </a:prstGeom>
        </p:spPr>
      </p:pic>
      <p:sp>
        <p:nvSpPr>
          <p:cNvPr id="9" name="Rectangle 8">
            <a:hlinkClick r:id="rId3"/>
            <a:extLst>
              <a:ext uri="{FF2B5EF4-FFF2-40B4-BE49-F238E27FC236}">
                <a16:creationId xmlns:a16="http://schemas.microsoft.com/office/drawing/2014/main" id="{00B5CE6A-402F-4D43-947F-D29241FBA965}"/>
              </a:ext>
            </a:extLst>
          </p:cNvPr>
          <p:cNvSpPr/>
          <p:nvPr/>
        </p:nvSpPr>
        <p:spPr>
          <a:xfrm>
            <a:off x="5153372" y="4437407"/>
            <a:ext cx="3836425"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8">
                  <a:extLst>
                    <a:ext uri="{A12FA001-AC4F-418D-AE19-62706E023703}">
                      <ahyp:hlinkClr xmlns:ahyp="http://schemas.microsoft.com/office/drawing/2018/hyperlinkcolor" val="tx"/>
                    </a:ext>
                  </a:extLst>
                </a:hlinkClick>
              </a:rPr>
              <a:t>https://www.youtube.com/watch?v=oYCaLcT0Kmo</a:t>
            </a:r>
            <a:r>
              <a:rPr kumimoji="0" lang="en-US" sz="20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spTree>
    <p:extLst>
      <p:ext uri="{BB962C8B-B14F-4D97-AF65-F5344CB8AC3E}">
        <p14:creationId xmlns:p14="http://schemas.microsoft.com/office/powerpoint/2010/main" val="395262226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169011" y="132335"/>
            <a:ext cx="8894602" cy="606084"/>
          </a:xfrm>
        </p:spPr>
        <p:txBody>
          <a:bodyPr>
            <a:noAutofit/>
          </a:bodyPr>
          <a:lstStyle/>
          <a:p>
            <a:r>
              <a:rPr lang="en-US" sz="3600" dirty="0"/>
              <a:t>Real PIM Tutorial </a:t>
            </a:r>
            <a:r>
              <a:rPr lang="en-US" sz="3000" b="1" dirty="0"/>
              <a:t>[HPCA 2023]</a:t>
            </a:r>
          </a:p>
        </p:txBody>
      </p:sp>
      <p:sp>
        <p:nvSpPr>
          <p:cNvPr id="10" name="Content Placeholder 2">
            <a:extLst>
              <a:ext uri="{FF2B5EF4-FFF2-40B4-BE49-F238E27FC236}">
                <a16:creationId xmlns:a16="http://schemas.microsoft.com/office/drawing/2014/main" id="{FE43B7B2-0E26-1843-96D5-E844119B5B4A}"/>
              </a:ext>
            </a:extLst>
          </p:cNvPr>
          <p:cNvSpPr>
            <a:spLocks noGrp="1"/>
          </p:cNvSpPr>
          <p:nvPr>
            <p:ph idx="1"/>
          </p:nvPr>
        </p:nvSpPr>
        <p:spPr>
          <a:xfrm>
            <a:off x="169011" y="878297"/>
            <a:ext cx="8894602" cy="5574797"/>
          </a:xfrm>
        </p:spPr>
        <p:txBody>
          <a:bodyPr>
            <a:normAutofit/>
          </a:bodyPr>
          <a:lstStyle/>
          <a:p>
            <a:r>
              <a:rPr lang="en-US" dirty="0"/>
              <a:t>February 26: Lectures + Hands-on labs + Invited Talks</a:t>
            </a:r>
          </a:p>
        </p:txBody>
      </p:sp>
      <p:pic>
        <p:nvPicPr>
          <p:cNvPr id="4" name="Picture 3">
            <a:extLst>
              <a:ext uri="{FF2B5EF4-FFF2-40B4-BE49-F238E27FC236}">
                <a16:creationId xmlns:a16="http://schemas.microsoft.com/office/drawing/2014/main" id="{FBF26A4B-34F2-8142-864E-EB19E13266C5}"/>
              </a:ext>
            </a:extLst>
          </p:cNvPr>
          <p:cNvPicPr>
            <a:picLocks noChangeAspect="1"/>
          </p:cNvPicPr>
          <p:nvPr/>
        </p:nvPicPr>
        <p:blipFill>
          <a:blip r:embed="rId3"/>
          <a:stretch>
            <a:fillRect/>
          </a:stretch>
        </p:blipFill>
        <p:spPr>
          <a:xfrm>
            <a:off x="169011" y="1363718"/>
            <a:ext cx="3841461" cy="2833173"/>
          </a:xfrm>
          <a:prstGeom prst="rect">
            <a:avLst/>
          </a:prstGeom>
        </p:spPr>
      </p:pic>
      <p:pic>
        <p:nvPicPr>
          <p:cNvPr id="3" name="Picture 2">
            <a:extLst>
              <a:ext uri="{FF2B5EF4-FFF2-40B4-BE49-F238E27FC236}">
                <a16:creationId xmlns:a16="http://schemas.microsoft.com/office/drawing/2014/main" id="{2683F126-CB84-8E4B-85E5-D542C93B9352}"/>
              </a:ext>
            </a:extLst>
          </p:cNvPr>
          <p:cNvPicPr>
            <a:picLocks noChangeAspect="1"/>
          </p:cNvPicPr>
          <p:nvPr/>
        </p:nvPicPr>
        <p:blipFill>
          <a:blip r:embed="rId4"/>
          <a:stretch>
            <a:fillRect/>
          </a:stretch>
        </p:blipFill>
        <p:spPr>
          <a:xfrm>
            <a:off x="169011" y="4304043"/>
            <a:ext cx="4273613" cy="2149051"/>
          </a:xfrm>
          <a:prstGeom prst="rect">
            <a:avLst/>
          </a:prstGeom>
        </p:spPr>
      </p:pic>
      <p:pic>
        <p:nvPicPr>
          <p:cNvPr id="5" name="Picture 4">
            <a:extLst>
              <a:ext uri="{FF2B5EF4-FFF2-40B4-BE49-F238E27FC236}">
                <a16:creationId xmlns:a16="http://schemas.microsoft.com/office/drawing/2014/main" id="{B0065DBD-14DB-5E4E-9289-1D8D2F26B74D}"/>
              </a:ext>
            </a:extLst>
          </p:cNvPr>
          <p:cNvPicPr>
            <a:picLocks noChangeAspect="1"/>
          </p:cNvPicPr>
          <p:nvPr/>
        </p:nvPicPr>
        <p:blipFill>
          <a:blip r:embed="rId5"/>
          <a:stretch>
            <a:fillRect/>
          </a:stretch>
        </p:blipFill>
        <p:spPr>
          <a:xfrm>
            <a:off x="4556171" y="1359270"/>
            <a:ext cx="4129452" cy="2944773"/>
          </a:xfrm>
          <a:prstGeom prst="rect">
            <a:avLst/>
          </a:prstGeom>
        </p:spPr>
      </p:pic>
      <p:sp>
        <p:nvSpPr>
          <p:cNvPr id="9" name="Rectangle 8">
            <a:hlinkClick r:id="rId6"/>
            <a:extLst>
              <a:ext uri="{FF2B5EF4-FFF2-40B4-BE49-F238E27FC236}">
                <a16:creationId xmlns:a16="http://schemas.microsoft.com/office/drawing/2014/main" id="{0425CB07-FD9D-B147-B9DD-CBEB73E9AE34}"/>
              </a:ext>
            </a:extLst>
          </p:cNvPr>
          <p:cNvSpPr/>
          <p:nvPr/>
        </p:nvSpPr>
        <p:spPr>
          <a:xfrm>
            <a:off x="4953642" y="4336761"/>
            <a:ext cx="3731981"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hlinkClick r:id="rId7">
                  <a:extLst>
                    <a:ext uri="{A12FA001-AC4F-418D-AE19-62706E023703}">
                      <ahyp:hlinkClr xmlns:ahyp="http://schemas.microsoft.com/office/drawing/2018/hyperlinkcolor" val="tx"/>
                    </a:ext>
                  </a:extLst>
                </a:hlinkClick>
              </a:rPr>
              <a:t>https://www.youtube.com/watch?v=f5-nT1tbz5w</a:t>
            </a:r>
            <a:r>
              <a:rPr kumimoji="0" lang="en-US" sz="24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rPr>
              <a:t> </a:t>
            </a:r>
          </a:p>
        </p:txBody>
      </p:sp>
      <p:sp>
        <p:nvSpPr>
          <p:cNvPr id="8" name="Rectangle 7">
            <a:hlinkClick r:id="rId6"/>
            <a:extLst>
              <a:ext uri="{FF2B5EF4-FFF2-40B4-BE49-F238E27FC236}">
                <a16:creationId xmlns:a16="http://schemas.microsoft.com/office/drawing/2014/main" id="{80BF6774-805A-F446-B196-F40F5ED51380}"/>
              </a:ext>
            </a:extLst>
          </p:cNvPr>
          <p:cNvSpPr/>
          <p:nvPr/>
        </p:nvSpPr>
        <p:spPr>
          <a:xfrm>
            <a:off x="4616312" y="5517232"/>
            <a:ext cx="4009449"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hlinkClick r:id="rId8">
                  <a:extLst>
                    <a:ext uri="{A12FA001-AC4F-418D-AE19-62706E023703}">
                      <ahyp:hlinkClr xmlns:ahyp="http://schemas.microsoft.com/office/drawing/2018/hyperlinkcolor" val="tx"/>
                    </a:ext>
                  </a:extLst>
                </a:hlinkClick>
              </a:rPr>
              <a:t>https://events.safari.ethz.ch/real-pim-tutorial/</a:t>
            </a:r>
            <a:endParaRPr kumimoji="0" lang="en-US" sz="24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3772722800"/>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E43B7B2-0E26-1843-96D5-E844119B5B4A}"/>
              </a:ext>
            </a:extLst>
          </p:cNvPr>
          <p:cNvSpPr>
            <a:spLocks noGrp="1"/>
          </p:cNvSpPr>
          <p:nvPr>
            <p:ph idx="1"/>
          </p:nvPr>
        </p:nvSpPr>
        <p:spPr>
          <a:xfrm>
            <a:off x="169011" y="1025585"/>
            <a:ext cx="8894602" cy="5574797"/>
          </a:xfrm>
        </p:spPr>
        <p:txBody>
          <a:bodyPr>
            <a:normAutofit/>
          </a:bodyPr>
          <a:lstStyle/>
          <a:p>
            <a:r>
              <a:rPr lang="en-US" dirty="0"/>
              <a:t> October 29: Lectures + Hands-on labs + Invited talks</a:t>
            </a:r>
          </a:p>
        </p:txBody>
      </p:sp>
      <p:sp>
        <p:nvSpPr>
          <p:cNvPr id="8" name="Rectangle 7">
            <a:hlinkClick r:id="rId3"/>
            <a:extLst>
              <a:ext uri="{FF2B5EF4-FFF2-40B4-BE49-F238E27FC236}">
                <a16:creationId xmlns:a16="http://schemas.microsoft.com/office/drawing/2014/main" id="{80BF6774-805A-F446-B196-F40F5ED51380}"/>
              </a:ext>
            </a:extLst>
          </p:cNvPr>
          <p:cNvSpPr/>
          <p:nvPr/>
        </p:nvSpPr>
        <p:spPr>
          <a:xfrm>
            <a:off x="4855528" y="5560114"/>
            <a:ext cx="406741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Corbel" panose="020B0503020204020204" pitchFamily="34" charset="0"/>
                <a:ea typeface="Tahoma" panose="020B0604030504040204" pitchFamily="34" charset="0"/>
                <a:cs typeface="Tahoma" panose="020B0604030504040204" pitchFamily="34" charset="0"/>
                <a:hlinkClick r:id="rId4">
                  <a:extLst>
                    <a:ext uri="{A12FA001-AC4F-418D-AE19-62706E023703}">
                      <ahyp:hlinkClr xmlns:ahyp="http://schemas.microsoft.com/office/drawing/2018/hyperlinkcolor" val="tx"/>
                    </a:ext>
                  </a:extLst>
                </a:hlinkClick>
              </a:rPr>
              <a:t>https://events.safari.ethz.ch/micro-pim-tutorial</a:t>
            </a:r>
            <a:endParaRPr kumimoji="0" lang="en-US" sz="2000" b="1" i="0" u="none" strike="noStrike" kern="1200" cap="none" spc="0" normalizeH="0" baseline="0" noProof="0" dirty="0">
              <a:ln>
                <a:noFill/>
              </a:ln>
              <a:solidFill>
                <a:srgbClr val="0000FF"/>
              </a:solidFill>
              <a:effectLst/>
              <a:uLnTx/>
              <a:uFillTx/>
              <a:latin typeface="Corbel" panose="020B0503020204020204" pitchFamily="34" charset="0"/>
              <a:ea typeface="Tahoma" panose="020B0604030504040204" pitchFamily="34" charset="0"/>
              <a:cs typeface="Tahoma" panose="020B0604030504040204" pitchFamily="34" charset="0"/>
            </a:endParaRPr>
          </a:p>
        </p:txBody>
      </p:sp>
      <p:sp>
        <p:nvSpPr>
          <p:cNvPr id="9" name="Rectangle 8">
            <a:hlinkClick r:id="rId3"/>
            <a:extLst>
              <a:ext uri="{FF2B5EF4-FFF2-40B4-BE49-F238E27FC236}">
                <a16:creationId xmlns:a16="http://schemas.microsoft.com/office/drawing/2014/main" id="{00B5CE6A-402F-4D43-947F-D29241FBA965}"/>
              </a:ext>
            </a:extLst>
          </p:cNvPr>
          <p:cNvSpPr/>
          <p:nvPr/>
        </p:nvSpPr>
        <p:spPr>
          <a:xfrm>
            <a:off x="4922261" y="4437407"/>
            <a:ext cx="3836425"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Corbel" panose="020B050302020402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rPr>
              <a:t>https://www.youtube.com/</a:t>
            </a:r>
            <a:br>
              <a:rPr kumimoji="0" lang="en-US" sz="2000" b="1" i="0" u="none" strike="noStrike" kern="1200" cap="none" spc="0" normalizeH="0" baseline="0" noProof="0" dirty="0">
                <a:ln>
                  <a:noFill/>
                </a:ln>
                <a:solidFill>
                  <a:srgbClr val="0000FF"/>
                </a:solidFill>
                <a:effectLst/>
                <a:uLnTx/>
                <a:uFillTx/>
                <a:latin typeface="Corbel" panose="020B050302020402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rPr>
            </a:br>
            <a:r>
              <a:rPr kumimoji="0" lang="en-US" sz="2000" b="1" i="0" u="none" strike="noStrike" kern="1200" cap="none" spc="0" normalizeH="0" baseline="0" noProof="0" dirty="0">
                <a:ln>
                  <a:noFill/>
                </a:ln>
                <a:solidFill>
                  <a:srgbClr val="0000FF"/>
                </a:solidFill>
                <a:effectLst/>
                <a:uLnTx/>
                <a:uFillTx/>
                <a:latin typeface="Corbel" panose="020B050302020402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rPr>
              <a:t>live/ohU00NSIxOI </a:t>
            </a:r>
            <a:endParaRPr kumimoji="0" lang="en-US" sz="2000" b="1" i="0" u="none" strike="noStrike" kern="1200" cap="none" spc="0" normalizeH="0" baseline="0" noProof="0" dirty="0">
              <a:ln>
                <a:noFill/>
              </a:ln>
              <a:solidFill>
                <a:srgbClr val="0000FF"/>
              </a:solidFill>
              <a:effectLst/>
              <a:uLnTx/>
              <a:uFillTx/>
              <a:latin typeface="Corbel" panose="020B0503020204020204" pitchFamily="34" charset="0"/>
              <a:ea typeface="Tahoma" panose="020B0604030504040204" pitchFamily="34" charset="0"/>
              <a:cs typeface="Tahoma" panose="020B0604030504040204" pitchFamily="34" charset="0"/>
            </a:endParaRPr>
          </a:p>
        </p:txBody>
      </p:sp>
      <p:sp>
        <p:nvSpPr>
          <p:cNvPr id="3" name="Slide Number Placeholder 2">
            <a:extLst>
              <a:ext uri="{FF2B5EF4-FFF2-40B4-BE49-F238E27FC236}">
                <a16:creationId xmlns:a16="http://schemas.microsoft.com/office/drawing/2014/main" id="{8A9F2F48-7EB6-A7F4-A8EE-461BEF67D20A}"/>
              </a:ext>
            </a:extLst>
          </p:cNvPr>
          <p:cNvSpPr>
            <a:spLocks noGrp="1"/>
          </p:cNvSpPr>
          <p:nvPr>
            <p:ph type="sldNum" sz="quarter" idx="4"/>
          </p:nvPr>
        </p:nvSpPr>
        <p:spPr>
          <a:xfrm>
            <a:off x="7039842" y="6560583"/>
            <a:ext cx="2057400" cy="365125"/>
          </a:xfrm>
          <a:prstGeom prst="rect">
            <a:avLst/>
          </a:prstGeom>
        </p:spPr>
        <p:txBody>
          <a:bodyPr vert="horz" lIns="91440" tIns="45720" rIns="91440" bIns="45720" rtlCol="0" anchor="ctr"/>
          <a:lstStyle>
            <a:defPPr>
              <a:defRPr lang="en-CH"/>
            </a:defPPr>
            <a:lvl1pPr marL="0" algn="r" defTabSz="914400" rtl="0" eaLnBrk="1" latinLnBrk="0" hangingPunct="1">
              <a:defRPr sz="900" b="0" i="0" kern="1200">
                <a:solidFill>
                  <a:schemeClr val="tx1">
                    <a:tint val="75000"/>
                  </a:schemeClr>
                </a:solidFill>
                <a:latin typeface="Avenir Next Medium" panose="020B05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C579B59-77B5-774A-97C3-0D6C62254113}" type="slidenum">
              <a:rPr kumimoji="0" lang="en-CH" sz="900" b="0" i="0" u="none" strike="noStrike" kern="1200" cap="none" spc="0" normalizeH="0" baseline="0" noProof="0" smtClean="0">
                <a:ln>
                  <a:noFill/>
                </a:ln>
                <a:solidFill>
                  <a:srgbClr val="000000">
                    <a:tint val="75000"/>
                  </a:srgbClr>
                </a:solidFill>
                <a:effectLst/>
                <a:uLnTx/>
                <a:uFillTx/>
                <a:latin typeface="Avenir Next Medium"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CH" sz="900" b="0" i="0" u="none" strike="noStrike" kern="1200" cap="none" spc="0" normalizeH="0" baseline="0" noProof="0">
              <a:ln>
                <a:noFill/>
              </a:ln>
              <a:solidFill>
                <a:srgbClr val="000000">
                  <a:tint val="75000"/>
                </a:srgbClr>
              </a:solidFill>
              <a:effectLst/>
              <a:uLnTx/>
              <a:uFillTx/>
              <a:latin typeface="Avenir Next Medium" panose="020B0503020202020204" pitchFamily="34" charset="0"/>
              <a:ea typeface="+mn-ea"/>
              <a:cs typeface="+mn-cs"/>
            </a:endParaRPr>
          </a:p>
        </p:txBody>
      </p:sp>
      <p:pic>
        <p:nvPicPr>
          <p:cNvPr id="16" name="Picture 15" descr="A screenshot of a computer&#10;&#10;Description automatically generated">
            <a:extLst>
              <a:ext uri="{FF2B5EF4-FFF2-40B4-BE49-F238E27FC236}">
                <a16:creationId xmlns:a16="http://schemas.microsoft.com/office/drawing/2014/main" id="{1C87F166-3C12-6868-45A2-E11B6FE14817}"/>
              </a:ext>
            </a:extLst>
          </p:cNvPr>
          <p:cNvPicPr>
            <a:picLocks noChangeAspect="1"/>
          </p:cNvPicPr>
          <p:nvPr/>
        </p:nvPicPr>
        <p:blipFill>
          <a:blip r:embed="rId6"/>
          <a:stretch>
            <a:fillRect/>
          </a:stretch>
        </p:blipFill>
        <p:spPr>
          <a:xfrm>
            <a:off x="435926" y="1592161"/>
            <a:ext cx="3836425" cy="3199189"/>
          </a:xfrm>
          <a:prstGeom prst="rect">
            <a:avLst/>
          </a:prstGeom>
        </p:spPr>
      </p:pic>
      <p:pic>
        <p:nvPicPr>
          <p:cNvPr id="18" name="Picture 17" descr="A screenshot of a computer&#10;&#10;Description automatically generated">
            <a:extLst>
              <a:ext uri="{FF2B5EF4-FFF2-40B4-BE49-F238E27FC236}">
                <a16:creationId xmlns:a16="http://schemas.microsoft.com/office/drawing/2014/main" id="{08253466-414F-7AD0-0231-E52EED159FA3}"/>
              </a:ext>
            </a:extLst>
          </p:cNvPr>
          <p:cNvPicPr>
            <a:picLocks noChangeAspect="1"/>
          </p:cNvPicPr>
          <p:nvPr/>
        </p:nvPicPr>
        <p:blipFill>
          <a:blip r:embed="rId7"/>
          <a:stretch>
            <a:fillRect/>
          </a:stretch>
        </p:blipFill>
        <p:spPr>
          <a:xfrm>
            <a:off x="696286" y="4985479"/>
            <a:ext cx="3280096" cy="1483120"/>
          </a:xfrm>
          <a:prstGeom prst="rect">
            <a:avLst/>
          </a:prstGeom>
        </p:spPr>
      </p:pic>
      <p:pic>
        <p:nvPicPr>
          <p:cNvPr id="20" name="Picture 19" descr="A computer hardware with many different components&#10;&#10;Description automatically generated with medium confidence">
            <a:extLst>
              <a:ext uri="{FF2B5EF4-FFF2-40B4-BE49-F238E27FC236}">
                <a16:creationId xmlns:a16="http://schemas.microsoft.com/office/drawing/2014/main" id="{0FB7BA30-E51C-6DC2-4437-B40407F9D55A}"/>
              </a:ext>
            </a:extLst>
          </p:cNvPr>
          <p:cNvPicPr>
            <a:picLocks noChangeAspect="1"/>
          </p:cNvPicPr>
          <p:nvPr/>
        </p:nvPicPr>
        <p:blipFill>
          <a:blip r:embed="rId8"/>
          <a:stretch>
            <a:fillRect/>
          </a:stretch>
        </p:blipFill>
        <p:spPr>
          <a:xfrm>
            <a:off x="4818425" y="1592161"/>
            <a:ext cx="3940261" cy="2524335"/>
          </a:xfrm>
          <a:prstGeom prst="rect">
            <a:avLst/>
          </a:prstGeom>
        </p:spPr>
      </p:pic>
      <p:sp>
        <p:nvSpPr>
          <p:cNvPr id="6" name="Title 1">
            <a:extLst>
              <a:ext uri="{FF2B5EF4-FFF2-40B4-BE49-F238E27FC236}">
                <a16:creationId xmlns:a16="http://schemas.microsoft.com/office/drawing/2014/main" id="{89ED3AB7-E8DC-FFF5-4ED5-AF9EBDC440DC}"/>
              </a:ext>
            </a:extLst>
          </p:cNvPr>
          <p:cNvSpPr txBox="1">
            <a:spLocks/>
          </p:cNvSpPr>
          <p:nvPr/>
        </p:nvSpPr>
        <p:spPr bwMode="auto">
          <a:xfrm>
            <a:off x="169011" y="132335"/>
            <a:ext cx="8894602" cy="606084"/>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a:ln>
                  <a:noFill/>
                </a:ln>
                <a:solidFill>
                  <a:srgbClr val="006633"/>
                </a:solidFill>
                <a:effectLst/>
                <a:uLnTx/>
                <a:uFillTx/>
                <a:latin typeface="Garamond"/>
                <a:ea typeface="ＭＳ Ｐゴシック" pitchFamily="-106" charset="-128"/>
              </a:rPr>
              <a:t>Real PIM Tutorial </a:t>
            </a:r>
            <a:r>
              <a:rPr kumimoji="0" lang="en-US" sz="3000" b="1" i="0" u="none" strike="noStrike" kern="0" cap="none" spc="0" normalizeH="0" baseline="0" noProof="0" dirty="0">
                <a:ln>
                  <a:noFill/>
                </a:ln>
                <a:solidFill>
                  <a:srgbClr val="006633"/>
                </a:solidFill>
                <a:effectLst/>
                <a:uLnTx/>
                <a:uFillTx/>
                <a:latin typeface="Garamond"/>
                <a:ea typeface="ＭＳ Ｐゴシック" pitchFamily="-106" charset="-128"/>
              </a:rPr>
              <a:t>[MICRO 2023]</a:t>
            </a:r>
          </a:p>
        </p:txBody>
      </p:sp>
    </p:spTree>
    <p:extLst>
      <p:ext uri="{BB962C8B-B14F-4D97-AF65-F5344CB8AC3E}">
        <p14:creationId xmlns:p14="http://schemas.microsoft.com/office/powerpoint/2010/main" val="2373854031"/>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FAC21-E707-1CFC-8B77-903A0E875CE6}"/>
              </a:ext>
            </a:extLst>
          </p:cNvPr>
          <p:cNvSpPr>
            <a:spLocks noGrp="1"/>
          </p:cNvSpPr>
          <p:nvPr>
            <p:ph type="title"/>
          </p:nvPr>
        </p:nvSpPr>
        <p:spPr/>
        <p:txBody>
          <a:bodyPr/>
          <a:lstStyle/>
          <a:p>
            <a:r>
              <a:rPr lang="en-US" dirty="0"/>
              <a:t>This PIM Tutorial at HEART 2024</a:t>
            </a:r>
          </a:p>
        </p:txBody>
      </p:sp>
      <p:sp>
        <p:nvSpPr>
          <p:cNvPr id="4" name="Slide Number Placeholder 3">
            <a:extLst>
              <a:ext uri="{FF2B5EF4-FFF2-40B4-BE49-F238E27FC236}">
                <a16:creationId xmlns:a16="http://schemas.microsoft.com/office/drawing/2014/main" id="{56B01FCE-7825-524D-FABE-62DBEC09DA4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TextBox 4">
            <a:extLst>
              <a:ext uri="{FF2B5EF4-FFF2-40B4-BE49-F238E27FC236}">
                <a16:creationId xmlns:a16="http://schemas.microsoft.com/office/drawing/2014/main" id="{A868BC43-D168-F3C4-B55E-FB48A740D153}"/>
              </a:ext>
            </a:extLst>
          </p:cNvPr>
          <p:cNvSpPr txBox="1"/>
          <p:nvPr/>
        </p:nvSpPr>
        <p:spPr>
          <a:xfrm>
            <a:off x="603978" y="6406118"/>
            <a:ext cx="7859844" cy="369332"/>
          </a:xfrm>
          <a:prstGeom prst="rect">
            <a:avLst/>
          </a:prstGeom>
          <a:noFill/>
        </p:spPr>
        <p:txBody>
          <a:bodyPr wrap="none" rtlCol="0">
            <a:spAutoFit/>
          </a:bodyPr>
          <a:lstStyle/>
          <a:p>
            <a:pPr lvl="1">
              <a:defRPr/>
            </a:pPr>
            <a:r>
              <a:rPr kumimoji="0" lang="en-US"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3">
                  <a:extLst>
                    <a:ext uri="{A12FA001-AC4F-418D-AE19-62706E023703}">
                      <ahyp:hlinkClr xmlns:ahyp="http://schemas.microsoft.com/office/drawing/2018/hyperlinkcolor" val="tx"/>
                    </a:ext>
                  </a:extLst>
                </a:hlinkClick>
              </a:rPr>
              <a:t>https://events.safari.ethz.ch/heart24-memorycentric-tutorial</a:t>
            </a:r>
            <a:r>
              <a:rPr kumimoji="0" lang="en-US"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endParaRPr kumimoji="0" lang="en-US" b="0" i="0" u="none" strike="noStrike" kern="1200" cap="none" spc="0" normalizeH="0" baseline="0" noProof="0" dirty="0">
              <a:ln>
                <a:noFill/>
              </a:ln>
              <a:solidFill>
                <a:srgbClr val="0000FF"/>
              </a:solidFill>
              <a:effectLst/>
              <a:uLnTx/>
              <a:uFillTx/>
              <a:latin typeface="Tahoma"/>
              <a:ea typeface="+mn-ea"/>
              <a:cs typeface="+mn-cs"/>
            </a:endParaRPr>
          </a:p>
        </p:txBody>
      </p:sp>
      <p:pic>
        <p:nvPicPr>
          <p:cNvPr id="2050" name="Picture 2">
            <a:extLst>
              <a:ext uri="{FF2B5EF4-FFF2-40B4-BE49-F238E27FC236}">
                <a16:creationId xmlns:a16="http://schemas.microsoft.com/office/drawing/2014/main" id="{4E89BE08-B879-A7E4-88FF-B44BDE7438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07328"/>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96347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 Barriers to Adoption of PIM</a:t>
            </a:r>
          </a:p>
        </p:txBody>
      </p:sp>
      <p:sp>
        <p:nvSpPr>
          <p:cNvPr id="3" name="Content Placeholder 2"/>
          <p:cNvSpPr>
            <a:spLocks noGrp="1"/>
          </p:cNvSpPr>
          <p:nvPr>
            <p:ph idx="1"/>
          </p:nvPr>
        </p:nvSpPr>
        <p:spPr>
          <a:xfrm>
            <a:off x="228600" y="928464"/>
            <a:ext cx="8915400" cy="5020816"/>
          </a:xfrm>
        </p:spPr>
        <p:txBody>
          <a:bodyPr/>
          <a:lstStyle/>
          <a:p>
            <a:pPr marL="0" indent="0">
              <a:buNone/>
            </a:pPr>
            <a:r>
              <a:rPr lang="en-US" dirty="0">
                <a:solidFill>
                  <a:srgbClr val="0432FF"/>
                </a:solidFill>
              </a:rPr>
              <a:t>1. </a:t>
            </a:r>
            <a:r>
              <a:rPr lang="en-US" b="1" dirty="0">
                <a:solidFill>
                  <a:srgbClr val="0432FF"/>
                </a:solidFill>
              </a:rPr>
              <a:t>Applications</a:t>
            </a:r>
            <a:r>
              <a:rPr lang="en-US" dirty="0">
                <a:solidFill>
                  <a:srgbClr val="0432FF"/>
                </a:solidFill>
              </a:rPr>
              <a:t> &amp; </a:t>
            </a:r>
            <a:r>
              <a:rPr lang="en-US" b="1" dirty="0">
                <a:solidFill>
                  <a:srgbClr val="0432FF"/>
                </a:solidFill>
              </a:rPr>
              <a:t>software</a:t>
            </a:r>
            <a:r>
              <a:rPr lang="en-US" dirty="0">
                <a:solidFill>
                  <a:srgbClr val="0432FF"/>
                </a:solidFill>
              </a:rPr>
              <a:t> for PIM</a:t>
            </a:r>
          </a:p>
          <a:p>
            <a:pPr marL="0" indent="0">
              <a:buNone/>
            </a:pPr>
            <a:endParaRPr lang="en-US" dirty="0"/>
          </a:p>
          <a:p>
            <a:pPr marL="0" indent="0">
              <a:buNone/>
            </a:pPr>
            <a:r>
              <a:rPr lang="en-US" dirty="0">
                <a:solidFill>
                  <a:srgbClr val="7030A0"/>
                </a:solidFill>
              </a:rPr>
              <a:t>2. Ease of </a:t>
            </a:r>
            <a:r>
              <a:rPr lang="en-US" b="1" dirty="0">
                <a:solidFill>
                  <a:srgbClr val="7030A0"/>
                </a:solidFill>
              </a:rPr>
              <a:t>programming</a:t>
            </a:r>
            <a:r>
              <a:rPr lang="en-US" dirty="0">
                <a:solidFill>
                  <a:srgbClr val="7030A0"/>
                </a:solidFill>
              </a:rPr>
              <a:t> (interfaces and compiler/HW support)</a:t>
            </a:r>
          </a:p>
          <a:p>
            <a:pPr marL="0" indent="0">
              <a:buNone/>
            </a:pPr>
            <a:endParaRPr lang="en-US" dirty="0"/>
          </a:p>
          <a:p>
            <a:pPr marL="0" indent="0">
              <a:buNone/>
            </a:pPr>
            <a:r>
              <a:rPr lang="en-US" dirty="0">
                <a:solidFill>
                  <a:srgbClr val="8C0000"/>
                </a:solidFill>
              </a:rPr>
              <a:t>3. </a:t>
            </a:r>
            <a:r>
              <a:rPr lang="en-US" b="1" dirty="0">
                <a:solidFill>
                  <a:srgbClr val="8C0000"/>
                </a:solidFill>
              </a:rPr>
              <a:t>System</a:t>
            </a:r>
            <a:r>
              <a:rPr lang="en-US" dirty="0">
                <a:solidFill>
                  <a:srgbClr val="8C0000"/>
                </a:solidFill>
              </a:rPr>
              <a:t> and </a:t>
            </a:r>
            <a:r>
              <a:rPr lang="en-US" b="1" dirty="0">
                <a:solidFill>
                  <a:srgbClr val="8C0000"/>
                </a:solidFill>
              </a:rPr>
              <a:t>security</a:t>
            </a:r>
            <a:r>
              <a:rPr lang="en-US" dirty="0">
                <a:solidFill>
                  <a:srgbClr val="8C0000"/>
                </a:solidFill>
              </a:rPr>
              <a:t> support: coherence, synchronization, virtual memory, isolation, communication interfaces, …</a:t>
            </a:r>
          </a:p>
          <a:p>
            <a:pPr marL="0" indent="0">
              <a:buNone/>
            </a:pPr>
            <a:endParaRPr lang="en-US" dirty="0"/>
          </a:p>
          <a:p>
            <a:pPr marL="0" indent="0">
              <a:buNone/>
            </a:pPr>
            <a:r>
              <a:rPr lang="en-US" dirty="0">
                <a:solidFill>
                  <a:schemeClr val="tx2"/>
                </a:solidFill>
              </a:rPr>
              <a:t>4. </a:t>
            </a:r>
            <a:r>
              <a:rPr lang="en-US" b="1" dirty="0">
                <a:solidFill>
                  <a:schemeClr val="tx2"/>
                </a:solidFill>
              </a:rPr>
              <a:t>Runtime</a:t>
            </a:r>
            <a:r>
              <a:rPr lang="en-US" dirty="0">
                <a:solidFill>
                  <a:schemeClr val="tx2"/>
                </a:solidFill>
              </a:rPr>
              <a:t> and </a:t>
            </a:r>
            <a:r>
              <a:rPr lang="en-US" b="1" dirty="0">
                <a:solidFill>
                  <a:schemeClr val="tx2"/>
                </a:solidFill>
              </a:rPr>
              <a:t>compilation</a:t>
            </a:r>
            <a:r>
              <a:rPr lang="en-US" dirty="0">
                <a:solidFill>
                  <a:schemeClr val="tx2"/>
                </a:solidFill>
              </a:rPr>
              <a:t> systems for adaptive scheduling, data mapping, access/sharing control, …</a:t>
            </a:r>
          </a:p>
          <a:p>
            <a:pPr marL="0" indent="0">
              <a:buNone/>
            </a:pPr>
            <a:endParaRPr lang="en-US" dirty="0"/>
          </a:p>
          <a:p>
            <a:pPr marL="0" indent="0">
              <a:buNone/>
            </a:pPr>
            <a:r>
              <a:rPr lang="en-US" dirty="0">
                <a:solidFill>
                  <a:srgbClr val="0070C0"/>
                </a:solidFill>
              </a:rPr>
              <a:t>5. </a:t>
            </a:r>
            <a:r>
              <a:rPr lang="en-US" b="1" dirty="0">
                <a:solidFill>
                  <a:srgbClr val="0070C0"/>
                </a:solidFill>
              </a:rPr>
              <a:t>Infrastructures</a:t>
            </a:r>
            <a:r>
              <a:rPr lang="en-US" dirty="0">
                <a:solidFill>
                  <a:srgbClr val="0070C0"/>
                </a:solidFill>
              </a:rPr>
              <a:t> to assess benefits and feasibility</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CACA1410-DA7E-F643-8886-992AD3AF089B}"/>
              </a:ext>
            </a:extLst>
          </p:cNvPr>
          <p:cNvSpPr txBox="1"/>
          <p:nvPr/>
        </p:nvSpPr>
        <p:spPr>
          <a:xfrm>
            <a:off x="1364585" y="5877272"/>
            <a:ext cx="6455614"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All can be solved with change of mindset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3677356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FAC21-E707-1CFC-8B77-903A0E875CE6}"/>
              </a:ext>
            </a:extLst>
          </p:cNvPr>
          <p:cNvSpPr>
            <a:spLocks noGrp="1"/>
          </p:cNvSpPr>
          <p:nvPr>
            <p:ph type="title"/>
          </p:nvPr>
        </p:nvSpPr>
        <p:spPr/>
        <p:txBody>
          <a:bodyPr/>
          <a:lstStyle/>
          <a:p>
            <a:r>
              <a:rPr lang="en-US" dirty="0"/>
              <a:t>Upcoming PIM Tutorial at ISCA 2024</a:t>
            </a:r>
          </a:p>
        </p:txBody>
      </p:sp>
      <p:sp>
        <p:nvSpPr>
          <p:cNvPr id="3" name="Content Placeholder 2">
            <a:extLst>
              <a:ext uri="{FF2B5EF4-FFF2-40B4-BE49-F238E27FC236}">
                <a16:creationId xmlns:a16="http://schemas.microsoft.com/office/drawing/2014/main" id="{00383DA8-1683-11CE-C926-E006F838076F}"/>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6B01FCE-7825-524D-FABE-62DBEC09DA4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1026" name="Picture 2">
            <a:extLst>
              <a:ext uri="{FF2B5EF4-FFF2-40B4-BE49-F238E27FC236}">
                <a16:creationId xmlns:a16="http://schemas.microsoft.com/office/drawing/2014/main" id="{1703219E-EDDD-EB82-5641-F86F57363B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3812"/>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868BC43-D168-F3C4-B55E-FB48A740D153}"/>
              </a:ext>
            </a:extLst>
          </p:cNvPr>
          <p:cNvSpPr txBox="1"/>
          <p:nvPr/>
        </p:nvSpPr>
        <p:spPr>
          <a:xfrm>
            <a:off x="971600" y="6453094"/>
            <a:ext cx="722665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3">
                  <a:extLst>
                    <a:ext uri="{A12FA001-AC4F-418D-AE19-62706E023703}">
                      <ahyp:hlinkClr xmlns:ahyp="http://schemas.microsoft.com/office/drawing/2018/hyperlinkcolor" val="tx"/>
                    </a:ext>
                  </a:extLst>
                </a:hlinkClick>
              </a:rPr>
              <a:t>https://events.safari.ethz.ch/isca24-memorycentric-tutorial</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endParaRPr kumimoji="0" lang="en-US" sz="1800" b="0"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182828158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Papers, Talks, Artifacts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solidFill>
                  <a:srgbClr val="0432FF"/>
                </a:solidFill>
                <a:hlinkClick r:id="rId2">
                  <a:extLst>
                    <a:ext uri="{A12FA001-AC4F-418D-AE19-62706E023703}">
                      <ahyp:hlinkClr xmlns:ahyp="http://schemas.microsoft.com/office/drawing/2018/hyperlinkcolor" val="tx"/>
                    </a:ext>
                  </a:extLst>
                </a:hlinkClick>
              </a:rPr>
              <a:t>https://people.inf.ethz.ch/omutlu/projects.htm</a:t>
            </a:r>
            <a:r>
              <a:rPr lang="en-US" b="1" dirty="0">
                <a:solidFill>
                  <a:srgbClr val="0432FF"/>
                </a:solidFill>
              </a:rPr>
              <a:t> </a:t>
            </a:r>
          </a:p>
          <a:p>
            <a:pPr marL="344487" lvl="1" indent="0">
              <a:buNone/>
            </a:pPr>
            <a:endParaRPr lang="en-US" dirty="0">
              <a:solidFill>
                <a:srgbClr val="0432FF"/>
              </a:solidFill>
            </a:endParaRPr>
          </a:p>
          <a:p>
            <a:pPr marL="344487" lvl="1" indent="0">
              <a:buNone/>
            </a:pPr>
            <a:r>
              <a:rPr lang="en-US" b="1" dirty="0">
                <a:solidFill>
                  <a:srgbClr val="0432FF"/>
                </a:solidFill>
                <a:hlinkClick r:id="rId3">
                  <a:extLst>
                    <a:ext uri="{A12FA001-AC4F-418D-AE19-62706E023703}">
                      <ahyp:hlinkClr xmlns:ahyp="http://schemas.microsoft.com/office/drawing/2018/hyperlinkcolor" val="tx"/>
                    </a:ext>
                  </a:extLst>
                </a:hlinkClick>
              </a:rPr>
              <a:t>https://www.youtube.com/onurmutlulectures</a:t>
            </a:r>
            <a:r>
              <a:rPr lang="en-US" b="1" dirty="0">
                <a:solidFill>
                  <a:srgbClr val="0432FF"/>
                </a:solidFill>
              </a:rPr>
              <a:t> </a:t>
            </a:r>
          </a:p>
          <a:p>
            <a:pPr marL="344487" lvl="1" indent="0">
              <a:buNone/>
            </a:pPr>
            <a:endParaRPr lang="en-US" b="1" dirty="0">
              <a:solidFill>
                <a:srgbClr val="0432FF"/>
              </a:solidFill>
            </a:endParaRPr>
          </a:p>
          <a:p>
            <a:pPr marL="344487" lvl="1" indent="0">
              <a:buNone/>
            </a:pPr>
            <a:r>
              <a:rPr lang="en-US" b="1" u="sng" dirty="0">
                <a:solidFill>
                  <a:srgbClr val="0432FF"/>
                </a:solidFill>
              </a:rPr>
              <a:t>https://</a:t>
            </a:r>
            <a:r>
              <a:rPr lang="en-US" b="1" u="sng" dirty="0" err="1">
                <a:solidFill>
                  <a:srgbClr val="0432FF"/>
                </a:solidFill>
              </a:rPr>
              <a:t>github.com</a:t>
            </a:r>
            <a:r>
              <a:rPr lang="en-US" b="1" u="sng" dirty="0">
                <a:solidFill>
                  <a:srgbClr val="0432FF"/>
                </a:solidFill>
              </a:rPr>
              <a:t>/CMU-SAFARI/ </a:t>
            </a:r>
          </a:p>
          <a:p>
            <a:pPr marL="344487" lvl="1" indent="0">
              <a:buNone/>
            </a:pPr>
            <a:endParaRPr lang="en-US" b="1" dirty="0">
              <a:solidFill>
                <a:srgbClr val="0432FF"/>
              </a:solidFill>
            </a:endParaRPr>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80150645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 Source Tools: SAFARI GitHub</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9" name="TextBox 8">
            <a:extLst>
              <a:ext uri="{FF2B5EF4-FFF2-40B4-BE49-F238E27FC236}">
                <a16:creationId xmlns:a16="http://schemas.microsoft.com/office/drawing/2014/main" id="{A0AA7D28-7410-C24A-A6ED-5E77A789D28D}"/>
              </a:ext>
            </a:extLst>
          </p:cNvPr>
          <p:cNvSpPr txBox="1"/>
          <p:nvPr/>
        </p:nvSpPr>
        <p:spPr>
          <a:xfrm>
            <a:off x="2461487" y="6488668"/>
            <a:ext cx="42210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a:t>
            </a:r>
            <a:r>
              <a:rPr kumimoji="0" lang="en-US" sz="1800" b="1" i="0" u="none" strike="noStrike" kern="1200" cap="none" spc="0" normalizeH="0" baseline="0" noProof="0" dirty="0" err="1">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github.com</a:t>
            </a:r>
            <a:r>
              <a:rPr kumimoji="0" lang="en-US" sz="18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/CMU-SAFARI/</a:t>
            </a:r>
            <a:endParaRPr kumimoji="0" lang="en-US" sz="18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endParaRPr>
          </a:p>
        </p:txBody>
      </p:sp>
      <p:pic>
        <p:nvPicPr>
          <p:cNvPr id="3" name="Picture 2">
            <a:extLst>
              <a:ext uri="{FF2B5EF4-FFF2-40B4-BE49-F238E27FC236}">
                <a16:creationId xmlns:a16="http://schemas.microsoft.com/office/drawing/2014/main" id="{8172252E-5EA9-6EEB-F83B-86693AF9D6EA}"/>
              </a:ext>
            </a:extLst>
          </p:cNvPr>
          <p:cNvPicPr>
            <a:picLocks noChangeAspect="1"/>
          </p:cNvPicPr>
          <p:nvPr/>
        </p:nvPicPr>
        <p:blipFill>
          <a:blip r:embed="rId3"/>
          <a:stretch>
            <a:fillRect/>
          </a:stretch>
        </p:blipFill>
        <p:spPr>
          <a:xfrm>
            <a:off x="1148246" y="1291208"/>
            <a:ext cx="6664113" cy="4749402"/>
          </a:xfrm>
          <a:prstGeom prst="rect">
            <a:avLst/>
          </a:prstGeom>
        </p:spPr>
      </p:pic>
      <p:pic>
        <p:nvPicPr>
          <p:cNvPr id="5" name="Picture 4">
            <a:extLst>
              <a:ext uri="{FF2B5EF4-FFF2-40B4-BE49-F238E27FC236}">
                <a16:creationId xmlns:a16="http://schemas.microsoft.com/office/drawing/2014/main" id="{FA08A046-6156-265A-814C-67905B2F76B1}"/>
              </a:ext>
            </a:extLst>
          </p:cNvPr>
          <p:cNvPicPr>
            <a:picLocks noChangeAspect="1"/>
          </p:cNvPicPr>
          <p:nvPr/>
        </p:nvPicPr>
        <p:blipFill>
          <a:blip r:embed="rId4"/>
          <a:stretch>
            <a:fillRect/>
          </a:stretch>
        </p:blipFill>
        <p:spPr>
          <a:xfrm>
            <a:off x="1260774" y="1291208"/>
            <a:ext cx="6551585" cy="4803974"/>
          </a:xfrm>
          <a:prstGeom prst="rect">
            <a:avLst/>
          </a:prstGeom>
        </p:spPr>
      </p:pic>
      <p:pic>
        <p:nvPicPr>
          <p:cNvPr id="6" name="Picture 5">
            <a:extLst>
              <a:ext uri="{FF2B5EF4-FFF2-40B4-BE49-F238E27FC236}">
                <a16:creationId xmlns:a16="http://schemas.microsoft.com/office/drawing/2014/main" id="{35833876-7D1A-16CA-7FD5-248FFB35F223}"/>
              </a:ext>
            </a:extLst>
          </p:cNvPr>
          <p:cNvPicPr>
            <a:picLocks noChangeAspect="1"/>
          </p:cNvPicPr>
          <p:nvPr/>
        </p:nvPicPr>
        <p:blipFill>
          <a:blip r:embed="rId5"/>
          <a:stretch>
            <a:fillRect/>
          </a:stretch>
        </p:blipFill>
        <p:spPr>
          <a:xfrm>
            <a:off x="899592" y="1095890"/>
            <a:ext cx="6981466" cy="5052050"/>
          </a:xfrm>
          <a:prstGeom prst="rect">
            <a:avLst/>
          </a:prstGeom>
        </p:spPr>
      </p:pic>
      <p:pic>
        <p:nvPicPr>
          <p:cNvPr id="7" name="Picture 6">
            <a:extLst>
              <a:ext uri="{FF2B5EF4-FFF2-40B4-BE49-F238E27FC236}">
                <a16:creationId xmlns:a16="http://schemas.microsoft.com/office/drawing/2014/main" id="{E16A6598-F24D-1D67-5F23-CB446E67B8DE}"/>
              </a:ext>
            </a:extLst>
          </p:cNvPr>
          <p:cNvPicPr>
            <a:picLocks noChangeAspect="1"/>
          </p:cNvPicPr>
          <p:nvPr/>
        </p:nvPicPr>
        <p:blipFill>
          <a:blip r:embed="rId6"/>
          <a:stretch>
            <a:fillRect/>
          </a:stretch>
        </p:blipFill>
        <p:spPr>
          <a:xfrm>
            <a:off x="797029" y="907187"/>
            <a:ext cx="7186592" cy="5639663"/>
          </a:xfrm>
          <a:prstGeom prst="rect">
            <a:avLst/>
          </a:prstGeom>
        </p:spPr>
      </p:pic>
      <p:pic>
        <p:nvPicPr>
          <p:cNvPr id="8" name="Picture 7">
            <a:extLst>
              <a:ext uri="{FF2B5EF4-FFF2-40B4-BE49-F238E27FC236}">
                <a16:creationId xmlns:a16="http://schemas.microsoft.com/office/drawing/2014/main" id="{A044D9F4-2E00-3E8C-975A-3D6992D81A48}"/>
              </a:ext>
            </a:extLst>
          </p:cNvPr>
          <p:cNvPicPr>
            <a:picLocks noChangeAspect="1"/>
          </p:cNvPicPr>
          <p:nvPr/>
        </p:nvPicPr>
        <p:blipFill>
          <a:blip r:embed="rId7"/>
          <a:stretch>
            <a:fillRect/>
          </a:stretch>
        </p:blipFill>
        <p:spPr>
          <a:xfrm>
            <a:off x="797028" y="836712"/>
            <a:ext cx="7198726" cy="5692016"/>
          </a:xfrm>
          <a:prstGeom prst="rect">
            <a:avLst/>
          </a:prstGeom>
        </p:spPr>
      </p:pic>
      <p:pic>
        <p:nvPicPr>
          <p:cNvPr id="10" name="Picture 9">
            <a:extLst>
              <a:ext uri="{FF2B5EF4-FFF2-40B4-BE49-F238E27FC236}">
                <a16:creationId xmlns:a16="http://schemas.microsoft.com/office/drawing/2014/main" id="{C797DD58-5A50-9EA2-81BD-859844E0C1A0}"/>
              </a:ext>
            </a:extLst>
          </p:cNvPr>
          <p:cNvPicPr>
            <a:picLocks noChangeAspect="1"/>
          </p:cNvPicPr>
          <p:nvPr/>
        </p:nvPicPr>
        <p:blipFill>
          <a:blip r:embed="rId8"/>
          <a:stretch>
            <a:fillRect/>
          </a:stretch>
        </p:blipFill>
        <p:spPr>
          <a:xfrm>
            <a:off x="799247" y="814908"/>
            <a:ext cx="7278898" cy="5744136"/>
          </a:xfrm>
          <a:prstGeom prst="rect">
            <a:avLst/>
          </a:prstGeom>
        </p:spPr>
      </p:pic>
      <p:pic>
        <p:nvPicPr>
          <p:cNvPr id="11" name="Picture 10">
            <a:extLst>
              <a:ext uri="{FF2B5EF4-FFF2-40B4-BE49-F238E27FC236}">
                <a16:creationId xmlns:a16="http://schemas.microsoft.com/office/drawing/2014/main" id="{B3702041-08EB-7CEC-D9AA-4E41D916FD8B}"/>
              </a:ext>
            </a:extLst>
          </p:cNvPr>
          <p:cNvPicPr>
            <a:picLocks noChangeAspect="1"/>
          </p:cNvPicPr>
          <p:nvPr/>
        </p:nvPicPr>
        <p:blipFill>
          <a:blip r:embed="rId9"/>
          <a:stretch>
            <a:fillRect/>
          </a:stretch>
        </p:blipFill>
        <p:spPr>
          <a:xfrm>
            <a:off x="797027" y="799333"/>
            <a:ext cx="7293251" cy="5748375"/>
          </a:xfrm>
          <a:prstGeom prst="rect">
            <a:avLst/>
          </a:prstGeom>
        </p:spPr>
      </p:pic>
      <p:pic>
        <p:nvPicPr>
          <p:cNvPr id="12" name="Picture 11">
            <a:extLst>
              <a:ext uri="{FF2B5EF4-FFF2-40B4-BE49-F238E27FC236}">
                <a16:creationId xmlns:a16="http://schemas.microsoft.com/office/drawing/2014/main" id="{3C47421B-0C2B-624F-1238-EDB522A1BEB4}"/>
              </a:ext>
            </a:extLst>
          </p:cNvPr>
          <p:cNvPicPr>
            <a:picLocks noChangeAspect="1"/>
          </p:cNvPicPr>
          <p:nvPr/>
        </p:nvPicPr>
        <p:blipFill>
          <a:blip r:embed="rId10"/>
          <a:stretch>
            <a:fillRect/>
          </a:stretch>
        </p:blipFill>
        <p:spPr>
          <a:xfrm>
            <a:off x="784893" y="2204864"/>
            <a:ext cx="7293251" cy="4288957"/>
          </a:xfrm>
          <a:prstGeom prst="rect">
            <a:avLst/>
          </a:prstGeom>
        </p:spPr>
      </p:pic>
      <p:pic>
        <p:nvPicPr>
          <p:cNvPr id="13" name="Picture 12">
            <a:extLst>
              <a:ext uri="{FF2B5EF4-FFF2-40B4-BE49-F238E27FC236}">
                <a16:creationId xmlns:a16="http://schemas.microsoft.com/office/drawing/2014/main" id="{9B0858A1-2C5D-D49C-4341-A1DE983CA80D}"/>
              </a:ext>
            </a:extLst>
          </p:cNvPr>
          <p:cNvPicPr>
            <a:picLocks noChangeAspect="1"/>
          </p:cNvPicPr>
          <p:nvPr/>
        </p:nvPicPr>
        <p:blipFill>
          <a:blip r:embed="rId11"/>
          <a:stretch>
            <a:fillRect/>
          </a:stretch>
        </p:blipFill>
        <p:spPr>
          <a:xfrm>
            <a:off x="770829" y="2420888"/>
            <a:ext cx="7319449" cy="4065234"/>
          </a:xfrm>
          <a:prstGeom prst="rect">
            <a:avLst/>
          </a:prstGeom>
        </p:spPr>
      </p:pic>
    </p:spTree>
    <p:extLst>
      <p:ext uri="{BB962C8B-B14F-4D97-AF65-F5344CB8AC3E}">
        <p14:creationId xmlns:p14="http://schemas.microsoft.com/office/powerpoint/2010/main" val="189193249"/>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45B1E4-4A3E-4B44-B90F-77CA8B5BE6E4}"/>
              </a:ext>
            </a:extLst>
          </p:cNvPr>
          <p:cNvSpPr>
            <a:spLocks noGrp="1"/>
          </p:cNvSpPr>
          <p:nvPr>
            <p:ph type="ctrTitle"/>
          </p:nvPr>
        </p:nvSpPr>
        <p:spPr>
          <a:xfrm>
            <a:off x="381000" y="1143000"/>
            <a:ext cx="8382000" cy="2209800"/>
          </a:xfrm>
        </p:spPr>
        <p:txBody>
          <a:bodyPr anchor="ctr"/>
          <a:lstStyle/>
          <a:p>
            <a:pPr algn="ctr"/>
            <a:r>
              <a:rPr lang="en-US" altLang="en-US" b="1" dirty="0">
                <a:solidFill>
                  <a:srgbClr val="C00000"/>
                </a:solidFill>
                <a:ea typeface="ＭＳ Ｐゴシック" charset="-128"/>
              </a:rPr>
              <a:t>Tutorial on </a:t>
            </a:r>
            <a:br>
              <a:rPr lang="en-US" altLang="en-US" b="1" dirty="0">
                <a:solidFill>
                  <a:srgbClr val="C00000"/>
                </a:solidFill>
                <a:ea typeface="ＭＳ Ｐゴシック" charset="-128"/>
              </a:rPr>
            </a:br>
            <a:r>
              <a:rPr lang="en-US" altLang="en-US" b="1" dirty="0">
                <a:solidFill>
                  <a:srgbClr val="C00000"/>
                </a:solidFill>
                <a:ea typeface="ＭＳ Ｐゴシック" panose="020B0600070205080204" pitchFamily="34" charset="-128"/>
              </a:rPr>
              <a:t>Memory-Centric Computing:</a:t>
            </a:r>
            <a:br>
              <a:rPr lang="en-US" altLang="en-US" b="1" dirty="0">
                <a:solidFill>
                  <a:srgbClr val="C00000"/>
                </a:solidFill>
                <a:ea typeface="ＭＳ Ｐゴシック" panose="020B0600070205080204" pitchFamily="34" charset="-128"/>
              </a:rPr>
            </a:br>
            <a:r>
              <a:rPr lang="en-US" altLang="en-US" dirty="0">
                <a:solidFill>
                  <a:srgbClr val="006633"/>
                </a:solidFill>
                <a:ea typeface="ＭＳ Ｐゴシック" panose="020B0600070205080204" pitchFamily="34" charset="-128"/>
              </a:rPr>
              <a:t>PIM Adoption &amp; Programmability</a:t>
            </a:r>
            <a:endParaRPr lang="en-US" b="1" dirty="0">
              <a:solidFill>
                <a:srgbClr val="C00000"/>
              </a:solidFill>
            </a:endParaRPr>
          </a:p>
        </p:txBody>
      </p:sp>
      <p:pic>
        <p:nvPicPr>
          <p:cNvPr id="4" name="Picture 3" descr="safari.png">
            <a:extLst>
              <a:ext uri="{FF2B5EF4-FFF2-40B4-BE49-F238E27FC236}">
                <a16:creationId xmlns:a16="http://schemas.microsoft.com/office/drawing/2014/main" id="{6F338064-9249-C04B-BB1E-830D09E56900}"/>
              </a:ext>
            </a:extLst>
          </p:cNvPr>
          <p:cNvPicPr>
            <a:picLocks noChangeAspect="1"/>
          </p:cNvPicPr>
          <p:nvPr/>
        </p:nvPicPr>
        <p:blipFill>
          <a:blip r:embed="rId3" cstate="print"/>
          <a:stretch>
            <a:fillRect/>
          </a:stretch>
        </p:blipFill>
        <p:spPr>
          <a:xfrm>
            <a:off x="107023" y="6133800"/>
            <a:ext cx="2239579" cy="648000"/>
          </a:xfrm>
          <a:prstGeom prst="rect">
            <a:avLst/>
          </a:prstGeom>
        </p:spPr>
      </p:pic>
      <p:pic>
        <p:nvPicPr>
          <p:cNvPr id="5" name="Picture 2" descr="ETH Zurich short logo, black">
            <a:extLst>
              <a:ext uri="{FF2B5EF4-FFF2-40B4-BE49-F238E27FC236}">
                <a16:creationId xmlns:a16="http://schemas.microsoft.com/office/drawing/2014/main" id="{6BB9B15D-F9ED-6140-BDA2-30DF4E4A36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82" t="19970" r="7940" b="18111"/>
          <a:stretch/>
        </p:blipFill>
        <p:spPr bwMode="auto">
          <a:xfrm>
            <a:off x="6357969" y="6074246"/>
            <a:ext cx="2750535" cy="783754"/>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5">
            <a:extLst>
              <a:ext uri="{FF2B5EF4-FFF2-40B4-BE49-F238E27FC236}">
                <a16:creationId xmlns:a16="http://schemas.microsoft.com/office/drawing/2014/main" id="{86957E2F-C1A4-A3BE-483B-9F1225948C0D}"/>
              </a:ext>
            </a:extLst>
          </p:cNvPr>
          <p:cNvSpPr txBox="1">
            <a:spLocks noChangeArrowheads="1"/>
          </p:cNvSpPr>
          <p:nvPr/>
        </p:nvSpPr>
        <p:spPr bwMode="auto">
          <a:xfrm>
            <a:off x="647700" y="3573017"/>
            <a:ext cx="7848600" cy="3361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accent1"/>
              </a:buClr>
              <a:buSzPct val="65000"/>
              <a:buFont typeface="Wingdings" pitchFamily="2" charset="2"/>
              <a:buNone/>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eaLnBrk="1" hangingPunct="1"/>
            <a:r>
              <a:rPr lang="en-US" altLang="en-US" sz="3200" kern="0" dirty="0">
                <a:solidFill>
                  <a:srgbClr val="003399"/>
                </a:solidFill>
                <a:ea typeface="ＭＳ Ｐゴシック" panose="020B0600070205080204" pitchFamily="34" charset="-128"/>
              </a:rPr>
              <a:t>Geraldo F. Oliveira</a:t>
            </a:r>
          </a:p>
          <a:p>
            <a:pPr eaLnBrk="1" hangingPunct="1"/>
            <a:r>
              <a:rPr lang="en-US" altLang="en-US" sz="3200" kern="0" dirty="0">
                <a:ea typeface="ＭＳ Ｐゴシック" panose="020B0600070205080204" pitchFamily="34" charset="-128"/>
              </a:rPr>
              <a:t>Prof. Onur Mutlu </a:t>
            </a:r>
            <a:br>
              <a:rPr lang="en-US" altLang="en-US" sz="3200" kern="0" dirty="0">
                <a:ea typeface="ＭＳ Ｐゴシック" panose="020B0600070205080204" pitchFamily="34" charset="-128"/>
              </a:rPr>
            </a:br>
            <a:endParaRPr lang="en-US" altLang="en-US" sz="2800" kern="0" dirty="0">
              <a:ea typeface="ＭＳ Ｐゴシック" panose="020B0600070205080204" pitchFamily="34" charset="-128"/>
            </a:endParaRPr>
          </a:p>
          <a:p>
            <a:pPr eaLnBrk="1" hangingPunct="1"/>
            <a:r>
              <a:rPr lang="en-US" altLang="en-US" sz="2800" kern="0" dirty="0">
                <a:ea typeface="ＭＳ Ｐゴシック" panose="020B0600070205080204" pitchFamily="34" charset="-128"/>
              </a:rPr>
              <a:t>HEART 2024</a:t>
            </a:r>
          </a:p>
          <a:p>
            <a:pPr eaLnBrk="1" hangingPunct="1"/>
            <a:r>
              <a:rPr lang="en-US" altLang="en-US" sz="2800" kern="0" dirty="0">
                <a:ea typeface="ＭＳ Ｐゴシック" panose="020B0600070205080204" pitchFamily="34" charset="-128"/>
              </a:rPr>
              <a:t>21 June 2024</a:t>
            </a:r>
            <a:endParaRPr lang="en-US" altLang="en-US" kern="0" dirty="0">
              <a:ea typeface="ＭＳ Ｐゴシック" panose="020B0600070205080204" pitchFamily="34" charset="-128"/>
            </a:endParaRPr>
          </a:p>
          <a:p>
            <a:pPr eaLnBrk="1" hangingPunct="1"/>
            <a:endParaRPr lang="en-US" altLang="en-US" kern="0" dirty="0">
              <a:ea typeface="ＭＳ Ｐゴシック" panose="020B0600070205080204" pitchFamily="34" charset="-128"/>
            </a:endParaRPr>
          </a:p>
          <a:p>
            <a:pPr eaLnBrk="1" hangingPunct="1"/>
            <a:endParaRPr lang="en-US" altLang="en-US" kern="0" dirty="0">
              <a:ea typeface="ＭＳ Ｐゴシック" panose="020B0600070205080204" pitchFamily="34" charset="-128"/>
            </a:endParaRPr>
          </a:p>
          <a:p>
            <a:pPr eaLnBrk="1" hangingPunct="1"/>
            <a:endParaRPr lang="en-US" altLang="en-US" kern="0" dirty="0">
              <a:ea typeface="ＭＳ Ｐゴシック" panose="020B0600070205080204" pitchFamily="34" charset="-128"/>
            </a:endParaRPr>
          </a:p>
        </p:txBody>
      </p:sp>
    </p:spTree>
    <p:extLst>
      <p:ext uri="{BB962C8B-B14F-4D97-AF65-F5344CB8AC3E}">
        <p14:creationId xmlns:p14="http://schemas.microsoft.com/office/powerpoint/2010/main" val="20239895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71797030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Adoption: How to Keep It </a:t>
            </a:r>
            <a:r>
              <a:rPr lang="en-US" b="1" dirty="0"/>
              <a:t>Simple</a:t>
            </a:r>
            <a:r>
              <a:rPr lang="en-US" dirty="0"/>
              <a:t>?</a:t>
            </a:r>
          </a:p>
        </p:txBody>
      </p:sp>
      <p:sp>
        <p:nvSpPr>
          <p:cNvPr id="3" name="Content Placeholder 2"/>
          <p:cNvSpPr>
            <a:spLocks noGrp="1"/>
          </p:cNvSpPr>
          <p:nvPr>
            <p:ph idx="1"/>
          </p:nvPr>
        </p:nvSpPr>
        <p:spPr>
          <a:xfrm>
            <a:off x="228600" y="1052736"/>
            <a:ext cx="8610600" cy="5195664"/>
          </a:xfrm>
        </p:spPr>
        <p:txBody>
          <a:bodyPr/>
          <a:lstStyle/>
          <a:p>
            <a:r>
              <a:rPr lang="en-US" dirty="0" err="1"/>
              <a:t>Junwhan</a:t>
            </a:r>
            <a:r>
              <a:rPr lang="en-US" dirty="0"/>
              <a:t> </a:t>
            </a:r>
            <a:r>
              <a:rPr lang="en-US" dirty="0" err="1"/>
              <a:t>Ahn</a:t>
            </a:r>
            <a:r>
              <a:rPr lang="en-US" dirty="0"/>
              <a:t>,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solidFill>
                  <a:srgbClr val="0432FF"/>
                </a:solidFill>
                <a:hlinkClick r:id="rId2">
                  <a:extLst>
                    <a:ext uri="{A12FA001-AC4F-418D-AE19-62706E023703}">
                      <ahyp:hlinkClr xmlns:ahyp="http://schemas.microsoft.com/office/drawing/2018/hyperlinkcolor" val="tx"/>
                    </a:ext>
                  </a:extLst>
                </a:hlinkClick>
              </a:rPr>
              <a:t>"PIM-Enabled Instructions: A Low-Overhead, Locality-Aware Processing-in-Memory Architecture"</a:t>
            </a:r>
            <a:br>
              <a:rPr lang="en-US" dirty="0">
                <a:solidFill>
                  <a:srgbClr val="0432FF"/>
                </a:solidFill>
              </a:rPr>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  </a:t>
            </a:r>
          </a:p>
          <a:p>
            <a:endParaRPr lang="en-US" dirty="0"/>
          </a:p>
          <a:p>
            <a:endParaRPr lang="en-US" dirty="0"/>
          </a:p>
        </p:txBody>
      </p:sp>
      <p:pic>
        <p:nvPicPr>
          <p:cNvPr id="5" name="Picture 4"/>
          <p:cNvPicPr>
            <a:picLocks noChangeAspect="1"/>
          </p:cNvPicPr>
          <p:nvPr/>
        </p:nvPicPr>
        <p:blipFill>
          <a:blip r:embed="rId6"/>
          <a:stretch>
            <a:fillRect/>
          </a:stretch>
        </p:blipFill>
        <p:spPr>
          <a:xfrm>
            <a:off x="0" y="4177496"/>
            <a:ext cx="9144000" cy="2275840"/>
          </a:xfrm>
          <a:prstGeom prst="rect">
            <a:avLst/>
          </a:prstGeom>
        </p:spPr>
      </p:pic>
    </p:spTree>
    <p:extLst>
      <p:ext uri="{BB962C8B-B14F-4D97-AF65-F5344CB8AC3E}">
        <p14:creationId xmlns:p14="http://schemas.microsoft.com/office/powerpoint/2010/main" val="758463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Adoption: How to Ease </a:t>
            </a:r>
            <a:r>
              <a:rPr lang="en-US" sz="3600" b="1" dirty="0"/>
              <a:t>Programmability</a:t>
            </a:r>
            <a:r>
              <a:rPr lang="en-US" sz="3600" dirty="0"/>
              <a:t>? (I)</a:t>
            </a:r>
          </a:p>
        </p:txBody>
      </p:sp>
      <p:sp>
        <p:nvSpPr>
          <p:cNvPr id="3" name="Content Placeholder 2"/>
          <p:cNvSpPr>
            <a:spLocks noGrp="1"/>
          </p:cNvSpPr>
          <p:nvPr>
            <p:ph idx="1"/>
          </p:nvPr>
        </p:nvSpPr>
        <p:spPr>
          <a:xfrm>
            <a:off x="228600" y="1052736"/>
            <a:ext cx="8610600" cy="5195664"/>
          </a:xfrm>
        </p:spPr>
        <p:txBody>
          <a:bodyPr/>
          <a:lstStyle/>
          <a:p>
            <a:pPr algn="l"/>
            <a:r>
              <a:rPr lang="en-US" dirty="0"/>
              <a:t>Geraldo F. Oliveira, Alain Kohli, David Novo, </a:t>
            </a:r>
            <a:br>
              <a:rPr lang="en-US" dirty="0"/>
            </a:br>
            <a:r>
              <a:rPr lang="en-US" dirty="0"/>
              <a:t>Juan Gómez-Luna, Onur Mutlu,</a:t>
            </a:r>
            <a:br>
              <a:rPr lang="en-US" dirty="0"/>
            </a:br>
            <a:r>
              <a:rPr lang="en-US" b="1" dirty="0">
                <a:solidFill>
                  <a:srgbClr val="0432FF"/>
                </a:solidFill>
              </a:rPr>
              <a:t>“</a:t>
            </a:r>
            <a:r>
              <a:rPr lang="en-US" b="1" i="0" dirty="0">
                <a:solidFill>
                  <a:srgbClr val="0000FF"/>
                </a:solidFill>
                <a:effectLst/>
                <a:hlinkClick r:id="rId2">
                  <a:extLst>
                    <a:ext uri="{A12FA001-AC4F-418D-AE19-62706E023703}">
                      <ahyp:hlinkClr xmlns:ahyp="http://schemas.microsoft.com/office/drawing/2018/hyperlinkcolor" val="tx"/>
                    </a:ext>
                  </a:extLst>
                </a:hlinkClick>
              </a:rPr>
              <a:t>DaPPA: A Data-Parallel Framework for Processing-in-Memory Architectures</a:t>
            </a:r>
            <a:r>
              <a:rPr lang="en-US" b="1" dirty="0">
                <a:solidFill>
                  <a:srgbClr val="0000FF"/>
                </a:solidFill>
              </a:rPr>
              <a:t>,</a:t>
            </a:r>
            <a:r>
              <a:rPr lang="en-US" b="1" i="0" dirty="0">
                <a:solidFill>
                  <a:srgbClr val="0432FF"/>
                </a:solidFill>
                <a:effectLst/>
              </a:rPr>
              <a:t>”</a:t>
            </a:r>
            <a:br>
              <a:rPr lang="en-US" dirty="0">
                <a:solidFill>
                  <a:srgbClr val="0432FF"/>
                </a:solidFill>
              </a:rPr>
            </a:br>
            <a:r>
              <a:rPr lang="en-US" dirty="0"/>
              <a:t>in</a:t>
            </a:r>
            <a:r>
              <a:rPr lang="en-US" i="1" dirty="0">
                <a:solidFill>
                  <a:srgbClr val="0432FF"/>
                </a:solidFill>
              </a:rPr>
              <a:t> </a:t>
            </a:r>
            <a:r>
              <a:rPr lang="en-US" i="1" dirty="0"/>
              <a:t>PACT SRC Student Competition,</a:t>
            </a:r>
            <a:r>
              <a:rPr lang="en-US" dirty="0"/>
              <a:t> Vienna, Austria, October 2023. </a:t>
            </a:r>
          </a:p>
        </p:txBody>
      </p:sp>
      <p:pic>
        <p:nvPicPr>
          <p:cNvPr id="6" name="Picture 5">
            <a:extLst>
              <a:ext uri="{FF2B5EF4-FFF2-40B4-BE49-F238E27FC236}">
                <a16:creationId xmlns:a16="http://schemas.microsoft.com/office/drawing/2014/main" id="{6868EA55-2B8A-A9F7-A0A1-192101D87475}"/>
              </a:ext>
            </a:extLst>
          </p:cNvPr>
          <p:cNvPicPr>
            <a:picLocks noChangeAspect="1"/>
          </p:cNvPicPr>
          <p:nvPr/>
        </p:nvPicPr>
        <p:blipFill rotWithShape="1">
          <a:blip r:embed="rId3">
            <a:extLst>
              <a:ext uri="{28A0092B-C50C-407E-A947-70E740481C1C}">
                <a14:useLocalDpi xmlns:a14="http://schemas.microsoft.com/office/drawing/2010/main" val="0"/>
              </a:ext>
            </a:extLst>
          </a:blip>
          <a:srcRect l="2342" t="25000" r="3187"/>
          <a:stretch/>
        </p:blipFill>
        <p:spPr>
          <a:xfrm>
            <a:off x="304800" y="3650568"/>
            <a:ext cx="8610600" cy="1280916"/>
          </a:xfrm>
          <a:prstGeom prst="rect">
            <a:avLst/>
          </a:prstGeom>
        </p:spPr>
      </p:pic>
    </p:spTree>
    <p:extLst>
      <p:ext uri="{BB962C8B-B14F-4D97-AF65-F5344CB8AC3E}">
        <p14:creationId xmlns:p14="http://schemas.microsoft.com/office/powerpoint/2010/main" val="18711600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Adoption: How to Ease </a:t>
            </a:r>
            <a:r>
              <a:rPr lang="en-US" sz="3600" b="1" dirty="0"/>
              <a:t>Programmability</a:t>
            </a:r>
            <a:r>
              <a:rPr lang="en-US" sz="3600" dirty="0"/>
              <a:t>? (II)</a:t>
            </a:r>
          </a:p>
        </p:txBody>
      </p:sp>
      <p:sp>
        <p:nvSpPr>
          <p:cNvPr id="3" name="Content Placeholder 2"/>
          <p:cNvSpPr>
            <a:spLocks noGrp="1"/>
          </p:cNvSpPr>
          <p:nvPr>
            <p:ph idx="1"/>
          </p:nvPr>
        </p:nvSpPr>
        <p:spPr>
          <a:xfrm>
            <a:off x="228600" y="1052736"/>
            <a:ext cx="8610600" cy="5195664"/>
          </a:xfrm>
        </p:spPr>
        <p:txBody>
          <a:bodyPr/>
          <a:lstStyle/>
          <a:p>
            <a:r>
              <a:rPr lang="en-US" b="0" i="0" dirty="0" err="1">
                <a:solidFill>
                  <a:srgbClr val="000000"/>
                </a:solidFill>
                <a:effectLst/>
              </a:rPr>
              <a:t>Jinfan</a:t>
            </a:r>
            <a:r>
              <a:rPr lang="en-US" b="0" i="0" dirty="0">
                <a:solidFill>
                  <a:srgbClr val="000000"/>
                </a:solidFill>
                <a:effectLst/>
              </a:rPr>
              <a:t> Chen, Juan Gómez-Luna, Izzat El Hajj, </a:t>
            </a:r>
            <a:r>
              <a:rPr lang="en-US" b="0" i="0" dirty="0" err="1">
                <a:solidFill>
                  <a:srgbClr val="000000"/>
                </a:solidFill>
                <a:effectLst/>
              </a:rPr>
              <a:t>YuXin</a:t>
            </a:r>
            <a:r>
              <a:rPr lang="en-US" b="0" i="0" dirty="0">
                <a:solidFill>
                  <a:srgbClr val="000000"/>
                </a:solidFill>
                <a:effectLst/>
              </a:rPr>
              <a:t> Guo, and Onur Mutlu,</a:t>
            </a:r>
            <a:br>
              <a:rPr lang="en-US" b="0" i="0" dirty="0">
                <a:solidFill>
                  <a:srgbClr val="000000"/>
                </a:solidFill>
                <a:effectLst/>
              </a:rPr>
            </a:br>
            <a:r>
              <a:rPr lang="en-US" b="1" i="0" dirty="0">
                <a:solidFill>
                  <a:srgbClr val="0000FF"/>
                </a:solidFill>
                <a:effectLst/>
                <a:hlinkClick r:id="rId2">
                  <a:extLst>
                    <a:ext uri="{A12FA001-AC4F-418D-AE19-62706E023703}">
                      <ahyp:hlinkClr xmlns:ahyp="http://schemas.microsoft.com/office/drawing/2018/hyperlinkcolor" val="tx"/>
                    </a:ext>
                  </a:extLst>
                </a:hlinkClick>
              </a:rPr>
              <a:t>"SimplePIM: A Software Framework for Productive and Efficient Processing in Memory"</a:t>
            </a:r>
            <a:br>
              <a:rPr lang="en-US" b="0" i="0" dirty="0">
                <a:solidFill>
                  <a:srgbClr val="000000"/>
                </a:solidFill>
                <a:effectLst/>
              </a:rPr>
            </a:br>
            <a:r>
              <a:rPr lang="en-US" b="0" i="1" dirty="0">
                <a:solidFill>
                  <a:srgbClr val="000000"/>
                </a:solidFill>
                <a:effectLst/>
              </a:rPr>
              <a:t>Proceedings of the </a:t>
            </a:r>
            <a:r>
              <a:rPr lang="en-US" b="0" i="1" dirty="0">
                <a:solidFill>
                  <a:srgbClr val="000000"/>
                </a:solidFill>
                <a:effectLst/>
                <a:hlinkClick r:id="rId3"/>
              </a:rPr>
              <a:t>32nd International Conference on Parallel Architectures and Compilation Techniques</a:t>
            </a:r>
            <a:r>
              <a:rPr lang="en-US" b="0" i="1" dirty="0">
                <a:solidFill>
                  <a:srgbClr val="000000"/>
                </a:solidFill>
                <a:effectLst/>
              </a:rPr>
              <a:t> (</a:t>
            </a:r>
            <a:r>
              <a:rPr lang="en-US" b="1" i="1" dirty="0">
                <a:solidFill>
                  <a:srgbClr val="000000"/>
                </a:solidFill>
                <a:effectLst/>
              </a:rPr>
              <a:t>PACT</a:t>
            </a:r>
            <a:r>
              <a:rPr lang="en-US" b="0" i="1" dirty="0">
                <a:solidFill>
                  <a:srgbClr val="000000"/>
                </a:solidFill>
                <a:effectLst/>
              </a:rPr>
              <a:t>)</a:t>
            </a:r>
            <a:r>
              <a:rPr lang="en-US" b="0" i="0" dirty="0">
                <a:solidFill>
                  <a:srgbClr val="000000"/>
                </a:solidFill>
                <a:effectLst/>
              </a:rPr>
              <a:t>, Vienna, Austria, October 2023.</a:t>
            </a:r>
          </a:p>
          <a:p>
            <a:pPr algn="l"/>
            <a:endParaRPr lang="en-US" dirty="0"/>
          </a:p>
        </p:txBody>
      </p:sp>
      <p:pic>
        <p:nvPicPr>
          <p:cNvPr id="8" name="Picture 7">
            <a:extLst>
              <a:ext uri="{FF2B5EF4-FFF2-40B4-BE49-F238E27FC236}">
                <a16:creationId xmlns:a16="http://schemas.microsoft.com/office/drawing/2014/main" id="{1A329194-07DC-81E6-E817-34E625D975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592" y="3789040"/>
            <a:ext cx="7772400" cy="2183887"/>
          </a:xfrm>
          <a:prstGeom prst="rect">
            <a:avLst/>
          </a:prstGeom>
        </p:spPr>
      </p:pic>
    </p:spTree>
    <p:extLst>
      <p:ext uri="{BB962C8B-B14F-4D97-AF65-F5344CB8AC3E}">
        <p14:creationId xmlns:p14="http://schemas.microsoft.com/office/powerpoint/2010/main" val="28035216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5.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1.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7.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00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2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01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59.xml><?xml version="1.0" encoding="utf-8"?>
<a:theme xmlns:a="http://schemas.openxmlformats.org/drawingml/2006/main" name="1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31_Edge">
  <a:themeElements>
    <a:clrScheme name="Custom 4">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0432FF"/>
      </a:hlink>
      <a:folHlink>
        <a:srgbClr val="0432FF"/>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3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3.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5.xml><?xml version="1.0" encoding="utf-8"?>
<a:theme xmlns:a="http://schemas.openxmlformats.org/drawingml/2006/main" name="2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BE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er" id="{8BF39661-A2EB-4A57-959D-1412D4B6AA4D}" vid="{29ACB7AB-B96D-4826-A0CC-9CFCC9A4501F}"/>
    </a:ext>
  </a:extLst>
</a:theme>
</file>

<file path=ppt/theme/theme6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336329</TotalTime>
  <Words>4506</Words>
  <Application>Microsoft Macintosh PowerPoint</Application>
  <PresentationFormat>On-screen Show (4:3)</PresentationFormat>
  <Paragraphs>828</Paragraphs>
  <Slides>53</Slides>
  <Notes>23</Notes>
  <HiddenSlides>0</HiddenSlides>
  <MMClips>0</MMClips>
  <ScaleCrop>false</ScaleCrop>
  <HeadingPairs>
    <vt:vector size="6" baseType="variant">
      <vt:variant>
        <vt:lpstr>Fonts Used</vt:lpstr>
      </vt:variant>
      <vt:variant>
        <vt:i4>13</vt:i4>
      </vt:variant>
      <vt:variant>
        <vt:lpstr>Theme</vt:lpstr>
      </vt:variant>
      <vt:variant>
        <vt:i4>66</vt:i4>
      </vt:variant>
      <vt:variant>
        <vt:lpstr>Slide Titles</vt:lpstr>
      </vt:variant>
      <vt:variant>
        <vt:i4>53</vt:i4>
      </vt:variant>
    </vt:vector>
  </HeadingPairs>
  <TitlesOfParts>
    <vt:vector size="132" baseType="lpstr">
      <vt:lpstr>System Font Regular</vt:lpstr>
      <vt:lpstr>Arial</vt:lpstr>
      <vt:lpstr>Avenir Next Medium</vt:lpstr>
      <vt:lpstr>Calibri</vt:lpstr>
      <vt:lpstr>Cambria</vt:lpstr>
      <vt:lpstr>Cambria Math</vt:lpstr>
      <vt:lpstr>Corbel</vt:lpstr>
      <vt:lpstr>Courier New</vt:lpstr>
      <vt:lpstr>Garamond</vt:lpstr>
      <vt:lpstr>Tahoma</vt:lpstr>
      <vt:lpstr>Times New Roman</vt:lpstr>
      <vt:lpstr>Trebuchet MS</vt:lpstr>
      <vt:lpstr>Wingdings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156_Edge</vt:lpstr>
      <vt:lpstr>159_Edge</vt:lpstr>
      <vt:lpstr>safari</vt:lpstr>
      <vt:lpstr>5_Edge</vt:lpstr>
      <vt:lpstr>7_Edge</vt:lpstr>
      <vt:lpstr>18_Edge</vt:lpstr>
      <vt:lpstr>19_Edge</vt:lpstr>
      <vt:lpstr>11_Edge</vt:lpstr>
      <vt:lpstr>14_Edge</vt:lpstr>
      <vt:lpstr>40_Edge</vt:lpstr>
      <vt:lpstr>15_Edge</vt:lpstr>
      <vt:lpstr>99_Edge</vt:lpstr>
      <vt:lpstr>137_Edge</vt:lpstr>
      <vt:lpstr>24_Edge</vt:lpstr>
      <vt:lpstr>155_Edge</vt:lpstr>
      <vt:lpstr>62_Edge</vt:lpstr>
      <vt:lpstr>27_Edge</vt:lpstr>
      <vt:lpstr>28_Edge</vt:lpstr>
      <vt:lpstr>100_Edge</vt:lpstr>
      <vt:lpstr>29_Edge</vt:lpstr>
      <vt:lpstr>41_Edge</vt:lpstr>
      <vt:lpstr>101_Edge</vt:lpstr>
      <vt:lpstr>16_Edge</vt:lpstr>
      <vt:lpstr>12_Edge</vt:lpstr>
      <vt:lpstr>Metropolitan_bullet</vt:lpstr>
      <vt:lpstr>157_Edge</vt:lpstr>
      <vt:lpstr>31_Edge</vt:lpstr>
      <vt:lpstr>34_Edge</vt:lpstr>
      <vt:lpstr>Office Theme</vt:lpstr>
      <vt:lpstr>5_Office Theme</vt:lpstr>
      <vt:lpstr>Custom Design</vt:lpstr>
      <vt:lpstr>22_Edge</vt:lpstr>
      <vt:lpstr>BEER</vt:lpstr>
      <vt:lpstr>Tutorial on  Memory-Centric Computing: PIM Adoption &amp; Programmability</vt:lpstr>
      <vt:lpstr>Agenda </vt:lpstr>
      <vt:lpstr>Processing in Memory:  Adoption Challenges</vt:lpstr>
      <vt:lpstr>Eliminating the Adoption Barriers</vt:lpstr>
      <vt:lpstr>Potential Barriers to Adoption of PIM</vt:lpstr>
      <vt:lpstr>We Need to Revisit the Entire Stack</vt:lpstr>
      <vt:lpstr>Adoption: How to Keep It Simple?</vt:lpstr>
      <vt:lpstr>Adoption: How to Ease Programmability? (I)</vt:lpstr>
      <vt:lpstr>Adoption: How to Ease Programmability? (II)</vt:lpstr>
      <vt:lpstr>Adoption: How to Maintain Coherence? (I)</vt:lpstr>
      <vt:lpstr>Challenge: Coherence for Hybrid CPU-PIM Apps</vt:lpstr>
      <vt:lpstr>Adoption: How to Maintain Coherence? (II)</vt:lpstr>
      <vt:lpstr>Adoption: How to Support Synchronization?</vt:lpstr>
      <vt:lpstr>Adoption: How to Support Virtual Memory?</vt:lpstr>
      <vt:lpstr>Adoption: Code and Data Mapping</vt:lpstr>
      <vt:lpstr>DAMOV Analysis Methodology &amp; Workloads</vt:lpstr>
      <vt:lpstr>Methodology Overview</vt:lpstr>
      <vt:lpstr>Methodology Overview</vt:lpstr>
      <vt:lpstr>Step 1: Application Profiling</vt:lpstr>
      <vt:lpstr>Methodology Overview</vt:lpstr>
      <vt:lpstr>Step 2: Locality-Based Clustering </vt:lpstr>
      <vt:lpstr>Step 2: Locality-Based Clustering </vt:lpstr>
      <vt:lpstr>Methodology Overview</vt:lpstr>
      <vt:lpstr>Step 3: Memory Bottleneck Classification (1/2)</vt:lpstr>
      <vt:lpstr>Step 3: Memory Bottleneck Classification (2/2)</vt:lpstr>
      <vt:lpstr>Step 3: Memory Bottleneck Analysis</vt:lpstr>
      <vt:lpstr>DAMOV is Open Source</vt:lpstr>
      <vt:lpstr>DAMOV is Open Source</vt:lpstr>
      <vt:lpstr>More on DAMOV Analysis Methodology &amp; Workloads</vt:lpstr>
      <vt:lpstr>More on DAMOV Methods &amp; Benchmarks</vt:lpstr>
      <vt:lpstr>Challenge and Opportunity for Future</vt:lpstr>
      <vt:lpstr>Challenge and Opportunity for Future</vt:lpstr>
      <vt:lpstr>Challenge and Opportunity for Future</vt:lpstr>
      <vt:lpstr>Concluding Remarks</vt:lpstr>
      <vt:lpstr>Fundamentally Better Architectures</vt:lpstr>
      <vt:lpstr>We Need to Revisit the Entire Stack</vt:lpstr>
      <vt:lpstr>We Need to Exploit Good Principles</vt:lpstr>
      <vt:lpstr>PIM Review and Open Problems</vt:lpstr>
      <vt:lpstr>Special Research Sessions &amp; Courses (I)</vt:lpstr>
      <vt:lpstr>Special Research Sessions &amp; Courses (II)</vt:lpstr>
      <vt:lpstr>Processing-in-Memory Course (Fall 2022)</vt:lpstr>
      <vt:lpstr>PIM Course (Fall 2022)</vt:lpstr>
      <vt:lpstr>Processing-in-Memory Course (Spring 2023)</vt:lpstr>
      <vt:lpstr>Real PIM Tutorials [ISCA’23, ASPLOS’23, HPCA’23]</vt:lpstr>
      <vt:lpstr>Real PIM Tutorial [ISCA 2023]</vt:lpstr>
      <vt:lpstr>Real PIM Tutorial [ASPLOS 2023]</vt:lpstr>
      <vt:lpstr>Real PIM Tutorial [HPCA 2023]</vt:lpstr>
      <vt:lpstr>PowerPoint Presentation</vt:lpstr>
      <vt:lpstr>This PIM Tutorial at HEART 2024</vt:lpstr>
      <vt:lpstr>Upcoming PIM Tutorial at ISCA 2024</vt:lpstr>
      <vt:lpstr>Referenced Papers, Talks, Artifacts</vt:lpstr>
      <vt:lpstr>Open Source Tools: SAFARI GitHub</vt:lpstr>
      <vt:lpstr>Tutorial on  Memory-Centric Computing: PIM Adoption &amp; Programmability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De Oliveira Junior  Geraldo Francisco</cp:lastModifiedBy>
  <cp:revision>3238</cp:revision>
  <cp:lastPrinted>2017-12-05T03:30:35Z</cp:lastPrinted>
  <dcterms:created xsi:type="dcterms:W3CDTF">2010-10-08T20:41:54Z</dcterms:created>
  <dcterms:modified xsi:type="dcterms:W3CDTF">2024-06-20T10:20:34Z</dcterms:modified>
</cp:coreProperties>
</file>