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7.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58.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59.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1.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2.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3.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64.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5.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6.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7.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8.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9.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18.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theme/themeOverride7.xml" ContentType="application/vnd.openxmlformats-officedocument.themeOverride+xml"/>
  <Override PartName="/ppt/notesSlides/notesSlide21.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1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16" r:id="rId40"/>
    <p:sldMasterId id="2147488340" r:id="rId41"/>
    <p:sldMasterId id="2147488378" r:id="rId42"/>
    <p:sldMasterId id="2147488559" r:id="rId43"/>
    <p:sldMasterId id="2147488624" r:id="rId44"/>
    <p:sldMasterId id="2147488637" r:id="rId45"/>
    <p:sldMasterId id="2147488747" r:id="rId46"/>
    <p:sldMasterId id="2147488978" r:id="rId47"/>
    <p:sldMasterId id="2147488991" r:id="rId48"/>
    <p:sldMasterId id="2147489016" r:id="rId49"/>
    <p:sldMasterId id="2147489028" r:id="rId50"/>
    <p:sldMasterId id="2147489216" r:id="rId51"/>
    <p:sldMasterId id="2147489228" r:id="rId52"/>
    <p:sldMasterId id="2147489252" r:id="rId53"/>
    <p:sldMasterId id="2147489265" r:id="rId54"/>
    <p:sldMasterId id="2147489277" r:id="rId55"/>
    <p:sldMasterId id="2147489289" r:id="rId56"/>
    <p:sldMasterId id="2147489547" r:id="rId57"/>
    <p:sldMasterId id="2147489550" r:id="rId58"/>
    <p:sldMasterId id="2147489562" r:id="rId59"/>
    <p:sldMasterId id="2147489587" r:id="rId60"/>
    <p:sldMasterId id="2147489643" r:id="rId61"/>
    <p:sldMasterId id="2147489655" r:id="rId62"/>
    <p:sldMasterId id="2147489805" r:id="rId63"/>
    <p:sldMasterId id="2147489922" r:id="rId64"/>
    <p:sldMasterId id="2147489925" r:id="rId65"/>
    <p:sldMasterId id="2147489950" r:id="rId66"/>
    <p:sldMasterId id="2147489955" r:id="rId67"/>
    <p:sldMasterId id="2147490040" r:id="rId68"/>
    <p:sldMasterId id="2147490086" r:id="rId69"/>
    <p:sldMasterId id="2147490114" r:id="rId70"/>
  </p:sldMasterIdLst>
  <p:notesMasterIdLst>
    <p:notesMasterId r:id="rId155"/>
  </p:notesMasterIdLst>
  <p:handoutMasterIdLst>
    <p:handoutMasterId r:id="rId156"/>
  </p:handoutMasterIdLst>
  <p:sldIdLst>
    <p:sldId id="7685" r:id="rId71"/>
    <p:sldId id="7686" r:id="rId72"/>
    <p:sldId id="6053" r:id="rId73"/>
    <p:sldId id="1400" r:id="rId74"/>
    <p:sldId id="2647" r:id="rId75"/>
    <p:sldId id="6007" r:id="rId76"/>
    <p:sldId id="6008" r:id="rId77"/>
    <p:sldId id="6009" r:id="rId78"/>
    <p:sldId id="6010" r:id="rId79"/>
    <p:sldId id="6011" r:id="rId80"/>
    <p:sldId id="6012" r:id="rId81"/>
    <p:sldId id="6013" r:id="rId82"/>
    <p:sldId id="6015" r:id="rId83"/>
    <p:sldId id="7576" r:id="rId84"/>
    <p:sldId id="7245" r:id="rId85"/>
    <p:sldId id="7629" r:id="rId86"/>
    <p:sldId id="7630" r:id="rId87"/>
    <p:sldId id="7631" r:id="rId88"/>
    <p:sldId id="7632" r:id="rId89"/>
    <p:sldId id="7633" r:id="rId90"/>
    <p:sldId id="7634" r:id="rId91"/>
    <p:sldId id="7635" r:id="rId92"/>
    <p:sldId id="7636" r:id="rId93"/>
    <p:sldId id="7637" r:id="rId94"/>
    <p:sldId id="7638" r:id="rId95"/>
    <p:sldId id="7639" r:id="rId96"/>
    <p:sldId id="7640" r:id="rId97"/>
    <p:sldId id="5533" r:id="rId98"/>
    <p:sldId id="5534" r:id="rId99"/>
    <p:sldId id="7641" r:id="rId100"/>
    <p:sldId id="7642" r:id="rId101"/>
    <p:sldId id="7643" r:id="rId102"/>
    <p:sldId id="7644" r:id="rId103"/>
    <p:sldId id="7645" r:id="rId104"/>
    <p:sldId id="7362" r:id="rId105"/>
    <p:sldId id="7646" r:id="rId106"/>
    <p:sldId id="7647" r:id="rId107"/>
    <p:sldId id="7648" r:id="rId108"/>
    <p:sldId id="7371" r:id="rId109"/>
    <p:sldId id="7649" r:id="rId110"/>
    <p:sldId id="7650" r:id="rId111"/>
    <p:sldId id="7651" r:id="rId112"/>
    <p:sldId id="7652" r:id="rId113"/>
    <p:sldId id="7653" r:id="rId114"/>
    <p:sldId id="7654" r:id="rId115"/>
    <p:sldId id="7655" r:id="rId116"/>
    <p:sldId id="7656" r:id="rId117"/>
    <p:sldId id="7657" r:id="rId118"/>
    <p:sldId id="7658" r:id="rId119"/>
    <p:sldId id="7659" r:id="rId120"/>
    <p:sldId id="7660" r:id="rId121"/>
    <p:sldId id="7661" r:id="rId122"/>
    <p:sldId id="6647" r:id="rId123"/>
    <p:sldId id="7587" r:id="rId124"/>
    <p:sldId id="7662" r:id="rId125"/>
    <p:sldId id="7155" r:id="rId126"/>
    <p:sldId id="7156" r:id="rId127"/>
    <p:sldId id="6936" r:id="rId128"/>
    <p:sldId id="6937" r:id="rId129"/>
    <p:sldId id="7157" r:id="rId130"/>
    <p:sldId id="7158" r:id="rId131"/>
    <p:sldId id="7265" r:id="rId132"/>
    <p:sldId id="7164" r:id="rId133"/>
    <p:sldId id="7165" r:id="rId134"/>
    <p:sldId id="7171" r:id="rId135"/>
    <p:sldId id="7232" r:id="rId136"/>
    <p:sldId id="7138" r:id="rId137"/>
    <p:sldId id="7172" r:id="rId138"/>
    <p:sldId id="7459" r:id="rId139"/>
    <p:sldId id="289" r:id="rId140"/>
    <p:sldId id="7175" r:id="rId141"/>
    <p:sldId id="7176" r:id="rId142"/>
    <p:sldId id="7177" r:id="rId143"/>
    <p:sldId id="7178" r:id="rId144"/>
    <p:sldId id="7179" r:id="rId145"/>
    <p:sldId id="7483" r:id="rId146"/>
    <p:sldId id="7484" r:id="rId147"/>
    <p:sldId id="7485" r:id="rId148"/>
    <p:sldId id="7486" r:id="rId149"/>
    <p:sldId id="7180" r:id="rId150"/>
    <p:sldId id="6833" r:id="rId151"/>
    <p:sldId id="6834" r:id="rId152"/>
    <p:sldId id="7182" r:id="rId153"/>
    <p:sldId id="7687" r:id="rId1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015" autoAdjust="0"/>
    <p:restoredTop sz="95492" autoAdjust="0"/>
  </p:normalViewPr>
  <p:slideViewPr>
    <p:cSldViewPr>
      <p:cViewPr varScale="1">
        <p:scale>
          <a:sx n="141" d="100"/>
          <a:sy n="141" d="100"/>
        </p:scale>
        <p:origin x="1488" y="184"/>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theme" Target="theme/theme1.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0" Type="http://schemas.openxmlformats.org/officeDocument/2006/relationships/slide" Target="slides/slide10.xml"/><Relationship Id="rId85" Type="http://schemas.openxmlformats.org/officeDocument/2006/relationships/slide" Target="slides/slide15.xml"/><Relationship Id="rId150" Type="http://schemas.openxmlformats.org/officeDocument/2006/relationships/slide" Target="slides/slide80.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08" Type="http://schemas.openxmlformats.org/officeDocument/2006/relationships/slide" Target="slides/slide38.xml"/><Relationship Id="rId124" Type="http://schemas.openxmlformats.org/officeDocument/2006/relationships/slide" Target="slides/slide54.xml"/><Relationship Id="rId129" Type="http://schemas.openxmlformats.org/officeDocument/2006/relationships/slide" Target="slides/slide5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 Target="slides/slide5.xml"/><Relationship Id="rId91" Type="http://schemas.openxmlformats.org/officeDocument/2006/relationships/slide" Target="slides/slide21.xml"/><Relationship Id="rId96" Type="http://schemas.openxmlformats.org/officeDocument/2006/relationships/slide" Target="slides/slide26.xml"/><Relationship Id="rId140" Type="http://schemas.openxmlformats.org/officeDocument/2006/relationships/slide" Target="slides/slide70.xml"/><Relationship Id="rId145"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119" Type="http://schemas.openxmlformats.org/officeDocument/2006/relationships/slide" Target="slides/slide4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1.xml"/><Relationship Id="rId86" Type="http://schemas.openxmlformats.org/officeDocument/2006/relationships/slide" Target="slides/slide16.xml"/><Relationship Id="rId130" Type="http://schemas.openxmlformats.org/officeDocument/2006/relationships/slide" Target="slides/slide60.xml"/><Relationship Id="rId135" Type="http://schemas.openxmlformats.org/officeDocument/2006/relationships/slide" Target="slides/slide65.xml"/><Relationship Id="rId151" Type="http://schemas.openxmlformats.org/officeDocument/2006/relationships/slide" Target="slides/slide81.xml"/><Relationship Id="rId156"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slide" Target="slides/slide71.xml"/><Relationship Id="rId146"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157" Type="http://schemas.openxmlformats.org/officeDocument/2006/relationships/presProps" Target="presProps.xml"/><Relationship Id="rId61" Type="http://schemas.openxmlformats.org/officeDocument/2006/relationships/slideMaster" Target="slideMasters/slideMaster61.xml"/><Relationship Id="rId82" Type="http://schemas.openxmlformats.org/officeDocument/2006/relationships/slide" Target="slides/slide12.xml"/><Relationship Id="rId152" Type="http://schemas.openxmlformats.org/officeDocument/2006/relationships/slide" Target="slides/slide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oleObject" Target="Macintosh%20HD:Users:amiraliboroumand:cmu:Google-Internship-EdgeTPU:ML-Workload-Analysis-repaired%20-backup-for-graphs-copy.xlsx"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1" Type="http://schemas.openxmlformats.org/officeDocument/2006/relationships/oleObject" Target="file:////Users/geraldo/Projects/Mensa/Plots.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01160032946402"/>
          <c:y val="0.18821682063256823"/>
          <c:w val="0.49599666649754498"/>
          <c:h val="0.62204744984080818"/>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Clustering!$I$23</c:f>
              <c:numCache>
                <c:formatCode>General</c:formatCode>
                <c:ptCount val="1"/>
                <c:pt idx="0">
                  <c:v>24.3907470703125</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D850-5246-86C2-272D0437813F}"/>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Clustering!$I$24</c:f>
              <c:numCache>
                <c:formatCode>General</c:formatCode>
                <c:ptCount val="1"/>
                <c:pt idx="0">
                  <c:v>189.9228515625</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D850-5246-86C2-272D0437813F}"/>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Clustering!$I$28</c:f>
              <c:numCache>
                <c:formatCode>General</c:formatCode>
                <c:ptCount val="1"/>
                <c:pt idx="0">
                  <c:v>193.798828125</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D850-5246-86C2-272D0437813F}"/>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Clustering!$I$30</c:f>
              <c:numCache>
                <c:formatCode>General</c:formatCode>
                <c:ptCount val="1"/>
                <c:pt idx="0">
                  <c:v>89.7216796875</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D850-5246-86C2-272D0437813F}"/>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D850-5246-86C2-272D0437813F}"/>
              </c:ext>
            </c:extLst>
          </c:dPt>
          <c:xVal>
            <c:numRef>
              <c:f>Clustering!$I$47</c:f>
              <c:numCache>
                <c:formatCode>General</c:formatCode>
                <c:ptCount val="1"/>
                <c:pt idx="0">
                  <c:v>52.041015625</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D850-5246-86C2-272D0437813F}"/>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Clustering!$I$48</c:f>
              <c:numCache>
                <c:formatCode>General</c:formatCode>
                <c:ptCount val="1"/>
                <c:pt idx="0">
                  <c:v>265.833984375</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D850-5246-86C2-272D0437813F}"/>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Clustering!$I$49</c:f>
              <c:numCache>
                <c:formatCode>General</c:formatCode>
                <c:ptCount val="1"/>
                <c:pt idx="0">
                  <c:v>145.71484375</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D850-5246-86C2-272D0437813F}"/>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Clustering!$I$51</c:f>
              <c:numCache>
                <c:formatCode>General</c:formatCode>
                <c:ptCount val="1"/>
                <c:pt idx="0">
                  <c:v>138.5859375</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D850-5246-86C2-272D0437813F}"/>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D850-5246-86C2-272D0437813F}"/>
              </c:ext>
            </c:extLst>
          </c:dPt>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D850-5246-86C2-272D0437813F}"/>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Clustering!$I$34</c:f>
              <c:numCache>
                <c:formatCode>General</c:formatCode>
                <c:ptCount val="1"/>
                <c:pt idx="0">
                  <c:v>24.5</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D850-5246-86C2-272D0437813F}"/>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D850-5246-86C2-272D0437813F}"/>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D850-5246-86C2-272D0437813F}"/>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Clustering!$I$90</c:f>
              <c:numCache>
                <c:formatCode>General</c:formatCode>
                <c:ptCount val="1"/>
                <c:pt idx="0">
                  <c:v>47.414062499999993</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D850-5246-86C2-272D0437813F}"/>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Clustering!$I$88</c:f>
              <c:numCache>
                <c:formatCode>General</c:formatCode>
                <c:ptCount val="1"/>
                <c:pt idx="0">
                  <c:v>40.640625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D850-5246-86C2-272D0437813F}"/>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Clustering!$I$98</c:f>
              <c:numCache>
                <c:formatCode>General</c:formatCode>
                <c:ptCount val="1"/>
                <c:pt idx="0">
                  <c:v>142.2421875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D850-5246-86C2-272D0437813F}"/>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Clustering!$I$99</c:f>
              <c:numCache>
                <c:formatCode>General</c:formatCode>
                <c:ptCount val="1"/>
                <c:pt idx="0">
                  <c:v>108.375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D850-5246-86C2-272D0437813F}"/>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Clustering!$I$100</c:f>
              <c:numCache>
                <c:formatCode>General</c:formatCode>
                <c:ptCount val="1"/>
                <c:pt idx="0">
                  <c:v>54.1875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D850-5246-86C2-272D0437813F}"/>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Clustering!$I$101</c:f>
              <c:numCache>
                <c:formatCode>General</c:formatCode>
                <c:ptCount val="1"/>
                <c:pt idx="0">
                  <c:v>82.974609375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D850-5246-86C2-272D0437813F}"/>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Clustering!$I$95</c:f>
              <c:numCache>
                <c:formatCode>General</c:formatCode>
                <c:ptCount val="1"/>
                <c:pt idx="0">
                  <c:v>45.125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D850-5246-86C2-272D0437813F}"/>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Clustering!$I$96</c:f>
              <c:numCache>
                <c:formatCode>General</c:formatCode>
                <c:ptCount val="1"/>
                <c:pt idx="0">
                  <c:v>90.25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D850-5246-86C2-272D0437813F}"/>
            </c:ext>
          </c:extLst>
        </c:ser>
        <c:ser>
          <c:idx val="20"/>
          <c:order val="20"/>
          <c:tx>
            <c:strRef>
              <c:f>Clustering!$F$59</c:f>
              <c:strCache>
                <c:ptCount val="1"/>
                <c:pt idx="0">
                  <c:v>CNN3</c:v>
                </c:pt>
              </c:strCache>
            </c:strRef>
          </c:tx>
          <c:spPr>
            <a:ln>
              <a:solidFill>
                <a:srgbClr val="000000"/>
              </a:solidFill>
            </a:ln>
          </c:spPr>
          <c:marker>
            <c:symbol val="diamond"/>
            <c:size val="10"/>
            <c:spPr>
              <a:solidFill>
                <a:srgbClr val="34A853"/>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8-D850-5246-86C2-272D0437813F}"/>
            </c:ext>
          </c:extLst>
        </c:ser>
        <c:ser>
          <c:idx val="21"/>
          <c:order val="21"/>
          <c:tx>
            <c:strRef>
              <c:f>Clustering!$F$60</c:f>
              <c:strCache>
                <c:ptCount val="1"/>
                <c:pt idx="0">
                  <c:v>CNN3</c:v>
                </c:pt>
              </c:strCache>
            </c:strRef>
          </c:tx>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9-D850-5246-86C2-272D0437813F}"/>
            </c:ext>
          </c:extLst>
        </c:ser>
        <c:ser>
          <c:idx val="22"/>
          <c:order val="22"/>
          <c:tx>
            <c:strRef>
              <c:f>Clustering!$F$72</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Clustering!$I$72</c:f>
              <c:numCache>
                <c:formatCode>General</c:formatCode>
                <c:ptCount val="1"/>
                <c:pt idx="0">
                  <c:v>56.25</c:v>
                </c:pt>
              </c:numCache>
            </c:numRef>
          </c:xVal>
          <c:yVal>
            <c:numRef>
              <c:f>Clustering!$H$72</c:f>
              <c:numCache>
                <c:formatCode>General</c:formatCode>
                <c:ptCount val="1"/>
                <c:pt idx="0">
                  <c:v>64</c:v>
                </c:pt>
              </c:numCache>
            </c:numRef>
          </c:yVal>
          <c:smooth val="0"/>
          <c:extLst>
            <c:ext xmlns:c16="http://schemas.microsoft.com/office/drawing/2014/chart" uri="{C3380CC4-5D6E-409C-BE32-E72D297353CC}">
              <c16:uniqueId val="{0000001A-D850-5246-86C2-272D0437813F}"/>
            </c:ext>
          </c:extLst>
        </c:ser>
        <c:ser>
          <c:idx val="23"/>
          <c:order val="23"/>
          <c:tx>
            <c:strRef>
              <c:f>Clustering!$F$73</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Clustering!$I$73</c:f>
              <c:numCache>
                <c:formatCode>General</c:formatCode>
                <c:ptCount val="1"/>
                <c:pt idx="0">
                  <c:v>42</c:v>
                </c:pt>
              </c:numCache>
            </c:numRef>
          </c:xVal>
          <c:yVal>
            <c:numRef>
              <c:f>Clustering!$H$73</c:f>
              <c:numCache>
                <c:formatCode>General</c:formatCode>
                <c:ptCount val="1"/>
                <c:pt idx="0">
                  <c:v>64</c:v>
                </c:pt>
              </c:numCache>
            </c:numRef>
          </c:yVal>
          <c:smooth val="0"/>
          <c:extLst>
            <c:ext xmlns:c16="http://schemas.microsoft.com/office/drawing/2014/chart" uri="{C3380CC4-5D6E-409C-BE32-E72D297353CC}">
              <c16:uniqueId val="{0000001B-D850-5246-86C2-272D0437813F}"/>
            </c:ext>
          </c:extLst>
        </c:ser>
        <c:ser>
          <c:idx val="24"/>
          <c:order val="24"/>
          <c:tx>
            <c:strRef>
              <c:f>Clustering!$F$74</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Clustering!$I$74</c:f>
              <c:numCache>
                <c:formatCode>General</c:formatCode>
                <c:ptCount val="1"/>
                <c:pt idx="0">
                  <c:v>26.25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C-D850-5246-86C2-272D0437813F}"/>
            </c:ext>
          </c:extLst>
        </c:ser>
        <c:ser>
          <c:idx val="25"/>
          <c:order val="25"/>
          <c:tx>
            <c:strRef>
              <c:f>Clustering!$F$75</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Clustering!$I$75</c:f>
              <c:numCache>
                <c:formatCode>General</c:formatCode>
                <c:ptCount val="1"/>
                <c:pt idx="0">
                  <c:v>36</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D-D850-5246-86C2-272D0437813F}"/>
            </c:ext>
          </c:extLst>
        </c:ser>
        <c:ser>
          <c:idx val="26"/>
          <c:order val="26"/>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Clustering!$I$76</c:f>
              <c:numCache>
                <c:formatCode>General</c:formatCode>
                <c:ptCount val="1"/>
                <c:pt idx="0">
                  <c:v>23.625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E-D850-5246-86C2-272D0437813F}"/>
            </c:ext>
          </c:extLst>
        </c:ser>
        <c:ser>
          <c:idx val="27"/>
          <c:order val="27"/>
          <c:tx>
            <c:strRef>
              <c:f>Clustering!$F$59</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F-D850-5246-86C2-272D0437813F}"/>
            </c:ext>
          </c:extLst>
        </c:ser>
        <c:ser>
          <c:idx val="28"/>
          <c:order val="28"/>
          <c:tx>
            <c:strRef>
              <c:f>Clustering!$F$60</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20-D850-5246-86C2-272D0437813F}"/>
            </c:ext>
          </c:extLst>
        </c:ser>
        <c:ser>
          <c:idx val="29"/>
          <c:order val="29"/>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Clustering!$H$69</c:f>
              <c:numCache>
                <c:formatCode>General</c:formatCode>
                <c:ptCount val="1"/>
                <c:pt idx="0">
                  <c:v>49</c:v>
                </c:pt>
              </c:numCache>
            </c:numRef>
          </c:xVal>
          <c:yVal>
            <c:numRef>
              <c:f>Clustering!$I$69</c:f>
              <c:numCache>
                <c:formatCode>General</c:formatCode>
                <c:ptCount val="1"/>
                <c:pt idx="0">
                  <c:v>49</c:v>
                </c:pt>
              </c:numCache>
            </c:numRef>
          </c:yVal>
          <c:smooth val="0"/>
          <c:extLst>
            <c:ext xmlns:c16="http://schemas.microsoft.com/office/drawing/2014/chart" uri="{C3380CC4-5D6E-409C-BE32-E72D297353CC}">
              <c16:uniqueId val="{00000021-D850-5246-86C2-272D0437813F}"/>
            </c:ext>
          </c:extLst>
        </c:ser>
        <c:ser>
          <c:idx val="30"/>
          <c:order val="30"/>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Clustering!$I$102</c:f>
              <c:numCache>
                <c:formatCode>General</c:formatCode>
                <c:ptCount val="1"/>
                <c:pt idx="0">
                  <c:v>49</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22-D850-5246-86C2-272D0437813F}"/>
            </c:ext>
          </c:extLst>
        </c:ser>
        <c:ser>
          <c:idx val="31"/>
          <c:order val="31"/>
          <c:tx>
            <c:strRef>
              <c:f>Clustering!$F$77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Clustering!$I$77</c:f>
              <c:numCache>
                <c:formatCode>General</c:formatCode>
                <c:ptCount val="1"/>
                <c:pt idx="0">
                  <c:v>24.5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3-D850-5246-86C2-272D0437813F}"/>
            </c:ext>
          </c:extLst>
        </c:ser>
        <c:ser>
          <c:idx val="32"/>
          <c:order val="32"/>
          <c:tx>
            <c:strRef>
              <c:f>Clustering!$F$78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Clustering!$I$78</c:f>
              <c:numCache>
                <c:formatCode>General</c:formatCode>
                <c:ptCount val="1"/>
                <c:pt idx="0">
                  <c:v>49</c:v>
                </c:pt>
              </c:numCache>
            </c:numRef>
          </c:xVal>
          <c:yVal>
            <c:numRef>
              <c:f>Clustering!$H$78</c:f>
              <c:numCache>
                <c:formatCode>General</c:formatCode>
                <c:ptCount val="1"/>
                <c:pt idx="0">
                  <c:v>49</c:v>
                </c:pt>
              </c:numCache>
            </c:numRef>
          </c:yVal>
          <c:smooth val="0"/>
          <c:extLst>
            <c:ext xmlns:c16="http://schemas.microsoft.com/office/drawing/2014/chart" uri="{C3380CC4-5D6E-409C-BE32-E72D297353CC}">
              <c16:uniqueId val="{00000024-D850-5246-86C2-272D0437813F}"/>
            </c:ext>
          </c:extLst>
        </c:ser>
        <c:ser>
          <c:idx val="33"/>
          <c:order val="33"/>
          <c:tx>
            <c:strRef>
              <c:f>Clustering!$F$79</c:f>
              <c:strCache>
                <c:ptCount val="1"/>
                <c:pt idx="0">
                  <c:v>CNN9</c:v>
                </c:pt>
              </c:strCache>
            </c:strRef>
          </c:tx>
          <c:spPr>
            <a:ln>
              <a:solidFill>
                <a:srgbClr val="000000"/>
              </a:solidFill>
            </a:ln>
          </c:spPr>
          <c:marker>
            <c:symbol val="diamond"/>
            <c:size val="11"/>
            <c:spPr>
              <a:solidFill>
                <a:srgbClr val="4285F4"/>
              </a:solidFill>
              <a:ln>
                <a:solidFill>
                  <a:srgbClr val="000000"/>
                </a:solidFill>
              </a:ln>
            </c:spPr>
          </c:marker>
          <c:xVal>
            <c:numRef>
              <c:f>Clustering!$I$79</c:f>
              <c:numCache>
                <c:formatCode>General</c:formatCode>
                <c:ptCount val="1"/>
                <c:pt idx="0">
                  <c:v>34.166015629999997</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5-D850-5246-86C2-272D0437813F}"/>
            </c:ext>
          </c:extLst>
        </c:ser>
        <c:ser>
          <c:idx val="34"/>
          <c:order val="34"/>
          <c:tx>
            <c:strRef>
              <c:f>Clustering!$F$80</c:f>
              <c:strCache>
                <c:ptCount val="1"/>
                <c:pt idx="0">
                  <c:v>CNN9</c:v>
                </c:pt>
              </c:strCache>
            </c:strRef>
          </c:tx>
          <c:spPr>
            <a:ln>
              <a:solidFill>
                <a:srgbClr val="000000"/>
              </a:solidFill>
            </a:ln>
          </c:spPr>
          <c:marker>
            <c:symbol val="diamond"/>
            <c:size val="10"/>
            <c:spPr>
              <a:solidFill>
                <a:schemeClr val="accent1"/>
              </a:solidFill>
              <a:ln>
                <a:solidFill>
                  <a:srgbClr val="000000"/>
                </a:solidFill>
              </a:ln>
            </c:spPr>
          </c:marker>
          <c:xVal>
            <c:numRef>
              <c:f>Clustering!$I$80</c:f>
              <c:numCache>
                <c:formatCode>General</c:formatCode>
                <c:ptCount val="1"/>
                <c:pt idx="0">
                  <c:v>26.796875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6-D850-5246-86C2-272D0437813F}"/>
            </c:ext>
          </c:extLst>
        </c:ser>
        <c:ser>
          <c:idx val="35"/>
          <c:order val="35"/>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Clustering!$I$114</c:f>
              <c:numCache>
                <c:formatCode>General</c:formatCode>
                <c:ptCount val="1"/>
                <c:pt idx="0">
                  <c:v>0.95329284667968694</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7-D850-5246-86C2-272D0437813F}"/>
            </c:ext>
          </c:extLst>
        </c:ser>
        <c:ser>
          <c:idx val="36"/>
          <c:order val="36"/>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Clustering!$I$122</c:f>
              <c:numCache>
                <c:formatCode>General</c:formatCode>
                <c:ptCount val="1"/>
                <c:pt idx="0">
                  <c:v>1.04974365234375</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8-D850-5246-86C2-272D0437813F}"/>
            </c:ext>
          </c:extLst>
        </c:ser>
        <c:ser>
          <c:idx val="37"/>
          <c:order val="37"/>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Clustering!$I$123</c:f>
              <c:numCache>
                <c:formatCode>General</c:formatCode>
                <c:ptCount val="1"/>
                <c:pt idx="0">
                  <c:v>1.37274169921875</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9-D850-5246-86C2-272D0437813F}"/>
            </c:ext>
          </c:extLst>
        </c:ser>
        <c:ser>
          <c:idx val="38"/>
          <c:order val="38"/>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Clustering!$I$110</c:f>
              <c:numCache>
                <c:formatCode>General</c:formatCode>
                <c:ptCount val="1"/>
                <c:pt idx="0">
                  <c:v>0.4306640625</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A-D850-5246-86C2-272D0437813F}"/>
            </c:ext>
          </c:extLst>
        </c:ser>
        <c:ser>
          <c:idx val="39"/>
          <c:order val="39"/>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Clustering!$I$111</c:f>
              <c:numCache>
                <c:formatCode>General</c:formatCode>
                <c:ptCount val="1"/>
                <c:pt idx="0">
                  <c:v>0.861328125</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B-D850-5246-86C2-272D0437813F}"/>
            </c:ext>
          </c:extLst>
        </c:ser>
        <c:ser>
          <c:idx val="40"/>
          <c:order val="40"/>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Clustering!$I$112</c:f>
              <c:numCache>
                <c:formatCode>General</c:formatCode>
                <c:ptCount val="1"/>
                <c:pt idx="0">
                  <c:v>0.21533203125</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C-D850-5246-86C2-272D0437813F}"/>
            </c:ext>
          </c:extLst>
        </c:ser>
        <c:ser>
          <c:idx val="41"/>
          <c:order val="41"/>
          <c:tx>
            <c:strRef>
              <c:f>Clustering!$F$113</c:f>
              <c:strCache>
                <c:ptCount val="1"/>
                <c:pt idx="0">
                  <c:v>CNN11</c:v>
                </c:pt>
              </c:strCache>
            </c:strRef>
          </c:tx>
          <c:spPr>
            <a:ln>
              <a:solidFill>
                <a:srgbClr val="4285F4"/>
              </a:solidFill>
            </a:ln>
          </c:spPr>
          <c:marker>
            <c:spPr>
              <a:solidFill>
                <a:srgbClr val="EA4335"/>
              </a:solidFill>
              <a:ln>
                <a:solidFill>
                  <a:srgbClr val="4285F4"/>
                </a:solidFill>
              </a:ln>
            </c:spPr>
          </c:marker>
          <c:dPt>
            <c:idx val="0"/>
            <c:marker>
              <c:symbol val="diamond"/>
              <c:size val="10"/>
              <c:spPr>
                <a:solidFill>
                  <a:srgbClr val="660066"/>
                </a:solidFill>
                <a:ln>
                  <a:solidFill>
                    <a:schemeClr val="tx2"/>
                  </a:solidFill>
                </a:ln>
              </c:spPr>
            </c:marker>
            <c:bubble3D val="0"/>
            <c:spPr>
              <a:ln>
                <a:solidFill>
                  <a:schemeClr val="tx2"/>
                </a:solidFill>
              </a:ln>
            </c:spPr>
            <c:extLst>
              <c:ext xmlns:c16="http://schemas.microsoft.com/office/drawing/2014/chart" uri="{C3380CC4-5D6E-409C-BE32-E72D297353CC}">
                <c16:uniqueId val="{0000002E-D850-5246-86C2-272D0437813F}"/>
              </c:ext>
            </c:extLst>
          </c:dPt>
          <c:xVal>
            <c:numRef>
              <c:f>Clustering!$I$113</c:f>
              <c:numCache>
                <c:formatCode>General</c:formatCode>
                <c:ptCount val="1"/>
                <c:pt idx="0">
                  <c:v>0.4306640625</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F-D850-5246-86C2-272D0437813F}"/>
            </c:ext>
          </c:extLst>
        </c:ser>
        <c:ser>
          <c:idx val="42"/>
          <c:order val="42"/>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Clustering!$I$115</c:f>
              <c:numCache>
                <c:formatCode>General</c:formatCode>
                <c:ptCount val="1"/>
                <c:pt idx="0">
                  <c:v>0.87890625</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30-D850-5246-86C2-272D0437813F}"/>
            </c:ext>
          </c:extLst>
        </c:ser>
        <c:ser>
          <c:idx val="43"/>
          <c:order val="43"/>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Clustering!$I$116</c:f>
              <c:numCache>
                <c:formatCode>General</c:formatCode>
                <c:ptCount val="1"/>
                <c:pt idx="0">
                  <c:v>0.439453125</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31-D850-5246-86C2-272D0437813F}"/>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Clustering!$I$117</c:f>
              <c:numCache>
                <c:formatCode>General</c:formatCode>
                <c:ptCount val="1"/>
                <c:pt idx="0">
                  <c:v>0.158203125</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2-D850-5246-86C2-272D0437813F}"/>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Clustering!$I$118</c:f>
              <c:numCache>
                <c:formatCode>General</c:formatCode>
                <c:ptCount val="1"/>
                <c:pt idx="0">
                  <c:v>0.263671875</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3-D850-5246-86C2-272D0437813F}"/>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Clustering!$I$119</c:f>
              <c:numCache>
                <c:formatCode>General</c:formatCode>
                <c:ptCount val="1"/>
                <c:pt idx="0">
                  <c:v>0.2109375</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4-D850-5246-86C2-272D0437813F}"/>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Clustering!$I$120</c:f>
              <c:numCache>
                <c:formatCode>General</c:formatCode>
                <c:ptCount val="1"/>
                <c:pt idx="0">
                  <c:v>0.421875</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5-D850-5246-86C2-272D0437813F}"/>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Clustering!$I$121</c:f>
              <c:numCache>
                <c:formatCode>General</c:formatCode>
                <c:ptCount val="1"/>
                <c:pt idx="0">
                  <c:v>0.6328125</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6-D850-5246-86C2-272D0437813F}"/>
            </c:ext>
          </c:extLst>
        </c:ser>
        <c:ser>
          <c:idx val="49"/>
          <c:order val="49"/>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7-D850-5246-86C2-272D0437813F}"/>
            </c:ext>
          </c:extLst>
        </c:ser>
        <c:ser>
          <c:idx val="50"/>
          <c:order val="50"/>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8-D850-5246-86C2-272D0437813F}"/>
            </c:ext>
          </c:extLst>
        </c:ser>
        <c:ser>
          <c:idx val="51"/>
          <c:order val="51"/>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Clustering!$I$36</c:f>
              <c:numCache>
                <c:formatCode>General</c:formatCode>
                <c:ptCount val="1"/>
                <c:pt idx="0">
                  <c:v>87.890625</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9-D850-5246-86C2-272D0437813F}"/>
            </c:ext>
          </c:extLst>
        </c:ser>
        <c:ser>
          <c:idx val="52"/>
          <c:order val="52"/>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Clustering!$I$37</c:f>
              <c:numCache>
                <c:formatCode>General</c:formatCode>
                <c:ptCount val="1"/>
                <c:pt idx="0">
                  <c:v>45.125</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A-D850-5246-86C2-272D0437813F}"/>
            </c:ext>
          </c:extLst>
        </c:ser>
        <c:ser>
          <c:idx val="53"/>
          <c:order val="53"/>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Clustering!$I$38</c:f>
              <c:numCache>
                <c:formatCode>General</c:formatCode>
                <c:ptCount val="1"/>
                <c:pt idx="0">
                  <c:v>90.25</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B-D850-5246-86C2-272D0437813F}"/>
            </c:ext>
          </c:extLst>
        </c:ser>
        <c:ser>
          <c:idx val="54"/>
          <c:order val="54"/>
          <c:tx>
            <c:strRef>
              <c:f>Clustering!$F$39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3C-D850-5246-86C2-272D0437813F}"/>
            </c:ext>
          </c:extLst>
        </c:ser>
        <c:ser>
          <c:idx val="55"/>
          <c:order val="55"/>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Clustering!$I$55</c:f>
              <c:numCache>
                <c:formatCode>General</c:formatCode>
                <c:ptCount val="1"/>
                <c:pt idx="0">
                  <c:v>24</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D-D850-5246-86C2-272D0437813F}"/>
            </c:ext>
          </c:extLst>
        </c:ser>
        <c:ser>
          <c:idx val="56"/>
          <c:order val="56"/>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Clustering!$I$71</c:f>
              <c:numCache>
                <c:formatCode>General</c:formatCode>
                <c:ptCount val="1"/>
                <c:pt idx="0">
                  <c:v>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E-D850-5246-86C2-272D0437813F}"/>
            </c:ext>
          </c:extLst>
        </c:ser>
        <c:ser>
          <c:idx val="57"/>
          <c:order val="57"/>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Clustering!$I$70</c:f>
              <c:numCache>
                <c:formatCode>General</c:formatCode>
                <c:ptCount val="1"/>
                <c:pt idx="0">
                  <c:v>13</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F-D850-5246-86C2-272D0437813F}"/>
            </c:ext>
          </c:extLst>
        </c:ser>
        <c:ser>
          <c:idx val="58"/>
          <c:order val="58"/>
          <c:tx>
            <c:strRef>
              <c:f>Clustering!$F$87</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Clustering!$I$87</c:f>
              <c:numCache>
                <c:formatCode>General</c:formatCode>
                <c:ptCount val="1"/>
                <c:pt idx="0">
                  <c:v>59.267578125</c:v>
                </c:pt>
              </c:numCache>
            </c:numRef>
          </c:xVal>
          <c:yVal>
            <c:numRef>
              <c:f>Clustering!$H$87</c:f>
              <c:numCache>
                <c:formatCode>General</c:formatCode>
                <c:ptCount val="1"/>
                <c:pt idx="0">
                  <c:v>289</c:v>
                </c:pt>
              </c:numCache>
            </c:numRef>
          </c:yVal>
          <c:smooth val="0"/>
          <c:extLst>
            <c:ext xmlns:c16="http://schemas.microsoft.com/office/drawing/2014/chart" uri="{C3380CC4-5D6E-409C-BE32-E72D297353CC}">
              <c16:uniqueId val="{00000040-D850-5246-86C2-272D0437813F}"/>
            </c:ext>
          </c:extLst>
        </c:ser>
        <c:ser>
          <c:idx val="60"/>
          <c:order val="59"/>
          <c:tx>
            <c:strRef>
              <c:f>Clustering!$F$26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Clustering!$I$26</c:f>
              <c:numCache>
                <c:formatCode>General</c:formatCode>
                <c:ptCount val="1"/>
                <c:pt idx="0">
                  <c:v>26.0205078125</c:v>
                </c:pt>
              </c:numCache>
            </c:numRef>
          </c:xVal>
          <c:yVal>
            <c:numRef>
              <c:f>Clustering!$H$26</c:f>
              <c:numCache>
                <c:formatCode>General</c:formatCode>
                <c:ptCount val="1"/>
                <c:pt idx="0">
                  <c:v>5329</c:v>
                </c:pt>
              </c:numCache>
            </c:numRef>
          </c:yVal>
          <c:smooth val="0"/>
          <c:extLst>
            <c:ext xmlns:c16="http://schemas.microsoft.com/office/drawing/2014/chart" uri="{C3380CC4-5D6E-409C-BE32-E72D297353CC}">
              <c16:uniqueId val="{00000041-D850-5246-86C2-272D0437813F}"/>
            </c:ext>
          </c:extLst>
        </c:ser>
        <c:ser>
          <c:idx val="61"/>
          <c:order val="60"/>
          <c:tx>
            <c:strRef>
              <c:f>Clustering!$F$32</c:f>
              <c:strCache>
                <c:ptCount val="1"/>
                <c:pt idx="0">
                  <c:v>CNN3</c:v>
                </c:pt>
              </c:strCache>
            </c:strRef>
          </c:tx>
          <c:spPr>
            <a:ln>
              <a:solidFill>
                <a:srgbClr val="000000"/>
              </a:solidFill>
            </a:ln>
          </c:spPr>
          <c:marker>
            <c:symbol val="diamond"/>
            <c:size val="9"/>
            <c:spPr>
              <a:solidFill>
                <a:srgbClr val="B5E5E8"/>
              </a:solidFill>
              <a:ln>
                <a:solidFill>
                  <a:srgbClr val="000000"/>
                </a:solidFill>
              </a:ln>
            </c:spPr>
          </c:marker>
          <c:xVal>
            <c:numRef>
              <c:f>Clustering!$I$32</c:f>
              <c:numCache>
                <c:formatCode>General</c:formatCode>
                <c:ptCount val="1"/>
                <c:pt idx="0">
                  <c:v>188.630859375</c:v>
                </c:pt>
              </c:numCache>
            </c:numRef>
          </c:xVal>
          <c:yVal>
            <c:numRef>
              <c:f>Clustering!$H$32</c:f>
              <c:numCache>
                <c:formatCode>General</c:formatCode>
                <c:ptCount val="1"/>
                <c:pt idx="0">
                  <c:v>9731</c:v>
                </c:pt>
              </c:numCache>
            </c:numRef>
          </c:yVal>
          <c:smooth val="0"/>
          <c:extLst>
            <c:ext xmlns:c16="http://schemas.microsoft.com/office/drawing/2014/chart" uri="{C3380CC4-5D6E-409C-BE32-E72D297353CC}">
              <c16:uniqueId val="{00000042-D850-5246-86C2-272D0437813F}"/>
            </c:ext>
          </c:extLst>
        </c:ser>
        <c:ser>
          <c:idx val="59"/>
          <c:order val="61"/>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Clustering!$I$7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43-D850-5246-86C2-272D0437813F}"/>
            </c:ext>
          </c:extLst>
        </c:ser>
        <c:ser>
          <c:idx val="63"/>
          <c:order val="62"/>
          <c:tx>
            <c:strRef>
              <c:f>Clustering!$F$9</c:f>
              <c:strCache>
                <c:ptCount val="1"/>
                <c:pt idx="0">
                  <c:v>LSTM2</c:v>
                </c:pt>
              </c:strCache>
            </c:strRef>
          </c:tx>
          <c:spPr>
            <a:ln>
              <a:solidFill>
                <a:srgbClr val="000000"/>
              </a:solidFill>
            </a:ln>
          </c:spPr>
          <c:marker>
            <c:symbol val="square"/>
            <c:size val="10"/>
            <c:spPr>
              <a:solidFill>
                <a:schemeClr val="accent1"/>
              </a:solidFill>
              <a:ln>
                <a:solidFill>
                  <a:srgbClr val="000000"/>
                </a:solidFill>
              </a:ln>
            </c:spPr>
          </c:marker>
          <c:xVal>
            <c:numRef>
              <c:f>Clustering!$I$9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4-D850-5246-86C2-272D0437813F}"/>
            </c:ext>
          </c:extLst>
        </c:ser>
        <c:ser>
          <c:idx val="64"/>
          <c:order val="63"/>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5-D850-5246-86C2-272D0437813F}"/>
            </c:ext>
          </c:extLst>
        </c:ser>
        <c:ser>
          <c:idx val="65"/>
          <c:order val="64"/>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6-D850-5246-86C2-272D0437813F}"/>
            </c:ext>
          </c:extLst>
        </c:ser>
        <c:ser>
          <c:idx val="67"/>
          <c:order val="65"/>
          <c:tx>
            <c:strRef>
              <c:f>Clustering!$F$13</c:f>
              <c:strCache>
                <c:ptCount val="1"/>
                <c:pt idx="0">
                  <c:v>Transd.3</c:v>
                </c:pt>
              </c:strCache>
            </c:strRef>
          </c:tx>
          <c:spPr>
            <a:ln>
              <a:solidFill>
                <a:srgbClr val="000000"/>
              </a:solidFill>
            </a:ln>
          </c:spPr>
          <c:marker>
            <c:symbol val="triangle"/>
            <c:size val="10"/>
            <c:spPr>
              <a:solidFill>
                <a:schemeClr val="accent4"/>
              </a:solidFill>
              <a:ln>
                <a:solidFill>
                  <a:srgbClr val="000000"/>
                </a:solidFill>
              </a:ln>
            </c:spPr>
          </c:marker>
          <c:xVal>
            <c:strRef>
              <c:f>Clustering!$I$13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7-D850-5246-86C2-272D0437813F}"/>
            </c:ext>
          </c:extLst>
        </c:ser>
        <c:ser>
          <c:idx val="62"/>
          <c:order val="66"/>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Clustering!$I$12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8-D850-5246-86C2-272D0437813F}"/>
            </c:ext>
          </c:extLst>
        </c:ser>
        <c:dLbls>
          <c:showLegendKey val="0"/>
          <c:showVal val="0"/>
          <c:showCatName val="0"/>
          <c:showSerName val="0"/>
          <c:showPercent val="0"/>
          <c:showBubbleSize val="0"/>
        </c:dLbls>
        <c:axId val="-2003947240"/>
        <c:axId val="-2003939688"/>
      </c:scatterChart>
      <c:valAx>
        <c:axId val="-2003947240"/>
        <c:scaling>
          <c:logBase val="10"/>
          <c:orientation val="minMax"/>
          <c:max val="1000"/>
        </c:scaling>
        <c:delete val="0"/>
        <c:axPos val="b"/>
        <c:title>
          <c:tx>
            <c:rich>
              <a:bodyPr/>
              <a:lstStyle/>
              <a:p>
                <a:pPr>
                  <a:defRPr sz="1800"/>
                </a:pPr>
                <a:r>
                  <a:rPr lang="en-US" sz="1800" dirty="0">
                    <a:latin typeface="Gill Sans MT" panose="020B0502020104020203" pitchFamily="34" charset="77"/>
                  </a:rPr>
                  <a:t>MAC (Millions)</a:t>
                </a:r>
              </a:p>
            </c:rich>
          </c:tx>
          <c:layout>
            <c:manualLayout>
              <c:xMode val="edge"/>
              <c:yMode val="edge"/>
              <c:x val="0.60974767681741004"/>
              <c:y val="0.8987199475065617"/>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39688"/>
        <c:crosses val="autoZero"/>
        <c:crossBetween val="midCat"/>
      </c:valAx>
      <c:valAx>
        <c:axId val="-2003939688"/>
        <c:scaling>
          <c:logBase val="10"/>
          <c:orientation val="minMax"/>
        </c:scaling>
        <c:delete val="0"/>
        <c:axPos val="l"/>
        <c:majorGridlines/>
        <c:title>
          <c:tx>
            <c:rich>
              <a:bodyPr rot="-5400000" vert="horz"/>
              <a:lstStyle/>
              <a:p>
                <a:pPr>
                  <a:defRPr sz="2000"/>
                </a:pPr>
                <a:r>
                  <a:rPr lang="en-US" sz="2000" dirty="0">
                    <a:latin typeface="Gill Sans MT" panose="020B0502020104020203" pitchFamily="34" charset="77"/>
                  </a:rPr>
                  <a:t>FLOP/Byte</a:t>
                </a:r>
              </a:p>
            </c:rich>
          </c:tx>
          <c:layout>
            <c:manualLayout>
              <c:xMode val="edge"/>
              <c:yMode val="edge"/>
              <c:x val="0.3031805097345821"/>
              <c:y val="0.415927034120734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47240"/>
        <c:crossesAt val="1E-3"/>
        <c:crossBetween val="midCat"/>
      </c:valAx>
      <c:spPr>
        <a:ln>
          <a:solidFill>
            <a:schemeClr val="tx1"/>
          </a:solidFill>
        </a:ln>
      </c:spPr>
    </c:plotArea>
    <c:legend>
      <c:legendPos val="t"/>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800">
                <a:latin typeface="+mn-lt"/>
              </a:defRPr>
            </a:pPr>
            <a:endParaRPr lang="en-US"/>
          </a:p>
        </c:txPr>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39"/>
        <c:delete val="1"/>
      </c:legendEntry>
      <c:legendEntry>
        <c:idx val="40"/>
        <c:delete val="1"/>
      </c:legendEntry>
      <c:legendEntry>
        <c:idx val="41"/>
        <c:delete val="1"/>
      </c:legendEntry>
      <c:legendEntry>
        <c:idx val="42"/>
        <c:delete val="1"/>
      </c:legendEntry>
      <c:legendEntry>
        <c:idx val="43"/>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5"/>
        <c:delete val="1"/>
      </c:legendEntry>
      <c:legendEntry>
        <c:idx val="56"/>
        <c:delete val="1"/>
      </c:legendEntry>
      <c:legendEntry>
        <c:idx val="57"/>
        <c:delete val="1"/>
      </c:legendEntry>
      <c:legendEntry>
        <c:idx val="58"/>
        <c:delete val="1"/>
      </c:legendEntry>
      <c:legendEntry>
        <c:idx val="59"/>
        <c:delete val="1"/>
      </c:legendEntry>
      <c:legendEntry>
        <c:idx val="60"/>
        <c:delete val="1"/>
      </c:legendEntry>
      <c:legendEntry>
        <c:idx val="62"/>
        <c:delete val="1"/>
      </c:legendEntry>
      <c:legendEntry>
        <c:idx val="64"/>
        <c:delete val="1"/>
      </c:legendEntry>
      <c:legendEntry>
        <c:idx val="65"/>
        <c:delete val="1"/>
      </c:legendEntry>
      <c:layout>
        <c:manualLayout>
          <c:xMode val="edge"/>
          <c:yMode val="edge"/>
          <c:x val="0"/>
          <c:y val="1.8925955266426948E-2"/>
          <c:w val="0.73669184535534205"/>
          <c:h val="0.17095281631653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148997956945996E-2"/>
          <c:y val="0.20808248162278836"/>
          <c:w val="0.88223132274709237"/>
          <c:h val="0.66291298035022728"/>
        </c:manualLayout>
      </c:layout>
      <c:barChart>
        <c:barDir val="col"/>
        <c:grouping val="clustered"/>
        <c:varyColors val="0"/>
        <c:ser>
          <c:idx val="0"/>
          <c:order val="0"/>
          <c:tx>
            <c:strRef>
              <c:f>'Utilization (2)'!$AR$97</c:f>
              <c:strCache>
                <c:ptCount val="1"/>
                <c:pt idx="0">
                  <c:v>Base</c:v>
                </c:pt>
              </c:strCache>
            </c:strRef>
          </c:tx>
          <c:spPr>
            <a:solidFill>
              <a:schemeClr val="tx1">
                <a:lumMod val="65000"/>
                <a:lumOff val="35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(2)'!$AR$98:$AR$107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DB45-1C4E-993A-F14DA9316A2A}"/>
            </c:ext>
          </c:extLst>
        </c:ser>
        <c:ser>
          <c:idx val="2"/>
          <c:order val="1"/>
          <c:tx>
            <c:strRef>
              <c:f>'Utilization (2)'!$AT$97</c:f>
              <c:strCache>
                <c:ptCount val="1"/>
                <c:pt idx="0">
                  <c:v>Base+HB</c:v>
                </c:pt>
              </c:strCache>
            </c:strRef>
          </c:tx>
          <c:spPr>
            <a:solidFill>
              <a:schemeClr val="accent3">
                <a:lumMod val="40000"/>
                <a:lumOff val="60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(2)'!$AT$98:$AT$107</c:f>
              <c:numCache>
                <c:formatCode>General</c:formatCode>
                <c:ptCount val="10"/>
                <c:pt idx="0">
                  <c:v>6.3653305433858636</c:v>
                </c:pt>
                <c:pt idx="1">
                  <c:v>3.6138554570539538</c:v>
                </c:pt>
                <c:pt idx="2">
                  <c:v>3.6935458756666288</c:v>
                </c:pt>
                <c:pt idx="3">
                  <c:v>1.6198442345668389</c:v>
                </c:pt>
                <c:pt idx="4">
                  <c:v>1.7640153705117436</c:v>
                </c:pt>
                <c:pt idx="5">
                  <c:v>1.4648692121463933</c:v>
                </c:pt>
                <c:pt idx="6">
                  <c:v>1.6460024597759921</c:v>
                </c:pt>
                <c:pt idx="7">
                  <c:v>2.1768268007610452</c:v>
                </c:pt>
                <c:pt idx="8">
                  <c:v>2.2973984195972852</c:v>
                </c:pt>
                <c:pt idx="9">
                  <c:v>2.5183276782952482</c:v>
                </c:pt>
              </c:numCache>
            </c:numRef>
          </c:val>
          <c:extLst>
            <c:ext xmlns:c16="http://schemas.microsoft.com/office/drawing/2014/chart" uri="{C3380CC4-5D6E-409C-BE32-E72D297353CC}">
              <c16:uniqueId val="{00000001-DB45-1C4E-993A-F14DA9316A2A}"/>
            </c:ext>
          </c:extLst>
        </c:ser>
        <c:ser>
          <c:idx val="4"/>
          <c:order val="2"/>
          <c:tx>
            <c:strRef>
              <c:f>'Utilization (2)'!$AX$97</c:f>
              <c:strCache>
                <c:ptCount val="1"/>
                <c:pt idx="0">
                  <c:v>Mensa</c:v>
                </c:pt>
              </c:strCache>
            </c:strRef>
          </c:tx>
          <c:spPr>
            <a:solidFill>
              <a:srgbClr val="EA4335"/>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(2)'!$AX$98:$AX$107</c:f>
              <c:numCache>
                <c:formatCode>General</c:formatCode>
                <c:ptCount val="10"/>
                <c:pt idx="0">
                  <c:v>8.0451599385564503</c:v>
                </c:pt>
                <c:pt idx="1">
                  <c:v>4.567562508915513</c:v>
                </c:pt>
                <c:pt idx="2">
                  <c:v>4.6682834626726848</c:v>
                </c:pt>
                <c:pt idx="3">
                  <c:v>1.9823671287224456</c:v>
                </c:pt>
                <c:pt idx="4">
                  <c:v>2.1830123417667449</c:v>
                </c:pt>
                <c:pt idx="5">
                  <c:v>1.7926281653712199</c:v>
                </c:pt>
                <c:pt idx="6">
                  <c:v>2.0494360756990289</c:v>
                </c:pt>
                <c:pt idx="7">
                  <c:v>2.7569560320811219</c:v>
                </c:pt>
                <c:pt idx="8">
                  <c:v>2.6132375968995327</c:v>
                </c:pt>
                <c:pt idx="9">
                  <c:v>3.1173452494995408</c:v>
                </c:pt>
              </c:numCache>
            </c:numRef>
          </c:val>
          <c:extLst>
            <c:ext xmlns:c16="http://schemas.microsoft.com/office/drawing/2014/chart" uri="{C3380CC4-5D6E-409C-BE32-E72D297353CC}">
              <c16:uniqueId val="{00000002-DB45-1C4E-993A-F14DA9316A2A}"/>
            </c:ext>
          </c:extLst>
        </c:ser>
        <c:dLbls>
          <c:showLegendKey val="0"/>
          <c:showVal val="0"/>
          <c:showCatName val="0"/>
          <c:showSerName val="0"/>
          <c:showPercent val="0"/>
          <c:showBubbleSize val="0"/>
        </c:dLbls>
        <c:gapWidth val="150"/>
        <c:axId val="2138830856"/>
        <c:axId val="2138835688"/>
      </c:barChart>
      <c:catAx>
        <c:axId val="2138830856"/>
        <c:scaling>
          <c:orientation val="minMax"/>
        </c:scaling>
        <c:delete val="0"/>
        <c:axPos val="b"/>
        <c:numFmt formatCode="General" sourceLinked="0"/>
        <c:majorTickMark val="out"/>
        <c:minorTickMark val="none"/>
        <c:tickLblPos val="nextTo"/>
        <c:crossAx val="2138835688"/>
        <c:crosses val="autoZero"/>
        <c:auto val="1"/>
        <c:lblAlgn val="ctr"/>
        <c:lblOffset val="100"/>
        <c:noMultiLvlLbl val="0"/>
      </c:catAx>
      <c:valAx>
        <c:axId val="2138835688"/>
        <c:scaling>
          <c:orientation val="minMax"/>
          <c:max val="8"/>
          <c:min val="0"/>
        </c:scaling>
        <c:delete val="0"/>
        <c:axPos val="l"/>
        <c:majorGridlines/>
        <c:title>
          <c:tx>
            <c:rich>
              <a:bodyPr rot="-5400000" vert="horz"/>
              <a:lstStyle/>
              <a:p>
                <a:pPr>
                  <a:defRPr/>
                </a:pPr>
                <a:r>
                  <a:rPr lang="en-US" dirty="0"/>
                  <a:t>Normalized</a:t>
                </a:r>
                <a:r>
                  <a:rPr lang="en-US" baseline="0" dirty="0"/>
                  <a:t> </a:t>
                </a:r>
                <a:r>
                  <a:rPr lang="en-US" dirty="0"/>
                  <a:t> Throughput</a:t>
                </a:r>
              </a:p>
            </c:rich>
          </c:tx>
          <c:layout>
            <c:manualLayout>
              <c:xMode val="edge"/>
              <c:yMode val="edge"/>
              <c:x val="2.6809939432353512E-2"/>
              <c:y val="0.18160605580839495"/>
            </c:manualLayout>
          </c:layout>
          <c:overlay val="0"/>
        </c:title>
        <c:numFmt formatCode="General" sourceLinked="0"/>
        <c:majorTickMark val="out"/>
        <c:minorTickMark val="none"/>
        <c:tickLblPos val="nextTo"/>
        <c:crossAx val="2138830856"/>
        <c:crosses val="autoZero"/>
        <c:crossBetween val="between"/>
        <c:majorUnit val="2"/>
      </c:valAx>
      <c:spPr>
        <a:noFill/>
        <a:ln>
          <a:solidFill>
            <a:schemeClr val="tx1"/>
          </a:solidFill>
        </a:ln>
      </c:spPr>
    </c:plotArea>
    <c:legend>
      <c:legendPos val="t"/>
      <c:layout>
        <c:manualLayout>
          <c:xMode val="edge"/>
          <c:yMode val="edge"/>
          <c:x val="0.23272073726119308"/>
          <c:y val="3.9382161898601803E-2"/>
          <c:w val="0.59480202713623009"/>
          <c:h val="0.15992154552220292"/>
        </c:manualLayout>
      </c:layout>
      <c:overlay val="0"/>
      <c:txPr>
        <a:bodyPr/>
        <a:lstStyle/>
        <a:p>
          <a:pPr>
            <a:defRPr sz="2000"/>
          </a:pPr>
          <a:endParaRPr lang="en-US"/>
        </a:p>
      </c:txPr>
    </c:legend>
    <c:plotVisOnly val="1"/>
    <c:dispBlanksAs val="gap"/>
    <c:showDLblsOverMax val="0"/>
  </c:chart>
  <c:spPr>
    <a:ln>
      <a:noFill/>
    </a:ln>
  </c:spPr>
  <c:txPr>
    <a:bodyPr/>
    <a:lstStyle/>
    <a:p>
      <a:pPr>
        <a:defRPr sz="1600">
          <a:latin typeface="Gill Sans MT" panose="020B0502020104020203" pitchFamily="34" charset="77"/>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084044952127501"/>
          <c:y val="4.8163342415169001E-2"/>
          <c:w val="0.66774204280802896"/>
          <c:h val="0.72859345553019905"/>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51B4-C44C-8F3D-B7C8805431AA}"/>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51B4-C44C-8F3D-B7C8805431AA}"/>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51B4-C44C-8F3D-B7C8805431AA}"/>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51B4-C44C-8F3D-B7C8805431AA}"/>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51B4-C44C-8F3D-B7C8805431AA}"/>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51B4-C44C-8F3D-B7C8805431AA}"/>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51B4-C44C-8F3D-B7C8805431AA}"/>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51B4-C44C-8F3D-B7C8805431AA}"/>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51B4-C44C-8F3D-B7C8805431AA}"/>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51B4-C44C-8F3D-B7C8805431AA}"/>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51B4-C44C-8F3D-B7C8805431AA}"/>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51B4-C44C-8F3D-B7C8805431AA}"/>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51B4-C44C-8F3D-B7C8805431AA}"/>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51B4-C44C-8F3D-B7C8805431AA}"/>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51B4-C44C-8F3D-B7C8805431AA}"/>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51B4-C44C-8F3D-B7C8805431AA}"/>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51B4-C44C-8F3D-B7C8805431AA}"/>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51B4-C44C-8F3D-B7C8805431AA}"/>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51B4-C44C-8F3D-B7C8805431AA}"/>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51B4-C44C-8F3D-B7C8805431AA}"/>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51B4-C44C-8F3D-B7C8805431AA}"/>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51B4-C44C-8F3D-B7C8805431AA}"/>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51B4-C44C-8F3D-B7C8805431AA}"/>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51B4-C44C-8F3D-B7C8805431AA}"/>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51B4-C44C-8F3D-B7C8805431AA}"/>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51B4-C44C-8F3D-B7C8805431AA}"/>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51B4-C44C-8F3D-B7C8805431AA}"/>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51B4-C44C-8F3D-B7C8805431AA}"/>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51B4-C44C-8F3D-B7C8805431AA}"/>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51B4-C44C-8F3D-B7C8805431AA}"/>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51B4-C44C-8F3D-B7C8805431AA}"/>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51B4-C44C-8F3D-B7C8805431AA}"/>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51B4-C44C-8F3D-B7C8805431AA}"/>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51B4-C44C-8F3D-B7C8805431AA}"/>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51B4-C44C-8F3D-B7C8805431AA}"/>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51B4-C44C-8F3D-B7C8805431AA}"/>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51B4-C44C-8F3D-B7C8805431AA}"/>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51B4-C44C-8F3D-B7C8805431AA}"/>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51B4-C44C-8F3D-B7C8805431AA}"/>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51B4-C44C-8F3D-B7C8805431AA}"/>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51B4-C44C-8F3D-B7C8805431AA}"/>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51B4-C44C-8F3D-B7C8805431AA}"/>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51B4-C44C-8F3D-B7C8805431AA}"/>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51B4-C44C-8F3D-B7C8805431AA}"/>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51B4-C44C-8F3D-B7C8805431AA}"/>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51B4-C44C-8F3D-B7C8805431AA}"/>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51B4-C44C-8F3D-B7C8805431AA}"/>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51B4-C44C-8F3D-B7C8805431AA}"/>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51B4-C44C-8F3D-B7C8805431AA}"/>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51B4-C44C-8F3D-B7C8805431AA}"/>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51B4-C44C-8F3D-B7C8805431AA}"/>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51B4-C44C-8F3D-B7C8805431AA}"/>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51B4-C44C-8F3D-B7C8805431AA}"/>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51B4-C44C-8F3D-B7C8805431AA}"/>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51B4-C44C-8F3D-B7C8805431AA}"/>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51B4-C44C-8F3D-B7C8805431AA}"/>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51B4-C44C-8F3D-B7C8805431AA}"/>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51B4-C44C-8F3D-B7C8805431AA}"/>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51B4-C44C-8F3D-B7C8805431AA}"/>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51B4-C44C-8F3D-B7C8805431AA}"/>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51B4-C44C-8F3D-B7C8805431AA}"/>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51B4-C44C-8F3D-B7C8805431AA}"/>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51B4-C44C-8F3D-B7C8805431AA}"/>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51B4-C44C-8F3D-B7C8805431AA}"/>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51B4-C44C-8F3D-B7C8805431AA}"/>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51B4-C44C-8F3D-B7C8805431AA}"/>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strRef>
              <c:f>Clustering!$G$13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4-51B4-C44C-8F3D-B7C8805431AA}"/>
            </c:ext>
          </c:extLst>
        </c:ser>
        <c:dLbls>
          <c:showLegendKey val="0"/>
          <c:showVal val="0"/>
          <c:showCatName val="0"/>
          <c:showSerName val="0"/>
          <c:showPercent val="0"/>
          <c:showBubbleSize val="0"/>
        </c:dLbls>
        <c:axId val="1813915176"/>
        <c:axId val="1813932104"/>
      </c:scatterChart>
      <c:valAx>
        <c:axId val="1813915176"/>
        <c:scaling>
          <c:logBase val="10"/>
          <c:orientation val="minMax"/>
          <c:max val="100"/>
        </c:scaling>
        <c:delete val="0"/>
        <c:axPos val="b"/>
        <c:title>
          <c:tx>
            <c:rich>
              <a:bodyPr/>
              <a:lstStyle/>
              <a:p>
                <a:pPr>
                  <a:defRPr sz="1800"/>
                </a:pPr>
                <a:r>
                  <a:rPr lang="en-US" sz="1800"/>
                  <a:t>Parameter Footprint</a:t>
                </a:r>
              </a:p>
            </c:rich>
          </c:tx>
          <c:overlay val="0"/>
        </c:title>
        <c:numFmt formatCode="General" sourceLinked="1"/>
        <c:majorTickMark val="out"/>
        <c:minorTickMark val="none"/>
        <c:tickLblPos val="nextTo"/>
        <c:txPr>
          <a:bodyPr/>
          <a:lstStyle/>
          <a:p>
            <a:pPr>
              <a:defRPr sz="1800"/>
            </a:pPr>
            <a:endParaRPr lang="en-US"/>
          </a:p>
        </c:txPr>
        <c:crossAx val="1813932104"/>
        <c:crosses val="autoZero"/>
        <c:crossBetween val="midCat"/>
      </c:valAx>
      <c:valAx>
        <c:axId val="1813932104"/>
        <c:scaling>
          <c:logBase val="10"/>
          <c:orientation val="minMax"/>
        </c:scaling>
        <c:delete val="0"/>
        <c:axPos val="l"/>
        <c:majorGridlines/>
        <c:title>
          <c:tx>
            <c:rich>
              <a:bodyPr rot="-5400000" vert="horz"/>
              <a:lstStyle/>
              <a:p>
                <a:pPr>
                  <a:defRPr sz="2000"/>
                </a:pPr>
                <a:r>
                  <a:rPr lang="en-US" sz="2000" dirty="0"/>
                  <a:t>FLOP/Byte</a:t>
                </a:r>
              </a:p>
            </c:rich>
          </c:tx>
          <c:layout>
            <c:manualLayout>
              <c:xMode val="edge"/>
              <c:yMode val="edge"/>
              <c:x val="7.3143692578788201E-3"/>
              <c:y val="0.29904287645326399"/>
            </c:manualLayout>
          </c:layout>
          <c:overlay val="0"/>
        </c:title>
        <c:numFmt formatCode="General" sourceLinked="1"/>
        <c:majorTickMark val="out"/>
        <c:minorTickMark val="none"/>
        <c:tickLblPos val="nextTo"/>
        <c:txPr>
          <a:bodyPr/>
          <a:lstStyle/>
          <a:p>
            <a:pPr>
              <a:defRPr sz="1800"/>
            </a:pPr>
            <a:endParaRPr lang="en-US"/>
          </a:p>
        </c:txPr>
        <c:crossAx val="1813915176"/>
        <c:crossesAt val="1E-3"/>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28338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561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186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Geraldo, a PhD Student at ETH Zurich.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will present our work “Google Neural Network Models for Edge Devices: Analyzing and Mitigating Machine Learning Inference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was lead by </a:t>
            </a:r>
            <a:r>
              <a:rPr lang="en-US" dirty="0" err="1"/>
              <a:t>Amirali</a:t>
            </a:r>
            <a:r>
              <a:rPr lang="en-US" dirty="0"/>
              <a:t> </a:t>
            </a:r>
            <a:r>
              <a:rPr lang="en-US" dirty="0" err="1"/>
              <a:t>Boroumand</a:t>
            </a:r>
            <a:r>
              <a:rPr lang="en-US" dirty="0"/>
              <a:t> during his internship at Google.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950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First, I will give an overview of this work. </a:t>
            </a:r>
          </a:p>
          <a:p>
            <a:endParaRPr lang="en-US" dirty="0"/>
          </a:p>
          <a:p>
            <a:r>
              <a:rPr lang="en-US" dirty="0"/>
              <a:t>[CLICK] In this work, we extensively analyze 24 edge NN models from Google while running inference on the Google Edge TPU accelerator for various types of NN models </a:t>
            </a:r>
          </a:p>
          <a:p>
            <a:endParaRPr lang="en-US" dirty="0"/>
          </a:p>
          <a:p>
            <a:r>
              <a:rPr lang="en-US" dirty="0"/>
              <a:t>[CLICK] We identify that while running NN inference, the accelerator suffers from three main challenges </a:t>
            </a:r>
          </a:p>
          <a:p>
            <a:endParaRPr lang="en-US" dirty="0"/>
          </a:p>
          <a:p>
            <a:r>
              <a:rPr lang="en-US" dirty="0"/>
              <a:t>[CLICK] it operates significantly below its peak throughput </a:t>
            </a:r>
          </a:p>
          <a:p>
            <a:endParaRPr lang="en-US" dirty="0"/>
          </a:p>
          <a:p>
            <a:r>
              <a:rPr lang="en-US" dirty="0"/>
              <a:t>[CLICK] it operates significantly below its theorical peak energy efficiency </a:t>
            </a:r>
          </a:p>
          <a:p>
            <a:endParaRPr lang="en-US" dirty="0"/>
          </a:p>
          <a:p>
            <a:r>
              <a:rPr lang="en-US" dirty="0"/>
              <a:t>[CLICK] and its memory system is not efficient </a:t>
            </a:r>
          </a:p>
          <a:p>
            <a:endParaRPr lang="en-US" dirty="0"/>
          </a:p>
          <a:p>
            <a:r>
              <a:rPr lang="en-US" dirty="0"/>
              <a:t>[CLICK] Our analysis leads to the key insight that these challenges arrive due to the monolithic one-size-fit-all design of the accelerators, which does not account for heterogeneity across different NN layers </a:t>
            </a:r>
          </a:p>
          <a:p>
            <a:endParaRPr lang="en-US" dirty="0"/>
          </a:p>
          <a:p>
            <a:r>
              <a:rPr lang="en-US" dirty="0"/>
              <a:t>[CLICK] To solve this issue, we propose Mensa, a framework that maps the execution of a particular NN layer to its most appropriate hardware accelerator </a:t>
            </a:r>
          </a:p>
          <a:p>
            <a:endParaRPr lang="en-US" dirty="0"/>
          </a:p>
          <a:p>
            <a:r>
              <a:rPr lang="en-US" dirty="0"/>
              <a:t>[CLICK] We extensively evaluate Mensa for Google NN models and we observe that it improves performance and energy efficiency by 3.0x and 3.1x compared to the baseline Edge TPU accelerator while reducing area and cost across 24 edge ML models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78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33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97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8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9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90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decide how many accelerators we need based on the key characteristics of our NN models.</a:t>
            </a:r>
          </a:p>
          <a:p>
            <a:endParaRPr lang="en-US" dirty="0"/>
          </a:p>
          <a:p>
            <a:r>
              <a:rPr lang="en-US" dirty="0"/>
              <a:t>[CLICK] We make a key observation that the majority of the layers we target fall into five major families in terms key characteristics that impact hardware design</a:t>
            </a:r>
            <a:br>
              <a:rPr lang="en-US" dirty="0"/>
            </a:br>
            <a:endParaRPr lang="en-US" dirty="0"/>
          </a:p>
          <a:p>
            <a:r>
              <a:rPr lang="en-US" dirty="0"/>
              <a:t>[CLICK] First, we find two Families of layers (families 1 and 2) that have low parameter footprint and high data reuse and MAC intensity.  We call such layers compute-centric layers. </a:t>
            </a:r>
          </a:p>
          <a:p>
            <a:endParaRPr lang="en-US" dirty="0"/>
          </a:p>
          <a:p>
            <a:r>
              <a:rPr lang="en-US" dirty="0"/>
              <a:t>[CLICK] Second, we find three families of layers (families, 3, 4 and 5) that have high parameter footprint , low data reuse and MAC intensity. We call such layers data-centric layers.</a:t>
            </a:r>
          </a:p>
          <a:p>
            <a:endParaRPr lang="en-US" dirty="0"/>
          </a:p>
          <a:p>
            <a:endParaRPr lang="en-US" dirty="0"/>
          </a:p>
          <a:p>
            <a:r>
              <a:rPr lang="en-US" dirty="0"/>
              <a:t>[NEXT]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566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also analyze Mensa-G’s throughput compared to the Baseline edge TPU and  Baseline edge TPU  with the high bandwidth off-chip memory </a:t>
            </a:r>
          </a:p>
          <a:p>
            <a:endParaRPr lang="en-US" dirty="0"/>
          </a:p>
          <a:p>
            <a:r>
              <a:rPr lang="en-US" dirty="0"/>
              <a:t>[CLICK] We observe that Mensa-G’s improve throughput compared to the baseline edge TPU by 3.1X on average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AF155A-3E34-6345-A372-944A02B4D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4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9896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082472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8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088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84</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77273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83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21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4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103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343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54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6.xml"/><Relationship Id="rId4" Type="http://schemas.openxmlformats.org/officeDocument/2006/relationships/image" Target="../media/image15.jpeg"/></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6/20/24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6/20/24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6/20/24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6/20/24</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6/20/24</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6/20/24</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6/20/24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6/20/24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50322877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63927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6/20/24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6/20/24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6/20/24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6/20/24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6/20/24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6/20/24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85805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250772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665742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882397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19857304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6/20/24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3731366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6/20/24</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371800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6/20/24</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4834789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6/20/24</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2601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6/20/24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7261328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6/20/24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66111262"/>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3871035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6/20/24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93910029"/>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slideLayout" Target="../slideLayouts/slideLayout478.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theme" Target="../theme/theme47.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image" Target="../media/image1.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theme" Target="../theme/theme53.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image" Target="../media/image1.png"/><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theme" Target="../theme/theme56.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 Id="rId1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3"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image" Target="../media/image1.png"/><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58.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pn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59.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theme" Target="../theme/theme60.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image" Target="../media/image1.png"/><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62.xml"/><Relationship Id="rId1" Type="http://schemas.openxmlformats.org/officeDocument/2006/relationships/slideLayout" Target="../slideLayouts/slideLayout66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theme" Target="../theme/theme63.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slideLayout" Target="../slideLayouts/slideLayout674.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 Id="rId14" Type="http://schemas.openxmlformats.org/officeDocument/2006/relationships/image" Target="../media/image1.png"/></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76.xml"/><Relationship Id="rId1" Type="http://schemas.openxmlformats.org/officeDocument/2006/relationships/slideLayout" Target="../slideLayouts/slideLayout67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4.xml"/><Relationship Id="rId13" Type="http://schemas.openxmlformats.org/officeDocument/2006/relationships/theme" Target="../theme/theme65.xml"/><Relationship Id="rId3" Type="http://schemas.openxmlformats.org/officeDocument/2006/relationships/slideLayout" Target="../slideLayouts/slideLayout679.xml"/><Relationship Id="rId7" Type="http://schemas.openxmlformats.org/officeDocument/2006/relationships/slideLayout" Target="../slideLayouts/slideLayout683.xml"/><Relationship Id="rId12" Type="http://schemas.openxmlformats.org/officeDocument/2006/relationships/slideLayout" Target="../slideLayouts/slideLayout688.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6" Type="http://schemas.openxmlformats.org/officeDocument/2006/relationships/slideLayout" Target="../slideLayouts/slideLayout682.xml"/><Relationship Id="rId11" Type="http://schemas.openxmlformats.org/officeDocument/2006/relationships/slideLayout" Target="../slideLayouts/slideLayout687.xml"/><Relationship Id="rId5" Type="http://schemas.openxmlformats.org/officeDocument/2006/relationships/slideLayout" Target="../slideLayouts/slideLayout681.xml"/><Relationship Id="rId10" Type="http://schemas.openxmlformats.org/officeDocument/2006/relationships/slideLayout" Target="../slideLayouts/slideLayout686.xml"/><Relationship Id="rId4" Type="http://schemas.openxmlformats.org/officeDocument/2006/relationships/slideLayout" Target="../slideLayouts/slideLayout680.xml"/><Relationship Id="rId9" Type="http://schemas.openxmlformats.org/officeDocument/2006/relationships/slideLayout" Target="../slideLayouts/slideLayout685.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91.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5" Type="http://schemas.openxmlformats.org/officeDocument/2006/relationships/theme" Target="../theme/theme66.xml"/><Relationship Id="rId4" Type="http://schemas.openxmlformats.org/officeDocument/2006/relationships/slideLayout" Target="../slideLayouts/slideLayout692.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0.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7.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706.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5" Type="http://schemas.openxmlformats.org/officeDocument/2006/relationships/theme" Target="../theme/theme68.xml"/><Relationship Id="rId4" Type="http://schemas.openxmlformats.org/officeDocument/2006/relationships/slideLayout" Target="../slideLayouts/slideLayout70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15.xml"/><Relationship Id="rId13" Type="http://schemas.openxmlformats.org/officeDocument/2006/relationships/image" Target="../media/image13.png"/><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69.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slideLayout" Target="../slideLayouts/slideLayout721.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theme" Target="../theme/theme70.xml"/><Relationship Id="rId5" Type="http://schemas.openxmlformats.org/officeDocument/2006/relationships/slideLayout" Target="../slideLayouts/slideLayout723.xml"/><Relationship Id="rId4" Type="http://schemas.openxmlformats.org/officeDocument/2006/relationships/slideLayout" Target="../slideLayouts/slideLayout7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6/20/24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97416351"/>
      </p:ext>
    </p:extLst>
  </p:cSld>
  <p:clrMap bg1="lt1" tx1="dk1" bg2="lt2" tx2="dk2" accent1="accent1" accent2="accent2" accent3="accent3" accent4="accent4" accent5="accent5" accent6="accent6" hlink="hlink" folHlink="folHlink"/>
  <p:sldLayoutIdLst>
    <p:sldLayoutId id="2147489548" r:id="rId1"/>
    <p:sldLayoutId id="21474895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6/20/24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6/20/24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27495"/>
      </p:ext>
    </p:extLst>
  </p:cSld>
  <p:clrMap bg1="lt1" tx1="dk1" bg2="lt2" tx2="dk2" accent1="accent1" accent2="accent2" accent3="accent3" accent4="accent4" accent5="accent5" accent6="accent6" hlink="hlink" folHlink="folHlink"/>
  <p:sldLayoutIdLst>
    <p:sldLayoutId id="2147489923" r:id="rId1"/>
    <p:sldLayoutId id="2147489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130515833"/>
      </p:ext>
    </p:extLst>
  </p:cSld>
  <p:clrMap bg1="lt1" tx1="dk1" bg2="lt2" tx2="dk2" accent1="accent1" accent2="accent2" accent3="accent3" accent4="accent4" accent5="accent5" accent6="accent6" hlink="hlink" folHlink="folHlink"/>
  <p:sldLayoutIdLst>
    <p:sldLayoutId id="2147489956" r:id="rId1"/>
    <p:sldLayoutId id="2147489957" r:id="rId2"/>
    <p:sldLayoutId id="2147489958" r:id="rId3"/>
    <p:sldLayoutId id="2147489959" r:id="rId4"/>
    <p:sldLayoutId id="2147489960" r:id="rId5"/>
    <p:sldLayoutId id="2147489961" r:id="rId6"/>
    <p:sldLayoutId id="2147489962" r:id="rId7"/>
    <p:sldLayoutId id="2147489963" r:id="rId8"/>
    <p:sldLayoutId id="2147489964" r:id="rId9"/>
    <p:sldLayoutId id="2147489965" r:id="rId10"/>
    <p:sldLayoutId id="214748996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50.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5.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asplos-conference.org/" TargetMode="External"/><Relationship Id="rId7" Type="http://schemas.openxmlformats.org/officeDocument/2006/relationships/hyperlink" Target="https://www.youtube.com/watch?v=bv7hgXOOMjk" TargetMode="External"/><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1.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76.xml"/><Relationship Id="rId1" Type="http://schemas.openxmlformats.org/officeDocument/2006/relationships/tags" Target="../tags/tag1.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xml"/><Relationship Id="rId7" Type="http://schemas.openxmlformats.org/officeDocument/2006/relationships/image" Target="../media/image32.svg"/><Relationship Id="rId2" Type="http://schemas.openxmlformats.org/officeDocument/2006/relationships/slideLayout" Target="../slideLayouts/slideLayout676.xml"/><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image" Target="../media/image28.svg"/><Relationship Id="rId5" Type="http://schemas.openxmlformats.org/officeDocument/2006/relationships/image" Target="../media/image30.svg"/><Relationship Id="rId10"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76.xml"/><Relationship Id="rId1" Type="http://schemas.openxmlformats.org/officeDocument/2006/relationships/tags" Target="../tags/tag3.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76.xml"/><Relationship Id="rId1" Type="http://schemas.openxmlformats.org/officeDocument/2006/relationships/tags" Target="../tags/tag4.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1.xml"/></Relationships>
</file>

<file path=ppt/slides/_rels/slide20.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26.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1.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g"/><Relationship Id="rId2" Type="http://schemas.openxmlformats.org/officeDocument/2006/relationships/image" Target="../media/image37.png"/><Relationship Id="rId1" Type="http://schemas.openxmlformats.org/officeDocument/2006/relationships/slideLayout" Target="../slideLayouts/slideLayout693.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9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69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9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94.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2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23.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42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4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61.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236.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67.jp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581.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6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581.xml"/><Relationship Id="rId5" Type="http://schemas.openxmlformats.org/officeDocument/2006/relationships/image" Target="../media/image70.png"/><Relationship Id="rId4" Type="http://schemas.openxmlformats.org/officeDocument/2006/relationships/hyperlink" Target="https://arxiv.org/pdf/2205.05883.pdf"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581.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71.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9.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iccd-conf.com/" TargetMode="External"/><Relationship Id="rId7" Type="http://schemas.openxmlformats.org/officeDocument/2006/relationships/hyperlink" Target="https://github.com/CMU-SAFARI/NATSA"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www.microarch.org/micro54/" TargetMode="External"/><Relationship Id="rId7" Type="http://schemas.openxmlformats.org/officeDocument/2006/relationships/hyperlink" Target="https://arxiv.org/abs/2104.07582" TargetMode="External"/><Relationship Id="rId2" Type="http://schemas.openxmlformats.org/officeDocument/2006/relationships/hyperlink" Target="https://people.inf.ethz.ch/omutlu/pub/SISA-GraphMining-on-PIM_micro21.pdf" TargetMode="External"/><Relationship Id="rId1" Type="http://schemas.openxmlformats.org/officeDocument/2006/relationships/slideLayout" Target="../slideLayouts/slideLayout13.xml"/><Relationship Id="rId6" Type="http://schemas.openxmlformats.org/officeDocument/2006/relationships/hyperlink" Target="https://www.youtube.com/watch?v=6k89Ph2qgRA&amp;list=PL5Q2soXY2Zi--0LrXSQ9sST3N0k0bXp51&amp;index=4" TargetMode="External"/><Relationship Id="rId5" Type="http://schemas.openxmlformats.org/officeDocument/2006/relationships/hyperlink" Target="https://www.youtube.com/watch?v=VL5K1t2qTDU&amp;list=PL5Q2soXY2Zi--0LrXSQ9sST3N0k0bXp51&amp;index=9" TargetMode="External"/><Relationship Id="rId4" Type="http://schemas.openxmlformats.org/officeDocument/2006/relationships/hyperlink" Target="https://people.inf.ethz.ch/omutlu/pub/SISA-GraphMining-on-PIM_micro21-talk.pdf"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Polynesia_icde22-short-talk.pdf" TargetMode="External"/><Relationship Id="rId3" Type="http://schemas.openxmlformats.org/officeDocument/2006/relationships/hyperlink" Target="https://icde2022.ieeecomputer.my/" TargetMode="External"/><Relationship Id="rId7" Type="http://schemas.openxmlformats.org/officeDocument/2006/relationships/hyperlink" Target="https://people.inf.ethz.ch/omutlu/pub/Polynesia_icde22-short-talk.pptx" TargetMode="External"/><Relationship Id="rId2" Type="http://schemas.openxmlformats.org/officeDocument/2006/relationships/hyperlink" Target="https://people.inf.ethz.ch/omutlu/pub/Polynesia_icde22.pdf" TargetMode="External"/><Relationship Id="rId1" Type="http://schemas.openxmlformats.org/officeDocument/2006/relationships/slideLayout" Target="../slideLayouts/slideLayout13.xml"/><Relationship Id="rId6" Type="http://schemas.openxmlformats.org/officeDocument/2006/relationships/hyperlink" Target="https://people.inf.ethz.ch/omutlu/pub/Polynesia_icde22-talk.pdf" TargetMode="External"/><Relationship Id="rId5" Type="http://schemas.openxmlformats.org/officeDocument/2006/relationships/hyperlink" Target="https://people.inf.ethz.ch/omutlu/pub/Polynesia_icde22-talk.pptx" TargetMode="External"/><Relationship Id="rId4" Type="http://schemas.openxmlformats.org/officeDocument/2006/relationships/hyperlink" Target="https://arxiv.org/pdf/2204.11275.pdf" TargetMode="External"/><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75.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6.png"/><Relationship Id="rId7"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93.xml"/><Relationship Id="rId6" Type="http://schemas.openxmlformats.org/officeDocument/2006/relationships/image" Target="../media/image76.png"/><Relationship Id="rId5" Type="http://schemas.openxmlformats.org/officeDocument/2006/relationships/image" Target="../media/image40.png"/><Relationship Id="rId4" Type="http://schemas.openxmlformats.org/officeDocument/2006/relationships/image" Target="../media/image17.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94.xml"/></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9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94.xml"/><Relationship Id="rId5" Type="http://schemas.openxmlformats.org/officeDocument/2006/relationships/chart" Target="../charts/chart8.xml"/><Relationship Id="rId4" Type="http://schemas.openxmlformats.org/officeDocument/2006/relationships/chart" Target="../charts/char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694.xml"/><Relationship Id="rId6" Type="http://schemas.openxmlformats.org/officeDocument/2006/relationships/image" Target="../media/image1.png"/><Relationship Id="rId5" Type="http://schemas.openxmlformats.org/officeDocument/2006/relationships/image" Target="../media/image85.emf"/><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2.pn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694.xml"/><Relationship Id="rId5" Type="http://schemas.openxmlformats.org/officeDocument/2006/relationships/image" Target="../media/image1.png"/><Relationship Id="rId4" Type="http://schemas.openxmlformats.org/officeDocument/2006/relationships/chart" Target="../charts/chart10.xml"/></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75.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558.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92.tiff"/><Relationship Id="rId3" Type="http://schemas.openxmlformats.org/officeDocument/2006/relationships/image" Target="../media/image24.png"/><Relationship Id="rId7" Type="http://schemas.openxmlformats.org/officeDocument/2006/relationships/image" Target="../media/image91.png"/><Relationship Id="rId2" Type="http://schemas.openxmlformats.org/officeDocument/2006/relationships/image" Target="../media/image23.png"/><Relationship Id="rId1" Type="http://schemas.openxmlformats.org/officeDocument/2006/relationships/slideLayout" Target="../slideLayouts/slideLayout23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 Id="rId9"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94.tiff"/><Relationship Id="rId1" Type="http://schemas.openxmlformats.org/officeDocument/2006/relationships/slideLayout" Target="../slideLayouts/slideLayout467.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95.tiff"/></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615.xml"/><Relationship Id="rId4" Type="http://schemas.openxmlformats.org/officeDocument/2006/relationships/hyperlink" Target="http://www.upmem.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hyperlink" Target="https://arxiv.org/pdf/2105.03814.pdf" TargetMode="External"/><Relationship Id="rId3" Type="http://schemas.openxmlformats.org/officeDocument/2006/relationships/image" Target="../media/image97.emf"/><Relationship Id="rId7" Type="http://schemas.openxmlformats.org/officeDocument/2006/relationships/image" Target="../media/image101.emf"/><Relationship Id="rId12" Type="http://schemas.openxmlformats.org/officeDocument/2006/relationships/image" Target="../media/image106.emf"/><Relationship Id="rId2" Type="http://schemas.openxmlformats.org/officeDocument/2006/relationships/notesSlide" Target="../notesSlides/notesSlide24.xml"/><Relationship Id="rId1" Type="http://schemas.openxmlformats.org/officeDocument/2006/relationships/slideLayout" Target="../slideLayouts/slideLayout467.xml"/><Relationship Id="rId6" Type="http://schemas.openxmlformats.org/officeDocument/2006/relationships/image" Target="../media/image100.emf"/><Relationship Id="rId11" Type="http://schemas.openxmlformats.org/officeDocument/2006/relationships/image" Target="../media/image105.emf"/><Relationship Id="rId5" Type="http://schemas.openxmlformats.org/officeDocument/2006/relationships/image" Target="../media/image99.emf"/><Relationship Id="rId10" Type="http://schemas.openxmlformats.org/officeDocument/2006/relationships/image" Target="../media/image104.emf"/><Relationship Id="rId4" Type="http://schemas.openxmlformats.org/officeDocument/2006/relationships/image" Target="../media/image98.emf"/><Relationship Id="rId9" Type="http://schemas.openxmlformats.org/officeDocument/2006/relationships/image" Target="../media/image103.emf"/><Relationship Id="rId1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467.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62.xml"/></Relationships>
</file>

<file path=ppt/slides/_rels/slide64.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26.xml"/><Relationship Id="rId1" Type="http://schemas.openxmlformats.org/officeDocument/2006/relationships/slideLayout" Target="../slideLayouts/slideLayout662.xm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27.xml"/><Relationship Id="rId1" Type="http://schemas.openxmlformats.org/officeDocument/2006/relationships/slideLayout" Target="../slideLayouts/slideLayout662.xml"/><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115.png"/><Relationship Id="rId2" Type="http://schemas.openxmlformats.org/officeDocument/2006/relationships/hyperlink" Target="https://arxiv.org/pdf/2208.01243.pdf" TargetMode="External"/><Relationship Id="rId1" Type="http://schemas.openxmlformats.org/officeDocument/2006/relationships/slideLayout" Target="../slideLayouts/slideLayout467.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78.xml"/></Relationships>
</file>

<file path=ppt/slides/_rels/slide71.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16.png"/><Relationship Id="rId1" Type="http://schemas.openxmlformats.org/officeDocument/2006/relationships/slideLayout" Target="../slideLayouts/slideLayout467.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67.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467.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png"/><Relationship Id="rId1" Type="http://schemas.openxmlformats.org/officeDocument/2006/relationships/slideLayout" Target="../slideLayouts/slideLayout467.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1.png"/><Relationship Id="rId1" Type="http://schemas.openxmlformats.org/officeDocument/2006/relationships/slideLayout" Target="../slideLayouts/slideLayout467.xml"/></Relationships>
</file>

<file path=ppt/slides/_rels/slide7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67.xml"/></Relationships>
</file>

<file path=ppt/slides/_rels/slide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67.xm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67.xml"/></Relationships>
</file>

<file path=ppt/slides/_rels/slide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6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67.xml"/><Relationship Id="rId5" Type="http://schemas.openxmlformats.org/officeDocument/2006/relationships/image" Target="../media/image92.tiff"/><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28.xml"/><Relationship Id="rId1" Type="http://schemas.openxmlformats.org/officeDocument/2006/relationships/slideLayout" Target="../slideLayouts/slideLayout467.xml"/><Relationship Id="rId4" Type="http://schemas.openxmlformats.org/officeDocument/2006/relationships/image" Target="../media/image130.emf"/></Relationships>
</file>

<file path=ppt/slides/_rels/slide8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hyperlink" Target="https://developer.nvidia.com/blog/nvidia-ampere-architecture-in-depth/" TargetMode="External"/><Relationship Id="rId1" Type="http://schemas.openxmlformats.org/officeDocument/2006/relationships/slideLayout" Target="../slideLayouts/slideLayout467.xml"/><Relationship Id="rId5" Type="http://schemas.openxmlformats.org/officeDocument/2006/relationships/image" Target="../media/image133.emf"/><Relationship Id="rId4" Type="http://schemas.openxmlformats.org/officeDocument/2006/relationships/image" Target="../media/image132.emf"/></Relationships>
</file>

<file path=ppt/slides/_rels/slide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67.xml"/><Relationship Id="rId4" Type="http://schemas.openxmlformats.org/officeDocument/2006/relationships/image" Target="../media/image136.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6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HEART 2024</a:t>
            </a:r>
          </a:p>
          <a:p>
            <a:pPr eaLnBrk="1" hangingPunct="1"/>
            <a:r>
              <a:rPr lang="en-US" altLang="en-US" sz="2800" kern="0" dirty="0">
                <a:ea typeface="ＭＳ Ｐゴシック" panose="020B0600070205080204" pitchFamily="34" charset="-128"/>
              </a:rPr>
              <a:t>21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752966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3965803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E83B51CB-C7C0-4D0D-C029-B815D53DE6CA}"/>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3119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
        <p:nvSpPr>
          <p:cNvPr id="4" name="Slide Number Placeholder 2">
            <a:extLst>
              <a:ext uri="{FF2B5EF4-FFF2-40B4-BE49-F238E27FC236}">
                <a16:creationId xmlns:a16="http://schemas.microsoft.com/office/drawing/2014/main" id="{97E74DC1-B874-0002-238C-B3EF756CFAE7}"/>
              </a:ext>
            </a:extLst>
          </p:cNvPr>
          <p:cNvSpPr txBox="1">
            <a:spLocks/>
          </p:cNvSpPr>
          <p:nvPr/>
        </p:nvSpPr>
        <p:spPr>
          <a:xfrm>
            <a:off x="7006213" y="63813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19472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305E6278-1AD6-7894-0CCB-D492CF37050D}"/>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53644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pPr algn="l">
              <a:buFont typeface="Arial" panose="020B0604020202020204" pitchFamily="34" charset="0"/>
              <a:buChar char="•"/>
            </a:pPr>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Talk Video</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(17 minutes)]</a:t>
            </a:r>
          </a:p>
          <a:p>
            <a:pPr marL="0" indent="0">
              <a:buNone/>
            </a:pPr>
            <a:br>
              <a:rPr lang="en-US" sz="1050" dirty="0"/>
            </a:br>
            <a:endParaRPr lang="en-US" sz="1600" dirty="0"/>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8"/>
          <a:stretch>
            <a:fillRect/>
          </a:stretch>
        </p:blipFill>
        <p:spPr>
          <a:xfrm>
            <a:off x="0" y="4114800"/>
            <a:ext cx="9144000" cy="2009981"/>
          </a:xfrm>
          <a:prstGeom prst="rect">
            <a:avLst/>
          </a:prstGeom>
        </p:spPr>
      </p:pic>
    </p:spTree>
    <p:extLst>
      <p:ext uri="{BB962C8B-B14F-4D97-AF65-F5344CB8AC3E}">
        <p14:creationId xmlns:p14="http://schemas.microsoft.com/office/powerpoint/2010/main" val="30540825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24909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par>
                                <p:cTn id="7" presetID="0" presetClass="path" presetSubtype="0" accel="50000" decel="50000" fill="hold" grpId="0" nodeType="withEffect">
                                  <p:stCondLst>
                                    <p:cond delay="0"/>
                                  </p:stCondLst>
                                  <p:childTnLst>
                                    <p:animMotion origin="layout" path="M 0.01458 0.10856 L 0.73472 0.15185 " pathEditMode="relative" rAng="0" ptsTypes="AA">
                                      <p:cBhvr>
                                        <p:cTn id="8" dur="500" fill="hold"/>
                                        <p:tgtEl>
                                          <p:spTgt spid="31"/>
                                        </p:tgtEl>
                                        <p:attrNameLst>
                                          <p:attrName>ppt_x</p:attrName>
                                          <p:attrName>ppt_y</p:attrName>
                                        </p:attrNameLst>
                                      </p:cBhvr>
                                      <p:rCtr x="36007" y="2153"/>
                                    </p:animMotion>
                                  </p:childTnLst>
                                </p:cTn>
                              </p:par>
                              <p:par>
                                <p:cTn id="9" presetID="0" presetClass="path" presetSubtype="0" accel="50000" decel="50000" fill="hold" grpId="0" nodeType="withEffect">
                                  <p:stCondLst>
                                    <p:cond delay="0"/>
                                  </p:stCondLst>
                                  <p:childTnLst>
                                    <p:animMotion origin="layout" path="M 0.01458 0.0449 L 0.73472 0.08819 " pathEditMode="relative" rAng="0" ptsTypes="AA">
                                      <p:cBhvr>
                                        <p:cTn id="10" dur="500" fill="hold"/>
                                        <p:tgtEl>
                                          <p:spTgt spid="32"/>
                                        </p:tgtEl>
                                        <p:attrNameLst>
                                          <p:attrName>ppt_x</p:attrName>
                                          <p:attrName>ppt_y</p:attrName>
                                        </p:attrNameLst>
                                      </p:cBhvr>
                                      <p:rCtr x="36007" y="2153"/>
                                    </p:animMotion>
                                  </p:childTnLst>
                                </p:cTn>
                              </p:par>
                              <p:par>
                                <p:cTn id="11" presetID="0" presetClass="path" presetSubtype="0" accel="50000" decel="50000" fill="hold" grpId="0" nodeType="withEffect">
                                  <p:stCondLst>
                                    <p:cond delay="0"/>
                                  </p:stCondLst>
                                  <p:childTnLst>
                                    <p:animMotion origin="layout" path="M -0.01268 -0.08611 L 0.71024 0.05162 " pathEditMode="relative" rAng="0" ptsTypes="AA">
                                      <p:cBhvr>
                                        <p:cTn id="12" dur="500" fill="hold"/>
                                        <p:tgtEl>
                                          <p:spTgt spid="14"/>
                                        </p:tgtEl>
                                        <p:attrNameLst>
                                          <p:attrName>ppt_x</p:attrName>
                                          <p:attrName>ppt_y</p:attrName>
                                        </p:attrNameLst>
                                      </p:cBhvr>
                                      <p:rCtr x="36146" y="6875"/>
                                    </p:animMotion>
                                  </p:childTnLst>
                                </p:cTn>
                              </p:par>
                              <p:par>
                                <p:cTn id="13" presetID="0" presetClass="path" presetSubtype="0" accel="50000" decel="50000" fill="hold" grpId="0" nodeType="withEffect">
                                  <p:stCondLst>
                                    <p:cond delay="0"/>
                                  </p:stCondLst>
                                  <p:childTnLst>
                                    <p:animMotion origin="layout" path="M -0.01597 2.59259E-6 L 0.71406 0.19097 " pathEditMode="relative" rAng="0" ptsTypes="AA">
                                      <p:cBhvr>
                                        <p:cTn id="14" dur="500" fill="hold"/>
                                        <p:tgtEl>
                                          <p:spTgt spid="15"/>
                                        </p:tgtEl>
                                        <p:attrNameLst>
                                          <p:attrName>ppt_x</p:attrName>
                                          <p:attrName>ppt_y</p:attrName>
                                        </p:attrNameLst>
                                      </p:cBhvr>
                                      <p:rCtr x="36493" y="9537"/>
                                    </p:animMotion>
                                  </p:childTnLst>
                                </p:cTn>
                              </p:par>
                              <p:par>
                                <p:cTn id="15" presetID="0" presetClass="path" presetSubtype="0" accel="50000" decel="50000" fill="hold" grpId="0" nodeType="withEffect">
                                  <p:stCondLst>
                                    <p:cond delay="0"/>
                                  </p:stCondLst>
                                  <p:childTnLst>
                                    <p:animMotion origin="layout" path="M 0.00521 0.03611 L 0.70747 0.13472 " pathEditMode="relative" rAng="0" ptsTypes="AA">
                                      <p:cBhvr>
                                        <p:cTn id="16" dur="500" fill="hold"/>
                                        <p:tgtEl>
                                          <p:spTgt spid="16"/>
                                        </p:tgtEl>
                                        <p:attrNameLst>
                                          <p:attrName>ppt_x</p:attrName>
                                          <p:attrName>ppt_y</p:attrName>
                                        </p:attrNameLst>
                                      </p:cBhvr>
                                      <p:rCtr x="35104" y="4931"/>
                                    </p:animMotion>
                                  </p:childTnLst>
                                </p:cTn>
                              </p:par>
                              <p:par>
                                <p:cTn id="17" presetID="0" presetClass="path" presetSubtype="0" accel="50000" decel="50000" fill="hold" grpId="0" nodeType="withEffect">
                                  <p:stCondLst>
                                    <p:cond delay="0"/>
                                  </p:stCondLst>
                                  <p:childTnLst>
                                    <p:animMotion origin="layout" path="M 0.00174 0.02384 L 0.70677 0.09537 " pathEditMode="relative" rAng="0" ptsTypes="AA">
                                      <p:cBhvr>
                                        <p:cTn id="18" dur="500" fill="hold"/>
                                        <p:tgtEl>
                                          <p:spTgt spid="17"/>
                                        </p:tgtEl>
                                        <p:attrNameLst>
                                          <p:attrName>ppt_x</p:attrName>
                                          <p:attrName>ppt_y</p:attrName>
                                        </p:attrNameLst>
                                      </p:cBhvr>
                                      <p:rCtr x="35243" y="3565"/>
                                    </p:animMotion>
                                  </p:childTnLst>
                                </p:cTn>
                              </p:par>
                              <p:par>
                                <p:cTn id="19" presetID="0" presetClass="path" presetSubtype="0" accel="50000" decel="50000" fill="hold" grpId="0" nodeType="withEffect">
                                  <p:stCondLst>
                                    <p:cond delay="0"/>
                                  </p:stCondLst>
                                  <p:childTnLst>
                                    <p:animMotion origin="layout" path="M 0.00538 0.02616 L 0.7342 0.16458 " pathEditMode="relative" rAng="0" ptsTypes="AA">
                                      <p:cBhvr>
                                        <p:cTn id="20" dur="500" fill="hold"/>
                                        <p:tgtEl>
                                          <p:spTgt spid="18"/>
                                        </p:tgtEl>
                                        <p:attrNameLst>
                                          <p:attrName>ppt_x</p:attrName>
                                          <p:attrName>ppt_y</p:attrName>
                                        </p:attrNameLst>
                                      </p:cBhvr>
                                      <p:rCtr x="36441" y="6921"/>
                                    </p:animMotion>
                                  </p:childTnLst>
                                </p:cTn>
                              </p:par>
                              <p:par>
                                <p:cTn id="21" presetID="0" presetClass="path" presetSubtype="0" accel="50000" decel="50000" fill="hold" grpId="0" nodeType="withEffect">
                                  <p:stCondLst>
                                    <p:cond delay="0"/>
                                  </p:stCondLst>
                                  <p:childTnLst>
                                    <p:animMotion origin="layout" path="M 0.00695 0.01759 L 0.72361 0.22292 " pathEditMode="relative" rAng="0" ptsTypes="AA">
                                      <p:cBhvr>
                                        <p:cTn id="22" dur="500" fill="hold"/>
                                        <p:tgtEl>
                                          <p:spTgt spid="19"/>
                                        </p:tgtEl>
                                        <p:attrNameLst>
                                          <p:attrName>ppt_x</p:attrName>
                                          <p:attrName>ppt_y</p:attrName>
                                        </p:attrNameLst>
                                      </p:cBhvr>
                                      <p:rCtr x="35833" y="10255"/>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250"/>
                                        <p:tgtEl>
                                          <p:spTgt spid="5"/>
                                        </p:tgtEl>
                                      </p:cBhvr>
                                    </p:animEffec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US" dirty="0"/>
              <a:t>Compute-Centric Accelerators</a:t>
            </a:r>
            <a:endParaRPr lang="en-CH" dirty="0"/>
          </a:p>
        </p:txBody>
      </p:sp>
    </p:spTree>
    <p:custDataLst>
      <p:tags r:id="rId1"/>
    </p:custDataLst>
    <p:extLst>
      <p:ext uri="{BB962C8B-B14F-4D97-AF65-F5344CB8AC3E}">
        <p14:creationId xmlns:p14="http://schemas.microsoft.com/office/powerpoint/2010/main" val="189560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par>
                                <p:cTn id="38" presetID="0" presetClass="path" presetSubtype="0" accel="50000" decel="50000" fill="hold" grpId="0" nodeType="withEffect">
                                  <p:stCondLst>
                                    <p:cond delay="0"/>
                                  </p:stCondLst>
                                  <p:childTnLst>
                                    <p:animMotion origin="layout" path="M 0.01458 0.0449 L 0.73472 0.08819 " pathEditMode="relative" rAng="0" ptsTypes="AA">
                                      <p:cBhvr>
                                        <p:cTn id="39" dur="500" fill="hold"/>
                                        <p:tgtEl>
                                          <p:spTgt spid="54"/>
                                        </p:tgtEl>
                                        <p:attrNameLst>
                                          <p:attrName>ppt_x</p:attrName>
                                          <p:attrName>ppt_y</p:attrName>
                                        </p:attrNameLst>
                                      </p:cBhvr>
                                      <p:rCtr x="36007" y="2153"/>
                                    </p:animMotion>
                                  </p:childTnLst>
                                </p:cTn>
                              </p:par>
                              <p:par>
                                <p:cTn id="40" presetID="0" presetClass="path" presetSubtype="0" accel="50000" decel="50000" fill="hold" grpId="0" nodeType="withEffect">
                                  <p:stCondLst>
                                    <p:cond delay="0"/>
                                  </p:stCondLst>
                                  <p:childTnLst>
                                    <p:animMotion origin="layout" path="M -0.01268 -0.08611 L 0.71024 0.05162 " pathEditMode="relative" rAng="0" ptsTypes="AA">
                                      <p:cBhvr>
                                        <p:cTn id="41" dur="500" fill="hold"/>
                                        <p:tgtEl>
                                          <p:spTgt spid="55"/>
                                        </p:tgtEl>
                                        <p:attrNameLst>
                                          <p:attrName>ppt_x</p:attrName>
                                          <p:attrName>ppt_y</p:attrName>
                                        </p:attrNameLst>
                                      </p:cBhvr>
                                      <p:rCtr x="36146" y="6875"/>
                                    </p:animMotion>
                                  </p:childTnLst>
                                </p:cTn>
                              </p:par>
                              <p:par>
                                <p:cTn id="42" presetID="0" presetClass="path" presetSubtype="0" accel="50000" decel="50000" fill="hold" grpId="0" nodeType="withEffect">
                                  <p:stCondLst>
                                    <p:cond delay="0"/>
                                  </p:stCondLst>
                                  <p:childTnLst>
                                    <p:animMotion origin="layout" path="M -0.01597 2.59259E-6 L 0.71406 0.19097 " pathEditMode="relative" rAng="0" ptsTypes="AA">
                                      <p:cBhvr>
                                        <p:cTn id="43" dur="500" fill="hold"/>
                                        <p:tgtEl>
                                          <p:spTgt spid="56"/>
                                        </p:tgtEl>
                                        <p:attrNameLst>
                                          <p:attrName>ppt_x</p:attrName>
                                          <p:attrName>ppt_y</p:attrName>
                                        </p:attrNameLst>
                                      </p:cBhvr>
                                      <p:rCtr x="36493" y="9537"/>
                                    </p:animMotion>
                                  </p:childTnLst>
                                </p:cTn>
                              </p:par>
                              <p:par>
                                <p:cTn id="44" presetID="0" presetClass="path" presetSubtype="0" accel="50000" decel="50000" fill="hold" grpId="0" nodeType="withEffect">
                                  <p:stCondLst>
                                    <p:cond delay="0"/>
                                  </p:stCondLst>
                                  <p:childTnLst>
                                    <p:animMotion origin="layout" path="M 0.00521 0.03611 L 0.70747 0.13472 " pathEditMode="relative" rAng="0" ptsTypes="AA">
                                      <p:cBhvr>
                                        <p:cTn id="45" dur="500" fill="hold"/>
                                        <p:tgtEl>
                                          <p:spTgt spid="57"/>
                                        </p:tgtEl>
                                        <p:attrNameLst>
                                          <p:attrName>ppt_x</p:attrName>
                                          <p:attrName>ppt_y</p:attrName>
                                        </p:attrNameLst>
                                      </p:cBhvr>
                                      <p:rCtr x="35104" y="4931"/>
                                    </p:animMotion>
                                  </p:childTnLst>
                                </p:cTn>
                              </p:par>
                              <p:par>
                                <p:cTn id="46" presetID="0" presetClass="path" presetSubtype="0" accel="50000" decel="50000" fill="hold" grpId="0" nodeType="withEffect">
                                  <p:stCondLst>
                                    <p:cond delay="0"/>
                                  </p:stCondLst>
                                  <p:childTnLst>
                                    <p:animMotion origin="layout" path="M 0.00174 0.02384 L 0.70677 0.09537 " pathEditMode="relative" rAng="0" ptsTypes="AA">
                                      <p:cBhvr>
                                        <p:cTn id="47" dur="500" fill="hold"/>
                                        <p:tgtEl>
                                          <p:spTgt spid="58"/>
                                        </p:tgtEl>
                                        <p:attrNameLst>
                                          <p:attrName>ppt_x</p:attrName>
                                          <p:attrName>ppt_y</p:attrName>
                                        </p:attrNameLst>
                                      </p:cBhvr>
                                      <p:rCtr x="35243" y="3565"/>
                                    </p:animMotion>
                                  </p:childTnLst>
                                </p:cTn>
                              </p:par>
                              <p:par>
                                <p:cTn id="48" presetID="0" presetClass="path" presetSubtype="0" accel="50000" decel="50000" fill="hold" grpId="0" nodeType="withEffect">
                                  <p:stCondLst>
                                    <p:cond delay="0"/>
                                  </p:stCondLst>
                                  <p:childTnLst>
                                    <p:animMotion origin="layout" path="M 0.00538 0.02616 L 0.7342 0.16458 " pathEditMode="relative" rAng="0" ptsTypes="AA">
                                      <p:cBhvr>
                                        <p:cTn id="49" dur="500" fill="hold"/>
                                        <p:tgtEl>
                                          <p:spTgt spid="59"/>
                                        </p:tgtEl>
                                        <p:attrNameLst>
                                          <p:attrName>ppt_x</p:attrName>
                                          <p:attrName>ppt_y</p:attrName>
                                        </p:attrNameLst>
                                      </p:cBhvr>
                                      <p:rCtr x="36441" y="6921"/>
                                    </p:animMotion>
                                  </p:childTnLst>
                                </p:cTn>
                              </p:par>
                              <p:par>
                                <p:cTn id="50" presetID="0" presetClass="path" presetSubtype="0" accel="50000" decel="50000" fill="hold" grpId="0" nodeType="withEffect">
                                  <p:stCondLst>
                                    <p:cond delay="0"/>
                                  </p:stCondLst>
                                  <p:childTnLst>
                                    <p:animMotion origin="layout" path="M 0.00695 0.01759 L 0.72361 0.22292 " pathEditMode="relative" rAng="0" ptsTypes="AA">
                                      <p:cBhvr>
                                        <p:cTn id="51"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a:t>Key Idea</a:t>
            </a:r>
            <a:r>
              <a:rPr lang="en-US" dirty="0"/>
              <a:t>: In-Storage Filtering</a:t>
            </a:r>
            <a:endParaRPr lang="en-CH" dirty="0"/>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175683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471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041648"/>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 </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Architectures for Bulk Bitwise Operations</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Lunch Break</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PIM Programming &amp; Infrastructure for PIM Research</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Tentatively: </a:t>
            </a:r>
            <a:r>
              <a:rPr lang="en-US" b="0" i="0" dirty="0">
                <a:effectLst/>
                <a:latin typeface="Tahoma" panose="020B0604030504040204" pitchFamily="34" charset="0"/>
                <a:ea typeface="Tahoma" panose="020B0604030504040204" pitchFamily="34" charset="0"/>
                <a:cs typeface="Tahoma" panose="020B0604030504040204" pitchFamily="34" charset="0"/>
              </a:rPr>
              <a:t>Hands-on Lab on Programming and Understanding a Real Processing-in-Memory Architecture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40011798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1993674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923071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
        <p:nvSpPr>
          <p:cNvPr id="4" name="Slide Number Placeholder 2">
            <a:extLst>
              <a:ext uri="{FF2B5EF4-FFF2-40B4-BE49-F238E27FC236}">
                <a16:creationId xmlns:a16="http://schemas.microsoft.com/office/drawing/2014/main" id="{B3A6BFFB-90AE-97D7-D551-43C419435C9A}"/>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855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2">
            <a:extLst>
              <a:ext uri="{FF2B5EF4-FFF2-40B4-BE49-F238E27FC236}">
                <a16:creationId xmlns:a16="http://schemas.microsoft.com/office/drawing/2014/main" id="{11D7D7FD-81D3-66FA-2B57-A8F45F5F3718}"/>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129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
        <p:nvSpPr>
          <p:cNvPr id="4" name="Slide Number Placeholder 2">
            <a:extLst>
              <a:ext uri="{FF2B5EF4-FFF2-40B4-BE49-F238E27FC236}">
                <a16:creationId xmlns:a16="http://schemas.microsoft.com/office/drawing/2014/main" id="{332F0445-3D08-B981-14A6-70B0313CB4FB}"/>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5884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
        <p:nvSpPr>
          <p:cNvPr id="3" name="Slide Number Placeholder 2">
            <a:extLst>
              <a:ext uri="{FF2B5EF4-FFF2-40B4-BE49-F238E27FC236}">
                <a16:creationId xmlns:a16="http://schemas.microsoft.com/office/drawing/2014/main" id="{BC89F45E-EA00-7042-34EF-2499AA95188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938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2">
            <a:extLst>
              <a:ext uri="{FF2B5EF4-FFF2-40B4-BE49-F238E27FC236}">
                <a16:creationId xmlns:a16="http://schemas.microsoft.com/office/drawing/2014/main" id="{43B99FF9-B452-A126-3A95-8A86EF1998B2}"/>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7856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
        <p:nvSpPr>
          <p:cNvPr id="4" name="Slide Number Placeholder 2">
            <a:extLst>
              <a:ext uri="{FF2B5EF4-FFF2-40B4-BE49-F238E27FC236}">
                <a16:creationId xmlns:a16="http://schemas.microsoft.com/office/drawing/2014/main" id="{94D2685E-23C0-E904-C740-FA6A96E23852}"/>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16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560784"/>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4" name="Slide Number Placeholder 2">
            <a:extLst>
              <a:ext uri="{FF2B5EF4-FFF2-40B4-BE49-F238E27FC236}">
                <a16:creationId xmlns:a16="http://schemas.microsoft.com/office/drawing/2014/main" id="{F80DBA3C-8255-917C-D304-30E2283E5F6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3498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1" cy="963950"/>
            <a:chOff x="1867295" y="5514549"/>
            <a:chExt cx="6500484"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67296" y="5566577"/>
              <a:ext cx="6500483"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4" name="Slide Number Placeholder 2">
            <a:extLst>
              <a:ext uri="{FF2B5EF4-FFF2-40B4-BE49-F238E27FC236}">
                <a16:creationId xmlns:a16="http://schemas.microsoft.com/office/drawing/2014/main" id="{0B26BC96-BF7B-E680-F851-F8A067FD924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476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near Memory</a:t>
            </a:r>
          </a:p>
          <a:p>
            <a:pPr algn="l"/>
            <a:r>
              <a:rPr lang="en-US" sz="3600" dirty="0"/>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9215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3820133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
        <p:nvSpPr>
          <p:cNvPr id="5" name="Slide Number Placeholder 2">
            <a:extLst>
              <a:ext uri="{FF2B5EF4-FFF2-40B4-BE49-F238E27FC236}">
                <a16:creationId xmlns:a16="http://schemas.microsoft.com/office/drawing/2014/main" id="{8044268D-2D21-753F-DE26-43AA6C0A7A1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31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766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678925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4111043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3365760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75C9-5965-11A5-030C-EED3F0E83C8F}"/>
              </a:ext>
            </a:extLst>
          </p:cNvPr>
          <p:cNvSpPr>
            <a:spLocks noGrp="1"/>
          </p:cNvSpPr>
          <p:nvPr>
            <p:ph type="title"/>
          </p:nvPr>
        </p:nvSpPr>
        <p:spPr/>
        <p:txBody>
          <a:bodyPr/>
          <a:lstStyle/>
          <a:p>
            <a:r>
              <a:rPr lang="en-US" dirty="0"/>
              <a:t>Accelerating Runahead Execution </a:t>
            </a:r>
          </a:p>
        </p:txBody>
      </p:sp>
      <p:sp>
        <p:nvSpPr>
          <p:cNvPr id="3" name="Content Placeholder 2">
            <a:extLst>
              <a:ext uri="{FF2B5EF4-FFF2-40B4-BE49-F238E27FC236}">
                <a16:creationId xmlns:a16="http://schemas.microsoft.com/office/drawing/2014/main" id="{DD685628-8E0B-E342-0884-0EB3CA4B8E0E}"/>
              </a:ext>
            </a:extLst>
          </p:cNvPr>
          <p:cNvSpPr>
            <a:spLocks noGrp="1"/>
          </p:cNvSpPr>
          <p:nvPr>
            <p:ph idx="1"/>
          </p:nvPr>
        </p:nvSpPr>
        <p:spPr/>
        <p:txBody>
          <a:bodyPr/>
          <a:lstStyle/>
          <a:p>
            <a:r>
              <a:rPr lang="en-IN" sz="1800" b="0" i="0" u="none" strike="noStrike" dirty="0">
                <a:solidFill>
                  <a:srgbClr val="000000"/>
                </a:solidFill>
                <a:effectLst/>
              </a:rPr>
              <a:t>Milad Hashemi, </a:t>
            </a:r>
            <a:r>
              <a:rPr lang="en-IN" sz="1800" b="0" i="0" strike="noStrike" dirty="0" err="1">
                <a:solidFill>
                  <a:srgbClr val="000000"/>
                </a:solidFill>
                <a:effectLst/>
              </a:rPr>
              <a:t>Onur</a:t>
            </a:r>
            <a:r>
              <a:rPr lang="en-IN" sz="1800" b="0" i="0" strike="noStrike" dirty="0">
                <a:solidFill>
                  <a:srgbClr val="000000"/>
                </a:solidFill>
                <a:effectLst/>
              </a:rPr>
              <a:t> </a:t>
            </a:r>
            <a:r>
              <a:rPr lang="en-IN" sz="1800" b="0" i="0" strike="noStrike" dirty="0" err="1">
                <a:solidFill>
                  <a:srgbClr val="000000"/>
                </a:solidFill>
                <a:effectLst/>
              </a:rPr>
              <a:t>Mutlu</a:t>
            </a:r>
            <a:r>
              <a:rPr lang="en-IN" sz="1800" b="0" i="0" u="none" strike="noStrike" dirty="0">
                <a:solidFill>
                  <a:srgbClr val="000000"/>
                </a:solidFill>
                <a:effectLst/>
              </a:rPr>
              <a:t>, and Yale N. </a:t>
            </a:r>
            <a:r>
              <a:rPr lang="en-IN" sz="1800" b="0" i="0" u="none" strike="noStrike" dirty="0" err="1">
                <a:solidFill>
                  <a:srgbClr val="000000"/>
                </a:solidFill>
                <a:effectLst/>
              </a:rPr>
              <a:t>Patt</a:t>
            </a:r>
            <a:r>
              <a:rPr lang="en-IN" sz="1800" b="0" i="0" u="none" strike="noStrike" dirty="0">
                <a:solidFill>
                  <a:srgbClr val="000000"/>
                </a:solidFill>
                <a:effectLst/>
              </a:rPr>
              <a:t>,</a:t>
            </a:r>
            <a:br>
              <a:rPr lang="en-IN" sz="1800" b="0" i="0" u="none" strike="noStrike" dirty="0">
                <a:solidFill>
                  <a:srgbClr val="000000"/>
                </a:solidFill>
                <a:effectLst/>
              </a:rPr>
            </a:br>
            <a:r>
              <a:rPr lang="en-IN" sz="1800" b="1" i="0" u="none" strike="noStrike" dirty="0">
                <a:solidFill>
                  <a:srgbClr val="0000FF"/>
                </a:solidFill>
                <a:effectLst/>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IN" sz="1800" b="0" i="0" u="none" strike="noStrike" dirty="0">
                <a:solidFill>
                  <a:srgbClr val="000000"/>
                </a:solidFill>
                <a:effectLst/>
              </a:rPr>
            </a:br>
            <a:r>
              <a:rPr lang="en-IN" sz="1800" b="0" i="1" u="none" strike="noStrike" dirty="0">
                <a:solidFill>
                  <a:srgbClr val="000000"/>
                </a:solidFill>
                <a:effectLst/>
              </a:rPr>
              <a:t>Proceedings of the </a:t>
            </a:r>
            <a:r>
              <a:rPr lang="en-IN" sz="1800" b="0" i="1" u="none" strike="noStrike" dirty="0">
                <a:solidFill>
                  <a:srgbClr val="000000"/>
                </a:solidFill>
                <a:effectLst/>
                <a:hlinkClick r:id="rId3"/>
              </a:rPr>
              <a:t>49th International Symposium on Microarchitecture</a:t>
            </a:r>
            <a:r>
              <a:rPr lang="en-IN" sz="1800" b="0" i="1" u="none" strike="noStrike" dirty="0">
                <a:solidFill>
                  <a:srgbClr val="000000"/>
                </a:solidFill>
                <a:effectLst/>
              </a:rPr>
              <a:t> (</a:t>
            </a:r>
            <a:r>
              <a:rPr lang="en-IN" sz="1800" b="1" i="1" u="none" strike="noStrike" dirty="0">
                <a:solidFill>
                  <a:srgbClr val="000000"/>
                </a:solidFill>
                <a:effectLst/>
              </a:rPr>
              <a:t>MICRO</a:t>
            </a:r>
            <a:r>
              <a:rPr lang="en-IN" sz="1800" b="0" i="1" u="none" strike="noStrike" dirty="0">
                <a:solidFill>
                  <a:srgbClr val="000000"/>
                </a:solidFill>
                <a:effectLst/>
              </a:rPr>
              <a:t>)</a:t>
            </a:r>
            <a:r>
              <a:rPr lang="en-IN" sz="1800" b="0" i="0" u="none" strike="noStrike" dirty="0">
                <a:solidFill>
                  <a:srgbClr val="000000"/>
                </a:solidFill>
                <a:effectLst/>
              </a:rPr>
              <a:t>, Taipei, Taiwan, October 2016. </a:t>
            </a:r>
            <a:br>
              <a:rPr lang="en-IN" sz="1800" b="0" i="0" u="none" strike="noStrike" dirty="0">
                <a:solidFill>
                  <a:srgbClr val="000000"/>
                </a:solidFill>
                <a:effectLst/>
              </a:rPr>
            </a:br>
            <a:r>
              <a:rPr lang="en-IN" sz="1800" b="0" i="0" u="none" strike="noStrike" dirty="0">
                <a:solidFill>
                  <a:srgbClr val="000000"/>
                </a:solidFill>
                <a:effectLst/>
              </a:rPr>
              <a:t>[</a:t>
            </a:r>
            <a:r>
              <a:rPr lang="en-IN" sz="1800" b="0" i="0" u="none" strike="noStrike" dirty="0">
                <a:solidFill>
                  <a:srgbClr val="000000"/>
                </a:solidFill>
                <a:effectLst/>
                <a:hlinkClick r:id="rId4"/>
              </a:rPr>
              <a:t>Slides (pptx)</a:t>
            </a:r>
            <a:r>
              <a:rPr lang="en-IN" sz="1800" b="0" i="0" u="none" strike="noStrike" dirty="0">
                <a:solidFill>
                  <a:srgbClr val="000000"/>
                </a:solidFill>
                <a:effectLst/>
              </a:rPr>
              <a:t> </a:t>
            </a:r>
            <a:r>
              <a:rPr lang="en-IN" sz="1800" b="0" i="0" u="none" strike="noStrike" dirty="0">
                <a:solidFill>
                  <a:srgbClr val="000000"/>
                </a:solidFill>
                <a:effectLst/>
                <a:hlinkClick r:id="rId5"/>
              </a:rPr>
              <a:t>(pdf)</a:t>
            </a:r>
            <a:r>
              <a:rPr lang="en-IN" sz="1800" b="0" i="0" u="none" strike="noStrike" dirty="0">
                <a:solidFill>
                  <a:srgbClr val="000000"/>
                </a:solidFill>
                <a:effectLst/>
              </a:rPr>
              <a:t>] [</a:t>
            </a:r>
            <a:r>
              <a:rPr lang="en-IN" sz="1800" b="0" i="0" u="none" strike="noStrike" dirty="0">
                <a:solidFill>
                  <a:srgbClr val="000000"/>
                </a:solidFill>
                <a:effectLst/>
                <a:hlinkClick r:id="rId6"/>
              </a:rPr>
              <a:t>Lightning Session Slides (pdf)</a:t>
            </a:r>
            <a:r>
              <a:rPr lang="en-IN" sz="1800" b="0" i="0" u="none" strike="noStrike" dirty="0">
                <a:solidFill>
                  <a:srgbClr val="000000"/>
                </a:solidFill>
                <a:effectLst/>
              </a:rPr>
              <a:t>] [</a:t>
            </a:r>
            <a:r>
              <a:rPr lang="en-IN" sz="1800" b="0" i="0" u="none" strike="noStrike" dirty="0">
                <a:solidFill>
                  <a:srgbClr val="000000"/>
                </a:solidFill>
                <a:effectLst/>
                <a:hlinkClick r:id="rId7"/>
              </a:rPr>
              <a:t>Poster (pptx)</a:t>
            </a:r>
            <a:r>
              <a:rPr lang="en-IN" sz="1800" b="0" i="0" u="none" strike="noStrike" dirty="0">
                <a:solidFill>
                  <a:srgbClr val="000000"/>
                </a:solidFill>
                <a:effectLst/>
              </a:rPr>
              <a:t> </a:t>
            </a:r>
            <a:r>
              <a:rPr lang="en-IN" sz="1800" b="0" i="0" u="none" strike="noStrike" dirty="0">
                <a:solidFill>
                  <a:srgbClr val="000000"/>
                </a:solidFill>
                <a:effectLst/>
                <a:hlinkClick r:id="rId8"/>
              </a:rPr>
              <a:t>(pdf)</a:t>
            </a:r>
            <a:r>
              <a:rPr lang="en-IN" sz="1800" b="0" i="0" u="none" strike="noStrike" dirty="0">
                <a:solidFill>
                  <a:srgbClr val="000000"/>
                </a:solidFill>
                <a:effectLst/>
              </a:rPr>
              <a:t>] </a:t>
            </a:r>
            <a:br>
              <a:rPr lang="en-IN" sz="1800" b="0" i="0" u="none" strike="noStrike" dirty="0">
                <a:solidFill>
                  <a:srgbClr val="000000"/>
                </a:solidFill>
                <a:effectLst/>
              </a:rPr>
            </a:br>
            <a:r>
              <a:rPr lang="en-IN" sz="1800" b="1" i="1" u="none" strike="noStrike" dirty="0">
                <a:solidFill>
                  <a:srgbClr val="FF0000"/>
                </a:solidFill>
                <a:effectLst/>
              </a:rPr>
              <a:t>Best paper session.</a:t>
            </a:r>
            <a:r>
              <a:rPr lang="en-IN" sz="1800" b="0" i="0" u="none" strike="noStrike" dirty="0">
                <a:solidFill>
                  <a:srgbClr val="FF0000"/>
                </a:solidFill>
                <a:effectLst/>
              </a:rPr>
              <a:t> </a:t>
            </a:r>
          </a:p>
          <a:p>
            <a:endParaRPr lang="en-US" sz="1800" dirty="0"/>
          </a:p>
        </p:txBody>
      </p:sp>
      <p:sp>
        <p:nvSpPr>
          <p:cNvPr id="4" name="Slide Number Placeholder 3">
            <a:extLst>
              <a:ext uri="{FF2B5EF4-FFF2-40B4-BE49-F238E27FC236}">
                <a16:creationId xmlns:a16="http://schemas.microsoft.com/office/drawing/2014/main" id="{ACF26F5B-8089-AF12-92ED-C71919263E0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40C8-74D7-164B-89BA-8F954C36C301}"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8" name="Picture 7">
            <a:extLst>
              <a:ext uri="{FF2B5EF4-FFF2-40B4-BE49-F238E27FC236}">
                <a16:creationId xmlns:a16="http://schemas.microsoft.com/office/drawing/2014/main" id="{8F865AEC-3A83-41D2-A2B3-73AA459288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12" y="4005064"/>
            <a:ext cx="9246503" cy="2016224"/>
          </a:xfrm>
          <a:prstGeom prst="rect">
            <a:avLst/>
          </a:prstGeom>
        </p:spPr>
      </p:pic>
    </p:spTree>
    <p:extLst>
      <p:ext uri="{BB962C8B-B14F-4D97-AF65-F5344CB8AC3E}">
        <p14:creationId xmlns:p14="http://schemas.microsoft.com/office/powerpoint/2010/main" val="35139543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5056257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8624366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2899680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a:t>Accelerating </a:t>
            </a:r>
            <a:r>
              <a:rPr lang="en-US" dirty="0" err="1"/>
              <a:t>Basecalling</a:t>
            </a:r>
            <a:r>
              <a:rPr lang="en-US" dirty="0"/>
              <a:t> + Read Mapping</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0880594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r>
              <a:rPr lang="en-US" sz="1800" dirty="0"/>
              <a:t>[</a:t>
            </a:r>
            <a:r>
              <a:rPr lang="en-US" sz="1800" dirty="0">
                <a:hlinkClick r:id="rId7"/>
              </a:rPr>
              <a:t>Source Code</a:t>
            </a:r>
            <a:r>
              <a:rPr lang="en-US" sz="1800" dirty="0"/>
              <a:t>]</a:t>
            </a:r>
          </a:p>
          <a:p>
            <a:pPr marL="0" indent="0">
              <a:buNone/>
            </a:pP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8"/>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16780136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6E8-1782-6643-8F8C-01860653BFD1}"/>
              </a:ext>
            </a:extLst>
          </p:cNvPr>
          <p:cNvSpPr>
            <a:spLocks noGrp="1"/>
          </p:cNvSpPr>
          <p:nvPr>
            <p:ph type="title"/>
          </p:nvPr>
        </p:nvSpPr>
        <p:spPr/>
        <p:txBody>
          <a:bodyPr/>
          <a:lstStyle/>
          <a:p>
            <a:r>
              <a:rPr lang="en-US" dirty="0"/>
              <a:t>Accelerating Graph Pattern Mining</a:t>
            </a:r>
          </a:p>
        </p:txBody>
      </p:sp>
      <p:sp>
        <p:nvSpPr>
          <p:cNvPr id="3" name="Content Placeholder 2">
            <a:extLst>
              <a:ext uri="{FF2B5EF4-FFF2-40B4-BE49-F238E27FC236}">
                <a16:creationId xmlns:a16="http://schemas.microsoft.com/office/drawing/2014/main" id="{F343E170-D71E-634F-A533-6F399A423E3F}"/>
              </a:ext>
            </a:extLst>
          </p:cNvPr>
          <p:cNvSpPr>
            <a:spLocks noGrp="1"/>
          </p:cNvSpPr>
          <p:nvPr>
            <p:ph idx="1"/>
          </p:nvPr>
        </p:nvSpPr>
        <p:spPr>
          <a:xfrm>
            <a:off x="228600" y="908720"/>
            <a:ext cx="8610600" cy="5267672"/>
          </a:xfrm>
        </p:spPr>
        <p:txBody>
          <a:bodyPr/>
          <a:lstStyle/>
          <a:p>
            <a:r>
              <a:rPr lang="en-US" sz="1500" dirty="0"/>
              <a:t>Maciej Besta, Raghavendra </a:t>
            </a:r>
            <a:r>
              <a:rPr lang="en-US" sz="1500" dirty="0" err="1"/>
              <a:t>Kanakagiri</a:t>
            </a:r>
            <a:r>
              <a:rPr lang="en-US" sz="1500" dirty="0"/>
              <a:t>, Grzegorz Kwasniewski, </a:t>
            </a:r>
            <a:r>
              <a:rPr lang="en-US" sz="1500" dirty="0" err="1"/>
              <a:t>Rachata</a:t>
            </a:r>
            <a:r>
              <a:rPr lang="en-US" sz="1500" dirty="0"/>
              <a:t> </a:t>
            </a:r>
            <a:r>
              <a:rPr lang="en-US" sz="1500" dirty="0" err="1"/>
              <a:t>Ausavarungnirun</a:t>
            </a:r>
            <a:r>
              <a:rPr lang="en-US" sz="1500" dirty="0"/>
              <a:t>, Jakub </a:t>
            </a:r>
            <a:r>
              <a:rPr lang="en-US" sz="1500" dirty="0" err="1"/>
              <a:t>Beránek</a:t>
            </a:r>
            <a:r>
              <a:rPr lang="en-US" sz="1500" dirty="0"/>
              <a:t>, Konstantinos </a:t>
            </a:r>
            <a:r>
              <a:rPr lang="en-US" sz="1500" dirty="0" err="1"/>
              <a:t>Kanellopoulos</a:t>
            </a:r>
            <a:r>
              <a:rPr lang="en-US" sz="1500" dirty="0"/>
              <a:t>, </a:t>
            </a:r>
            <a:r>
              <a:rPr lang="en-US" sz="1500" dirty="0" err="1"/>
              <a:t>Kacper</a:t>
            </a:r>
            <a:r>
              <a:rPr lang="en-US" sz="1500" dirty="0"/>
              <a:t> </a:t>
            </a:r>
            <a:r>
              <a:rPr lang="en-US" sz="1500" dirty="0" err="1"/>
              <a:t>Janda</a:t>
            </a:r>
            <a:r>
              <a:rPr lang="en-US" sz="1500" dirty="0"/>
              <a:t>, </a:t>
            </a:r>
            <a:r>
              <a:rPr lang="en-US" sz="1500" dirty="0" err="1"/>
              <a:t>Zur</a:t>
            </a:r>
            <a:r>
              <a:rPr lang="en-US" sz="1500" dirty="0"/>
              <a:t> </a:t>
            </a:r>
            <a:r>
              <a:rPr lang="en-US" sz="1500" dirty="0" err="1"/>
              <a:t>Vonarburg-Shmaria</a:t>
            </a:r>
            <a:r>
              <a:rPr lang="en-US" sz="1500" dirty="0"/>
              <a:t>, Lukas </a:t>
            </a:r>
            <a:r>
              <a:rPr lang="en-US" sz="1500" dirty="0" err="1"/>
              <a:t>Gianinazzi</a:t>
            </a:r>
            <a:r>
              <a:rPr lang="en-US" sz="1500" dirty="0"/>
              <a:t>, Ioana Stefan, Juan Gómez-Luna, Marcin </a:t>
            </a:r>
            <a:r>
              <a:rPr lang="en-US" sz="1500" dirty="0" err="1"/>
              <a:t>Copik</a:t>
            </a:r>
            <a:r>
              <a:rPr lang="en-US" sz="1500" dirty="0"/>
              <a:t>, Lukas Kapp-</a:t>
            </a:r>
            <a:r>
              <a:rPr lang="en-US" sz="1500" dirty="0" err="1"/>
              <a:t>Schwoerer</a:t>
            </a:r>
            <a:r>
              <a:rPr lang="en-US" sz="1500" dirty="0"/>
              <a:t>, Salvatore Di Girolamo, Nils </a:t>
            </a:r>
            <a:r>
              <a:rPr lang="en-US" sz="1500" dirty="0" err="1"/>
              <a:t>Blach</a:t>
            </a:r>
            <a:r>
              <a:rPr lang="en-US" sz="1500" dirty="0"/>
              <a:t>, Marek Konieczny, Onur Mutlu, and </a:t>
            </a:r>
            <a:r>
              <a:rPr lang="en-US" sz="1500" dirty="0" err="1"/>
              <a:t>Torsten</a:t>
            </a:r>
            <a:r>
              <a:rPr lang="en-US" sz="1500" dirty="0"/>
              <a:t> </a:t>
            </a:r>
            <a:r>
              <a:rPr lang="en-US" sz="1500" dirty="0" err="1"/>
              <a:t>Hoefler</a:t>
            </a:r>
            <a:r>
              <a:rPr lang="en-US" sz="1500" dirty="0"/>
              <a:t>,</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"SISA: Set-Centric Instruction Set Architecture for Graph Mining on Processing-in-Memory Systems"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(pdf)</a:t>
            </a:r>
            <a:r>
              <a:rPr lang="en-US" sz="1500" dirty="0"/>
              <a:t>]</a:t>
            </a:r>
            <a:br>
              <a:rPr lang="en-US" sz="1500" dirty="0"/>
            </a:br>
            <a:r>
              <a:rPr lang="en-US" sz="1500" dirty="0"/>
              <a:t>[</a:t>
            </a:r>
            <a:r>
              <a:rPr lang="en-US" sz="1500" dirty="0">
                <a:hlinkClick r:id="rId5"/>
              </a:rPr>
              <a:t>Talk Video</a:t>
            </a:r>
            <a:r>
              <a:rPr lang="en-US" sz="1500" dirty="0"/>
              <a:t> (22 minutes)]</a:t>
            </a:r>
            <a:br>
              <a:rPr lang="en-US" sz="1500" dirty="0"/>
            </a:br>
            <a:r>
              <a:rPr lang="en-US" sz="1500" dirty="0"/>
              <a:t>[</a:t>
            </a:r>
            <a:r>
              <a:rPr lang="en-US" sz="1500" dirty="0">
                <a:hlinkClick r:id="rId6"/>
              </a:rPr>
              <a:t>Lightning Talk Video</a:t>
            </a:r>
            <a:r>
              <a:rPr lang="en-US" sz="1500" dirty="0"/>
              <a:t> (1.5 minutes)]</a:t>
            </a:r>
            <a:br>
              <a:rPr lang="en-US" sz="1500" dirty="0"/>
            </a:br>
            <a:r>
              <a:rPr lang="en-US" sz="1500" dirty="0"/>
              <a:t>[</a:t>
            </a:r>
            <a:r>
              <a:rPr lang="en-US" sz="1500" dirty="0">
                <a:hlinkClick r:id="rId7"/>
              </a:rPr>
              <a:t>Full arXiv version</a:t>
            </a:r>
            <a:r>
              <a:rPr lang="en-US" sz="1500" dirty="0"/>
              <a:t>]</a:t>
            </a:r>
          </a:p>
          <a:p>
            <a:pPr marL="0" indent="0">
              <a:buNone/>
            </a:pPr>
            <a:br>
              <a:rPr lang="en-US" sz="1500" dirty="0"/>
            </a:br>
            <a:endParaRPr lang="en-US" sz="1500" dirty="0"/>
          </a:p>
        </p:txBody>
      </p:sp>
      <p:sp>
        <p:nvSpPr>
          <p:cNvPr id="4" name="Slide Number Placeholder 3">
            <a:extLst>
              <a:ext uri="{FF2B5EF4-FFF2-40B4-BE49-F238E27FC236}">
                <a16:creationId xmlns:a16="http://schemas.microsoft.com/office/drawing/2014/main" id="{5A48F706-A831-C54E-B91E-4FFC8E0C8A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041EA71-B1C7-FF49-BB1B-C78853115E49}"/>
              </a:ext>
            </a:extLst>
          </p:cNvPr>
          <p:cNvPicPr>
            <a:picLocks noChangeAspect="1"/>
          </p:cNvPicPr>
          <p:nvPr/>
        </p:nvPicPr>
        <p:blipFill>
          <a:blip r:embed="rId8"/>
          <a:stretch>
            <a:fillRect/>
          </a:stretch>
        </p:blipFill>
        <p:spPr>
          <a:xfrm>
            <a:off x="0" y="3861048"/>
            <a:ext cx="9144000" cy="2481246"/>
          </a:xfrm>
          <a:prstGeom prst="rect">
            <a:avLst/>
          </a:prstGeom>
        </p:spPr>
      </p:pic>
    </p:spTree>
    <p:extLst>
      <p:ext uri="{BB962C8B-B14F-4D97-AF65-F5344CB8AC3E}">
        <p14:creationId xmlns:p14="http://schemas.microsoft.com/office/powerpoint/2010/main" val="357788406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E8B4-949E-9F09-043F-5209533A1F31}"/>
              </a:ext>
            </a:extLst>
          </p:cNvPr>
          <p:cNvSpPr>
            <a:spLocks noGrp="1"/>
          </p:cNvSpPr>
          <p:nvPr>
            <p:ph type="title"/>
          </p:nvPr>
        </p:nvSpPr>
        <p:spPr>
          <a:xfrm>
            <a:off x="228600" y="152400"/>
            <a:ext cx="9816008" cy="1066800"/>
          </a:xfrm>
        </p:spPr>
        <p:txBody>
          <a:bodyPr/>
          <a:lstStyle/>
          <a:p>
            <a:r>
              <a:rPr lang="en-US" dirty="0">
                <a:solidFill>
                  <a:srgbClr val="006633"/>
                </a:solidFill>
              </a:rPr>
              <a:t>Accelerating HTAP Database Systems</a:t>
            </a:r>
            <a:endParaRPr lang="en-US" sz="3800" dirty="0"/>
          </a:p>
        </p:txBody>
      </p:sp>
      <p:sp>
        <p:nvSpPr>
          <p:cNvPr id="3" name="Content Placeholder 2">
            <a:extLst>
              <a:ext uri="{FF2B5EF4-FFF2-40B4-BE49-F238E27FC236}">
                <a16:creationId xmlns:a16="http://schemas.microsoft.com/office/drawing/2014/main" id="{B6DD14E2-BB96-C8B9-DAB3-23B6688E34E3}"/>
              </a:ext>
            </a:extLst>
          </p:cNvPr>
          <p:cNvSpPr>
            <a:spLocks noGrp="1"/>
          </p:cNvSpPr>
          <p:nvPr>
            <p:ph idx="1"/>
          </p:nvPr>
        </p:nvSpPr>
        <p:spPr>
          <a:xfrm>
            <a:off x="228600" y="1124744"/>
            <a:ext cx="8610600" cy="5123656"/>
          </a:xfrm>
        </p:spPr>
        <p:txBody>
          <a:bodyPr/>
          <a:lstStyle/>
          <a:p>
            <a:r>
              <a:rPr lang="en-US" sz="1700" dirty="0" err="1"/>
              <a:t>Amirali</a:t>
            </a:r>
            <a:r>
              <a:rPr lang="en-US" sz="1700" dirty="0"/>
              <a:t> </a:t>
            </a:r>
            <a:r>
              <a:rPr lang="en-US" sz="1700" dirty="0" err="1"/>
              <a:t>Boroumand</a:t>
            </a:r>
            <a:r>
              <a:rPr lang="en-US" sz="1700" dirty="0"/>
              <a:t>, </a:t>
            </a:r>
            <a:r>
              <a:rPr lang="en-US" sz="1700" dirty="0" err="1"/>
              <a:t>Saugata</a:t>
            </a:r>
            <a:r>
              <a:rPr lang="en-US" sz="1700" dirty="0"/>
              <a:t> Ghose, Geraldo F. Oliveira,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"Polynesia: Enabling High-Performance and Energy-Efficient Hybrid Transactional/Analytical Databases with Hardware/Software Co-Design"</a:t>
            </a:r>
            <a:br>
              <a:rPr lang="en-US" sz="1700" dirty="0">
                <a:solidFill>
                  <a:srgbClr val="0000FF"/>
                </a:solidFill>
              </a:rPr>
            </a:br>
            <a:r>
              <a:rPr lang="en-US" sz="1700" i="1" dirty="0"/>
              <a:t>Proceedings of the </a:t>
            </a:r>
            <a:r>
              <a:rPr lang="en-US" sz="1700" i="1" dirty="0">
                <a:hlinkClick r:id="rId3"/>
              </a:rPr>
              <a:t>38th International Conference on Data Engineering</a:t>
            </a:r>
            <a:r>
              <a:rPr lang="en-US" sz="1700" i="1" dirty="0"/>
              <a:t> (</a:t>
            </a:r>
            <a:r>
              <a:rPr lang="en-US" sz="1700" b="1" i="1" dirty="0"/>
              <a:t>ICDE</a:t>
            </a:r>
            <a:r>
              <a:rPr lang="en-US" sz="1700" i="1" dirty="0"/>
              <a:t>)</a:t>
            </a:r>
            <a:r>
              <a:rPr lang="en-US" sz="1700" dirty="0"/>
              <a:t>, Virtual, May 2022.</a:t>
            </a:r>
            <a:br>
              <a:rPr lang="en-US" sz="1700" dirty="0"/>
            </a:br>
            <a:r>
              <a:rPr lang="en-US" sz="1700" dirty="0"/>
              <a:t>[</a:t>
            </a:r>
            <a:r>
              <a:rPr lang="en-US" sz="1700" dirty="0">
                <a:hlinkClick r:id="rId4"/>
              </a:rPr>
              <a:t>arXiv version</a:t>
            </a:r>
            <a:r>
              <a:rPr lang="en-US" sz="1700" dirty="0"/>
              <a:t>]</a:t>
            </a:r>
            <a:br>
              <a:rPr lang="en-US" sz="1700" dirty="0"/>
            </a:br>
            <a:r>
              <a:rPr lang="en-US" sz="1700" dirty="0"/>
              <a:t>[</a:t>
            </a:r>
            <a:r>
              <a:rPr lang="en-US" sz="1700" dirty="0">
                <a:hlinkClick r:id="rId5"/>
              </a:rPr>
              <a:t>Slides (pptx)</a:t>
            </a:r>
            <a:r>
              <a:rPr lang="en-US" sz="1700" dirty="0"/>
              <a:t> </a:t>
            </a:r>
            <a:r>
              <a:rPr lang="en-US" sz="1700" dirty="0">
                <a:hlinkClick r:id="rId6"/>
              </a:rPr>
              <a:t>(pdf)</a:t>
            </a:r>
            <a:r>
              <a:rPr lang="en-US" sz="1700" dirty="0"/>
              <a:t>]</a:t>
            </a:r>
            <a:br>
              <a:rPr lang="en-US" sz="1700" dirty="0"/>
            </a:br>
            <a:r>
              <a:rPr lang="en-US" sz="1700" dirty="0"/>
              <a:t>[</a:t>
            </a:r>
            <a:r>
              <a:rPr lang="en-US" sz="1700" dirty="0">
                <a:hlinkClick r:id="rId7"/>
              </a:rPr>
              <a:t>Short Talk Slides (pptx)</a:t>
            </a:r>
            <a:r>
              <a:rPr lang="en-US" sz="1700" dirty="0"/>
              <a:t> </a:t>
            </a:r>
            <a:r>
              <a:rPr lang="en-US" sz="1700" dirty="0">
                <a:hlinkClick r:id="rId8"/>
              </a:rPr>
              <a:t>(pdf)</a:t>
            </a:r>
            <a:r>
              <a:rPr lang="en-US" sz="1700" dirty="0"/>
              <a:t>]</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CBDCB64F-3910-12B7-4D3E-28FB26AB451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20A66B2-A34D-555A-B962-7CC892A81C76}"/>
              </a:ext>
            </a:extLst>
          </p:cNvPr>
          <p:cNvPicPr>
            <a:picLocks noChangeAspect="1"/>
          </p:cNvPicPr>
          <p:nvPr/>
        </p:nvPicPr>
        <p:blipFill>
          <a:blip r:embed="rId9"/>
          <a:stretch>
            <a:fillRect/>
          </a:stretch>
        </p:blipFill>
        <p:spPr>
          <a:xfrm>
            <a:off x="0" y="4077072"/>
            <a:ext cx="9144000" cy="1912243"/>
          </a:xfrm>
          <a:prstGeom prst="rect">
            <a:avLst/>
          </a:prstGeom>
        </p:spPr>
      </p:pic>
      <p:sp>
        <p:nvSpPr>
          <p:cNvPr id="6" name="TextBox 5">
            <a:extLst>
              <a:ext uri="{FF2B5EF4-FFF2-40B4-BE49-F238E27FC236}">
                <a16:creationId xmlns:a16="http://schemas.microsoft.com/office/drawing/2014/main" id="{8062D7E6-31B2-D4AC-7E0C-D0BA16566789}"/>
              </a:ext>
            </a:extLst>
          </p:cNvPr>
          <p:cNvSpPr txBox="1"/>
          <p:nvPr/>
        </p:nvSpPr>
        <p:spPr>
          <a:xfrm>
            <a:off x="1657151" y="6381328"/>
            <a:ext cx="57534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https://arxiv.org/pdf/2204.11275.pdf</a:t>
            </a:r>
            <a:r>
              <a:rPr kumimoji="0" lang="en-US" sz="22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7044104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155345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0"/>
            <a:ext cx="9144000" cy="2864653"/>
          </a:xfrm>
          <a:solidFill>
            <a:schemeClr val="tx2">
              <a:lumMod val="75000"/>
            </a:schemeClr>
          </a:solidFill>
        </p:spPr>
        <p:txBody>
          <a:bodyPr/>
          <a:lstStyle/>
          <a:p>
            <a:r>
              <a:rPr lang="en-US" sz="3000" b="1" dirty="0">
                <a:solidFill>
                  <a:schemeClr val="bg1">
                    <a:lumMod val="95000"/>
                  </a:schemeClr>
                </a:solidFill>
                <a:latin typeface="Gill Sans MT" panose="020B0502020104020203" pitchFamily="34" charset="77"/>
              </a:rPr>
              <a:t>Google Neural Network Models for Edge Devices: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Analyzing and Mitigating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Machine Learning Inference Bottlenecks</a:t>
            </a: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0" y="3056347"/>
            <a:ext cx="9144000" cy="12618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Amirali</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Boroumand</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Saugata</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Ghose</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Berkin</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Akin	</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endPar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Ravi Narayanaswami</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a:ln>
                  <a:noFill/>
                </a:ln>
                <a:solidFill>
                  <a:srgbClr val="C00000"/>
                </a:solidFill>
                <a:effectLst/>
                <a:uLnTx/>
                <a:uFillTx/>
                <a:latin typeface="Gill Sans MT" panose="020B0502020104020203" pitchFamily="34" charset="77"/>
                <a:ea typeface="+mn-ea"/>
                <a:cs typeface="+mn-cs"/>
              </a:rPr>
              <a:t>Geraldo F. Oliveira</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Xiaoyu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Ma</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r>
              <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Eric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Shiu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Onur</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Mutlu</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8" name="Graphic 7">
            <a:extLst>
              <a:ext uri="{FF2B5EF4-FFF2-40B4-BE49-F238E27FC236}">
                <a16:creationId xmlns:a16="http://schemas.microsoft.com/office/drawing/2014/main" id="{43B2F70C-CDC6-A642-9D6B-32E6A8EA3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5530813"/>
            <a:ext cx="2286000" cy="439783"/>
          </a:xfrm>
          <a:prstGeom prst="rect">
            <a:avLst/>
          </a:prstGeom>
        </p:spPr>
      </p:pic>
      <p:sp>
        <p:nvSpPr>
          <p:cNvPr id="11" name="Rectangle 10">
            <a:extLst>
              <a:ext uri="{FF2B5EF4-FFF2-40B4-BE49-F238E27FC236}">
                <a16:creationId xmlns:a16="http://schemas.microsoft.com/office/drawing/2014/main" id="{824F8868-9941-514D-88E1-0ACB358D9EC9}"/>
              </a:ext>
            </a:extLst>
          </p:cNvPr>
          <p:cNvSpPr/>
          <p:nvPr/>
        </p:nvSpPr>
        <p:spPr>
          <a:xfrm>
            <a:off x="0" y="4509926"/>
            <a:ext cx="914400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PACT 2021</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pic>
        <p:nvPicPr>
          <p:cNvPr id="12" name="Picture 11">
            <a:extLst>
              <a:ext uri="{FF2B5EF4-FFF2-40B4-BE49-F238E27FC236}">
                <a16:creationId xmlns:a16="http://schemas.microsoft.com/office/drawing/2014/main" id="{AE53EB73-9E00-244C-B2EA-E33C2F8B2514}"/>
              </a:ext>
            </a:extLst>
          </p:cNvPr>
          <p:cNvPicPr>
            <a:picLocks noChangeAspect="1"/>
          </p:cNvPicPr>
          <p:nvPr/>
        </p:nvPicPr>
        <p:blipFill rotWithShape="1">
          <a:blip r:embed="rId5"/>
          <a:srcRect t="16962" b="27098"/>
          <a:stretch/>
        </p:blipFill>
        <p:spPr>
          <a:xfrm>
            <a:off x="58146" y="6173160"/>
            <a:ext cx="2534307" cy="511945"/>
          </a:xfrm>
          <a:prstGeom prst="rect">
            <a:avLst/>
          </a:prstGeom>
        </p:spPr>
      </p:pic>
      <p:pic>
        <p:nvPicPr>
          <p:cNvPr id="13" name="Picture 12">
            <a:extLst>
              <a:ext uri="{FF2B5EF4-FFF2-40B4-BE49-F238E27FC236}">
                <a16:creationId xmlns:a16="http://schemas.microsoft.com/office/drawing/2014/main" id="{5BB3B014-CC27-D142-BF69-04643810126E}"/>
              </a:ext>
            </a:extLst>
          </p:cNvPr>
          <p:cNvPicPr>
            <a:picLocks noChangeAspect="1"/>
          </p:cNvPicPr>
          <p:nvPr/>
        </p:nvPicPr>
        <p:blipFill rotWithShape="1">
          <a:blip r:embed="rId6"/>
          <a:srcRect l="5935" t="23510" r="5031" b="23990"/>
          <a:stretch/>
        </p:blipFill>
        <p:spPr>
          <a:xfrm>
            <a:off x="4678100" y="5959344"/>
            <a:ext cx="2286000" cy="898656"/>
          </a:xfrm>
          <a:prstGeom prst="rect">
            <a:avLst/>
          </a:prstGeom>
        </p:spPr>
      </p:pic>
      <p:pic>
        <p:nvPicPr>
          <p:cNvPr id="14" name="Picture 2" descr="http://www.euroc-project.eu/fileadmin/imgEuroc/eurocConsortiumLogos/ethLogo.png">
            <a:extLst>
              <a:ext uri="{FF2B5EF4-FFF2-40B4-BE49-F238E27FC236}">
                <a16:creationId xmlns:a16="http://schemas.microsoft.com/office/drawing/2014/main" id="{8E6DF52C-6D6F-1D47-92E5-A4DDA60A3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9224" y="6173160"/>
            <a:ext cx="1998476" cy="410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B85FF5-57D1-D247-8B48-4263EDD69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7124" y="5979804"/>
            <a:ext cx="2175266" cy="898656"/>
          </a:xfrm>
          <a:prstGeom prst="rect">
            <a:avLst/>
          </a:prstGeom>
        </p:spPr>
      </p:pic>
    </p:spTree>
    <p:extLst>
      <p:ext uri="{BB962C8B-B14F-4D97-AF65-F5344CB8AC3E}">
        <p14:creationId xmlns:p14="http://schemas.microsoft.com/office/powerpoint/2010/main" val="4225585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969F0-2D37-9B4F-89A4-C9739461369A}"/>
              </a:ext>
            </a:extLst>
          </p:cNvPr>
          <p:cNvSpPr/>
          <p:nvPr/>
        </p:nvSpPr>
        <p:spPr>
          <a:xfrm>
            <a:off x="0" y="743205"/>
            <a:ext cx="9144000" cy="914400"/>
          </a:xfrm>
          <a:prstGeom prst="rect">
            <a:avLst/>
          </a:prstGeom>
          <a:solidFill>
            <a:srgbClr val="FFF4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7" name="Rectangle 6">
            <a:extLst>
              <a:ext uri="{FF2B5EF4-FFF2-40B4-BE49-F238E27FC236}">
                <a16:creationId xmlns:a16="http://schemas.microsoft.com/office/drawing/2014/main" id="{A8C8C6C2-2540-E14E-8598-187AFA9373A3}"/>
              </a:ext>
            </a:extLst>
          </p:cNvPr>
          <p:cNvSpPr/>
          <p:nvPr/>
        </p:nvSpPr>
        <p:spPr>
          <a:xfrm>
            <a:off x="0" y="1928020"/>
            <a:ext cx="9144000" cy="1261494"/>
          </a:xfrm>
          <a:prstGeom prst="rect">
            <a:avLst/>
          </a:prstGeom>
          <a:solidFill>
            <a:srgbClr val="FFBFB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8" name="Rectangle 7">
            <a:extLst>
              <a:ext uri="{FF2B5EF4-FFF2-40B4-BE49-F238E27FC236}">
                <a16:creationId xmlns:a16="http://schemas.microsoft.com/office/drawing/2014/main" id="{592513E4-C4B7-F242-9A0D-35F07BCED5C7}"/>
              </a:ext>
            </a:extLst>
          </p:cNvPr>
          <p:cNvSpPr/>
          <p:nvPr/>
        </p:nvSpPr>
        <p:spPr>
          <a:xfrm>
            <a:off x="0" y="3429001"/>
            <a:ext cx="9144000" cy="925286"/>
          </a:xfrm>
          <a:prstGeom prst="rect">
            <a:avLst/>
          </a:prstGeom>
          <a:solidFill>
            <a:srgbClr val="CCD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0" name="Rectangle 9">
            <a:extLst>
              <a:ext uri="{FF2B5EF4-FFF2-40B4-BE49-F238E27FC236}">
                <a16:creationId xmlns:a16="http://schemas.microsoft.com/office/drawing/2014/main" id="{3E440315-C009-E346-A212-93C50C707296}"/>
              </a:ext>
            </a:extLst>
          </p:cNvPr>
          <p:cNvSpPr/>
          <p:nvPr/>
        </p:nvSpPr>
        <p:spPr>
          <a:xfrm>
            <a:off x="0" y="4542080"/>
            <a:ext cx="9144000" cy="925286"/>
          </a:xfrm>
          <a:prstGeom prst="rect">
            <a:avLst/>
          </a:prstGeom>
          <a:solidFill>
            <a:srgbClr val="B8CF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1" name="Rectangle 10">
            <a:extLst>
              <a:ext uri="{FF2B5EF4-FFF2-40B4-BE49-F238E27FC236}">
                <a16:creationId xmlns:a16="http://schemas.microsoft.com/office/drawing/2014/main" id="{32042D8A-F894-404E-8CDA-6FFCBB190FD3}"/>
              </a:ext>
            </a:extLst>
          </p:cNvPr>
          <p:cNvSpPr/>
          <p:nvPr/>
        </p:nvSpPr>
        <p:spPr>
          <a:xfrm>
            <a:off x="0" y="5655159"/>
            <a:ext cx="9144000" cy="925286"/>
          </a:xfrm>
          <a:prstGeom prst="rect">
            <a:avLst/>
          </a:prstGeom>
          <a:solidFill>
            <a:srgbClr val="AF9C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 name="Title 1"/>
          <p:cNvSpPr>
            <a:spLocks noGrp="1"/>
          </p:cNvSpPr>
          <p:nvPr>
            <p:ph type="title"/>
          </p:nvPr>
        </p:nvSpPr>
        <p:spPr>
          <a:xfrm>
            <a:off x="0" y="-76200"/>
            <a:ext cx="9144000" cy="914400"/>
          </a:xfrm>
        </p:spPr>
        <p:txBody>
          <a:bodyPr/>
          <a:lstStyle/>
          <a:p>
            <a:r>
              <a:rPr lang="en-US" dirty="0"/>
              <a:t>Executive Summary</a:t>
            </a:r>
          </a:p>
        </p:txBody>
      </p:sp>
      <p:sp>
        <p:nvSpPr>
          <p:cNvPr id="3" name="Content Placeholder 2"/>
          <p:cNvSpPr>
            <a:spLocks noGrp="1"/>
          </p:cNvSpPr>
          <p:nvPr>
            <p:ph idx="1"/>
          </p:nvPr>
        </p:nvSpPr>
        <p:spPr>
          <a:xfrm>
            <a:off x="152400" y="743204"/>
            <a:ext cx="8991600" cy="6019800"/>
          </a:xfrm>
        </p:spPr>
        <p:txBody>
          <a:bodyPr>
            <a:normAutofit lnSpcReduction="10000"/>
          </a:bodyPr>
          <a:lstStyle/>
          <a:p>
            <a:pPr marL="0" indent="0">
              <a:buNone/>
            </a:pPr>
            <a:r>
              <a:rPr lang="en-US" sz="2000" u="sng" dirty="0">
                <a:solidFill>
                  <a:schemeClr val="tx2"/>
                </a:solidFill>
              </a:rPr>
              <a:t>Context</a:t>
            </a:r>
            <a:r>
              <a:rPr lang="en-US" sz="2000" dirty="0">
                <a:solidFill>
                  <a:schemeClr val="tx2"/>
                </a:solidFill>
              </a:rPr>
              <a:t>:  We extensively analyze </a:t>
            </a:r>
            <a:r>
              <a:rPr lang="en-US" sz="2000" dirty="0">
                <a:solidFill>
                  <a:srgbClr val="0000FF"/>
                </a:solidFill>
              </a:rPr>
              <a:t>a state-of-the-art edge ML accelerator (Google Edge TPU) </a:t>
            </a:r>
            <a:r>
              <a:rPr lang="en-US" sz="2000" dirty="0">
                <a:solidFill>
                  <a:schemeClr val="tx2"/>
                </a:solidFill>
              </a:rPr>
              <a:t>using </a:t>
            </a:r>
            <a:r>
              <a:rPr lang="en-US" sz="2000" dirty="0">
                <a:solidFill>
                  <a:srgbClr val="0000FF"/>
                </a:solidFill>
              </a:rPr>
              <a:t>24 Google edge models</a:t>
            </a:r>
          </a:p>
          <a:p>
            <a:pPr lvl="1"/>
            <a:r>
              <a:rPr lang="en-US" sz="1800" dirty="0">
                <a:cs typeface="Adobe Garamond Pro"/>
              </a:rPr>
              <a:t> Wide range of models (CNNs, LSTMs, Transducers, RCNNs)</a:t>
            </a:r>
            <a:br>
              <a:rPr lang="en-US" sz="1800" dirty="0">
                <a:cs typeface="Adobe Garamond Pro"/>
              </a:rPr>
            </a:br>
            <a:endParaRPr lang="en-US" sz="1800" dirty="0">
              <a:solidFill>
                <a:schemeClr val="tx2"/>
              </a:solidFill>
            </a:endParaRPr>
          </a:p>
          <a:p>
            <a:pPr marL="0" indent="0">
              <a:buNone/>
            </a:pPr>
            <a:r>
              <a:rPr lang="en-US" sz="2000" u="sng" dirty="0">
                <a:solidFill>
                  <a:schemeClr val="tx2"/>
                </a:solidFill>
              </a:rPr>
              <a:t>Problem</a:t>
            </a:r>
            <a:r>
              <a:rPr lang="en-US" sz="2000" dirty="0">
                <a:solidFill>
                  <a:schemeClr val="tx2"/>
                </a:solidFill>
              </a:rPr>
              <a:t>:  The Edge TPU accelerator suffers from </a:t>
            </a:r>
            <a:r>
              <a:rPr lang="en-US" sz="2000" dirty="0">
                <a:solidFill>
                  <a:srgbClr val="800000"/>
                </a:solidFill>
              </a:rPr>
              <a:t>three challenges:</a:t>
            </a:r>
          </a:p>
          <a:p>
            <a:pPr lvl="1"/>
            <a:r>
              <a:rPr lang="en-US" sz="1800" dirty="0">
                <a:cs typeface="Adobe Garamond Pro"/>
              </a:rPr>
              <a:t>It operates </a:t>
            </a:r>
            <a:r>
              <a:rPr lang="en-US" sz="1800" dirty="0">
                <a:solidFill>
                  <a:srgbClr val="800000"/>
                </a:solidFill>
                <a:cs typeface="Adobe Garamond Pro"/>
              </a:rPr>
              <a:t>significantly below</a:t>
            </a:r>
            <a:r>
              <a:rPr lang="en-US" sz="1800" dirty="0">
                <a:solidFill>
                  <a:srgbClr val="C00000"/>
                </a:solidFill>
                <a:cs typeface="Adobe Garamond Pro"/>
              </a:rPr>
              <a:t> </a:t>
            </a:r>
            <a:r>
              <a:rPr lang="en-US" sz="1800" dirty="0">
                <a:solidFill>
                  <a:srgbClr val="595959"/>
                </a:solidFill>
                <a:cs typeface="Adobe Garamond Pro"/>
              </a:rPr>
              <a:t>its</a:t>
            </a:r>
            <a:r>
              <a:rPr lang="en-US" sz="1800" dirty="0">
                <a:solidFill>
                  <a:srgbClr val="C00000"/>
                </a:solidFill>
                <a:cs typeface="Adobe Garamond Pro"/>
              </a:rPr>
              <a:t> </a:t>
            </a:r>
            <a:r>
              <a:rPr lang="en-US" sz="1800" u="sng" dirty="0">
                <a:cs typeface="Adobe Garamond Pro"/>
              </a:rPr>
              <a:t>peak throughput</a:t>
            </a:r>
          </a:p>
          <a:p>
            <a:pPr lvl="1"/>
            <a:r>
              <a:rPr lang="en-US" sz="1800" dirty="0">
                <a:cs typeface="Adobe Garamond Pro"/>
              </a:rPr>
              <a:t>It operates </a:t>
            </a:r>
            <a:r>
              <a:rPr lang="en-US" sz="1800" dirty="0">
                <a:solidFill>
                  <a:srgbClr val="800000"/>
                </a:solidFill>
                <a:cs typeface="Adobe Garamond Pro"/>
              </a:rPr>
              <a:t>significantly below </a:t>
            </a:r>
            <a:r>
              <a:rPr lang="en-US" sz="1800" dirty="0">
                <a:solidFill>
                  <a:srgbClr val="595959"/>
                </a:solidFill>
                <a:cs typeface="Adobe Garamond Pro"/>
              </a:rPr>
              <a:t>its</a:t>
            </a:r>
            <a:r>
              <a:rPr lang="en-US" sz="1800" dirty="0">
                <a:solidFill>
                  <a:srgbClr val="800000"/>
                </a:solidFill>
                <a:cs typeface="Adobe Garamond Pro"/>
              </a:rPr>
              <a:t> </a:t>
            </a:r>
            <a:r>
              <a:rPr lang="en-US" sz="1800" u="sng" dirty="0">
                <a:cs typeface="Adobe Garamond Pro"/>
              </a:rPr>
              <a:t>theoretical energy efficiency</a:t>
            </a:r>
          </a:p>
          <a:p>
            <a:pPr lvl="1"/>
            <a:r>
              <a:rPr lang="en-US" sz="1800" dirty="0">
                <a:solidFill>
                  <a:srgbClr val="595959"/>
                </a:solidFill>
                <a:cs typeface="Adobe Garamond Pro"/>
              </a:rPr>
              <a:t>It</a:t>
            </a:r>
            <a:r>
              <a:rPr lang="en-US" sz="1800" dirty="0">
                <a:solidFill>
                  <a:srgbClr val="800000"/>
                </a:solidFill>
                <a:cs typeface="Adobe Garamond Pro"/>
              </a:rPr>
              <a:t> inefficiently </a:t>
            </a:r>
            <a:r>
              <a:rPr lang="en-US" sz="1800" dirty="0">
                <a:solidFill>
                  <a:srgbClr val="595959"/>
                </a:solidFill>
                <a:cs typeface="Adobe Garamond Pro"/>
              </a:rPr>
              <a:t>handles</a:t>
            </a:r>
            <a:r>
              <a:rPr lang="en-US" sz="1800" dirty="0">
                <a:solidFill>
                  <a:srgbClr val="800000"/>
                </a:solidFill>
                <a:cs typeface="Adobe Garamond Pro"/>
              </a:rPr>
              <a:t> </a:t>
            </a:r>
            <a:r>
              <a:rPr lang="en-US" sz="1800" u="sng" dirty="0">
                <a:cs typeface="Adobe Garamond Pro"/>
              </a:rPr>
              <a:t>memory accesses</a:t>
            </a:r>
            <a:br>
              <a:rPr lang="en-US" sz="1800" dirty="0">
                <a:cs typeface="Adobe Garamond Pro"/>
              </a:rPr>
            </a:br>
            <a:endParaRPr lang="en-US" sz="1800" dirty="0">
              <a:cs typeface="Adobe Garamond Pro"/>
            </a:endParaRPr>
          </a:p>
          <a:p>
            <a:pPr marL="0" lvl="1" indent="0">
              <a:buNone/>
            </a:pPr>
            <a:r>
              <a:rPr lang="en-US" sz="2000" u="sng" dirty="0">
                <a:solidFill>
                  <a:schemeClr val="tx2"/>
                </a:solidFill>
              </a:rPr>
              <a:t>Key Insight</a:t>
            </a:r>
            <a:r>
              <a:rPr lang="en-US" sz="2000" dirty="0">
                <a:solidFill>
                  <a:schemeClr val="tx2"/>
                </a:solidFill>
              </a:rPr>
              <a:t>:  These shortcomings arise from </a:t>
            </a:r>
            <a:r>
              <a:rPr lang="en-US" sz="2000" dirty="0">
                <a:solidFill>
                  <a:srgbClr val="0000FF"/>
                </a:solidFill>
              </a:rPr>
              <a:t>the monolithic design</a:t>
            </a:r>
            <a:r>
              <a:rPr lang="en-US" sz="2000" dirty="0">
                <a:solidFill>
                  <a:schemeClr val="tx2"/>
                </a:solidFill>
              </a:rPr>
              <a:t> of the Edge TPU accelerator</a:t>
            </a:r>
          </a:p>
          <a:p>
            <a:pPr lvl="1"/>
            <a:r>
              <a:rPr lang="en-US" sz="1800" dirty="0">
                <a:cs typeface="Adobe Garamond Pro"/>
              </a:rPr>
              <a:t>The Edge TPU accelerator design does not account for </a:t>
            </a:r>
            <a:r>
              <a:rPr lang="en-US" sz="1800" dirty="0">
                <a:solidFill>
                  <a:srgbClr val="0000FF"/>
                </a:solidFill>
                <a:cs typeface="Adobe Garamond Pro"/>
              </a:rPr>
              <a:t>layer heterogeneity </a:t>
            </a:r>
            <a:br>
              <a:rPr lang="en-US" sz="1800" dirty="0">
                <a:solidFill>
                  <a:srgbClr val="0000FF"/>
                </a:solidFill>
                <a:cs typeface="Adobe Garamond Pro"/>
              </a:rPr>
            </a:br>
            <a:endParaRPr lang="en-US" sz="1800" dirty="0">
              <a:solidFill>
                <a:srgbClr val="0000FF"/>
              </a:solidFill>
            </a:endParaRPr>
          </a:p>
          <a:p>
            <a:pPr marL="0" lvl="1" indent="0">
              <a:buNone/>
            </a:pPr>
            <a:r>
              <a:rPr lang="en-US" sz="2000" u="sng" dirty="0">
                <a:solidFill>
                  <a:schemeClr val="tx2"/>
                </a:solidFill>
              </a:rPr>
              <a:t>Key Mechanism</a:t>
            </a:r>
            <a:r>
              <a:rPr lang="en-US" sz="2000" dirty="0">
                <a:solidFill>
                  <a:schemeClr val="tx2"/>
                </a:solidFill>
              </a:rPr>
              <a:t>:  A new framework called </a:t>
            </a:r>
            <a:r>
              <a:rPr lang="en-US" sz="2000" dirty="0">
                <a:solidFill>
                  <a:srgbClr val="0000FF"/>
                </a:solidFill>
              </a:rPr>
              <a:t>Mensa</a:t>
            </a:r>
          </a:p>
          <a:p>
            <a:pPr lvl="1"/>
            <a:r>
              <a:rPr lang="en-US" sz="1800" dirty="0">
                <a:cs typeface="Adobe Garamond Pro"/>
              </a:rPr>
              <a:t>Mensa consists of heterogeneous accelerators whose dataflow and hardware are specialized for specific families of layers</a:t>
            </a:r>
            <a:br>
              <a:rPr lang="en-US" sz="1800" dirty="0">
                <a:cs typeface="Adobe Garamond Pro"/>
              </a:rPr>
            </a:br>
            <a:endParaRPr lang="en-US" sz="1800" dirty="0">
              <a:solidFill>
                <a:schemeClr val="tx2"/>
              </a:solidFill>
            </a:endParaRPr>
          </a:p>
          <a:p>
            <a:pPr marL="0" lvl="1" indent="0">
              <a:buNone/>
            </a:pPr>
            <a:r>
              <a:rPr lang="en-US" sz="2000" u="sng" dirty="0">
                <a:solidFill>
                  <a:schemeClr val="tx2"/>
                </a:solidFill>
              </a:rPr>
              <a:t>Key Results</a:t>
            </a:r>
            <a:r>
              <a:rPr lang="en-US" sz="2000" dirty="0">
                <a:solidFill>
                  <a:schemeClr val="tx2"/>
                </a:solidFill>
              </a:rPr>
              <a:t>:  We design a version of Mensa for Google edge ML models</a:t>
            </a:r>
          </a:p>
          <a:p>
            <a:pPr lvl="1"/>
            <a:r>
              <a:rPr lang="en-US" sz="1800" dirty="0">
                <a:cs typeface="Adobe Garamond Pro"/>
              </a:rPr>
              <a:t>Mensa improves performance and energy by </a:t>
            </a:r>
            <a:r>
              <a:rPr lang="en-US" sz="1800" dirty="0">
                <a:solidFill>
                  <a:srgbClr val="0000FF"/>
                </a:solidFill>
                <a:cs typeface="Adobe Garamond Pro"/>
              </a:rPr>
              <a:t>3.0X</a:t>
            </a:r>
            <a:r>
              <a:rPr lang="en-US" sz="1800" dirty="0">
                <a:cs typeface="Adobe Garamond Pro"/>
              </a:rPr>
              <a:t> and </a:t>
            </a:r>
            <a:r>
              <a:rPr lang="en-US" sz="1800" dirty="0">
                <a:solidFill>
                  <a:srgbClr val="0000FF"/>
                </a:solidFill>
                <a:cs typeface="Adobe Garamond Pro"/>
              </a:rPr>
              <a:t>3.1X</a:t>
            </a:r>
          </a:p>
          <a:p>
            <a:pPr lvl="1"/>
            <a:r>
              <a:rPr lang="en-US" sz="1800" dirty="0">
                <a:cs typeface="Adobe Garamond Pro"/>
              </a:rPr>
              <a:t>Mensa reduces cost and improves area efficiency</a:t>
            </a:r>
            <a:endParaRPr lang="en-US" sz="1800" dirty="0">
              <a:solidFill>
                <a:srgbClr val="0000FF"/>
              </a:solidFill>
              <a:cs typeface="Adobe Garamond Pro"/>
            </a:endParaRPr>
          </a:p>
          <a:p>
            <a:pPr lvl="1"/>
            <a:endParaRPr lang="en-US" sz="2000" dirty="0">
              <a:solidFill>
                <a:schemeClr val="accent2"/>
              </a:solidFill>
              <a:cs typeface="Gill Sans MT"/>
            </a:endParaRPr>
          </a:p>
          <a:p>
            <a:pPr marL="342900" lvl="1" indent="-342900">
              <a:buFont typeface="Arial" pitchFamily="34" charset="0"/>
              <a:buChar char="•"/>
            </a:pPr>
            <a:endParaRPr lang="en-US" sz="2600" dirty="0">
              <a:solidFill>
                <a:schemeClr val="accent2"/>
              </a:solidFill>
              <a:cs typeface="Gill Sans MT"/>
            </a:endParaRPr>
          </a:p>
          <a:p>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Slide Number Placeholder 2">
            <a:extLst>
              <a:ext uri="{FF2B5EF4-FFF2-40B4-BE49-F238E27FC236}">
                <a16:creationId xmlns:a16="http://schemas.microsoft.com/office/drawing/2014/main" id="{ACB31C94-BDEA-1A5C-D86C-F3EF6D3188B5}"/>
              </a:ext>
            </a:extLst>
          </p:cNvPr>
          <p:cNvSpPr txBox="1">
            <a:spLocks/>
          </p:cNvSpPr>
          <p:nvPr/>
        </p:nvSpPr>
        <p:spPr>
          <a:xfrm>
            <a:off x="7006213" y="652534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010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9540552" cy="914400"/>
          </a:xfrm>
        </p:spPr>
        <p:txBody>
          <a:bodyPr/>
          <a:lstStyle/>
          <a:p>
            <a:r>
              <a:rPr lang="en-US" sz="4000" dirty="0">
                <a:cs typeface="Gill Sans MT"/>
              </a:rPr>
              <a:t>Google Edge Neural Network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
        <p:nvSpPr>
          <p:cNvPr id="4" name="Slide Number Placeholder 2">
            <a:extLst>
              <a:ext uri="{FF2B5EF4-FFF2-40B4-BE49-F238E27FC236}">
                <a16:creationId xmlns:a16="http://schemas.microsoft.com/office/drawing/2014/main" id="{84AFF43C-D1C4-78FD-6E7F-7DCBF207A32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3345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7242D077-E0B9-E1D1-1AC2-6CF05D748AF3}"/>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9030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2" name="Slide Number Placeholder 2">
            <a:extLst>
              <a:ext uri="{FF2B5EF4-FFF2-40B4-BE49-F238E27FC236}">
                <a16:creationId xmlns:a16="http://schemas.microsoft.com/office/drawing/2014/main" id="{8FD4198B-5A2F-E6BD-A83C-757089B8ECB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4154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8932" y="482278"/>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406078"/>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grpSp>
        <p:nvGrpSpPr>
          <p:cNvPr id="39" name="Group 38">
            <a:extLst>
              <a:ext uri="{FF2B5EF4-FFF2-40B4-BE49-F238E27FC236}">
                <a16:creationId xmlns:a16="http://schemas.microsoft.com/office/drawing/2014/main" id="{5BA9A33F-5191-7179-6D06-3ADCF8338F28}"/>
              </a:ext>
            </a:extLst>
          </p:cNvPr>
          <p:cNvGrpSpPr/>
          <p:nvPr/>
        </p:nvGrpSpPr>
        <p:grpSpPr>
          <a:xfrm>
            <a:off x="140816" y="952978"/>
            <a:ext cx="4126384" cy="5314532"/>
            <a:chOff x="140816" y="952978"/>
            <a:chExt cx="4126384" cy="5314532"/>
          </a:xfrm>
        </p:grpSpPr>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gd name="adj" fmla="val 14768"/>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grpSp>
          <p:nvGrpSpPr>
            <p:cNvPr id="12" name="Group 11"/>
            <p:cNvGrpSpPr/>
            <p:nvPr/>
          </p:nvGrpSpPr>
          <p:grpSpPr>
            <a:xfrm>
              <a:off x="140816" y="952978"/>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 name="Picture 1"/>
            <p:cNvPicPr>
              <a:picLocks noChangeAspect="1"/>
            </p:cNvPicPr>
            <p:nvPr/>
          </p:nvPicPr>
          <p:blipFill>
            <a:blip r:embed="rId4"/>
            <a:stretch>
              <a:fillRect/>
            </a:stretch>
          </p:blipFill>
          <p:spPr>
            <a:xfrm>
              <a:off x="1664816" y="1353088"/>
              <a:ext cx="1219200" cy="810978"/>
            </a:xfrm>
            <a:prstGeom prst="rect">
              <a:avLst/>
            </a:prstGeom>
          </p:spPr>
        </p:pic>
        <p:sp>
          <p:nvSpPr>
            <p:cNvPr id="230" name="TextBox 229"/>
            <p:cNvSpPr txBox="1"/>
            <p:nvPr/>
          </p:nvSpPr>
          <p:spPr>
            <a:xfrm>
              <a:off x="1713628"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407516"/>
              <a:ext cx="914400" cy="783772"/>
            </a:xfrm>
            <a:prstGeom prst="rect">
              <a:avLst/>
            </a:prstGeom>
          </p:spPr>
        </p:pic>
        <p:sp>
          <p:nvSpPr>
            <p:cNvPr id="232" name="TextBox 231"/>
            <p:cNvSpPr txBox="1"/>
            <p:nvPr/>
          </p:nvSpPr>
          <p:spPr>
            <a:xfrm>
              <a:off x="3073644"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pSp>
        <p:nvGrpSpPr>
          <p:cNvPr id="40" name="Group 39">
            <a:extLst>
              <a:ext uri="{FF2B5EF4-FFF2-40B4-BE49-F238E27FC236}">
                <a16:creationId xmlns:a16="http://schemas.microsoft.com/office/drawing/2014/main" id="{51626218-E205-9B12-5477-D2A451AFA349}"/>
              </a:ext>
            </a:extLst>
          </p:cNvPr>
          <p:cNvGrpSpPr/>
          <p:nvPr/>
        </p:nvGrpSpPr>
        <p:grpSpPr>
          <a:xfrm>
            <a:off x="4405925" y="952978"/>
            <a:ext cx="4521059" cy="5625916"/>
            <a:chOff x="4405925" y="952978"/>
            <a:chExt cx="4521059" cy="5625916"/>
          </a:xfrm>
        </p:grpSpPr>
        <p:grpSp>
          <p:nvGrpSpPr>
            <p:cNvPr id="235" name="Group 234"/>
            <p:cNvGrpSpPr/>
            <p:nvPr/>
          </p:nvGrpSpPr>
          <p:grpSpPr>
            <a:xfrm>
              <a:off x="4800600" y="952978"/>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353088"/>
              <a:ext cx="1219200" cy="810978"/>
            </a:xfrm>
            <a:prstGeom prst="rect">
              <a:avLst/>
            </a:prstGeom>
          </p:spPr>
        </p:pic>
        <p:sp>
          <p:nvSpPr>
            <p:cNvPr id="239" name="TextBox 238"/>
            <p:cNvSpPr txBox="1"/>
            <p:nvPr/>
          </p:nvSpPr>
          <p:spPr>
            <a:xfrm>
              <a:off x="6373412"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407516"/>
              <a:ext cx="914400" cy="783772"/>
            </a:xfrm>
            <a:prstGeom prst="rect">
              <a:avLst/>
            </a:prstGeom>
          </p:spPr>
        </p:pic>
        <p:sp>
          <p:nvSpPr>
            <p:cNvPr id="241" name="TextBox 240"/>
            <p:cNvSpPr txBox="1"/>
            <p:nvPr/>
          </p:nvSpPr>
          <p:spPr>
            <a:xfrm>
              <a:off x="7733428"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349" name="TextBox 348"/>
            <p:cNvSpPr txBox="1"/>
            <p:nvPr/>
          </p:nvSpPr>
          <p:spPr>
            <a:xfrm>
              <a:off x="4719807" y="6239369"/>
              <a:ext cx="16169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sp>
          <p:nvSpPr>
            <p:cNvPr id="429" name="TextBox 428"/>
            <p:cNvSpPr txBox="1"/>
            <p:nvPr/>
          </p:nvSpPr>
          <p:spPr>
            <a:xfrm>
              <a:off x="6364583" y="6239369"/>
              <a:ext cx="10687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grpSp>
          <p:nvGrpSpPr>
            <p:cNvPr id="6" name="Group 5">
              <a:extLst>
                <a:ext uri="{FF2B5EF4-FFF2-40B4-BE49-F238E27FC236}">
                  <a16:creationId xmlns:a16="http://schemas.microsoft.com/office/drawing/2014/main" id="{AA2CC68A-36D8-F70C-29ED-D248DAE19CC3}"/>
                </a:ext>
              </a:extLst>
            </p:cNvPr>
            <p:cNvGrpSpPr/>
            <p:nvPr/>
          </p:nvGrpSpPr>
          <p:grpSpPr>
            <a:xfrm>
              <a:off x="4976334" y="2313716"/>
              <a:ext cx="3938143" cy="1810801"/>
              <a:chOff x="4917430" y="3078464"/>
              <a:chExt cx="3938143" cy="1810801"/>
            </a:xfrm>
          </p:grpSpPr>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cxnSp>
            <p:nvCxnSpPr>
              <p:cNvPr id="174" name="Straight Arrow Connector 173"/>
              <p:cNvCxnSpPr>
                <a:cxnSpLocks/>
                <a:stCxn id="242" idx="2"/>
                <a:endCxn id="209" idx="0"/>
              </p:cNvCxnSpPr>
              <p:nvPr/>
            </p:nvCxnSpPr>
            <p:spPr>
              <a:xfrm flipH="1">
                <a:off x="6875328" y="3428999"/>
                <a:ext cx="0" cy="272620"/>
              </a:xfrm>
              <a:prstGeom prst="straightConnector1">
                <a:avLst/>
              </a:prstGeom>
              <a:noFill/>
              <a:ln w="38100" cap="flat" cmpd="sng" algn="ctr">
                <a:solidFill>
                  <a:schemeClr val="tx1"/>
                </a:solidFill>
                <a:prstDash val="solid"/>
                <a:miter lim="800000"/>
                <a:headEnd type="none"/>
                <a:tailEnd type="arrow"/>
              </a:ln>
              <a:effectLst/>
            </p:spPr>
          </p:cxn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242" name="Rounded Rectangle 241"/>
              <p:cNvSpPr/>
              <p:nvPr/>
            </p:nvSpPr>
            <p:spPr>
              <a:xfrm>
                <a:off x="6172200" y="3078464"/>
                <a:ext cx="1447800" cy="350535"/>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cxnSp>
            <p:nvCxnSpPr>
              <p:cNvPr id="430" name="Straight Arrow Connector 429"/>
              <p:cNvCxnSpPr>
                <a:cxnSpLocks/>
                <a:stCxn id="242" idx="2"/>
                <a:endCxn id="348" idx="0"/>
              </p:cNvCxnSpPr>
              <p:nvPr/>
            </p:nvCxnSpPr>
            <p:spPr>
              <a:xfrm flipH="1">
                <a:off x="5514902" y="3428999"/>
                <a:ext cx="1381198" cy="272620"/>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cxnSpLocks/>
                <a:stCxn id="242" idx="2"/>
                <a:endCxn id="210" idx="0"/>
              </p:cNvCxnSpPr>
              <p:nvPr/>
            </p:nvCxnSpPr>
            <p:spPr>
              <a:xfrm>
                <a:off x="6896100" y="3428999"/>
                <a:ext cx="1362002" cy="272620"/>
              </a:xfrm>
              <a:prstGeom prst="straightConnector1">
                <a:avLst/>
              </a:prstGeom>
              <a:noFill/>
              <a:ln w="38100" cap="flat" cmpd="sng" algn="ctr">
                <a:solidFill>
                  <a:schemeClr val="tx1"/>
                </a:solidFill>
                <a:prstDash val="solid"/>
                <a:miter lim="800000"/>
                <a:headEnd type="none"/>
                <a:tailEnd type="arrow"/>
              </a:ln>
              <a:effectLst/>
            </p:spPr>
          </p:cxnSp>
        </p:grpSp>
        <p:grpSp>
          <p:nvGrpSpPr>
            <p:cNvPr id="33" name="Group 32">
              <a:extLst>
                <a:ext uri="{FF2B5EF4-FFF2-40B4-BE49-F238E27FC236}">
                  <a16:creationId xmlns:a16="http://schemas.microsoft.com/office/drawing/2014/main" id="{F6CBD01A-65BB-CEB2-C729-6E4191880C01}"/>
                </a:ext>
              </a:extLst>
            </p:cNvPr>
            <p:cNvGrpSpPr/>
            <p:nvPr/>
          </p:nvGrpSpPr>
          <p:grpSpPr>
            <a:xfrm>
              <a:off x="5547413" y="4130725"/>
              <a:ext cx="2743200" cy="377550"/>
              <a:chOff x="5547413" y="4975683"/>
              <a:chExt cx="2743200" cy="377550"/>
            </a:xfrm>
          </p:grpSpPr>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27406" y="5027097"/>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5020169"/>
                <a:ext cx="0" cy="326136"/>
              </a:xfrm>
              <a:prstGeom prst="straightConnector1">
                <a:avLst/>
              </a:prstGeom>
              <a:noFill/>
              <a:ln w="38100" cap="flat" cmpd="sng" algn="ctr">
                <a:solidFill>
                  <a:schemeClr val="tx1"/>
                </a:solidFill>
                <a:prstDash val="solid"/>
                <a:miter lim="800000"/>
                <a:headEnd type="none"/>
                <a:tailEnd type="arrow"/>
              </a:ln>
              <a:effectLst/>
            </p:spPr>
          </p:cxnSp>
        </p:grpSp>
        <p:sp>
          <p:nvSpPr>
            <p:cNvPr id="513" name="TextBox 512"/>
            <p:cNvSpPr txBox="1"/>
            <p:nvPr/>
          </p:nvSpPr>
          <p:spPr>
            <a:xfrm>
              <a:off x="7512874" y="6240340"/>
              <a:ext cx="13263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grpSp>
          <p:nvGrpSpPr>
            <p:cNvPr id="551" name="Group 550">
              <a:extLst>
                <a:ext uri="{FF2B5EF4-FFF2-40B4-BE49-F238E27FC236}">
                  <a16:creationId xmlns:a16="http://schemas.microsoft.com/office/drawing/2014/main" id="{35AC18C6-2C36-1538-3296-DB1FADA874C0}"/>
                </a:ext>
              </a:extLst>
            </p:cNvPr>
            <p:cNvGrpSpPr/>
            <p:nvPr/>
          </p:nvGrpSpPr>
          <p:grpSpPr>
            <a:xfrm>
              <a:off x="4724588" y="4508275"/>
              <a:ext cx="4130985" cy="1738619"/>
              <a:chOff x="48430" y="497676"/>
              <a:chExt cx="6498366" cy="2734985"/>
            </a:xfrm>
          </p:grpSpPr>
          <p:sp>
            <p:nvSpPr>
              <p:cNvPr id="552" name="Rounded Rectangle 551">
                <a:extLst>
                  <a:ext uri="{FF2B5EF4-FFF2-40B4-BE49-F238E27FC236}">
                    <a16:creationId xmlns:a16="http://schemas.microsoft.com/office/drawing/2014/main" id="{24CB77F7-2D7C-ED23-A443-D8400334AEBC}"/>
                  </a:ext>
                </a:extLst>
              </p:cNvPr>
              <p:cNvSpPr/>
              <p:nvPr/>
            </p:nvSpPr>
            <p:spPr>
              <a:xfrm>
                <a:off x="857761" y="497676"/>
                <a:ext cx="879231" cy="87923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CPU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3" name="Straight Connector 552">
                <a:extLst>
                  <a:ext uri="{FF2B5EF4-FFF2-40B4-BE49-F238E27FC236}">
                    <a16:creationId xmlns:a16="http://schemas.microsoft.com/office/drawing/2014/main" id="{B411D5B3-70C8-07B7-C3D7-A282BD94E00C}"/>
                  </a:ext>
                </a:extLst>
              </p:cNvPr>
              <p:cNvCxnSpPr>
                <a:cxnSpLocks/>
                <a:stCxn id="552" idx="3"/>
              </p:cNvCxnSpPr>
              <p:nvPr/>
            </p:nvCxnSpPr>
            <p:spPr>
              <a:xfrm>
                <a:off x="1736992" y="937292"/>
                <a:ext cx="21251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Rounded Rectangle 553">
                <a:extLst>
                  <a:ext uri="{FF2B5EF4-FFF2-40B4-BE49-F238E27FC236}">
                    <a16:creationId xmlns:a16="http://schemas.microsoft.com/office/drawing/2014/main" id="{4AD964EC-6BD5-47DE-EDEA-E2402E21910B}"/>
                  </a:ext>
                </a:extLst>
              </p:cNvPr>
              <p:cNvSpPr/>
              <p:nvPr/>
            </p:nvSpPr>
            <p:spPr>
              <a:xfrm>
                <a:off x="1031630" y="1004438"/>
                <a:ext cx="534237" cy="306869"/>
              </a:xfrm>
              <a:prstGeom prst="round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5" name="Straight Connector 554">
                <a:extLst>
                  <a:ext uri="{FF2B5EF4-FFF2-40B4-BE49-F238E27FC236}">
                    <a16:creationId xmlns:a16="http://schemas.microsoft.com/office/drawing/2014/main" id="{408531D8-1ABD-5489-88EF-0876F18D4DBC}"/>
                  </a:ext>
                </a:extLst>
              </p:cNvPr>
              <p:cNvCxnSpPr>
                <a:cxnSpLocks/>
                <a:stCxn id="554" idx="1"/>
              </p:cNvCxnSpPr>
              <p:nvPr/>
            </p:nvCxnSpPr>
            <p:spPr>
              <a:xfrm flipH="1">
                <a:off x="105507" y="1157873"/>
                <a:ext cx="926123" cy="46048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33EFA69-896F-95E5-7BB2-20C942DC161E}"/>
                  </a:ext>
                </a:extLst>
              </p:cNvPr>
              <p:cNvCxnSpPr>
                <a:cxnSpLocks/>
                <a:stCxn id="554" idx="3"/>
              </p:cNvCxnSpPr>
              <p:nvPr/>
            </p:nvCxnSpPr>
            <p:spPr>
              <a:xfrm>
                <a:off x="1565867" y="1157873"/>
                <a:ext cx="918609" cy="460483"/>
              </a:xfrm>
              <a:prstGeom prst="line">
                <a:avLst/>
              </a:prstGeom>
              <a:ln w="19050">
                <a:solidFill>
                  <a:schemeClr val="accent6"/>
                </a:solidFill>
                <a:prstDash val="sysDash"/>
              </a:ln>
            </p:spPr>
            <p:style>
              <a:lnRef idx="1">
                <a:schemeClr val="accent2"/>
              </a:lnRef>
              <a:fillRef idx="0">
                <a:schemeClr val="accent2"/>
              </a:fillRef>
              <a:effectRef idx="0">
                <a:schemeClr val="accent2"/>
              </a:effectRef>
              <a:fontRef idx="minor">
                <a:schemeClr val="tx1"/>
              </a:fontRef>
            </p:style>
          </p:cxnSp>
          <p:sp>
            <p:nvSpPr>
              <p:cNvPr id="719" name="Rounded Rectangle 718">
                <a:extLst>
                  <a:ext uri="{FF2B5EF4-FFF2-40B4-BE49-F238E27FC236}">
                    <a16:creationId xmlns:a16="http://schemas.microsoft.com/office/drawing/2014/main" id="{3CCCF416-0729-8AAB-D6E3-4CAE74434310}"/>
                  </a:ext>
                </a:extLst>
              </p:cNvPr>
              <p:cNvSpPr/>
              <p:nvPr/>
            </p:nvSpPr>
            <p:spPr>
              <a:xfrm>
                <a:off x="48430" y="1618356"/>
                <a:ext cx="2492830" cy="1597116"/>
              </a:xfrm>
              <a:prstGeom prst="roundRect">
                <a:avLst>
                  <a:gd name="adj" fmla="val 4503"/>
                </a:avLst>
              </a:prstGeom>
              <a:solidFill>
                <a:schemeClr val="bg1">
                  <a:lumMod val="95000"/>
                </a:schemeClr>
              </a:solidFill>
              <a:ln w="28575">
                <a:solidFill>
                  <a:srgbClr val="7777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nvGrpSpPr>
              <p:cNvPr id="558" name="Group 557">
                <a:extLst>
                  <a:ext uri="{FF2B5EF4-FFF2-40B4-BE49-F238E27FC236}">
                    <a16:creationId xmlns:a16="http://schemas.microsoft.com/office/drawing/2014/main" id="{B35B6210-4BD7-7F83-2346-F711B6419432}"/>
                  </a:ext>
                </a:extLst>
              </p:cNvPr>
              <p:cNvGrpSpPr/>
              <p:nvPr/>
            </p:nvGrpSpPr>
            <p:grpSpPr>
              <a:xfrm>
                <a:off x="3892360" y="638423"/>
                <a:ext cx="1791533" cy="776963"/>
                <a:chOff x="5169893" y="621011"/>
                <a:chExt cx="1791533" cy="776963"/>
              </a:xfrm>
              <a:solidFill>
                <a:srgbClr val="1F497D"/>
              </a:solidFill>
            </p:grpSpPr>
            <p:sp>
              <p:nvSpPr>
                <p:cNvPr id="716" name="Rounded Rectangle 715">
                  <a:extLst>
                    <a:ext uri="{FF2B5EF4-FFF2-40B4-BE49-F238E27FC236}">
                      <a16:creationId xmlns:a16="http://schemas.microsoft.com/office/drawing/2014/main" id="{ECC36F40-AE63-3AE0-91FD-39CF96EE7521}"/>
                    </a:ext>
                  </a:extLst>
                </p:cNvPr>
                <p:cNvSpPr/>
                <p:nvPr/>
              </p:nvSpPr>
              <p:spPr>
                <a:xfrm>
                  <a:off x="5239809" y="699613"/>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7" name="Rounded Rectangle 716">
                  <a:extLst>
                    <a:ext uri="{FF2B5EF4-FFF2-40B4-BE49-F238E27FC236}">
                      <a16:creationId xmlns:a16="http://schemas.microsoft.com/office/drawing/2014/main" id="{93DAED4E-DF4F-CFF0-E904-F8DF7D396E2F}"/>
                    </a:ext>
                  </a:extLst>
                </p:cNvPr>
                <p:cNvSpPr/>
                <p:nvPr/>
              </p:nvSpPr>
              <p:spPr>
                <a:xfrm>
                  <a:off x="5204851" y="657979"/>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8" name="Rounded Rectangle 717">
                  <a:extLst>
                    <a:ext uri="{FF2B5EF4-FFF2-40B4-BE49-F238E27FC236}">
                      <a16:creationId xmlns:a16="http://schemas.microsoft.com/office/drawing/2014/main" id="{30934E1D-3211-C7E1-8C0F-5F370DA4A81E}"/>
                    </a:ext>
                  </a:extLst>
                </p:cNvPr>
                <p:cNvSpPr/>
                <p:nvPr/>
              </p:nvSpPr>
              <p:spPr>
                <a:xfrm>
                  <a:off x="5169893" y="621011"/>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sp>
            <p:nvSpPr>
              <p:cNvPr id="559" name="Rounded Rectangle 558">
                <a:extLst>
                  <a:ext uri="{FF2B5EF4-FFF2-40B4-BE49-F238E27FC236}">
                    <a16:creationId xmlns:a16="http://schemas.microsoft.com/office/drawing/2014/main" id="{1A9A4A71-5A96-FB8D-37FE-BCF0E121FFE2}"/>
                  </a:ext>
                </a:extLst>
              </p:cNvPr>
              <p:cNvSpPr/>
              <p:nvPr/>
            </p:nvSpPr>
            <p:spPr>
              <a:xfrm>
                <a:off x="3857402" y="600214"/>
                <a:ext cx="1721617" cy="698361"/>
              </a:xfrm>
              <a:prstGeom prst="roundRect">
                <a:avLst/>
              </a:prstGeom>
              <a:solidFill>
                <a:srgbClr val="1F49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3D-Stacked DRAM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0" name="Rounded Rectangle 559">
                <a:extLst>
                  <a:ext uri="{FF2B5EF4-FFF2-40B4-BE49-F238E27FC236}">
                    <a16:creationId xmlns:a16="http://schemas.microsoft.com/office/drawing/2014/main" id="{88B29FDC-504F-A4CE-AC06-09B695C6980A}"/>
                  </a:ext>
                </a:extLst>
              </p:cNvPr>
              <p:cNvSpPr/>
              <p:nvPr/>
            </p:nvSpPr>
            <p:spPr>
              <a:xfrm>
                <a:off x="3978542" y="1019763"/>
                <a:ext cx="355959" cy="20446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1" name="Rounded Rectangle 560">
                <a:extLst>
                  <a:ext uri="{FF2B5EF4-FFF2-40B4-BE49-F238E27FC236}">
                    <a16:creationId xmlns:a16="http://schemas.microsoft.com/office/drawing/2014/main" id="{C9C5427A-8664-71C0-A0FA-BF0E48939933}"/>
                  </a:ext>
                </a:extLst>
              </p:cNvPr>
              <p:cNvSpPr/>
              <p:nvPr/>
            </p:nvSpPr>
            <p:spPr>
              <a:xfrm>
                <a:off x="4917649" y="972037"/>
                <a:ext cx="460916" cy="264753"/>
              </a:xfrm>
              <a:prstGeom prst="round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4" name="Rounded Rectangle 713">
                <a:extLst>
                  <a:ext uri="{FF2B5EF4-FFF2-40B4-BE49-F238E27FC236}">
                    <a16:creationId xmlns:a16="http://schemas.microsoft.com/office/drawing/2014/main" id="{18469FF2-56F0-D0C7-8981-9DB3A4F72403}"/>
                  </a:ext>
                </a:extLst>
              </p:cNvPr>
              <p:cNvSpPr/>
              <p:nvPr/>
            </p:nvSpPr>
            <p:spPr>
              <a:xfrm>
                <a:off x="2640789" y="1935558"/>
                <a:ext cx="1681194" cy="1296228"/>
              </a:xfrm>
              <a:prstGeom prst="roundRect">
                <a:avLst>
                  <a:gd name="adj" fmla="val 4503"/>
                </a:avLst>
              </a:prstGeom>
              <a:solidFill>
                <a:schemeClr val="bg1">
                  <a:lumMod val="9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710" name="Rounded Rectangle 709">
                <a:extLst>
                  <a:ext uri="{FF2B5EF4-FFF2-40B4-BE49-F238E27FC236}">
                    <a16:creationId xmlns:a16="http://schemas.microsoft.com/office/drawing/2014/main" id="{EBB3AEF8-FFD5-C05B-51DF-86F7D694F832}"/>
                  </a:ext>
                </a:extLst>
              </p:cNvPr>
              <p:cNvSpPr/>
              <p:nvPr/>
            </p:nvSpPr>
            <p:spPr>
              <a:xfrm>
                <a:off x="4434624" y="1838171"/>
                <a:ext cx="2112172" cy="1394490"/>
              </a:xfrm>
              <a:prstGeom prst="roundRect">
                <a:avLst>
                  <a:gd name="adj" fmla="val 4503"/>
                </a:avLst>
              </a:prstGeom>
              <a:solidFill>
                <a:schemeClr val="bg1">
                  <a:lumMod val="95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64" name="Straight Connector 563">
                <a:extLst>
                  <a:ext uri="{FF2B5EF4-FFF2-40B4-BE49-F238E27FC236}">
                    <a16:creationId xmlns:a16="http://schemas.microsoft.com/office/drawing/2014/main" id="{4B9FD8A0-BF43-B2E2-326C-B973803CEBC5}"/>
                  </a:ext>
                </a:extLst>
              </p:cNvPr>
              <p:cNvCxnSpPr>
                <a:cxnSpLocks/>
                <a:stCxn id="561" idx="3"/>
              </p:cNvCxnSpPr>
              <p:nvPr/>
            </p:nvCxnSpPr>
            <p:spPr>
              <a:xfrm>
                <a:off x="5378565" y="1104414"/>
                <a:ext cx="1155827" cy="736543"/>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5" name="Straight Connector 564">
                <a:extLst>
                  <a:ext uri="{FF2B5EF4-FFF2-40B4-BE49-F238E27FC236}">
                    <a16:creationId xmlns:a16="http://schemas.microsoft.com/office/drawing/2014/main" id="{9FC48E97-2049-94B3-710A-3A5937D68FC5}"/>
                  </a:ext>
                </a:extLst>
              </p:cNvPr>
              <p:cNvCxnSpPr>
                <a:cxnSpLocks/>
                <a:stCxn id="561" idx="1"/>
              </p:cNvCxnSpPr>
              <p:nvPr/>
            </p:nvCxnSpPr>
            <p:spPr>
              <a:xfrm flipH="1">
                <a:off x="4456733" y="1104414"/>
                <a:ext cx="460916" cy="742628"/>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6" name="Straight Connector 565">
                <a:extLst>
                  <a:ext uri="{FF2B5EF4-FFF2-40B4-BE49-F238E27FC236}">
                    <a16:creationId xmlns:a16="http://schemas.microsoft.com/office/drawing/2014/main" id="{70F5537C-7EA3-4799-503E-8FD6399E8679}"/>
                  </a:ext>
                </a:extLst>
              </p:cNvPr>
              <p:cNvCxnSpPr>
                <a:cxnSpLocks/>
                <a:stCxn id="560" idx="1"/>
              </p:cNvCxnSpPr>
              <p:nvPr/>
            </p:nvCxnSpPr>
            <p:spPr>
              <a:xfrm flipH="1">
                <a:off x="2680596" y="1121996"/>
                <a:ext cx="1297946" cy="8277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5384C15-1971-C30A-1E01-AED7199C69E6}"/>
                  </a:ext>
                </a:extLst>
              </p:cNvPr>
              <p:cNvCxnSpPr>
                <a:cxnSpLocks/>
                <a:stCxn id="560" idx="3"/>
              </p:cNvCxnSpPr>
              <p:nvPr/>
            </p:nvCxnSpPr>
            <p:spPr>
              <a:xfrm flipH="1">
                <a:off x="4321981" y="1121996"/>
                <a:ext cx="12520" cy="82666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CF8DBACE-21B8-21AE-D14B-7F1EA28D7A3D}"/>
                  </a:ext>
                </a:extLst>
              </p:cNvPr>
              <p:cNvGrpSpPr/>
              <p:nvPr/>
            </p:nvGrpSpPr>
            <p:grpSpPr>
              <a:xfrm>
                <a:off x="3527612" y="2456169"/>
                <a:ext cx="732894" cy="703971"/>
                <a:chOff x="3535063" y="3878067"/>
                <a:chExt cx="732894" cy="703971"/>
              </a:xfrm>
            </p:grpSpPr>
            <p:cxnSp>
              <p:nvCxnSpPr>
                <p:cNvPr id="687" name="Straight Connector 686">
                  <a:extLst>
                    <a:ext uri="{FF2B5EF4-FFF2-40B4-BE49-F238E27FC236}">
                      <a16:creationId xmlns:a16="http://schemas.microsoft.com/office/drawing/2014/main" id="{A88FD58D-85B2-415D-7A94-3644F0003E83}"/>
                    </a:ext>
                  </a:extLst>
                </p:cNvPr>
                <p:cNvCxnSpPr>
                  <a:cxnSpLocks/>
                  <a:stCxn id="706" idx="3"/>
                  <a:endCxn id="709" idx="1"/>
                </p:cNvCxnSpPr>
                <p:nvPr/>
              </p:nvCxnSpPr>
              <p:spPr>
                <a:xfrm flipV="1">
                  <a:off x="3693009" y="3957442"/>
                  <a:ext cx="418604"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8" name="Group 687">
                  <a:extLst>
                    <a:ext uri="{FF2B5EF4-FFF2-40B4-BE49-F238E27FC236}">
                      <a16:creationId xmlns:a16="http://schemas.microsoft.com/office/drawing/2014/main" id="{38C630E1-AE8F-48FE-E336-559D04DE6DDD}"/>
                    </a:ext>
                  </a:extLst>
                </p:cNvPr>
                <p:cNvGrpSpPr/>
                <p:nvPr/>
              </p:nvGrpSpPr>
              <p:grpSpPr>
                <a:xfrm>
                  <a:off x="3535063" y="3878067"/>
                  <a:ext cx="732894" cy="703971"/>
                  <a:chOff x="983557" y="3669493"/>
                  <a:chExt cx="732894" cy="703971"/>
                </a:xfrm>
              </p:grpSpPr>
              <p:cxnSp>
                <p:nvCxnSpPr>
                  <p:cNvPr id="689" name="Straight Connector 688">
                    <a:extLst>
                      <a:ext uri="{FF2B5EF4-FFF2-40B4-BE49-F238E27FC236}">
                        <a16:creationId xmlns:a16="http://schemas.microsoft.com/office/drawing/2014/main" id="{BFC05D43-BBBE-4C72-223D-4A6CEE6C36AA}"/>
                      </a:ext>
                    </a:extLst>
                  </p:cNvPr>
                  <p:cNvCxnSpPr>
                    <a:cxnSpLocks/>
                    <a:stCxn id="706" idx="2"/>
                    <a:endCxn id="698" idx="2"/>
                  </p:cNvCxnSpPr>
                  <p:nvPr/>
                </p:nvCxnSpPr>
                <p:spPr>
                  <a:xfrm flipH="1">
                    <a:off x="1061559" y="3828245"/>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D02C93E1-AA59-EAAC-85E5-D4F2BEAB7FFB}"/>
                      </a:ext>
                    </a:extLst>
                  </p:cNvPr>
                  <p:cNvCxnSpPr>
                    <a:cxnSpLocks/>
                    <a:stCxn id="707" idx="2"/>
                    <a:endCxn id="699" idx="2"/>
                  </p:cNvCxnSpPr>
                  <p:nvPr/>
                </p:nvCxnSpPr>
                <p:spPr>
                  <a:xfrm flipH="1">
                    <a:off x="1248652"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F6D17D-EF03-BBE6-F409-9AAFEAAF3ED6}"/>
                      </a:ext>
                    </a:extLst>
                  </p:cNvPr>
                  <p:cNvCxnSpPr>
                    <a:cxnSpLocks/>
                    <a:stCxn id="708" idx="2"/>
                    <a:endCxn id="700" idx="2"/>
                  </p:cNvCxnSpPr>
                  <p:nvPr/>
                </p:nvCxnSpPr>
                <p:spPr>
                  <a:xfrm flipH="1">
                    <a:off x="1442409"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3A6EEB8A-58A8-A06E-08D0-EE64BDC4EE34}"/>
                      </a:ext>
                    </a:extLst>
                  </p:cNvPr>
                  <p:cNvCxnSpPr>
                    <a:cxnSpLocks/>
                    <a:stCxn id="709" idx="2"/>
                    <a:endCxn id="701" idx="2"/>
                  </p:cNvCxnSpPr>
                  <p:nvPr/>
                </p:nvCxnSpPr>
                <p:spPr>
                  <a:xfrm flipH="1">
                    <a:off x="1636167" y="3828242"/>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F9EAF959-66E0-46C3-5D7F-644887CD42A7}"/>
                      </a:ext>
                    </a:extLst>
                  </p:cNvPr>
                  <p:cNvCxnSpPr>
                    <a:cxnSpLocks/>
                    <a:stCxn id="702" idx="3"/>
                    <a:endCxn id="705" idx="3"/>
                  </p:cNvCxnSpPr>
                  <p:nvPr/>
                </p:nvCxnSpPr>
                <p:spPr>
                  <a:xfrm flipV="1">
                    <a:off x="1141842" y="4008345"/>
                    <a:ext cx="574609"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25ECCE3-F1F9-A3D5-50C1-CF42066432AF}"/>
                      </a:ext>
                    </a:extLst>
                  </p:cNvPr>
                  <p:cNvCxnSpPr>
                    <a:cxnSpLocks/>
                    <a:stCxn id="698" idx="3"/>
                    <a:endCxn id="701" idx="3"/>
                  </p:cNvCxnSpPr>
                  <p:nvPr/>
                </p:nvCxnSpPr>
                <p:spPr>
                  <a:xfrm flipV="1">
                    <a:off x="1139561" y="4294087"/>
                    <a:ext cx="574608"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5" name="Group 694">
                    <a:extLst>
                      <a:ext uri="{FF2B5EF4-FFF2-40B4-BE49-F238E27FC236}">
                        <a16:creationId xmlns:a16="http://schemas.microsoft.com/office/drawing/2014/main" id="{A8C8A95F-A002-CE0D-8EE1-3599B98BBDDE}"/>
                      </a:ext>
                    </a:extLst>
                  </p:cNvPr>
                  <p:cNvGrpSpPr/>
                  <p:nvPr/>
                </p:nvGrpSpPr>
                <p:grpSpPr>
                  <a:xfrm>
                    <a:off x="985499" y="3669493"/>
                    <a:ext cx="730612" cy="158752"/>
                    <a:chOff x="7032994" y="2896916"/>
                    <a:chExt cx="1672214" cy="158882"/>
                  </a:xfrm>
                </p:grpSpPr>
                <p:sp>
                  <p:nvSpPr>
                    <p:cNvPr id="706" name="Rounded Rectangle 705">
                      <a:extLst>
                        <a:ext uri="{FF2B5EF4-FFF2-40B4-BE49-F238E27FC236}">
                          <a16:creationId xmlns:a16="http://schemas.microsoft.com/office/drawing/2014/main" id="{4C114F5D-318F-8B87-C30C-5F9999C0158B}"/>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7" name="Rounded Rectangle 706">
                      <a:extLst>
                        <a:ext uri="{FF2B5EF4-FFF2-40B4-BE49-F238E27FC236}">
                          <a16:creationId xmlns:a16="http://schemas.microsoft.com/office/drawing/2014/main" id="{97E3A0FB-1CCF-E7EC-DBDC-0EEC1FB1A85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8" name="Rounded Rectangle 707">
                      <a:extLst>
                        <a:ext uri="{FF2B5EF4-FFF2-40B4-BE49-F238E27FC236}">
                          <a16:creationId xmlns:a16="http://schemas.microsoft.com/office/drawing/2014/main" id="{B4EAE916-B641-4402-AA2E-466EAF23D01D}"/>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9" name="Rounded Rectangle 708">
                      <a:extLst>
                        <a:ext uri="{FF2B5EF4-FFF2-40B4-BE49-F238E27FC236}">
                          <a16:creationId xmlns:a16="http://schemas.microsoft.com/office/drawing/2014/main" id="{01C78467-24AA-48A4-9F44-3B020ED2E42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6" name="Group 695">
                    <a:extLst>
                      <a:ext uri="{FF2B5EF4-FFF2-40B4-BE49-F238E27FC236}">
                        <a16:creationId xmlns:a16="http://schemas.microsoft.com/office/drawing/2014/main" id="{F9FC38A3-80AC-7830-F73F-AF3CACD4D25C}"/>
                      </a:ext>
                    </a:extLst>
                  </p:cNvPr>
                  <p:cNvGrpSpPr/>
                  <p:nvPr/>
                </p:nvGrpSpPr>
                <p:grpSpPr>
                  <a:xfrm>
                    <a:off x="985838" y="3928970"/>
                    <a:ext cx="730613" cy="158752"/>
                    <a:chOff x="7032994" y="2896916"/>
                    <a:chExt cx="1672214" cy="158882"/>
                  </a:xfrm>
                </p:grpSpPr>
                <p:sp>
                  <p:nvSpPr>
                    <p:cNvPr id="702" name="Rounded Rectangle 701">
                      <a:extLst>
                        <a:ext uri="{FF2B5EF4-FFF2-40B4-BE49-F238E27FC236}">
                          <a16:creationId xmlns:a16="http://schemas.microsoft.com/office/drawing/2014/main" id="{5BDD3A45-5F5C-45CD-101F-37C1387431B0}"/>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3" name="Rounded Rectangle 702">
                      <a:extLst>
                        <a:ext uri="{FF2B5EF4-FFF2-40B4-BE49-F238E27FC236}">
                          <a16:creationId xmlns:a16="http://schemas.microsoft.com/office/drawing/2014/main" id="{E553BACC-B8E6-015F-411C-9CDA06EBBF0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4" name="Rounded Rectangle 703">
                      <a:extLst>
                        <a:ext uri="{FF2B5EF4-FFF2-40B4-BE49-F238E27FC236}">
                          <a16:creationId xmlns:a16="http://schemas.microsoft.com/office/drawing/2014/main" id="{D3DF5C20-8170-99F5-AE57-D9D7B3A7ECC9}"/>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5" name="Rounded Rectangle 704">
                      <a:extLst>
                        <a:ext uri="{FF2B5EF4-FFF2-40B4-BE49-F238E27FC236}">
                          <a16:creationId xmlns:a16="http://schemas.microsoft.com/office/drawing/2014/main" id="{8BAB54B5-0C04-EA50-74AB-B512F019BC3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7" name="Group 696">
                    <a:extLst>
                      <a:ext uri="{FF2B5EF4-FFF2-40B4-BE49-F238E27FC236}">
                        <a16:creationId xmlns:a16="http://schemas.microsoft.com/office/drawing/2014/main" id="{8EB931EC-21FB-6E8B-E292-E70D58471FD2}"/>
                      </a:ext>
                    </a:extLst>
                  </p:cNvPr>
                  <p:cNvGrpSpPr/>
                  <p:nvPr/>
                </p:nvGrpSpPr>
                <p:grpSpPr>
                  <a:xfrm>
                    <a:off x="983557" y="4214712"/>
                    <a:ext cx="730612" cy="158752"/>
                    <a:chOff x="7032994" y="2896916"/>
                    <a:chExt cx="1672214" cy="158882"/>
                  </a:xfrm>
                </p:grpSpPr>
                <p:sp>
                  <p:nvSpPr>
                    <p:cNvPr id="698" name="Rounded Rectangle 697">
                      <a:extLst>
                        <a:ext uri="{FF2B5EF4-FFF2-40B4-BE49-F238E27FC236}">
                          <a16:creationId xmlns:a16="http://schemas.microsoft.com/office/drawing/2014/main" id="{397F4A2C-3331-38E2-73F5-AB35F8FFDD6E}"/>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99" name="Rounded Rectangle 698">
                      <a:extLst>
                        <a:ext uri="{FF2B5EF4-FFF2-40B4-BE49-F238E27FC236}">
                          <a16:creationId xmlns:a16="http://schemas.microsoft.com/office/drawing/2014/main" id="{96FC81BE-1056-AAE4-3C93-766A7452130F}"/>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0" name="Rounded Rectangle 699">
                      <a:extLst>
                        <a:ext uri="{FF2B5EF4-FFF2-40B4-BE49-F238E27FC236}">
                          <a16:creationId xmlns:a16="http://schemas.microsoft.com/office/drawing/2014/main" id="{95E5BE54-C85E-97A9-0082-F164A82BF74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1" name="Rounded Rectangle 700">
                      <a:extLst>
                        <a:ext uri="{FF2B5EF4-FFF2-40B4-BE49-F238E27FC236}">
                          <a16:creationId xmlns:a16="http://schemas.microsoft.com/office/drawing/2014/main" id="{C5D2E67D-F939-E9F6-50C2-E784D2007E0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nvGrpSpPr>
              <p:cNvPr id="569" name="Group 568">
                <a:extLst>
                  <a:ext uri="{FF2B5EF4-FFF2-40B4-BE49-F238E27FC236}">
                    <a16:creationId xmlns:a16="http://schemas.microsoft.com/office/drawing/2014/main" id="{C418970C-F447-6B9C-37DD-11BAE2CDBEAE}"/>
                  </a:ext>
                </a:extLst>
              </p:cNvPr>
              <p:cNvGrpSpPr/>
              <p:nvPr/>
            </p:nvGrpSpPr>
            <p:grpSpPr>
              <a:xfrm>
                <a:off x="980340" y="1761579"/>
                <a:ext cx="1501258" cy="1286469"/>
                <a:chOff x="980340" y="1761579"/>
                <a:chExt cx="1501258" cy="1286469"/>
              </a:xfrm>
            </p:grpSpPr>
            <p:cxnSp>
              <p:nvCxnSpPr>
                <p:cNvPr id="618" name="Straight Connector 617">
                  <a:extLst>
                    <a:ext uri="{FF2B5EF4-FFF2-40B4-BE49-F238E27FC236}">
                      <a16:creationId xmlns:a16="http://schemas.microsoft.com/office/drawing/2014/main" id="{D58E7967-C65F-9425-966F-2AEAC0094A69}"/>
                    </a:ext>
                  </a:extLst>
                </p:cNvPr>
                <p:cNvCxnSpPr>
                  <a:cxnSpLocks/>
                  <a:stCxn id="683" idx="3"/>
                  <a:endCxn id="682" idx="1"/>
                </p:cNvCxnSpPr>
                <p:nvPr/>
              </p:nvCxnSpPr>
              <p:spPr>
                <a:xfrm>
                  <a:off x="1138286" y="1840957"/>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9" name="Group 618">
                  <a:extLst>
                    <a:ext uri="{FF2B5EF4-FFF2-40B4-BE49-F238E27FC236}">
                      <a16:creationId xmlns:a16="http://schemas.microsoft.com/office/drawing/2014/main" id="{EBB41F90-384D-6E82-6D2E-3C92AB2D36D2}"/>
                    </a:ext>
                  </a:extLst>
                </p:cNvPr>
                <p:cNvGrpSpPr/>
                <p:nvPr/>
              </p:nvGrpSpPr>
              <p:grpSpPr>
                <a:xfrm>
                  <a:off x="980340" y="1761579"/>
                  <a:ext cx="1501258" cy="1286469"/>
                  <a:chOff x="983557" y="3669493"/>
                  <a:chExt cx="1501258" cy="1286469"/>
                </a:xfrm>
              </p:grpSpPr>
              <p:cxnSp>
                <p:nvCxnSpPr>
                  <p:cNvPr id="620" name="Straight Connector 619">
                    <a:extLst>
                      <a:ext uri="{FF2B5EF4-FFF2-40B4-BE49-F238E27FC236}">
                        <a16:creationId xmlns:a16="http://schemas.microsoft.com/office/drawing/2014/main" id="{7B198515-01B6-2D02-67B6-4770FAC662BA}"/>
                      </a:ext>
                    </a:extLst>
                  </p:cNvPr>
                  <p:cNvCxnSpPr>
                    <a:cxnSpLocks/>
                    <a:stCxn id="683" idx="2"/>
                    <a:endCxn id="643" idx="2"/>
                  </p:cNvCxnSpPr>
                  <p:nvPr/>
                </p:nvCxnSpPr>
                <p:spPr>
                  <a:xfrm flipH="1">
                    <a:off x="1061559" y="3828245"/>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A18474F-4A2F-3641-A6D4-046A22171154}"/>
                      </a:ext>
                    </a:extLst>
                  </p:cNvPr>
                  <p:cNvCxnSpPr>
                    <a:cxnSpLocks/>
                    <a:stCxn id="684" idx="2"/>
                    <a:endCxn id="644" idx="2"/>
                  </p:cNvCxnSpPr>
                  <p:nvPr/>
                </p:nvCxnSpPr>
                <p:spPr>
                  <a:xfrm flipH="1">
                    <a:off x="1248652"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72DFE685-5F79-784E-C839-1D5ABEFE09B9}"/>
                      </a:ext>
                    </a:extLst>
                  </p:cNvPr>
                  <p:cNvCxnSpPr>
                    <a:cxnSpLocks/>
                    <a:stCxn id="685" idx="2"/>
                    <a:endCxn id="645" idx="2"/>
                  </p:cNvCxnSpPr>
                  <p:nvPr/>
                </p:nvCxnSpPr>
                <p:spPr>
                  <a:xfrm flipH="1">
                    <a:off x="1442409"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88FEF7E1-D793-000B-6EF4-ECA586FD074B}"/>
                      </a:ext>
                    </a:extLst>
                  </p:cNvPr>
                  <p:cNvCxnSpPr>
                    <a:cxnSpLocks/>
                    <a:stCxn id="686" idx="2"/>
                    <a:endCxn id="646" idx="2"/>
                  </p:cNvCxnSpPr>
                  <p:nvPr/>
                </p:nvCxnSpPr>
                <p:spPr>
                  <a:xfrm flipH="1">
                    <a:off x="1636167" y="3828242"/>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809DD8-3990-4564-A4DE-9B2B1CE6427E}"/>
                      </a:ext>
                    </a:extLst>
                  </p:cNvPr>
                  <p:cNvCxnSpPr>
                    <a:cxnSpLocks/>
                    <a:stCxn id="679" idx="2"/>
                    <a:endCxn id="639" idx="2"/>
                  </p:cNvCxnSpPr>
                  <p:nvPr/>
                </p:nvCxnSpPr>
                <p:spPr>
                  <a:xfrm flipH="1">
                    <a:off x="1829925" y="383433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BF55767F-2EFF-0A66-55AF-FA2DD42F56AB}"/>
                      </a:ext>
                    </a:extLst>
                  </p:cNvPr>
                  <p:cNvCxnSpPr>
                    <a:cxnSpLocks/>
                    <a:stCxn id="680" idx="2"/>
                  </p:cNvCxnSpPr>
                  <p:nvPr/>
                </p:nvCxnSpPr>
                <p:spPr>
                  <a:xfrm>
                    <a:off x="2018960" y="3834331"/>
                    <a:ext cx="0" cy="105240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CC149019-7145-A092-F237-9A4FCB053171}"/>
                      </a:ext>
                    </a:extLst>
                  </p:cNvPr>
                  <p:cNvCxnSpPr>
                    <a:cxnSpLocks/>
                    <a:stCxn id="681" idx="2"/>
                    <a:endCxn id="641" idx="0"/>
                  </p:cNvCxnSpPr>
                  <p:nvPr/>
                </p:nvCxnSpPr>
                <p:spPr>
                  <a:xfrm flipH="1">
                    <a:off x="2210775" y="3834331"/>
                    <a:ext cx="1942" cy="96288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04286B3-494F-5ACC-B801-BEEB4479D5DD}"/>
                      </a:ext>
                    </a:extLst>
                  </p:cNvPr>
                  <p:cNvCxnSpPr>
                    <a:cxnSpLocks/>
                    <a:stCxn id="682" idx="2"/>
                    <a:endCxn id="642" idx="2"/>
                  </p:cNvCxnSpPr>
                  <p:nvPr/>
                </p:nvCxnSpPr>
                <p:spPr>
                  <a:xfrm flipH="1">
                    <a:off x="2404533" y="3834330"/>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8DE87F5-1154-DFC5-0B15-17C1215EBDA9}"/>
                      </a:ext>
                    </a:extLst>
                  </p:cNvPr>
                  <p:cNvCxnSpPr>
                    <a:cxnSpLocks/>
                    <a:stCxn id="673" idx="3"/>
                    <a:endCxn id="672" idx="1"/>
                  </p:cNvCxnSpPr>
                  <p:nvPr/>
                </p:nvCxnSpPr>
                <p:spPr>
                  <a:xfrm>
                    <a:off x="1141841" y="4008348"/>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36D1D829-4EEA-127B-648D-CDAE73FC5736}"/>
                      </a:ext>
                    </a:extLst>
                  </p:cNvPr>
                  <p:cNvCxnSpPr>
                    <a:cxnSpLocks/>
                    <a:stCxn id="663" idx="3"/>
                    <a:endCxn id="662" idx="1"/>
                  </p:cNvCxnSpPr>
                  <p:nvPr/>
                </p:nvCxnSpPr>
                <p:spPr>
                  <a:xfrm>
                    <a:off x="1139561" y="429409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0ECD561-52AD-8B80-6A07-2A8A861EE0B5}"/>
                      </a:ext>
                    </a:extLst>
                  </p:cNvPr>
                  <p:cNvCxnSpPr>
                    <a:cxnSpLocks/>
                    <a:stCxn id="653" idx="3"/>
                    <a:endCxn id="652" idx="1"/>
                  </p:cNvCxnSpPr>
                  <p:nvPr/>
                </p:nvCxnSpPr>
                <p:spPr>
                  <a:xfrm>
                    <a:off x="1139561" y="4579832"/>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64D88235-DB07-08A3-2FA8-53D271637026}"/>
                      </a:ext>
                    </a:extLst>
                  </p:cNvPr>
                  <p:cNvCxnSpPr>
                    <a:cxnSpLocks/>
                    <a:stCxn id="643" idx="3"/>
                    <a:endCxn id="642" idx="1"/>
                  </p:cNvCxnSpPr>
                  <p:nvPr/>
                </p:nvCxnSpPr>
                <p:spPr>
                  <a:xfrm>
                    <a:off x="1139561" y="487050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2" name="Group 631">
                    <a:extLst>
                      <a:ext uri="{FF2B5EF4-FFF2-40B4-BE49-F238E27FC236}">
                        <a16:creationId xmlns:a16="http://schemas.microsoft.com/office/drawing/2014/main" id="{C5C6146C-16BB-570F-72F7-FAB73277948A}"/>
                      </a:ext>
                    </a:extLst>
                  </p:cNvPr>
                  <p:cNvGrpSpPr/>
                  <p:nvPr/>
                </p:nvGrpSpPr>
                <p:grpSpPr>
                  <a:xfrm>
                    <a:off x="985499" y="3669493"/>
                    <a:ext cx="1498978" cy="164840"/>
                    <a:chOff x="6874440" y="2906655"/>
                    <a:chExt cx="3430837" cy="164975"/>
                  </a:xfrm>
                </p:grpSpPr>
                <p:grpSp>
                  <p:nvGrpSpPr>
                    <p:cNvPr id="677" name="Group 676">
                      <a:extLst>
                        <a:ext uri="{FF2B5EF4-FFF2-40B4-BE49-F238E27FC236}">
                          <a16:creationId xmlns:a16="http://schemas.microsoft.com/office/drawing/2014/main" id="{B88E809B-4D11-9DA9-631C-934D07A8D7FF}"/>
                        </a:ext>
                      </a:extLst>
                    </p:cNvPr>
                    <p:cNvGrpSpPr/>
                    <p:nvPr/>
                  </p:nvGrpSpPr>
                  <p:grpSpPr>
                    <a:xfrm>
                      <a:off x="6874440" y="2906655"/>
                      <a:ext cx="1672214" cy="158882"/>
                      <a:chOff x="7032994" y="2896916"/>
                      <a:chExt cx="1672214" cy="158882"/>
                    </a:xfrm>
                  </p:grpSpPr>
                  <p:sp>
                    <p:nvSpPr>
                      <p:cNvPr id="683" name="Rounded Rectangle 682">
                        <a:extLst>
                          <a:ext uri="{FF2B5EF4-FFF2-40B4-BE49-F238E27FC236}">
                            <a16:creationId xmlns:a16="http://schemas.microsoft.com/office/drawing/2014/main" id="{48F7AE7E-F528-450C-DB19-01F6368E83D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4" name="Rounded Rectangle 683">
                        <a:extLst>
                          <a:ext uri="{FF2B5EF4-FFF2-40B4-BE49-F238E27FC236}">
                            <a16:creationId xmlns:a16="http://schemas.microsoft.com/office/drawing/2014/main" id="{23063279-51BF-A809-BC64-B4BB984F7BD6}"/>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5" name="Rounded Rectangle 684">
                        <a:extLst>
                          <a:ext uri="{FF2B5EF4-FFF2-40B4-BE49-F238E27FC236}">
                            <a16:creationId xmlns:a16="http://schemas.microsoft.com/office/drawing/2014/main" id="{A894A02E-71A6-3C8C-15F8-8708EB8919F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6" name="Rounded Rectangle 685">
                        <a:extLst>
                          <a:ext uri="{FF2B5EF4-FFF2-40B4-BE49-F238E27FC236}">
                            <a16:creationId xmlns:a16="http://schemas.microsoft.com/office/drawing/2014/main" id="{1D0E2A86-758C-D729-EA0C-6C14209A4E6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78" name="Group 677">
                      <a:extLst>
                        <a:ext uri="{FF2B5EF4-FFF2-40B4-BE49-F238E27FC236}">
                          <a16:creationId xmlns:a16="http://schemas.microsoft.com/office/drawing/2014/main" id="{05CFF3D3-93A9-A5E5-10B7-9FA469133B9B}"/>
                        </a:ext>
                      </a:extLst>
                    </p:cNvPr>
                    <p:cNvGrpSpPr/>
                    <p:nvPr/>
                  </p:nvGrpSpPr>
                  <p:grpSpPr>
                    <a:xfrm>
                      <a:off x="8633063" y="2912748"/>
                      <a:ext cx="1672214" cy="158882"/>
                      <a:chOff x="7032994" y="2912284"/>
                      <a:chExt cx="1672214" cy="158882"/>
                    </a:xfrm>
                  </p:grpSpPr>
                  <p:sp>
                    <p:nvSpPr>
                      <p:cNvPr id="679" name="Rounded Rectangle 678">
                        <a:extLst>
                          <a:ext uri="{FF2B5EF4-FFF2-40B4-BE49-F238E27FC236}">
                            <a16:creationId xmlns:a16="http://schemas.microsoft.com/office/drawing/2014/main" id="{DFC327E9-AF61-C0B6-90A7-6EBFE672221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0" name="Rounded Rectangle 679">
                        <a:extLst>
                          <a:ext uri="{FF2B5EF4-FFF2-40B4-BE49-F238E27FC236}">
                            <a16:creationId xmlns:a16="http://schemas.microsoft.com/office/drawing/2014/main" id="{5C090046-9A5C-2942-32C4-17C82588DD8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1" name="Rounded Rectangle 680">
                        <a:extLst>
                          <a:ext uri="{FF2B5EF4-FFF2-40B4-BE49-F238E27FC236}">
                            <a16:creationId xmlns:a16="http://schemas.microsoft.com/office/drawing/2014/main" id="{83387D56-0550-0C38-62A7-8E1D1E197E7F}"/>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2" name="Rounded Rectangle 681">
                        <a:extLst>
                          <a:ext uri="{FF2B5EF4-FFF2-40B4-BE49-F238E27FC236}">
                            <a16:creationId xmlns:a16="http://schemas.microsoft.com/office/drawing/2014/main" id="{12253238-6A92-E53D-EA40-ADFF1C2C69D5}"/>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3" name="Group 632">
                    <a:extLst>
                      <a:ext uri="{FF2B5EF4-FFF2-40B4-BE49-F238E27FC236}">
                        <a16:creationId xmlns:a16="http://schemas.microsoft.com/office/drawing/2014/main" id="{2C9FD759-EEBB-0029-9177-3BD3DF4F2374}"/>
                      </a:ext>
                    </a:extLst>
                  </p:cNvPr>
                  <p:cNvGrpSpPr/>
                  <p:nvPr/>
                </p:nvGrpSpPr>
                <p:grpSpPr>
                  <a:xfrm>
                    <a:off x="985837" y="3928970"/>
                    <a:ext cx="1498978" cy="164840"/>
                    <a:chOff x="6874440" y="2906655"/>
                    <a:chExt cx="3430837" cy="164975"/>
                  </a:xfrm>
                </p:grpSpPr>
                <p:grpSp>
                  <p:nvGrpSpPr>
                    <p:cNvPr id="667" name="Group 666">
                      <a:extLst>
                        <a:ext uri="{FF2B5EF4-FFF2-40B4-BE49-F238E27FC236}">
                          <a16:creationId xmlns:a16="http://schemas.microsoft.com/office/drawing/2014/main" id="{791931E7-8808-C867-3EAA-9EE1A249EF1B}"/>
                        </a:ext>
                      </a:extLst>
                    </p:cNvPr>
                    <p:cNvGrpSpPr/>
                    <p:nvPr/>
                  </p:nvGrpSpPr>
                  <p:grpSpPr>
                    <a:xfrm>
                      <a:off x="6874440" y="2906655"/>
                      <a:ext cx="1672214" cy="158882"/>
                      <a:chOff x="7032994" y="2896916"/>
                      <a:chExt cx="1672214" cy="158882"/>
                    </a:xfrm>
                  </p:grpSpPr>
                  <p:sp>
                    <p:nvSpPr>
                      <p:cNvPr id="673" name="Rounded Rectangle 672">
                        <a:extLst>
                          <a:ext uri="{FF2B5EF4-FFF2-40B4-BE49-F238E27FC236}">
                            <a16:creationId xmlns:a16="http://schemas.microsoft.com/office/drawing/2014/main" id="{18ACCFE5-FBCC-43DB-2F10-5BB1F6CB6A54}"/>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4" name="Rounded Rectangle 673">
                        <a:extLst>
                          <a:ext uri="{FF2B5EF4-FFF2-40B4-BE49-F238E27FC236}">
                            <a16:creationId xmlns:a16="http://schemas.microsoft.com/office/drawing/2014/main" id="{7397A659-3353-65E1-D93E-037CB0C334C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5" name="Rounded Rectangle 674">
                        <a:extLst>
                          <a:ext uri="{FF2B5EF4-FFF2-40B4-BE49-F238E27FC236}">
                            <a16:creationId xmlns:a16="http://schemas.microsoft.com/office/drawing/2014/main" id="{27FA204F-E10D-F01E-9B27-8F07EF39F311}"/>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6" name="Rounded Rectangle 675">
                        <a:extLst>
                          <a:ext uri="{FF2B5EF4-FFF2-40B4-BE49-F238E27FC236}">
                            <a16:creationId xmlns:a16="http://schemas.microsoft.com/office/drawing/2014/main" id="{21CBEDF9-981D-46C4-A2C9-C2405B0CFC1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68" name="Group 667">
                      <a:extLst>
                        <a:ext uri="{FF2B5EF4-FFF2-40B4-BE49-F238E27FC236}">
                          <a16:creationId xmlns:a16="http://schemas.microsoft.com/office/drawing/2014/main" id="{02D5753F-58AF-B3A4-99BA-A513F64BB56A}"/>
                        </a:ext>
                      </a:extLst>
                    </p:cNvPr>
                    <p:cNvGrpSpPr/>
                    <p:nvPr/>
                  </p:nvGrpSpPr>
                  <p:grpSpPr>
                    <a:xfrm>
                      <a:off x="8633063" y="2912748"/>
                      <a:ext cx="1672214" cy="158882"/>
                      <a:chOff x="7032994" y="2912284"/>
                      <a:chExt cx="1672214" cy="158882"/>
                    </a:xfrm>
                  </p:grpSpPr>
                  <p:sp>
                    <p:nvSpPr>
                      <p:cNvPr id="669" name="Rounded Rectangle 668">
                        <a:extLst>
                          <a:ext uri="{FF2B5EF4-FFF2-40B4-BE49-F238E27FC236}">
                            <a16:creationId xmlns:a16="http://schemas.microsoft.com/office/drawing/2014/main" id="{F294AB66-97C0-93F3-EF58-99B64994440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0" name="Rounded Rectangle 669">
                        <a:extLst>
                          <a:ext uri="{FF2B5EF4-FFF2-40B4-BE49-F238E27FC236}">
                            <a16:creationId xmlns:a16="http://schemas.microsoft.com/office/drawing/2014/main" id="{909831BC-5FE8-AF70-8E56-4FF09758599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1" name="Rounded Rectangle 670">
                        <a:extLst>
                          <a:ext uri="{FF2B5EF4-FFF2-40B4-BE49-F238E27FC236}">
                            <a16:creationId xmlns:a16="http://schemas.microsoft.com/office/drawing/2014/main" id="{FC42ABD8-CF58-99DC-D7D7-FFBE1994ACE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2" name="Rounded Rectangle 671">
                        <a:extLst>
                          <a:ext uri="{FF2B5EF4-FFF2-40B4-BE49-F238E27FC236}">
                            <a16:creationId xmlns:a16="http://schemas.microsoft.com/office/drawing/2014/main" id="{142F0777-9695-9642-B1BF-98E89868BD73}"/>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4" name="Group 633">
                    <a:extLst>
                      <a:ext uri="{FF2B5EF4-FFF2-40B4-BE49-F238E27FC236}">
                        <a16:creationId xmlns:a16="http://schemas.microsoft.com/office/drawing/2014/main" id="{7262BFE0-7E6C-8283-D0CC-2CECB22A990D}"/>
                      </a:ext>
                    </a:extLst>
                  </p:cNvPr>
                  <p:cNvGrpSpPr/>
                  <p:nvPr/>
                </p:nvGrpSpPr>
                <p:grpSpPr>
                  <a:xfrm>
                    <a:off x="983557" y="4214712"/>
                    <a:ext cx="1498978" cy="164840"/>
                    <a:chOff x="6874440" y="2906655"/>
                    <a:chExt cx="3430837" cy="164975"/>
                  </a:xfrm>
                </p:grpSpPr>
                <p:grpSp>
                  <p:nvGrpSpPr>
                    <p:cNvPr id="657" name="Group 656">
                      <a:extLst>
                        <a:ext uri="{FF2B5EF4-FFF2-40B4-BE49-F238E27FC236}">
                          <a16:creationId xmlns:a16="http://schemas.microsoft.com/office/drawing/2014/main" id="{A44150A2-D61D-3EC0-E380-2D907EBEAEAC}"/>
                        </a:ext>
                      </a:extLst>
                    </p:cNvPr>
                    <p:cNvGrpSpPr/>
                    <p:nvPr/>
                  </p:nvGrpSpPr>
                  <p:grpSpPr>
                    <a:xfrm>
                      <a:off x="6874440" y="2906655"/>
                      <a:ext cx="1672214" cy="158882"/>
                      <a:chOff x="7032994" y="2896916"/>
                      <a:chExt cx="1672214" cy="158882"/>
                    </a:xfrm>
                  </p:grpSpPr>
                  <p:sp>
                    <p:nvSpPr>
                      <p:cNvPr id="663" name="Rounded Rectangle 662">
                        <a:extLst>
                          <a:ext uri="{FF2B5EF4-FFF2-40B4-BE49-F238E27FC236}">
                            <a16:creationId xmlns:a16="http://schemas.microsoft.com/office/drawing/2014/main" id="{7C4F1531-FE7C-754C-FA67-327FC95635A2}"/>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4" name="Rounded Rectangle 663">
                        <a:extLst>
                          <a:ext uri="{FF2B5EF4-FFF2-40B4-BE49-F238E27FC236}">
                            <a16:creationId xmlns:a16="http://schemas.microsoft.com/office/drawing/2014/main" id="{3C22F757-DA2E-6CC2-3290-B337C8B410B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5" name="Rounded Rectangle 664">
                        <a:extLst>
                          <a:ext uri="{FF2B5EF4-FFF2-40B4-BE49-F238E27FC236}">
                            <a16:creationId xmlns:a16="http://schemas.microsoft.com/office/drawing/2014/main" id="{68260059-376E-FFDF-5324-4187745E23C5}"/>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6" name="Rounded Rectangle 665">
                        <a:extLst>
                          <a:ext uri="{FF2B5EF4-FFF2-40B4-BE49-F238E27FC236}">
                            <a16:creationId xmlns:a16="http://schemas.microsoft.com/office/drawing/2014/main" id="{C74BFEEB-45E1-C751-103C-C6D11EA5D7F1}"/>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58" name="Group 657">
                      <a:extLst>
                        <a:ext uri="{FF2B5EF4-FFF2-40B4-BE49-F238E27FC236}">
                          <a16:creationId xmlns:a16="http://schemas.microsoft.com/office/drawing/2014/main" id="{8C4AC269-889F-B9AF-0332-A24DF3410C47}"/>
                        </a:ext>
                      </a:extLst>
                    </p:cNvPr>
                    <p:cNvGrpSpPr/>
                    <p:nvPr/>
                  </p:nvGrpSpPr>
                  <p:grpSpPr>
                    <a:xfrm>
                      <a:off x="8633063" y="2912748"/>
                      <a:ext cx="1672214" cy="158882"/>
                      <a:chOff x="7032994" y="2912284"/>
                      <a:chExt cx="1672214" cy="158882"/>
                    </a:xfrm>
                  </p:grpSpPr>
                  <p:sp>
                    <p:nvSpPr>
                      <p:cNvPr id="659" name="Rounded Rectangle 658">
                        <a:extLst>
                          <a:ext uri="{FF2B5EF4-FFF2-40B4-BE49-F238E27FC236}">
                            <a16:creationId xmlns:a16="http://schemas.microsoft.com/office/drawing/2014/main" id="{55260455-AAB2-2E0D-16A6-AC8A4FAEE53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0" name="Rounded Rectangle 659">
                        <a:extLst>
                          <a:ext uri="{FF2B5EF4-FFF2-40B4-BE49-F238E27FC236}">
                            <a16:creationId xmlns:a16="http://schemas.microsoft.com/office/drawing/2014/main" id="{BBA297E9-FE14-42FC-66C8-AD57C44E9419}"/>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1" name="Rounded Rectangle 660">
                        <a:extLst>
                          <a:ext uri="{FF2B5EF4-FFF2-40B4-BE49-F238E27FC236}">
                            <a16:creationId xmlns:a16="http://schemas.microsoft.com/office/drawing/2014/main" id="{9E491EA7-1869-FB84-9F04-3314AFE39B83}"/>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2" name="Rounded Rectangle 661">
                        <a:extLst>
                          <a:ext uri="{FF2B5EF4-FFF2-40B4-BE49-F238E27FC236}">
                            <a16:creationId xmlns:a16="http://schemas.microsoft.com/office/drawing/2014/main" id="{B831D8EE-7F4F-A117-B2FA-7A50A18C1BBD}"/>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5" name="Group 634">
                    <a:extLst>
                      <a:ext uri="{FF2B5EF4-FFF2-40B4-BE49-F238E27FC236}">
                        <a16:creationId xmlns:a16="http://schemas.microsoft.com/office/drawing/2014/main" id="{A3508319-694E-E8F3-3B7F-C8C8D4A09DA7}"/>
                      </a:ext>
                    </a:extLst>
                  </p:cNvPr>
                  <p:cNvGrpSpPr/>
                  <p:nvPr/>
                </p:nvGrpSpPr>
                <p:grpSpPr>
                  <a:xfrm>
                    <a:off x="983557" y="4500454"/>
                    <a:ext cx="1498978" cy="164840"/>
                    <a:chOff x="6874440" y="2906655"/>
                    <a:chExt cx="3430837" cy="164975"/>
                  </a:xfrm>
                </p:grpSpPr>
                <p:grpSp>
                  <p:nvGrpSpPr>
                    <p:cNvPr id="647" name="Group 646">
                      <a:extLst>
                        <a:ext uri="{FF2B5EF4-FFF2-40B4-BE49-F238E27FC236}">
                          <a16:creationId xmlns:a16="http://schemas.microsoft.com/office/drawing/2014/main" id="{FE68C4EE-BBF5-29AA-FAD2-F08A5CA0AD15}"/>
                        </a:ext>
                      </a:extLst>
                    </p:cNvPr>
                    <p:cNvGrpSpPr/>
                    <p:nvPr/>
                  </p:nvGrpSpPr>
                  <p:grpSpPr>
                    <a:xfrm>
                      <a:off x="6874440" y="2906655"/>
                      <a:ext cx="1672214" cy="158882"/>
                      <a:chOff x="7032994" y="2896916"/>
                      <a:chExt cx="1672214" cy="158882"/>
                    </a:xfrm>
                  </p:grpSpPr>
                  <p:sp>
                    <p:nvSpPr>
                      <p:cNvPr id="653" name="Rounded Rectangle 652">
                        <a:extLst>
                          <a:ext uri="{FF2B5EF4-FFF2-40B4-BE49-F238E27FC236}">
                            <a16:creationId xmlns:a16="http://schemas.microsoft.com/office/drawing/2014/main" id="{26CEB2DC-7A1D-9E3B-B88C-A242DDA35286}"/>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4" name="Rounded Rectangle 653">
                        <a:extLst>
                          <a:ext uri="{FF2B5EF4-FFF2-40B4-BE49-F238E27FC236}">
                            <a16:creationId xmlns:a16="http://schemas.microsoft.com/office/drawing/2014/main" id="{A73C2B6F-DCC5-6376-84F6-6F52F2EFE48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5" name="Rounded Rectangle 654">
                        <a:extLst>
                          <a:ext uri="{FF2B5EF4-FFF2-40B4-BE49-F238E27FC236}">
                            <a16:creationId xmlns:a16="http://schemas.microsoft.com/office/drawing/2014/main" id="{A9741BB1-F172-B53C-A05D-517871A2CF67}"/>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6" name="Rounded Rectangle 655">
                        <a:extLst>
                          <a:ext uri="{FF2B5EF4-FFF2-40B4-BE49-F238E27FC236}">
                            <a16:creationId xmlns:a16="http://schemas.microsoft.com/office/drawing/2014/main" id="{9CF2B77A-4172-3655-A13A-B4250DAF31CE}"/>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48" name="Group 647">
                      <a:extLst>
                        <a:ext uri="{FF2B5EF4-FFF2-40B4-BE49-F238E27FC236}">
                          <a16:creationId xmlns:a16="http://schemas.microsoft.com/office/drawing/2014/main" id="{6C117692-1B71-B764-7D30-C207F7DE1682}"/>
                        </a:ext>
                      </a:extLst>
                    </p:cNvPr>
                    <p:cNvGrpSpPr/>
                    <p:nvPr/>
                  </p:nvGrpSpPr>
                  <p:grpSpPr>
                    <a:xfrm>
                      <a:off x="8633063" y="2912748"/>
                      <a:ext cx="1672214" cy="158882"/>
                      <a:chOff x="7032994" y="2912284"/>
                      <a:chExt cx="1672214" cy="158882"/>
                    </a:xfrm>
                  </p:grpSpPr>
                  <p:sp>
                    <p:nvSpPr>
                      <p:cNvPr id="649" name="Rounded Rectangle 648">
                        <a:extLst>
                          <a:ext uri="{FF2B5EF4-FFF2-40B4-BE49-F238E27FC236}">
                            <a16:creationId xmlns:a16="http://schemas.microsoft.com/office/drawing/2014/main" id="{CC7E891C-3BC7-E526-42E9-D9BCC6ACC034}"/>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0" name="Rounded Rectangle 649">
                        <a:extLst>
                          <a:ext uri="{FF2B5EF4-FFF2-40B4-BE49-F238E27FC236}">
                            <a16:creationId xmlns:a16="http://schemas.microsoft.com/office/drawing/2014/main" id="{E1DF443C-1371-E28B-28F0-0BB6472FD228}"/>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1" name="Rounded Rectangle 650">
                        <a:extLst>
                          <a:ext uri="{FF2B5EF4-FFF2-40B4-BE49-F238E27FC236}">
                            <a16:creationId xmlns:a16="http://schemas.microsoft.com/office/drawing/2014/main" id="{7814544A-5BF1-5329-43F5-D3A058EBC56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2" name="Rounded Rectangle 651">
                        <a:extLst>
                          <a:ext uri="{FF2B5EF4-FFF2-40B4-BE49-F238E27FC236}">
                            <a16:creationId xmlns:a16="http://schemas.microsoft.com/office/drawing/2014/main" id="{AC4E43F8-957B-50CF-D24B-FC92D8D857AA}"/>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6" name="Group 635">
                    <a:extLst>
                      <a:ext uri="{FF2B5EF4-FFF2-40B4-BE49-F238E27FC236}">
                        <a16:creationId xmlns:a16="http://schemas.microsoft.com/office/drawing/2014/main" id="{6EAF385F-D439-97DA-D48A-7839A5DAA277}"/>
                      </a:ext>
                    </a:extLst>
                  </p:cNvPr>
                  <p:cNvGrpSpPr/>
                  <p:nvPr/>
                </p:nvGrpSpPr>
                <p:grpSpPr>
                  <a:xfrm>
                    <a:off x="983557" y="4791122"/>
                    <a:ext cx="1498978" cy="164840"/>
                    <a:chOff x="6874440" y="2906655"/>
                    <a:chExt cx="3430837" cy="164975"/>
                  </a:xfrm>
                </p:grpSpPr>
                <p:grpSp>
                  <p:nvGrpSpPr>
                    <p:cNvPr id="637" name="Group 636">
                      <a:extLst>
                        <a:ext uri="{FF2B5EF4-FFF2-40B4-BE49-F238E27FC236}">
                          <a16:creationId xmlns:a16="http://schemas.microsoft.com/office/drawing/2014/main" id="{ADF5FB73-D980-98DD-C406-E63A11FFF6F7}"/>
                        </a:ext>
                      </a:extLst>
                    </p:cNvPr>
                    <p:cNvGrpSpPr/>
                    <p:nvPr/>
                  </p:nvGrpSpPr>
                  <p:grpSpPr>
                    <a:xfrm>
                      <a:off x="6874440" y="2906655"/>
                      <a:ext cx="1672214" cy="158882"/>
                      <a:chOff x="7032994" y="2896916"/>
                      <a:chExt cx="1672214" cy="158882"/>
                    </a:xfrm>
                  </p:grpSpPr>
                  <p:sp>
                    <p:nvSpPr>
                      <p:cNvPr id="643" name="Rounded Rectangle 642">
                        <a:extLst>
                          <a:ext uri="{FF2B5EF4-FFF2-40B4-BE49-F238E27FC236}">
                            <a16:creationId xmlns:a16="http://schemas.microsoft.com/office/drawing/2014/main" id="{7542B0F4-C66A-553C-8496-BD0814236789}"/>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4" name="Rounded Rectangle 643">
                        <a:extLst>
                          <a:ext uri="{FF2B5EF4-FFF2-40B4-BE49-F238E27FC236}">
                            <a16:creationId xmlns:a16="http://schemas.microsoft.com/office/drawing/2014/main" id="{53ACCC7E-89A6-3242-E51D-711C2378176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5" name="Rounded Rectangle 644">
                        <a:extLst>
                          <a:ext uri="{FF2B5EF4-FFF2-40B4-BE49-F238E27FC236}">
                            <a16:creationId xmlns:a16="http://schemas.microsoft.com/office/drawing/2014/main" id="{79829BFB-FE6D-6A76-1C07-BF6F7720581F}"/>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6" name="Rounded Rectangle 645">
                        <a:extLst>
                          <a:ext uri="{FF2B5EF4-FFF2-40B4-BE49-F238E27FC236}">
                            <a16:creationId xmlns:a16="http://schemas.microsoft.com/office/drawing/2014/main" id="{82510840-D28F-5D1A-4061-7358D7821B84}"/>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38" name="Group 637">
                      <a:extLst>
                        <a:ext uri="{FF2B5EF4-FFF2-40B4-BE49-F238E27FC236}">
                          <a16:creationId xmlns:a16="http://schemas.microsoft.com/office/drawing/2014/main" id="{59F8BAD5-E8A5-8C30-CBBF-74DC8771829D}"/>
                        </a:ext>
                      </a:extLst>
                    </p:cNvPr>
                    <p:cNvGrpSpPr/>
                    <p:nvPr/>
                  </p:nvGrpSpPr>
                  <p:grpSpPr>
                    <a:xfrm>
                      <a:off x="8633063" y="2912748"/>
                      <a:ext cx="1672214" cy="158882"/>
                      <a:chOff x="7032994" y="2912284"/>
                      <a:chExt cx="1672214" cy="158882"/>
                    </a:xfrm>
                  </p:grpSpPr>
                  <p:sp>
                    <p:nvSpPr>
                      <p:cNvPr id="639" name="Rounded Rectangle 638">
                        <a:extLst>
                          <a:ext uri="{FF2B5EF4-FFF2-40B4-BE49-F238E27FC236}">
                            <a16:creationId xmlns:a16="http://schemas.microsoft.com/office/drawing/2014/main" id="{BCE36127-1914-7F33-5D54-E8790681A7F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0" name="Rounded Rectangle 639">
                        <a:extLst>
                          <a:ext uri="{FF2B5EF4-FFF2-40B4-BE49-F238E27FC236}">
                            <a16:creationId xmlns:a16="http://schemas.microsoft.com/office/drawing/2014/main" id="{94C79EDF-C35E-2B23-37B2-E912F23A1E3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1" name="Rounded Rectangle 640">
                        <a:extLst>
                          <a:ext uri="{FF2B5EF4-FFF2-40B4-BE49-F238E27FC236}">
                            <a16:creationId xmlns:a16="http://schemas.microsoft.com/office/drawing/2014/main" id="{0E13D431-BBFB-CF02-2B4B-F4E80EFE84CA}"/>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2" name="Rounded Rectangle 641">
                        <a:extLst>
                          <a:ext uri="{FF2B5EF4-FFF2-40B4-BE49-F238E27FC236}">
                            <a16:creationId xmlns:a16="http://schemas.microsoft.com/office/drawing/2014/main" id="{7EBCB31C-8797-E9FC-52DE-85BD534A0609}"/>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nvGrpSpPr>
              <p:cNvPr id="570" name="Group 569">
                <a:extLst>
                  <a:ext uri="{FF2B5EF4-FFF2-40B4-BE49-F238E27FC236}">
                    <a16:creationId xmlns:a16="http://schemas.microsoft.com/office/drawing/2014/main" id="{39499449-5614-4AB4-525F-394CD50D998F}"/>
                  </a:ext>
                </a:extLst>
              </p:cNvPr>
              <p:cNvGrpSpPr/>
              <p:nvPr/>
            </p:nvGrpSpPr>
            <p:grpSpPr>
              <a:xfrm>
                <a:off x="5377397" y="2046156"/>
                <a:ext cx="1113743" cy="995801"/>
                <a:chOff x="5377397" y="2046156"/>
                <a:chExt cx="1113743" cy="995801"/>
              </a:xfrm>
            </p:grpSpPr>
            <p:cxnSp>
              <p:nvCxnSpPr>
                <p:cNvPr id="571" name="Straight Connector 570">
                  <a:extLst>
                    <a:ext uri="{FF2B5EF4-FFF2-40B4-BE49-F238E27FC236}">
                      <a16:creationId xmlns:a16="http://schemas.microsoft.com/office/drawing/2014/main" id="{6BACCB58-5730-C9C1-E669-DB1151194F24}"/>
                    </a:ext>
                  </a:extLst>
                </p:cNvPr>
                <p:cNvCxnSpPr>
                  <a:cxnSpLocks/>
                  <a:stCxn id="614" idx="3"/>
                  <a:endCxn id="613" idx="1"/>
                </p:cNvCxnSpPr>
                <p:nvPr/>
              </p:nvCxnSpPr>
              <p:spPr>
                <a:xfrm>
                  <a:off x="5535343" y="2125534"/>
                  <a:ext cx="799455"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2" name="Group 571">
                  <a:extLst>
                    <a:ext uri="{FF2B5EF4-FFF2-40B4-BE49-F238E27FC236}">
                      <a16:creationId xmlns:a16="http://schemas.microsoft.com/office/drawing/2014/main" id="{E2D3B743-D40F-F769-8A25-6749E878A1D9}"/>
                    </a:ext>
                  </a:extLst>
                </p:cNvPr>
                <p:cNvGrpSpPr/>
                <p:nvPr/>
              </p:nvGrpSpPr>
              <p:grpSpPr>
                <a:xfrm>
                  <a:off x="5377397" y="2046156"/>
                  <a:ext cx="1113743" cy="995801"/>
                  <a:chOff x="983557" y="3669493"/>
                  <a:chExt cx="1113743" cy="995801"/>
                </a:xfrm>
              </p:grpSpPr>
              <p:cxnSp>
                <p:nvCxnSpPr>
                  <p:cNvPr id="573" name="Straight Connector 572">
                    <a:extLst>
                      <a:ext uri="{FF2B5EF4-FFF2-40B4-BE49-F238E27FC236}">
                        <a16:creationId xmlns:a16="http://schemas.microsoft.com/office/drawing/2014/main" id="{03056C52-07FA-1A39-D873-5BB7C3DFF24C}"/>
                      </a:ext>
                    </a:extLst>
                  </p:cNvPr>
                  <p:cNvCxnSpPr>
                    <a:cxnSpLocks/>
                    <a:stCxn id="614" idx="2"/>
                    <a:endCxn id="590" idx="0"/>
                  </p:cNvCxnSpPr>
                  <p:nvPr/>
                </p:nvCxnSpPr>
                <p:spPr>
                  <a:xfrm flipH="1">
                    <a:off x="1061559" y="3828245"/>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F5ADDA5-15D8-0D36-EADE-509120DFC8D0}"/>
                      </a:ext>
                    </a:extLst>
                  </p:cNvPr>
                  <p:cNvCxnSpPr>
                    <a:cxnSpLocks/>
                    <a:stCxn id="615" idx="2"/>
                    <a:endCxn id="591" idx="0"/>
                  </p:cNvCxnSpPr>
                  <p:nvPr/>
                </p:nvCxnSpPr>
                <p:spPr>
                  <a:xfrm flipH="1">
                    <a:off x="1248652"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F26EAF1-C029-D23B-CCC6-DD18C376E8B0}"/>
                      </a:ext>
                    </a:extLst>
                  </p:cNvPr>
                  <p:cNvCxnSpPr>
                    <a:cxnSpLocks/>
                    <a:stCxn id="616" idx="2"/>
                    <a:endCxn id="592" idx="0"/>
                  </p:cNvCxnSpPr>
                  <p:nvPr/>
                </p:nvCxnSpPr>
                <p:spPr>
                  <a:xfrm flipH="1">
                    <a:off x="1442409"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CE473EFE-6AA3-FCFB-E09C-D032A824D919}"/>
                      </a:ext>
                    </a:extLst>
                  </p:cNvPr>
                  <p:cNvCxnSpPr>
                    <a:cxnSpLocks/>
                    <a:stCxn id="617" idx="2"/>
                    <a:endCxn id="593" idx="0"/>
                  </p:cNvCxnSpPr>
                  <p:nvPr/>
                </p:nvCxnSpPr>
                <p:spPr>
                  <a:xfrm flipH="1">
                    <a:off x="1636167" y="3828242"/>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02513B6-72A5-84F5-F72D-5871DE9F2711}"/>
                      </a:ext>
                    </a:extLst>
                  </p:cNvPr>
                  <p:cNvCxnSpPr>
                    <a:cxnSpLocks/>
                    <a:stCxn id="612" idx="2"/>
                    <a:endCxn id="588" idx="2"/>
                  </p:cNvCxnSpPr>
                  <p:nvPr/>
                </p:nvCxnSpPr>
                <p:spPr>
                  <a:xfrm flipH="1">
                    <a:off x="1829925" y="3834333"/>
                    <a:ext cx="1942" cy="83096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4726F27-0B3B-E275-4177-F187B6C0C517}"/>
                      </a:ext>
                    </a:extLst>
                  </p:cNvPr>
                  <p:cNvCxnSpPr>
                    <a:cxnSpLocks/>
                    <a:stCxn id="613" idx="2"/>
                    <a:endCxn id="589" idx="0"/>
                  </p:cNvCxnSpPr>
                  <p:nvPr/>
                </p:nvCxnSpPr>
                <p:spPr>
                  <a:xfrm flipH="1">
                    <a:off x="2017018" y="3834331"/>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C1617F8-40B7-3A22-7C8A-F8A46E9477C1}"/>
                      </a:ext>
                    </a:extLst>
                  </p:cNvPr>
                  <p:cNvCxnSpPr>
                    <a:cxnSpLocks/>
                    <a:stCxn id="606" idx="3"/>
                    <a:endCxn id="605" idx="3"/>
                  </p:cNvCxnSpPr>
                  <p:nvPr/>
                </p:nvCxnSpPr>
                <p:spPr>
                  <a:xfrm>
                    <a:off x="1141841" y="4008348"/>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58EB2AE-39F8-93CF-7962-A8F7993302AC}"/>
                      </a:ext>
                    </a:extLst>
                  </p:cNvPr>
                  <p:cNvCxnSpPr>
                    <a:cxnSpLocks/>
                    <a:stCxn id="598" idx="3"/>
                    <a:endCxn id="597" idx="3"/>
                  </p:cNvCxnSpPr>
                  <p:nvPr/>
                </p:nvCxnSpPr>
                <p:spPr>
                  <a:xfrm>
                    <a:off x="1139561" y="4294090"/>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604C81-72FD-0870-3939-B07556ACE280}"/>
                      </a:ext>
                    </a:extLst>
                  </p:cNvPr>
                  <p:cNvCxnSpPr>
                    <a:cxnSpLocks/>
                    <a:stCxn id="590" idx="3"/>
                    <a:endCxn id="589" idx="3"/>
                  </p:cNvCxnSpPr>
                  <p:nvPr/>
                </p:nvCxnSpPr>
                <p:spPr>
                  <a:xfrm>
                    <a:off x="1139561" y="4579832"/>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2" name="Group 581">
                    <a:extLst>
                      <a:ext uri="{FF2B5EF4-FFF2-40B4-BE49-F238E27FC236}">
                        <a16:creationId xmlns:a16="http://schemas.microsoft.com/office/drawing/2014/main" id="{756295BD-8EE3-5CFA-8F3D-6A4DED3836E4}"/>
                      </a:ext>
                    </a:extLst>
                  </p:cNvPr>
                  <p:cNvGrpSpPr/>
                  <p:nvPr/>
                </p:nvGrpSpPr>
                <p:grpSpPr>
                  <a:xfrm>
                    <a:off x="985499" y="3669493"/>
                    <a:ext cx="1111463" cy="164840"/>
                    <a:chOff x="6874440" y="2906655"/>
                    <a:chExt cx="2543899" cy="164975"/>
                  </a:xfrm>
                </p:grpSpPr>
                <p:grpSp>
                  <p:nvGrpSpPr>
                    <p:cNvPr id="610" name="Group 609">
                      <a:extLst>
                        <a:ext uri="{FF2B5EF4-FFF2-40B4-BE49-F238E27FC236}">
                          <a16:creationId xmlns:a16="http://schemas.microsoft.com/office/drawing/2014/main" id="{5F42E58C-114D-B05B-21CF-267A64618222}"/>
                        </a:ext>
                      </a:extLst>
                    </p:cNvPr>
                    <p:cNvGrpSpPr/>
                    <p:nvPr/>
                  </p:nvGrpSpPr>
                  <p:grpSpPr>
                    <a:xfrm>
                      <a:off x="6874440" y="2906655"/>
                      <a:ext cx="1672214" cy="158882"/>
                      <a:chOff x="7032994" y="2896916"/>
                      <a:chExt cx="1672214" cy="158882"/>
                    </a:xfrm>
                  </p:grpSpPr>
                  <p:sp>
                    <p:nvSpPr>
                      <p:cNvPr id="614" name="Rounded Rectangle 613">
                        <a:extLst>
                          <a:ext uri="{FF2B5EF4-FFF2-40B4-BE49-F238E27FC236}">
                            <a16:creationId xmlns:a16="http://schemas.microsoft.com/office/drawing/2014/main" id="{A74F7687-BCB5-E806-4A1C-9D77BDF48DC7}"/>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5" name="Rounded Rectangle 614">
                        <a:extLst>
                          <a:ext uri="{FF2B5EF4-FFF2-40B4-BE49-F238E27FC236}">
                            <a16:creationId xmlns:a16="http://schemas.microsoft.com/office/drawing/2014/main" id="{359B681E-8728-6D5B-266C-D92050DEE01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6" name="Rounded Rectangle 615">
                        <a:extLst>
                          <a:ext uri="{FF2B5EF4-FFF2-40B4-BE49-F238E27FC236}">
                            <a16:creationId xmlns:a16="http://schemas.microsoft.com/office/drawing/2014/main" id="{526C2A37-ECD2-251E-AFF6-6C1A946A3D3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7" name="Rounded Rectangle 616">
                        <a:extLst>
                          <a:ext uri="{FF2B5EF4-FFF2-40B4-BE49-F238E27FC236}">
                            <a16:creationId xmlns:a16="http://schemas.microsoft.com/office/drawing/2014/main" id="{97401D96-B391-8592-DC30-BFEEE47920B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11" name="Group 610">
                      <a:extLst>
                        <a:ext uri="{FF2B5EF4-FFF2-40B4-BE49-F238E27FC236}">
                          <a16:creationId xmlns:a16="http://schemas.microsoft.com/office/drawing/2014/main" id="{E7E9DE6B-53CD-BEB1-A8AD-6EE746F2BF4D}"/>
                        </a:ext>
                      </a:extLst>
                    </p:cNvPr>
                    <p:cNvGrpSpPr/>
                    <p:nvPr/>
                  </p:nvGrpSpPr>
                  <p:grpSpPr>
                    <a:xfrm>
                      <a:off x="8633063" y="2912749"/>
                      <a:ext cx="785276" cy="158881"/>
                      <a:chOff x="7032994" y="2912285"/>
                      <a:chExt cx="785276" cy="158881"/>
                    </a:xfrm>
                  </p:grpSpPr>
                  <p:sp>
                    <p:nvSpPr>
                      <p:cNvPr id="612" name="Rounded Rectangle 611">
                        <a:extLst>
                          <a:ext uri="{FF2B5EF4-FFF2-40B4-BE49-F238E27FC236}">
                            <a16:creationId xmlns:a16="http://schemas.microsoft.com/office/drawing/2014/main" id="{033106A6-D32E-53B5-E472-133111A0965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3" name="Rounded Rectangle 612">
                        <a:extLst>
                          <a:ext uri="{FF2B5EF4-FFF2-40B4-BE49-F238E27FC236}">
                            <a16:creationId xmlns:a16="http://schemas.microsoft.com/office/drawing/2014/main" id="{A4ED4843-605E-870C-3D93-40B3163867BE}"/>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3" name="Group 582">
                    <a:extLst>
                      <a:ext uri="{FF2B5EF4-FFF2-40B4-BE49-F238E27FC236}">
                        <a16:creationId xmlns:a16="http://schemas.microsoft.com/office/drawing/2014/main" id="{F81F0F44-528E-540D-7A63-CB8208EFE55A}"/>
                      </a:ext>
                    </a:extLst>
                  </p:cNvPr>
                  <p:cNvGrpSpPr/>
                  <p:nvPr/>
                </p:nvGrpSpPr>
                <p:grpSpPr>
                  <a:xfrm>
                    <a:off x="985837" y="3928970"/>
                    <a:ext cx="1111463" cy="164840"/>
                    <a:chOff x="6874440" y="2906655"/>
                    <a:chExt cx="2543899" cy="164975"/>
                  </a:xfrm>
                </p:grpSpPr>
                <p:grpSp>
                  <p:nvGrpSpPr>
                    <p:cNvPr id="602" name="Group 601">
                      <a:extLst>
                        <a:ext uri="{FF2B5EF4-FFF2-40B4-BE49-F238E27FC236}">
                          <a16:creationId xmlns:a16="http://schemas.microsoft.com/office/drawing/2014/main" id="{ADF9AA2F-C16F-63A0-8750-10436EEEE9FE}"/>
                        </a:ext>
                      </a:extLst>
                    </p:cNvPr>
                    <p:cNvGrpSpPr/>
                    <p:nvPr/>
                  </p:nvGrpSpPr>
                  <p:grpSpPr>
                    <a:xfrm>
                      <a:off x="6874440" y="2906655"/>
                      <a:ext cx="1672214" cy="158882"/>
                      <a:chOff x="7032994" y="2896916"/>
                      <a:chExt cx="1672214" cy="158882"/>
                    </a:xfrm>
                  </p:grpSpPr>
                  <p:sp>
                    <p:nvSpPr>
                      <p:cNvPr id="606" name="Rounded Rectangle 605">
                        <a:extLst>
                          <a:ext uri="{FF2B5EF4-FFF2-40B4-BE49-F238E27FC236}">
                            <a16:creationId xmlns:a16="http://schemas.microsoft.com/office/drawing/2014/main" id="{73033B57-E286-1C4B-8CDD-F8D1CE64B4E5}"/>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7" name="Rounded Rectangle 606">
                        <a:extLst>
                          <a:ext uri="{FF2B5EF4-FFF2-40B4-BE49-F238E27FC236}">
                            <a16:creationId xmlns:a16="http://schemas.microsoft.com/office/drawing/2014/main" id="{492B9D75-1B1C-7F69-3C38-BEAF3A60135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8" name="Rounded Rectangle 607">
                        <a:extLst>
                          <a:ext uri="{FF2B5EF4-FFF2-40B4-BE49-F238E27FC236}">
                            <a16:creationId xmlns:a16="http://schemas.microsoft.com/office/drawing/2014/main" id="{311647BE-BF9D-2381-0CE2-4A864033F848}"/>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9" name="Rounded Rectangle 608">
                        <a:extLst>
                          <a:ext uri="{FF2B5EF4-FFF2-40B4-BE49-F238E27FC236}">
                            <a16:creationId xmlns:a16="http://schemas.microsoft.com/office/drawing/2014/main" id="{F01669A0-7C7B-3912-9C5D-80E0EAF8F357}"/>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03" name="Group 602">
                      <a:extLst>
                        <a:ext uri="{FF2B5EF4-FFF2-40B4-BE49-F238E27FC236}">
                          <a16:creationId xmlns:a16="http://schemas.microsoft.com/office/drawing/2014/main" id="{28BD4D67-174B-69B1-B2B5-BD88A5136E69}"/>
                        </a:ext>
                      </a:extLst>
                    </p:cNvPr>
                    <p:cNvGrpSpPr/>
                    <p:nvPr/>
                  </p:nvGrpSpPr>
                  <p:grpSpPr>
                    <a:xfrm>
                      <a:off x="8633063" y="2912749"/>
                      <a:ext cx="785276" cy="158881"/>
                      <a:chOff x="7032994" y="2912285"/>
                      <a:chExt cx="785276" cy="158881"/>
                    </a:xfrm>
                  </p:grpSpPr>
                  <p:sp>
                    <p:nvSpPr>
                      <p:cNvPr id="604" name="Rounded Rectangle 603">
                        <a:extLst>
                          <a:ext uri="{FF2B5EF4-FFF2-40B4-BE49-F238E27FC236}">
                            <a16:creationId xmlns:a16="http://schemas.microsoft.com/office/drawing/2014/main" id="{5ED60234-4389-A61E-30A2-370B0A3ED2B9}"/>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5" name="Rounded Rectangle 604">
                        <a:extLst>
                          <a:ext uri="{FF2B5EF4-FFF2-40B4-BE49-F238E27FC236}">
                            <a16:creationId xmlns:a16="http://schemas.microsoft.com/office/drawing/2014/main" id="{B08E53A4-5674-5C47-3A1E-08940356D924}"/>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4" name="Group 583">
                    <a:extLst>
                      <a:ext uri="{FF2B5EF4-FFF2-40B4-BE49-F238E27FC236}">
                        <a16:creationId xmlns:a16="http://schemas.microsoft.com/office/drawing/2014/main" id="{8E4CED0B-AB97-75F3-E9E1-6E8077823CA0}"/>
                      </a:ext>
                    </a:extLst>
                  </p:cNvPr>
                  <p:cNvGrpSpPr/>
                  <p:nvPr/>
                </p:nvGrpSpPr>
                <p:grpSpPr>
                  <a:xfrm>
                    <a:off x="983557" y="4214712"/>
                    <a:ext cx="1111463" cy="164840"/>
                    <a:chOff x="6874440" y="2906655"/>
                    <a:chExt cx="2543899" cy="164975"/>
                  </a:xfrm>
                </p:grpSpPr>
                <p:grpSp>
                  <p:nvGrpSpPr>
                    <p:cNvPr id="594" name="Group 593">
                      <a:extLst>
                        <a:ext uri="{FF2B5EF4-FFF2-40B4-BE49-F238E27FC236}">
                          <a16:creationId xmlns:a16="http://schemas.microsoft.com/office/drawing/2014/main" id="{1F23EFF6-396B-923F-FD6E-5979673280AF}"/>
                        </a:ext>
                      </a:extLst>
                    </p:cNvPr>
                    <p:cNvGrpSpPr/>
                    <p:nvPr/>
                  </p:nvGrpSpPr>
                  <p:grpSpPr>
                    <a:xfrm>
                      <a:off x="6874440" y="2906655"/>
                      <a:ext cx="1672214" cy="158882"/>
                      <a:chOff x="7032994" y="2896916"/>
                      <a:chExt cx="1672214" cy="158882"/>
                    </a:xfrm>
                  </p:grpSpPr>
                  <p:sp>
                    <p:nvSpPr>
                      <p:cNvPr id="598" name="Rounded Rectangle 597">
                        <a:extLst>
                          <a:ext uri="{FF2B5EF4-FFF2-40B4-BE49-F238E27FC236}">
                            <a16:creationId xmlns:a16="http://schemas.microsoft.com/office/drawing/2014/main" id="{72913099-3995-566D-ECDD-C7480499205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9" name="Rounded Rectangle 598">
                        <a:extLst>
                          <a:ext uri="{FF2B5EF4-FFF2-40B4-BE49-F238E27FC236}">
                            <a16:creationId xmlns:a16="http://schemas.microsoft.com/office/drawing/2014/main" id="{08D7814F-E112-3DBF-DAB3-2D2C835378FE}"/>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0" name="Rounded Rectangle 599">
                        <a:extLst>
                          <a:ext uri="{FF2B5EF4-FFF2-40B4-BE49-F238E27FC236}">
                            <a16:creationId xmlns:a16="http://schemas.microsoft.com/office/drawing/2014/main" id="{788AF22F-08E5-AE15-CB4D-29F89735AE42}"/>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1" name="Rounded Rectangle 600">
                        <a:extLst>
                          <a:ext uri="{FF2B5EF4-FFF2-40B4-BE49-F238E27FC236}">
                            <a16:creationId xmlns:a16="http://schemas.microsoft.com/office/drawing/2014/main" id="{5C1561D6-DB92-24C7-1B46-76793A35BE23}"/>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95" name="Group 594">
                      <a:extLst>
                        <a:ext uri="{FF2B5EF4-FFF2-40B4-BE49-F238E27FC236}">
                          <a16:creationId xmlns:a16="http://schemas.microsoft.com/office/drawing/2014/main" id="{72420A30-2E80-FF70-0A93-22E7168DBA2C}"/>
                        </a:ext>
                      </a:extLst>
                    </p:cNvPr>
                    <p:cNvGrpSpPr/>
                    <p:nvPr/>
                  </p:nvGrpSpPr>
                  <p:grpSpPr>
                    <a:xfrm>
                      <a:off x="8633063" y="2912749"/>
                      <a:ext cx="785276" cy="158881"/>
                      <a:chOff x="7032994" y="2912285"/>
                      <a:chExt cx="785276" cy="158881"/>
                    </a:xfrm>
                  </p:grpSpPr>
                  <p:sp>
                    <p:nvSpPr>
                      <p:cNvPr id="596" name="Rounded Rectangle 595">
                        <a:extLst>
                          <a:ext uri="{FF2B5EF4-FFF2-40B4-BE49-F238E27FC236}">
                            <a16:creationId xmlns:a16="http://schemas.microsoft.com/office/drawing/2014/main" id="{24B6A066-0948-3CDF-E58B-06608DAB27D8}"/>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7" name="Rounded Rectangle 596">
                        <a:extLst>
                          <a:ext uri="{FF2B5EF4-FFF2-40B4-BE49-F238E27FC236}">
                            <a16:creationId xmlns:a16="http://schemas.microsoft.com/office/drawing/2014/main" id="{5D13F176-8BE2-6DE1-4140-ACCEE0FC85FD}"/>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5" name="Group 584">
                    <a:extLst>
                      <a:ext uri="{FF2B5EF4-FFF2-40B4-BE49-F238E27FC236}">
                        <a16:creationId xmlns:a16="http://schemas.microsoft.com/office/drawing/2014/main" id="{58840339-5AF2-EA24-F6B0-F979EDC8DAFB}"/>
                      </a:ext>
                    </a:extLst>
                  </p:cNvPr>
                  <p:cNvGrpSpPr/>
                  <p:nvPr/>
                </p:nvGrpSpPr>
                <p:grpSpPr>
                  <a:xfrm>
                    <a:off x="983557" y="4500454"/>
                    <a:ext cx="1111463" cy="164840"/>
                    <a:chOff x="6874440" y="2906655"/>
                    <a:chExt cx="2543899" cy="164975"/>
                  </a:xfrm>
                </p:grpSpPr>
                <p:grpSp>
                  <p:nvGrpSpPr>
                    <p:cNvPr id="586" name="Group 585">
                      <a:extLst>
                        <a:ext uri="{FF2B5EF4-FFF2-40B4-BE49-F238E27FC236}">
                          <a16:creationId xmlns:a16="http://schemas.microsoft.com/office/drawing/2014/main" id="{86E07D0C-6E6E-7FCC-5F97-D518B71797B7}"/>
                        </a:ext>
                      </a:extLst>
                    </p:cNvPr>
                    <p:cNvGrpSpPr/>
                    <p:nvPr/>
                  </p:nvGrpSpPr>
                  <p:grpSpPr>
                    <a:xfrm>
                      <a:off x="6874440" y="2906655"/>
                      <a:ext cx="1672214" cy="158882"/>
                      <a:chOff x="7032994" y="2896916"/>
                      <a:chExt cx="1672214" cy="158882"/>
                    </a:xfrm>
                  </p:grpSpPr>
                  <p:sp>
                    <p:nvSpPr>
                      <p:cNvPr id="590" name="Rounded Rectangle 589">
                        <a:extLst>
                          <a:ext uri="{FF2B5EF4-FFF2-40B4-BE49-F238E27FC236}">
                            <a16:creationId xmlns:a16="http://schemas.microsoft.com/office/drawing/2014/main" id="{C0BEEFC2-52AC-52F1-9A28-4C598965DA6A}"/>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1" name="Rounded Rectangle 590">
                        <a:extLst>
                          <a:ext uri="{FF2B5EF4-FFF2-40B4-BE49-F238E27FC236}">
                            <a16:creationId xmlns:a16="http://schemas.microsoft.com/office/drawing/2014/main" id="{3CD1D916-0660-19E8-FCC9-20E1377B746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2" name="Rounded Rectangle 591">
                        <a:extLst>
                          <a:ext uri="{FF2B5EF4-FFF2-40B4-BE49-F238E27FC236}">
                            <a16:creationId xmlns:a16="http://schemas.microsoft.com/office/drawing/2014/main" id="{D06D0509-17AF-F59B-AA81-219A5994700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3" name="Rounded Rectangle 592">
                        <a:extLst>
                          <a:ext uri="{FF2B5EF4-FFF2-40B4-BE49-F238E27FC236}">
                            <a16:creationId xmlns:a16="http://schemas.microsoft.com/office/drawing/2014/main" id="{AC6F2175-818A-8A1B-9971-34F51E0922EC}"/>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87" name="Group 586">
                      <a:extLst>
                        <a:ext uri="{FF2B5EF4-FFF2-40B4-BE49-F238E27FC236}">
                          <a16:creationId xmlns:a16="http://schemas.microsoft.com/office/drawing/2014/main" id="{64F983CD-7497-C450-B7D3-BFF9E6430CA0}"/>
                        </a:ext>
                      </a:extLst>
                    </p:cNvPr>
                    <p:cNvGrpSpPr/>
                    <p:nvPr/>
                  </p:nvGrpSpPr>
                  <p:grpSpPr>
                    <a:xfrm>
                      <a:off x="8633063" y="2912749"/>
                      <a:ext cx="785276" cy="158881"/>
                      <a:chOff x="7032994" y="2912285"/>
                      <a:chExt cx="785276" cy="158881"/>
                    </a:xfrm>
                  </p:grpSpPr>
                  <p:sp>
                    <p:nvSpPr>
                      <p:cNvPr id="588" name="Rounded Rectangle 587">
                        <a:extLst>
                          <a:ext uri="{FF2B5EF4-FFF2-40B4-BE49-F238E27FC236}">
                            <a16:creationId xmlns:a16="http://schemas.microsoft.com/office/drawing/2014/main" id="{8882817B-D5C3-FAAB-64EE-03E99CE5ACB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89" name="Rounded Rectangle 588">
                        <a:extLst>
                          <a:ext uri="{FF2B5EF4-FFF2-40B4-BE49-F238E27FC236}">
                            <a16:creationId xmlns:a16="http://schemas.microsoft.com/office/drawing/2014/main" id="{A70BD8D7-B72E-8CCF-5B48-F72BC7F7F035}"/>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sp>
          <p:nvSpPr>
            <p:cNvPr id="723" name="Rounded Rectangle 722">
              <a:extLst>
                <a:ext uri="{FF2B5EF4-FFF2-40B4-BE49-F238E27FC236}">
                  <a16:creationId xmlns:a16="http://schemas.microsoft.com/office/drawing/2014/main" id="{C537998D-4F42-9135-0D2B-8EE955C7E1EB}"/>
                </a:ext>
              </a:extLst>
            </p:cNvPr>
            <p:cNvSpPr/>
            <p:nvPr/>
          </p:nvSpPr>
          <p:spPr>
            <a:xfrm>
              <a:off x="4769085" y="5637363"/>
              <a:ext cx="512320" cy="533628"/>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4" name="Rounded Rectangle 723">
              <a:extLst>
                <a:ext uri="{FF2B5EF4-FFF2-40B4-BE49-F238E27FC236}">
                  <a16:creationId xmlns:a16="http://schemas.microsoft.com/office/drawing/2014/main" id="{0CE1CEEA-7B51-2AA6-DE86-F2CAB1E5EFB3}"/>
                </a:ext>
              </a:extLst>
            </p:cNvPr>
            <p:cNvSpPr/>
            <p:nvPr/>
          </p:nvSpPr>
          <p:spPr>
            <a:xfrm>
              <a:off x="4776288" y="5278727"/>
              <a:ext cx="477945" cy="324395"/>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5" name="Rounded Rectangle 724">
              <a:extLst>
                <a:ext uri="{FF2B5EF4-FFF2-40B4-BE49-F238E27FC236}">
                  <a16:creationId xmlns:a16="http://schemas.microsoft.com/office/drawing/2014/main" id="{ADB52513-279B-B666-CF74-6A732DE899D0}"/>
                </a:ext>
              </a:extLst>
            </p:cNvPr>
            <p:cNvSpPr/>
            <p:nvPr/>
          </p:nvSpPr>
          <p:spPr>
            <a:xfrm>
              <a:off x="6450212" y="5738761"/>
              <a:ext cx="395642"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6" name="Rounded Rectangle 725">
              <a:extLst>
                <a:ext uri="{FF2B5EF4-FFF2-40B4-BE49-F238E27FC236}">
                  <a16:creationId xmlns:a16="http://schemas.microsoft.com/office/drawing/2014/main" id="{0AE323DA-F466-CAF9-A6A6-9AC3952559EE}"/>
                </a:ext>
              </a:extLst>
            </p:cNvPr>
            <p:cNvSpPr/>
            <p:nvPr/>
          </p:nvSpPr>
          <p:spPr>
            <a:xfrm>
              <a:off x="6450885" y="5497239"/>
              <a:ext cx="400049" cy="17953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7" name="Rounded Rectangle 726">
              <a:extLst>
                <a:ext uri="{FF2B5EF4-FFF2-40B4-BE49-F238E27FC236}">
                  <a16:creationId xmlns:a16="http://schemas.microsoft.com/office/drawing/2014/main" id="{846C8AC4-0C40-516E-5CFB-EB580A37EECD}"/>
                </a:ext>
              </a:extLst>
            </p:cNvPr>
            <p:cNvSpPr/>
            <p:nvPr/>
          </p:nvSpPr>
          <p:spPr>
            <a:xfrm>
              <a:off x="7579229" y="5728957"/>
              <a:ext cx="483161"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8" name="Rounded Rectangle 727">
              <a:extLst>
                <a:ext uri="{FF2B5EF4-FFF2-40B4-BE49-F238E27FC236}">
                  <a16:creationId xmlns:a16="http://schemas.microsoft.com/office/drawing/2014/main" id="{02C3896F-4FFB-617F-4B18-28457F96D03E}"/>
                </a:ext>
              </a:extLst>
            </p:cNvPr>
            <p:cNvSpPr/>
            <p:nvPr/>
          </p:nvSpPr>
          <p:spPr>
            <a:xfrm>
              <a:off x="7579903" y="5418897"/>
              <a:ext cx="469867" cy="248070"/>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729" name="Straight Arrow Connector 728">
              <a:extLst>
                <a:ext uri="{FF2B5EF4-FFF2-40B4-BE49-F238E27FC236}">
                  <a16:creationId xmlns:a16="http://schemas.microsoft.com/office/drawing/2014/main" id="{59E638E5-837D-7EC2-7FD7-4F5FA4F11280}"/>
                </a:ext>
              </a:extLst>
            </p:cNvPr>
            <p:cNvCxnSpPr>
              <a:cxnSpLocks/>
              <a:endCxn id="242" idx="0"/>
            </p:cNvCxnSpPr>
            <p:nvPr/>
          </p:nvCxnSpPr>
          <p:spPr>
            <a:xfrm flipH="1">
              <a:off x="6955004" y="2048719"/>
              <a:ext cx="0" cy="264997"/>
            </a:xfrm>
            <a:prstGeom prst="straightConnector1">
              <a:avLst/>
            </a:prstGeom>
            <a:noFill/>
            <a:ln w="38100" cap="flat" cmpd="sng" algn="ctr">
              <a:solidFill>
                <a:schemeClr val="tx1"/>
              </a:solidFill>
              <a:prstDash val="solid"/>
              <a:miter lim="800000"/>
              <a:headEnd type="none"/>
              <a:tailEnd type="arrow"/>
            </a:ln>
            <a:effectLst/>
          </p:spPr>
        </p:cxnSp>
        <p:sp>
          <p:nvSpPr>
            <p:cNvPr id="730" name="TextBox 729">
              <a:extLst>
                <a:ext uri="{FF2B5EF4-FFF2-40B4-BE49-F238E27FC236}">
                  <a16:creationId xmlns:a16="http://schemas.microsoft.com/office/drawing/2014/main" id="{B0994CCE-FD67-9150-C08D-D6ED3DBA7862}"/>
                </a:ext>
              </a:extLst>
            </p:cNvPr>
            <p:cNvSpPr txBox="1"/>
            <p:nvPr/>
          </p:nvSpPr>
          <p:spPr>
            <a:xfrm>
              <a:off x="4405925" y="5742527"/>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1" name="TextBox 730">
              <a:extLst>
                <a:ext uri="{FF2B5EF4-FFF2-40B4-BE49-F238E27FC236}">
                  <a16:creationId xmlns:a16="http://schemas.microsoft.com/office/drawing/2014/main" id="{05235E89-6298-B319-44B8-83DCDD22087E}"/>
                </a:ext>
              </a:extLst>
            </p:cNvPr>
            <p:cNvSpPr txBox="1"/>
            <p:nvPr/>
          </p:nvSpPr>
          <p:spPr>
            <a:xfrm>
              <a:off x="6167419" y="5831680"/>
              <a:ext cx="98324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2" name="TextBox 731">
              <a:extLst>
                <a:ext uri="{FF2B5EF4-FFF2-40B4-BE49-F238E27FC236}">
                  <a16:creationId xmlns:a16="http://schemas.microsoft.com/office/drawing/2014/main" id="{A3E16034-C728-29B5-EB44-67A0F7A07CE0}"/>
                </a:ext>
              </a:extLst>
            </p:cNvPr>
            <p:cNvSpPr txBox="1"/>
            <p:nvPr/>
          </p:nvSpPr>
          <p:spPr>
            <a:xfrm>
              <a:off x="7326936" y="5801099"/>
              <a:ext cx="983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3" name="TextBox 732">
              <a:extLst>
                <a:ext uri="{FF2B5EF4-FFF2-40B4-BE49-F238E27FC236}">
                  <a16:creationId xmlns:a16="http://schemas.microsoft.com/office/drawing/2014/main" id="{257E7E13-73B3-7DD3-D68D-73635342507E}"/>
                </a:ext>
              </a:extLst>
            </p:cNvPr>
            <p:cNvSpPr txBox="1"/>
            <p:nvPr/>
          </p:nvSpPr>
          <p:spPr>
            <a:xfrm>
              <a:off x="4407768" y="5262640"/>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4" name="TextBox 733">
              <a:extLst>
                <a:ext uri="{FF2B5EF4-FFF2-40B4-BE49-F238E27FC236}">
                  <a16:creationId xmlns:a16="http://schemas.microsoft.com/office/drawing/2014/main" id="{2AD30534-E694-ADB8-B0CE-2DB9401564C9}"/>
                </a:ext>
              </a:extLst>
            </p:cNvPr>
            <p:cNvSpPr txBox="1"/>
            <p:nvPr/>
          </p:nvSpPr>
          <p:spPr>
            <a:xfrm>
              <a:off x="7185924" y="5368936"/>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5" name="TextBox 734">
              <a:extLst>
                <a:ext uri="{FF2B5EF4-FFF2-40B4-BE49-F238E27FC236}">
                  <a16:creationId xmlns:a16="http://schemas.microsoft.com/office/drawing/2014/main" id="{CB4C4FD5-F284-DA24-D8FB-209D16FD708B}"/>
                </a:ext>
              </a:extLst>
            </p:cNvPr>
            <p:cNvSpPr txBox="1"/>
            <p:nvPr/>
          </p:nvSpPr>
          <p:spPr>
            <a:xfrm>
              <a:off x="6018577" y="5426615"/>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200" b="1" i="0" u="none" strike="noStrike" kern="1200" cap="none" spc="0" normalizeH="0" baseline="0" noProof="0" dirty="0">
                <a:ln>
                  <a:noFill/>
                </a:ln>
                <a:solidFill>
                  <a:srgbClr val="000000"/>
                </a:solidFill>
                <a:effectLst/>
                <a:uLnTx/>
                <a:uFillTx/>
                <a:latin typeface="Gill Sans MT"/>
                <a:ea typeface="+mn-ea"/>
                <a:cs typeface="Gill Sans MT"/>
              </a:endParaRPr>
            </a:p>
          </p:txBody>
        </p:sp>
      </p:grpSp>
      <p:sp>
        <p:nvSpPr>
          <p:cNvPr id="338" name="TextBox 337">
            <a:extLst>
              <a:ext uri="{FF2B5EF4-FFF2-40B4-BE49-F238E27FC236}">
                <a16:creationId xmlns:a16="http://schemas.microsoft.com/office/drawing/2014/main" id="{EED186B8-00D4-1A69-1814-B6AC07C544FB}"/>
              </a:ext>
            </a:extLst>
          </p:cNvPr>
          <p:cNvSpPr txBox="1"/>
          <p:nvPr/>
        </p:nvSpPr>
        <p:spPr>
          <a:xfrm>
            <a:off x="5072391" y="6482274"/>
            <a:ext cx="36040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Heterogeneous Accelerators</a:t>
            </a:r>
          </a:p>
        </p:txBody>
      </p:sp>
      <p:sp>
        <p:nvSpPr>
          <p:cNvPr id="3" name="Slide Number Placeholder 2">
            <a:extLst>
              <a:ext uri="{FF2B5EF4-FFF2-40B4-BE49-F238E27FC236}">
                <a16:creationId xmlns:a16="http://schemas.microsoft.com/office/drawing/2014/main" id="{3CA027E2-88A1-2A91-0B35-48620238609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9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98662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Gill Sans MT"/>
              </a:rPr>
              <a:t>Identifying Layer Families</a:t>
            </a:r>
            <a:endParaRPr lang="en-US" sz="4000" dirty="0">
              <a:latin typeface="Gill Sans MT"/>
              <a:cs typeface="Gill Sans MT"/>
            </a:endParaRPr>
          </a:p>
        </p:txBody>
      </p:sp>
      <p:grpSp>
        <p:nvGrpSpPr>
          <p:cNvPr id="49" name="Group 48"/>
          <p:cNvGrpSpPr/>
          <p:nvPr/>
        </p:nvGrpSpPr>
        <p:grpSpPr>
          <a:xfrm>
            <a:off x="5952" y="1562072"/>
            <a:ext cx="9138048" cy="3252993"/>
            <a:chOff x="-381000" y="1828800"/>
            <a:chExt cx="10134600" cy="3383266"/>
          </a:xfrm>
        </p:grpSpPr>
        <p:graphicFrame>
          <p:nvGraphicFramePr>
            <p:cNvPr id="65" name="Chart 64"/>
            <p:cNvGraphicFramePr>
              <a:graphicFrameLocks/>
            </p:cNvGraphicFramePr>
            <p:nvPr/>
          </p:nvGraphicFramePr>
          <p:xfrm>
            <a:off x="-381000" y="2364257"/>
            <a:ext cx="5410200" cy="2847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a:graphicFrameLocks/>
            </p:cNvGraphicFramePr>
            <p:nvPr/>
          </p:nvGraphicFramePr>
          <p:xfrm>
            <a:off x="2342776" y="1828800"/>
            <a:ext cx="7410824" cy="3383266"/>
          </p:xfrm>
          <a:graphic>
            <a:graphicData uri="http://schemas.openxmlformats.org/drawingml/2006/chart">
              <c:chart xmlns:c="http://schemas.openxmlformats.org/drawingml/2006/chart" xmlns:r="http://schemas.openxmlformats.org/officeDocument/2006/relationships" r:id="rId4"/>
            </a:graphicData>
          </a:graphic>
        </p:graphicFrame>
      </p:grpSp>
      <p:sp>
        <p:nvSpPr>
          <p:cNvPr id="73" name="Rectangle 72"/>
          <p:cNvSpPr/>
          <p:nvPr/>
        </p:nvSpPr>
        <p:spPr>
          <a:xfrm>
            <a:off x="-27384" y="891749"/>
            <a:ext cx="9171384" cy="830997"/>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Key observation:  the majority of layers group into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a small number of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layer families</a:t>
            </a:r>
          </a:p>
        </p:txBody>
      </p:sp>
      <p:pic>
        <p:nvPicPr>
          <p:cNvPr id="30" name="Picture 29" descr="safari.png"/>
          <p:cNvPicPr>
            <a:picLocks noChangeAspect="1"/>
          </p:cNvPicPr>
          <p:nvPr/>
        </p:nvPicPr>
        <p:blipFill>
          <a:blip r:embed="rId5" cstate="print"/>
          <a:stretch>
            <a:fillRect/>
          </a:stretch>
        </p:blipFill>
        <p:spPr>
          <a:xfrm>
            <a:off x="76200" y="6580445"/>
            <a:ext cx="959296" cy="277563"/>
          </a:xfrm>
          <a:prstGeom prst="rect">
            <a:avLst/>
          </a:prstGeom>
        </p:spPr>
      </p:pic>
      <p:sp>
        <p:nvSpPr>
          <p:cNvPr id="31" name="Shape 6"/>
          <p:cNvSpPr/>
          <p:nvPr/>
        </p:nvSpPr>
        <p:spPr>
          <a:xfrm>
            <a:off x="1066918" y="2302956"/>
            <a:ext cx="1426873" cy="808840"/>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2" name="Shape 6"/>
          <p:cNvSpPr/>
          <p:nvPr/>
        </p:nvSpPr>
        <p:spPr>
          <a:xfrm>
            <a:off x="2217765" y="2942387"/>
            <a:ext cx="708444" cy="601250"/>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8" name="Shape 6"/>
          <p:cNvSpPr/>
          <p:nvPr/>
        </p:nvSpPr>
        <p:spPr>
          <a:xfrm>
            <a:off x="7632443" y="2935049"/>
            <a:ext cx="687072" cy="460913"/>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9" name="Shape 6"/>
          <p:cNvSpPr/>
          <p:nvPr/>
        </p:nvSpPr>
        <p:spPr>
          <a:xfrm>
            <a:off x="7495029" y="2366229"/>
            <a:ext cx="1099314" cy="576157"/>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41" name="TextBox 40"/>
          <p:cNvSpPr txBox="1"/>
          <p:nvPr/>
        </p:nvSpPr>
        <p:spPr>
          <a:xfrm>
            <a:off x="2249271" y="2174696"/>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2" name="TextBox 41"/>
          <p:cNvSpPr txBox="1"/>
          <p:nvPr/>
        </p:nvSpPr>
        <p:spPr>
          <a:xfrm>
            <a:off x="2688503" y="2664306"/>
            <a:ext cx="9502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43" name="TextBox 42"/>
          <p:cNvSpPr txBox="1"/>
          <p:nvPr/>
        </p:nvSpPr>
        <p:spPr>
          <a:xfrm>
            <a:off x="3351257" y="370735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3</a:t>
            </a:r>
          </a:p>
        </p:txBody>
      </p:sp>
      <p:sp>
        <p:nvSpPr>
          <p:cNvPr id="44" name="TextBox 43"/>
          <p:cNvSpPr txBox="1"/>
          <p:nvPr/>
        </p:nvSpPr>
        <p:spPr>
          <a:xfrm>
            <a:off x="3256701" y="334787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45" name="TextBox 44"/>
          <p:cNvSpPr txBox="1"/>
          <p:nvPr/>
        </p:nvSpPr>
        <p:spPr>
          <a:xfrm>
            <a:off x="1015216" y="380630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46" name="TextBox 45"/>
          <p:cNvSpPr txBox="1"/>
          <p:nvPr/>
        </p:nvSpPr>
        <p:spPr>
          <a:xfrm>
            <a:off x="6614216" y="2286413"/>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7" name="TextBox 46"/>
          <p:cNvSpPr txBox="1"/>
          <p:nvPr/>
        </p:nvSpPr>
        <p:spPr>
          <a:xfrm>
            <a:off x="8256625" y="309293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74" name="TextBox 73"/>
          <p:cNvSpPr txBox="1"/>
          <p:nvPr/>
        </p:nvSpPr>
        <p:spPr>
          <a:xfrm>
            <a:off x="5449121" y="3707351"/>
            <a:ext cx="10143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 Family 3</a:t>
            </a:r>
          </a:p>
        </p:txBody>
      </p:sp>
      <p:sp>
        <p:nvSpPr>
          <p:cNvPr id="75" name="TextBox 74"/>
          <p:cNvSpPr txBox="1"/>
          <p:nvPr/>
        </p:nvSpPr>
        <p:spPr>
          <a:xfrm>
            <a:off x="7665434" y="3806300"/>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76" name="TextBox 75"/>
          <p:cNvSpPr txBox="1"/>
          <p:nvPr/>
        </p:nvSpPr>
        <p:spPr>
          <a:xfrm>
            <a:off x="5412474" y="267761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50" name="Rectangle 49">
            <a:extLst>
              <a:ext uri="{FF2B5EF4-FFF2-40B4-BE49-F238E27FC236}">
                <a16:creationId xmlns:a16="http://schemas.microsoft.com/office/drawing/2014/main" id="{3F94557C-B89D-7E4A-B40F-76541E46A55C}"/>
              </a:ext>
            </a:extLst>
          </p:cNvPr>
          <p:cNvSpPr/>
          <p:nvPr/>
        </p:nvSpPr>
        <p:spPr>
          <a:xfrm>
            <a:off x="0" y="5010360"/>
            <a:ext cx="914400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1 &amp; 2: low parameter footprint, high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1400FF"/>
                </a:solidFill>
                <a:effectLst/>
                <a:uLnTx/>
                <a:uFillTx/>
                <a:latin typeface="Gill Sans MT"/>
                <a:ea typeface="+mn-ea"/>
                <a:cs typeface="Gill Sans MT"/>
              </a:rPr>
              <a:t>compute-centric layers </a:t>
            </a:r>
          </a:p>
        </p:txBody>
      </p:sp>
      <p:sp>
        <p:nvSpPr>
          <p:cNvPr id="51" name="Rectangle 50">
            <a:extLst>
              <a:ext uri="{FF2B5EF4-FFF2-40B4-BE49-F238E27FC236}">
                <a16:creationId xmlns:a16="http://schemas.microsoft.com/office/drawing/2014/main" id="{F4868B78-0048-9444-90F3-49FC75078E01}"/>
              </a:ext>
            </a:extLst>
          </p:cNvPr>
          <p:cNvSpPr/>
          <p:nvPr/>
        </p:nvSpPr>
        <p:spPr>
          <a:xfrm>
            <a:off x="-89210" y="5795402"/>
            <a:ext cx="932242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3, 4 &amp; 5: high parameter footprint, low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C00000"/>
                </a:solidFill>
                <a:effectLst/>
                <a:uLnTx/>
                <a:uFillTx/>
                <a:latin typeface="Gill Sans MT"/>
                <a:ea typeface="+mn-ea"/>
                <a:cs typeface="Gill Sans MT"/>
              </a:rPr>
              <a:t>data-centric layers </a:t>
            </a:r>
          </a:p>
        </p:txBody>
      </p:sp>
      <p:sp>
        <p:nvSpPr>
          <p:cNvPr id="52" name="Shape 6">
            <a:extLst>
              <a:ext uri="{FF2B5EF4-FFF2-40B4-BE49-F238E27FC236}">
                <a16:creationId xmlns:a16="http://schemas.microsoft.com/office/drawing/2014/main" id="{761AA1BC-DB0E-6A43-BADD-CD0630CDFA74}"/>
              </a:ext>
            </a:extLst>
          </p:cNvPr>
          <p:cNvSpPr/>
          <p:nvPr/>
        </p:nvSpPr>
        <p:spPr>
          <a:xfrm>
            <a:off x="1023068" y="3120043"/>
            <a:ext cx="963339" cy="808857"/>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3" name="Shape 6">
            <a:extLst>
              <a:ext uri="{FF2B5EF4-FFF2-40B4-BE49-F238E27FC236}">
                <a16:creationId xmlns:a16="http://schemas.microsoft.com/office/drawing/2014/main" id="{1336FFF0-A59E-6649-AC1F-80C81F20C20D}"/>
              </a:ext>
            </a:extLst>
          </p:cNvPr>
          <p:cNvSpPr/>
          <p:nvPr/>
        </p:nvSpPr>
        <p:spPr>
          <a:xfrm>
            <a:off x="2560665" y="3395961"/>
            <a:ext cx="755778" cy="453574"/>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4" name="Shape 6">
            <a:extLst>
              <a:ext uri="{FF2B5EF4-FFF2-40B4-BE49-F238E27FC236}">
                <a16:creationId xmlns:a16="http://schemas.microsoft.com/office/drawing/2014/main" id="{3F2E7EA1-CAB2-754F-A54F-EEA8BFD8345D}"/>
              </a:ext>
            </a:extLst>
          </p:cNvPr>
          <p:cNvSpPr/>
          <p:nvPr/>
        </p:nvSpPr>
        <p:spPr>
          <a:xfrm>
            <a:off x="2475026" y="3979523"/>
            <a:ext cx="1475624" cy="453574"/>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5" name="Shape 6">
            <a:extLst>
              <a:ext uri="{FF2B5EF4-FFF2-40B4-BE49-F238E27FC236}">
                <a16:creationId xmlns:a16="http://schemas.microsoft.com/office/drawing/2014/main" id="{9C05C8D2-398F-CE4C-B144-4EB147D4AE23}"/>
              </a:ext>
            </a:extLst>
          </p:cNvPr>
          <p:cNvSpPr/>
          <p:nvPr/>
        </p:nvSpPr>
        <p:spPr>
          <a:xfrm>
            <a:off x="6121238" y="2979581"/>
            <a:ext cx="961900" cy="806235"/>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6" name="Shape 6">
            <a:extLst>
              <a:ext uri="{FF2B5EF4-FFF2-40B4-BE49-F238E27FC236}">
                <a16:creationId xmlns:a16="http://schemas.microsoft.com/office/drawing/2014/main" id="{691E53D5-A970-724D-B4B0-9BF84CF1B671}"/>
              </a:ext>
            </a:extLst>
          </p:cNvPr>
          <p:cNvSpPr/>
          <p:nvPr/>
        </p:nvSpPr>
        <p:spPr>
          <a:xfrm>
            <a:off x="7357966" y="3332241"/>
            <a:ext cx="824485" cy="510422"/>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7" name="Shape 6">
            <a:extLst>
              <a:ext uri="{FF2B5EF4-FFF2-40B4-BE49-F238E27FC236}">
                <a16:creationId xmlns:a16="http://schemas.microsoft.com/office/drawing/2014/main" id="{8FF45997-CF6D-E04E-B504-612631B11C2C}"/>
              </a:ext>
            </a:extLst>
          </p:cNvPr>
          <p:cNvSpPr/>
          <p:nvPr/>
        </p:nvSpPr>
        <p:spPr>
          <a:xfrm>
            <a:off x="6139551" y="3987479"/>
            <a:ext cx="1613144" cy="369332"/>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 name="Slide Number Placeholder 2">
            <a:extLst>
              <a:ext uri="{FF2B5EF4-FFF2-40B4-BE49-F238E27FC236}">
                <a16:creationId xmlns:a16="http://schemas.microsoft.com/office/drawing/2014/main" id="{432760A8-EE16-FD3E-871D-C78E11596965}"/>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62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1" grpId="0" animBg="1"/>
      <p:bldP spid="32" grpId="0" animBg="1"/>
      <p:bldP spid="38" grpId="0" animBg="1"/>
      <p:bldP spid="39" grpId="0" animBg="1"/>
      <p:bldP spid="41" grpId="0"/>
      <p:bldP spid="42" grpId="0"/>
      <p:bldP spid="43" grpId="0"/>
      <p:bldP spid="44" grpId="0"/>
      <p:bldP spid="45" grpId="0"/>
      <p:bldP spid="46" grpId="0"/>
      <p:bldP spid="47" grpId="0"/>
      <p:bldP spid="74" grpId="0"/>
      <p:bldP spid="75" grpId="0"/>
      <p:bldP spid="76"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Mensa: Energy Reduction</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574028"/>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reduces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energy consumption</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3.0X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t>
            </a:r>
            <a:r>
              <a:rPr kumimoji="0" lang="en-US" sz="2200" b="1" i="0" u="none" strike="noStrike" kern="1200" cap="none" spc="0" normalizeH="0" baseline="0" noProof="0" dirty="0" err="1">
                <a:ln>
                  <a:noFill/>
                </a:ln>
                <a:solidFill>
                  <a:prstClr val="black"/>
                </a:solidFill>
                <a:effectLst/>
                <a:uLnTx/>
                <a:uFillTx/>
                <a:latin typeface="Gill Sans MT"/>
                <a:ea typeface="+mn-ea"/>
                <a:cs typeface="Gill Sans MT"/>
              </a:rPr>
              <a:t>aseline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5" name="Slide Number Placeholder 2">
            <a:extLst>
              <a:ext uri="{FF2B5EF4-FFF2-40B4-BE49-F238E27FC236}">
                <a16:creationId xmlns:a16="http://schemas.microsoft.com/office/drawing/2014/main" id="{E6691D2E-35A4-1505-1AD2-49C1A26223D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7479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418D-7EBC-6E49-B29F-0EA10489873B}"/>
              </a:ext>
            </a:extLst>
          </p:cNvPr>
          <p:cNvSpPr>
            <a:spLocks noGrp="1"/>
          </p:cNvSpPr>
          <p:nvPr>
            <p:ph type="title"/>
          </p:nvPr>
        </p:nvSpPr>
        <p:spPr>
          <a:xfrm>
            <a:off x="-180528" y="0"/>
            <a:ext cx="9324528" cy="914400"/>
          </a:xfrm>
        </p:spPr>
        <p:txBody>
          <a:bodyPr/>
          <a:lstStyle/>
          <a:p>
            <a:r>
              <a:rPr lang="en-US" dirty="0">
                <a:cs typeface="Gill Sans MT"/>
              </a:rPr>
              <a:t>Mensa:  Throughput Improvement</a:t>
            </a:r>
            <a:endParaRPr lang="en-US" dirty="0"/>
          </a:p>
        </p:txBody>
      </p:sp>
      <p:graphicFrame>
        <p:nvGraphicFramePr>
          <p:cNvPr id="5" name="Chart 4">
            <a:extLst>
              <a:ext uri="{FF2B5EF4-FFF2-40B4-BE49-F238E27FC236}">
                <a16:creationId xmlns:a16="http://schemas.microsoft.com/office/drawing/2014/main" id="{BE1E04B2-EC0B-B94C-B3F7-89B88275AC02}"/>
              </a:ext>
            </a:extLst>
          </p:cNvPr>
          <p:cNvGraphicFramePr>
            <a:graphicFrameLocks/>
          </p:cNvGraphicFramePr>
          <p:nvPr/>
        </p:nvGraphicFramePr>
        <p:xfrm>
          <a:off x="78059" y="1315844"/>
          <a:ext cx="8854067" cy="332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9BDB0528-AD7D-A04C-8818-3BD6732E71E2}"/>
              </a:ext>
            </a:extLst>
          </p:cNvPr>
          <p:cNvGrpSpPr/>
          <p:nvPr/>
        </p:nvGrpSpPr>
        <p:grpSpPr>
          <a:xfrm>
            <a:off x="7983341" y="2014654"/>
            <a:ext cx="780583" cy="2202696"/>
            <a:chOff x="7983341" y="2014654"/>
            <a:chExt cx="780583" cy="2202696"/>
          </a:xfrm>
        </p:grpSpPr>
        <p:sp>
          <p:nvSpPr>
            <p:cNvPr id="6" name="Rectangle 5">
              <a:extLst>
                <a:ext uri="{FF2B5EF4-FFF2-40B4-BE49-F238E27FC236}">
                  <a16:creationId xmlns:a16="http://schemas.microsoft.com/office/drawing/2014/main" id="{CEA71EC2-6BD0-4749-8C25-DA7721984886}"/>
                </a:ext>
              </a:extLst>
            </p:cNvPr>
            <p:cNvSpPr/>
            <p:nvPr/>
          </p:nvSpPr>
          <p:spPr>
            <a:xfrm>
              <a:off x="7983341" y="2014654"/>
              <a:ext cx="780583" cy="2202696"/>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8" name="Straight Connector 7">
              <a:extLst>
                <a:ext uri="{FF2B5EF4-FFF2-40B4-BE49-F238E27FC236}">
                  <a16:creationId xmlns:a16="http://schemas.microsoft.com/office/drawing/2014/main" id="{8B64A95E-30F8-784F-AA4B-5911031EBC04}"/>
                </a:ext>
              </a:extLst>
            </p:cNvPr>
            <p:cNvCxnSpPr>
              <a:cxnSpLocks/>
            </p:cNvCxnSpPr>
            <p:nvPr/>
          </p:nvCxnSpPr>
          <p:spPr>
            <a:xfrm>
              <a:off x="7985119" y="2014654"/>
              <a:ext cx="0" cy="2202696"/>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996EDD6-A4A8-234E-BAEA-A835D6A1A6D0}"/>
              </a:ext>
            </a:extLst>
          </p:cNvPr>
          <p:cNvSpPr/>
          <p:nvPr/>
        </p:nvSpPr>
        <p:spPr>
          <a:xfrm>
            <a:off x="0" y="5183962"/>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improves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inference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throughput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3.1X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baseline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2" name="Rounded Rectangle 11">
            <a:extLst>
              <a:ext uri="{FF2B5EF4-FFF2-40B4-BE49-F238E27FC236}">
                <a16:creationId xmlns:a16="http://schemas.microsoft.com/office/drawing/2014/main" id="{01BB238C-7DBC-5F42-A763-C84E7B326159}"/>
              </a:ext>
            </a:extLst>
          </p:cNvPr>
          <p:cNvSpPr/>
          <p:nvPr/>
        </p:nvSpPr>
        <p:spPr bwMode="auto">
          <a:xfrm>
            <a:off x="8039099" y="3124200"/>
            <a:ext cx="651411" cy="1188720"/>
          </a:xfrm>
          <a:prstGeom prst="roundRect">
            <a:avLst>
              <a:gd name="adj" fmla="val 16667"/>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pic>
        <p:nvPicPr>
          <p:cNvPr id="15" name="Picture 14" descr="safari.png">
            <a:extLst>
              <a:ext uri="{FF2B5EF4-FFF2-40B4-BE49-F238E27FC236}">
                <a16:creationId xmlns:a16="http://schemas.microsoft.com/office/drawing/2014/main" id="{F54B8D23-07AD-6F41-94E7-0F3D487C84AD}"/>
              </a:ext>
            </a:extLst>
          </p:cNvPr>
          <p:cNvPicPr>
            <a:picLocks noChangeAspect="1"/>
          </p:cNvPicPr>
          <p:nvPr/>
        </p:nvPicPr>
        <p:blipFill>
          <a:blip r:embed="rId4" cstate="print"/>
          <a:stretch>
            <a:fillRect/>
          </a:stretch>
        </p:blipFill>
        <p:spPr>
          <a:xfrm>
            <a:off x="76200" y="6580445"/>
            <a:ext cx="959296" cy="277563"/>
          </a:xfrm>
          <a:prstGeom prst="rect">
            <a:avLst/>
          </a:prstGeom>
        </p:spPr>
      </p:pic>
      <p:sp>
        <p:nvSpPr>
          <p:cNvPr id="3" name="Slide Number Placeholder 2">
            <a:extLst>
              <a:ext uri="{FF2B5EF4-FFF2-40B4-BE49-F238E27FC236}">
                <a16:creationId xmlns:a16="http://schemas.microsoft.com/office/drawing/2014/main" id="{9857A0E0-B364-2049-9E0E-489501FCB7C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695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5838326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Data-Intensive Workloads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
        <p:nvSpPr>
          <p:cNvPr id="4" name="Slide Number Placeholder 2">
            <a:extLst>
              <a:ext uri="{FF2B5EF4-FFF2-40B4-BE49-F238E27FC236}">
                <a16:creationId xmlns:a16="http://schemas.microsoft.com/office/drawing/2014/main" id="{41AD204D-B46F-E060-D227-C98FA4DA1A6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8367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26876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Processing-in-Memory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in the Real World</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8381980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51007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8104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48267421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
        <p:nvSpPr>
          <p:cNvPr id="6" name="Slide Number Placeholder 2">
            <a:extLst>
              <a:ext uri="{FF2B5EF4-FFF2-40B4-BE49-F238E27FC236}">
                <a16:creationId xmlns:a16="http://schemas.microsoft.com/office/drawing/2014/main" id="{F7A72460-CC74-7D76-5ABB-9AE9979241A0}"/>
              </a:ext>
            </a:extLst>
          </p:cNvPr>
          <p:cNvSpPr txBox="1">
            <a:spLocks/>
          </p:cNvSpPr>
          <p:nvPr/>
        </p:nvSpPr>
        <p:spPr>
          <a:xfrm>
            <a:off x="7006213" y="6453336"/>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8995905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4" name="Slide Number Placeholder 2">
            <a:extLst>
              <a:ext uri="{FF2B5EF4-FFF2-40B4-BE49-F238E27FC236}">
                <a16:creationId xmlns:a16="http://schemas.microsoft.com/office/drawing/2014/main" id="{86AE731C-6852-ED33-6EBA-C502580389EA}"/>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6450582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498666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500071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1748983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995302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a:t>ML Training on Real PIM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14739158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70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425770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76</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77</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9" name="TextBox 8">
            <a:extLst>
              <a:ext uri="{FF2B5EF4-FFF2-40B4-BE49-F238E27FC236}">
                <a16:creationId xmlns:a16="http://schemas.microsoft.com/office/drawing/2014/main" id="{D134999D-5319-826A-E847-BCCC383F6D8C}"/>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78</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11" name="TextBox 10">
            <a:extLst>
              <a:ext uri="{FF2B5EF4-FFF2-40B4-BE49-F238E27FC236}">
                <a16:creationId xmlns:a16="http://schemas.microsoft.com/office/drawing/2014/main" id="{882F5171-168F-1B11-C5AA-34ECE57127F0}"/>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79</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9" name="TextBox 8">
            <a:extLst>
              <a:ext uri="{FF2B5EF4-FFF2-40B4-BE49-F238E27FC236}">
                <a16:creationId xmlns:a16="http://schemas.microsoft.com/office/drawing/2014/main" id="{21EE8BE2-2024-98BB-DA42-5B00901CF904}"/>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err="1"/>
              <a:t>DDRx</a:t>
            </a:r>
            <a:r>
              <a:rPr lang="en-US" dirty="0"/>
              <a:t>-PIM</a:t>
            </a:r>
          </a:p>
          <a:p>
            <a:pPr lvl="1"/>
            <a:r>
              <a:rPr lang="en-US" dirty="0"/>
              <a:t>Deep learning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04800" y="6528003"/>
            <a:ext cx="7968848"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et al. "Near-Memory Processing in Action: Accelerating Personalized Recommendation with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AxDIMM</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IEEE Micro (2021)</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356876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523762" y="6477000"/>
            <a:ext cx="809647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Hynix </a:t>
            </a:r>
            <a:r>
              <a:rPr lang="en-US" sz="3800" dirty="0" err="1"/>
              <a:t>AiM</a:t>
            </a:r>
            <a:r>
              <a:rPr lang="en-US" sz="3800" dirty="0"/>
              <a:t>: Chip Implementation (2022)</a:t>
            </a:r>
          </a:p>
        </p:txBody>
      </p:sp>
    </p:spTree>
    <p:extLst>
      <p:ext uri="{BB962C8B-B14F-4D97-AF65-F5344CB8AC3E}">
        <p14:creationId xmlns:p14="http://schemas.microsoft.com/office/powerpoint/2010/main" val="142532003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Hynix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8" name="TextBox 7">
            <a:hlinkClick r:id="rId2"/>
            <a:extLst>
              <a:ext uri="{FF2B5EF4-FFF2-40B4-BE49-F238E27FC236}">
                <a16:creationId xmlns:a16="http://schemas.microsoft.com/office/drawing/2014/main" id="{AC769BE0-033B-B441-B52F-6177EDCFDA62}"/>
              </a:ext>
            </a:extLst>
          </p:cNvPr>
          <p:cNvSpPr txBox="1"/>
          <p:nvPr/>
        </p:nvSpPr>
        <p:spPr>
          <a:xfrm>
            <a:off x="523762" y="6477000"/>
            <a:ext cx="809647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3"/>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4"/>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5"/>
          <a:stretch>
            <a:fillRect/>
          </a:stretch>
        </p:blipFill>
        <p:spPr>
          <a:xfrm>
            <a:off x="5583238" y="4767911"/>
            <a:ext cx="3255962" cy="1404289"/>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C546-6A11-1120-A673-A501F4AC5FC4}"/>
              </a:ext>
            </a:extLst>
          </p:cNvPr>
          <p:cNvSpPr>
            <a:spLocks noGrp="1"/>
          </p:cNvSpPr>
          <p:nvPr>
            <p:ph type="title"/>
          </p:nvPr>
        </p:nvSpPr>
        <p:spPr>
          <a:xfrm>
            <a:off x="228600" y="152400"/>
            <a:ext cx="9167936" cy="1066800"/>
          </a:xfrm>
        </p:spPr>
        <p:txBody>
          <a:bodyPr/>
          <a:lstStyle/>
          <a:p>
            <a:r>
              <a:rPr lang="en-US" sz="3800" dirty="0" err="1"/>
              <a:t>AliBaba</a:t>
            </a:r>
            <a:r>
              <a:rPr lang="en-US" sz="3800" dirty="0"/>
              <a:t> PIM Recommendation System (2022)</a:t>
            </a:r>
          </a:p>
        </p:txBody>
      </p:sp>
      <p:sp>
        <p:nvSpPr>
          <p:cNvPr id="3" name="Content Placeholder 2">
            <a:extLst>
              <a:ext uri="{FF2B5EF4-FFF2-40B4-BE49-F238E27FC236}">
                <a16:creationId xmlns:a16="http://schemas.microsoft.com/office/drawing/2014/main" id="{5F160195-56F6-74E3-8969-3DF2E94937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80F43C-6533-8AC6-A6BF-105E6C561CE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68FE1CEA-D8CC-E719-F994-3424A0124DDE}"/>
              </a:ext>
            </a:extLst>
          </p:cNvPr>
          <p:cNvPicPr>
            <a:picLocks noChangeAspect="1"/>
          </p:cNvPicPr>
          <p:nvPr/>
        </p:nvPicPr>
        <p:blipFill>
          <a:blip r:embed="rId2"/>
          <a:stretch>
            <a:fillRect/>
          </a:stretch>
        </p:blipFill>
        <p:spPr>
          <a:xfrm>
            <a:off x="223735" y="1026550"/>
            <a:ext cx="3812235" cy="3573016"/>
          </a:xfrm>
          <a:prstGeom prst="rect">
            <a:avLst/>
          </a:prstGeom>
        </p:spPr>
      </p:pic>
      <p:pic>
        <p:nvPicPr>
          <p:cNvPr id="6" name="Picture 5">
            <a:extLst>
              <a:ext uri="{FF2B5EF4-FFF2-40B4-BE49-F238E27FC236}">
                <a16:creationId xmlns:a16="http://schemas.microsoft.com/office/drawing/2014/main" id="{8CCE5892-6368-A987-2CEE-A43367C6AE1F}"/>
              </a:ext>
            </a:extLst>
          </p:cNvPr>
          <p:cNvPicPr>
            <a:picLocks noChangeAspect="1"/>
          </p:cNvPicPr>
          <p:nvPr/>
        </p:nvPicPr>
        <p:blipFill>
          <a:blip r:embed="rId3"/>
          <a:stretch>
            <a:fillRect/>
          </a:stretch>
        </p:blipFill>
        <p:spPr>
          <a:xfrm>
            <a:off x="4330079" y="999834"/>
            <a:ext cx="4202361" cy="3623898"/>
          </a:xfrm>
          <a:prstGeom prst="rect">
            <a:avLst/>
          </a:prstGeom>
        </p:spPr>
      </p:pic>
      <p:pic>
        <p:nvPicPr>
          <p:cNvPr id="7" name="Picture 6">
            <a:extLst>
              <a:ext uri="{FF2B5EF4-FFF2-40B4-BE49-F238E27FC236}">
                <a16:creationId xmlns:a16="http://schemas.microsoft.com/office/drawing/2014/main" id="{8B8823BA-1CC6-C778-1F46-DA01D7A284DB}"/>
              </a:ext>
            </a:extLst>
          </p:cNvPr>
          <p:cNvPicPr>
            <a:picLocks noChangeAspect="1"/>
          </p:cNvPicPr>
          <p:nvPr/>
        </p:nvPicPr>
        <p:blipFill>
          <a:blip r:embed="rId4"/>
          <a:stretch>
            <a:fillRect/>
          </a:stretch>
        </p:blipFill>
        <p:spPr>
          <a:xfrm>
            <a:off x="1331640" y="4827100"/>
            <a:ext cx="6552728" cy="1878567"/>
          </a:xfrm>
          <a:prstGeom prst="rect">
            <a:avLst/>
          </a:prstGeom>
        </p:spPr>
      </p:pic>
    </p:spTree>
    <p:extLst>
      <p:ext uri="{BB962C8B-B14F-4D97-AF65-F5344CB8AC3E}">
        <p14:creationId xmlns:p14="http://schemas.microsoft.com/office/powerpoint/2010/main" val="200394679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HEART 2024</a:t>
            </a:r>
          </a:p>
          <a:p>
            <a:pPr eaLnBrk="1" hangingPunct="1"/>
            <a:r>
              <a:rPr lang="en-US" altLang="en-US" sz="2800" kern="0" dirty="0">
                <a:ea typeface="ＭＳ Ｐゴシック" panose="020B0600070205080204" pitchFamily="34" charset="-128"/>
              </a:rPr>
              <a:t>21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139159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42968791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9|5.2|1.7"/>
</p:tagLst>
</file>

<file path=ppt/tags/tag2.xml><?xml version="1.0" encoding="utf-8"?>
<p:tagLst xmlns:a="http://schemas.openxmlformats.org/drawingml/2006/main" xmlns:r="http://schemas.openxmlformats.org/officeDocument/2006/relationships" xmlns:p="http://schemas.openxmlformats.org/presentationml/2006/main">
  <p:tag name="TIMING" val="|4.5|0.7|1|6.4|2.9|2.7"/>
</p:tagLst>
</file>

<file path=ppt/tags/tag3.xml><?xml version="1.0" encoding="utf-8"?>
<p:tagLst xmlns:a="http://schemas.openxmlformats.org/drawingml/2006/main" xmlns:r="http://schemas.openxmlformats.org/officeDocument/2006/relationships" xmlns:p="http://schemas.openxmlformats.org/presentationml/2006/main">
  <p:tag name="TIMING" val="|2.2|4.6|8.2|3.6"/>
</p:tagLst>
</file>

<file path=ppt/tags/tag4.xml><?xml version="1.0" encoding="utf-8"?>
<p:tagLst xmlns:a="http://schemas.openxmlformats.org/drawingml/2006/main" xmlns:r="http://schemas.openxmlformats.org/officeDocument/2006/relationships" xmlns:p="http://schemas.openxmlformats.org/presentationml/2006/main">
  <p:tag name="TIMING" val="|5.6|1.4|3.1|5.3"/>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61.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336329</TotalTime>
  <Words>7009</Words>
  <Application>Microsoft Macintosh PowerPoint</Application>
  <PresentationFormat>On-screen Show (4:3)</PresentationFormat>
  <Paragraphs>1057</Paragraphs>
  <Slides>84</Slides>
  <Notes>29</Notes>
  <HiddenSlides>0</HiddenSlides>
  <MMClips>0</MMClips>
  <ScaleCrop>false</ScaleCrop>
  <HeadingPairs>
    <vt:vector size="6" baseType="variant">
      <vt:variant>
        <vt:lpstr>Fonts Used</vt:lpstr>
      </vt:variant>
      <vt:variant>
        <vt:i4>18</vt:i4>
      </vt:variant>
      <vt:variant>
        <vt:lpstr>Theme</vt:lpstr>
      </vt:variant>
      <vt:variant>
        <vt:i4>70</vt:i4>
      </vt:variant>
      <vt:variant>
        <vt:lpstr>Slide Titles</vt:lpstr>
      </vt:variant>
      <vt:variant>
        <vt:i4>84</vt:i4>
      </vt:variant>
    </vt:vector>
  </HeadingPairs>
  <TitlesOfParts>
    <vt:vector size="172" baseType="lpstr">
      <vt:lpstr>Arial</vt:lpstr>
      <vt:lpstr>Arial</vt:lpstr>
      <vt:lpstr>Arial Black</vt:lpstr>
      <vt:lpstr>Calibri</vt:lpstr>
      <vt:lpstr>Calibri Light</vt:lpstr>
      <vt:lpstr>Cambria</vt:lpstr>
      <vt:lpstr>Candara</vt:lpstr>
      <vt:lpstr>Corbel</vt:lpstr>
      <vt:lpstr>Garamond</vt:lpstr>
      <vt:lpstr>Gill Sans MT</vt:lpstr>
      <vt:lpstr>Lucida Sans</vt:lpstr>
      <vt:lpstr>Segoe UI</vt:lpstr>
      <vt:lpstr>Tahoma</vt:lpstr>
      <vt:lpstr>Times New Roman</vt:lpstr>
      <vt:lpstr>Trebuchet MS</vt:lpstr>
      <vt:lpstr>Twentieth Century</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4_sesha-theme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1_Office Theme</vt:lpstr>
      <vt:lpstr>16_Edge</vt:lpstr>
      <vt:lpstr>12_Edge</vt:lpstr>
      <vt:lpstr>Metropolitan_bullet</vt:lpstr>
      <vt:lpstr>157_Edge</vt:lpstr>
      <vt:lpstr>3_Office Theme</vt:lpstr>
      <vt:lpstr>31_Edge</vt:lpstr>
      <vt:lpstr>12_Office Theme</vt:lpstr>
      <vt:lpstr>34_Edge</vt:lpstr>
      <vt:lpstr>Office Theme</vt:lpstr>
      <vt:lpstr>5_sesha-theme</vt:lpstr>
      <vt:lpstr>Custom Design</vt:lpstr>
      <vt:lpstr>sesha-theme</vt:lpstr>
      <vt:lpstr>BEER</vt:lpstr>
      <vt:lpstr>Tutorial on  Memory-Centric Computing: Processing-Near-Memory</vt:lpstr>
      <vt:lpstr>Agenda </vt:lpstr>
      <vt:lpstr>Processing in Memory:   Two Approaches</vt:lpstr>
      <vt:lpstr>When to Employ PNM</vt:lpstr>
      <vt:lpstr>Accelerating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System Energy</vt:lpstr>
      <vt:lpstr>More on Tesseract</vt:lpstr>
      <vt:lpstr>In-Storage Genomic Data Filtering [ASPLOS 2022] </vt:lpstr>
      <vt:lpstr>Genome Sequence Analysis</vt:lpstr>
      <vt:lpstr>Compute-Centric Accelerators</vt:lpstr>
      <vt:lpstr>Key Idea: In-Storage Filtering</vt:lpstr>
      <vt:lpstr>GenStore</vt:lpstr>
      <vt:lpstr>In-Storage Genomic Data Filtering [ASPLOS 2022] </vt:lpstr>
      <vt:lpstr>Google Workloads  for Consumer Devices: Mitigating Data Movement Bottlenecks</vt:lpstr>
      <vt:lpstr>Consumer Devices</vt:lpstr>
      <vt:lpstr>Popular Consumer Workloads</vt:lpstr>
      <vt:lpstr>Energy Cost of Data Movement</vt:lpstr>
      <vt:lpstr>Using PIM to Reduce Data Movement</vt:lpstr>
      <vt:lpstr>Workload Analysis</vt:lpstr>
      <vt:lpstr>TensorFlow Mobile</vt:lpstr>
      <vt:lpstr>Normalized Energy </vt:lpstr>
      <vt:lpstr>Normalized Runtime</vt:lpstr>
      <vt:lpstr>More on PIM for Mobile Devices</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Sequence-to-Graph Mapping</vt:lpstr>
      <vt:lpstr>Accelerating Basecalling + Read Mapping</vt:lpstr>
      <vt:lpstr>Accelerating Time Series Analysis</vt:lpstr>
      <vt:lpstr>Accelerating Graph Pattern Mining</vt:lpstr>
      <vt:lpstr>Accelerating HTAP Database Systems</vt:lpstr>
      <vt:lpstr>Accelerating Neural Network Inference</vt:lpstr>
      <vt:lpstr>Google Neural Network Models for Edge Devices:  Analyzing and Mitigating  Machine Learning Inference Bottlenecks</vt:lpstr>
      <vt:lpstr>Executive Summary</vt:lpstr>
      <vt:lpstr>Google Edge Neural Network Models</vt:lpstr>
      <vt:lpstr>Diversity Across the Models</vt:lpstr>
      <vt:lpstr>Diversity Within the Models</vt:lpstr>
      <vt:lpstr>Mensa High-Level Overview</vt:lpstr>
      <vt:lpstr>Identifying Layer Families</vt:lpstr>
      <vt:lpstr>Mensa: Energy Reduction</vt:lpstr>
      <vt:lpstr>Mensa:  Throughput Improvement</vt:lpstr>
      <vt:lpstr>Mensa: Highly-Efficient ML Inference</vt:lpstr>
      <vt:lpstr>Accelerating Data-Intensive Workloads</vt:lpstr>
      <vt:lpstr>FPGA-based Processing Near Memory</vt:lpstr>
      <vt:lpstr>Eliminating the Adoption Barriers</vt:lpstr>
      <vt:lpstr>Processing-in-Memory Landscape Today</vt:lpstr>
      <vt:lpstr>UPMEM Processing-in-DRAM Engine (2019)</vt:lpstr>
      <vt:lpstr>UPMEM Memory Modules</vt:lpstr>
      <vt:lpstr>2,560-DPU Processing-in-Memory System</vt:lpstr>
      <vt:lpstr>More on the UPMEM PIM System</vt:lpstr>
      <vt:lpstr>Understanding a Modern PIM Architecture</vt:lpstr>
      <vt:lpstr>PrIM Benchmarks: Application Domains</vt:lpstr>
      <vt:lpstr>PrIM Benchmarks are Open Source</vt:lpstr>
      <vt:lpstr>ML Training on a Real PIM System</vt:lpstr>
      <vt:lpstr>ML Training on a Real PIM System</vt:lpstr>
      <vt:lpstr>ML Training on Real PIM Talk Video</vt:lpstr>
      <vt:lpstr>SpMV Multiplication on Real PIM Systems</vt:lpstr>
      <vt:lpstr>Sequence Alignment on Real PIM Systems</vt:lpstr>
      <vt:lpstr>PowerPoint Presentation</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Samsung AxDIMM (2021)</vt:lpstr>
      <vt:lpstr>SK Hynix AiM: Chip Implementation (2022)</vt:lpstr>
      <vt:lpstr>SK Hynix AiM: System Organization (2022)</vt:lpstr>
      <vt:lpstr>AliBaba PIM Recommendation System (2022)</vt:lpstr>
      <vt:lpstr>Tutorial on  Memory-Centric Computing: Processing-Near-Memory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3239</cp:revision>
  <cp:lastPrinted>2017-12-05T03:30:35Z</cp:lastPrinted>
  <dcterms:created xsi:type="dcterms:W3CDTF">2010-10-08T20:41:54Z</dcterms:created>
  <dcterms:modified xsi:type="dcterms:W3CDTF">2024-06-20T10:21:43Z</dcterms:modified>
</cp:coreProperties>
</file>