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7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8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9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40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41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2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3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44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5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46.xml" ContentType="application/vnd.openxmlformats-officedocument.them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47.xml" ContentType="application/vnd.openxmlformats-officedocument.theme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8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9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50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51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52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53.xml" ContentType="application/vnd.openxmlformats-officedocument.theme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6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7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theme/theme58.xml" ContentType="application/vnd.openxmlformats-officedocument.theme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59.xml" ContentType="application/vnd.openxmlformats-officedocument.theme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theme/theme60.xml" ContentType="application/vnd.openxmlformats-officedocument.theme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61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theme/theme62.xml" ContentType="application/vnd.openxmlformats-officedocument.theme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64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theme/theme65.xml" ContentType="application/vnd.openxmlformats-officedocument.theme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theme/theme66.xml" ContentType="application/vnd.openxmlformats-officedocument.theme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theme/theme67.xml" ContentType="application/vnd.openxmlformats-officedocument.theme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8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9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70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574" r:id="rId34"/>
    <p:sldMasterId id="2147487623" r:id="rId35"/>
    <p:sldMasterId id="2147487743" r:id="rId36"/>
    <p:sldMasterId id="2147488072" r:id="rId37"/>
    <p:sldMasterId id="2147488085" r:id="rId38"/>
    <p:sldMasterId id="2147488097" r:id="rId39"/>
    <p:sldMasterId id="2147488265" r:id="rId40"/>
    <p:sldMasterId id="2147488316" r:id="rId41"/>
    <p:sldMasterId id="2147488340" r:id="rId42"/>
    <p:sldMasterId id="2147488378" r:id="rId43"/>
    <p:sldMasterId id="2147488559" r:id="rId44"/>
    <p:sldMasterId id="2147488624" r:id="rId45"/>
    <p:sldMasterId id="2147488637" r:id="rId46"/>
    <p:sldMasterId id="2147488747" r:id="rId47"/>
    <p:sldMasterId id="2147488978" r:id="rId48"/>
    <p:sldMasterId id="2147488991" r:id="rId49"/>
    <p:sldMasterId id="2147489016" r:id="rId50"/>
    <p:sldMasterId id="2147489028" r:id="rId51"/>
    <p:sldMasterId id="2147489216" r:id="rId52"/>
    <p:sldMasterId id="2147489228" r:id="rId53"/>
    <p:sldMasterId id="2147489252" r:id="rId54"/>
    <p:sldMasterId id="2147489265" r:id="rId55"/>
    <p:sldMasterId id="2147489277" r:id="rId56"/>
    <p:sldMasterId id="2147489289" r:id="rId57"/>
    <p:sldMasterId id="2147489550" r:id="rId58"/>
    <p:sldMasterId id="2147489562" r:id="rId59"/>
    <p:sldMasterId id="2147489587" r:id="rId60"/>
    <p:sldMasterId id="2147489611" r:id="rId61"/>
    <p:sldMasterId id="2147489643" r:id="rId62"/>
    <p:sldMasterId id="2147489805" r:id="rId63"/>
    <p:sldMasterId id="2147489818" r:id="rId64"/>
    <p:sldMasterId id="2147489843" r:id="rId65"/>
    <p:sldMasterId id="2147489925" r:id="rId66"/>
    <p:sldMasterId id="2147489950" r:id="rId67"/>
    <p:sldMasterId id="2147490040" r:id="rId68"/>
    <p:sldMasterId id="2147490045" r:id="rId69"/>
    <p:sldMasterId id="2147490057" r:id="rId70"/>
    <p:sldMasterId id="2147490114" r:id="rId71"/>
  </p:sldMasterIdLst>
  <p:notesMasterIdLst>
    <p:notesMasterId r:id="rId156"/>
  </p:notesMasterIdLst>
  <p:handoutMasterIdLst>
    <p:handoutMasterId r:id="rId157"/>
  </p:handoutMasterIdLst>
  <p:sldIdLst>
    <p:sldId id="7250" r:id="rId72"/>
    <p:sldId id="7681" r:id="rId73"/>
    <p:sldId id="7682" r:id="rId74"/>
    <p:sldId id="7683" r:id="rId75"/>
    <p:sldId id="5219" r:id="rId76"/>
    <p:sldId id="5218" r:id="rId77"/>
    <p:sldId id="6819" r:id="rId78"/>
    <p:sldId id="5220" r:id="rId79"/>
    <p:sldId id="5221" r:id="rId80"/>
    <p:sldId id="5222" r:id="rId81"/>
    <p:sldId id="5223" r:id="rId82"/>
    <p:sldId id="4457" r:id="rId83"/>
    <p:sldId id="4436" r:id="rId84"/>
    <p:sldId id="5224" r:id="rId85"/>
    <p:sldId id="5225" r:id="rId86"/>
    <p:sldId id="5232" r:id="rId87"/>
    <p:sldId id="7091" r:id="rId88"/>
    <p:sldId id="7092" r:id="rId89"/>
    <p:sldId id="7093" r:id="rId90"/>
    <p:sldId id="6912" r:id="rId91"/>
    <p:sldId id="5725" r:id="rId92"/>
    <p:sldId id="7625" r:id="rId93"/>
    <p:sldId id="5238" r:id="rId94"/>
    <p:sldId id="5239" r:id="rId95"/>
    <p:sldId id="5242" r:id="rId96"/>
    <p:sldId id="5400" r:id="rId97"/>
    <p:sldId id="5205" r:id="rId98"/>
    <p:sldId id="5245" r:id="rId99"/>
    <p:sldId id="5246" r:id="rId100"/>
    <p:sldId id="5247" r:id="rId101"/>
    <p:sldId id="5249" r:id="rId102"/>
    <p:sldId id="5509" r:id="rId103"/>
    <p:sldId id="6156" r:id="rId104"/>
    <p:sldId id="7026" r:id="rId105"/>
    <p:sldId id="5253" r:id="rId106"/>
    <p:sldId id="5254" r:id="rId107"/>
    <p:sldId id="5228" r:id="rId108"/>
    <p:sldId id="7104" r:id="rId109"/>
    <p:sldId id="7153" r:id="rId110"/>
    <p:sldId id="5645" r:id="rId111"/>
    <p:sldId id="7154" r:id="rId112"/>
    <p:sldId id="6303" r:id="rId113"/>
    <p:sldId id="5374" r:id="rId114"/>
    <p:sldId id="5388" r:id="rId115"/>
    <p:sldId id="5233" r:id="rId116"/>
    <p:sldId id="7239" r:id="rId117"/>
    <p:sldId id="5465" r:id="rId118"/>
    <p:sldId id="7276" r:id="rId119"/>
    <p:sldId id="6593" r:id="rId120"/>
    <p:sldId id="6594" r:id="rId121"/>
    <p:sldId id="7268" r:id="rId122"/>
    <p:sldId id="7255" r:id="rId123"/>
    <p:sldId id="7020" r:id="rId124"/>
    <p:sldId id="7626" r:id="rId125"/>
    <p:sldId id="3584" r:id="rId126"/>
    <p:sldId id="6050" r:id="rId127"/>
    <p:sldId id="3586" r:id="rId128"/>
    <p:sldId id="3848" r:id="rId129"/>
    <p:sldId id="3585" r:id="rId130"/>
    <p:sldId id="7571" r:id="rId131"/>
    <p:sldId id="7572" r:id="rId132"/>
    <p:sldId id="7627" r:id="rId133"/>
    <p:sldId id="7611" r:id="rId134"/>
    <p:sldId id="7612" r:id="rId135"/>
    <p:sldId id="7613" r:id="rId136"/>
    <p:sldId id="7628" r:id="rId137"/>
    <p:sldId id="7271" r:id="rId138"/>
    <p:sldId id="7298" r:id="rId139"/>
    <p:sldId id="7374" r:id="rId140"/>
    <p:sldId id="7375" r:id="rId141"/>
    <p:sldId id="7376" r:id="rId142"/>
    <p:sldId id="7379" r:id="rId143"/>
    <p:sldId id="7568" r:id="rId144"/>
    <p:sldId id="7025" r:id="rId145"/>
    <p:sldId id="4143" r:id="rId146"/>
    <p:sldId id="4144" r:id="rId147"/>
    <p:sldId id="5215" r:id="rId148"/>
    <p:sldId id="5234" r:id="rId149"/>
    <p:sldId id="6852" r:id="rId150"/>
    <p:sldId id="5540" r:id="rId151"/>
    <p:sldId id="6595" r:id="rId152"/>
    <p:sldId id="7254" r:id="rId153"/>
    <p:sldId id="7253" r:id="rId154"/>
    <p:sldId id="7684" r:id="rId1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1A5712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358" autoAdjust="0"/>
    <p:restoredTop sz="95455" autoAdjust="0"/>
  </p:normalViewPr>
  <p:slideViewPr>
    <p:cSldViewPr>
      <p:cViewPr varScale="1">
        <p:scale>
          <a:sx n="109" d="100"/>
          <a:sy n="109" d="100"/>
        </p:scale>
        <p:origin x="5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13.xml"/><Relationship Id="rId138" Type="http://schemas.openxmlformats.org/officeDocument/2006/relationships/slide" Target="slides/slide67.xml"/><Relationship Id="rId159" Type="http://schemas.openxmlformats.org/officeDocument/2006/relationships/viewProps" Target="viewProps.xml"/><Relationship Id="rId107" Type="http://schemas.openxmlformats.org/officeDocument/2006/relationships/slide" Target="slides/slide3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3.xml"/><Relationship Id="rId128" Type="http://schemas.openxmlformats.org/officeDocument/2006/relationships/slide" Target="slides/slide57.xml"/><Relationship Id="rId149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24.xml"/><Relationship Id="rId160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47.xml"/><Relationship Id="rId139" Type="http://schemas.openxmlformats.org/officeDocument/2006/relationships/slide" Target="slides/slide68.xml"/><Relationship Id="rId85" Type="http://schemas.openxmlformats.org/officeDocument/2006/relationships/slide" Target="slides/slide14.xml"/><Relationship Id="rId150" Type="http://schemas.openxmlformats.org/officeDocument/2006/relationships/slide" Target="slides/slide7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2.xml"/><Relationship Id="rId108" Type="http://schemas.openxmlformats.org/officeDocument/2006/relationships/slide" Target="slides/slide37.xml"/><Relationship Id="rId124" Type="http://schemas.openxmlformats.org/officeDocument/2006/relationships/slide" Target="slides/slide53.xml"/><Relationship Id="rId129" Type="http://schemas.openxmlformats.org/officeDocument/2006/relationships/slide" Target="slides/slide58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" Target="slides/slide4.xml"/><Relationship Id="rId91" Type="http://schemas.openxmlformats.org/officeDocument/2006/relationships/slide" Target="slides/slide20.xml"/><Relationship Id="rId96" Type="http://schemas.openxmlformats.org/officeDocument/2006/relationships/slide" Target="slides/slide25.xml"/><Relationship Id="rId140" Type="http://schemas.openxmlformats.org/officeDocument/2006/relationships/slide" Target="slides/slide69.xml"/><Relationship Id="rId145" Type="http://schemas.openxmlformats.org/officeDocument/2006/relationships/slide" Target="slides/slide7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3.xml"/><Relationship Id="rId119" Type="http://schemas.openxmlformats.org/officeDocument/2006/relationships/slide" Target="slides/slide48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10.xml"/><Relationship Id="rId86" Type="http://schemas.openxmlformats.org/officeDocument/2006/relationships/slide" Target="slides/slide15.xml"/><Relationship Id="rId130" Type="http://schemas.openxmlformats.org/officeDocument/2006/relationships/slide" Target="slides/slide59.xml"/><Relationship Id="rId135" Type="http://schemas.openxmlformats.org/officeDocument/2006/relationships/slide" Target="slides/slide64.xml"/><Relationship Id="rId151" Type="http://schemas.openxmlformats.org/officeDocument/2006/relationships/slide" Target="slides/slide80.xml"/><Relationship Id="rId156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5.xml"/><Relationship Id="rId97" Type="http://schemas.openxmlformats.org/officeDocument/2006/relationships/slide" Target="slides/slide26.xml"/><Relationship Id="rId104" Type="http://schemas.openxmlformats.org/officeDocument/2006/relationships/slide" Target="slides/slide33.xml"/><Relationship Id="rId120" Type="http://schemas.openxmlformats.org/officeDocument/2006/relationships/slide" Target="slides/slide49.xml"/><Relationship Id="rId125" Type="http://schemas.openxmlformats.org/officeDocument/2006/relationships/slide" Target="slides/slide54.xml"/><Relationship Id="rId141" Type="http://schemas.openxmlformats.org/officeDocument/2006/relationships/slide" Target="slides/slide70.xml"/><Relationship Id="rId146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6.xml"/><Relationship Id="rId110" Type="http://schemas.openxmlformats.org/officeDocument/2006/relationships/slide" Target="slides/slide39.xml"/><Relationship Id="rId115" Type="http://schemas.openxmlformats.org/officeDocument/2006/relationships/slide" Target="slides/slide44.xml"/><Relationship Id="rId131" Type="http://schemas.openxmlformats.org/officeDocument/2006/relationships/slide" Target="slides/slide60.xml"/><Relationship Id="rId136" Type="http://schemas.openxmlformats.org/officeDocument/2006/relationships/slide" Target="slides/slide65.xml"/><Relationship Id="rId157" Type="http://schemas.openxmlformats.org/officeDocument/2006/relationships/handoutMaster" Target="handoutMasters/handoutMaster1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1.xml"/><Relationship Id="rId152" Type="http://schemas.openxmlformats.org/officeDocument/2006/relationships/slide" Target="slides/slide8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6.xml"/><Relationship Id="rId100" Type="http://schemas.openxmlformats.org/officeDocument/2006/relationships/slide" Target="slides/slide29.xml"/><Relationship Id="rId105" Type="http://schemas.openxmlformats.org/officeDocument/2006/relationships/slide" Target="slides/slide34.xml"/><Relationship Id="rId126" Type="http://schemas.openxmlformats.org/officeDocument/2006/relationships/slide" Target="slides/slide55.xml"/><Relationship Id="rId147" Type="http://schemas.openxmlformats.org/officeDocument/2006/relationships/slide" Target="slides/slide76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.xml"/><Relationship Id="rId93" Type="http://schemas.openxmlformats.org/officeDocument/2006/relationships/slide" Target="slides/slide22.xml"/><Relationship Id="rId98" Type="http://schemas.openxmlformats.org/officeDocument/2006/relationships/slide" Target="slides/slide27.xml"/><Relationship Id="rId121" Type="http://schemas.openxmlformats.org/officeDocument/2006/relationships/slide" Target="slides/slide50.xml"/><Relationship Id="rId142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45.xml"/><Relationship Id="rId137" Type="http://schemas.openxmlformats.org/officeDocument/2006/relationships/slide" Target="slides/slide66.xml"/><Relationship Id="rId158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2.xml"/><Relationship Id="rId88" Type="http://schemas.openxmlformats.org/officeDocument/2006/relationships/slide" Target="slides/slide17.xml"/><Relationship Id="rId111" Type="http://schemas.openxmlformats.org/officeDocument/2006/relationships/slide" Target="slides/slide40.xml"/><Relationship Id="rId132" Type="http://schemas.openxmlformats.org/officeDocument/2006/relationships/slide" Target="slides/slide61.xml"/><Relationship Id="rId153" Type="http://schemas.openxmlformats.org/officeDocument/2006/relationships/slide" Target="slides/slide8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5.xml"/><Relationship Id="rId127" Type="http://schemas.openxmlformats.org/officeDocument/2006/relationships/slide" Target="slides/slide5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2.xml"/><Relationship Id="rId78" Type="http://schemas.openxmlformats.org/officeDocument/2006/relationships/slide" Target="slides/slide7.xml"/><Relationship Id="rId94" Type="http://schemas.openxmlformats.org/officeDocument/2006/relationships/slide" Target="slides/slide23.xml"/><Relationship Id="rId99" Type="http://schemas.openxmlformats.org/officeDocument/2006/relationships/slide" Target="slides/slide28.xml"/><Relationship Id="rId101" Type="http://schemas.openxmlformats.org/officeDocument/2006/relationships/slide" Target="slides/slide30.xml"/><Relationship Id="rId122" Type="http://schemas.openxmlformats.org/officeDocument/2006/relationships/slide" Target="slides/slide51.xml"/><Relationship Id="rId143" Type="http://schemas.openxmlformats.org/officeDocument/2006/relationships/slide" Target="slides/slide72.xml"/><Relationship Id="rId148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8.xml"/><Relationship Id="rId112" Type="http://schemas.openxmlformats.org/officeDocument/2006/relationships/slide" Target="slides/slide41.xml"/><Relationship Id="rId133" Type="http://schemas.openxmlformats.org/officeDocument/2006/relationships/slide" Target="slides/slide62.xml"/><Relationship Id="rId154" Type="http://schemas.openxmlformats.org/officeDocument/2006/relationships/slide" Target="slides/slide83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8.xml"/><Relationship Id="rId102" Type="http://schemas.openxmlformats.org/officeDocument/2006/relationships/slide" Target="slides/slide31.xml"/><Relationship Id="rId123" Type="http://schemas.openxmlformats.org/officeDocument/2006/relationships/slide" Target="slides/slide52.xml"/><Relationship Id="rId144" Type="http://schemas.openxmlformats.org/officeDocument/2006/relationships/slide" Target="slides/slide73.xml"/><Relationship Id="rId90" Type="http://schemas.openxmlformats.org/officeDocument/2006/relationships/slide" Target="slides/slide19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42.xml"/><Relationship Id="rId134" Type="http://schemas.openxmlformats.org/officeDocument/2006/relationships/slide" Target="slides/slide63.xml"/><Relationship Id="rId80" Type="http://schemas.openxmlformats.org/officeDocument/2006/relationships/slide" Target="slides/slide9.xml"/><Relationship Id="rId155" Type="http://schemas.openxmlformats.org/officeDocument/2006/relationships/slide" Target="slides/slide8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6/20/24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6/20/24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82DFE-E98A-254F-BFEC-3824591F846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018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the article:</a:t>
            </a:r>
          </a:p>
          <a:p>
            <a:r>
              <a:rPr lang="en-US" dirty="0"/>
              <a:t>http://</a:t>
            </a:r>
            <a:r>
              <a:rPr lang="en-US" dirty="0" err="1"/>
              <a:t>thehackernews.com</a:t>
            </a:r>
            <a:r>
              <a:rPr lang="en-US" dirty="0"/>
              <a:t>/2015/03/dram-</a:t>
            </a:r>
            <a:r>
              <a:rPr lang="en-US" dirty="0" err="1"/>
              <a:t>rowhammer</a:t>
            </a:r>
            <a:r>
              <a:rPr lang="en-US" dirty="0"/>
              <a:t>-</a:t>
            </a:r>
            <a:r>
              <a:rPr lang="en-US" dirty="0" err="1"/>
              <a:t>vulnerability.html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24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0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E2350-F2DF-964B-A38F-A60565610F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10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5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82DFE-E98A-254F-BFEC-3824591F846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44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5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3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20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4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0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since the development of high throughput sequencing (HTS) technologies, the cost of genome sequencing has fallen off a cliff (&lt;&lt; 1,000$) making it viable for almost everyone's use.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4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 analysis starts with sequencing random short DNA fragments of copies of the original molecule.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reads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information about their order and which part of genome they are originated from.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step is to map these reads to a long reference genome.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31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edium-content-sans-serif-font"/>
              </a:rPr>
              <a:t>CCD = Core </a:t>
            </a:r>
            <a:r>
              <a:rPr lang="en-US" dirty="0" err="1">
                <a:latin typeface="medium-content-sans-serif-font"/>
              </a:rPr>
              <a:t>Chiplet</a:t>
            </a:r>
            <a:r>
              <a:rPr lang="en-US" dirty="0">
                <a:latin typeface="medium-content-sans-serif-font"/>
              </a:rPr>
              <a:t> Die</a:t>
            </a:r>
            <a:endParaRPr lang="en-US" dirty="0"/>
          </a:p>
          <a:p>
            <a:r>
              <a:rPr lang="en-US" dirty="0"/>
              <a:t>Structural silicon is used to equalize the height and facilitate heat dissipation from the cores.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4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Relationship Id="rId4" Type="http://schemas.openxmlformats.org/officeDocument/2006/relationships/image" Target="../media/image9.jpeg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8.xml"/></Relationships>
</file>

<file path=ppt/slideLayouts/_rels/slideLayout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8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1.xml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1.xml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3337BF1A-2471-8F44-AA10-9A6AA4B4E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07661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693BED2-1B18-8744-B8F0-03CBD3594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149434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F36C014-2CFC-0248-B17F-D9D3ED4B0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475498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7884B9F-AA6F-5146-9D4E-F8B9364A5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448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632DC94-572A-394E-9D76-1A9221DAD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45701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1F917F0-9109-1345-BF35-EE606B428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119605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3D5049F-F691-FD4A-87B4-FC136EBC2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73685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4FF2DC8-52E2-BA40-9B61-ADB6606CB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450089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86DCD5A-1682-9A4A-A8BE-C69B256BA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828218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82F0991-4873-3C42-B683-77E9BCEE3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693441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B8C91F0-DD8C-7E4D-9F03-2FF316F79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4905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2F0A46D-7C23-D442-BDA7-74E36D162C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55143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1212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4279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5967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36580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3707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6/20/24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48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6/20/24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0636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2106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4011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821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9318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721932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2607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17747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01775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90492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72469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52159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11488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3859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44716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51418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7424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57848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98551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300859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176024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142666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534073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76437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444785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192138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606529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3414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680657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0EDC1BF-D507-7F45-A7C4-0B9068290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1992A2FD-3614-2F4F-8D8D-1968A4FCD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8F423D4-7D62-A046-9486-902C5E6432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B21A48-4278-2847-949C-8F4EE04798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65F9C1-6ECF-784D-8FE7-AA1307BE8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459B8B-977C-BF46-961F-BB3F0DCA3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/>
            </a:lvl1pPr>
          </a:lstStyle>
          <a:p>
            <a:pPr>
              <a:defRPr/>
            </a:pPr>
            <a:fld id="{FE9E5A73-BAFF-F548-9E2E-21289D475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76032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F827B9E-D107-FE47-BCBA-A0F54423FF2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E25E78-7811-3E45-9C3F-3AE9640268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D3246B-4504-6A44-A3C6-3AD1B2200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95746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4D63735-01BA-B944-9CAC-1B9C54BD73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7C670B12-B340-A643-9F4E-E46E2789DC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591BB-F593-DC41-9202-A6281FB4F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071484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D1CFE7F-38BF-7E4F-8084-41548CC6EB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B09D385-5ADD-F044-A1E9-12910F637D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50AAB8-6D13-F74D-82DE-015430473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74735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62CE1-D7B9-2B48-AABD-520F279FD1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48A76E69-B5F0-BF4B-B407-6D552D390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CC7F1B-7885-0949-97FC-084E8A56F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528761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35DD151-C820-B34A-B26B-2D2F1D3E1F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CFDF57E-6974-814A-893F-5B3EC8AC9C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969E1-C8A6-544B-920A-17EB75C6E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492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53C2F28A-A914-FE46-A024-DF13262B8C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19100917-C7B6-434C-99E9-E987DCCAA5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85CF00-0E48-FA45-8634-07059AC75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676667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552A2B8-84EB-424B-AB45-BF86C41D24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2D8C86B-640E-DD49-A5A7-2807F5B6B5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344135-9420-D548-BD7C-79317C914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020726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EBB0C76-64C6-2942-B4EB-EE86FC1D05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47F2FC-584D-BF4D-AF6A-AD91337076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DB68E5-2868-6D4F-A89F-4CC0EFD4A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421767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631792A-AD76-664C-A1F8-67622FD121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D1CFAAE-D710-B945-880C-4838C9E27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9F8390-5E7B-F84D-BB5A-F0643481A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74077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50158EE-260B-B548-928C-E911F37962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3577B43-A5DC-1B40-946C-9AFCCF79B3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4DE8F5-A1D7-DB49-969C-EAC86A464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671225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6F2D48B-DA98-9943-BC1C-A3EA9EB5DC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997EEF-E597-CB49-82CE-E15B3C1E8B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61C15F8-46C5-1E47-A52A-D0FDBA87F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38151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2779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1177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8346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4677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78953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64224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89733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5316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1636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89548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14815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5272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36972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05809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58891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387842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7F7A59-CF4E-EC20-68A0-390CB76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F195A89-C410-BCD9-0B74-E87F1A16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7FAED6D-FE25-984D-F3D8-912BF36CF3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53966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60D64B3-47B9-4B80-8494-C2463AAD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DDEC7-5C22-7ADB-60BD-945BAEBC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964943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F1544-24EE-9F40-92D1-5F7EF27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CE086F2-9422-3233-969B-2DF0AF8C2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D73B27A-EBF7-DCCC-F4F6-DD46A37DA7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B119B3-1AA6-94B9-13B9-6E10CE8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178792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2D26D-6A0A-80F5-0467-32E58CC08E88}"/>
              </a:ext>
            </a:extLst>
          </p:cNvPr>
          <p:cNvSpPr txBox="1">
            <a:spLocks/>
          </p:cNvSpPr>
          <p:nvPr userDrawn="1"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7" name="Picture 6" descr="safari.png">
            <a:extLst>
              <a:ext uri="{FF2B5EF4-FFF2-40B4-BE49-F238E27FC236}">
                <a16:creationId xmlns:a16="http://schemas.microsoft.com/office/drawing/2014/main" id="{AE34FD6A-B99A-3D50-4BF8-F449A040C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3891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02288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77200" y="6340475"/>
            <a:ext cx="6858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898989"/>
                </a:solidFill>
                <a:latin typeface="Cambria Math" charset="0"/>
                <a:ea typeface="ＭＳ Ｐゴシック" charset="0"/>
                <a:cs typeface="Cambria Math" charset="0"/>
              </a:defRPr>
            </a:lvl1pPr>
          </a:lstStyle>
          <a:p>
            <a:fld id="{2F9AB1DC-1F54-3E4A-95A3-3C4F38B382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16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5ABD69-D797-204B-8AF8-3D380E69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07518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167CB6-3B08-5F41-8B2C-916DD676D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38740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D681A-F5B4-9644-896C-61B2B0FDE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39257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EE30A7-2F09-2442-8BD0-04F2DD3C2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6753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6C5735-7F4B-8947-B422-F91141E3F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04743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E84826-6BA8-884D-A601-2AAB8825D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96931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31BACC-C330-6040-8E9C-315FB8A2D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90336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13EE9E-551C-B04A-8AEF-33C040418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0986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00974D-7775-EC48-B655-6C7A7623F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5759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225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57504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19904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40422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40594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73701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31075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82333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53531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28273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17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023519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56617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09303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54024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36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400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slideLayout" Target="../slideLayouts/slideLayout489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2.xml"/><Relationship Id="rId7" Type="http://schemas.openxmlformats.org/officeDocument/2006/relationships/slideLayout" Target="../slideLayouts/slideLayout496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99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05.xml"/><Relationship Id="rId10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9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14.xml"/><Relationship Id="rId7" Type="http://schemas.openxmlformats.org/officeDocument/2006/relationships/slideLayout" Target="../slideLayouts/slideLayout518.xml"/><Relationship Id="rId12" Type="http://schemas.openxmlformats.org/officeDocument/2006/relationships/slideLayout" Target="../slideLayouts/slideLayout523.xml"/><Relationship Id="rId2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7.xml"/><Relationship Id="rId11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516.xml"/><Relationship Id="rId10" Type="http://schemas.openxmlformats.org/officeDocument/2006/relationships/slideLayout" Target="../slideLayouts/slideLayout521.xml"/><Relationship Id="rId4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20.xml"/><Relationship Id="rId14" Type="http://schemas.openxmlformats.org/officeDocument/2006/relationships/image" Target="../media/image1.pn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4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6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81.xml"/><Relationship Id="rId7" Type="http://schemas.openxmlformats.org/officeDocument/2006/relationships/slideLayout" Target="../slideLayouts/slideLayout585.xml"/><Relationship Id="rId12" Type="http://schemas.openxmlformats.org/officeDocument/2006/relationships/slideLayout" Target="../slideLayouts/slideLayout590.xml"/><Relationship Id="rId2" Type="http://schemas.openxmlformats.org/officeDocument/2006/relationships/slideLayout" Target="../slideLayouts/slideLayout580.xml"/><Relationship Id="rId1" Type="http://schemas.openxmlformats.org/officeDocument/2006/relationships/slideLayout" Target="../slideLayouts/slideLayout579.xml"/><Relationship Id="rId6" Type="http://schemas.openxmlformats.org/officeDocument/2006/relationships/slideLayout" Target="../slideLayouts/slideLayout584.xml"/><Relationship Id="rId11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83.xml"/><Relationship Id="rId10" Type="http://schemas.openxmlformats.org/officeDocument/2006/relationships/slideLayout" Target="../slideLayouts/slideLayout588.xml"/><Relationship Id="rId4" Type="http://schemas.openxmlformats.org/officeDocument/2006/relationships/slideLayout" Target="../slideLayouts/slideLayout582.xml"/><Relationship Id="rId9" Type="http://schemas.openxmlformats.org/officeDocument/2006/relationships/slideLayout" Target="../slideLayouts/slideLayout587.xml"/><Relationship Id="rId14" Type="http://schemas.openxmlformats.org/officeDocument/2006/relationships/image" Target="../media/image1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24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image" Target="../media/image1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8.xml"/><Relationship Id="rId7" Type="http://schemas.openxmlformats.org/officeDocument/2006/relationships/slideLayout" Target="../slideLayouts/slideLayout642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7.xml"/><Relationship Id="rId1" Type="http://schemas.openxmlformats.org/officeDocument/2006/relationships/slideLayout" Target="../slideLayouts/slideLayout636.xml"/><Relationship Id="rId6" Type="http://schemas.openxmlformats.org/officeDocument/2006/relationships/slideLayout" Target="../slideLayouts/slideLayout641.xml"/><Relationship Id="rId11" Type="http://schemas.openxmlformats.org/officeDocument/2006/relationships/slideLayout" Target="../slideLayouts/slideLayout646.xml"/><Relationship Id="rId5" Type="http://schemas.openxmlformats.org/officeDocument/2006/relationships/slideLayout" Target="../slideLayouts/slideLayout640.xml"/><Relationship Id="rId10" Type="http://schemas.openxmlformats.org/officeDocument/2006/relationships/slideLayout" Target="../slideLayouts/slideLayout645.xml"/><Relationship Id="rId4" Type="http://schemas.openxmlformats.org/officeDocument/2006/relationships/slideLayout" Target="../slideLayouts/slideLayout639.xml"/><Relationship Id="rId9" Type="http://schemas.openxmlformats.org/officeDocument/2006/relationships/slideLayout" Target="../slideLayouts/slideLayout6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4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49.xml"/><Relationship Id="rId7" Type="http://schemas.openxmlformats.org/officeDocument/2006/relationships/slideLayout" Target="../slideLayouts/slideLayout653.xml"/><Relationship Id="rId12" Type="http://schemas.openxmlformats.org/officeDocument/2006/relationships/slideLayout" Target="../slideLayouts/slideLayout658.xml"/><Relationship Id="rId2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47.xml"/><Relationship Id="rId6" Type="http://schemas.openxmlformats.org/officeDocument/2006/relationships/slideLayout" Target="../slideLayouts/slideLayout652.xml"/><Relationship Id="rId11" Type="http://schemas.openxmlformats.org/officeDocument/2006/relationships/slideLayout" Target="../slideLayouts/slideLayout657.xml"/><Relationship Id="rId5" Type="http://schemas.openxmlformats.org/officeDocument/2006/relationships/slideLayout" Target="../slideLayouts/slideLayout651.xml"/><Relationship Id="rId10" Type="http://schemas.openxmlformats.org/officeDocument/2006/relationships/slideLayout" Target="../slideLayouts/slideLayout656.xml"/><Relationship Id="rId4" Type="http://schemas.openxmlformats.org/officeDocument/2006/relationships/slideLayout" Target="../slideLayouts/slideLayout650.xml"/><Relationship Id="rId9" Type="http://schemas.openxmlformats.org/officeDocument/2006/relationships/slideLayout" Target="../slideLayouts/slideLayout655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6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61.xml"/><Relationship Id="rId7" Type="http://schemas.openxmlformats.org/officeDocument/2006/relationships/slideLayout" Target="../slideLayouts/slideLayout665.xml"/><Relationship Id="rId12" Type="http://schemas.openxmlformats.org/officeDocument/2006/relationships/slideLayout" Target="../slideLayouts/slideLayout670.xml"/><Relationship Id="rId2" Type="http://schemas.openxmlformats.org/officeDocument/2006/relationships/slideLayout" Target="../slideLayouts/slideLayout660.xml"/><Relationship Id="rId1" Type="http://schemas.openxmlformats.org/officeDocument/2006/relationships/slideLayout" Target="../slideLayouts/slideLayout659.xml"/><Relationship Id="rId6" Type="http://schemas.openxmlformats.org/officeDocument/2006/relationships/slideLayout" Target="../slideLayouts/slideLayout664.xml"/><Relationship Id="rId11" Type="http://schemas.openxmlformats.org/officeDocument/2006/relationships/slideLayout" Target="../slideLayouts/slideLayout669.xml"/><Relationship Id="rId5" Type="http://schemas.openxmlformats.org/officeDocument/2006/relationships/slideLayout" Target="../slideLayouts/slideLayout663.xml"/><Relationship Id="rId10" Type="http://schemas.openxmlformats.org/officeDocument/2006/relationships/slideLayout" Target="../slideLayouts/slideLayout668.xml"/><Relationship Id="rId4" Type="http://schemas.openxmlformats.org/officeDocument/2006/relationships/slideLayout" Target="../slideLayouts/slideLayout662.xml"/><Relationship Id="rId9" Type="http://schemas.openxmlformats.org/officeDocument/2006/relationships/slideLayout" Target="../slideLayouts/slideLayout667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3.xml"/><Relationship Id="rId7" Type="http://schemas.openxmlformats.org/officeDocument/2006/relationships/slideLayout" Target="../slideLayouts/slideLayout677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Relationship Id="rId6" Type="http://schemas.openxmlformats.org/officeDocument/2006/relationships/slideLayout" Target="../slideLayouts/slideLayout676.xml"/><Relationship Id="rId11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75.xml"/><Relationship Id="rId10" Type="http://schemas.openxmlformats.org/officeDocument/2006/relationships/slideLayout" Target="../slideLayouts/slideLayout680.xml"/><Relationship Id="rId4" Type="http://schemas.openxmlformats.org/officeDocument/2006/relationships/slideLayout" Target="../slideLayouts/slideLayout674.xml"/><Relationship Id="rId9" Type="http://schemas.openxmlformats.org/officeDocument/2006/relationships/slideLayout" Target="../slideLayouts/slideLayout679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9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684.xml"/><Relationship Id="rId7" Type="http://schemas.openxmlformats.org/officeDocument/2006/relationships/slideLayout" Target="../slideLayouts/slideLayout688.xml"/><Relationship Id="rId12" Type="http://schemas.openxmlformats.org/officeDocument/2006/relationships/slideLayout" Target="../slideLayouts/slideLayout693.xml"/><Relationship Id="rId2" Type="http://schemas.openxmlformats.org/officeDocument/2006/relationships/slideLayout" Target="../slideLayouts/slideLayout683.xml"/><Relationship Id="rId1" Type="http://schemas.openxmlformats.org/officeDocument/2006/relationships/slideLayout" Target="../slideLayouts/slideLayout682.xml"/><Relationship Id="rId6" Type="http://schemas.openxmlformats.org/officeDocument/2006/relationships/slideLayout" Target="../slideLayouts/slideLayout687.xml"/><Relationship Id="rId11" Type="http://schemas.openxmlformats.org/officeDocument/2006/relationships/slideLayout" Target="../slideLayouts/slideLayout692.xml"/><Relationship Id="rId5" Type="http://schemas.openxmlformats.org/officeDocument/2006/relationships/slideLayout" Target="../slideLayouts/slideLayout686.xml"/><Relationship Id="rId10" Type="http://schemas.openxmlformats.org/officeDocument/2006/relationships/slideLayout" Target="../slideLayouts/slideLayout691.xml"/><Relationship Id="rId4" Type="http://schemas.openxmlformats.org/officeDocument/2006/relationships/slideLayout" Target="../slideLayouts/slideLayout685.xml"/><Relationship Id="rId9" Type="http://schemas.openxmlformats.org/officeDocument/2006/relationships/slideLayout" Target="../slideLayouts/slideLayout690.xml"/><Relationship Id="rId14" Type="http://schemas.openxmlformats.org/officeDocument/2006/relationships/image" Target="../media/image1.png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slideLayout" Target="../slideLayouts/slideLayout705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3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08.xml"/><Relationship Id="rId7" Type="http://schemas.openxmlformats.org/officeDocument/2006/relationships/slideLayout" Target="../slideLayouts/slideLayout712.xml"/><Relationship Id="rId12" Type="http://schemas.openxmlformats.org/officeDocument/2006/relationships/slideLayout" Target="../slideLayouts/slideLayout717.xml"/><Relationship Id="rId2" Type="http://schemas.openxmlformats.org/officeDocument/2006/relationships/slideLayout" Target="../slideLayouts/slideLayout707.xml"/><Relationship Id="rId1" Type="http://schemas.openxmlformats.org/officeDocument/2006/relationships/slideLayout" Target="../slideLayouts/slideLayout706.xml"/><Relationship Id="rId6" Type="http://schemas.openxmlformats.org/officeDocument/2006/relationships/slideLayout" Target="../slideLayouts/slideLayout711.xml"/><Relationship Id="rId11" Type="http://schemas.openxmlformats.org/officeDocument/2006/relationships/slideLayout" Target="../slideLayouts/slideLayout716.xml"/><Relationship Id="rId5" Type="http://schemas.openxmlformats.org/officeDocument/2006/relationships/slideLayout" Target="../slideLayouts/slideLayout710.xml"/><Relationship Id="rId10" Type="http://schemas.openxmlformats.org/officeDocument/2006/relationships/slideLayout" Target="../slideLayouts/slideLayout715.xml"/><Relationship Id="rId4" Type="http://schemas.openxmlformats.org/officeDocument/2006/relationships/slideLayout" Target="../slideLayouts/slideLayout709.xml"/><Relationship Id="rId9" Type="http://schemas.openxmlformats.org/officeDocument/2006/relationships/slideLayout" Target="../slideLayouts/slideLayout714.xml"/><Relationship Id="rId14" Type="http://schemas.openxmlformats.org/officeDocument/2006/relationships/image" Target="../media/image1.png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5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20.xml"/><Relationship Id="rId7" Type="http://schemas.openxmlformats.org/officeDocument/2006/relationships/slideLayout" Target="../slideLayouts/slideLayout724.xml"/><Relationship Id="rId12" Type="http://schemas.openxmlformats.org/officeDocument/2006/relationships/slideLayout" Target="../slideLayouts/slideLayout729.xml"/><Relationship Id="rId2" Type="http://schemas.openxmlformats.org/officeDocument/2006/relationships/slideLayout" Target="../slideLayouts/slideLayout719.xml"/><Relationship Id="rId1" Type="http://schemas.openxmlformats.org/officeDocument/2006/relationships/slideLayout" Target="../slideLayouts/slideLayout718.xml"/><Relationship Id="rId6" Type="http://schemas.openxmlformats.org/officeDocument/2006/relationships/slideLayout" Target="../slideLayouts/slideLayout723.xml"/><Relationship Id="rId11" Type="http://schemas.openxmlformats.org/officeDocument/2006/relationships/slideLayout" Target="../slideLayouts/slideLayout728.xml"/><Relationship Id="rId5" Type="http://schemas.openxmlformats.org/officeDocument/2006/relationships/slideLayout" Target="../slideLayouts/slideLayout722.xml"/><Relationship Id="rId10" Type="http://schemas.openxmlformats.org/officeDocument/2006/relationships/slideLayout" Target="../slideLayouts/slideLayout727.xml"/><Relationship Id="rId4" Type="http://schemas.openxmlformats.org/officeDocument/2006/relationships/slideLayout" Target="../slideLayouts/slideLayout721.xml"/><Relationship Id="rId9" Type="http://schemas.openxmlformats.org/officeDocument/2006/relationships/slideLayout" Target="../slideLayouts/slideLayout726.xml"/><Relationship Id="rId14" Type="http://schemas.openxmlformats.org/officeDocument/2006/relationships/image" Target="../media/image1.png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2.xml"/><Relationship Id="rId2" Type="http://schemas.openxmlformats.org/officeDocument/2006/relationships/slideLayout" Target="../slideLayouts/slideLayout731.xml"/><Relationship Id="rId1" Type="http://schemas.openxmlformats.org/officeDocument/2006/relationships/slideLayout" Target="../slideLayouts/slideLayout730.xml"/><Relationship Id="rId5" Type="http://schemas.openxmlformats.org/officeDocument/2006/relationships/theme" Target="../theme/theme67.xml"/><Relationship Id="rId4" Type="http://schemas.openxmlformats.org/officeDocument/2006/relationships/slideLayout" Target="../slideLayouts/slideLayout733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6.xml"/><Relationship Id="rId2" Type="http://schemas.openxmlformats.org/officeDocument/2006/relationships/slideLayout" Target="../slideLayouts/slideLayout735.xml"/><Relationship Id="rId1" Type="http://schemas.openxmlformats.org/officeDocument/2006/relationships/slideLayout" Target="../slideLayouts/slideLayout734.xml"/><Relationship Id="rId5" Type="http://schemas.openxmlformats.org/officeDocument/2006/relationships/theme" Target="../theme/theme68.xml"/><Relationship Id="rId4" Type="http://schemas.openxmlformats.org/officeDocument/2006/relationships/slideLayout" Target="../slideLayouts/slideLayout737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2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theme" Target="../theme/theme71.xml"/><Relationship Id="rId5" Type="http://schemas.openxmlformats.org/officeDocument/2006/relationships/slideLayout" Target="../slideLayouts/slideLayout764.xml"/><Relationship Id="rId4" Type="http://schemas.openxmlformats.org/officeDocument/2006/relationships/slideLayout" Target="../slideLayouts/slideLayout7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2024. 6. 20.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6/20/24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D29E3-D8D3-9442-B127-7FC5C7AABDC8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8090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090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641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3" r:id="rId1"/>
    <p:sldLayoutId id="2147488074" r:id="rId2"/>
    <p:sldLayoutId id="2147488075" r:id="rId3"/>
    <p:sldLayoutId id="2147488076" r:id="rId4"/>
    <p:sldLayoutId id="2147488077" r:id="rId5"/>
    <p:sldLayoutId id="2147488078" r:id="rId6"/>
    <p:sldLayoutId id="2147488079" r:id="rId7"/>
    <p:sldLayoutId id="2147488080" r:id="rId8"/>
    <p:sldLayoutId id="2147488081" r:id="rId9"/>
    <p:sldLayoutId id="2147488082" r:id="rId10"/>
    <p:sldLayoutId id="2147488083" r:id="rId11"/>
    <p:sldLayoutId id="214748808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85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7" r:id="rId1"/>
    <p:sldLayoutId id="2147488318" r:id="rId2"/>
    <p:sldLayoutId id="2147488319" r:id="rId3"/>
    <p:sldLayoutId id="2147488320" r:id="rId4"/>
    <p:sldLayoutId id="2147488321" r:id="rId5"/>
    <p:sldLayoutId id="2147488322" r:id="rId6"/>
    <p:sldLayoutId id="2147488323" r:id="rId7"/>
    <p:sldLayoutId id="2147488324" r:id="rId8"/>
    <p:sldLayoutId id="2147488325" r:id="rId9"/>
    <p:sldLayoutId id="2147488326" r:id="rId10"/>
    <p:sldLayoutId id="214748832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5" r:id="rId1"/>
    <p:sldLayoutId id="2147488626" r:id="rId2"/>
    <p:sldLayoutId id="2147488627" r:id="rId3"/>
    <p:sldLayoutId id="2147488628" r:id="rId4"/>
    <p:sldLayoutId id="2147488629" r:id="rId5"/>
    <p:sldLayoutId id="2147488630" r:id="rId6"/>
    <p:sldLayoutId id="2147488631" r:id="rId7"/>
    <p:sldLayoutId id="2147488632" r:id="rId8"/>
    <p:sldLayoutId id="2147488633" r:id="rId9"/>
    <p:sldLayoutId id="2147488634" r:id="rId10"/>
    <p:sldLayoutId id="2147488635" r:id="rId11"/>
    <p:sldLayoutId id="21474886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12" r:id="rId1"/>
    <p:sldLayoutId id="2147489613" r:id="rId2"/>
    <p:sldLayoutId id="2147489614" r:id="rId3"/>
    <p:sldLayoutId id="2147489615" r:id="rId4"/>
    <p:sldLayoutId id="2147489616" r:id="rId5"/>
    <p:sldLayoutId id="2147489617" r:id="rId6"/>
    <p:sldLayoutId id="2147489618" r:id="rId7"/>
    <p:sldLayoutId id="2147489619" r:id="rId8"/>
    <p:sldLayoutId id="2147489620" r:id="rId9"/>
    <p:sldLayoutId id="2147489621" r:id="rId10"/>
    <p:sldLayoutId id="2147489622" r:id="rId11"/>
    <p:sldLayoutId id="214748962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905E7BDC-7850-0840-AE02-4CD684FE1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6E0880CC-46D8-144C-AB8F-FA38446BB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E2720296-8B91-D64B-9FD7-7AF64C732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9D3AC41-115F-0845-A7A4-47BF361B18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2E03388C-8DDE-5549-8BDC-829E3484E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342" name="Line 1032">
            <a:extLst>
              <a:ext uri="{FF2B5EF4-FFF2-40B4-BE49-F238E27FC236}">
                <a16:creationId xmlns:a16="http://schemas.microsoft.com/office/drawing/2014/main" id="{C35EBA84-E5B9-C34A-9AC4-3C109F724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33">
            <a:extLst>
              <a:ext uri="{FF2B5EF4-FFF2-40B4-BE49-F238E27FC236}">
                <a16:creationId xmlns:a16="http://schemas.microsoft.com/office/drawing/2014/main" id="{F5BD3987-485D-E042-8A19-7C18DF05F3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8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19" r:id="rId1"/>
    <p:sldLayoutId id="2147489820" r:id="rId2"/>
    <p:sldLayoutId id="2147489821" r:id="rId3"/>
    <p:sldLayoutId id="2147489822" r:id="rId4"/>
    <p:sldLayoutId id="2147489823" r:id="rId5"/>
    <p:sldLayoutId id="2147489824" r:id="rId6"/>
    <p:sldLayoutId id="2147489825" r:id="rId7"/>
    <p:sldLayoutId id="2147489826" r:id="rId8"/>
    <p:sldLayoutId id="2147489827" r:id="rId9"/>
    <p:sldLayoutId id="2147489828" r:id="rId10"/>
    <p:sldLayoutId id="2147489829" r:id="rId11"/>
    <p:sldLayoutId id="21474898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4" r:id="rId1"/>
    <p:sldLayoutId id="2147489845" r:id="rId2"/>
    <p:sldLayoutId id="2147489846" r:id="rId3"/>
    <p:sldLayoutId id="2147489847" r:id="rId4"/>
    <p:sldLayoutId id="2147489848" r:id="rId5"/>
    <p:sldLayoutId id="2147489849" r:id="rId6"/>
    <p:sldLayoutId id="2147489850" r:id="rId7"/>
    <p:sldLayoutId id="2147489851" r:id="rId8"/>
    <p:sldLayoutId id="2147489852" r:id="rId9"/>
    <p:sldLayoutId id="2147489853" r:id="rId10"/>
    <p:sldLayoutId id="2147489854" r:id="rId11"/>
    <p:sldLayoutId id="214748985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6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1" r:id="rId1"/>
    <p:sldLayoutId id="2147489952" r:id="rId2"/>
    <p:sldLayoutId id="2147489953" r:id="rId3"/>
    <p:sldLayoutId id="214748995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5EADF-E8A8-9548-6E81-2DAF4AC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91AB1-7A0A-F67A-A59E-47B51F0A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56271B-B905-57CC-06C2-739306F43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749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1" r:id="rId1"/>
    <p:sldLayoutId id="2147490042" r:id="rId2"/>
    <p:sldLayoutId id="2147490043" r:id="rId3"/>
    <p:sldLayoutId id="21474900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19200"/>
            <a:ext cx="8686800" cy="5502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4427566-1EA6-5D4B-A5C7-FD3E6A54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3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6" r:id="rId1"/>
    <p:sldLayoutId id="2147490047" r:id="rId2"/>
    <p:sldLayoutId id="2147490048" r:id="rId3"/>
    <p:sldLayoutId id="2147490049" r:id="rId4"/>
    <p:sldLayoutId id="2147490050" r:id="rId5"/>
    <p:sldLayoutId id="2147490051" r:id="rId6"/>
    <p:sldLayoutId id="2147490052" r:id="rId7"/>
    <p:sldLayoutId id="2147490053" r:id="rId8"/>
    <p:sldLayoutId id="2147490054" r:id="rId9"/>
    <p:sldLayoutId id="2147490055" r:id="rId10"/>
    <p:sldLayoutId id="2147490056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1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58" r:id="rId1"/>
    <p:sldLayoutId id="2147490059" r:id="rId2"/>
    <p:sldLayoutId id="2147490060" r:id="rId3"/>
    <p:sldLayoutId id="2147490061" r:id="rId4"/>
    <p:sldLayoutId id="2147490062" r:id="rId5"/>
    <p:sldLayoutId id="2147490063" r:id="rId6"/>
    <p:sldLayoutId id="2147490064" r:id="rId7"/>
    <p:sldLayoutId id="2147490065" r:id="rId8"/>
    <p:sldLayoutId id="2147490066" r:id="rId9"/>
    <p:sldLayoutId id="2147490067" r:id="rId10"/>
    <p:sldLayoutId id="214749006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82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5" r:id="rId1"/>
    <p:sldLayoutId id="2147490116" r:id="rId2"/>
    <p:sldLayoutId id="2147490117" r:id="rId3"/>
    <p:sldLayoutId id="2147490118" r:id="rId4"/>
    <p:sldLayoutId id="2147490119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nomist.com/news/21631808-so-much-genetic-data-so-many-uses-genes-unzipped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7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qAYMx34euU" TargetMode="External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9.xml"/><Relationship Id="rId6" Type="http://schemas.openxmlformats.org/officeDocument/2006/relationships/hyperlink" Target="https://community.microcenter.com/discussion/5134/comparing-zen-3-to-zen-2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tech-critter.com/amd-keynote-computex-2021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gyaglikci@gmail.com" TargetMode="External"/><Relationship Id="rId2" Type="http://schemas.openxmlformats.org/officeDocument/2006/relationships/hyperlink" Target="https://geraldofojunior.github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s://safari.ethz.ch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people.inf.ethz.ch/omutlu/pub/Google-neural-networks-for-edge-devices-Mensa-Framework_pact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A5gxjDbLRAs&amp;list=PL5Q2soXY2Zi8_VVChACnON4sfh2bJ5IrD&amp;index=178" TargetMode="External"/><Relationship Id="rId5" Type="http://schemas.openxmlformats.org/officeDocument/2006/relationships/hyperlink" Target="https://people.inf.ethz.ch/omutlu/pub/Google-neural-networks-for-edge-devices-Mensa-Framework_pact21-talk.pdf" TargetMode="External"/><Relationship Id="rId4" Type="http://schemas.openxmlformats.org/officeDocument/2006/relationships/hyperlink" Target="https://people.inf.ethz.ch/omutlu/pub/Google-neural-networks-for-edge-devices-Mensa-Framework_pact21-talk.pptx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arizona.edu/hpca9/" TargetMode="External"/><Relationship Id="rId2" Type="http://schemas.openxmlformats.org/officeDocument/2006/relationships/hyperlink" Target="https://people.inf.ethz.ch/omutlu/pub/mutlu_hpca03.pdf" TargetMode="External"/><Relationship Id="rId1" Type="http://schemas.openxmlformats.org/officeDocument/2006/relationships/slideLayout" Target="../slideLayouts/slideLayout390.xml"/><Relationship Id="rId5" Type="http://schemas.openxmlformats.org/officeDocument/2006/relationships/image" Target="../media/image47.tiff"/><Relationship Id="rId4" Type="http://schemas.openxmlformats.org/officeDocument/2006/relationships/hyperlink" Target="https://people.inf.ethz.ch/omutlu/pub/mutlu_hpca03_talk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AZZGDlsDAY" TargetMode="External"/><Relationship Id="rId3" Type="http://schemas.openxmlformats.org/officeDocument/2006/relationships/hyperlink" Target="http://www.date-conference.com/" TargetMode="External"/><Relationship Id="rId7" Type="http://schemas.openxmlformats.org/officeDocument/2006/relationships/hyperlink" Target="https://people.inf.ethz.ch/omutlu/pub/onur-IEDM-Tutorial-MemoryCentricComputingSystems-December-12-2020-FINAL.pdf" TargetMode="External"/><Relationship Id="rId2" Type="http://schemas.openxmlformats.org/officeDocument/2006/relationships/hyperlink" Target="https://people.inf.ethz.ch/omutlu/pub/intelligent-architectures-for-intelligent-computingsystems-invited_paper_DATE21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people.inf.ethz.ch/omutlu/pub/onur-IEDM-Tutorial-MemoryCentricComputingSystems-December-12-2020-FINAL.pptx" TargetMode="External"/><Relationship Id="rId5" Type="http://schemas.openxmlformats.org/officeDocument/2006/relationships/hyperlink" Target="https://people.inf.ethz.ch/omutlu/pub/onur-DATE-InvitedTalk-IntelligentArchitecturesForIntelligentComputingSystems-January-22-2021.pdf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s://people.inf.ethz.ch/omutlu/pub/onur-DATE-InvitedTalk-IntelligentArchitecturesForIntelligentComputingSystems-January-22-2021.pptx" TargetMode="External"/><Relationship Id="rId9" Type="http://schemas.openxmlformats.org/officeDocument/2006/relationships/hyperlink" Target="https://www.youtube.com/watch?v=H3sEaINPBOE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doi.org/10.1109/T-C.1969.222754" TargetMode="External"/><Relationship Id="rId1" Type="http://schemas.openxmlformats.org/officeDocument/2006/relationships/slideLayout" Target="../slideLayouts/slideLayout66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afari.ethz.ch/architecture/fall2020/lib/exe/fetch.php?media=stone_logic_in_memory_1970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doi.org/10.1109/40.592312" TargetMode="Externa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memory-scaling_memcon13.pdf" TargetMode="External"/><Relationship Id="rId3" Type="http://schemas.openxmlformats.org/officeDocument/2006/relationships/hyperlink" Target="http://www.ewh.ieee.org/soc/eds/imw/" TargetMode="External"/><Relationship Id="rId7" Type="http://schemas.openxmlformats.org/officeDocument/2006/relationships/image" Target="../media/image65.png"/><Relationship Id="rId2" Type="http://schemas.openxmlformats.org/officeDocument/2006/relationships/hyperlink" Target="https://people.inf.ethz.ch/omutlu/pub/memory-scaling_imw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www.eetimes.com/document.asp?doc_id=1280950" TargetMode="External"/><Relationship Id="rId5" Type="http://schemas.openxmlformats.org/officeDocument/2006/relationships/hyperlink" Target="https://people.inf.ethz.ch/omutlu/pub/mutlu_memory-scaling_imw13_invited-talk.pdf" TargetMode="External"/><Relationship Id="rId4" Type="http://schemas.openxmlformats.org/officeDocument/2006/relationships/hyperlink" Target="https://people.inf.ethz.ch/omutlu/pub/mutlu_memory-scaling_imw13_invited-talk.pptx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people.inf.ethz.ch/omutlu/pub/dram-row-hammer_isca14.pdf" TargetMode="External"/><Relationship Id="rId1" Type="http://schemas.openxmlformats.org/officeDocument/2006/relationships/slideLayout" Target="../slideLayouts/slideLayout56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dram-row-hammer_isca14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0.xml"/><Relationship Id="rId5" Type="http://schemas.openxmlformats.org/officeDocument/2006/relationships/hyperlink" Target="http://users.ece.cmu.edu/~omutlu/pub/dram-row-hammer_isca14.pdf" TargetMode="Externa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row-hammer_kim_lightning-talk_isca14.pdf" TargetMode="External"/><Relationship Id="rId13" Type="http://schemas.openxmlformats.org/officeDocument/2006/relationships/hyperlink" Target="https://sites.coecis.cornell.edu/isca50retrospective/" TargetMode="External"/><Relationship Id="rId3" Type="http://schemas.openxmlformats.org/officeDocument/2006/relationships/hyperlink" Target="https://people.inf.ethz.ch/omutlu/pub/dram-row-hammer_isca14.pdf" TargetMode="External"/><Relationship Id="rId7" Type="http://schemas.openxmlformats.org/officeDocument/2006/relationships/hyperlink" Target="https://people.inf.ethz.ch/omutlu/pub/dram-row-hammer_kim_lightning-talk_isca14.pptx" TargetMode="External"/><Relationship Id="rId12" Type="http://schemas.openxmlformats.org/officeDocument/2006/relationships/hyperlink" Target="https://people.inf.ethz.ch/omutlu/pub/RowHammer_50YearsOfISCA-Retrospective_isca23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0.xml"/><Relationship Id="rId6" Type="http://schemas.openxmlformats.org/officeDocument/2006/relationships/hyperlink" Target="https://people.inf.ethz.ch/omutlu/pub/dram-row-hammer_kim_talk_isca14.pdf" TargetMode="External"/><Relationship Id="rId11" Type="http://schemas.openxmlformats.org/officeDocument/2006/relationships/hyperlink" Target="https://wp.nyu.edu/toppicksinhardwaresecurity/" TargetMode="External"/><Relationship Id="rId5" Type="http://schemas.openxmlformats.org/officeDocument/2006/relationships/hyperlink" Target="https://people.inf.ethz.ch/omutlu/pub/dram-row-hammer_kim_talk_isca14.pptx" TargetMode="External"/><Relationship Id="rId10" Type="http://schemas.openxmlformats.org/officeDocument/2006/relationships/hyperlink" Target="https://www.youtube.com/watch?v=KDy632z23UE" TargetMode="External"/><Relationship Id="rId4" Type="http://schemas.openxmlformats.org/officeDocument/2006/relationships/hyperlink" Target="http://cag.engr.uconn.edu/isca2014/" TargetMode="External"/><Relationship Id="rId9" Type="http://schemas.openxmlformats.org/officeDocument/2006/relationships/hyperlink" Target="https://github.com/CMU-SAFARI/rowhammer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gd7PHQQ1AI&amp;list=PL5Q2soXY2Zi8D_5MGV6EnXEJHnV2YFBJl&amp;index=39" TargetMode="External"/><Relationship Id="rId3" Type="http://schemas.openxmlformats.org/officeDocument/2006/relationships/hyperlink" Target="https://ieeexplore.ieee.org/xpl/RecentIssue.jsp?punumber=43" TargetMode="External"/><Relationship Id="rId7" Type="http://schemas.openxmlformats.org/officeDocument/2006/relationships/hyperlink" Target="https://people.inf.ethz.ch/omutlu/pub/onur-RowHammer-VLSI-SOC-October-9-2020.pdf" TargetMode="External"/><Relationship Id="rId2" Type="http://schemas.openxmlformats.org/officeDocument/2006/relationships/hyperlink" Target="https://people.inf.ethz.ch/omutlu/pub/RowHammer-Retrospective_ieee_tcad19.pdf" TargetMode="External"/><Relationship Id="rId1" Type="http://schemas.openxmlformats.org/officeDocument/2006/relationships/slideLayout" Target="../slideLayouts/slideLayout580.xml"/><Relationship Id="rId6" Type="http://schemas.openxmlformats.org/officeDocument/2006/relationships/hyperlink" Target="https://people.inf.ethz.ch/omutlu/pub/onur-RowHammer-VLSI-SOC-October-9-2020.pptx" TargetMode="External"/><Relationship Id="rId5" Type="http://schemas.openxmlformats.org/officeDocument/2006/relationships/hyperlink" Target="https://people.inf.ethz.ch/omutlu/pub/onur-RowHammer-COSADE-Keynote-April-4-2019.pptx" TargetMode="External"/><Relationship Id="rId4" Type="http://schemas.openxmlformats.org/officeDocument/2006/relationships/hyperlink" Target="https://arxiv.org/pdf/1904.09724.pdf" TargetMode="External"/><Relationship Id="rId9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www.aspdac.com/aspdac2023/" TargetMode="External"/><Relationship Id="rId7" Type="http://schemas.openxmlformats.org/officeDocument/2006/relationships/hyperlink" Target="https://www.youtube.com/watch?v=1kpDJkh_I8s" TargetMode="External"/><Relationship Id="rId2" Type="http://schemas.openxmlformats.org/officeDocument/2006/relationships/hyperlink" Target="https://arxiv.org/pdf/2211.07613.pdf" TargetMode="External"/><Relationship Id="rId1" Type="http://schemas.openxmlformats.org/officeDocument/2006/relationships/slideLayout" Target="../slideLayouts/slideLayout580.xml"/><Relationship Id="rId6" Type="http://schemas.openxmlformats.org/officeDocument/2006/relationships/hyperlink" Target="https://people.inf.ethz.ch/omutlu/pub/rowhammer_aspdac23-talk.pdf" TargetMode="External"/><Relationship Id="rId5" Type="http://schemas.openxmlformats.org/officeDocument/2006/relationships/hyperlink" Target="https://people.inf.ethz.ch/omutlu/pub/rowhammer_aspdac23-talk.pptx" TargetMode="External"/><Relationship Id="rId4" Type="http://schemas.openxmlformats.org/officeDocument/2006/relationships/hyperlink" Target="https://arxiv.org/abs/2211.07613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wh.ieee.org/soc/eds/imw/" TargetMode="External"/><Relationship Id="rId2" Type="http://schemas.openxmlformats.org/officeDocument/2006/relationships/hyperlink" Target="https://people.inf.ethz.ch/omutlu/pub/onur-RowHammer-IMW-Tutorial-May-15-2022-FINAL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72.png"/><Relationship Id="rId5" Type="http://schemas.openxmlformats.org/officeDocument/2006/relationships/hyperlink" Target="https://www.youtube.com/watch?v=37hWglkQRG0" TargetMode="External"/><Relationship Id="rId4" Type="http://schemas.openxmlformats.org/officeDocument/2006/relationships/hyperlink" Target="https://people.inf.ethz.ch/omutlu/pub/onur-RowHammer-IMW-Tutorial-May-15-2022-FINAL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rss2workshop.github.io/" TargetMode="External"/><Relationship Id="rId7" Type="http://schemas.openxmlformats.org/officeDocument/2006/relationships/hyperlink" Target="https://www.youtube.com/watch?v=ctKTRyi96Bk" TargetMode="External"/><Relationship Id="rId2" Type="http://schemas.openxmlformats.org/officeDocument/2006/relationships/hyperlink" Target="https://people.inf.ethz.ch/omutlu/pub/onur-RowHammer-RSS2-ASPLOS-February-28-2022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73.png"/><Relationship Id="rId5" Type="http://schemas.openxmlformats.org/officeDocument/2006/relationships/hyperlink" Target="https://people.inf.ethz.ch/omutlu/pub/onur-RowHammer-RSS2-ASPLOS-February-28-2022.pdf" TargetMode="External"/><Relationship Id="rId4" Type="http://schemas.openxmlformats.org/officeDocument/2006/relationships/hyperlink" Target="https://asplos-conference.org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watch?v=p1pjF8WvERQ" TargetMode="External"/><Relationship Id="rId1" Type="http://schemas.openxmlformats.org/officeDocument/2006/relationships/slideLayout" Target="../slideLayouts/slideLayout26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BlockHammer-IntelHardwareSecurityAcademicAwards-short-talk.pptx" TargetMode="External"/><Relationship Id="rId13" Type="http://schemas.openxmlformats.org/officeDocument/2006/relationships/hyperlink" Target="https://github.com/CMU-SAFARI/BlockHammer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BlockHammer-preventing-rowhammer-at-low-cost-by-blacklisting-rapidly-accessed-dram-rows_hpca21-short-talk.pdf" TargetMode="External"/><Relationship Id="rId12" Type="http://schemas.openxmlformats.org/officeDocument/2006/relationships/hyperlink" Target="https://www.youtube.com/watch?v=5TymwquygZM" TargetMode="External"/><Relationship Id="rId2" Type="http://schemas.openxmlformats.org/officeDocument/2006/relationships/hyperlink" Target="https://people.inf.ethz.ch/omutlu/pub/BlockHammer_preventing-DRAM-rowhammer-at-low-cost_hpca21.pdf" TargetMode="Externa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people.inf.ethz.ch/omutlu/pub/BlockHammer-preventing-rowhammer-at-low-cost-by-blacklisting-rapidly-accessed-dram-rows_hpca21-short-talk.pptx" TargetMode="External"/><Relationship Id="rId11" Type="http://schemas.openxmlformats.org/officeDocument/2006/relationships/hyperlink" Target="https://www.youtube.com/watch?v=h0WiOTVIH70&amp;list=PL5Q2soXY2Zi8_VVChACnON4sfh2bJ5IrD&amp;index=124" TargetMode="External"/><Relationship Id="rId5" Type="http://schemas.openxmlformats.org/officeDocument/2006/relationships/hyperlink" Target="https://people.inf.ethz.ch/omutlu/pub/BlockHammer-preventing-rowhammer-at-low-cost-by-blacklisting-rapidly-accessed-dram-rows_hpca21-talk.pdf" TargetMode="External"/><Relationship Id="rId10" Type="http://schemas.openxmlformats.org/officeDocument/2006/relationships/hyperlink" Target="https://www.youtube.com/watch?v=4Y01N1BhWv4&amp;list=PL5Q2soXY2Zi8_VVChACnON4sfh2bJ5IrD&amp;index=102" TargetMode="External"/><Relationship Id="rId4" Type="http://schemas.openxmlformats.org/officeDocument/2006/relationships/hyperlink" Target="https://people.inf.ethz.ch/omutlu/pub/BlockHammer-preventing-rowhammer-at-low-cost-by-blacklisting-rapidly-accessed-dram-rows_hpca21-talk.pptx" TargetMode="External"/><Relationship Id="rId9" Type="http://schemas.openxmlformats.org/officeDocument/2006/relationships/hyperlink" Target="https://people.inf.ethz.ch/omutlu/pub/BlockHammer-IntelHardwareSecurityAcademicAwards-short-talk.pdf" TargetMode="External"/><Relationship Id="rId14" Type="http://schemas.openxmlformats.org/officeDocument/2006/relationships/image" Target="../media/image75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2-qB0J7KHw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9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8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2.03591v1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8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0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3VKbbbWMnY" TargetMode="External"/><Relationship Id="rId3" Type="http://schemas.openxmlformats.org/officeDocument/2006/relationships/hyperlink" Target="http://iscaconf.org/isca2023/" TargetMode="External"/><Relationship Id="rId7" Type="http://schemas.openxmlformats.org/officeDocument/2006/relationships/hyperlink" Target="https://people.inf.ethz.ch/omutlu/pub/RowPress_isca23-lightning-talk.pdf" TargetMode="External"/><Relationship Id="rId2" Type="http://schemas.openxmlformats.org/officeDocument/2006/relationships/hyperlink" Target="https://people.inf.ethz.ch/omutlu/pub/RowPress_isca23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RowPress_isca23-lightning-talk.pptx" TargetMode="External"/><Relationship Id="rId11" Type="http://schemas.openxmlformats.org/officeDocument/2006/relationships/image" Target="../media/image82.png"/><Relationship Id="rId5" Type="http://schemas.openxmlformats.org/officeDocument/2006/relationships/hyperlink" Target="https://people.inf.ethz.ch/omutlu/pub/RowPress_isca23-talk.pdf" TargetMode="External"/><Relationship Id="rId10" Type="http://schemas.openxmlformats.org/officeDocument/2006/relationships/image" Target="../media/image81.png"/><Relationship Id="rId4" Type="http://schemas.openxmlformats.org/officeDocument/2006/relationships/hyperlink" Target="https://people.inf.ethz.ch/omutlu/pub/RowPress_isca23-talk.pptx" TargetMode="External"/><Relationship Id="rId9" Type="http://schemas.openxmlformats.org/officeDocument/2006/relationships/hyperlink" Target="https://github.com/CMU-SAFARI/RowPress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isca09.cs.columbia.edu/" TargetMode="External"/><Relationship Id="rId2" Type="http://schemas.openxmlformats.org/officeDocument/2006/relationships/hyperlink" Target="https://people.inf.ethz.ch/omutlu/pub/pcm_isca09.pdf" TargetMode="External"/><Relationship Id="rId1" Type="http://schemas.openxmlformats.org/officeDocument/2006/relationships/slideLayout" Target="../slideLayouts/slideLayout707.xml"/><Relationship Id="rId5" Type="http://schemas.openxmlformats.org/officeDocument/2006/relationships/image" Target="../media/image83.png"/><Relationship Id="rId4" Type="http://schemas.openxmlformats.org/officeDocument/2006/relationships/hyperlink" Target="https://people.inf.ethz.ch/omutlu/pub/lee_isca09_talk.pdf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hyperlink" Target="https://arxiv.org/pdf/1903.03988.pdf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67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hyperlink" Target="https://www.youtube.com/watch?v=H3sEaINPBOE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rgbClr val="006633"/>
                </a:solidFill>
                <a:ea typeface="ＭＳ Ｐゴシック" panose="020B0600070205080204" pitchFamily="34" charset="-128"/>
              </a:rPr>
              <a:t>Introduction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Geraldo F. Oliveira</a:t>
            </a:r>
          </a:p>
          <a:p>
            <a:pPr eaLnBrk="1" hangingPunct="1"/>
            <a:r>
              <a:rPr lang="en-US" altLang="en-US" sz="3200" kern="0" dirty="0">
                <a:ea typeface="ＭＳ Ｐゴシック" panose="020B0600070205080204" pitchFamily="34" charset="-128"/>
              </a:rPr>
              <a:t>Prof. Onur Mutlu </a:t>
            </a:r>
            <a:br>
              <a:rPr lang="en-US" altLang="en-US" sz="3200" kern="0" dirty="0">
                <a:ea typeface="ＭＳ Ｐゴシック" panose="020B0600070205080204" pitchFamily="34" charset="-128"/>
              </a:rPr>
            </a:br>
            <a:endParaRPr lang="en-US" altLang="en-US" sz="2800" kern="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HEART 2024</a:t>
            </a: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21 June 2024</a:t>
            </a:r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5650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2C30508-BBE9-0049-8B62-499400F76D8D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lvl="0">
              <a:defRPr/>
            </a:pPr>
            <a:r>
              <a:rPr lang="en-US" sz="3800" kern="0" dirty="0">
                <a:solidFill>
                  <a:srgbClr val="006633"/>
                </a:solidFill>
                <a:latin typeface="Garamond"/>
              </a:rPr>
              <a:t>Data is Key for Future Workloads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81C1DA5-06A4-AC75-1350-5AAA7BB751F7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10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79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510B7D2-8949-194C-A951-66E3876F4C90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lvl="0">
              <a:defRPr/>
            </a:pPr>
            <a:r>
              <a:rPr lang="en-US" sz="3800" kern="0" dirty="0">
                <a:solidFill>
                  <a:srgbClr val="006633"/>
                </a:solidFill>
                <a:latin typeface="Garamond"/>
              </a:rPr>
              <a:t>Data Overwhelms Modern Machines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B0F726-3DD6-564A-9BCA-59E1A719EC12}"/>
              </a:ext>
            </a:extLst>
          </p:cNvPr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46F99FC-64F2-4B42-5938-C4466A95CAE9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11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4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1101_stc002_5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13" y="2799766"/>
            <a:ext cx="7602783" cy="355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006633"/>
                </a:solidFill>
              </a:rPr>
              <a:t>Data is Key for Future Workloads</a:t>
            </a:r>
            <a:endParaRPr lang="en-US" sz="4400" dirty="0">
              <a:solidFill>
                <a:srgbClr val="0066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2" descr="https://www.genome.gov/images/content/costpermb2015_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1651"/>
            <a:ext cx="3764149" cy="27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966911" y="1688007"/>
            <a:ext cx="228825" cy="2288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1198493"/>
            <a:ext cx="354068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development of high-throughput sequencing (HTS) technologies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8" y="2060848"/>
            <a:ext cx="288030" cy="43204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the economis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85" y="5963008"/>
            <a:ext cx="790158" cy="4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30363" y="6460344"/>
            <a:ext cx="7290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http://www.economist.com/news/21631808-so-much-genetic-data-so-many-uses-genes-unzipped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4961981">
            <a:off x="2655370" y="840988"/>
            <a:ext cx="517315" cy="13820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924" y="4006805"/>
            <a:ext cx="23058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Number of Genomes Sequenced</a:t>
            </a:r>
          </a:p>
        </p:txBody>
      </p:sp>
    </p:spTree>
    <p:extLst>
      <p:ext uri="{BB962C8B-B14F-4D97-AF65-F5344CB8AC3E}">
        <p14:creationId xmlns:p14="http://schemas.microsoft.com/office/powerpoint/2010/main" val="7868325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1591" y="0"/>
            <a:ext cx="91458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4400" y="4129073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1" name="Picture 70" descr="http://www.nextplatform.com/wp-content/uploads/2015/03/Glenn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49" y="4094761"/>
            <a:ext cx="4224963" cy="18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894" y="3689818"/>
            <a:ext cx="2867618" cy="265333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8022677" y="4174288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28782" y="0"/>
            <a:ext cx="91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" y="338328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10761" y="2895290"/>
            <a:ext cx="2103160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65A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Analysis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11176" y="36301"/>
          <a:ext cx="3509639" cy="335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2695276" imgH="2509932" progId="Visio.Drawing.11">
                  <p:embed/>
                </p:oleObj>
              </mc:Choice>
              <mc:Fallback>
                <p:oleObj name="Visio" r:id="rId5" imgW="2695276" imgH="2509932" progId="Visio.Drawing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11176" y="36301"/>
                        <a:ext cx="3509639" cy="335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7467" y="500679"/>
          <a:ext cx="4895872" cy="215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3859122" imgH="1695796" progId="Visio.Drawing.11">
                  <p:embed/>
                </p:oleObj>
              </mc:Choice>
              <mc:Fallback>
                <p:oleObj name="Visio" r:id="rId7" imgW="3859122" imgH="1695796" progId="Visio.Drawing.11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7467" y="500679"/>
                        <a:ext cx="4895872" cy="215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Snip Diagonal Corner Rectangle 80"/>
          <p:cNvSpPr/>
          <p:nvPr/>
        </p:nvSpPr>
        <p:spPr>
          <a:xfrm>
            <a:off x="0" y="292493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82" name="Snip Diagonal Corner Rectangle 81"/>
          <p:cNvSpPr/>
          <p:nvPr/>
        </p:nvSpPr>
        <p:spPr>
          <a:xfrm>
            <a:off x="8675925" y="292493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58343" y="29249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Sequencing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04876" y="2916378"/>
            <a:ext cx="247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 Mapping</a:t>
            </a:r>
          </a:p>
        </p:txBody>
      </p:sp>
      <p:sp>
        <p:nvSpPr>
          <p:cNvPr id="85" name="Snip Diagonal Corner Rectangle 84"/>
          <p:cNvSpPr/>
          <p:nvPr/>
        </p:nvSpPr>
        <p:spPr>
          <a:xfrm>
            <a:off x="-11591" y="639965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86" name="Snip Diagonal Corner Rectangle 85"/>
          <p:cNvSpPr/>
          <p:nvPr/>
        </p:nvSpPr>
        <p:spPr>
          <a:xfrm>
            <a:off x="8678558" y="639965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3743" y="63793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Variant Calling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558503" y="6399656"/>
            <a:ext cx="340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Scientific Discovery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CFF81F-F748-1245-84EF-EB79E2E2F17A}"/>
              </a:ext>
            </a:extLst>
          </p:cNvPr>
          <p:cNvSpPr/>
          <p:nvPr/>
        </p:nvSpPr>
        <p:spPr>
          <a:xfrm>
            <a:off x="0" y="4077072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3015872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Overwhelms Modern Machines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Storage/memory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Communication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Greatly impacts robustness, energy, performance, cost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86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Computing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key components</a:t>
            </a:r>
          </a:p>
          <a:p>
            <a:r>
              <a:rPr lang="en-US" dirty="0">
                <a:solidFill>
                  <a:srgbClr val="0000FF"/>
                </a:solidFill>
              </a:rPr>
              <a:t>Computation </a:t>
            </a:r>
          </a:p>
          <a:p>
            <a:r>
              <a:rPr lang="en-US" dirty="0">
                <a:solidFill>
                  <a:srgbClr val="0000FF"/>
                </a:solidFill>
              </a:rPr>
              <a:t>Communication</a:t>
            </a:r>
          </a:p>
          <a:p>
            <a:r>
              <a:rPr lang="en-US" dirty="0">
                <a:solidFill>
                  <a:srgbClr val="0000FF"/>
                </a:solidFill>
              </a:rPr>
              <a:t>Storage/memory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72263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8168" y="2852936"/>
            <a:ext cx="8334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Burks, Goldstein, von Neumann, “</a:t>
            </a:r>
            <a:r>
              <a:rPr lang="en-US" sz="1400" dirty="0">
                <a:solidFill>
                  <a:srgbClr val="0000FF"/>
                </a:solidFill>
              </a:rPr>
              <a:t>Preliminary discussion of the</a:t>
            </a:r>
          </a:p>
          <a:p>
            <a:r>
              <a:rPr lang="en-US" sz="1400" dirty="0">
                <a:solidFill>
                  <a:srgbClr val="0000FF"/>
                </a:solidFill>
              </a:rPr>
              <a:t>logical design of an electronic computing instrument</a:t>
            </a:r>
            <a:r>
              <a:rPr lang="en-US" sz="1400" dirty="0">
                <a:solidFill>
                  <a:srgbClr val="000000"/>
                </a:solidFill>
              </a:rPr>
              <a:t>,” 1946.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152400"/>
            <a:ext cx="3255263" cy="2554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6" y="6630115"/>
            <a:ext cx="5666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Image source: https://lbsitbytes2010.wordpress.com/2013/03/29/john-von-neumann-roll-no-15/</a:t>
            </a:r>
          </a:p>
        </p:txBody>
      </p:sp>
      <p:sp>
        <p:nvSpPr>
          <p:cNvPr id="10" name="AutoShape 25">
            <a:extLst>
              <a:ext uri="{FF2B5EF4-FFF2-40B4-BE49-F238E27FC236}">
                <a16:creationId xmlns:a16="http://schemas.microsoft.com/office/drawing/2014/main" id="{D9E911D2-E77B-FF4B-9489-176C3DB0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3862079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40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6" name="Picture 5" descr="many-core3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4782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33856">
            <a:off x="6691556" y="2327775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6080368" y="3372350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Most of the system is dedicated to storing and moving data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60DFD-7FBB-C847-BDB7-45C727A8D8F6}"/>
              </a:ext>
            </a:extLst>
          </p:cNvPr>
          <p:cNvSpPr txBox="1"/>
          <p:nvPr/>
        </p:nvSpPr>
        <p:spPr>
          <a:xfrm>
            <a:off x="1599443" y="6457890"/>
            <a:ext cx="5868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Yet,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system is still bottlenecked by memory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154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r>
              <a:rPr lang="en-US" sz="3200" dirty="0"/>
              <a:t>A Solution: Deeper and Larger Memory Hierarchies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" y="1399401"/>
            <a:ext cx="6722200" cy="4433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974" y="6520190"/>
            <a:ext cx="84938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https://wccftech.com/amd-ryzen-5000-zen-3-vermeer-undressed-high-res-die-shots-close-ups-pictured-detailed/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3702" y="6047457"/>
            <a:ext cx="325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Ryzen 5000,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1432441"/>
            <a:ext cx="24999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Count: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cores/16 threads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L1 Caches: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KB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per 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512 KB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E43B13E5-F680-354D-8F66-3B88FCFE52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3157" y="1924098"/>
            <a:ext cx="3711767" cy="4022321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95196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BD4C-42D6-944C-AB93-1F2E7C88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AMD’s 3D Last Level Cache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D01-23CA-4248-B1F9-623D1F5F6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9DCE1-9387-224F-B474-2091B2AD1D02}"/>
              </a:ext>
            </a:extLst>
          </p:cNvPr>
          <p:cNvSpPr txBox="1"/>
          <p:nvPr/>
        </p:nvSpPr>
        <p:spPr>
          <a:xfrm>
            <a:off x="187233" y="6459379"/>
            <a:ext cx="1946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https://youtu.be/gqAYMx34euU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28116-A674-6B47-B5A5-66C8134061BF}"/>
              </a:ext>
            </a:extLst>
          </p:cNvPr>
          <p:cNvSpPr/>
          <p:nvPr/>
        </p:nvSpPr>
        <p:spPr>
          <a:xfrm>
            <a:off x="187233" y="661177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/>
              </a:rPr>
              <a:t>https://www.tech-critter.com/amd-keynote-computex-2021/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57267-7C22-2546-AC36-075A3FCB4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9" y="1143000"/>
            <a:ext cx="2321095" cy="1605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4E69AA-9F57-594C-94FD-1C2F8CE71CE7}"/>
              </a:ext>
            </a:extLst>
          </p:cNvPr>
          <p:cNvSpPr txBox="1"/>
          <p:nvPr/>
        </p:nvSpPr>
        <p:spPr>
          <a:xfrm>
            <a:off x="189215" y="2720681"/>
            <a:ext cx="1831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6"/>
              </a:rPr>
              <a:t>https://community.microcenter.com/discussion/5134/comparing-zen-3-to-zen-2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E1BA0A-A982-F949-9AD7-117233B42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86073"/>
            <a:ext cx="7081838" cy="3238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D4E1FF-4B6E-B549-A45F-DEC4188FF16D}"/>
              </a:ext>
            </a:extLst>
          </p:cNvPr>
          <p:cNvSpPr txBox="1"/>
          <p:nvPr/>
        </p:nvSpPr>
        <p:spPr>
          <a:xfrm>
            <a:off x="5075226" y="1905000"/>
            <a:ext cx="4068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Additional 64 MB L3 cache die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stacked on top of the processor die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Connected using Through Silicon Vias (TSVs)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Total of 96 MB L3 cache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D9142-3631-7D49-9D01-95EB2AD2E5B2}"/>
              </a:ext>
            </a:extLst>
          </p:cNvPr>
          <p:cNvSpPr txBox="1"/>
          <p:nvPr/>
        </p:nvSpPr>
        <p:spPr>
          <a:xfrm>
            <a:off x="2667000" y="1048434"/>
            <a:ext cx="57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increases the L3 size of their 8-core Zen 3 processors from 32 MB to 96 MB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28858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A72A-7A5D-D742-AA80-43A4ED0F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dirty="0"/>
              <a:t>Deeper and Larger Memory Hierarchies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B463F-D9A5-F246-AEBF-B6E35DCE8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3246B-4504-6A44-A3C6-3AD1B220008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Logical structure of the IBM POWER10 processor">
            <a:extLst>
              <a:ext uri="{FF2B5EF4-FFF2-40B4-BE49-F238E27FC236}">
                <a16:creationId xmlns:a16="http://schemas.microsoft.com/office/drawing/2014/main" id="{6ADD481E-19DE-9A41-BC9C-3EE0A79F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5679107" cy="54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642F6-54C9-E34D-85DE-D198E153BB67}"/>
              </a:ext>
            </a:extLst>
          </p:cNvPr>
          <p:cNvSpPr txBox="1"/>
          <p:nvPr/>
        </p:nvSpPr>
        <p:spPr>
          <a:xfrm>
            <a:off x="738673" y="6498451"/>
            <a:ext cx="724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www.it-techblog.de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/ibm-power10-prozessor-mehr-speicher-mehr-tempo-mehr-sicherheit/09/2020/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8BC4D-1A2D-3F42-9A30-04C1B7FB7A52}"/>
              </a:ext>
            </a:extLst>
          </p:cNvPr>
          <p:cNvSpPr txBox="1"/>
          <p:nvPr/>
        </p:nvSpPr>
        <p:spPr>
          <a:xfrm>
            <a:off x="7304291" y="1065539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IBM POWER10,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2020</a:t>
            </a:r>
          </a:p>
        </p:txBody>
      </p:sp>
      <p:sp>
        <p:nvSpPr>
          <p:cNvPr id="8" name="Rectangle 39">
            <a:extLst>
              <a:ext uri="{FF2B5EF4-FFF2-40B4-BE49-F238E27FC236}">
                <a16:creationId xmlns:a16="http://schemas.microsoft.com/office/drawing/2014/main" id="{354C51D2-A9DE-7B4B-8BF6-162BD3236CB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81398" y="289560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9F37681C-67D9-8347-A15E-41A1230164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01552" y="56887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AAC93-B839-BF47-AAD1-4D6898B3644F}"/>
              </a:ext>
            </a:extLst>
          </p:cNvPr>
          <p:cNvSpPr txBox="1"/>
          <p:nvPr/>
        </p:nvSpPr>
        <p:spPr>
          <a:xfrm>
            <a:off x="7239000" y="2166640"/>
            <a:ext cx="2499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15-16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 threads/core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 MB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120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358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Brief Self Introduction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Geraldo F. Oliveira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Researcher @ SAFARI Research Group since November 2017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Soon, I will defend my PhD thesis, advised by Onur Mutlu</a:t>
            </a: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https://geraldofojunior.github.io/</a:t>
            </a:r>
            <a:endParaRPr lang="en-US" altLang="en-US" sz="1800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geraldofojunior@gmail.com</a:t>
            </a:r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ea typeface="ＭＳ Ｐゴシック" panose="020B0600070205080204" pitchFamily="34" charset="-128"/>
              </a:rPr>
              <a:t>(Best way to reach me)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latin typeface="Tahoma" charset="0"/>
                <a:ea typeface="ＭＳ Ｐゴシック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lang="en-US" sz="1800" dirty="0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hardware security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security, safety, predictability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1D0893-1369-5A50-76C4-07E42D3D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8" y="152400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602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Deeper and Larger Memory Hierarchies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www.gsmarena.com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/apple_announces_m1_ultra_with_20core_cpu_and_64core_gpu-news-53481.php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346995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r>
              <a:rPr lang="en-US" sz="1500" dirty="0">
                <a:solidFill>
                  <a:srgbClr val="0000FF"/>
                </a:solidFill>
              </a:rPr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62.7%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data movement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DAED7D-7FD9-2A42-BDA3-4593BF0DF855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Movement Overwhelms Modern Machines </a:t>
            </a:r>
          </a:p>
        </p:txBody>
      </p:sp>
    </p:spTree>
    <p:extLst>
      <p:ext uri="{BB962C8B-B14F-4D97-AF65-F5344CB8AC3E}">
        <p14:creationId xmlns:p14="http://schemas.microsoft.com/office/powerpoint/2010/main" val="21859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Movement Overwhelms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6536"/>
            <a:ext cx="8610600" cy="5195664"/>
          </a:xfrm>
        </p:spPr>
        <p:txBody>
          <a:bodyPr/>
          <a:lstStyle/>
          <a:p>
            <a:r>
              <a:rPr lang="en-US" sz="1500" dirty="0" err="1"/>
              <a:t>Amirali</a:t>
            </a:r>
            <a:r>
              <a:rPr lang="en-US" sz="1500" dirty="0"/>
              <a:t> </a:t>
            </a:r>
            <a:r>
              <a:rPr lang="en-US" sz="1500" dirty="0" err="1"/>
              <a:t>Boroumand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</a:t>
            </a:r>
            <a:r>
              <a:rPr lang="en-US" sz="1500" dirty="0" err="1"/>
              <a:t>Berkin</a:t>
            </a:r>
            <a:r>
              <a:rPr lang="en-US" sz="1500" dirty="0"/>
              <a:t> Akin, Ravi Narayanaswami, Geraldo F. Oliveira, </a:t>
            </a:r>
            <a:r>
              <a:rPr lang="en-US" sz="1500" dirty="0" err="1"/>
              <a:t>Xiaoyu</a:t>
            </a:r>
            <a:r>
              <a:rPr lang="en-US" sz="1500" dirty="0"/>
              <a:t> Ma, Eric </a:t>
            </a:r>
            <a:r>
              <a:rPr lang="en-US" sz="1500" dirty="0" err="1"/>
              <a:t>Shiu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500" dirty="0">
                <a:solidFill>
                  <a:srgbClr val="0000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30th International Conference on Parallel Architectures and Compilation Techniques</a:t>
            </a:r>
            <a:r>
              <a:rPr lang="en-US" sz="1500" i="1" dirty="0"/>
              <a:t> (</a:t>
            </a:r>
            <a:r>
              <a:rPr lang="en-US" sz="1500" b="1" i="1" dirty="0"/>
              <a:t>PACT</a:t>
            </a:r>
            <a:r>
              <a:rPr lang="en-US" sz="1500" i="1" dirty="0"/>
              <a:t>)</a:t>
            </a:r>
            <a:r>
              <a:rPr lang="en-US" sz="1500" dirty="0"/>
              <a:t>, Virtual, September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Talk Video</a:t>
            </a:r>
            <a:r>
              <a:rPr lang="en-US" sz="15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3707"/>
            <a:ext cx="9144000" cy="17946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6B1348-F067-3402-A629-42472D44DBC9}"/>
              </a:ext>
            </a:extLst>
          </p:cNvPr>
          <p:cNvSpPr/>
          <p:nvPr/>
        </p:nvSpPr>
        <p:spPr>
          <a:xfrm>
            <a:off x="0" y="320040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&gt; 90%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memory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in large ML models</a:t>
            </a:r>
          </a:p>
        </p:txBody>
      </p:sp>
    </p:spTree>
    <p:extLst>
      <p:ext uri="{BB962C8B-B14F-4D97-AF65-F5344CB8AC3E}">
        <p14:creationId xmlns:p14="http://schemas.microsoft.com/office/powerpoint/2010/main" val="333213153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97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Data access is the major performance and energy bottleneck</a:t>
            </a:r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/>
              <a:t>Our current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design principles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cause </a:t>
            </a:r>
            <a:r>
              <a:rPr lang="en-US" sz="5000" dirty="0">
                <a:solidFill>
                  <a:srgbClr val="FF0000"/>
                </a:solidFill>
              </a:rPr>
              <a:t>great energy waste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(and great performance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28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884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Processing</a:t>
            </a:r>
            <a:r>
              <a:rPr lang="en-US" sz="5000" dirty="0"/>
              <a:t> of data </a:t>
            </a:r>
          </a:p>
          <a:p>
            <a:pPr marL="0" indent="0" algn="ctr">
              <a:buNone/>
            </a:pPr>
            <a:r>
              <a:rPr lang="en-US" sz="5000" dirty="0"/>
              <a:t>is performed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far away from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22384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Computing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Processor centric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All data processed in the processor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at great system cost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583384"/>
            <a:ext cx="6669360" cy="30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1331640" y="3933056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1609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800" b="1" dirty="0">
                <a:solidFill>
                  <a:srgbClr val="0000FF"/>
                </a:solidFill>
              </a:rPr>
              <a:t>It</a:t>
            </a:r>
            <a:r>
              <a:rPr lang="fr-FR" sz="2800" b="1" dirty="0">
                <a:solidFill>
                  <a:srgbClr val="0000FF"/>
                </a:solidFill>
              </a:rPr>
              <a:t>’</a:t>
            </a:r>
            <a:r>
              <a:rPr lang="en-US" sz="2800" b="1" dirty="0">
                <a:solidFill>
                  <a:srgbClr val="0000FF"/>
                </a:solidFill>
              </a:rPr>
              <a:t>s the Memory, Stupid!</a:t>
            </a:r>
            <a:r>
              <a:rPr lang="en-US" dirty="0"/>
              <a:t>” (Richard Sites, MPR, 1996)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606128"/>
            <a:ext cx="8724900" cy="4775200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2123728" y="3573016"/>
            <a:ext cx="201622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496146"/>
            <a:ext cx="887117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Mutlu+,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Runahead Execution: An Alternative to Very Large Instruction Windows for Out-of-Order Processors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HPCA 2003.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97AFD-D3FF-E347-A706-7E82FC4BB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10079"/>
            <a:ext cx="443458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73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Performance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sz="1800" dirty="0"/>
              <a:t>Onur Mutlu, Jared Stark, Chris Wilkerson, and Yale N. </a:t>
            </a:r>
            <a:r>
              <a:rPr lang="en-US" sz="1800" dirty="0" err="1"/>
              <a:t>Patt</a:t>
            </a:r>
            <a:r>
              <a:rPr lang="en-US" sz="1800" dirty="0"/>
              <a:t>, 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"Runahead Execution: An Alternative to Very Large Instruction Windows for Out-of-order Processors"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9th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pages 129-140, Anaheim, CA, February 2003. </a:t>
            </a:r>
            <a:r>
              <a:rPr lang="en-US" sz="1800" dirty="0">
                <a:hlinkClick r:id="rId4"/>
              </a:rPr>
              <a:t>Slides (pdf)</a:t>
            </a:r>
            <a:r>
              <a:rPr lang="en-US" sz="1800" dirty="0"/>
              <a:t> </a:t>
            </a:r>
            <a:r>
              <a:rPr lang="en-US" sz="1800" b="1" i="1" dirty="0"/>
              <a:t> </a:t>
            </a:r>
          </a:p>
          <a:p>
            <a:pPr marL="327025" lvl="1" indent="0"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One of the 15 computer arch. papers of 2003 selected as Top Picks by IEEE Micro.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1" dirty="0">
                <a:solidFill>
                  <a:srgbClr val="FF0000"/>
                </a:solidFill>
              </a:rPr>
              <a:t>HPCA Test of Time Award (awarded in 2021).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8774"/>
            <a:ext cx="9144000" cy="24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9124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18579"/>
            <a:ext cx="6984776" cy="4821475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3779912" y="2442260"/>
            <a:ext cx="309634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ISCA 2015.</a:t>
            </a:r>
          </a:p>
        </p:txBody>
      </p:sp>
    </p:spTree>
    <p:extLst>
      <p:ext uri="{BB962C8B-B14F-4D97-AF65-F5344CB8AC3E}">
        <p14:creationId xmlns:p14="http://schemas.microsoft.com/office/powerpoint/2010/main" val="2450045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ISCA 2015.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732974"/>
            <a:ext cx="8581113" cy="43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4811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1648"/>
            <a:ext cx="8610600" cy="5123656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Memory-Centric Computing Systems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Real-World Processing-Near-Memory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Architectures for Bulk Bitwise Operations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Lunch Break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 Programming &amp; Infrastructure for PIM Research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Tentatively: </a:t>
            </a:r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Hands-on Lab on Programming and Understanding a Real Processing-in-Memory Architecture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77401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3549"/>
            <a:ext cx="8915400" cy="5193723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Grossly-imbalanced systems</a:t>
            </a:r>
          </a:p>
          <a:p>
            <a:pPr lvl="1"/>
            <a:r>
              <a:rPr lang="en-US" dirty="0"/>
              <a:t>Processing done only in </a:t>
            </a:r>
            <a:r>
              <a:rPr lang="en-US" b="1" dirty="0"/>
              <a:t>one</a:t>
            </a:r>
            <a:r>
              <a:rPr lang="en-US" dirty="0"/>
              <a:t> </a:t>
            </a:r>
            <a:r>
              <a:rPr lang="en-US" b="1" dirty="0"/>
              <a:t>place</a:t>
            </a:r>
          </a:p>
          <a:p>
            <a:pPr lvl="1"/>
            <a:r>
              <a:rPr lang="en-US" dirty="0"/>
              <a:t>All else just stores and moves data: </a:t>
            </a:r>
            <a:r>
              <a:rPr lang="en-US" b="1" dirty="0"/>
              <a:t>data moves a lot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Energy inefficient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Low performance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Complex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Overly complex and bloated processor (and accelerators)</a:t>
            </a:r>
          </a:p>
          <a:p>
            <a:pPr lvl="1"/>
            <a:r>
              <a:rPr lang="en-US" dirty="0"/>
              <a:t>To tolerate data access from memory</a:t>
            </a:r>
          </a:p>
          <a:p>
            <a:pPr lvl="1"/>
            <a:r>
              <a:rPr lang="en-US" dirty="0"/>
              <a:t>Complex hierarchies and mechanisms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Energy inefficient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Low performance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Complex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768693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Energy Perspective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20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69585535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</p:spTree>
    <p:extLst>
      <p:ext uri="{BB962C8B-B14F-4D97-AF65-F5344CB8AC3E}">
        <p14:creationId xmlns:p14="http://schemas.microsoft.com/office/powerpoint/2010/main" val="9712894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08893-8A27-9240-93C2-6EECFADC9969}"/>
              </a:ext>
            </a:extLst>
          </p:cNvPr>
          <p:cNvCxnSpPr>
            <a:cxnSpLocks/>
          </p:cNvCxnSpPr>
          <p:nvPr/>
        </p:nvCxnSpPr>
        <p:spPr>
          <a:xfrm flipV="1">
            <a:off x="1905000" y="1676400"/>
            <a:ext cx="6477000" cy="2895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08F94A4-B4A7-C941-9E76-8E5F06CE95CE}"/>
              </a:ext>
            </a:extLst>
          </p:cNvPr>
          <p:cNvSpPr/>
          <p:nvPr/>
        </p:nvSpPr>
        <p:spPr>
          <a:xfrm>
            <a:off x="7848600" y="1129460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6400X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9D75-0F0F-1055-1031-865FCB768539}"/>
              </a:ext>
            </a:extLst>
          </p:cNvPr>
          <p:cNvSpPr txBox="1"/>
          <p:nvPr/>
        </p:nvSpPr>
        <p:spPr>
          <a:xfrm>
            <a:off x="0" y="5623500"/>
            <a:ext cx="914400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6400X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simple integer addition </a:t>
            </a:r>
          </a:p>
        </p:txBody>
      </p:sp>
    </p:spTree>
    <p:extLst>
      <p:ext uri="{BB962C8B-B14F-4D97-AF65-F5344CB8AC3E}">
        <p14:creationId xmlns:p14="http://schemas.microsoft.com/office/powerpoint/2010/main" val="273438600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We Do Not Want to Move Data!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786B6-2FA5-F746-BEAB-9E9E6CF3FEAC}"/>
              </a:ext>
            </a:extLst>
          </p:cNvPr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275438620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</a:t>
            </a:r>
            <a:r>
              <a:rPr lang="en-US" b="1" dirty="0"/>
              <a:t>Paradigm Shift </a:t>
            </a:r>
            <a:r>
              <a:rPr lang="en-US" dirty="0"/>
              <a:t>To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Enable computation with </a:t>
            </a:r>
            <a:r>
              <a:rPr lang="en-US" sz="2800" dirty="0">
                <a:solidFill>
                  <a:srgbClr val="0000FF"/>
                </a:solidFill>
              </a:rPr>
              <a:t>minimal data movement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00FF"/>
                </a:solidFill>
              </a:rPr>
              <a:t>Compute where it makes sense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FF0000"/>
                </a:solidFill>
              </a:rPr>
              <a:t>where data resides</a:t>
            </a:r>
            <a:r>
              <a:rPr lang="en-US" sz="2800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Make computing architectures more </a:t>
            </a:r>
            <a:r>
              <a:rPr lang="en-US" sz="2800" dirty="0">
                <a:solidFill>
                  <a:srgbClr val="0000FF"/>
                </a:solidFill>
              </a:rPr>
              <a:t>data-centric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905826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Axiom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An Intelligent Architecture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Handles Data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7119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A2A0-7490-744D-B60D-81215B72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Data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9C49-7CA6-0A4F-B6A6-39271AEA7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6752"/>
            <a:ext cx="8610600" cy="487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Ensure data does not overwhelm </a:t>
            </a:r>
            <a:r>
              <a:rPr lang="en-US" dirty="0">
                <a:solidFill>
                  <a:srgbClr val="0000FF"/>
                </a:solidFill>
              </a:rPr>
              <a:t>the components</a:t>
            </a:r>
          </a:p>
          <a:p>
            <a:pPr lvl="1"/>
            <a:r>
              <a:rPr lang="en-US" dirty="0"/>
              <a:t>via intelligent algorithms</a:t>
            </a:r>
          </a:p>
          <a:p>
            <a:pPr lvl="1"/>
            <a:r>
              <a:rPr lang="en-US" dirty="0"/>
              <a:t>via intelligent architectures</a:t>
            </a:r>
          </a:p>
          <a:p>
            <a:pPr lvl="1"/>
            <a:r>
              <a:rPr lang="en-US" dirty="0"/>
              <a:t>via whole system designs: algorithm-architecture-devices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Take advantage of </a:t>
            </a:r>
            <a:r>
              <a:rPr lang="en-US" dirty="0">
                <a:solidFill>
                  <a:srgbClr val="0000FF"/>
                </a:solidFill>
              </a:rPr>
              <a:t>vast amounts of </a:t>
            </a:r>
            <a:r>
              <a:rPr lang="en-US" b="1" dirty="0">
                <a:solidFill>
                  <a:srgbClr val="0000FF"/>
                </a:solidFill>
              </a:rPr>
              <a:t>data</a:t>
            </a:r>
            <a:r>
              <a:rPr lang="en-US" dirty="0">
                <a:solidFill>
                  <a:srgbClr val="0000FF"/>
                </a:solidFill>
              </a:rPr>
              <a:t> and metadata</a:t>
            </a:r>
          </a:p>
          <a:p>
            <a:pPr lvl="1"/>
            <a:r>
              <a:rPr lang="en-US" dirty="0"/>
              <a:t>to improve architectural &amp; system-level decisions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Understand and exploit </a:t>
            </a:r>
            <a:r>
              <a:rPr lang="en-US" dirty="0">
                <a:solidFill>
                  <a:srgbClr val="0000FF"/>
                </a:solidFill>
              </a:rPr>
              <a:t>properties of (different) </a:t>
            </a:r>
            <a:r>
              <a:rPr lang="en-US" b="1" dirty="0">
                <a:solidFill>
                  <a:srgbClr val="0000FF"/>
                </a:solidFill>
              </a:rPr>
              <a:t>data</a:t>
            </a:r>
          </a:p>
          <a:p>
            <a:pPr lvl="1"/>
            <a:r>
              <a:rPr lang="en-US" dirty="0"/>
              <a:t>to improve algorithms &amp; architectures in various metrics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3FF48-EF17-B147-BE03-65013286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94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E84E-ADC1-5249-886C-9508528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Corollaries: Computing Systems Today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8612-8984-844F-B9E9-73680A050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/>
              <a:t>Are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processor-centric</a:t>
            </a:r>
            <a:r>
              <a:rPr lang="en-US" dirty="0">
                <a:solidFill>
                  <a:srgbClr val="0432FF"/>
                </a:solidFill>
              </a:rPr>
              <a:t> vs. </a:t>
            </a:r>
            <a:r>
              <a:rPr lang="en-US" b="1" dirty="0">
                <a:solidFill>
                  <a:srgbClr val="0432FF"/>
                </a:solidFill>
              </a:rPr>
              <a:t>data-centric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>
                <a:solidFill>
                  <a:srgbClr val="FF0000"/>
                </a:solidFill>
              </a:rPr>
              <a:t>designer-dictated </a:t>
            </a:r>
            <a:r>
              <a:rPr lang="en-US" dirty="0">
                <a:solidFill>
                  <a:srgbClr val="0432FF"/>
                </a:solidFill>
              </a:rPr>
              <a:t>decisions vs. </a:t>
            </a:r>
            <a:r>
              <a:rPr lang="en-US" b="1" dirty="0">
                <a:solidFill>
                  <a:srgbClr val="0432FF"/>
                </a:solidFill>
              </a:rPr>
              <a:t>data-driven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>
                <a:solidFill>
                  <a:srgbClr val="FF0000"/>
                </a:solidFill>
              </a:rPr>
              <a:t>component-based myopic </a:t>
            </a:r>
            <a:r>
              <a:rPr lang="en-US" dirty="0">
                <a:solidFill>
                  <a:srgbClr val="0000FF"/>
                </a:solidFill>
              </a:rPr>
              <a:t>decisions vs. </a:t>
            </a:r>
            <a:r>
              <a:rPr lang="en-US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336A3-DE7D-504A-A23C-315D49EE6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00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1648"/>
            <a:ext cx="8610600" cy="512365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Memory-Centric Computing Systems </a:t>
            </a:r>
            <a:b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Real-World Processing-Near-Memory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Architectures for Bulk Bitwise Operations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Lunch Break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 Programming &amp; Infrastructure for PIM Research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Tentatively: </a:t>
            </a:r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Hands-on Lab on Programming and Understanding a Real Processing-in-Memory Architecture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35760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Intelligent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4901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F852-247E-8E45-911F-917B88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400" dirty="0"/>
              <a:t>A Blueprint for 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75C0-662F-E944-BE80-00AD35D7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"Intelligent Architectures for Intelligent Computing Systems"</a:t>
            </a:r>
            <a:br>
              <a:rPr lang="en-US" sz="2000" dirty="0"/>
            </a:br>
            <a:r>
              <a:rPr lang="en-US" sz="2000" i="1" dirty="0"/>
              <a:t>Invited Paper in Proceedings of the </a:t>
            </a:r>
            <a:r>
              <a:rPr lang="en-US" sz="2000" i="1" dirty="0">
                <a:hlinkClick r:id="rId3"/>
              </a:rPr>
              <a:t>Design, Automation, and Test in Europe Conference</a:t>
            </a:r>
            <a:r>
              <a:rPr lang="en-US" sz="2000" i="1" dirty="0"/>
              <a:t> 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Virtual, February 2021.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IEDM Tutorial Slides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Short DATE Talk Video</a:t>
            </a:r>
            <a:r>
              <a:rPr lang="en-US" sz="2000" dirty="0"/>
              <a:t> (11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Longer IEDM Tutorial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51 minutes)]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2EC93-2093-4A4C-9A55-4B63386A8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1863D-16AC-D747-BA17-510BFEEF0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399550"/>
            <a:ext cx="9144000" cy="15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167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42022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03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Data-Centric (Memory-Centric)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D3D9-3FE8-4025-BF66-8DAB1ABB951F}" type="slidenum">
              <a:rPr lang="en-US" altLang="en-US" smtClean="0">
                <a:solidFill>
                  <a:srgbClr val="000000"/>
                </a:solidFill>
              </a:rPr>
              <a:pPr/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6567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36DD-E071-084E-A698-25D80E2E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Data-Centric Architectures: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15FF-65F1-9148-84F8-D897101D7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Process data where it resides </a:t>
            </a:r>
            <a:r>
              <a:rPr lang="en-US" dirty="0">
                <a:solidFill>
                  <a:srgbClr val="0000FF"/>
                </a:solidFill>
              </a:rPr>
              <a:t>(where it makes sense)</a:t>
            </a:r>
          </a:p>
          <a:p>
            <a:pPr lvl="1"/>
            <a:r>
              <a:rPr lang="en-US" dirty="0"/>
              <a:t>Processing in and near memory structures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Low-latency and low-energy data access</a:t>
            </a:r>
          </a:p>
          <a:p>
            <a:pPr lvl="1"/>
            <a:r>
              <a:rPr lang="en-US" dirty="0"/>
              <a:t>Low latency memory</a:t>
            </a:r>
          </a:p>
          <a:p>
            <a:pPr lvl="1"/>
            <a:r>
              <a:rPr lang="en-US" dirty="0"/>
              <a:t>Low energy memory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Low-cost data storage and processing</a:t>
            </a:r>
          </a:p>
          <a:p>
            <a:pPr lvl="1"/>
            <a:r>
              <a:rPr lang="en-US" dirty="0"/>
              <a:t>High capacity memory at low cost: hybrid memory, compression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Intelligent data management</a:t>
            </a:r>
          </a:p>
          <a:p>
            <a:pPr lvl="1"/>
            <a:r>
              <a:rPr lang="en-US" dirty="0"/>
              <a:t>Intelligent controllers handling robustness, security, cost, perf.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F47AA-F773-7243-876F-B38D973B4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F2DDA778-26A3-A449-9FF9-F9A4D7854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24744"/>
            <a:ext cx="7920880" cy="480566"/>
          </a:xfrm>
          <a:prstGeom prst="roundRect">
            <a:avLst>
              <a:gd name="adj" fmla="val 16667"/>
            </a:avLst>
          </a:prstGeom>
          <a:noFill/>
          <a:ln w="79375">
            <a:solidFill>
              <a:srgbClr val="8C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2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r>
              <a:rPr lang="en-US" dirty="0"/>
              <a:t>Processing Data </a:t>
            </a:r>
            <a:br>
              <a:rPr lang="en-US" dirty="0"/>
            </a:br>
            <a:r>
              <a:rPr lang="en-US" dirty="0"/>
              <a:t>	        Where It Makes Sense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1326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Process Data Where It Makes Sense 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www.gsmarena.com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/apple_announces_m1_ultra_with_20core_cpu_and_64core_gpu-news-53481.php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71AD81D4-F29E-78E6-F541-517C58C8DC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17705" y="-3213695"/>
            <a:ext cx="534558" cy="9035225"/>
          </a:xfrm>
          <a:prstGeom prst="rect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3D85F-140C-F27C-6FA0-DFE552ECD580}"/>
              </a:ext>
            </a:extLst>
          </p:cNvPr>
          <p:cNvSpPr txBox="1"/>
          <p:nvPr/>
        </p:nvSpPr>
        <p:spPr>
          <a:xfrm>
            <a:off x="4104204" y="110859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42047163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9B52-F2B8-8348-BBF0-9CC33837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343" y="14127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We Need to Think Differently from the Past Approaches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3E67C-D070-004D-ADD7-E5EC7486A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EE094-EFFB-5A43-AF3E-89177181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3869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Mindset: 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12425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526" y="6279703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6E0C4E6-C94B-1BDF-A646-85E4D9FA24EB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48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C6A04-D80E-184D-BC07-63C1F510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dirty="0"/>
              <a:t>Kautz, “</a:t>
            </a:r>
            <a:r>
              <a:rPr lang="en-US" dirty="0">
                <a:solidFill>
                  <a:srgbClr val="0000FF"/>
                </a:solidFill>
              </a:rPr>
              <a:t>Cellular Logic-in-Memory Arrays</a:t>
            </a:r>
            <a:r>
              <a:rPr lang="en-US" dirty="0"/>
              <a:t>”, IEEE TC 1969.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9EA16-0367-EB43-921A-3C42949CA66E}"/>
              </a:ext>
            </a:extLst>
          </p:cNvPr>
          <p:cNvSpPr txBox="1"/>
          <p:nvPr/>
        </p:nvSpPr>
        <p:spPr>
          <a:xfrm>
            <a:off x="3384816" y="6557759"/>
            <a:ext cx="2374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https://doi.org/10.1109/T-C.1969.222754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C4192-E29D-E24F-8502-741864FE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" y="1545034"/>
            <a:ext cx="7422488" cy="161485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F294C-7C0D-9C40-83D9-362BA2329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3" y="3159887"/>
            <a:ext cx="3821257" cy="326057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F4E44-82BE-F649-AE47-8490FABD9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30" y="3594249"/>
            <a:ext cx="3289819" cy="24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EFFEB3E-E419-4F42-ACDC-B356AE15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Processing in Memory: An Old Idea (I)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1C67527-F208-1F5C-2678-ADB818712F06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49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401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4464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in Memory: An Old Idea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Stone, “</a:t>
            </a:r>
            <a:r>
              <a:rPr lang="en-US" dirty="0">
                <a:solidFill>
                  <a:srgbClr val="0000FF"/>
                </a:solidFill>
              </a:rPr>
              <a:t>A Logic-in-Memory Computer,</a:t>
            </a:r>
            <a:r>
              <a:rPr lang="en-US" dirty="0"/>
              <a:t>” IEEE TC 1970.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122" name="Picture 2" descr="https://lh4.googleusercontent.com/U1R3vifukrki6oE_6n0P6HEXhr0-6hnFc-YEWOmKgJErOZXD7VhesI797XMOeMxkM-noaFtXVfpS4SZ7WoDIcJ-N4M2SciBhN8Bh5H1JW9tYfXt6vybr78FdMyDrURzG_C9R2mlSuS8">
            <a:extLst>
              <a:ext uri="{FF2B5EF4-FFF2-40B4-BE49-F238E27FC236}">
                <a16:creationId xmlns:a16="http://schemas.microsoft.com/office/drawing/2014/main" id="{31087902-35DE-004D-94F5-7D884184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6" y="2259569"/>
            <a:ext cx="9144000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DE9C9-2D44-EB4D-B6C3-44873EE82368}"/>
              </a:ext>
            </a:extLst>
          </p:cNvPr>
          <p:cNvSpPr txBox="1"/>
          <p:nvPr/>
        </p:nvSpPr>
        <p:spPr>
          <a:xfrm>
            <a:off x="1475656" y="6467135"/>
            <a:ext cx="6631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https://safari.ethz.ch/architecture/fall2020/lib/exe/fetch.php?media=stone_logic_in_memory_1970.pdf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53585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in Memory: An Old Idea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Patterson et al., “</a:t>
            </a:r>
            <a:r>
              <a:rPr lang="en-US" dirty="0">
                <a:solidFill>
                  <a:srgbClr val="0000FF"/>
                </a:solidFill>
              </a:rPr>
              <a:t>A Case for Intelligent RAM,</a:t>
            </a:r>
            <a:r>
              <a:rPr lang="en-US" dirty="0"/>
              <a:t>” IEEE Micro 1997.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DE9C9-2D44-EB4D-B6C3-44873EE82368}"/>
              </a:ext>
            </a:extLst>
          </p:cNvPr>
          <p:cNvSpPr txBox="1"/>
          <p:nvPr/>
        </p:nvSpPr>
        <p:spPr>
          <a:xfrm>
            <a:off x="3388824" y="6467135"/>
            <a:ext cx="23663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https://doi.org/10.1109/40.592312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150CE-D5FB-DB4F-BCBE-CC2EB6A6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2061023"/>
            <a:ext cx="5832648" cy="42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5919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Huge problems with Memory Technology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 technology scaling is not going well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(e.g., RowHammer)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C00000"/>
                </a:solidFill>
                <a:sym typeface="Wingdings"/>
              </a:rPr>
              <a:t>Many scaling issues demand intelligence in memory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Huge demand from Applications &amp; Systems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access bottleneck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Energy &amp; power bottlenecks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movement energy dominates computation energy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Need all at the same time: performance, energy, sustainability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We can improve all metrics by minimizing data movement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8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39944" cy="1066800"/>
          </a:xfrm>
        </p:spPr>
        <p:txBody>
          <a:bodyPr/>
          <a:lstStyle/>
          <a:p>
            <a:r>
              <a:rPr lang="en-US" dirty="0"/>
              <a:t>Processing-in-Memory Landscape Today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14512"/>
            <a:ext cx="7772400" cy="1422400"/>
          </a:xfrm>
          <a:prstGeom prst="rect">
            <a:avLst/>
          </a:prstGeom>
        </p:spPr>
      </p:pic>
      <p:pic>
        <p:nvPicPr>
          <p:cNvPr id="6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980728"/>
            <a:ext cx="1689100" cy="24511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8736F91-0BC9-C847-AB64-94496038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760" y="4581128"/>
            <a:ext cx="2173718" cy="14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988699-6AF6-3841-9CDD-4206BB7010B6}"/>
              </a:ext>
            </a:extLst>
          </p:cNvPr>
          <p:cNvSpPr txBox="1"/>
          <p:nvPr/>
        </p:nvSpPr>
        <p:spPr>
          <a:xfrm>
            <a:off x="7186632" y="603178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[UPMEM 2019]</a:t>
            </a:r>
          </a:p>
        </p:txBody>
      </p:sp>
      <p:pic>
        <p:nvPicPr>
          <p:cNvPr id="10" name="Picture 6" descr="Samsung's New HBM2 Memory Has 1.2 TFLOPS of Embedded Processing Power |  Tom's Hardware">
            <a:extLst>
              <a:ext uri="{FF2B5EF4-FFF2-40B4-BE49-F238E27FC236}">
                <a16:creationId xmlns:a16="http://schemas.microsoft.com/office/drawing/2014/main" id="{DB677117-788F-B745-91AC-7DC496BAD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26829" r="12417" b="21602"/>
          <a:stretch/>
        </p:blipFill>
        <p:spPr bwMode="auto">
          <a:xfrm>
            <a:off x="3419872" y="4628696"/>
            <a:ext cx="2825358" cy="13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1E3104-281D-B940-8970-5A8D461C8A51}"/>
              </a:ext>
            </a:extLst>
          </p:cNvPr>
          <p:cNvSpPr txBox="1"/>
          <p:nvPr/>
        </p:nvSpPr>
        <p:spPr>
          <a:xfrm>
            <a:off x="4167946" y="6011815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284518-A322-FA4A-A8BF-F522E389B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00" y="4639795"/>
            <a:ext cx="2173719" cy="1390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B37708-47D2-AA4C-B681-2F27BAD859EE}"/>
              </a:ext>
            </a:extLst>
          </p:cNvPr>
          <p:cNvSpPr txBox="1"/>
          <p:nvPr/>
        </p:nvSpPr>
        <p:spPr>
          <a:xfrm>
            <a:off x="866557" y="6044659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[SK Hynix 2022]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910DB0-36D9-F1E7-F738-D7E414A3F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04" y="2835288"/>
            <a:ext cx="1595405" cy="16055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80C8E7-2665-4469-4CC0-DBACE1761498}"/>
              </a:ext>
            </a:extLst>
          </p:cNvPr>
          <p:cNvSpPr txBox="1"/>
          <p:nvPr/>
        </p:nvSpPr>
        <p:spPr>
          <a:xfrm>
            <a:off x="1947434" y="3944090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4CC0F-C747-9188-8A22-865BF7B7B2FD}"/>
              </a:ext>
            </a:extLst>
          </p:cNvPr>
          <p:cNvSpPr txBox="1"/>
          <p:nvPr/>
        </p:nvSpPr>
        <p:spPr>
          <a:xfrm>
            <a:off x="2456307" y="6495760"/>
            <a:ext cx="408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And, many other experimental chips and startups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A05738-9332-244C-A268-2008812B4A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950" y="3244368"/>
            <a:ext cx="1316608" cy="13367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471B9D-8C0D-66E1-C07A-AB0CB025F226}"/>
              </a:ext>
            </a:extLst>
          </p:cNvPr>
          <p:cNvSpPr txBox="1"/>
          <p:nvPr/>
        </p:nvSpPr>
        <p:spPr>
          <a:xfrm>
            <a:off x="6550694" y="3834117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[Alibaba 2022]</a:t>
            </a:r>
          </a:p>
        </p:txBody>
      </p:sp>
    </p:spTree>
    <p:extLst>
      <p:ext uri="{BB962C8B-B14F-4D97-AF65-F5344CB8AC3E}">
        <p14:creationId xmlns:p14="http://schemas.microsoft.com/office/powerpoint/2010/main" val="38434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6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 Scaling: A Systems Architecture Perspective"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 </a:t>
            </a:r>
            <a:r>
              <a:rPr lang="en-US" i="1" dirty="0">
                <a:hlinkClick r:id="rId3"/>
              </a:rPr>
              <a:t>5th International Memory Workshop</a:t>
            </a:r>
            <a:r>
              <a:rPr lang="en-US" i="1" dirty="0"/>
              <a:t> (</a:t>
            </a:r>
            <a:r>
              <a:rPr lang="en-US" b="1" i="1" dirty="0"/>
              <a:t>IMW</a:t>
            </a:r>
            <a:r>
              <a:rPr lang="en-US" i="1" dirty="0"/>
              <a:t>)</a:t>
            </a:r>
            <a:r>
              <a:rPr lang="en-US" dirty="0"/>
              <a:t>, Monterey, CA, May 2013. </a:t>
            </a:r>
            <a:r>
              <a:rPr lang="en-US" dirty="0">
                <a:hlinkClick r:id="rId4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(pdf)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>
                <a:hlinkClick r:id="rId6"/>
              </a:rPr>
              <a:t>EETimes Reprint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8"/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85127DD-DD17-399B-1787-34923054CAC4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54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3658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 Curious Phenomenon </a:t>
            </a:r>
            <a:r>
              <a:rPr lang="en-US" sz="3000" b="1" dirty="0"/>
              <a:t>[Kim et al., ISCA 2014]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8504"/>
            <a:ext cx="8610600" cy="48768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One can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</a:rPr>
              <a:t>predictably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induce errors </a:t>
            </a:r>
          </a:p>
          <a:p>
            <a:pPr marL="0" indent="0" algn="ctr">
              <a:buNone/>
            </a:pPr>
            <a:r>
              <a:rPr lang="en-US" sz="4400" dirty="0"/>
              <a:t>in </a:t>
            </a:r>
            <a:r>
              <a:rPr lang="en-US" sz="4400" dirty="0">
                <a:solidFill>
                  <a:srgbClr val="0000FF"/>
                </a:solidFill>
              </a:rPr>
              <a:t>most</a:t>
            </a:r>
            <a:r>
              <a:rPr lang="en-US" sz="4400" dirty="0"/>
              <a:t> DRAM </a:t>
            </a:r>
            <a:r>
              <a:rPr lang="en-US" sz="4400" dirty="0">
                <a:solidFill>
                  <a:srgbClr val="0000FF"/>
                </a:solidFill>
              </a:rPr>
              <a:t>memory</a:t>
            </a:r>
            <a:r>
              <a:rPr lang="en-US" sz="4400" dirty="0"/>
              <a:t> chips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61AD-6F6C-BFFD-F5E3-D83AE6F5B82F}"/>
              </a:ext>
            </a:extLst>
          </p:cNvPr>
          <p:cNvSpPr/>
          <p:nvPr/>
        </p:nvSpPr>
        <p:spPr>
          <a:xfrm>
            <a:off x="107504" y="5857527"/>
            <a:ext cx="9217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Kim+,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Flipping Bits in Memory Without Accessing Them: An Experimental Study of DRAM Disturbance Errors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,” ISCA 2014.</a:t>
            </a:r>
          </a:p>
        </p:txBody>
      </p:sp>
    </p:spTree>
    <p:extLst>
      <p:ext uri="{BB962C8B-B14F-4D97-AF65-F5344CB8AC3E}">
        <p14:creationId xmlns:p14="http://schemas.microsoft.com/office/powerpoint/2010/main" val="4236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04664"/>
            <a:ext cx="9144000" cy="605790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E44B7AA-B122-FD22-3645-1546B58B1B98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56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06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914400"/>
            <a:ext cx="7315200" cy="3962400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371600" y="16764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371600" y="22860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Wordline"/>
          <p:cNvCxnSpPr/>
          <p:nvPr/>
        </p:nvCxnSpPr>
        <p:spPr>
          <a:xfrm flipH="1">
            <a:off x="1371600" y="28956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371600" y="35052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371600" y="4116388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28800" y="1382713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 of Cells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28800" y="19812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7" name="Row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38100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14478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Wordline</a:t>
            </a:r>
          </a:p>
        </p:txBody>
      </p:sp>
      <p:sp>
        <p:nvSpPr>
          <p:cNvPr id="21" name="Low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V</a:t>
            </a:r>
            <a:r>
              <a:rPr kumimoji="0" lang="en-US" sz="4800" b="1" i="1" u="none" strike="noStrike" kern="1200" cap="none" spc="0" normalizeH="0" baseline="-2000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LOW</a:t>
            </a:r>
            <a:endParaRPr kumimoji="0" lang="en-US" sz="4400" b="1" i="1" u="none" strike="noStrike" kern="1200" cap="none" spc="0" normalizeH="0" baseline="-2000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High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V</a:t>
            </a:r>
            <a:r>
              <a:rPr kumimoji="0" lang="en-US" sz="4800" b="1" i="1" u="none" strike="noStrike" kern="1200" cap="none" spc="0" normalizeH="0" baseline="-2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HIGH</a:t>
            </a:r>
            <a:endParaRPr kumimoji="0" lang="en-US" sz="4400" b="1" i="1" u="none" strike="noStrike" kern="1200" cap="none" spc="0" normalizeH="0" baseline="-2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Error"/>
          <p:cNvSpPr/>
          <p:nvPr/>
        </p:nvSpPr>
        <p:spPr>
          <a:xfrm>
            <a:off x="48768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rror"/>
          <p:cNvSpPr/>
          <p:nvPr/>
        </p:nvSpPr>
        <p:spPr>
          <a:xfrm>
            <a:off x="4267200" y="320357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Error"/>
          <p:cNvSpPr/>
          <p:nvPr/>
        </p:nvSpPr>
        <p:spPr>
          <a:xfrm>
            <a:off x="36576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rror"/>
          <p:cNvSpPr/>
          <p:nvPr/>
        </p:nvSpPr>
        <p:spPr>
          <a:xfrm>
            <a:off x="3657600" y="319722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Error"/>
          <p:cNvSpPr/>
          <p:nvPr/>
        </p:nvSpPr>
        <p:spPr>
          <a:xfrm>
            <a:off x="241935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Victim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32" name="Victim"/>
          <p:cNvSpPr/>
          <p:nvPr/>
        </p:nvSpPr>
        <p:spPr>
          <a:xfrm>
            <a:off x="1828800" y="1982788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33" name="Aggressor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Hammered Row</a:t>
            </a:r>
          </a:p>
        </p:txBody>
      </p:sp>
      <p:sp>
        <p:nvSpPr>
          <p:cNvPr id="34" name="Punchline"/>
          <p:cNvSpPr txBox="1"/>
          <p:nvPr/>
        </p:nvSpPr>
        <p:spPr>
          <a:xfrm>
            <a:off x="395288" y="4953000"/>
            <a:ext cx="8359775" cy="11430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Repeatedly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reading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a row enough times (before memory gets refreshed) induces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disturbance errors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in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adjacent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rows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in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most real DRAM chips you can buy today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pened"/>
          <p:cNvSpPr txBox="1"/>
          <p:nvPr/>
        </p:nvSpPr>
        <p:spPr>
          <a:xfrm>
            <a:off x="3124200" y="2671763"/>
            <a:ext cx="22098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Opened</a:t>
            </a:r>
          </a:p>
        </p:txBody>
      </p:sp>
      <p:sp>
        <p:nvSpPr>
          <p:cNvPr id="28" name="Closed"/>
          <p:cNvSpPr txBox="1"/>
          <p:nvPr/>
        </p:nvSpPr>
        <p:spPr>
          <a:xfrm>
            <a:off x="3133725" y="2671763"/>
            <a:ext cx="2200275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Closed</a:t>
            </a:r>
          </a:p>
        </p:txBody>
      </p:sp>
      <p:sp>
        <p:nvSpPr>
          <p:cNvPr id="23964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3EFCF5-C8B9-AF45-B0E3-7DB4F7D988EA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mbria Math" charset="0"/>
                <a:ea typeface="ＭＳ Ｐゴシック" charset="0"/>
                <a:cs typeface="Cambria Math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mbria Math" charset="0"/>
              <a:ea typeface="ＭＳ Ｐゴシック" charset="0"/>
              <a:cs typeface="Cambria Math" charset="0"/>
            </a:endParaRPr>
          </a:p>
        </p:txBody>
      </p:sp>
      <p:sp>
        <p:nvSpPr>
          <p:cNvPr id="239643" name="Title 1"/>
          <p:cNvSpPr>
            <a:spLocks noGrp="1"/>
          </p:cNvSpPr>
          <p:nvPr>
            <p:ph type="title"/>
          </p:nvPr>
        </p:nvSpPr>
        <p:spPr>
          <a:xfrm>
            <a:off x="228600" y="-14288"/>
            <a:ext cx="8915400" cy="1066801"/>
          </a:xfrm>
        </p:spPr>
        <p:txBody>
          <a:bodyPr/>
          <a:lstStyle/>
          <a:p>
            <a:r>
              <a:rPr lang="en-US" sz="3600" b="0" dirty="0">
                <a:solidFill>
                  <a:schemeClr val="accent6">
                    <a:lumMod val="50000"/>
                  </a:schemeClr>
                </a:solidFill>
                <a:latin typeface="Garamond" charset="0"/>
              </a:rPr>
              <a:t>Modern Memory is Prone to Disturbance Errors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7950" y="6239053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  <a:hlinkClick r:id="rId3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9029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5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8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7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0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9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7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1" grpId="3"/>
      <p:bldP spid="21" grpId="4"/>
      <p:bldP spid="21" grpId="5"/>
      <p:bldP spid="21" grpId="6"/>
      <p:bldP spid="21" grpId="7"/>
      <p:bldP spid="21" grpId="8"/>
      <p:bldP spid="21" grpId="9"/>
      <p:bldP spid="21" grpId="10"/>
      <p:bldP spid="21" grpId="11"/>
      <p:bldP spid="22" grpId="0"/>
      <p:bldP spid="22" grpId="1"/>
      <p:bldP spid="22" grpId="2"/>
      <p:bldP spid="22" grpId="3"/>
      <p:bldP spid="22" grpId="4"/>
      <p:bldP spid="22" grpId="5"/>
      <p:bldP spid="22" grpId="6"/>
      <p:bldP spid="22" grpId="7"/>
      <p:bldP spid="22" grpId="8"/>
      <p:bldP spid="22" grpId="9"/>
      <p:bldP spid="22" grpId="10"/>
      <p:bldP spid="22" grpId="11"/>
      <p:bldP spid="22" grpId="12"/>
      <p:bldP spid="31" grpId="0" animBg="1"/>
      <p:bldP spid="32" grpId="0" animBg="1"/>
      <p:bldP spid="33" grpId="0" animBg="1"/>
      <p:bldP spid="34" grpId="0"/>
      <p:bldP spid="35" grpId="0"/>
      <p:bldP spid="35" grpId="1"/>
      <p:bldP spid="28" grpId="0"/>
      <p:bldP spid="28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057399"/>
            <a:ext cx="2147590" cy="1295400"/>
            <a:chOff x="914400" y="2095500"/>
            <a:chExt cx="2147590" cy="1295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X"/>
          <p:cNvSpPr/>
          <p:nvPr/>
        </p:nvSpPr>
        <p:spPr>
          <a:xfrm>
            <a:off x="762000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86%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(37/43)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98205" y="2057400"/>
            <a:ext cx="2147590" cy="1295400"/>
            <a:chOff x="914400" y="2095500"/>
            <a:chExt cx="2147590" cy="1295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X"/>
          <p:cNvSpPr/>
          <p:nvPr/>
        </p:nvSpPr>
        <p:spPr>
          <a:xfrm>
            <a:off x="3498205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83%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(45/54)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248400" y="2057399"/>
            <a:ext cx="2147590" cy="1295400"/>
            <a:chOff x="914400" y="2095500"/>
            <a:chExt cx="2147590" cy="12954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X"/>
          <p:cNvSpPr/>
          <p:nvPr/>
        </p:nvSpPr>
        <p:spPr>
          <a:xfrm>
            <a:off x="6248400" y="2057398"/>
            <a:ext cx="2147590" cy="1066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88%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(28/32)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2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52801" y="1066801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1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5" name="X"/>
          <p:cNvSpPr/>
          <p:nvPr/>
        </p:nvSpPr>
        <p:spPr>
          <a:xfrm>
            <a:off x="7480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1.0×10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7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6" name="X"/>
          <p:cNvSpPr/>
          <p:nvPr/>
        </p:nvSpPr>
        <p:spPr>
          <a:xfrm>
            <a:off x="3484215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2.7×10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6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7" name="X"/>
          <p:cNvSpPr/>
          <p:nvPr/>
        </p:nvSpPr>
        <p:spPr>
          <a:xfrm>
            <a:off x="62344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3.3×10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2B188-1D62-4FCA-8363-938AD4629BB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28600" y="-2738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Most DRAM Modules Are Vulnerable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7950" y="6165304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  <a:hlinkClick r:id="rId5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33575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The RowHammer Vulnerability</a:t>
            </a:r>
          </a:p>
        </p:txBody>
      </p:sp>
      <p:sp>
        <p:nvSpPr>
          <p:cNvPr id="231426" name="Content Placeholder 2"/>
          <p:cNvSpPr>
            <a:spLocks noGrp="1"/>
          </p:cNvSpPr>
          <p:nvPr>
            <p:ph idx="1"/>
          </p:nvPr>
        </p:nvSpPr>
        <p:spPr>
          <a:xfrm>
            <a:off x="228600" y="1115020"/>
            <a:ext cx="8610600" cy="51943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A simple hardware failure mechanism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can create a widespread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ahoma" charset="0"/>
              </a:rPr>
              <a:t>system security vulnerability</a:t>
            </a: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E3B1D-8F75-8B42-8367-02A3C0FD41C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413"/>
            <a:ext cx="91440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8A616-645F-CCC1-FE03-2C4993C70A55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59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7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 for AI, ML, Genomics,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Important workloads are all data intensive</a:t>
            </a:r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/>
              <a:t>They require rapid and efficient processing of large amounts of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Data is increasing</a:t>
            </a:r>
          </a:p>
          <a:p>
            <a:pPr lvl="1"/>
            <a:r>
              <a:rPr lang="en-US" dirty="0"/>
              <a:t>We can generate more than we can process</a:t>
            </a:r>
          </a:p>
          <a:p>
            <a:pPr lvl="1"/>
            <a:r>
              <a:rPr lang="en-US" dirty="0"/>
              <a:t>We need to perform more sophisticated analyses on more data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55506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[ISCA 2014]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6" y="4310268"/>
            <a:ext cx="9144000" cy="23590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436215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1800" dirty="0" err="1"/>
              <a:t>Yoongu</a:t>
            </a:r>
            <a:r>
              <a:rPr lang="en-US" sz="1800" dirty="0"/>
              <a:t> Kim, Ross Daly, </a:t>
            </a:r>
            <a:r>
              <a:rPr lang="en-US" sz="1800" dirty="0" err="1"/>
              <a:t>Jeremie</a:t>
            </a:r>
            <a:r>
              <a:rPr lang="en-US" sz="1800" dirty="0"/>
              <a:t> Kim, Chris </a:t>
            </a:r>
            <a:r>
              <a:rPr lang="en-US" sz="1800" dirty="0" err="1"/>
              <a:t>Fallin</a:t>
            </a:r>
            <a:r>
              <a:rPr lang="en-US" sz="1800" dirty="0"/>
              <a:t>, Ji Hye Lee, </a:t>
            </a:r>
            <a:r>
              <a:rPr lang="en-US" sz="1800" dirty="0" err="1"/>
              <a:t>Donghyuk</a:t>
            </a:r>
            <a:r>
              <a:rPr lang="en-US" sz="1800" dirty="0"/>
              <a:t> Lee, Chris Wilkerson, Konrad Lai, and 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"Flipping Bits in Memory Without Accessing Them: An Experimental Study of DRAM Disturbance Errors"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4"/>
              </a:rPr>
              <a:t>41st International Symposium on Computer Architecture</a:t>
            </a:r>
            <a:r>
              <a:rPr lang="en-US" sz="1800" i="1" dirty="0"/>
              <a:t> (</a:t>
            </a:r>
            <a:r>
              <a:rPr lang="en-US" sz="1800" b="1" i="1" dirty="0"/>
              <a:t>ISCA</a:t>
            </a:r>
            <a:r>
              <a:rPr lang="en-US" sz="1800" i="1" dirty="0"/>
              <a:t>)</a:t>
            </a:r>
            <a:r>
              <a:rPr lang="en-US" sz="1800" dirty="0"/>
              <a:t>, Minneapolis, MN, June 2014. 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7"/>
              </a:rPr>
              <a:t>Lightning Session Slides (pptx)</a:t>
            </a:r>
            <a:r>
              <a:rPr lang="en-US" sz="1800" dirty="0"/>
              <a:t> 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9"/>
              </a:rPr>
              <a:t>Source Code and Data</a:t>
            </a:r>
            <a:r>
              <a:rPr lang="en-US" sz="1800" dirty="0"/>
              <a:t>] [</a:t>
            </a:r>
            <a:r>
              <a:rPr lang="en-US" sz="1800" dirty="0">
                <a:hlinkClick r:id="rId10"/>
              </a:rPr>
              <a:t>Lecture Video</a:t>
            </a:r>
            <a:r>
              <a:rPr lang="en-US" sz="1800" dirty="0"/>
              <a:t> (1 </a:t>
            </a:r>
            <a:r>
              <a:rPr lang="en-US" sz="1800" dirty="0" err="1"/>
              <a:t>hr</a:t>
            </a:r>
            <a:r>
              <a:rPr lang="en-US" sz="1800" dirty="0"/>
              <a:t> 49 mins), 25 September 2020]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One of the 7 papers of 2012-2017 selected as Top Picks in Hardware and Embedded Security for IEEE TCAD (</a:t>
            </a:r>
            <a:r>
              <a:rPr lang="en-US" sz="1800" b="1" i="1" dirty="0">
                <a:solidFill>
                  <a:srgbClr val="FF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800" b="1" i="1" dirty="0">
                <a:solidFill>
                  <a:srgbClr val="FF0000"/>
                </a:solidFill>
              </a:rPr>
              <a:t>).</a:t>
            </a:r>
            <a:br>
              <a:rPr lang="en-US" dirty="0"/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Selected to the ISCA-50 25-Year Retrospective Issue covering 1996-2020 in 2023 (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Retrospective (pdf)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 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Issue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).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45262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Onur Mutlu and </a:t>
            </a:r>
            <a:r>
              <a:rPr lang="en-US" sz="2000" dirty="0" err="1"/>
              <a:t>Jeremie</a:t>
            </a:r>
            <a:r>
              <a:rPr lang="en-US" sz="2000" dirty="0"/>
              <a:t> Kim,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"RowHammer: A Retrospective"</a:t>
            </a:r>
            <a:br>
              <a:rPr lang="en-US" sz="2000" dirty="0"/>
            </a:br>
            <a:r>
              <a:rPr lang="en-US" sz="2000" i="1" dirty="0">
                <a:hlinkClick r:id="rId3"/>
              </a:rPr>
              <a:t>IEEE Transactions on Computer-Aided Design of Integrated Circuits and Systems</a:t>
            </a:r>
            <a:r>
              <a:rPr lang="en-US" sz="2000" i="1" dirty="0"/>
              <a:t> (</a:t>
            </a:r>
            <a:r>
              <a:rPr lang="en-US" sz="2000" b="1" i="1" dirty="0"/>
              <a:t>TCAD</a:t>
            </a:r>
            <a:r>
              <a:rPr lang="en-US" sz="2000" i="1" dirty="0"/>
              <a:t>) Special Issue on Top Picks in Hardware and Embedded Security</a:t>
            </a:r>
            <a:r>
              <a:rPr lang="en-US" sz="2000" dirty="0"/>
              <a:t>,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Preliminary 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from COSADE 2019 (pptx)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Slides from VLSI-SOC 2020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Talk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15 minutes, with Q&amp;A)]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4495800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240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Onur Mutlu,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and A.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Yaglikci,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"Fundamentally Understanding and Solving RowHammer"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1" dirty="0">
                <a:solidFill>
                  <a:srgbClr val="000000"/>
                </a:solidFill>
                <a:effectLst/>
              </a:rPr>
              <a:t>Invited Special Session Paper at the 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28th Asia and South Pacific Design Automation Conference (</a:t>
            </a:r>
            <a:r>
              <a:rPr lang="en-US" sz="2000" b="1" i="1" dirty="0">
                <a:solidFill>
                  <a:srgbClr val="000000"/>
                </a:solidFill>
                <a:effectLst/>
                <a:hlinkClick r:id="rId3"/>
              </a:rPr>
              <a:t>ASP-DAC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Tokyo, Japan, January 2023.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7"/>
              </a:rPr>
              <a:t>Talk Video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(26 minutes)]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196C5-02F3-2C63-ED8C-CD164A3D875F}"/>
              </a:ext>
            </a:extLst>
          </p:cNvPr>
          <p:cNvSpPr txBox="1"/>
          <p:nvPr/>
        </p:nvSpPr>
        <p:spPr>
          <a:xfrm>
            <a:off x="2422284" y="64886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https://arxiv.org/pdf/2211.07613.pdf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12868-A861-EB93-7A79-3523C1F79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4021703"/>
            <a:ext cx="8792194" cy="15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310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Story of RowHammer </a:t>
            </a:r>
            <a:r>
              <a:rPr lang="en-US" dirty="0"/>
              <a:t>Tutorial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"Security Aspects of DRAM: The Story of RowHammer"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</a:rPr>
              <a:t>Invited Tutorial at </a:t>
            </a:r>
            <a:r>
              <a:rPr lang="en-US" sz="1600" b="0" i="1" dirty="0">
                <a:solidFill>
                  <a:srgbClr val="000000"/>
                </a:solidFill>
                <a:effectLst/>
                <a:hlinkClick r:id="rId3"/>
              </a:rPr>
              <a:t>14th IEEE Electron Devices Society International Memory Workshop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600" b="1" i="1" dirty="0">
                <a:solidFill>
                  <a:srgbClr val="000000"/>
                </a:solidFill>
                <a:effectLst/>
              </a:rPr>
              <a:t>IMW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Dresden, Germany, May 2022.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2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4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5"/>
              </a:rPr>
              <a:t>Tutorial Video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 (57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B286E-F79B-FDB9-56D1-AB444EE33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488351"/>
            <a:ext cx="6178042" cy="4287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2483768" y="6546850"/>
            <a:ext cx="3713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https://www.youtube.com/watch?v=37hWglkQRG0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833496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b="1" dirty="0"/>
              <a:t>10 Years of RowHammer </a:t>
            </a:r>
            <a:r>
              <a:rPr lang="en-US" dirty="0"/>
              <a:t>in 20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Story of RowHammer"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i="1" dirty="0"/>
              <a:t>Invited Talk at the </a:t>
            </a:r>
            <a:r>
              <a:rPr lang="en-US" sz="1600" i="1" dirty="0">
                <a:hlinkClick r:id="rId3"/>
              </a:rPr>
              <a:t>Workshop on Robust and Safe Software 2.0 (</a:t>
            </a:r>
            <a:r>
              <a:rPr lang="en-US" sz="1600" b="1" i="1" dirty="0">
                <a:hlinkClick r:id="rId3"/>
              </a:rPr>
              <a:t>RSS2</a:t>
            </a:r>
            <a:r>
              <a:rPr lang="en-US" sz="1600" i="1" dirty="0">
                <a:hlinkClick r:id="rId3"/>
              </a:rPr>
              <a:t>)</a:t>
            </a:r>
            <a:r>
              <a:rPr lang="en-US" sz="1600" dirty="0"/>
              <a:t>, held with </a:t>
            </a:r>
            <a:r>
              <a:rPr lang="en-US" sz="1600" i="1" dirty="0">
                <a:hlinkClick r:id="rId4"/>
              </a:rPr>
              <a:t>the 27th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Virtual, 28 February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2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723C9-FE25-9385-0C6B-05C68AF3F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524" y="2456204"/>
            <a:ext cx="5531788" cy="4347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014425" y="6536377"/>
            <a:ext cx="3573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https://www.youtube.com/watch?v=ctKTRyi96Bk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866917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5D34-26B4-5307-08C3-107C164F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Latest RowHammer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EE245-D620-D528-51B8-644D43978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347F4-CE55-B036-976D-2412C95E1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E5183-096E-AC2B-78BF-87261DEF6BDF}"/>
              </a:ext>
            </a:extLst>
          </p:cNvPr>
          <p:cNvSpPr txBox="1"/>
          <p:nvPr/>
        </p:nvSpPr>
        <p:spPr>
          <a:xfrm>
            <a:off x="1768476" y="6460468"/>
            <a:ext cx="576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https://www.youtube.com/watch?v=p1pjF8WvERQ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826DE-FBB5-E87A-3592-B64BDCB62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39115"/>
            <a:ext cx="7772400" cy="54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882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Push from Circuits and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Main Memory Needs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Intelligent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55587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B0F1-22FF-5647-9EA2-576FA50F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Intelligent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2BFC6-3EA8-844B-B6B5-0C6543648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0271"/>
            <a:ext cx="8610600" cy="5153025"/>
          </a:xfrm>
        </p:spPr>
        <p:txBody>
          <a:bodyPr/>
          <a:lstStyle/>
          <a:p>
            <a:r>
              <a:rPr lang="en-US" sz="1500" dirty="0"/>
              <a:t>A. </a:t>
            </a:r>
            <a:r>
              <a:rPr lang="en-US" sz="1500" dirty="0" err="1"/>
              <a:t>Giray</a:t>
            </a:r>
            <a:r>
              <a:rPr lang="en-US" sz="1500" dirty="0"/>
              <a:t> </a:t>
            </a:r>
            <a:r>
              <a:rPr lang="en-US" sz="1500" dirty="0" err="1"/>
              <a:t>Yaglikci</a:t>
            </a:r>
            <a:r>
              <a:rPr lang="en-US" sz="1500" dirty="0"/>
              <a:t>, Minesh Patel,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Roknoddin</a:t>
            </a:r>
            <a:r>
              <a:rPr lang="en-US" sz="1500" dirty="0"/>
              <a:t> Azizi, </a:t>
            </a:r>
            <a:r>
              <a:rPr lang="en-US" sz="1500" dirty="0" err="1"/>
              <a:t>Ataberk</a:t>
            </a:r>
            <a:r>
              <a:rPr lang="en-US" sz="1500" dirty="0"/>
              <a:t> </a:t>
            </a:r>
            <a:r>
              <a:rPr lang="en-US" sz="1500" dirty="0" err="1"/>
              <a:t>Olgun</a:t>
            </a:r>
            <a:r>
              <a:rPr lang="en-US" sz="1500" dirty="0"/>
              <a:t>, Lois </a:t>
            </a:r>
            <a:r>
              <a:rPr lang="en-US" sz="1500" dirty="0" err="1"/>
              <a:t>Orosa</a:t>
            </a:r>
            <a:r>
              <a:rPr lang="en-US" sz="1500" dirty="0"/>
              <a:t>, Hasan Hassan, </a:t>
            </a:r>
            <a:r>
              <a:rPr lang="en-US" sz="1500" dirty="0" err="1"/>
              <a:t>Jisung</a:t>
            </a:r>
            <a:r>
              <a:rPr lang="en-US" sz="1500" dirty="0"/>
              <a:t> Park, Konstantinos </a:t>
            </a:r>
            <a:r>
              <a:rPr lang="en-US" sz="1500" dirty="0" err="1"/>
              <a:t>Kanellopoulos</a:t>
            </a:r>
            <a:r>
              <a:rPr lang="en-US" sz="1500" dirty="0"/>
              <a:t>, Taha </a:t>
            </a:r>
            <a:r>
              <a:rPr lang="en-US" sz="1500" dirty="0" err="1"/>
              <a:t>Shahroodi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"BlockHammer: Preventing RowHammer at Low Cost by Blacklisting Rapidly-Accessed DRAM Rows"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27th International Symposium on High-Performance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HPCA</a:t>
            </a:r>
            <a:r>
              <a:rPr lang="en-US" sz="1500" i="1" dirty="0"/>
              <a:t>)</a:t>
            </a:r>
            <a:r>
              <a:rPr lang="en-US" sz="1500" dirty="0"/>
              <a:t>, Virtual, February-March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Intel Hardware Security Academic Awards 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Short Talk Video</a:t>
            </a:r>
            <a:r>
              <a:rPr lang="en-US" sz="1500" dirty="0"/>
              <a:t> (7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Intel Hardware Security Academic Awards Short Talk Video</a:t>
            </a:r>
            <a:r>
              <a:rPr lang="en-US" sz="1500" dirty="0"/>
              <a:t> (2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3"/>
              </a:rPr>
              <a:t>BlockHammer Source Code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b="1" i="1" dirty="0">
                <a:solidFill>
                  <a:srgbClr val="FF0000"/>
                </a:solidFill>
              </a:rPr>
              <a:t>Intel Hardware Security Academic Award Finalist (one of 4 finalists out of 34 nominations)</a:t>
            </a:r>
            <a:endParaRPr lang="en-US" sz="1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83A9-2106-8E46-A4D9-BF54A23B8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D06FD-75D7-A34F-BBF6-07F7398B75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027328"/>
            <a:ext cx="9144000" cy="14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3967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DB319-8E66-00F6-93DD-5722518E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67936" cy="884238"/>
          </a:xfrm>
        </p:spPr>
        <p:txBody>
          <a:bodyPr/>
          <a:lstStyle/>
          <a:p>
            <a:r>
              <a:rPr lang="en-US" dirty="0"/>
              <a:t>Industry’s Intelligent DRAM Controllers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4365F-0157-71AB-EE28-F37F7F5A8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6D3A6-F51A-07E9-0938-5B27AEBFC6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D02F1-D557-14EC-35D5-3427B990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16" y="969962"/>
            <a:ext cx="6522180" cy="4430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6A4D7-6D7A-2850-497F-89229559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4985185"/>
            <a:ext cx="4335618" cy="13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4659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ABE2-29FF-FCE3-C45F-A2088EB0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11952" cy="884238"/>
          </a:xfrm>
        </p:spPr>
        <p:txBody>
          <a:bodyPr/>
          <a:lstStyle/>
          <a:p>
            <a:r>
              <a:rPr lang="en-US" dirty="0"/>
              <a:t>Industry’s Intelligent DRAM Controllers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C413-CAB8-60DE-6F64-4280CA9E7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2142-6FCC-F9E0-4AB8-A2C2846B8C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25A21-4CB9-8B74-EBC7-9CC55B409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1162051"/>
            <a:ext cx="6845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800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45C2-D56A-F349-9D1D-3A399E62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Huge Demand for Performance &amp;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0964-3B8A-EB4B-90E3-4FAF562F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39E1-0CC7-ED4B-90C7-E21FEA67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6AFB4-569C-7941-BC9F-F91503D37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228"/>
            <a:ext cx="9144000" cy="511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EA380-E863-364E-AE27-A90C0B722468}"/>
              </a:ext>
            </a:extLst>
          </p:cNvPr>
          <p:cNvSpPr txBox="1"/>
          <p:nvPr/>
        </p:nvSpPr>
        <p:spPr>
          <a:xfrm>
            <a:off x="2438400" y="6462299"/>
            <a:ext cx="446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432FF"/>
                </a:solidFill>
                <a:latin typeface="Arial" panose="020B0604020202020204" pitchFamily="34" charset="0"/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https://www.youtube.com/watch?v=x2-qB0J7KHw</a:t>
            </a:r>
            <a:r>
              <a:rPr lang="en-US" sz="1400" b="1" dirty="0">
                <a:solidFill>
                  <a:srgbClr val="0432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CD6EAF-34CB-31C8-F077-23B27725A581}"/>
              </a:ext>
            </a:extLst>
          </p:cNvPr>
          <p:cNvGrpSpPr/>
          <p:nvPr/>
        </p:nvGrpSpPr>
        <p:grpSpPr>
          <a:xfrm>
            <a:off x="899592" y="4509410"/>
            <a:ext cx="8041887" cy="1295854"/>
            <a:chOff x="899592" y="4509410"/>
            <a:chExt cx="8041887" cy="12958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9497B2-0AEA-F1A1-9A6E-90899212E72A}"/>
                </a:ext>
              </a:extLst>
            </p:cNvPr>
            <p:cNvSpPr/>
            <p:nvPr/>
          </p:nvSpPr>
          <p:spPr>
            <a:xfrm>
              <a:off x="899592" y="5327393"/>
              <a:ext cx="360040" cy="26184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F0500E-777F-A86C-DED4-D2D6BD63CCAC}"/>
                </a:ext>
              </a:extLst>
            </p:cNvPr>
            <p:cNvSpPr/>
            <p:nvPr/>
          </p:nvSpPr>
          <p:spPr>
            <a:xfrm>
              <a:off x="4139952" y="5301208"/>
              <a:ext cx="542156" cy="27154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183913F-3B34-4860-7E22-D296C61CC736}"/>
                </a:ext>
              </a:extLst>
            </p:cNvPr>
            <p:cNvCxnSpPr/>
            <p:nvPr/>
          </p:nvCxnSpPr>
          <p:spPr>
            <a:xfrm>
              <a:off x="1187624" y="5805264"/>
              <a:ext cx="338437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748F25-B63D-AECD-E773-51FFD92266FA}"/>
                </a:ext>
              </a:extLst>
            </p:cNvPr>
            <p:cNvSpPr txBox="1"/>
            <p:nvPr/>
          </p:nvSpPr>
          <p:spPr>
            <a:xfrm>
              <a:off x="4867383" y="4509410"/>
              <a:ext cx="407409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~4 orders of magnitude increase in memory requirement in </a:t>
              </a:r>
              <a:br>
                <a:rPr lang="en-US" b="1" dirty="0">
                  <a:solidFill>
                    <a:srgbClr val="FF0000"/>
                  </a:solidFill>
                </a:rPr>
              </a:br>
              <a:r>
                <a:rPr lang="en-US" b="1" dirty="0">
                  <a:solidFill>
                    <a:srgbClr val="FF0000"/>
                  </a:solidFill>
                </a:rPr>
                <a:t>just two years!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09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A01C-343C-5A36-824B-7546B134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95928" cy="884238"/>
          </a:xfrm>
        </p:spPr>
        <p:txBody>
          <a:bodyPr/>
          <a:lstStyle/>
          <a:p>
            <a:r>
              <a:rPr lang="en-US" sz="3900" dirty="0"/>
              <a:t>Industry’s Intelligent DRAM Controllers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DB4A-C62C-8126-3A46-E74923B2E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40593-8450-7483-393A-8B4DBB79E0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564D4-3ABE-D817-0CBB-AE75FE50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93663"/>
            <a:ext cx="5541529" cy="535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29F55-ED59-1DFC-F7B8-41092CC2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869" y="4742904"/>
            <a:ext cx="2319745" cy="15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440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ABE2-29FF-FCE3-C45F-A2088EB0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11952" cy="884238"/>
          </a:xfrm>
        </p:spPr>
        <p:txBody>
          <a:bodyPr/>
          <a:lstStyle/>
          <a:p>
            <a:r>
              <a:rPr lang="en-US" sz="3900" dirty="0"/>
              <a:t>Industry’s Intelligent DRAM Controllers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C413-CAB8-60DE-6F64-4280CA9E7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2142-6FCC-F9E0-4AB8-A2C2846B8C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27A97-F7BB-2650-ADCB-37E17A06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47547"/>
            <a:ext cx="7772400" cy="2362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0AA65C-143F-FE03-0282-08D7A1127241}"/>
              </a:ext>
            </a:extLst>
          </p:cNvPr>
          <p:cNvSpPr txBox="1"/>
          <p:nvPr/>
        </p:nvSpPr>
        <p:spPr>
          <a:xfrm>
            <a:off x="2123728" y="5577958"/>
            <a:ext cx="502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https://arxiv.org/pdf/2302.03591v1.pdf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22210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E4DC4-F332-078B-7A9F-E840E9FE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Now </a:t>
            </a:r>
            <a:r>
              <a:rPr lang="en-US" dirty="0" err="1"/>
              <a:t>BitFlip</a:t>
            </a:r>
            <a:r>
              <a:rPr lang="en-US" dirty="0"/>
              <a:t> Free?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6AF9C-5598-50C3-183B-4DB1B26C2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Appears at ISCA 2023</a:t>
            </a:r>
          </a:p>
          <a:p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4A4F-7D74-3D31-7A9C-2D7F33B149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693CA-E872-8F99-BF9D-9AC9DEA4D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" y="3738136"/>
            <a:ext cx="9036618" cy="21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840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E4DC4-F332-078B-7A9F-E840E9FE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RowPress</a:t>
            </a:r>
            <a:r>
              <a:rPr lang="en-US" dirty="0"/>
              <a:t> </a:t>
            </a:r>
            <a:r>
              <a:rPr lang="en-US" sz="3000" b="1" dirty="0"/>
              <a:t>[ISCA 2023]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6AF9C-5598-50C3-183B-4DB1B26C2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53025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Luo,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Yaglikci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Yahya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Tugrul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Steve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Rhyner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M. Banu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Joel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"RowPress: Amplifying Read Disturbance in Modern DRAM Chips"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50th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Orlando, FL, USA, June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Lightning Talk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Lightning Talk Video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(3 minutes)]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9"/>
              </a:rPr>
              <a:t>RowPress Source Code and Datasets (Officially Artifact Evaluated with All Badges)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800" b="0" i="0" dirty="0">
                <a:solidFill>
                  <a:srgbClr val="FF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Best artifact award at ISCA 2023.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b="1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4A4F-7D74-3D31-7A9C-2D7F33B149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693CA-E872-8F99-BF9D-9AC9DEA4D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84" y="4674240"/>
            <a:ext cx="9036618" cy="2139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0B822-B653-4393-EB2C-9F79EBE83C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6459" y="88763"/>
            <a:ext cx="2410037" cy="787593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4463EA7-A749-2BF5-D018-1BB357DC6F8F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73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2449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20200" cy="1066800"/>
          </a:xfrm>
        </p:spPr>
        <p:txBody>
          <a:bodyPr/>
          <a:lstStyle/>
          <a:p>
            <a:r>
              <a:rPr lang="en-US" sz="3200" dirty="0"/>
              <a:t>Emerging Memories Also Need Intelligent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527"/>
            <a:ext cx="9144000" cy="5193723"/>
          </a:xfrm>
        </p:spPr>
        <p:txBody>
          <a:bodyPr/>
          <a:lstStyle/>
          <a:p>
            <a:r>
              <a:rPr lang="en-US" sz="1900" dirty="0"/>
              <a:t>Benjamin C. Lee, Engin Ipek, Onur Mutlu, and Doug Burger,</a:t>
            </a:r>
            <a:br>
              <a:rPr lang="en-US" sz="1900" dirty="0"/>
            </a:br>
            <a:r>
              <a:rPr lang="en-US" sz="19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"Architecting Phase Change Memory as a Scalable DRAM Alternative"</a:t>
            </a:r>
            <a:br>
              <a:rPr lang="en-US" sz="1900" dirty="0">
                <a:solidFill>
                  <a:srgbClr val="0000FF"/>
                </a:solidFill>
              </a:rPr>
            </a:br>
            <a:r>
              <a:rPr lang="en-US" sz="1900" i="1" dirty="0"/>
              <a:t>Proceedings of the </a:t>
            </a:r>
            <a:r>
              <a:rPr lang="en-US" sz="1900" i="1" dirty="0">
                <a:hlinkClick r:id="rId3"/>
              </a:rPr>
              <a:t>36th International Symposium on Computer Architecture</a:t>
            </a:r>
            <a:r>
              <a:rPr lang="en-US" sz="1900" i="1" dirty="0"/>
              <a:t> (</a:t>
            </a:r>
            <a:r>
              <a:rPr lang="en-US" sz="1900" b="1" i="1" dirty="0"/>
              <a:t>ISCA</a:t>
            </a:r>
            <a:r>
              <a:rPr lang="en-US" sz="1900" i="1" dirty="0"/>
              <a:t>)</a:t>
            </a:r>
            <a:r>
              <a:rPr lang="en-US" sz="1900" dirty="0"/>
              <a:t>, pages 2-13, Austin, TX, June 2009. </a:t>
            </a:r>
            <a:r>
              <a:rPr lang="en-US" sz="1900" dirty="0">
                <a:hlinkClick r:id="rId4"/>
              </a:rPr>
              <a:t>Slides (pdf)</a:t>
            </a:r>
            <a:br>
              <a:rPr lang="en-US" sz="1900" dirty="0"/>
            </a:br>
            <a:r>
              <a:rPr lang="en-US" sz="1900" b="1" i="1" dirty="0">
                <a:solidFill>
                  <a:srgbClr val="FF0000"/>
                </a:solidFill>
              </a:rPr>
              <a:t>One of the 13 computer architecture papers of 2009 selected as Top Picks by IEEE Micro. Selected as a CACM Research Highlight.           2022 Persistent Impact Prize.</a:t>
            </a:r>
          </a:p>
          <a:p>
            <a:endParaRPr lang="en-US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3016"/>
            <a:ext cx="914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Industry Is Writing Papers About It,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Call for Intelligent Memory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153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Takeaway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376264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Intelligent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Memory Controllers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Can Avoid Many Failures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&amp; Enable Better Scaling</a:t>
            </a:r>
          </a:p>
          <a:p>
            <a:pPr marL="0" indent="0" algn="ctr">
              <a:buNone/>
            </a:pPr>
            <a:endParaRPr lang="en-US" sz="6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2190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Key Systems &amp; Application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03629"/>
            <a:ext cx="8610600" cy="519372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1. Data access is the major bottleneck</a:t>
            </a:r>
          </a:p>
          <a:p>
            <a:pPr lvl="1"/>
            <a:r>
              <a:rPr lang="en-US" dirty="0"/>
              <a:t>Applications are increasingly data hungry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2. Energy consumption is a key limiter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3. Data movement energy dominates compute</a:t>
            </a:r>
          </a:p>
          <a:p>
            <a:pPr lvl="1"/>
            <a:r>
              <a:rPr lang="en-US" dirty="0"/>
              <a:t>Especially true for off-chip to on-chip movement</a:t>
            </a: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2823029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 Performance,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 Efficient,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Sustainable</a:t>
            </a:r>
          </a:p>
          <a:p>
            <a:pPr marL="0" indent="0" algn="ctr">
              <a:buNone/>
            </a:pPr>
            <a:r>
              <a:rPr lang="en-US" sz="6400" dirty="0"/>
              <a:t>(All at the Same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6359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rgbClr val="006633"/>
                </a:solidFill>
              </a:rPr>
              <a:t>Data is Key for Future Workloads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1B220-1603-C3FC-53D8-1911AF93A86A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8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1441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p</a:t>
            </a:r>
            <a:r>
              <a:rPr lang="en-US" sz="2200" dirty="0">
                <a:latin typeface="Tahoma"/>
                <a:cs typeface="Tahoma"/>
              </a:rPr>
              <a:t>rocessors </a:t>
            </a:r>
            <a:r>
              <a:rPr lang="en-US" dirty="0">
                <a:latin typeface="Tahoma"/>
                <a:cs typeface="Tahoma"/>
              </a:rPr>
              <a:t>&amp;</a:t>
            </a:r>
            <a:r>
              <a:rPr lang="en-US" sz="2200" dirty="0">
                <a:latin typeface="Tahoma"/>
                <a:cs typeface="Tahoma"/>
              </a:rPr>
              <a:t> communication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&amp;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software, compilers,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 &amp; theoretical </a:t>
            </a:r>
            <a:r>
              <a:rPr lang="en-US" dirty="0">
                <a:latin typeface="Tahoma"/>
                <a:cs typeface="Tahoma"/>
              </a:rPr>
              <a:t>f</a:t>
            </a:r>
            <a:r>
              <a:rPr lang="en-US" sz="2200" dirty="0">
                <a:latin typeface="Tahoma"/>
                <a:cs typeface="Tahoma"/>
              </a:rPr>
              <a:t>oundations?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501476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D90B00"/>
                  </a:solidFill>
                  <a:effectLst/>
                  <a:uLnTx/>
                  <a:uFillTx/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90B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utoUpdateAnimBg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2022.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/>
              <a:t>		Two </a:t>
            </a:r>
            <a:r>
              <a:rPr lang="en-US" sz="6000" dirty="0"/>
              <a:t>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/>
              <a:t>1. Processing near Memory</a:t>
            </a:r>
          </a:p>
          <a:p>
            <a:pPr algn="l"/>
            <a:r>
              <a:rPr lang="en-US" sz="3600" dirty="0"/>
              <a:t>2. Processing using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211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1AE0-544C-AA4C-B8F5-232DBF7E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PIM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999D-0C9A-9C49-95EE-90346FD7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2564904"/>
            <a:ext cx="3475112" cy="1993776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Onur Mutlu, </a:t>
            </a:r>
            <a:r>
              <a:rPr lang="en-US" sz="1200" dirty="0" err="1"/>
              <a:t>Saugata</a:t>
            </a:r>
            <a:r>
              <a:rPr lang="en-US" sz="1200" dirty="0"/>
              <a:t> Ghose, Juan Gomez-Luna, and </a:t>
            </a:r>
            <a:r>
              <a:rPr lang="en-US" sz="1200" dirty="0" err="1"/>
              <a:t>Rachata</a:t>
            </a:r>
            <a:r>
              <a:rPr lang="en-US" sz="1200" dirty="0"/>
              <a:t> </a:t>
            </a:r>
            <a:r>
              <a:rPr lang="en-US" sz="1200" dirty="0" err="1"/>
              <a:t>Ausavarungnirun</a:t>
            </a:r>
            <a:r>
              <a:rPr lang="en-US" sz="1200" dirty="0"/>
              <a:t>,</a:t>
            </a:r>
            <a:br>
              <a:rPr lang="en-US" sz="1200" dirty="0"/>
            </a:br>
            <a:r>
              <a:rPr lang="en-US" sz="1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lang="en-US" sz="1200" dirty="0"/>
            </a:br>
            <a:r>
              <a:rPr lang="en-US" sz="1200" i="1" dirty="0"/>
              <a:t>Invited Book Chapter in </a:t>
            </a:r>
            <a:r>
              <a:rPr lang="en-US" sz="1200" b="1" i="1" dirty="0">
                <a:hlinkClick r:id="rId3"/>
              </a:rPr>
              <a:t>Emerging Computing: From Devices to Systems - Looking Beyond Moore and Von Neumann</a:t>
            </a:r>
            <a:r>
              <a:rPr lang="en-US" sz="1200" dirty="0"/>
              <a:t>, Springer, to be published in 2021.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Video on "Memory-Centric Computing Systems"</a:t>
            </a:r>
            <a:r>
              <a:rPr lang="en-US" sz="1200" dirty="0">
                <a:solidFill>
                  <a:srgbClr val="0432FF"/>
                </a:solidFill>
              </a:rPr>
              <a:t> </a:t>
            </a:r>
            <a:r>
              <a:rPr lang="en-US" sz="1200" dirty="0"/>
              <a:t>(1 hour 51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D8FFF-445C-E441-A3A7-FFE2CB54C3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83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491F0-7113-1E49-91B6-188FB8991FFE}"/>
              </a:ext>
            </a:extLst>
          </p:cNvPr>
          <p:cNvSpPr txBox="1"/>
          <p:nvPr/>
        </p:nvSpPr>
        <p:spPr>
          <a:xfrm>
            <a:off x="1338545" y="6472238"/>
            <a:ext cx="7074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https://people.inf.ethz.ch/omutlu/pub/ModernPrimerOnPIM_springer-emerging-computing-bookchapter21.pdf</a:t>
            </a:r>
            <a:r>
              <a:rPr lang="en-US" sz="1100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CDE0-5982-5347-942A-A8DEDE38D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40" y="962776"/>
            <a:ext cx="4320000" cy="239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CD49D-F1D9-8C48-AEDA-A8536DAA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0" y="3284984"/>
            <a:ext cx="4320000" cy="3066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24E45-573F-2840-A943-99389681D2C5}"/>
              </a:ext>
            </a:extLst>
          </p:cNvPr>
          <p:cNvSpPr/>
          <p:nvPr/>
        </p:nvSpPr>
        <p:spPr bwMode="auto">
          <a:xfrm>
            <a:off x="762000" y="4148469"/>
            <a:ext cx="4038600" cy="880732"/>
          </a:xfrm>
          <a:prstGeom prst="rect">
            <a:avLst/>
          </a:prstGeom>
          <a:solidFill>
            <a:srgbClr val="92D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843A9-7492-9840-B7E6-073C9B639DF6}"/>
              </a:ext>
            </a:extLst>
          </p:cNvPr>
          <p:cNvSpPr/>
          <p:nvPr/>
        </p:nvSpPr>
        <p:spPr bwMode="auto">
          <a:xfrm>
            <a:off x="762000" y="5029199"/>
            <a:ext cx="4038600" cy="1143002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012C3-4F4D-B24C-9E58-B765C26A8E1C}"/>
              </a:ext>
            </a:extLst>
          </p:cNvPr>
          <p:cNvSpPr/>
          <p:nvPr/>
        </p:nvSpPr>
        <p:spPr bwMode="auto">
          <a:xfrm>
            <a:off x="688240" y="992902"/>
            <a:ext cx="4188560" cy="454898"/>
          </a:xfrm>
          <a:prstGeom prst="rect">
            <a:avLst/>
          </a:prstGeom>
          <a:solidFill>
            <a:srgbClr val="0070C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75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Introduction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Geraldo F. Oliveira</a:t>
            </a:r>
          </a:p>
          <a:p>
            <a:pPr eaLnBrk="1" hangingPunct="1"/>
            <a:r>
              <a:rPr lang="en-US" altLang="en-US" sz="3200" kern="0" dirty="0">
                <a:ea typeface="ＭＳ Ｐゴシック" panose="020B0600070205080204" pitchFamily="34" charset="-128"/>
              </a:rPr>
              <a:t>Prof. Onur Mutlu </a:t>
            </a:r>
            <a:br>
              <a:rPr lang="en-US" altLang="en-US" sz="3200" kern="0" dirty="0">
                <a:ea typeface="ＭＳ Ｐゴシック" panose="020B0600070205080204" pitchFamily="34" charset="-128"/>
              </a:rPr>
            </a:br>
            <a:endParaRPr lang="en-US" altLang="en-US" sz="2800" kern="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HEART 2024</a:t>
            </a: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21 June 2024</a:t>
            </a:r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42904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/>
              <a:t>Data Overwhelms Modern Machines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DBA5BF-B61F-33D5-6EC5-5621170C67FE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9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449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7.xml><?xml version="1.0" encoding="utf-8"?>
<a:theme xmlns:a="http://schemas.openxmlformats.org/drawingml/2006/main" name="1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42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61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7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336329</TotalTime>
  <Words>4042</Words>
  <Application>Microsoft Macintosh PowerPoint</Application>
  <PresentationFormat>On-screen Show (4:3)</PresentationFormat>
  <Paragraphs>686</Paragraphs>
  <Slides>84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71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173" baseType="lpstr">
      <vt:lpstr>europa</vt:lpstr>
      <vt:lpstr>medium-content-sans-serif-font</vt:lpstr>
      <vt:lpstr>Myriad Pro Bold Cond</vt:lpstr>
      <vt:lpstr>Arial</vt:lpstr>
      <vt:lpstr>Calibri</vt:lpstr>
      <vt:lpstr>Calibri Light</vt:lpstr>
      <vt:lpstr>Cambria</vt:lpstr>
      <vt:lpstr>Cambria Math</vt:lpstr>
      <vt:lpstr>Corbel</vt:lpstr>
      <vt:lpstr>Futura Medium</vt:lpstr>
      <vt:lpstr>Garamond</vt:lpstr>
      <vt:lpstr>Gill Sans</vt:lpstr>
      <vt:lpstr>Gill Sans MT</vt:lpstr>
      <vt:lpstr>Tahoma</vt:lpstr>
      <vt:lpstr>Times New Roman</vt:lpstr>
      <vt:lpstr>Trebuchet MS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153_Edge</vt:lpstr>
      <vt:lpstr>5_Edge</vt:lpstr>
      <vt:lpstr>7_Edge</vt:lpstr>
      <vt:lpstr>18_Edge</vt:lpstr>
      <vt:lpstr>4_sesha-theme</vt:lpstr>
      <vt:lpstr>19_Edge</vt:lpstr>
      <vt:lpstr>11_Edge</vt:lpstr>
      <vt:lpstr>14_Edge</vt:lpstr>
      <vt:lpstr>2_Edge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25_Edge</vt:lpstr>
      <vt:lpstr>157_Edge</vt:lpstr>
      <vt:lpstr>31_Edge</vt:lpstr>
      <vt:lpstr>30_Edge</vt:lpstr>
      <vt:lpstr>33_Edge</vt:lpstr>
      <vt:lpstr>34_Edge</vt:lpstr>
      <vt:lpstr>Office Theme</vt:lpstr>
      <vt:lpstr>Custom Design</vt:lpstr>
      <vt:lpstr>15_Office Theme</vt:lpstr>
      <vt:lpstr>16_Office Theme</vt:lpstr>
      <vt:lpstr>BEER</vt:lpstr>
      <vt:lpstr>Visio</vt:lpstr>
      <vt:lpstr>Tutorial on  Memory-Centric Computing: Introduction </vt:lpstr>
      <vt:lpstr>Brief Self Introduction</vt:lpstr>
      <vt:lpstr>Agenda </vt:lpstr>
      <vt:lpstr>Agenda </vt:lpstr>
      <vt:lpstr>The Problem</vt:lpstr>
      <vt:lpstr>Data is Key for AI, ML, Genomics, …</vt:lpstr>
      <vt:lpstr>Huge Demand for Performance &amp; Efficiency</vt:lpstr>
      <vt:lpstr>Data is Key for Future Workloads</vt:lpstr>
      <vt:lpstr>Data Overwhelms Modern Machines </vt:lpstr>
      <vt:lpstr>PowerPoint Presentation</vt:lpstr>
      <vt:lpstr>PowerPoint Presentation</vt:lpstr>
      <vt:lpstr>Data is Key for Future Workloads</vt:lpstr>
      <vt:lpstr>PowerPoint Presentation</vt:lpstr>
      <vt:lpstr>Data Overwhelms Modern Machines …</vt:lpstr>
      <vt:lpstr>A Computing System</vt:lpstr>
      <vt:lpstr>Perils of Processor-Centric Design</vt:lpstr>
      <vt:lpstr>A Solution: Deeper and Larger Memory Hierarchies</vt:lpstr>
      <vt:lpstr>AMD’s 3D Last Level Cache (2021)</vt:lpstr>
      <vt:lpstr>Deeper and Larger Memory Hierarchies</vt:lpstr>
      <vt:lpstr>Deeper and Larger Memory Hierarchies</vt:lpstr>
      <vt:lpstr>PowerPoint Presentation</vt:lpstr>
      <vt:lpstr>Data Movement Overwhelms Accelerators</vt:lpstr>
      <vt:lpstr>The Problem</vt:lpstr>
      <vt:lpstr>The Problem</vt:lpstr>
      <vt:lpstr>Today’s Computing Systems</vt:lpstr>
      <vt:lpstr>Yet …</vt:lpstr>
      <vt:lpstr>The Performance Perspective</vt:lpstr>
      <vt:lpstr>The Performance Perspective (Today)</vt:lpstr>
      <vt:lpstr>The Performance Perspective (Today)</vt:lpstr>
      <vt:lpstr>Perils of Processor-Centric Design</vt:lpstr>
      <vt:lpstr>The Energy Perspective</vt:lpstr>
      <vt:lpstr>Data Movement vs. Computation Energy</vt:lpstr>
      <vt:lpstr>Data Movement vs. Computation Energy</vt:lpstr>
      <vt:lpstr>Data Movement vs. Computation Energy</vt:lpstr>
      <vt:lpstr>We Do Not Want to Move Data!</vt:lpstr>
      <vt:lpstr>We Need A Paradigm Shift To …</vt:lpstr>
      <vt:lpstr>Axiom</vt:lpstr>
      <vt:lpstr>How to Handle Data Well</vt:lpstr>
      <vt:lpstr>Corollaries: Computing Systems Today …</vt:lpstr>
      <vt:lpstr>Architectures for Intelligent Machines</vt:lpstr>
      <vt:lpstr>A Blueprint for Fundamentally Better Architectures</vt:lpstr>
      <vt:lpstr>We Need to Revisit the Entire Stack</vt:lpstr>
      <vt:lpstr>Data-Centric (Memory-Centric) Architectures</vt:lpstr>
      <vt:lpstr>Data-Centric Architectures: Properties</vt:lpstr>
      <vt:lpstr>Processing Data           Where It Makes Sense</vt:lpstr>
      <vt:lpstr>Process Data Where It Makes Sense </vt:lpstr>
      <vt:lpstr>We Need to Think Differently from the Past Approaches</vt:lpstr>
      <vt:lpstr>Mindset: Memory as an Accelerator</vt:lpstr>
      <vt:lpstr>Processing in Memory: An Old Idea (I)</vt:lpstr>
      <vt:lpstr>Processing in Memory: An Old Idea (II)</vt:lpstr>
      <vt:lpstr>Processing in Memory: An Old Idea (III)</vt:lpstr>
      <vt:lpstr>Why In-Memory Computation Today?</vt:lpstr>
      <vt:lpstr>Processing-in-Memory Landscape Today</vt:lpstr>
      <vt:lpstr>Memory Scaling Issues Are Real</vt:lpstr>
      <vt:lpstr>A Curious Phenomenon [Kim et al., ISCA 2014]</vt:lpstr>
      <vt:lpstr>PowerPoint Presentation</vt:lpstr>
      <vt:lpstr>Modern Memory is Prone to Disturbance Errors</vt:lpstr>
      <vt:lpstr>Most DRAM Modules Are Vulnerable</vt:lpstr>
      <vt:lpstr>The RowHammer Vulnerability</vt:lpstr>
      <vt:lpstr>RowHammer [ISCA 2014]</vt:lpstr>
      <vt:lpstr>Memory Scaling Issues Are Real</vt:lpstr>
      <vt:lpstr>Memory Scaling Issues Are Real</vt:lpstr>
      <vt:lpstr>The Story of RowHammer Tutorial …</vt:lpstr>
      <vt:lpstr>10 Years of RowHammer in 20 Minutes</vt:lpstr>
      <vt:lpstr>Latest RowHammer Lecture</vt:lpstr>
      <vt:lpstr>The Push from Circuits and Devices</vt:lpstr>
      <vt:lpstr>An Example Intelligent Controller</vt:lpstr>
      <vt:lpstr>Industry’s Intelligent DRAM Controllers (I)</vt:lpstr>
      <vt:lpstr>Industry’s Intelligent DRAM Controllers (II)</vt:lpstr>
      <vt:lpstr>Industry’s Intelligent DRAM Controllers (III)</vt:lpstr>
      <vt:lpstr>Industry’s Intelligent DRAM Controllers (IV)</vt:lpstr>
      <vt:lpstr>Are We Now BitFlip Free?</vt:lpstr>
      <vt:lpstr>RowPress [ISCA 2023]</vt:lpstr>
      <vt:lpstr>Emerging Memories Also Need Intelligent Controllers</vt:lpstr>
      <vt:lpstr>Industry Is Writing Papers About It, Too</vt:lpstr>
      <vt:lpstr>Call for Intelligent Memory Controllers</vt:lpstr>
      <vt:lpstr>The Takeaway</vt:lpstr>
      <vt:lpstr>Three Key Systems &amp; Application Trends</vt:lpstr>
      <vt:lpstr>Challenge and Opportunity for Future</vt:lpstr>
      <vt:lpstr>Goal: Processing Inside Memory</vt:lpstr>
      <vt:lpstr>PIM Review and Open Problems</vt:lpstr>
      <vt:lpstr>Processing in Memory:   Two Approaches</vt:lpstr>
      <vt:lpstr>Two PIM Approaches</vt:lpstr>
      <vt:lpstr>Tutorial on  Memory-Centric Computing: Introduction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De Oliveira Junior  Geraldo Francisco</cp:lastModifiedBy>
  <cp:revision>3238</cp:revision>
  <cp:lastPrinted>2017-12-05T03:30:35Z</cp:lastPrinted>
  <dcterms:created xsi:type="dcterms:W3CDTF">2010-10-08T20:41:54Z</dcterms:created>
  <dcterms:modified xsi:type="dcterms:W3CDTF">2024-06-20T10:16:22Z</dcterms:modified>
</cp:coreProperties>
</file>