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2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3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6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7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theme/theme37.xml" ContentType="application/vnd.openxmlformats-officedocument.theme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theme/theme38.xml" ContentType="application/vnd.openxmlformats-officedocument.theme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theme/theme39.xml" ContentType="application/vnd.openxmlformats-officedocument.theme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theme/theme40.xml" ContentType="application/vnd.openxmlformats-officedocument.theme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theme/theme41.xml" ContentType="application/vnd.openxmlformats-officedocument.theme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theme/theme42.xml" ContentType="application/vnd.openxmlformats-officedocument.theme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theme/theme43.xml" ContentType="application/vnd.openxmlformats-officedocument.theme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theme/theme44.xml" ContentType="application/vnd.openxmlformats-officedocument.theme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theme/theme45.xml" ContentType="application/vnd.openxmlformats-officedocument.theme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theme/theme46.xml" ContentType="application/vnd.openxmlformats-officedocument.theme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theme/theme47.xml" ContentType="application/vnd.openxmlformats-officedocument.theme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theme/theme48.xml" ContentType="application/vnd.openxmlformats-officedocument.theme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theme/theme49.xml" ContentType="application/vnd.openxmlformats-officedocument.theme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theme/theme50.xml" ContentType="application/vnd.openxmlformats-officedocument.theme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theme/theme51.xml" ContentType="application/vnd.openxmlformats-officedocument.theme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theme/theme52.xml" ContentType="application/vnd.openxmlformats-officedocument.theme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theme/theme53.xml" ContentType="application/vnd.openxmlformats-officedocument.theme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theme/theme54.xml" ContentType="application/vnd.openxmlformats-officedocument.theme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theme/theme55.xml" ContentType="application/vnd.openxmlformats-officedocument.theme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theme/theme56.xml" ContentType="application/vnd.openxmlformats-officedocument.theme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theme/theme57.xml" ContentType="application/vnd.openxmlformats-officedocument.theme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theme/theme58.xml" ContentType="application/vnd.openxmlformats-officedocument.theme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theme/theme59.xml" ContentType="application/vnd.openxmlformats-officedocument.theme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theme/theme60.xml" ContentType="application/vnd.openxmlformats-officedocument.theme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theme/theme61.xml" ContentType="application/vnd.openxmlformats-officedocument.theme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theme/theme62.xml" ContentType="application/vnd.openxmlformats-officedocument.theme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theme/theme64.xml" ContentType="application/vnd.openxmlformats-officedocument.theme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theme/theme65.xml" ContentType="application/vnd.openxmlformats-officedocument.theme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theme/theme66.xml" ContentType="application/vnd.openxmlformats-officedocument.theme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theme/theme67.xml" ContentType="application/vnd.openxmlformats-officedocument.theme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theme/theme68.xml" ContentType="application/vnd.openxmlformats-officedocument.theme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theme/theme69.xml" ContentType="application/vnd.openxmlformats-officedocument.theme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theme/theme70.xml" ContentType="application/vnd.openxmlformats-officedocument.theme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theme/theme71.xml" ContentType="application/vnd.openxmlformats-officedocument.theme+xml"/>
  <Override PartName="/ppt/theme/theme72.xml" ContentType="application/vnd.openxmlformats-officedocument.theme+xml"/>
  <Override PartName="/ppt/theme/theme7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52" r:id="rId23"/>
    <p:sldMasterId id="2147485665" r:id="rId24"/>
    <p:sldMasterId id="2147485714" r:id="rId25"/>
    <p:sldMasterId id="2147486472" r:id="rId26"/>
    <p:sldMasterId id="2147486594" r:id="rId27"/>
    <p:sldMasterId id="2147486871" r:id="rId28"/>
    <p:sldMasterId id="2147487120" r:id="rId29"/>
    <p:sldMasterId id="2147487144" r:id="rId30"/>
    <p:sldMasterId id="2147487194" r:id="rId31"/>
    <p:sldMasterId id="2147487206" r:id="rId32"/>
    <p:sldMasterId id="2147487258" r:id="rId33"/>
    <p:sldMasterId id="2147487574" r:id="rId34"/>
    <p:sldMasterId id="2147487623" r:id="rId35"/>
    <p:sldMasterId id="2147487743" r:id="rId36"/>
    <p:sldMasterId id="2147488072" r:id="rId37"/>
    <p:sldMasterId id="2147488085" r:id="rId38"/>
    <p:sldMasterId id="2147488097" r:id="rId39"/>
    <p:sldMasterId id="2147488265" r:id="rId40"/>
    <p:sldMasterId id="2147488316" r:id="rId41"/>
    <p:sldMasterId id="2147488340" r:id="rId42"/>
    <p:sldMasterId id="2147488378" r:id="rId43"/>
    <p:sldMasterId id="2147488559" r:id="rId44"/>
    <p:sldMasterId id="2147488624" r:id="rId45"/>
    <p:sldMasterId id="2147488637" r:id="rId46"/>
    <p:sldMasterId id="2147488747" r:id="rId47"/>
    <p:sldMasterId id="2147488978" r:id="rId48"/>
    <p:sldMasterId id="2147488991" r:id="rId49"/>
    <p:sldMasterId id="2147489016" r:id="rId50"/>
    <p:sldMasterId id="2147489028" r:id="rId51"/>
    <p:sldMasterId id="2147489216" r:id="rId52"/>
    <p:sldMasterId id="2147489228" r:id="rId53"/>
    <p:sldMasterId id="2147489252" r:id="rId54"/>
    <p:sldMasterId id="2147489265" r:id="rId55"/>
    <p:sldMasterId id="2147489277" r:id="rId56"/>
    <p:sldMasterId id="2147489289" r:id="rId57"/>
    <p:sldMasterId id="2147489550" r:id="rId58"/>
    <p:sldMasterId id="2147489562" r:id="rId59"/>
    <p:sldMasterId id="2147489587" r:id="rId60"/>
    <p:sldMasterId id="2147489611" r:id="rId61"/>
    <p:sldMasterId id="2147489643" r:id="rId62"/>
    <p:sldMasterId id="2147489805" r:id="rId63"/>
    <p:sldMasterId id="2147489818" r:id="rId64"/>
    <p:sldMasterId id="2147489843" r:id="rId65"/>
    <p:sldMasterId id="2147489925" r:id="rId66"/>
    <p:sldMasterId id="2147489950" r:id="rId67"/>
    <p:sldMasterId id="2147490040" r:id="rId68"/>
    <p:sldMasterId id="2147490045" r:id="rId69"/>
    <p:sldMasterId id="2147490057" r:id="rId70"/>
    <p:sldMasterId id="2147490114" r:id="rId71"/>
  </p:sldMasterIdLst>
  <p:notesMasterIdLst>
    <p:notesMasterId r:id="rId156"/>
  </p:notesMasterIdLst>
  <p:handoutMasterIdLst>
    <p:handoutMasterId r:id="rId157"/>
  </p:handoutMasterIdLst>
  <p:sldIdLst>
    <p:sldId id="7250" r:id="rId72"/>
    <p:sldId id="7681" r:id="rId73"/>
    <p:sldId id="7682" r:id="rId74"/>
    <p:sldId id="7683" r:id="rId75"/>
    <p:sldId id="5219" r:id="rId76"/>
    <p:sldId id="5218" r:id="rId77"/>
    <p:sldId id="6819" r:id="rId78"/>
    <p:sldId id="5220" r:id="rId79"/>
    <p:sldId id="5221" r:id="rId80"/>
    <p:sldId id="5222" r:id="rId81"/>
    <p:sldId id="5223" r:id="rId82"/>
    <p:sldId id="4457" r:id="rId83"/>
    <p:sldId id="4436" r:id="rId84"/>
    <p:sldId id="5224" r:id="rId85"/>
    <p:sldId id="5225" r:id="rId86"/>
    <p:sldId id="5232" r:id="rId87"/>
    <p:sldId id="7091" r:id="rId88"/>
    <p:sldId id="7092" r:id="rId89"/>
    <p:sldId id="7093" r:id="rId90"/>
    <p:sldId id="6912" r:id="rId91"/>
    <p:sldId id="5725" r:id="rId92"/>
    <p:sldId id="7625" r:id="rId93"/>
    <p:sldId id="5238" r:id="rId94"/>
    <p:sldId id="5239" r:id="rId95"/>
    <p:sldId id="5242" r:id="rId96"/>
    <p:sldId id="5400" r:id="rId97"/>
    <p:sldId id="5205" r:id="rId98"/>
    <p:sldId id="5245" r:id="rId99"/>
    <p:sldId id="5246" r:id="rId100"/>
    <p:sldId id="5247" r:id="rId101"/>
    <p:sldId id="5249" r:id="rId102"/>
    <p:sldId id="5509" r:id="rId103"/>
    <p:sldId id="6156" r:id="rId104"/>
    <p:sldId id="7026" r:id="rId105"/>
    <p:sldId id="5253" r:id="rId106"/>
    <p:sldId id="5254" r:id="rId107"/>
    <p:sldId id="5228" r:id="rId108"/>
    <p:sldId id="7104" r:id="rId109"/>
    <p:sldId id="7153" r:id="rId110"/>
    <p:sldId id="5645" r:id="rId111"/>
    <p:sldId id="7154" r:id="rId112"/>
    <p:sldId id="6303" r:id="rId113"/>
    <p:sldId id="5374" r:id="rId114"/>
    <p:sldId id="5388" r:id="rId115"/>
    <p:sldId id="5233" r:id="rId116"/>
    <p:sldId id="7239" r:id="rId117"/>
    <p:sldId id="5465" r:id="rId118"/>
    <p:sldId id="7276" r:id="rId119"/>
    <p:sldId id="6593" r:id="rId120"/>
    <p:sldId id="6594" r:id="rId121"/>
    <p:sldId id="7268" r:id="rId122"/>
    <p:sldId id="7255" r:id="rId123"/>
    <p:sldId id="7020" r:id="rId124"/>
    <p:sldId id="7626" r:id="rId125"/>
    <p:sldId id="3584" r:id="rId126"/>
    <p:sldId id="6050" r:id="rId127"/>
    <p:sldId id="3586" r:id="rId128"/>
    <p:sldId id="3848" r:id="rId129"/>
    <p:sldId id="3585" r:id="rId130"/>
    <p:sldId id="7571" r:id="rId131"/>
    <p:sldId id="7572" r:id="rId132"/>
    <p:sldId id="7627" r:id="rId133"/>
    <p:sldId id="7611" r:id="rId134"/>
    <p:sldId id="7612" r:id="rId135"/>
    <p:sldId id="7613" r:id="rId136"/>
    <p:sldId id="7628" r:id="rId137"/>
    <p:sldId id="7271" r:id="rId138"/>
    <p:sldId id="7298" r:id="rId139"/>
    <p:sldId id="7374" r:id="rId140"/>
    <p:sldId id="7375" r:id="rId141"/>
    <p:sldId id="7376" r:id="rId142"/>
    <p:sldId id="7379" r:id="rId143"/>
    <p:sldId id="7568" r:id="rId144"/>
    <p:sldId id="7025" r:id="rId145"/>
    <p:sldId id="4143" r:id="rId146"/>
    <p:sldId id="4144" r:id="rId147"/>
    <p:sldId id="5215" r:id="rId148"/>
    <p:sldId id="5234" r:id="rId149"/>
    <p:sldId id="6852" r:id="rId150"/>
    <p:sldId id="5540" r:id="rId151"/>
    <p:sldId id="6595" r:id="rId152"/>
    <p:sldId id="7254" r:id="rId153"/>
    <p:sldId id="7253" r:id="rId154"/>
    <p:sldId id="7684" r:id="rId15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432FF"/>
    <a:srgbClr val="1A5712"/>
    <a:srgbClr val="8C0000"/>
    <a:srgbClr val="FF00C4"/>
    <a:srgbClr val="948A54"/>
    <a:srgbClr val="2A55D6"/>
    <a:srgbClr val="663D6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358" autoAdjust="0"/>
    <p:restoredTop sz="95455" autoAdjust="0"/>
  </p:normalViewPr>
  <p:slideViewPr>
    <p:cSldViewPr>
      <p:cViewPr varScale="1">
        <p:scale>
          <a:sx n="109" d="100"/>
          <a:sy n="109" d="100"/>
        </p:scale>
        <p:origin x="5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4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" Target="slides/slide13.xml"/><Relationship Id="rId138" Type="http://schemas.openxmlformats.org/officeDocument/2006/relationships/slide" Target="slides/slide67.xml"/><Relationship Id="rId159" Type="http://schemas.openxmlformats.org/officeDocument/2006/relationships/viewProps" Target="viewProps.xml"/><Relationship Id="rId107" Type="http://schemas.openxmlformats.org/officeDocument/2006/relationships/slide" Target="slides/slide3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" Target="slides/slide3.xml"/><Relationship Id="rId128" Type="http://schemas.openxmlformats.org/officeDocument/2006/relationships/slide" Target="slides/slide57.xml"/><Relationship Id="rId149" Type="http://schemas.openxmlformats.org/officeDocument/2006/relationships/slide" Target="slides/slide78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24.xml"/><Relationship Id="rId160" Type="http://schemas.openxmlformats.org/officeDocument/2006/relationships/theme" Target="theme/theme1.xml"/><Relationship Id="rId22" Type="http://schemas.openxmlformats.org/officeDocument/2006/relationships/slideMaster" Target="slideMasters/slideMaster22.xml"/><Relationship Id="rId43" Type="http://schemas.openxmlformats.org/officeDocument/2006/relationships/slideMaster" Target="slideMasters/slideMaster43.xml"/><Relationship Id="rId64" Type="http://schemas.openxmlformats.org/officeDocument/2006/relationships/slideMaster" Target="slideMasters/slideMaster64.xml"/><Relationship Id="rId118" Type="http://schemas.openxmlformats.org/officeDocument/2006/relationships/slide" Target="slides/slide47.xml"/><Relationship Id="rId139" Type="http://schemas.openxmlformats.org/officeDocument/2006/relationships/slide" Target="slides/slide68.xml"/><Relationship Id="rId85" Type="http://schemas.openxmlformats.org/officeDocument/2006/relationships/slide" Target="slides/slide14.xml"/><Relationship Id="rId150" Type="http://schemas.openxmlformats.org/officeDocument/2006/relationships/slide" Target="slides/slide79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32.xml"/><Relationship Id="rId108" Type="http://schemas.openxmlformats.org/officeDocument/2006/relationships/slide" Target="slides/slide37.xml"/><Relationship Id="rId124" Type="http://schemas.openxmlformats.org/officeDocument/2006/relationships/slide" Target="slides/slide53.xml"/><Relationship Id="rId129" Type="http://schemas.openxmlformats.org/officeDocument/2006/relationships/slide" Target="slides/slide58.xml"/><Relationship Id="rId54" Type="http://schemas.openxmlformats.org/officeDocument/2006/relationships/slideMaster" Target="slideMasters/slideMaster54.xml"/><Relationship Id="rId70" Type="http://schemas.openxmlformats.org/officeDocument/2006/relationships/slideMaster" Target="slideMasters/slideMaster70.xml"/><Relationship Id="rId75" Type="http://schemas.openxmlformats.org/officeDocument/2006/relationships/slide" Target="slides/slide4.xml"/><Relationship Id="rId91" Type="http://schemas.openxmlformats.org/officeDocument/2006/relationships/slide" Target="slides/slide20.xml"/><Relationship Id="rId96" Type="http://schemas.openxmlformats.org/officeDocument/2006/relationships/slide" Target="slides/slide25.xml"/><Relationship Id="rId140" Type="http://schemas.openxmlformats.org/officeDocument/2006/relationships/slide" Target="slides/slide69.xml"/><Relationship Id="rId145" Type="http://schemas.openxmlformats.org/officeDocument/2006/relationships/slide" Target="slides/slide74.xml"/><Relationship Id="rId16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43.xml"/><Relationship Id="rId119" Type="http://schemas.openxmlformats.org/officeDocument/2006/relationships/slide" Target="slides/slide48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81" Type="http://schemas.openxmlformats.org/officeDocument/2006/relationships/slide" Target="slides/slide10.xml"/><Relationship Id="rId86" Type="http://schemas.openxmlformats.org/officeDocument/2006/relationships/slide" Target="slides/slide15.xml"/><Relationship Id="rId130" Type="http://schemas.openxmlformats.org/officeDocument/2006/relationships/slide" Target="slides/slide59.xml"/><Relationship Id="rId135" Type="http://schemas.openxmlformats.org/officeDocument/2006/relationships/slide" Target="slides/slide64.xml"/><Relationship Id="rId151" Type="http://schemas.openxmlformats.org/officeDocument/2006/relationships/slide" Target="slides/slide80.xml"/><Relationship Id="rId156" Type="http://schemas.openxmlformats.org/officeDocument/2006/relationships/notesMaster" Target="notesMasters/notesMaster1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38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5.xml"/><Relationship Id="rId97" Type="http://schemas.openxmlformats.org/officeDocument/2006/relationships/slide" Target="slides/slide26.xml"/><Relationship Id="rId104" Type="http://schemas.openxmlformats.org/officeDocument/2006/relationships/slide" Target="slides/slide33.xml"/><Relationship Id="rId120" Type="http://schemas.openxmlformats.org/officeDocument/2006/relationships/slide" Target="slides/slide49.xml"/><Relationship Id="rId125" Type="http://schemas.openxmlformats.org/officeDocument/2006/relationships/slide" Target="slides/slide54.xml"/><Relationship Id="rId141" Type="http://schemas.openxmlformats.org/officeDocument/2006/relationships/slide" Target="slides/slide70.xml"/><Relationship Id="rId146" Type="http://schemas.openxmlformats.org/officeDocument/2006/relationships/slide" Target="slides/slide75.xml"/><Relationship Id="rId7" Type="http://schemas.openxmlformats.org/officeDocument/2006/relationships/slideMaster" Target="slideMasters/slideMaster7.xml"/><Relationship Id="rId71" Type="http://schemas.openxmlformats.org/officeDocument/2006/relationships/slideMaster" Target="slideMasters/slideMaster71.xml"/><Relationship Id="rId92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" Target="slides/slide16.xml"/><Relationship Id="rId110" Type="http://schemas.openxmlformats.org/officeDocument/2006/relationships/slide" Target="slides/slide39.xml"/><Relationship Id="rId115" Type="http://schemas.openxmlformats.org/officeDocument/2006/relationships/slide" Target="slides/slide44.xml"/><Relationship Id="rId131" Type="http://schemas.openxmlformats.org/officeDocument/2006/relationships/slide" Target="slides/slide60.xml"/><Relationship Id="rId136" Type="http://schemas.openxmlformats.org/officeDocument/2006/relationships/slide" Target="slides/slide65.xml"/><Relationship Id="rId157" Type="http://schemas.openxmlformats.org/officeDocument/2006/relationships/handoutMaster" Target="handoutMasters/handoutMaster1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11.xml"/><Relationship Id="rId152" Type="http://schemas.openxmlformats.org/officeDocument/2006/relationships/slide" Target="slides/slide8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6.xml"/><Relationship Id="rId100" Type="http://schemas.openxmlformats.org/officeDocument/2006/relationships/slide" Target="slides/slide29.xml"/><Relationship Id="rId105" Type="http://schemas.openxmlformats.org/officeDocument/2006/relationships/slide" Target="slides/slide34.xml"/><Relationship Id="rId126" Type="http://schemas.openxmlformats.org/officeDocument/2006/relationships/slide" Target="slides/slide55.xml"/><Relationship Id="rId147" Type="http://schemas.openxmlformats.org/officeDocument/2006/relationships/slide" Target="slides/slide76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.xml"/><Relationship Id="rId93" Type="http://schemas.openxmlformats.org/officeDocument/2006/relationships/slide" Target="slides/slide22.xml"/><Relationship Id="rId98" Type="http://schemas.openxmlformats.org/officeDocument/2006/relationships/slide" Target="slides/slide27.xml"/><Relationship Id="rId121" Type="http://schemas.openxmlformats.org/officeDocument/2006/relationships/slide" Target="slides/slide50.xml"/><Relationship Id="rId142" Type="http://schemas.openxmlformats.org/officeDocument/2006/relationships/slide" Target="slides/slide71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116" Type="http://schemas.openxmlformats.org/officeDocument/2006/relationships/slide" Target="slides/slide45.xml"/><Relationship Id="rId137" Type="http://schemas.openxmlformats.org/officeDocument/2006/relationships/slide" Target="slides/slide66.xml"/><Relationship Id="rId158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" Target="slides/slide12.xml"/><Relationship Id="rId88" Type="http://schemas.openxmlformats.org/officeDocument/2006/relationships/slide" Target="slides/slide17.xml"/><Relationship Id="rId111" Type="http://schemas.openxmlformats.org/officeDocument/2006/relationships/slide" Target="slides/slide40.xml"/><Relationship Id="rId132" Type="http://schemas.openxmlformats.org/officeDocument/2006/relationships/slide" Target="slides/slide61.xml"/><Relationship Id="rId153" Type="http://schemas.openxmlformats.org/officeDocument/2006/relationships/slide" Target="slides/slide82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35.xml"/><Relationship Id="rId127" Type="http://schemas.openxmlformats.org/officeDocument/2006/relationships/slide" Target="slides/slide56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2.xml"/><Relationship Id="rId78" Type="http://schemas.openxmlformats.org/officeDocument/2006/relationships/slide" Target="slides/slide7.xml"/><Relationship Id="rId94" Type="http://schemas.openxmlformats.org/officeDocument/2006/relationships/slide" Target="slides/slide23.xml"/><Relationship Id="rId99" Type="http://schemas.openxmlformats.org/officeDocument/2006/relationships/slide" Target="slides/slide28.xml"/><Relationship Id="rId101" Type="http://schemas.openxmlformats.org/officeDocument/2006/relationships/slide" Target="slides/slide30.xml"/><Relationship Id="rId122" Type="http://schemas.openxmlformats.org/officeDocument/2006/relationships/slide" Target="slides/slide51.xml"/><Relationship Id="rId143" Type="http://schemas.openxmlformats.org/officeDocument/2006/relationships/slide" Target="slides/slide72.xml"/><Relationship Id="rId148" Type="http://schemas.openxmlformats.org/officeDocument/2006/relationships/slide" Target="slides/slide7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" Target="slides/slide18.xml"/><Relationship Id="rId112" Type="http://schemas.openxmlformats.org/officeDocument/2006/relationships/slide" Target="slides/slide41.xml"/><Relationship Id="rId133" Type="http://schemas.openxmlformats.org/officeDocument/2006/relationships/slide" Target="slides/slide62.xml"/><Relationship Id="rId154" Type="http://schemas.openxmlformats.org/officeDocument/2006/relationships/slide" Target="slides/slide83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" Target="slides/slide8.xml"/><Relationship Id="rId102" Type="http://schemas.openxmlformats.org/officeDocument/2006/relationships/slide" Target="slides/slide31.xml"/><Relationship Id="rId123" Type="http://schemas.openxmlformats.org/officeDocument/2006/relationships/slide" Target="slides/slide52.xml"/><Relationship Id="rId144" Type="http://schemas.openxmlformats.org/officeDocument/2006/relationships/slide" Target="slides/slide73.xml"/><Relationship Id="rId90" Type="http://schemas.openxmlformats.org/officeDocument/2006/relationships/slide" Target="slides/slide19.xml"/><Relationship Id="rId27" Type="http://schemas.openxmlformats.org/officeDocument/2006/relationships/slideMaster" Target="slideMasters/slideMaster27.xml"/><Relationship Id="rId48" Type="http://schemas.openxmlformats.org/officeDocument/2006/relationships/slideMaster" Target="slideMasters/slideMaster48.xml"/><Relationship Id="rId69" Type="http://schemas.openxmlformats.org/officeDocument/2006/relationships/slideMaster" Target="slideMasters/slideMaster69.xml"/><Relationship Id="rId113" Type="http://schemas.openxmlformats.org/officeDocument/2006/relationships/slide" Target="slides/slide42.xml"/><Relationship Id="rId134" Type="http://schemas.openxmlformats.org/officeDocument/2006/relationships/slide" Target="slides/slide63.xml"/><Relationship Id="rId80" Type="http://schemas.openxmlformats.org/officeDocument/2006/relationships/slide" Target="slides/slide9.xml"/><Relationship Id="rId155" Type="http://schemas.openxmlformats.org/officeDocument/2006/relationships/slide" Target="slides/slide8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geraldo\Downloads\energy_data%20movemen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geraldo\Downloads\energy_data%20movemen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450539791016692"/>
          <c:y val="0.20925669962517277"/>
          <c:w val="0.67405083293159773"/>
          <c:h val="0.63376124972111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Energy (pJ)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ADD (int)</c:v>
                </c:pt>
                <c:pt idx="1">
                  <c:v>ADD (float)</c:v>
                </c:pt>
                <c:pt idx="2">
                  <c:v>Register File</c:v>
                </c:pt>
                <c:pt idx="3">
                  <c:v> MULT (int)</c:v>
                </c:pt>
                <c:pt idx="4">
                  <c:v>MULT (float)</c:v>
                </c:pt>
                <c:pt idx="5">
                  <c:v>SRAM Cache</c:v>
                </c:pt>
                <c:pt idx="6">
                  <c:v>DRAM 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</c:v>
                </c:pt>
                <c:pt idx="1">
                  <c:v>0.9</c:v>
                </c:pt>
                <c:pt idx="2">
                  <c:v>1</c:v>
                </c:pt>
                <c:pt idx="3">
                  <c:v>3.1</c:v>
                </c:pt>
                <c:pt idx="4">
                  <c:v>3.7</c:v>
                </c:pt>
                <c:pt idx="5">
                  <c:v>5</c:v>
                </c:pt>
                <c:pt idx="6">
                  <c:v>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4-8D47-A68C-B1EE97E20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924789647"/>
        <c:axId val="92479129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ADD (int) Relative Cost</c:v>
                </c:pt>
              </c:strCache>
            </c:strRef>
          </c:tx>
          <c:spPr>
            <a:ln w="60325" cap="rnd">
              <a:solidFill>
                <a:schemeClr val="tx2"/>
              </a:solidFill>
              <a:round/>
            </a:ln>
            <a:effectLst/>
          </c:spPr>
          <c:marker>
            <c:symbol val="diamond"/>
            <c:size val="15"/>
            <c:spPr>
              <a:solidFill>
                <a:schemeClr val="tx2"/>
              </a:solidFill>
              <a:ln w="15875">
                <a:solidFill>
                  <a:schemeClr val="tx2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ADD (int)</c:v>
                </c:pt>
                <c:pt idx="1">
                  <c:v>ADD (float)</c:v>
                </c:pt>
                <c:pt idx="2">
                  <c:v>Register File</c:v>
                </c:pt>
                <c:pt idx="3">
                  <c:v> MULT (int)</c:v>
                </c:pt>
                <c:pt idx="4">
                  <c:v>MULT (float)</c:v>
                </c:pt>
                <c:pt idx="5">
                  <c:v>SRAM Cache</c:v>
                </c:pt>
                <c:pt idx="6">
                  <c:v>DRAM 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9</c:v>
                </c:pt>
                <c:pt idx="2">
                  <c:v>10</c:v>
                </c:pt>
                <c:pt idx="3">
                  <c:v>31</c:v>
                </c:pt>
                <c:pt idx="4">
                  <c:v>37</c:v>
                </c:pt>
                <c:pt idx="5">
                  <c:v>50</c:v>
                </c:pt>
                <c:pt idx="6">
                  <c:v>6400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24-8D47-A68C-B1EE97E20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4789647"/>
        <c:axId val="924791295"/>
      </c:lineChart>
      <c:catAx>
        <c:axId val="92478964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924791295"/>
        <c:crosses val="autoZero"/>
        <c:auto val="1"/>
        <c:lblAlgn val="ctr"/>
        <c:lblOffset val="100"/>
        <c:noMultiLvlLbl val="0"/>
      </c:catAx>
      <c:valAx>
        <c:axId val="924791295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n-US" dirty="0"/>
                  <a:t>Energy for a 32-bit Operation (log scale)</a:t>
                </a:r>
              </a:p>
            </c:rich>
          </c:tx>
          <c:layout>
            <c:manualLayout>
              <c:xMode val="edge"/>
              <c:yMode val="edge"/>
              <c:x val="0.1477584051993501"/>
              <c:y val="0.160695077903082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92478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2499214383916297"/>
          <c:y val="0.145730285308277"/>
          <c:w val="0.50380604210188007"/>
          <c:h val="6.09408687710169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450539791016692"/>
          <c:y val="0.20925669962517277"/>
          <c:w val="0.67405083293159773"/>
          <c:h val="0.63376124972111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Energy (pJ)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ADD (int)</c:v>
                </c:pt>
                <c:pt idx="1">
                  <c:v>ADD (float)</c:v>
                </c:pt>
                <c:pt idx="2">
                  <c:v>Register File</c:v>
                </c:pt>
                <c:pt idx="3">
                  <c:v> MULT (int)</c:v>
                </c:pt>
                <c:pt idx="4">
                  <c:v>MULT (float)</c:v>
                </c:pt>
                <c:pt idx="5">
                  <c:v>SRAM Cache</c:v>
                </c:pt>
                <c:pt idx="6">
                  <c:v>DRAM 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</c:v>
                </c:pt>
                <c:pt idx="1">
                  <c:v>0.9</c:v>
                </c:pt>
                <c:pt idx="2">
                  <c:v>1</c:v>
                </c:pt>
                <c:pt idx="3">
                  <c:v>3.1</c:v>
                </c:pt>
                <c:pt idx="4">
                  <c:v>3.7</c:v>
                </c:pt>
                <c:pt idx="5">
                  <c:v>5</c:v>
                </c:pt>
                <c:pt idx="6">
                  <c:v>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4-8D47-A68C-B1EE97E20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924789647"/>
        <c:axId val="92479129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ADD (int) Relative Cost</c:v>
                </c:pt>
              </c:strCache>
            </c:strRef>
          </c:tx>
          <c:spPr>
            <a:ln w="60325" cap="rnd">
              <a:solidFill>
                <a:schemeClr val="tx2"/>
              </a:solidFill>
              <a:round/>
            </a:ln>
            <a:effectLst/>
          </c:spPr>
          <c:marker>
            <c:symbol val="diamond"/>
            <c:size val="15"/>
            <c:spPr>
              <a:solidFill>
                <a:schemeClr val="tx2"/>
              </a:solidFill>
              <a:ln w="15875">
                <a:solidFill>
                  <a:schemeClr val="tx2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ADD (int)</c:v>
                </c:pt>
                <c:pt idx="1">
                  <c:v>ADD (float)</c:v>
                </c:pt>
                <c:pt idx="2">
                  <c:v>Register File</c:v>
                </c:pt>
                <c:pt idx="3">
                  <c:v> MULT (int)</c:v>
                </c:pt>
                <c:pt idx="4">
                  <c:v>MULT (float)</c:v>
                </c:pt>
                <c:pt idx="5">
                  <c:v>SRAM Cache</c:v>
                </c:pt>
                <c:pt idx="6">
                  <c:v>DRAM 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9</c:v>
                </c:pt>
                <c:pt idx="2">
                  <c:v>10</c:v>
                </c:pt>
                <c:pt idx="3">
                  <c:v>31</c:v>
                </c:pt>
                <c:pt idx="4">
                  <c:v>37</c:v>
                </c:pt>
                <c:pt idx="5">
                  <c:v>50</c:v>
                </c:pt>
                <c:pt idx="6">
                  <c:v>6400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24-8D47-A68C-B1EE97E20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4789647"/>
        <c:axId val="924791295"/>
      </c:lineChart>
      <c:catAx>
        <c:axId val="92478964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924791295"/>
        <c:crosses val="autoZero"/>
        <c:auto val="1"/>
        <c:lblAlgn val="ctr"/>
        <c:lblOffset val="100"/>
        <c:noMultiLvlLbl val="0"/>
      </c:catAx>
      <c:valAx>
        <c:axId val="924791295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r>
                  <a:rPr lang="en-US" dirty="0"/>
                  <a:t>Energy for a 32-bit Operation (log scale)</a:t>
                </a:r>
              </a:p>
            </c:rich>
          </c:tx>
          <c:layout>
            <c:manualLayout>
              <c:xMode val="edge"/>
              <c:yMode val="edge"/>
              <c:x val="0.1477584051993501"/>
              <c:y val="0.160695077903082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92478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2499214383916297"/>
          <c:y val="0.145730285308277"/>
          <c:w val="0.50380604210188007"/>
          <c:h val="6.09408687710169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6/20/24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6/20/24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145" name="Rectangle 7">
            <a:extLst>
              <a:ext uri="{FF2B5EF4-FFF2-40B4-BE49-F238E27FC236}">
                <a16:creationId xmlns:a16="http://schemas.microsoft.com/office/drawing/2014/main" id="{4970873D-26C9-4F4E-BB94-4E1EC127E8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4E82DFE-E98A-254F-BFEC-3824591F8463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6146" name="Rectangle 2">
            <a:extLst>
              <a:ext uri="{FF2B5EF4-FFF2-40B4-BE49-F238E27FC236}">
                <a16:creationId xmlns:a16="http://schemas.microsoft.com/office/drawing/2014/main" id="{C2A0FF1F-825F-734E-90D6-E0ED72CA90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6147" name="Rectangle 3">
            <a:extLst>
              <a:ext uri="{FF2B5EF4-FFF2-40B4-BE49-F238E27FC236}">
                <a16:creationId xmlns:a16="http://schemas.microsoft.com/office/drawing/2014/main" id="{9CF49887-C12A-984F-8FC8-8B47E5DE79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6018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57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535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206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047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803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latinLnBrk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since the development of high throughput sequencing (HTS) technologies, the cost of genome sequencing has fallen off a cliff (&lt;&lt; 1,000$) making it viable for almost everyone's use.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041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Genome analysis starts with sequencing random short DNA fragments of copies of the original molecule.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Unfortunately,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reads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information about their order and which part of genome they are originated from.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Hence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second step is to map these reads to a long reference genome.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131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medium-content-sans-serif-font"/>
              </a:rPr>
              <a:t>CCD = Core </a:t>
            </a:r>
            <a:r>
              <a:rPr lang="en-US" dirty="0" err="1">
                <a:latin typeface="medium-content-sans-serif-font"/>
              </a:rPr>
              <a:t>Chiplet</a:t>
            </a:r>
            <a:r>
              <a:rPr lang="en-US" dirty="0">
                <a:latin typeface="medium-content-sans-serif-font"/>
              </a:rPr>
              <a:t> Die</a:t>
            </a:r>
            <a:endParaRPr lang="en-US" dirty="0"/>
          </a:p>
          <a:p>
            <a:r>
              <a:rPr lang="en-US" dirty="0"/>
              <a:t>Structural silicon is used to equalize the height and facilitate heat dissipation from the cores.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741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from the article:</a:t>
            </a:r>
          </a:p>
          <a:p>
            <a:r>
              <a:rPr lang="en-US" dirty="0"/>
              <a:t>http://</a:t>
            </a:r>
            <a:r>
              <a:rPr lang="en-US" dirty="0" err="1"/>
              <a:t>thehackernews.com</a:t>
            </a:r>
            <a:r>
              <a:rPr lang="en-US" dirty="0"/>
              <a:t>/2015/03/dram-</a:t>
            </a:r>
            <a:r>
              <a:rPr lang="en-US" dirty="0" err="1"/>
              <a:t>rowhammer</a:t>
            </a:r>
            <a:r>
              <a:rPr lang="en-US" dirty="0"/>
              <a:t>-</a:t>
            </a:r>
            <a:r>
              <a:rPr lang="en-US" dirty="0" err="1"/>
              <a:t>vulnerability.html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724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2508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FE2350-F2DF-964B-A38F-A60565610F0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010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759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145" name="Rectangle 7">
            <a:extLst>
              <a:ext uri="{FF2B5EF4-FFF2-40B4-BE49-F238E27FC236}">
                <a16:creationId xmlns:a16="http://schemas.microsoft.com/office/drawing/2014/main" id="{4970873D-26C9-4F4E-BB94-4E1EC127E8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4E82DFE-E98A-254F-BFEC-3824591F8463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84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46146" name="Rectangle 2">
            <a:extLst>
              <a:ext uri="{FF2B5EF4-FFF2-40B4-BE49-F238E27FC236}">
                <a16:creationId xmlns:a16="http://schemas.microsoft.com/office/drawing/2014/main" id="{C2A0FF1F-825F-734E-90D6-E0ED72CA90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6147" name="Rectangle 3">
            <a:extLst>
              <a:ext uri="{FF2B5EF4-FFF2-40B4-BE49-F238E27FC236}">
                <a16:creationId xmlns:a16="http://schemas.microsoft.com/office/drawing/2014/main" id="{9CF49887-C12A-984F-8FC8-8B47E5DE79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044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8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4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7.xml"/><Relationship Id="rId4" Type="http://schemas.openxmlformats.org/officeDocument/2006/relationships/image" Target="../media/image9.jpeg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8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1.xml"/></Relationships>
</file>

<file path=ppt/slideLayouts/_rels/slideLayout7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1.xml"/></Relationships>
</file>

<file path=ppt/slideLayouts/_rels/slideLayout7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2024. 6. 20.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2024. 6. 20.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2024. 6. 20.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2024. 6. 20.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2024. 6. 20.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2024. 6. 20.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2024. 6. 20.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 smtClean="0"/>
            </a:lvl1pPr>
          </a:lstStyle>
          <a:p>
            <a:pPr>
              <a:defRPr/>
            </a:pPr>
            <a:fld id="{3337BF1A-2471-8F44-AA10-9A6AA4B4E0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076613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C693BED2-1B18-8744-B8F0-03CBD35947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49434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5F36C014-2CFC-0248-B17F-D9D3ED4B07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475498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27884B9F-AA6F-5146-9D4E-F8B9364A58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448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6632DC94-572A-394E-9D76-1A9221DAD8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445701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71F917F0-9109-1345-BF35-EE606B428F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2119605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53D5049F-F691-FD4A-87B4-FC136EBC24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736856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C4FF2DC8-52E2-BA40-9B61-ADB6606CB2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7450089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E86DCD5A-1682-9A4A-A8BE-C69B256BA0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828218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B82F0991-4873-3C42-B683-77E9BCEE3F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693441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CB8C91F0-DD8C-7E4D-9F03-2FF316F791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1490560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62F0A46D-7C23-D442-BDA7-74E36D162C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55143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01317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68776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11931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74166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19389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318677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74766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41354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98135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88110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01839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25789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409016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495892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889725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419311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196653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399964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952778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507306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77281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621740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56820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26908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54275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48345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7984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71066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28682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98312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7376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40184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21759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12122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42792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59670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/>
              <a:t>6/20/24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36580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/>
              <a:t>6/20/24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37078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/>
              <a:t>6/20/24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48155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/>
              <a:t>6/20/24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706365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/>
              <a:t>6/20/24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106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/>
              <a:t>6/20/24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40118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48210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93183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96880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2748827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348648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294743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1732729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746972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205692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324575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707855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579808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39324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98652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482364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61478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185520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78452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80095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36310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627763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407949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99752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68246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25495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731054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116492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844510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270744"/>
      </p:ext>
    </p:extLst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82394"/>
      </p:ext>
    </p:extLst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152822"/>
      </p:ext>
    </p:extLst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2486270"/>
      </p:ext>
    </p:extLst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878341"/>
      </p:ext>
    </p:extLst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644539"/>
      </p:ext>
    </p:extLst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205396"/>
      </p:ext>
    </p:extLst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CDC00C90-2B48-774D-9D10-ACD2AA1FA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99AEA994-74D3-F245-934E-07CD18FA44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503ED410-A9AE-8449-9FA1-D23B9ED458F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5096B33-C878-B64E-8604-BF7B854046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5E56938-326F-5F44-80B6-62A0071E3E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C0A28E5-8C47-A644-82FE-3D3608916B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25068BFD-CE97-1846-81A4-E105DC1B4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721932"/>
      </p:ext>
    </p:extLst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C7EF4DF-9854-0047-B390-FE284708696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15A02980-DCD2-954D-8D11-E3B6E3D1C2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CF17A-3047-224B-BC46-DD606BE3B2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626076"/>
      </p:ext>
    </p:extLst>
  </p:cSld>
  <p:clrMapOvr>
    <a:masterClrMapping/>
  </p:clrMapOvr>
  <p:transition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CE49ADBD-06B6-8446-AA68-DEB60554B86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FB0AD4B-F99D-A04F-AFEA-C26A531657E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945C1-562E-0B43-8BA6-CECFB3DB6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7917747"/>
      </p:ext>
    </p:extLst>
  </p:cSld>
  <p:clrMapOvr>
    <a:masterClrMapping/>
  </p:clrMapOvr>
  <p:transition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B0B1CC9-3AFE-3B4A-916B-FD0123FECDB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D0ADB426-B89D-CE46-AC70-3C1BF392FD2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1BB3E-5830-2B45-BB27-0294365D1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301775"/>
      </p:ext>
    </p:extLst>
  </p:cSld>
  <p:clrMapOvr>
    <a:masterClrMapping/>
  </p:clrMapOvr>
  <p:transition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8422B8E-BA55-FE4A-81E9-8B46CBC0B31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2E94FC70-3D31-9340-9E6C-A712F6C3A5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FB2BF-590A-6A48-A02A-D30AA85425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690492"/>
      </p:ext>
    </p:extLst>
  </p:cSld>
  <p:clrMapOvr>
    <a:masterClrMapping/>
  </p:clrMapOvr>
  <p:transition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25F3CC42-0BD2-394C-8B7F-5631AD30E6A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4679DEDC-0C3A-3C44-A2D5-4BD3691757A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3530E-84F0-4E4D-97EC-F41FDF5329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072469"/>
      </p:ext>
    </p:extLst>
  </p:cSld>
  <p:clrMapOvr>
    <a:masterClrMapping/>
  </p:clrMapOvr>
  <p:transition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E18DF1E5-E2E8-6947-99AF-7738B051BC7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9663BC53-9B1F-B146-8B0E-991A3099170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C5C33-E6A1-4847-95A7-3EBF9E8B9C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952159"/>
      </p:ext>
    </p:extLst>
  </p:cSld>
  <p:clrMapOvr>
    <a:masterClrMapping/>
  </p:clrMapOvr>
  <p:transition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3E7E5B98-DD40-5A4E-A09F-1A9E05C90B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C4051EDA-0257-094E-A24D-0D703F040B2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1F150-A575-9E40-AA2B-9458DBEC6D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111488"/>
      </p:ext>
    </p:extLst>
  </p:cSld>
  <p:clrMapOvr>
    <a:masterClrMapping/>
  </p:clrMapOvr>
  <p:transition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F7DFFAD8-B4E9-194F-A4BA-01659826153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D408619-7AF3-7B4F-BD18-D47A85A559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4B256-FDB8-A24A-BC54-E455A5EB84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563859"/>
      </p:ext>
    </p:extLst>
  </p:cSld>
  <p:clrMapOvr>
    <a:masterClrMapping/>
  </p:clrMapOvr>
  <p:transition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9E45739-2222-874D-9ADA-D29F4ED43FB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334804F-BD3E-3B41-A0D1-E466DD49F2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B26D8-7164-314F-AD57-1692E7A0ED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244716"/>
      </p:ext>
    </p:extLst>
  </p:cSld>
  <p:clrMapOvr>
    <a:masterClrMapping/>
  </p:clrMapOvr>
  <p:transition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82887B67-9E93-F84F-9444-CEA91BB1C94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9B68B1E-88E7-FB46-BF5C-290B340EEA7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FF8DB-66A4-8F4B-9ECB-5597B3DAFE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951418"/>
      </p:ext>
    </p:extLst>
  </p:cSld>
  <p:clrMapOvr>
    <a:masterClrMapping/>
  </p:clrMapOvr>
  <p:transition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55F49D8D-996B-D84B-BAC3-E81FCC0D249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B64841AC-0C79-4A4E-B268-24574D7151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9FE76-E591-2347-A8E7-E38782B1C6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174241"/>
      </p:ext>
    </p:extLst>
  </p:cSld>
  <p:clrMapOvr>
    <a:masterClrMapping/>
  </p:clrMapOvr>
  <p:transition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658042"/>
      </p:ext>
    </p:extLst>
  </p:cSld>
  <p:clrMapOvr>
    <a:masterClrMapping/>
  </p:clrMapOvr>
  <p:transition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775802"/>
      </p:ext>
    </p:extLst>
  </p:cSld>
  <p:clrMapOvr>
    <a:masterClrMapping/>
  </p:clrMapOvr>
  <p:transition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966446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31253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473481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120122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014594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02520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79863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54041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516007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714961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9193371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9501526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49651"/>
      </p:ext>
    </p:extLst>
  </p:cSld>
  <p:clrMapOvr>
    <a:masterClrMapping/>
  </p:clrMapOvr>
  <p:transition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607654"/>
      </p:ext>
    </p:extLst>
  </p:cSld>
  <p:clrMapOvr>
    <a:masterClrMapping/>
  </p:clrMapOvr>
  <p:transition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817788"/>
      </p:ext>
    </p:extLst>
  </p:cSld>
  <p:clrMapOvr>
    <a:masterClrMapping/>
  </p:clrMapOvr>
  <p:transition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430946"/>
      </p:ext>
    </p:extLst>
  </p:cSld>
  <p:clrMapOvr>
    <a:masterClrMapping/>
  </p:clrMapOvr>
  <p:transition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467233"/>
      </p:ext>
    </p:extLst>
  </p:cSld>
  <p:clrMapOvr>
    <a:masterClrMapping/>
  </p:clrMapOvr>
  <p:transition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8646969"/>
      </p:ext>
    </p:extLst>
  </p:cSld>
  <p:clrMapOvr>
    <a:masterClrMapping/>
  </p:clrMapOvr>
  <p:transition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319528"/>
      </p:ext>
    </p:extLst>
  </p:cSld>
  <p:clrMapOvr>
    <a:masterClrMapping/>
  </p:clrMapOvr>
  <p:transition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107998"/>
      </p:ext>
    </p:extLst>
  </p:cSld>
  <p:clrMapOvr>
    <a:masterClrMapping/>
  </p:clrMapOvr>
  <p:transition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11412"/>
      </p:ext>
    </p:extLst>
  </p:cSld>
  <p:clrMapOvr>
    <a:masterClrMapping/>
  </p:clrMapOvr>
  <p:transition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683005"/>
      </p:ext>
    </p:extLst>
  </p:cSld>
  <p:clrMapOvr>
    <a:masterClrMapping/>
  </p:clrMapOvr>
  <p:transition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1947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846919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541919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768868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81794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540252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510753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388659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61845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37757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889456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784263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37394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434173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69503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542624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563842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580434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604124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90896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56847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021770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203353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881052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093815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66137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387529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07467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232110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917201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576942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75152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697546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563949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968767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10157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068310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751675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21418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145277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586944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44101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38968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269631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74391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482950"/>
      </p:ext>
    </p:extLst>
  </p:cSld>
  <p:clrMapOvr>
    <a:masterClrMapping/>
  </p:clrMapOvr>
  <p:transition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484604"/>
      </p:ext>
    </p:extLst>
  </p:cSld>
  <p:clrMapOvr>
    <a:masterClrMapping/>
  </p:clrMapOvr>
  <p:transition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305679"/>
      </p:ext>
    </p:extLst>
  </p:cSld>
  <p:clrMapOvr>
    <a:masterClrMapping/>
  </p:clrMapOvr>
  <p:transition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105328"/>
      </p:ext>
    </p:extLst>
  </p:cSld>
  <p:clrMapOvr>
    <a:masterClrMapping/>
  </p:clrMapOvr>
  <p:transition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969480"/>
      </p:ext>
    </p:extLst>
  </p:cSld>
  <p:clrMapOvr>
    <a:masterClrMapping/>
  </p:clrMapOvr>
  <p:transition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85131"/>
      </p:ext>
    </p:extLst>
  </p:cSld>
  <p:clrMapOvr>
    <a:masterClrMapping/>
  </p:clrMapOvr>
  <p:transition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230101"/>
      </p:ext>
    </p:extLst>
  </p:cSld>
  <p:clrMapOvr>
    <a:masterClrMapping/>
  </p:clrMapOvr>
  <p:transition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35113"/>
      </p:ext>
    </p:extLst>
  </p:cSld>
  <p:clrMapOvr>
    <a:masterClrMapping/>
  </p:clrMapOvr>
  <p:transition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70776"/>
      </p:ext>
    </p:extLst>
  </p:cSld>
  <p:clrMapOvr>
    <a:masterClrMapping/>
  </p:clrMapOvr>
  <p:transition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503890"/>
      </p:ext>
    </p:extLst>
  </p:cSld>
  <p:clrMapOvr>
    <a:masterClrMapping/>
  </p:clrMapOvr>
  <p:transition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647218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397697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724017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423395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492406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364639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089538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450286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437046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617253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25676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090546"/>
      </p:ext>
    </p:extLst>
  </p:cSld>
  <p:clrMapOvr>
    <a:masterClrMapping/>
  </p:clrMapOvr>
  <p:transition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100005"/>
      </p:ext>
    </p:extLst>
  </p:cSld>
  <p:clrMapOvr>
    <a:masterClrMapping/>
  </p:clrMapOvr>
  <p:transition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056819"/>
      </p:ext>
    </p:extLst>
  </p:cSld>
  <p:clrMapOvr>
    <a:masterClrMapping/>
  </p:clrMapOvr>
  <p:transition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412476"/>
      </p:ext>
    </p:extLst>
  </p:cSld>
  <p:clrMapOvr>
    <a:masterClrMapping/>
  </p:clrMapOvr>
  <p:transition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089379"/>
      </p:ext>
    </p:extLst>
  </p:cSld>
  <p:clrMapOvr>
    <a:masterClrMapping/>
  </p:clrMapOvr>
  <p:transition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81763"/>
      </p:ext>
    </p:extLst>
  </p:cSld>
  <p:clrMapOvr>
    <a:masterClrMapping/>
  </p:clrMapOvr>
  <p:transition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603731"/>
      </p:ext>
    </p:extLst>
  </p:cSld>
  <p:clrMapOvr>
    <a:masterClrMapping/>
  </p:clrMapOvr>
  <p:transition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35776"/>
      </p:ext>
    </p:extLst>
  </p:cSld>
  <p:clrMapOvr>
    <a:masterClrMapping/>
  </p:clrMapOvr>
  <p:transition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66877"/>
      </p:ext>
    </p:extLst>
  </p:cSld>
  <p:clrMapOvr>
    <a:masterClrMapping/>
  </p:clrMapOvr>
  <p:transition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333599"/>
      </p:ext>
    </p:extLst>
  </p:cSld>
  <p:clrMapOvr>
    <a:masterClrMapping/>
  </p:clrMapOvr>
  <p:transition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804900"/>
      </p:ext>
    </p:extLst>
  </p:cSld>
  <p:clrMapOvr>
    <a:masterClrMapping/>
  </p:clrMapOvr>
  <p:transition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627032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705307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213287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551678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14607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304225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446272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850429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827147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03565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52260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238494"/>
      </p:ext>
    </p:extLst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273774"/>
      </p:ext>
    </p:extLst>
  </p:cSld>
  <p:clrMapOvr>
    <a:masterClrMapping/>
  </p:clrMapOvr>
  <p:transition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525032"/>
      </p:ext>
    </p:extLst>
  </p:cSld>
  <p:clrMapOvr>
    <a:masterClrMapping/>
  </p:clrMapOvr>
  <p:transition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07841"/>
      </p:ext>
    </p:extLst>
  </p:cSld>
  <p:clrMapOvr>
    <a:masterClrMapping/>
  </p:clrMapOvr>
  <p:transition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197304"/>
      </p:ext>
    </p:extLst>
  </p:cSld>
  <p:clrMapOvr>
    <a:masterClrMapping/>
  </p:clrMapOvr>
  <p:transition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844893"/>
      </p:ext>
    </p:extLst>
  </p:cSld>
  <p:clrMapOvr>
    <a:masterClrMapping/>
  </p:clrMapOvr>
  <p:transition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72785"/>
      </p:ext>
    </p:extLst>
  </p:cSld>
  <p:clrMapOvr>
    <a:masterClrMapping/>
  </p:clrMapOvr>
  <p:transition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490012"/>
      </p:ext>
    </p:extLst>
  </p:cSld>
  <p:clrMapOvr>
    <a:masterClrMapping/>
  </p:clrMapOvr>
  <p:transition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92628"/>
      </p:ext>
    </p:extLst>
  </p:cSld>
  <p:clrMapOvr>
    <a:masterClrMapping/>
  </p:clrMapOvr>
  <p:transition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30839"/>
      </p:ext>
    </p:extLst>
  </p:cSld>
  <p:clrMapOvr>
    <a:masterClrMapping/>
  </p:clrMapOvr>
  <p:transition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34247"/>
      </p:ext>
    </p:extLst>
  </p:cSld>
  <p:clrMapOvr>
    <a:masterClrMapping/>
  </p:clrMapOvr>
  <p:transition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547196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537139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076267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316184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361187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929227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194000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794084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503525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029388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053703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183286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587689"/>
      </p:ext>
    </p:extLst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6073210"/>
      </p:ext>
    </p:extLst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937945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741826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522207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880840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130875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4288215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303478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5102020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0455392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6493594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418167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222955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287346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051311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033677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937851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882459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0556957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670780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84815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315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730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38048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341329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89935"/>
      </p:ext>
    </p:extLst>
  </p:cSld>
  <p:clrMapOvr>
    <a:masterClrMapping/>
  </p:clrMapOvr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471572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33146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600235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09846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169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382373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89314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0578482"/>
      </p:ext>
    </p:extLst>
  </p:cSld>
  <p:clrMapOvr>
    <a:masterClrMapping/>
  </p:clrMapOvr>
  <p:transition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498551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300859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176024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1142666"/>
      </p:ext>
    </p:extLst>
  </p:cSld>
  <p:clrMapOvr>
    <a:masterClrMapping/>
  </p:clrMapOvr>
  <p:transition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1534073"/>
      </p:ext>
    </p:extLst>
  </p:cSld>
  <p:clrMapOvr>
    <a:masterClrMapping/>
  </p:clrMapOvr>
  <p:transition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676437"/>
      </p:ext>
    </p:extLst>
  </p:cSld>
  <p:clrMapOvr>
    <a:masterClrMapping/>
  </p:clrMapOvr>
  <p:transition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444785"/>
      </p:ext>
    </p:extLst>
  </p:cSld>
  <p:clrMapOvr>
    <a:masterClrMapping/>
  </p:clrMapOvr>
  <p:transition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192138"/>
      </p:ext>
    </p:extLst>
  </p:cSld>
  <p:clrMapOvr>
    <a:masterClrMapping/>
  </p:clrMapOvr>
  <p:transition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7606529"/>
      </p:ext>
    </p:extLst>
  </p:cSld>
  <p:clrMapOvr>
    <a:masterClrMapping/>
  </p:clrMapOvr>
  <p:transition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334145"/>
      </p:ext>
    </p:extLst>
  </p:cSld>
  <p:clrMapOvr>
    <a:masterClrMapping/>
  </p:clrMapOvr>
  <p:transition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1680657"/>
      </p:ext>
    </p:extLst>
  </p:cSld>
  <p:clrMapOvr>
    <a:masterClrMapping/>
  </p:clrMapOvr>
  <p:transition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7582"/>
      </p:ext>
    </p:extLst>
  </p:cSld>
  <p:clrMapOvr>
    <a:masterClrMapping/>
  </p:clrMapOvr>
  <p:transition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57509"/>
      </p:ext>
    </p:extLst>
  </p:cSld>
  <p:clrMapOvr>
    <a:masterClrMapping/>
  </p:clrMapOvr>
  <p:transition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662162"/>
      </p:ext>
    </p:extLst>
  </p:cSld>
  <p:clrMapOvr>
    <a:masterClrMapping/>
  </p:clrMapOvr>
  <p:transition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85493"/>
      </p:ext>
    </p:extLst>
  </p:cSld>
  <p:clrMapOvr>
    <a:masterClrMapping/>
  </p:clrMapOvr>
  <p:transition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682941"/>
      </p:ext>
    </p:extLst>
  </p:cSld>
  <p:clrMapOvr>
    <a:masterClrMapping/>
  </p:clrMapOvr>
  <p:transition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294882"/>
      </p:ext>
    </p:extLst>
  </p:cSld>
  <p:clrMapOvr>
    <a:masterClrMapping/>
  </p:clrMapOvr>
  <p:transition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8996"/>
      </p:ext>
    </p:extLst>
  </p:cSld>
  <p:clrMapOvr>
    <a:masterClrMapping/>
  </p:clrMapOvr>
  <p:transition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250370"/>
      </p:ext>
    </p:extLst>
  </p:cSld>
  <p:clrMapOvr>
    <a:masterClrMapping/>
  </p:clrMapOvr>
  <p:transition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60778"/>
      </p:ext>
    </p:extLst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4112"/>
      </p:ext>
    </p:extLst>
  </p:cSld>
  <p:clrMapOvr>
    <a:masterClrMapping/>
  </p:clrMapOvr>
  <p:transition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68815"/>
      </p:ext>
    </p:extLst>
  </p:cSld>
  <p:clrMapOvr>
    <a:masterClrMapping/>
  </p:clrMapOvr>
  <p:transition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494551"/>
      </p:ext>
    </p:extLst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4722346"/>
      </p:ext>
    </p:extLst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1266905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135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2208044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5326197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9488599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69865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677468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133227"/>
      </p:ext>
    </p:extLst>
  </p:cSld>
  <p:clrMapOvr>
    <a:masterClrMapping/>
  </p:clrMapOvr>
  <p:transition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553654"/>
      </p:ext>
    </p:extLst>
  </p:cSld>
  <p:clrMapOvr>
    <a:masterClrMapping/>
  </p:clrMapOvr>
  <p:transition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77863980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90EDC1BF-D507-7F45-A7C4-0B9068290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1992A2FD-3614-2F4F-8D8D-1968A4FCD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88F423D4-7D62-A046-9486-902C5E6432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3B21A48-4278-2847-949C-8F4EE04798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65F9C1-6ECF-784D-8FE7-AA1307BE84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459B8B-977C-BF46-961F-BB3F0DCA34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/>
            </a:lvl1pPr>
          </a:lstStyle>
          <a:p>
            <a:pPr>
              <a:defRPr/>
            </a:pPr>
            <a:fld id="{FE9E5A73-BAFF-F548-9E2E-21289D4758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76032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7F827B9E-D107-FE47-BCBA-A0F54423FF2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E25E78-7811-3E45-9C3F-3AE96402681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CD3246B-4504-6A44-A3C6-3AD1B22000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795746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4D63735-01BA-B944-9CAC-1B9C54BD73C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7C670B12-B340-A643-9F4E-E46E2789DC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B2591BB-F593-DC41-9202-A6281FB4FD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4071484"/>
      </p:ext>
    </p:extLst>
  </p:cSld>
  <p:clrMapOvr>
    <a:masterClrMapping/>
  </p:clrMapOvr>
  <p:transition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FD1CFE7F-38BF-7E4F-8084-41548CC6EB3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0B09D385-5ADD-F044-A1E9-12910F637D9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850AAB8-6D13-F74D-82DE-0154304737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1874735"/>
      </p:ext>
    </p:extLst>
  </p:cSld>
  <p:clrMapOvr>
    <a:masterClrMapping/>
  </p:clrMapOvr>
  <p:transition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5F562CE1-D7B9-2B48-AABD-520F279FD19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48A76E69-B5F0-BF4B-B407-6D552D390EF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7DCC7F1B-7885-0949-97FC-084E8A56F4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528761"/>
      </p:ext>
    </p:extLst>
  </p:cSld>
  <p:clrMapOvr>
    <a:masterClrMapping/>
  </p:clrMapOvr>
  <p:transition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335DD151-C820-B34A-B26B-2D2F1D3E1F8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CCFDF57E-6974-814A-893F-5B3EC8AC9CA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DA969E1-C8A6-544B-920A-17EB75C6EE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949230"/>
      </p:ext>
    </p:extLst>
  </p:cSld>
  <p:clrMapOvr>
    <a:masterClrMapping/>
  </p:clrMapOvr>
  <p:transition/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53C2F28A-A914-FE46-A024-DF13262B8C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19100917-C7B6-434C-99E9-E987DCCAA5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585CF00-0E48-FA45-8634-07059AC75E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676667"/>
      </p:ext>
    </p:extLst>
  </p:cSld>
  <p:clrMapOvr>
    <a:masterClrMapping/>
  </p:clrMapOvr>
  <p:transition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8552A2B8-84EB-424B-AB45-BF86C41D24A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2D8C86B-640E-DD49-A5A7-2807F5B6B58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C344135-9420-D548-BD7C-79317C9143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5020726"/>
      </p:ext>
    </p:extLst>
  </p:cSld>
  <p:clrMapOvr>
    <a:masterClrMapping/>
  </p:clrMapOvr>
  <p:transition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8EBB0C76-64C6-2942-B4EB-EE86FC1D051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E47F2FC-584D-BF4D-AF6A-AD913370760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1DB68E5-2868-6D4F-A89F-4CC0EFD4A2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421767"/>
      </p:ext>
    </p:extLst>
  </p:cSld>
  <p:clrMapOvr>
    <a:masterClrMapping/>
  </p:clrMapOvr>
  <p:transition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7631792A-AD76-664C-A1F8-67622FD1219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D1CFAAE-D710-B945-880C-4838C9E27A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99F8390-5E7B-F84D-BB5A-F0643481A9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274077"/>
      </p:ext>
    </p:extLst>
  </p:cSld>
  <p:clrMapOvr>
    <a:masterClrMapping/>
  </p:clrMapOvr>
  <p:transition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550158EE-260B-B548-928C-E911F37962D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3577B43-A5DC-1B40-946C-9AFCCF79B3B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54DE8F5-A1D7-DB49-969C-EAC86A464D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671225"/>
      </p:ext>
    </p:extLst>
  </p:cSld>
  <p:clrMapOvr>
    <a:masterClrMapping/>
  </p:clrMapOvr>
  <p:transition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6F2D48B-DA98-9943-BC1C-A3EA9EB5DCE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D1997EEF-E597-CB49-82CE-E15B3C1E8B7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61C15F8-46C5-1E47-A52A-D0FDBA87F5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38151"/>
      </p:ext>
    </p:extLst>
  </p:cSld>
  <p:clrMapOvr>
    <a:masterClrMapping/>
  </p:clrMapOvr>
  <p:transition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eaLnBrk="1" hangingPunct="1"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2779"/>
      </p:ext>
    </p:extLst>
  </p:cSld>
  <p:clrMapOvr>
    <a:masterClrMapping/>
  </p:clrMapOvr>
  <p:transition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01177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118346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46772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78953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64224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89733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05316"/>
      </p:ext>
    </p:extLst>
  </p:cSld>
  <p:clrMapOvr>
    <a:masterClrMapping/>
  </p:clrMapOvr>
  <p:transition/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1636"/>
      </p:ext>
    </p:extLst>
  </p:cSld>
  <p:clrMapOvr>
    <a:masterClrMapping/>
  </p:clrMapOvr>
  <p:transition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89548"/>
      </p:ext>
    </p:extLst>
  </p:cSld>
  <p:clrMapOvr>
    <a:masterClrMapping/>
  </p:clrMapOvr>
  <p:transition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14815"/>
      </p:ext>
    </p:extLst>
  </p:cSld>
  <p:clrMapOvr>
    <a:masterClrMapping/>
  </p:clrMapOvr>
  <p:transition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5272"/>
      </p:ext>
    </p:extLst>
  </p:cSld>
  <p:clrMapOvr>
    <a:masterClrMapping/>
  </p:clrMapOvr>
  <p:transition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>
            <a:extLst>
              <a:ext uri="{FF2B5EF4-FFF2-40B4-BE49-F238E27FC236}">
                <a16:creationId xmlns:a16="http://schemas.microsoft.com/office/drawing/2014/main" id="{9CD35D2D-5E91-46D5-981B-E75BA6DA71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A21EAFC-4035-4857-807A-CB62B3BF44F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C888C28F-145F-424D-84CC-5AE9AF6843A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26BB2-7A42-4BD5-B790-DBCEF432F4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0010822"/>
      </p:ext>
    </p:extLst>
  </p:cSld>
  <p:clrMapOvr>
    <a:masterClrMapping/>
  </p:clrMapOvr>
  <p:transition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09AC565-7350-4525-9420-2EB7757D306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4AA7F312-6BE9-48B6-AA7B-A6D10D628BA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9D7DF-598B-483B-A6D0-8553CDFAE6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998078"/>
      </p:ext>
    </p:extLst>
  </p:cSld>
  <p:clrMapOvr>
    <a:masterClrMapping/>
  </p:clrMapOvr>
  <p:transition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08787426-EFB2-4064-9F82-5B1B136B39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0038527-DAED-4D79-A54B-129F6A20F6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67C19-8364-4600-B88B-828769DCBD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9112868"/>
      </p:ext>
    </p:extLst>
  </p:cSld>
  <p:clrMapOvr>
    <a:masterClrMapping/>
  </p:clrMapOvr>
  <p:transition/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DB333F77-5829-459B-B71C-A401B0AC83F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DC357D67-E160-41BD-A8F4-591D3B61CA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1BDAC-3FCE-4406-AD14-A59ECE86B2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372309"/>
      </p:ext>
    </p:extLst>
  </p:cSld>
  <p:clrMapOvr>
    <a:masterClrMapping/>
  </p:clrMapOvr>
  <p:transition/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D26DBB79-5AEF-450D-8A69-9E473A6D46F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5613F326-A967-4A16-9691-5994EAA77F8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DAB56-7687-49EE-9BFA-357DD2115F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2744262"/>
      </p:ext>
    </p:extLst>
  </p:cSld>
  <p:clrMapOvr>
    <a:masterClrMapping/>
  </p:clrMapOvr>
  <p:transition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25C5F115-951D-416A-8367-F27935F171C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9FA67899-1E4C-4F33-994F-0FE9DDF922F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ABE56-5E07-4208-997F-19E78ED344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879376"/>
      </p:ext>
    </p:extLst>
  </p:cSld>
  <p:clrMapOvr>
    <a:masterClrMapping/>
  </p:clrMapOvr>
  <p:transition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A3210EB8-01E8-436A-B41F-069A2DB8B74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88357862-E4F0-4312-AEFB-533810CEB35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32353-6DA2-4969-8B9B-3DBC4F8425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2853564"/>
      </p:ext>
    </p:extLst>
  </p:cSld>
  <p:clrMapOvr>
    <a:masterClrMapping/>
  </p:clrMapOvr>
  <p:transition/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D8C17F0-0F2C-4BA2-ACAD-9F9DD7E1D75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01206954-09DD-443F-8138-FD04D7E910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294FE-CC9E-4E10-B310-514CFBF72E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0566870"/>
      </p:ext>
    </p:extLst>
  </p:cSld>
  <p:clrMapOvr>
    <a:masterClrMapping/>
  </p:clrMapOvr>
  <p:transition/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D2B0F18-FF15-4EF6-984A-01641DEDA28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E37D587-FAF0-4764-AD77-644AFEF7307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3DEC2-A46B-4DF0-9B6D-3DA55177CC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65019"/>
      </p:ext>
    </p:extLst>
  </p:cSld>
  <p:clrMapOvr>
    <a:masterClrMapping/>
  </p:clrMapOvr>
  <p:transition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C0A08B9B-687C-4AD3-8C6D-FA4C5E16A31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5BE2A02B-D63E-4DD6-9FFA-98D71570A2A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704B9-2B86-45E3-BC5C-2F3F28BAAB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0058119"/>
      </p:ext>
    </p:extLst>
  </p:cSld>
  <p:clrMapOvr>
    <a:masterClrMapping/>
  </p:clrMapOvr>
  <p:transition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E62CEBD1-E2A7-41F0-A158-62153EC297D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011B996-071A-4884-856A-6B25C3879E5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C1C64C-0813-4AB1-8463-69A3B31BE1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19212"/>
      </p:ext>
    </p:extLst>
  </p:cSld>
  <p:clrMapOvr>
    <a:masterClrMapping/>
  </p:clrMapOvr>
  <p:transition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55989F0-9C2F-467D-8A2B-E760CFC57E8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76D41D7-E031-46E6-8D53-528FF913AD9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0357D-5951-4316-833F-FB5D4423D7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291627"/>
      </p:ext>
    </p:extLst>
  </p:cSld>
  <p:clrMapOvr>
    <a:masterClrMapping/>
  </p:clrMapOvr>
  <p:transition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136972"/>
      </p:ext>
    </p:extLst>
  </p:cSld>
  <p:clrMapOvr>
    <a:masterClrMapping/>
  </p:clrMapOvr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38B7E-9D90-9B48-A8F0-5C08F12D5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70062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6600" b="1" i="1" baseline="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17C05B-AE6B-CA40-92B3-312C96F8E5F4}"/>
              </a:ext>
            </a:extLst>
          </p:cNvPr>
          <p:cNvSpPr/>
          <p:nvPr userDrawn="1"/>
        </p:nvSpPr>
        <p:spPr>
          <a:xfrm>
            <a:off x="0" y="4697080"/>
            <a:ext cx="9144000" cy="1437501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105809"/>
      </p:ext>
    </p:extLst>
  </p:cSld>
  <p:clrMapOvr>
    <a:masterClrMapping/>
  </p:clrMapOvr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6FA48C-FC23-4C73-AC9B-B702C151A810}"/>
              </a:ext>
            </a:extLst>
          </p:cNvPr>
          <p:cNvSpPr/>
          <p:nvPr userDrawn="1"/>
        </p:nvSpPr>
        <p:spPr>
          <a:xfrm>
            <a:off x="0" y="0"/>
            <a:ext cx="9144000" cy="860412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11100"/>
            <a:ext cx="8987621" cy="76125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400" b="1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75034"/>
            <a:ext cx="8987622" cy="543504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47146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524699"/>
            <a:ext cx="977147" cy="282728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22204A7A-FB0E-A441-B9F5-28F279051F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921" y="6449551"/>
            <a:ext cx="1867175" cy="38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8180C1-8B68-AC4C-94FA-42ACC1C193E9}"/>
              </a:ext>
            </a:extLst>
          </p:cNvPr>
          <p:cNvSpPr/>
          <p:nvPr userDrawn="1"/>
        </p:nvSpPr>
        <p:spPr>
          <a:xfrm>
            <a:off x="1073731" y="6449551"/>
            <a:ext cx="779781" cy="343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11B3916-F58F-6644-9FA8-ED642158E89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05"/>
          <a:stretch/>
        </p:blipFill>
        <p:spPr bwMode="auto">
          <a:xfrm>
            <a:off x="1263518" y="6510185"/>
            <a:ext cx="589994" cy="30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158891"/>
      </p:ext>
    </p:extLst>
  </p:cSld>
  <p:clrMapOvr>
    <a:masterClrMapping/>
  </p:clrMapOvr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2387842"/>
      </p:ext>
    </p:extLst>
  </p:cSld>
  <p:clrMapOvr>
    <a:masterClrMapping/>
  </p:clrMapOvr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67F7A59-CF4E-EC20-68A0-390CB76C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6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algn="r"/>
            <a:fld id="{FDEAB76D-489F-BC47-AE8A-9A4958F60173}" type="slidenum">
              <a:rPr lang="en-CH" smtClean="0"/>
              <a:pPr algn="r"/>
              <a:t>‹#›</a:t>
            </a:fld>
            <a:endParaRPr lang="en-CH"/>
          </a:p>
        </p:txBody>
      </p:sp>
      <p:pic>
        <p:nvPicPr>
          <p:cNvPr id="6" name="Picture 5" descr="safari.png">
            <a:extLst>
              <a:ext uri="{FF2B5EF4-FFF2-40B4-BE49-F238E27FC236}">
                <a16:creationId xmlns:a16="http://schemas.microsoft.com/office/drawing/2014/main" id="{4F195A89-C410-BCD9-0B74-E87F1A1635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39729"/>
            <a:ext cx="1080120" cy="312522"/>
          </a:xfrm>
          <a:prstGeom prst="rect">
            <a:avLst/>
          </a:prstGeom>
        </p:spPr>
      </p:pic>
      <p:sp>
        <p:nvSpPr>
          <p:cNvPr id="7" name="Content Placeholder 13">
            <a:extLst>
              <a:ext uri="{FF2B5EF4-FFF2-40B4-BE49-F238E27FC236}">
                <a16:creationId xmlns:a16="http://schemas.microsoft.com/office/drawing/2014/main" id="{B7FAED6D-FE25-984D-F3D8-912BF36CF3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8189" y="822959"/>
            <a:ext cx="8987622" cy="5291593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Text 1</a:t>
            </a:r>
            <a:r>
              <a:rPr kumimoji="0" lang="en-US" sz="1800" b="1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:</a:t>
            </a:r>
            <a:endParaRPr kumimoji="0" lang="en-US" sz="18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Text 2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Text 3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: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  <a:r>
              <a:rPr lang="en-US" sz="1400">
                <a:solidFill>
                  <a:srgbClr val="5B9BD5"/>
                </a:solidFill>
                <a:latin typeface="Corbel" panose="020B0503020204020204" pitchFamily="34" charset="0"/>
              </a:rPr>
              <a:t>	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</a:rPr>
              <a:t>Text 4</a:t>
            </a:r>
            <a:r>
              <a:rPr lang="en-US" sz="18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: </a:t>
            </a:r>
            <a:r>
              <a:rPr lang="en-US" sz="14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	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Text 5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  <a:endParaRPr lang="en-US" sz="12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674370" lvl="1" indent="-274320">
              <a:lnSpc>
                <a:spcPct val="130000"/>
              </a:lnSpc>
              <a:spcBef>
                <a:spcPts val="400"/>
              </a:spcBef>
              <a:defRPr/>
            </a:pPr>
            <a:endParaRPr lang="en-US" sz="16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0" lvl="0" indent="0">
              <a:lnSpc>
                <a:spcPct val="130000"/>
              </a:lnSpc>
              <a:spcBef>
                <a:spcPts val="400"/>
              </a:spcBef>
              <a:buNone/>
              <a:defRPr/>
            </a:pPr>
            <a:endParaRPr lang="en-US" sz="2000">
              <a:solidFill>
                <a:srgbClr val="C06900"/>
              </a:solidFill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153966"/>
      </p:ext>
    </p:extLst>
  </p:cSld>
  <p:clrMapOvr>
    <a:masterClrMapping/>
  </p:clrMapOvr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60D64B3-47B9-4B80-8494-C2463AAD59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8189" y="822959"/>
            <a:ext cx="8987622" cy="5291593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Text 1</a:t>
            </a:r>
            <a:r>
              <a:rPr kumimoji="0" lang="en-US" sz="1800" b="1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:</a:t>
            </a:r>
            <a:endParaRPr kumimoji="0" lang="en-US" sz="18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Text 2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Text 3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: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  <a:r>
              <a:rPr lang="en-US" sz="1400">
                <a:solidFill>
                  <a:srgbClr val="5B9BD5"/>
                </a:solidFill>
                <a:latin typeface="Corbel" panose="020B0503020204020204" pitchFamily="34" charset="0"/>
              </a:rPr>
              <a:t>	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</a:rPr>
              <a:t>Text 4</a:t>
            </a:r>
            <a:r>
              <a:rPr lang="en-US" sz="18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: </a:t>
            </a:r>
            <a:r>
              <a:rPr lang="en-US" sz="14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	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Text 5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  <a:endParaRPr lang="en-US" sz="12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674370" lvl="1" indent="-274320">
              <a:lnSpc>
                <a:spcPct val="130000"/>
              </a:lnSpc>
              <a:spcBef>
                <a:spcPts val="400"/>
              </a:spcBef>
              <a:defRPr/>
            </a:pPr>
            <a:endParaRPr lang="en-US" sz="16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0" lvl="0" indent="0">
              <a:lnSpc>
                <a:spcPct val="130000"/>
              </a:lnSpc>
              <a:spcBef>
                <a:spcPts val="400"/>
              </a:spcBef>
              <a:buNone/>
              <a:defRPr/>
            </a:pPr>
            <a:endParaRPr lang="en-US" sz="2000">
              <a:solidFill>
                <a:srgbClr val="C06900"/>
              </a:solidFill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9DDEC7-5C22-7ADB-60BD-945BAEBCF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5964943"/>
      </p:ext>
    </p:extLst>
  </p:cSld>
  <p:clrMapOvr>
    <a:masterClrMapping/>
  </p:clrMapOvr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8EF1544-24EE-9F40-92D1-5F7EF270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6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algn="r"/>
            <a:fld id="{FDEAB76D-489F-BC47-AE8A-9A4958F60173}" type="slidenum">
              <a:rPr lang="en-CH" smtClean="0"/>
              <a:pPr algn="r"/>
              <a:t>‹#›</a:t>
            </a:fld>
            <a:endParaRPr lang="en-CH"/>
          </a:p>
        </p:txBody>
      </p:sp>
      <p:pic>
        <p:nvPicPr>
          <p:cNvPr id="5" name="Picture 4" descr="safari.png">
            <a:extLst>
              <a:ext uri="{FF2B5EF4-FFF2-40B4-BE49-F238E27FC236}">
                <a16:creationId xmlns:a16="http://schemas.microsoft.com/office/drawing/2014/main" id="{BCE086F2-9422-3233-969B-2DF0AF8C27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39729"/>
            <a:ext cx="1080120" cy="312522"/>
          </a:xfrm>
          <a:prstGeom prst="rect">
            <a:avLst/>
          </a:prstGeom>
        </p:spPr>
      </p:pic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BD73B27A-EBF7-DCCC-F4F6-DD46A37DA7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8189" y="822959"/>
            <a:ext cx="8987622" cy="5291593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Text 1</a:t>
            </a:r>
            <a:r>
              <a:rPr kumimoji="0" lang="en-US" sz="1800" b="1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:</a:t>
            </a:r>
            <a:endParaRPr kumimoji="0" lang="en-US" sz="18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Text 2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Text 3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: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  <a:r>
              <a:rPr lang="en-US" sz="1400">
                <a:solidFill>
                  <a:srgbClr val="5B9BD5"/>
                </a:solidFill>
                <a:latin typeface="Corbel" panose="020B0503020204020204" pitchFamily="34" charset="0"/>
              </a:rPr>
              <a:t>	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</a:rPr>
              <a:t>Text 4</a:t>
            </a:r>
            <a:r>
              <a:rPr lang="en-US" sz="18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: </a:t>
            </a:r>
            <a:r>
              <a:rPr lang="en-US" sz="14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	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Text 5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  <a:endParaRPr lang="en-US" sz="12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674370" lvl="1" indent="-274320">
              <a:lnSpc>
                <a:spcPct val="130000"/>
              </a:lnSpc>
              <a:spcBef>
                <a:spcPts val="400"/>
              </a:spcBef>
              <a:defRPr/>
            </a:pPr>
            <a:endParaRPr lang="en-US" sz="16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0" lvl="0" indent="0">
              <a:lnSpc>
                <a:spcPct val="130000"/>
              </a:lnSpc>
              <a:spcBef>
                <a:spcPts val="400"/>
              </a:spcBef>
              <a:buNone/>
              <a:defRPr/>
            </a:pPr>
            <a:endParaRPr lang="en-US" sz="2000">
              <a:solidFill>
                <a:srgbClr val="C06900"/>
              </a:solidFill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B119B3-1AA6-94B9-13B9-6E10CE82D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1178792"/>
      </p:ext>
    </p:extLst>
  </p:cSld>
  <p:clrMapOvr>
    <a:masterClrMapping/>
  </p:clrMapOvr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2D26D-6A0A-80F5-0467-32E58CC08E88}"/>
              </a:ext>
            </a:extLst>
          </p:cNvPr>
          <p:cNvSpPr txBox="1">
            <a:spLocks/>
          </p:cNvSpPr>
          <p:nvPr userDrawn="1"/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400" kern="1200">
                <a:solidFill>
                  <a:schemeClr val="bg1">
                    <a:lumMod val="6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DEAB76D-489F-BC47-AE8A-9A4958F60173}" type="slidenum">
              <a:rPr lang="en-CH" smtClean="0"/>
              <a:pPr algn="r"/>
              <a:t>‹#›</a:t>
            </a:fld>
            <a:endParaRPr lang="en-CH"/>
          </a:p>
        </p:txBody>
      </p:sp>
      <p:pic>
        <p:nvPicPr>
          <p:cNvPr id="7" name="Picture 6" descr="safari.png">
            <a:extLst>
              <a:ext uri="{FF2B5EF4-FFF2-40B4-BE49-F238E27FC236}">
                <a16:creationId xmlns:a16="http://schemas.microsoft.com/office/drawing/2014/main" id="{AE34FD6A-B99A-3D50-4BF8-F449A040CC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39729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13891"/>
      </p:ext>
    </p:extLst>
  </p:cSld>
  <p:clrMapOvr>
    <a:masterClrMapping/>
  </p:clrMapOvr>
  <p:transition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02288"/>
      </p:ext>
    </p:extLst>
  </p:cSld>
  <p:clrMapOvr>
    <a:masterClrMapping/>
  </p:clrMapOvr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77200" y="6340475"/>
            <a:ext cx="6858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898989"/>
                </a:solidFill>
                <a:latin typeface="Cambria Math" charset="0"/>
                <a:ea typeface="ＭＳ Ｐゴシック" charset="0"/>
                <a:cs typeface="Cambria Math" charset="0"/>
              </a:defRPr>
            </a:lvl1pPr>
          </a:lstStyle>
          <a:p>
            <a:fld id="{2F9AB1DC-1F54-3E4A-95A3-3C4F38B382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81631"/>
      </p:ext>
    </p:extLst>
  </p:cSld>
  <p:clrMapOvr>
    <a:masterClrMapping/>
  </p:clrMapOvr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D5ABD69-D797-204B-8AF8-3D380E6914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07518"/>
      </p:ext>
    </p:extLst>
  </p:cSld>
  <p:clrMapOvr>
    <a:masterClrMapping/>
  </p:clrMapOvr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4167CB6-3B08-5F41-8B2C-916DD676D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38740"/>
      </p:ext>
    </p:extLst>
  </p:cSld>
  <p:clrMapOvr>
    <a:masterClrMapping/>
  </p:clrMapOvr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A0D681A-F5B4-9644-896C-61B2B0FDE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39257"/>
      </p:ext>
    </p:extLst>
  </p:cSld>
  <p:clrMapOvr>
    <a:masterClrMapping/>
  </p:clrMapOvr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9EE30A7-2F09-2442-8BD0-04F2DD3C2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06753"/>
      </p:ext>
    </p:extLst>
  </p:cSld>
  <p:clrMapOvr>
    <a:masterClrMapping/>
  </p:clrMapOvr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56C5735-7F4B-8947-B422-F91141E3F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04743"/>
      </p:ext>
    </p:extLst>
  </p:cSld>
  <p:clrMapOvr>
    <a:masterClrMapping/>
  </p:clrMapOvr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9E84826-6BA8-884D-A601-2AAB8825D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96931"/>
      </p:ext>
    </p:extLst>
  </p:cSld>
  <p:clrMapOvr>
    <a:masterClrMapping/>
  </p:clrMapOvr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531BACC-C330-6040-8E9C-315FB8A2D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90336"/>
      </p:ext>
    </p:extLst>
  </p:cSld>
  <p:clrMapOvr>
    <a:masterClrMapping/>
  </p:clrMapOvr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A13EE9E-551C-B04A-8AEF-33C040418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80986"/>
      </p:ext>
    </p:extLst>
  </p:cSld>
  <p:clrMapOvr>
    <a:masterClrMapping/>
  </p:clrMapOvr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200974D-7775-EC48-B655-6C7A7623F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95759"/>
      </p:ext>
    </p:extLst>
  </p:cSld>
  <p:clrMapOvr>
    <a:masterClrMapping/>
  </p:clrMapOvr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522537"/>
      </p:ext>
    </p:extLst>
  </p:cSld>
  <p:clrMapOvr>
    <a:masterClrMapping/>
  </p:clrMapOvr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057504"/>
      </p:ext>
    </p:extLst>
  </p:cSld>
  <p:clrMapOvr>
    <a:masterClrMapping/>
  </p:clrMapOvr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19904"/>
      </p:ext>
    </p:extLst>
  </p:cSld>
  <p:clrMapOvr>
    <a:masterClrMapping/>
  </p:clrMapOvr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240422"/>
      </p:ext>
    </p:extLst>
  </p:cSld>
  <p:clrMapOvr>
    <a:masterClrMapping/>
  </p:clrMapOvr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040594"/>
      </p:ext>
    </p:extLst>
  </p:cSld>
  <p:clrMapOvr>
    <a:masterClrMapping/>
  </p:clrMapOvr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973701"/>
      </p:ext>
    </p:extLst>
  </p:cSld>
  <p:clrMapOvr>
    <a:masterClrMapping/>
  </p:clrMapOvr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831075"/>
      </p:ext>
    </p:extLst>
  </p:cSld>
  <p:clrMapOvr>
    <a:masterClrMapping/>
  </p:clrMapOvr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882333"/>
      </p:ext>
    </p:extLst>
  </p:cSld>
  <p:clrMapOvr>
    <a:masterClrMapping/>
  </p:clrMapOvr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53531"/>
      </p:ext>
    </p:extLst>
  </p:cSld>
  <p:clrMapOvr>
    <a:masterClrMapping/>
  </p:clrMapOvr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528273"/>
      </p:ext>
    </p:extLst>
  </p:cSld>
  <p:clrMapOvr>
    <a:masterClrMapping/>
  </p:clrMapOvr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417092"/>
      </p:ext>
    </p:extLst>
  </p:cSld>
  <p:clrMapOvr>
    <a:masterClrMapping/>
  </p:clrMapOvr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Trebuchet MS" panose="020B0603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79023519"/>
      </p:ext>
    </p:extLst>
  </p:cSld>
  <p:clrMapOvr>
    <a:masterClrMapping/>
  </p:clrMapOvr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56617"/>
      </p:ext>
    </p:extLst>
  </p:cSld>
  <p:clrMapOvr>
    <a:masterClrMapping/>
  </p:clrMapOvr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103E0A-1103-4E2A-80B9-427ECF501675}"/>
              </a:ext>
            </a:extLst>
          </p:cNvPr>
          <p:cNvSpPr/>
          <p:nvPr userDrawn="1"/>
        </p:nvSpPr>
        <p:spPr>
          <a:xfrm>
            <a:off x="0" y="-1"/>
            <a:ext cx="9144000" cy="82576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88" y="78848"/>
            <a:ext cx="8815517" cy="753812"/>
          </a:xfrm>
        </p:spPr>
        <p:txBody>
          <a:bodyPr>
            <a:normAutofit/>
          </a:bodyPr>
          <a:lstStyle>
            <a:lvl1pPr>
              <a:defRPr sz="4600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88" y="1021492"/>
            <a:ext cx="8815517" cy="5368993"/>
          </a:xfrm>
        </p:spPr>
        <p:txBody>
          <a:bodyPr>
            <a:normAutofit/>
          </a:bodyPr>
          <a:lstStyle>
            <a:lvl1pPr>
              <a:defRPr sz="2800">
                <a:latin typeface="Trebuchet MS" panose="020B0603020202020204" pitchFamily="34" charset="0"/>
              </a:defRPr>
            </a:lvl1pPr>
            <a:lvl2pPr>
              <a:defRPr sz="2400">
                <a:latin typeface="Trebuchet MS" panose="020B0603020202020204" pitchFamily="34" charset="0"/>
              </a:defRPr>
            </a:lvl2pPr>
            <a:lvl3pPr>
              <a:defRPr sz="1800">
                <a:latin typeface="Trebuchet MS" panose="020B0603020202020204" pitchFamily="34" charset="0"/>
              </a:defRPr>
            </a:lvl3pPr>
            <a:lvl4pPr>
              <a:defRPr sz="1600">
                <a:latin typeface="Trebuchet MS" panose="020B0603020202020204" pitchFamily="34" charset="0"/>
              </a:defRPr>
            </a:lvl4pPr>
            <a:lvl5pPr>
              <a:defRPr sz="16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FE0A3EE-6483-4E65-823F-5E7E920D70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94338"/>
            <a:ext cx="1180720" cy="22714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E1FD7A5-C69D-412C-8DA5-5AA06BC4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9353" y="6494338"/>
            <a:ext cx="643730" cy="280288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109303"/>
      </p:ext>
    </p:extLst>
  </p:cSld>
  <p:clrMapOvr>
    <a:masterClrMapping/>
  </p:clrMapOvr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3A1B36-F75C-4B3A-8AC7-B38B97092F73}"/>
              </a:ext>
            </a:extLst>
          </p:cNvPr>
          <p:cNvSpPr/>
          <p:nvPr userDrawn="1"/>
        </p:nvSpPr>
        <p:spPr>
          <a:xfrm>
            <a:off x="0" y="-1"/>
            <a:ext cx="9144000" cy="89032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Trebuchet MS" panose="020B0603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77D2451-9D72-4A45-A1BA-585E5FC3C46D}"/>
              </a:ext>
            </a:extLst>
          </p:cNvPr>
          <p:cNvSpPr txBox="1">
            <a:spLocks/>
          </p:cNvSpPr>
          <p:nvPr userDrawn="1"/>
        </p:nvSpPr>
        <p:spPr>
          <a:xfrm>
            <a:off x="155488" y="70610"/>
            <a:ext cx="8815517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5CB8A4C-6108-4DBB-AB3B-F36B31AA79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62642"/>
            <a:ext cx="1345478" cy="258844"/>
          </a:xfrm>
          <a:prstGeom prst="rect">
            <a:avLst/>
          </a:prstGeom>
        </p:spPr>
      </p:pic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25E13529-B30F-4988-A788-9A2F9C01C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54024"/>
      </p:ext>
    </p:extLst>
  </p:cSld>
  <p:clrMapOvr>
    <a:masterClrMapping/>
  </p:clrMapOvr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10755F8-9E4F-4AC1-934C-4503FD0A51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62642"/>
            <a:ext cx="1345478" cy="258844"/>
          </a:xfrm>
          <a:prstGeom prst="rect">
            <a:avLst/>
          </a:prstGeom>
        </p:spPr>
      </p:pic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3FBD0FA-D9BB-45FA-A53B-03090A5B6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32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image" Target="../media/image1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heme" Target="../theme/theme26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7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13" Type="http://schemas.openxmlformats.org/officeDocument/2006/relationships/theme" Target="../theme/theme37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slideLayout" Target="../slideLayouts/slideLayout400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8.xml"/><Relationship Id="rId3" Type="http://schemas.openxmlformats.org/officeDocument/2006/relationships/slideLayout" Target="../slideLayouts/slideLayout403.xml"/><Relationship Id="rId7" Type="http://schemas.openxmlformats.org/officeDocument/2006/relationships/slideLayout" Target="../slideLayouts/slideLayout407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2.xml"/><Relationship Id="rId1" Type="http://schemas.openxmlformats.org/officeDocument/2006/relationships/slideLayout" Target="../slideLayouts/slideLayout401.xml"/><Relationship Id="rId6" Type="http://schemas.openxmlformats.org/officeDocument/2006/relationships/slideLayout" Target="../slideLayouts/slideLayout406.xml"/><Relationship Id="rId11" Type="http://schemas.openxmlformats.org/officeDocument/2006/relationships/slideLayout" Target="../slideLayouts/slideLayout411.xml"/><Relationship Id="rId5" Type="http://schemas.openxmlformats.org/officeDocument/2006/relationships/slideLayout" Target="../slideLayouts/slideLayout405.xml"/><Relationship Id="rId10" Type="http://schemas.openxmlformats.org/officeDocument/2006/relationships/slideLayout" Target="../slideLayouts/slideLayout410.xml"/><Relationship Id="rId4" Type="http://schemas.openxmlformats.org/officeDocument/2006/relationships/slideLayout" Target="../slideLayouts/slideLayout404.xml"/><Relationship Id="rId9" Type="http://schemas.openxmlformats.org/officeDocument/2006/relationships/slideLayout" Target="../slideLayouts/slideLayout409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9.xml"/><Relationship Id="rId3" Type="http://schemas.openxmlformats.org/officeDocument/2006/relationships/slideLayout" Target="../slideLayouts/slideLayout414.xml"/><Relationship Id="rId7" Type="http://schemas.openxmlformats.org/officeDocument/2006/relationships/slideLayout" Target="../slideLayouts/slideLayout418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13.xml"/><Relationship Id="rId1" Type="http://schemas.openxmlformats.org/officeDocument/2006/relationships/slideLayout" Target="../slideLayouts/slideLayout412.xml"/><Relationship Id="rId6" Type="http://schemas.openxmlformats.org/officeDocument/2006/relationships/slideLayout" Target="../slideLayouts/slideLayout417.xml"/><Relationship Id="rId11" Type="http://schemas.openxmlformats.org/officeDocument/2006/relationships/slideLayout" Target="../slideLayouts/slideLayout422.xml"/><Relationship Id="rId5" Type="http://schemas.openxmlformats.org/officeDocument/2006/relationships/slideLayout" Target="../slideLayouts/slideLayout416.xml"/><Relationship Id="rId10" Type="http://schemas.openxmlformats.org/officeDocument/2006/relationships/slideLayout" Target="../slideLayouts/slideLayout421.xml"/><Relationship Id="rId4" Type="http://schemas.openxmlformats.org/officeDocument/2006/relationships/slideLayout" Target="../slideLayouts/slideLayout415.xml"/><Relationship Id="rId9" Type="http://schemas.openxmlformats.org/officeDocument/2006/relationships/slideLayout" Target="../slideLayouts/slideLayout420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5.xml"/><Relationship Id="rId7" Type="http://schemas.openxmlformats.org/officeDocument/2006/relationships/slideLayout" Target="../slideLayouts/slideLayout429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23.xml"/><Relationship Id="rId6" Type="http://schemas.openxmlformats.org/officeDocument/2006/relationships/slideLayout" Target="../slideLayouts/slideLayout428.xml"/><Relationship Id="rId11" Type="http://schemas.openxmlformats.org/officeDocument/2006/relationships/slideLayout" Target="../slideLayouts/slideLayout433.xml"/><Relationship Id="rId5" Type="http://schemas.openxmlformats.org/officeDocument/2006/relationships/slideLayout" Target="../slideLayouts/slideLayout427.xml"/><Relationship Id="rId10" Type="http://schemas.openxmlformats.org/officeDocument/2006/relationships/slideLayout" Target="../slideLayouts/slideLayout432.xml"/><Relationship Id="rId4" Type="http://schemas.openxmlformats.org/officeDocument/2006/relationships/slideLayout" Target="../slideLayouts/slideLayout426.xml"/><Relationship Id="rId9" Type="http://schemas.openxmlformats.org/officeDocument/2006/relationships/slideLayout" Target="../slideLayouts/slideLayout431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1.xml"/><Relationship Id="rId3" Type="http://schemas.openxmlformats.org/officeDocument/2006/relationships/slideLayout" Target="../slideLayouts/slideLayout436.xml"/><Relationship Id="rId7" Type="http://schemas.openxmlformats.org/officeDocument/2006/relationships/slideLayout" Target="../slideLayouts/slideLayout440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5.xml"/><Relationship Id="rId1" Type="http://schemas.openxmlformats.org/officeDocument/2006/relationships/slideLayout" Target="../slideLayouts/slideLayout434.xml"/><Relationship Id="rId6" Type="http://schemas.openxmlformats.org/officeDocument/2006/relationships/slideLayout" Target="../slideLayouts/slideLayout439.xml"/><Relationship Id="rId11" Type="http://schemas.openxmlformats.org/officeDocument/2006/relationships/slideLayout" Target="../slideLayouts/slideLayout444.xml"/><Relationship Id="rId5" Type="http://schemas.openxmlformats.org/officeDocument/2006/relationships/slideLayout" Target="../slideLayouts/slideLayout438.xml"/><Relationship Id="rId10" Type="http://schemas.openxmlformats.org/officeDocument/2006/relationships/slideLayout" Target="../slideLayouts/slideLayout443.xml"/><Relationship Id="rId4" Type="http://schemas.openxmlformats.org/officeDocument/2006/relationships/slideLayout" Target="../slideLayouts/slideLayout437.xml"/><Relationship Id="rId9" Type="http://schemas.openxmlformats.org/officeDocument/2006/relationships/slideLayout" Target="../slideLayouts/slideLayout442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2.xml"/><Relationship Id="rId3" Type="http://schemas.openxmlformats.org/officeDocument/2006/relationships/slideLayout" Target="../slideLayouts/slideLayout447.xml"/><Relationship Id="rId7" Type="http://schemas.openxmlformats.org/officeDocument/2006/relationships/slideLayout" Target="../slideLayouts/slideLayout451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6.xml"/><Relationship Id="rId1" Type="http://schemas.openxmlformats.org/officeDocument/2006/relationships/slideLayout" Target="../slideLayouts/slideLayout445.xml"/><Relationship Id="rId6" Type="http://schemas.openxmlformats.org/officeDocument/2006/relationships/slideLayout" Target="../slideLayouts/slideLayout450.xml"/><Relationship Id="rId11" Type="http://schemas.openxmlformats.org/officeDocument/2006/relationships/slideLayout" Target="../slideLayouts/slideLayout455.xml"/><Relationship Id="rId5" Type="http://schemas.openxmlformats.org/officeDocument/2006/relationships/slideLayout" Target="../slideLayouts/slideLayout449.xml"/><Relationship Id="rId10" Type="http://schemas.openxmlformats.org/officeDocument/2006/relationships/slideLayout" Target="../slideLayouts/slideLayout454.xml"/><Relationship Id="rId4" Type="http://schemas.openxmlformats.org/officeDocument/2006/relationships/slideLayout" Target="../slideLayouts/slideLayout448.xml"/><Relationship Id="rId9" Type="http://schemas.openxmlformats.org/officeDocument/2006/relationships/slideLayout" Target="../slideLayouts/slideLayout453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8.xml"/><Relationship Id="rId7" Type="http://schemas.openxmlformats.org/officeDocument/2006/relationships/slideLayout" Target="../slideLayouts/slideLayout462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57.xml"/><Relationship Id="rId1" Type="http://schemas.openxmlformats.org/officeDocument/2006/relationships/slideLayout" Target="../slideLayouts/slideLayout456.xml"/><Relationship Id="rId6" Type="http://schemas.openxmlformats.org/officeDocument/2006/relationships/slideLayout" Target="../slideLayouts/slideLayout461.xml"/><Relationship Id="rId11" Type="http://schemas.openxmlformats.org/officeDocument/2006/relationships/slideLayout" Target="../slideLayouts/slideLayout466.xml"/><Relationship Id="rId5" Type="http://schemas.openxmlformats.org/officeDocument/2006/relationships/slideLayout" Target="../slideLayouts/slideLayout460.xml"/><Relationship Id="rId10" Type="http://schemas.openxmlformats.org/officeDocument/2006/relationships/slideLayout" Target="../slideLayouts/slideLayout465.xml"/><Relationship Id="rId4" Type="http://schemas.openxmlformats.org/officeDocument/2006/relationships/slideLayout" Target="../slideLayouts/slideLayout459.xml"/><Relationship Id="rId9" Type="http://schemas.openxmlformats.org/officeDocument/2006/relationships/slideLayout" Target="../slideLayouts/slideLayout464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9.xml"/><Relationship Id="rId7" Type="http://schemas.openxmlformats.org/officeDocument/2006/relationships/slideLayout" Target="../slideLayouts/slideLayout473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68.xml"/><Relationship Id="rId1" Type="http://schemas.openxmlformats.org/officeDocument/2006/relationships/slideLayout" Target="../slideLayouts/slideLayout467.xml"/><Relationship Id="rId6" Type="http://schemas.openxmlformats.org/officeDocument/2006/relationships/slideLayout" Target="../slideLayouts/slideLayout472.xml"/><Relationship Id="rId11" Type="http://schemas.openxmlformats.org/officeDocument/2006/relationships/slideLayout" Target="../slideLayouts/slideLayout477.xml"/><Relationship Id="rId5" Type="http://schemas.openxmlformats.org/officeDocument/2006/relationships/slideLayout" Target="../slideLayouts/slideLayout471.xml"/><Relationship Id="rId10" Type="http://schemas.openxmlformats.org/officeDocument/2006/relationships/slideLayout" Target="../slideLayouts/slideLayout476.xml"/><Relationship Id="rId4" Type="http://schemas.openxmlformats.org/officeDocument/2006/relationships/slideLayout" Target="../slideLayouts/slideLayout470.xml"/><Relationship Id="rId9" Type="http://schemas.openxmlformats.org/officeDocument/2006/relationships/slideLayout" Target="../slideLayouts/slideLayout475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5.xml"/><Relationship Id="rId13" Type="http://schemas.openxmlformats.org/officeDocument/2006/relationships/theme" Target="../theme/theme45.xml"/><Relationship Id="rId3" Type="http://schemas.openxmlformats.org/officeDocument/2006/relationships/slideLayout" Target="../slideLayouts/slideLayout480.xml"/><Relationship Id="rId7" Type="http://schemas.openxmlformats.org/officeDocument/2006/relationships/slideLayout" Target="../slideLayouts/slideLayout484.xml"/><Relationship Id="rId12" Type="http://schemas.openxmlformats.org/officeDocument/2006/relationships/slideLayout" Target="../slideLayouts/slideLayout489.xml"/><Relationship Id="rId2" Type="http://schemas.openxmlformats.org/officeDocument/2006/relationships/slideLayout" Target="../slideLayouts/slideLayout479.xml"/><Relationship Id="rId1" Type="http://schemas.openxmlformats.org/officeDocument/2006/relationships/slideLayout" Target="../slideLayouts/slideLayout478.xml"/><Relationship Id="rId6" Type="http://schemas.openxmlformats.org/officeDocument/2006/relationships/slideLayout" Target="../slideLayouts/slideLayout483.xml"/><Relationship Id="rId11" Type="http://schemas.openxmlformats.org/officeDocument/2006/relationships/slideLayout" Target="../slideLayouts/slideLayout488.xml"/><Relationship Id="rId5" Type="http://schemas.openxmlformats.org/officeDocument/2006/relationships/slideLayout" Target="../slideLayouts/slideLayout482.xml"/><Relationship Id="rId10" Type="http://schemas.openxmlformats.org/officeDocument/2006/relationships/slideLayout" Target="../slideLayouts/slideLayout487.xml"/><Relationship Id="rId4" Type="http://schemas.openxmlformats.org/officeDocument/2006/relationships/slideLayout" Target="../slideLayouts/slideLayout481.xml"/><Relationship Id="rId9" Type="http://schemas.openxmlformats.org/officeDocument/2006/relationships/slideLayout" Target="../slideLayouts/slideLayout486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2.xml"/><Relationship Id="rId7" Type="http://schemas.openxmlformats.org/officeDocument/2006/relationships/slideLayout" Target="../slideLayouts/slideLayout496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1.xml"/><Relationship Id="rId1" Type="http://schemas.openxmlformats.org/officeDocument/2006/relationships/slideLayout" Target="../slideLayouts/slideLayout490.xml"/><Relationship Id="rId6" Type="http://schemas.openxmlformats.org/officeDocument/2006/relationships/slideLayout" Target="../slideLayouts/slideLayout495.xml"/><Relationship Id="rId11" Type="http://schemas.openxmlformats.org/officeDocument/2006/relationships/slideLayout" Target="../slideLayouts/slideLayout500.xml"/><Relationship Id="rId5" Type="http://schemas.openxmlformats.org/officeDocument/2006/relationships/slideLayout" Target="../slideLayouts/slideLayout494.xml"/><Relationship Id="rId10" Type="http://schemas.openxmlformats.org/officeDocument/2006/relationships/slideLayout" Target="../slideLayouts/slideLayout499.xml"/><Relationship Id="rId4" Type="http://schemas.openxmlformats.org/officeDocument/2006/relationships/slideLayout" Target="../slideLayouts/slideLayout493.xml"/><Relationship Id="rId9" Type="http://schemas.openxmlformats.org/officeDocument/2006/relationships/slideLayout" Target="../slideLayouts/slideLayout498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3.xml"/><Relationship Id="rId7" Type="http://schemas.openxmlformats.org/officeDocument/2006/relationships/slideLayout" Target="../slideLayouts/slideLayout507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2.xml"/><Relationship Id="rId1" Type="http://schemas.openxmlformats.org/officeDocument/2006/relationships/slideLayout" Target="../slideLayouts/slideLayout501.xml"/><Relationship Id="rId6" Type="http://schemas.openxmlformats.org/officeDocument/2006/relationships/slideLayout" Target="../slideLayouts/slideLayout506.xml"/><Relationship Id="rId11" Type="http://schemas.openxmlformats.org/officeDocument/2006/relationships/slideLayout" Target="../slideLayouts/slideLayout511.xml"/><Relationship Id="rId5" Type="http://schemas.openxmlformats.org/officeDocument/2006/relationships/slideLayout" Target="../slideLayouts/slideLayout505.xml"/><Relationship Id="rId10" Type="http://schemas.openxmlformats.org/officeDocument/2006/relationships/slideLayout" Target="../slideLayouts/slideLayout510.xml"/><Relationship Id="rId4" Type="http://schemas.openxmlformats.org/officeDocument/2006/relationships/slideLayout" Target="../slideLayouts/slideLayout504.xml"/><Relationship Id="rId9" Type="http://schemas.openxmlformats.org/officeDocument/2006/relationships/slideLayout" Target="../slideLayouts/slideLayout509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9.xml"/><Relationship Id="rId13" Type="http://schemas.openxmlformats.org/officeDocument/2006/relationships/theme" Target="../theme/theme48.xml"/><Relationship Id="rId3" Type="http://schemas.openxmlformats.org/officeDocument/2006/relationships/slideLayout" Target="../slideLayouts/slideLayout514.xml"/><Relationship Id="rId7" Type="http://schemas.openxmlformats.org/officeDocument/2006/relationships/slideLayout" Target="../slideLayouts/slideLayout518.xml"/><Relationship Id="rId12" Type="http://schemas.openxmlformats.org/officeDocument/2006/relationships/slideLayout" Target="../slideLayouts/slideLayout523.xml"/><Relationship Id="rId2" Type="http://schemas.openxmlformats.org/officeDocument/2006/relationships/slideLayout" Target="../slideLayouts/slideLayout513.xml"/><Relationship Id="rId1" Type="http://schemas.openxmlformats.org/officeDocument/2006/relationships/slideLayout" Target="../slideLayouts/slideLayout512.xml"/><Relationship Id="rId6" Type="http://schemas.openxmlformats.org/officeDocument/2006/relationships/slideLayout" Target="../slideLayouts/slideLayout517.xml"/><Relationship Id="rId11" Type="http://schemas.openxmlformats.org/officeDocument/2006/relationships/slideLayout" Target="../slideLayouts/slideLayout522.xml"/><Relationship Id="rId5" Type="http://schemas.openxmlformats.org/officeDocument/2006/relationships/slideLayout" Target="../slideLayouts/slideLayout516.xml"/><Relationship Id="rId10" Type="http://schemas.openxmlformats.org/officeDocument/2006/relationships/slideLayout" Target="../slideLayouts/slideLayout521.xml"/><Relationship Id="rId4" Type="http://schemas.openxmlformats.org/officeDocument/2006/relationships/slideLayout" Target="../slideLayouts/slideLayout515.xml"/><Relationship Id="rId9" Type="http://schemas.openxmlformats.org/officeDocument/2006/relationships/slideLayout" Target="../slideLayouts/slideLayout520.xml"/><Relationship Id="rId14" Type="http://schemas.openxmlformats.org/officeDocument/2006/relationships/image" Target="../media/image1.png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6.xml"/><Relationship Id="rId7" Type="http://schemas.openxmlformats.org/officeDocument/2006/relationships/slideLayout" Target="../slideLayouts/slideLayout530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5.xml"/><Relationship Id="rId1" Type="http://schemas.openxmlformats.org/officeDocument/2006/relationships/slideLayout" Target="../slideLayouts/slideLayout524.xml"/><Relationship Id="rId6" Type="http://schemas.openxmlformats.org/officeDocument/2006/relationships/slideLayout" Target="../slideLayouts/slideLayout529.xml"/><Relationship Id="rId11" Type="http://schemas.openxmlformats.org/officeDocument/2006/relationships/slideLayout" Target="../slideLayouts/slideLayout534.xml"/><Relationship Id="rId5" Type="http://schemas.openxmlformats.org/officeDocument/2006/relationships/slideLayout" Target="../slideLayouts/slideLayout528.xml"/><Relationship Id="rId10" Type="http://schemas.openxmlformats.org/officeDocument/2006/relationships/slideLayout" Target="../slideLayouts/slideLayout533.xml"/><Relationship Id="rId4" Type="http://schemas.openxmlformats.org/officeDocument/2006/relationships/slideLayout" Target="../slideLayouts/slideLayout527.xml"/><Relationship Id="rId9" Type="http://schemas.openxmlformats.org/officeDocument/2006/relationships/slideLayout" Target="../slideLayouts/slideLayout532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7.xml"/><Relationship Id="rId7" Type="http://schemas.openxmlformats.org/officeDocument/2006/relationships/slideLayout" Target="../slideLayouts/slideLayout541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36.xml"/><Relationship Id="rId1" Type="http://schemas.openxmlformats.org/officeDocument/2006/relationships/slideLayout" Target="../slideLayouts/slideLayout535.xml"/><Relationship Id="rId6" Type="http://schemas.openxmlformats.org/officeDocument/2006/relationships/slideLayout" Target="../slideLayouts/slideLayout540.xml"/><Relationship Id="rId11" Type="http://schemas.openxmlformats.org/officeDocument/2006/relationships/slideLayout" Target="../slideLayouts/slideLayout545.xml"/><Relationship Id="rId5" Type="http://schemas.openxmlformats.org/officeDocument/2006/relationships/slideLayout" Target="../slideLayouts/slideLayout539.xml"/><Relationship Id="rId10" Type="http://schemas.openxmlformats.org/officeDocument/2006/relationships/slideLayout" Target="../slideLayouts/slideLayout544.xml"/><Relationship Id="rId4" Type="http://schemas.openxmlformats.org/officeDocument/2006/relationships/slideLayout" Target="../slideLayouts/slideLayout538.xml"/><Relationship Id="rId9" Type="http://schemas.openxmlformats.org/officeDocument/2006/relationships/slideLayout" Target="../slideLayouts/slideLayout543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8.xml"/><Relationship Id="rId7" Type="http://schemas.openxmlformats.org/officeDocument/2006/relationships/slideLayout" Target="../slideLayouts/slideLayout552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47.xml"/><Relationship Id="rId1" Type="http://schemas.openxmlformats.org/officeDocument/2006/relationships/slideLayout" Target="../slideLayouts/slideLayout546.xml"/><Relationship Id="rId6" Type="http://schemas.openxmlformats.org/officeDocument/2006/relationships/slideLayout" Target="../slideLayouts/slideLayout551.xml"/><Relationship Id="rId11" Type="http://schemas.openxmlformats.org/officeDocument/2006/relationships/slideLayout" Target="../slideLayouts/slideLayout556.xml"/><Relationship Id="rId5" Type="http://schemas.openxmlformats.org/officeDocument/2006/relationships/slideLayout" Target="../slideLayouts/slideLayout550.xml"/><Relationship Id="rId10" Type="http://schemas.openxmlformats.org/officeDocument/2006/relationships/slideLayout" Target="../slideLayouts/slideLayout555.xml"/><Relationship Id="rId4" Type="http://schemas.openxmlformats.org/officeDocument/2006/relationships/slideLayout" Target="../slideLayouts/slideLayout549.xml"/><Relationship Id="rId9" Type="http://schemas.openxmlformats.org/officeDocument/2006/relationships/slideLayout" Target="../slideLayouts/slideLayout554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9.xml"/><Relationship Id="rId7" Type="http://schemas.openxmlformats.org/officeDocument/2006/relationships/slideLayout" Target="../slideLayouts/slideLayout563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58.xml"/><Relationship Id="rId1" Type="http://schemas.openxmlformats.org/officeDocument/2006/relationships/slideLayout" Target="../slideLayouts/slideLayout557.xml"/><Relationship Id="rId6" Type="http://schemas.openxmlformats.org/officeDocument/2006/relationships/slideLayout" Target="../slideLayouts/slideLayout562.xml"/><Relationship Id="rId11" Type="http://schemas.openxmlformats.org/officeDocument/2006/relationships/slideLayout" Target="../slideLayouts/slideLayout567.xml"/><Relationship Id="rId5" Type="http://schemas.openxmlformats.org/officeDocument/2006/relationships/slideLayout" Target="../slideLayouts/slideLayout561.xml"/><Relationship Id="rId10" Type="http://schemas.openxmlformats.org/officeDocument/2006/relationships/slideLayout" Target="../slideLayouts/slideLayout566.xml"/><Relationship Id="rId4" Type="http://schemas.openxmlformats.org/officeDocument/2006/relationships/slideLayout" Target="../slideLayouts/slideLayout560.xml"/><Relationship Id="rId9" Type="http://schemas.openxmlformats.org/officeDocument/2006/relationships/slideLayout" Target="../slideLayouts/slideLayout565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0.xml"/><Relationship Id="rId7" Type="http://schemas.openxmlformats.org/officeDocument/2006/relationships/slideLayout" Target="../slideLayouts/slideLayout574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69.xml"/><Relationship Id="rId1" Type="http://schemas.openxmlformats.org/officeDocument/2006/relationships/slideLayout" Target="../slideLayouts/slideLayout568.xml"/><Relationship Id="rId6" Type="http://schemas.openxmlformats.org/officeDocument/2006/relationships/slideLayout" Target="../slideLayouts/slideLayout573.xml"/><Relationship Id="rId11" Type="http://schemas.openxmlformats.org/officeDocument/2006/relationships/slideLayout" Target="../slideLayouts/slideLayout578.xml"/><Relationship Id="rId5" Type="http://schemas.openxmlformats.org/officeDocument/2006/relationships/slideLayout" Target="../slideLayouts/slideLayout572.xml"/><Relationship Id="rId10" Type="http://schemas.openxmlformats.org/officeDocument/2006/relationships/slideLayout" Target="../slideLayouts/slideLayout577.xml"/><Relationship Id="rId4" Type="http://schemas.openxmlformats.org/officeDocument/2006/relationships/slideLayout" Target="../slideLayouts/slideLayout571.xml"/><Relationship Id="rId9" Type="http://schemas.openxmlformats.org/officeDocument/2006/relationships/slideLayout" Target="../slideLayouts/slideLayout576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6.xml"/><Relationship Id="rId13" Type="http://schemas.openxmlformats.org/officeDocument/2006/relationships/theme" Target="../theme/theme54.xml"/><Relationship Id="rId3" Type="http://schemas.openxmlformats.org/officeDocument/2006/relationships/slideLayout" Target="../slideLayouts/slideLayout581.xml"/><Relationship Id="rId7" Type="http://schemas.openxmlformats.org/officeDocument/2006/relationships/slideLayout" Target="../slideLayouts/slideLayout585.xml"/><Relationship Id="rId12" Type="http://schemas.openxmlformats.org/officeDocument/2006/relationships/slideLayout" Target="../slideLayouts/slideLayout590.xml"/><Relationship Id="rId2" Type="http://schemas.openxmlformats.org/officeDocument/2006/relationships/slideLayout" Target="../slideLayouts/slideLayout580.xml"/><Relationship Id="rId1" Type="http://schemas.openxmlformats.org/officeDocument/2006/relationships/slideLayout" Target="../slideLayouts/slideLayout579.xml"/><Relationship Id="rId6" Type="http://schemas.openxmlformats.org/officeDocument/2006/relationships/slideLayout" Target="../slideLayouts/slideLayout584.xml"/><Relationship Id="rId11" Type="http://schemas.openxmlformats.org/officeDocument/2006/relationships/slideLayout" Target="../slideLayouts/slideLayout589.xml"/><Relationship Id="rId5" Type="http://schemas.openxmlformats.org/officeDocument/2006/relationships/slideLayout" Target="../slideLayouts/slideLayout583.xml"/><Relationship Id="rId10" Type="http://schemas.openxmlformats.org/officeDocument/2006/relationships/slideLayout" Target="../slideLayouts/slideLayout588.xml"/><Relationship Id="rId4" Type="http://schemas.openxmlformats.org/officeDocument/2006/relationships/slideLayout" Target="../slideLayouts/slideLayout582.xml"/><Relationship Id="rId9" Type="http://schemas.openxmlformats.org/officeDocument/2006/relationships/slideLayout" Target="../slideLayouts/slideLayout587.xml"/><Relationship Id="rId14" Type="http://schemas.openxmlformats.org/officeDocument/2006/relationships/image" Target="../media/image1.png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3.xml"/><Relationship Id="rId7" Type="http://schemas.openxmlformats.org/officeDocument/2006/relationships/slideLayout" Target="../slideLayouts/slideLayout597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2.xml"/><Relationship Id="rId1" Type="http://schemas.openxmlformats.org/officeDocument/2006/relationships/slideLayout" Target="../slideLayouts/slideLayout591.xml"/><Relationship Id="rId6" Type="http://schemas.openxmlformats.org/officeDocument/2006/relationships/slideLayout" Target="../slideLayouts/slideLayout596.xml"/><Relationship Id="rId11" Type="http://schemas.openxmlformats.org/officeDocument/2006/relationships/slideLayout" Target="../slideLayouts/slideLayout601.xml"/><Relationship Id="rId5" Type="http://schemas.openxmlformats.org/officeDocument/2006/relationships/slideLayout" Target="../slideLayouts/slideLayout595.xml"/><Relationship Id="rId10" Type="http://schemas.openxmlformats.org/officeDocument/2006/relationships/slideLayout" Target="../slideLayouts/slideLayout600.xml"/><Relationship Id="rId4" Type="http://schemas.openxmlformats.org/officeDocument/2006/relationships/slideLayout" Target="../slideLayouts/slideLayout594.xml"/><Relationship Id="rId9" Type="http://schemas.openxmlformats.org/officeDocument/2006/relationships/slideLayout" Target="../slideLayouts/slideLayout599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4.xml"/><Relationship Id="rId7" Type="http://schemas.openxmlformats.org/officeDocument/2006/relationships/slideLayout" Target="../slideLayouts/slideLayout608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3.xml"/><Relationship Id="rId1" Type="http://schemas.openxmlformats.org/officeDocument/2006/relationships/slideLayout" Target="../slideLayouts/slideLayout602.xml"/><Relationship Id="rId6" Type="http://schemas.openxmlformats.org/officeDocument/2006/relationships/slideLayout" Target="../slideLayouts/slideLayout607.xml"/><Relationship Id="rId11" Type="http://schemas.openxmlformats.org/officeDocument/2006/relationships/slideLayout" Target="../slideLayouts/slideLayout612.xml"/><Relationship Id="rId5" Type="http://schemas.openxmlformats.org/officeDocument/2006/relationships/slideLayout" Target="../slideLayouts/slideLayout606.xml"/><Relationship Id="rId10" Type="http://schemas.openxmlformats.org/officeDocument/2006/relationships/slideLayout" Target="../slideLayouts/slideLayout611.xml"/><Relationship Id="rId4" Type="http://schemas.openxmlformats.org/officeDocument/2006/relationships/slideLayout" Target="../slideLayouts/slideLayout605.xml"/><Relationship Id="rId9" Type="http://schemas.openxmlformats.org/officeDocument/2006/relationships/slideLayout" Target="../slideLayouts/slideLayout610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0.xml"/><Relationship Id="rId13" Type="http://schemas.openxmlformats.org/officeDocument/2006/relationships/theme" Target="../theme/theme57.xml"/><Relationship Id="rId3" Type="http://schemas.openxmlformats.org/officeDocument/2006/relationships/slideLayout" Target="../slideLayouts/slideLayout615.xml"/><Relationship Id="rId7" Type="http://schemas.openxmlformats.org/officeDocument/2006/relationships/slideLayout" Target="../slideLayouts/slideLayout619.xml"/><Relationship Id="rId12" Type="http://schemas.openxmlformats.org/officeDocument/2006/relationships/slideLayout" Target="../slideLayouts/slideLayout624.xml"/><Relationship Id="rId2" Type="http://schemas.openxmlformats.org/officeDocument/2006/relationships/slideLayout" Target="../slideLayouts/slideLayout614.xml"/><Relationship Id="rId1" Type="http://schemas.openxmlformats.org/officeDocument/2006/relationships/slideLayout" Target="../slideLayouts/slideLayout613.xml"/><Relationship Id="rId6" Type="http://schemas.openxmlformats.org/officeDocument/2006/relationships/slideLayout" Target="../slideLayouts/slideLayout618.xml"/><Relationship Id="rId11" Type="http://schemas.openxmlformats.org/officeDocument/2006/relationships/slideLayout" Target="../slideLayouts/slideLayout623.xml"/><Relationship Id="rId5" Type="http://schemas.openxmlformats.org/officeDocument/2006/relationships/slideLayout" Target="../slideLayouts/slideLayout617.xml"/><Relationship Id="rId10" Type="http://schemas.openxmlformats.org/officeDocument/2006/relationships/slideLayout" Target="../slideLayouts/slideLayout622.xml"/><Relationship Id="rId4" Type="http://schemas.openxmlformats.org/officeDocument/2006/relationships/slideLayout" Target="../slideLayouts/slideLayout616.xml"/><Relationship Id="rId9" Type="http://schemas.openxmlformats.org/officeDocument/2006/relationships/slideLayout" Target="../slideLayouts/slideLayout621.xml"/><Relationship Id="rId14" Type="http://schemas.openxmlformats.org/officeDocument/2006/relationships/image" Target="../media/image1.png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27.xml"/><Relationship Id="rId7" Type="http://schemas.openxmlformats.org/officeDocument/2006/relationships/slideLayout" Target="../slideLayouts/slideLayout631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6.xml"/><Relationship Id="rId1" Type="http://schemas.openxmlformats.org/officeDocument/2006/relationships/slideLayout" Target="../slideLayouts/slideLayout625.xml"/><Relationship Id="rId6" Type="http://schemas.openxmlformats.org/officeDocument/2006/relationships/slideLayout" Target="../slideLayouts/slideLayout630.xml"/><Relationship Id="rId11" Type="http://schemas.openxmlformats.org/officeDocument/2006/relationships/slideLayout" Target="../slideLayouts/slideLayout635.xml"/><Relationship Id="rId5" Type="http://schemas.openxmlformats.org/officeDocument/2006/relationships/slideLayout" Target="../slideLayouts/slideLayout629.xml"/><Relationship Id="rId10" Type="http://schemas.openxmlformats.org/officeDocument/2006/relationships/slideLayout" Target="../slideLayouts/slideLayout634.xml"/><Relationship Id="rId4" Type="http://schemas.openxmlformats.org/officeDocument/2006/relationships/slideLayout" Target="../slideLayouts/slideLayout628.xml"/><Relationship Id="rId9" Type="http://schemas.openxmlformats.org/officeDocument/2006/relationships/slideLayout" Target="../slideLayouts/slideLayout633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8.xml"/><Relationship Id="rId7" Type="http://schemas.openxmlformats.org/officeDocument/2006/relationships/slideLayout" Target="../slideLayouts/slideLayout642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37.xml"/><Relationship Id="rId1" Type="http://schemas.openxmlformats.org/officeDocument/2006/relationships/slideLayout" Target="../slideLayouts/slideLayout636.xml"/><Relationship Id="rId6" Type="http://schemas.openxmlformats.org/officeDocument/2006/relationships/slideLayout" Target="../slideLayouts/slideLayout641.xml"/><Relationship Id="rId11" Type="http://schemas.openxmlformats.org/officeDocument/2006/relationships/slideLayout" Target="../slideLayouts/slideLayout646.xml"/><Relationship Id="rId5" Type="http://schemas.openxmlformats.org/officeDocument/2006/relationships/slideLayout" Target="../slideLayouts/slideLayout640.xml"/><Relationship Id="rId10" Type="http://schemas.openxmlformats.org/officeDocument/2006/relationships/slideLayout" Target="../slideLayouts/slideLayout645.xml"/><Relationship Id="rId4" Type="http://schemas.openxmlformats.org/officeDocument/2006/relationships/slideLayout" Target="../slideLayouts/slideLayout639.xml"/><Relationship Id="rId9" Type="http://schemas.openxmlformats.org/officeDocument/2006/relationships/slideLayout" Target="../slideLayouts/slideLayout644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4.xml"/><Relationship Id="rId13" Type="http://schemas.openxmlformats.org/officeDocument/2006/relationships/theme" Target="../theme/theme60.xml"/><Relationship Id="rId3" Type="http://schemas.openxmlformats.org/officeDocument/2006/relationships/slideLayout" Target="../slideLayouts/slideLayout649.xml"/><Relationship Id="rId7" Type="http://schemas.openxmlformats.org/officeDocument/2006/relationships/slideLayout" Target="../slideLayouts/slideLayout653.xml"/><Relationship Id="rId12" Type="http://schemas.openxmlformats.org/officeDocument/2006/relationships/slideLayout" Target="../slideLayouts/slideLayout658.xml"/><Relationship Id="rId2" Type="http://schemas.openxmlformats.org/officeDocument/2006/relationships/slideLayout" Target="../slideLayouts/slideLayout648.xml"/><Relationship Id="rId1" Type="http://schemas.openxmlformats.org/officeDocument/2006/relationships/slideLayout" Target="../slideLayouts/slideLayout647.xml"/><Relationship Id="rId6" Type="http://schemas.openxmlformats.org/officeDocument/2006/relationships/slideLayout" Target="../slideLayouts/slideLayout652.xml"/><Relationship Id="rId11" Type="http://schemas.openxmlformats.org/officeDocument/2006/relationships/slideLayout" Target="../slideLayouts/slideLayout657.xml"/><Relationship Id="rId5" Type="http://schemas.openxmlformats.org/officeDocument/2006/relationships/slideLayout" Target="../slideLayouts/slideLayout651.xml"/><Relationship Id="rId10" Type="http://schemas.openxmlformats.org/officeDocument/2006/relationships/slideLayout" Target="../slideLayouts/slideLayout656.xml"/><Relationship Id="rId4" Type="http://schemas.openxmlformats.org/officeDocument/2006/relationships/slideLayout" Target="../slideLayouts/slideLayout650.xml"/><Relationship Id="rId9" Type="http://schemas.openxmlformats.org/officeDocument/2006/relationships/slideLayout" Target="../slideLayouts/slideLayout655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6.xml"/><Relationship Id="rId13" Type="http://schemas.openxmlformats.org/officeDocument/2006/relationships/theme" Target="../theme/theme61.xml"/><Relationship Id="rId3" Type="http://schemas.openxmlformats.org/officeDocument/2006/relationships/slideLayout" Target="../slideLayouts/slideLayout661.xml"/><Relationship Id="rId7" Type="http://schemas.openxmlformats.org/officeDocument/2006/relationships/slideLayout" Target="../slideLayouts/slideLayout665.xml"/><Relationship Id="rId12" Type="http://schemas.openxmlformats.org/officeDocument/2006/relationships/slideLayout" Target="../slideLayouts/slideLayout670.xml"/><Relationship Id="rId2" Type="http://schemas.openxmlformats.org/officeDocument/2006/relationships/slideLayout" Target="../slideLayouts/slideLayout660.xml"/><Relationship Id="rId1" Type="http://schemas.openxmlformats.org/officeDocument/2006/relationships/slideLayout" Target="../slideLayouts/slideLayout659.xml"/><Relationship Id="rId6" Type="http://schemas.openxmlformats.org/officeDocument/2006/relationships/slideLayout" Target="../slideLayouts/slideLayout664.xml"/><Relationship Id="rId11" Type="http://schemas.openxmlformats.org/officeDocument/2006/relationships/slideLayout" Target="../slideLayouts/slideLayout669.xml"/><Relationship Id="rId5" Type="http://schemas.openxmlformats.org/officeDocument/2006/relationships/slideLayout" Target="../slideLayouts/slideLayout663.xml"/><Relationship Id="rId10" Type="http://schemas.openxmlformats.org/officeDocument/2006/relationships/slideLayout" Target="../slideLayouts/slideLayout668.xml"/><Relationship Id="rId4" Type="http://schemas.openxmlformats.org/officeDocument/2006/relationships/slideLayout" Target="../slideLayouts/slideLayout662.xml"/><Relationship Id="rId9" Type="http://schemas.openxmlformats.org/officeDocument/2006/relationships/slideLayout" Target="../slideLayouts/slideLayout667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3.xml"/><Relationship Id="rId7" Type="http://schemas.openxmlformats.org/officeDocument/2006/relationships/slideLayout" Target="../slideLayouts/slideLayout677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2.xml"/><Relationship Id="rId1" Type="http://schemas.openxmlformats.org/officeDocument/2006/relationships/slideLayout" Target="../slideLayouts/slideLayout671.xml"/><Relationship Id="rId6" Type="http://schemas.openxmlformats.org/officeDocument/2006/relationships/slideLayout" Target="../slideLayouts/slideLayout676.xml"/><Relationship Id="rId11" Type="http://schemas.openxmlformats.org/officeDocument/2006/relationships/slideLayout" Target="../slideLayouts/slideLayout681.xml"/><Relationship Id="rId5" Type="http://schemas.openxmlformats.org/officeDocument/2006/relationships/slideLayout" Target="../slideLayouts/slideLayout675.xml"/><Relationship Id="rId10" Type="http://schemas.openxmlformats.org/officeDocument/2006/relationships/slideLayout" Target="../slideLayouts/slideLayout680.xml"/><Relationship Id="rId4" Type="http://schemas.openxmlformats.org/officeDocument/2006/relationships/slideLayout" Target="../slideLayouts/slideLayout674.xml"/><Relationship Id="rId9" Type="http://schemas.openxmlformats.org/officeDocument/2006/relationships/slideLayout" Target="../slideLayouts/slideLayout679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9.xml"/><Relationship Id="rId13" Type="http://schemas.openxmlformats.org/officeDocument/2006/relationships/theme" Target="../theme/theme63.xml"/><Relationship Id="rId3" Type="http://schemas.openxmlformats.org/officeDocument/2006/relationships/slideLayout" Target="../slideLayouts/slideLayout684.xml"/><Relationship Id="rId7" Type="http://schemas.openxmlformats.org/officeDocument/2006/relationships/slideLayout" Target="../slideLayouts/slideLayout688.xml"/><Relationship Id="rId12" Type="http://schemas.openxmlformats.org/officeDocument/2006/relationships/slideLayout" Target="../slideLayouts/slideLayout693.xml"/><Relationship Id="rId2" Type="http://schemas.openxmlformats.org/officeDocument/2006/relationships/slideLayout" Target="../slideLayouts/slideLayout683.xml"/><Relationship Id="rId1" Type="http://schemas.openxmlformats.org/officeDocument/2006/relationships/slideLayout" Target="../slideLayouts/slideLayout682.xml"/><Relationship Id="rId6" Type="http://schemas.openxmlformats.org/officeDocument/2006/relationships/slideLayout" Target="../slideLayouts/slideLayout687.xml"/><Relationship Id="rId11" Type="http://schemas.openxmlformats.org/officeDocument/2006/relationships/slideLayout" Target="../slideLayouts/slideLayout692.xml"/><Relationship Id="rId5" Type="http://schemas.openxmlformats.org/officeDocument/2006/relationships/slideLayout" Target="../slideLayouts/slideLayout686.xml"/><Relationship Id="rId10" Type="http://schemas.openxmlformats.org/officeDocument/2006/relationships/slideLayout" Target="../slideLayouts/slideLayout691.xml"/><Relationship Id="rId4" Type="http://schemas.openxmlformats.org/officeDocument/2006/relationships/slideLayout" Target="../slideLayouts/slideLayout685.xml"/><Relationship Id="rId9" Type="http://schemas.openxmlformats.org/officeDocument/2006/relationships/slideLayout" Target="../slideLayouts/slideLayout690.xml"/><Relationship Id="rId14" Type="http://schemas.openxmlformats.org/officeDocument/2006/relationships/image" Target="../media/image1.png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13" Type="http://schemas.openxmlformats.org/officeDocument/2006/relationships/theme" Target="../theme/theme64.xml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slideLayout" Target="../slideLayouts/slideLayout705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3.xml"/><Relationship Id="rId13" Type="http://schemas.openxmlformats.org/officeDocument/2006/relationships/theme" Target="../theme/theme65.xml"/><Relationship Id="rId3" Type="http://schemas.openxmlformats.org/officeDocument/2006/relationships/slideLayout" Target="../slideLayouts/slideLayout708.xml"/><Relationship Id="rId7" Type="http://schemas.openxmlformats.org/officeDocument/2006/relationships/slideLayout" Target="../slideLayouts/slideLayout712.xml"/><Relationship Id="rId12" Type="http://schemas.openxmlformats.org/officeDocument/2006/relationships/slideLayout" Target="../slideLayouts/slideLayout717.xml"/><Relationship Id="rId2" Type="http://schemas.openxmlformats.org/officeDocument/2006/relationships/slideLayout" Target="../slideLayouts/slideLayout707.xml"/><Relationship Id="rId1" Type="http://schemas.openxmlformats.org/officeDocument/2006/relationships/slideLayout" Target="../slideLayouts/slideLayout706.xml"/><Relationship Id="rId6" Type="http://schemas.openxmlformats.org/officeDocument/2006/relationships/slideLayout" Target="../slideLayouts/slideLayout711.xml"/><Relationship Id="rId11" Type="http://schemas.openxmlformats.org/officeDocument/2006/relationships/slideLayout" Target="../slideLayouts/slideLayout716.xml"/><Relationship Id="rId5" Type="http://schemas.openxmlformats.org/officeDocument/2006/relationships/slideLayout" Target="../slideLayouts/slideLayout710.xml"/><Relationship Id="rId10" Type="http://schemas.openxmlformats.org/officeDocument/2006/relationships/slideLayout" Target="../slideLayouts/slideLayout715.xml"/><Relationship Id="rId4" Type="http://schemas.openxmlformats.org/officeDocument/2006/relationships/slideLayout" Target="../slideLayouts/slideLayout709.xml"/><Relationship Id="rId9" Type="http://schemas.openxmlformats.org/officeDocument/2006/relationships/slideLayout" Target="../slideLayouts/slideLayout714.xml"/><Relationship Id="rId14" Type="http://schemas.openxmlformats.org/officeDocument/2006/relationships/image" Target="../media/image1.png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5.xml"/><Relationship Id="rId13" Type="http://schemas.openxmlformats.org/officeDocument/2006/relationships/theme" Target="../theme/theme66.xml"/><Relationship Id="rId3" Type="http://schemas.openxmlformats.org/officeDocument/2006/relationships/slideLayout" Target="../slideLayouts/slideLayout720.xml"/><Relationship Id="rId7" Type="http://schemas.openxmlformats.org/officeDocument/2006/relationships/slideLayout" Target="../slideLayouts/slideLayout724.xml"/><Relationship Id="rId12" Type="http://schemas.openxmlformats.org/officeDocument/2006/relationships/slideLayout" Target="../slideLayouts/slideLayout729.xml"/><Relationship Id="rId2" Type="http://schemas.openxmlformats.org/officeDocument/2006/relationships/slideLayout" Target="../slideLayouts/slideLayout719.xml"/><Relationship Id="rId1" Type="http://schemas.openxmlformats.org/officeDocument/2006/relationships/slideLayout" Target="../slideLayouts/slideLayout718.xml"/><Relationship Id="rId6" Type="http://schemas.openxmlformats.org/officeDocument/2006/relationships/slideLayout" Target="../slideLayouts/slideLayout723.xml"/><Relationship Id="rId11" Type="http://schemas.openxmlformats.org/officeDocument/2006/relationships/slideLayout" Target="../slideLayouts/slideLayout728.xml"/><Relationship Id="rId5" Type="http://schemas.openxmlformats.org/officeDocument/2006/relationships/slideLayout" Target="../slideLayouts/slideLayout722.xml"/><Relationship Id="rId10" Type="http://schemas.openxmlformats.org/officeDocument/2006/relationships/slideLayout" Target="../slideLayouts/slideLayout727.xml"/><Relationship Id="rId4" Type="http://schemas.openxmlformats.org/officeDocument/2006/relationships/slideLayout" Target="../slideLayouts/slideLayout721.xml"/><Relationship Id="rId9" Type="http://schemas.openxmlformats.org/officeDocument/2006/relationships/slideLayout" Target="../slideLayouts/slideLayout726.xml"/><Relationship Id="rId14" Type="http://schemas.openxmlformats.org/officeDocument/2006/relationships/image" Target="../media/image1.png"/></Relationships>
</file>

<file path=ppt/slideMasters/_rels/slideMaster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2.xml"/><Relationship Id="rId2" Type="http://schemas.openxmlformats.org/officeDocument/2006/relationships/slideLayout" Target="../slideLayouts/slideLayout731.xml"/><Relationship Id="rId1" Type="http://schemas.openxmlformats.org/officeDocument/2006/relationships/slideLayout" Target="../slideLayouts/slideLayout730.xml"/><Relationship Id="rId5" Type="http://schemas.openxmlformats.org/officeDocument/2006/relationships/theme" Target="../theme/theme67.xml"/><Relationship Id="rId4" Type="http://schemas.openxmlformats.org/officeDocument/2006/relationships/slideLayout" Target="../slideLayouts/slideLayout733.xml"/></Relationships>
</file>

<file path=ppt/slideMasters/_rels/slideMaster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6.xml"/><Relationship Id="rId2" Type="http://schemas.openxmlformats.org/officeDocument/2006/relationships/slideLayout" Target="../slideLayouts/slideLayout735.xml"/><Relationship Id="rId1" Type="http://schemas.openxmlformats.org/officeDocument/2006/relationships/slideLayout" Target="../slideLayouts/slideLayout734.xml"/><Relationship Id="rId5" Type="http://schemas.openxmlformats.org/officeDocument/2006/relationships/theme" Target="../theme/theme68.xml"/><Relationship Id="rId4" Type="http://schemas.openxmlformats.org/officeDocument/2006/relationships/slideLayout" Target="../slideLayouts/slideLayout737.xml"/></Relationships>
</file>

<file path=ppt/slideMasters/_rels/slideMaster6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5.xml"/><Relationship Id="rId3" Type="http://schemas.openxmlformats.org/officeDocument/2006/relationships/slideLayout" Target="../slideLayouts/slideLayout740.xml"/><Relationship Id="rId7" Type="http://schemas.openxmlformats.org/officeDocument/2006/relationships/slideLayout" Target="../slideLayouts/slideLayout744.xml"/><Relationship Id="rId12" Type="http://schemas.openxmlformats.org/officeDocument/2006/relationships/theme" Target="../theme/theme69.xml"/><Relationship Id="rId2" Type="http://schemas.openxmlformats.org/officeDocument/2006/relationships/slideLayout" Target="../slideLayouts/slideLayout739.xml"/><Relationship Id="rId1" Type="http://schemas.openxmlformats.org/officeDocument/2006/relationships/slideLayout" Target="../slideLayouts/slideLayout738.xml"/><Relationship Id="rId6" Type="http://schemas.openxmlformats.org/officeDocument/2006/relationships/slideLayout" Target="../slideLayouts/slideLayout743.xml"/><Relationship Id="rId11" Type="http://schemas.openxmlformats.org/officeDocument/2006/relationships/slideLayout" Target="../slideLayouts/slideLayout748.xml"/><Relationship Id="rId5" Type="http://schemas.openxmlformats.org/officeDocument/2006/relationships/slideLayout" Target="../slideLayouts/slideLayout742.xml"/><Relationship Id="rId10" Type="http://schemas.openxmlformats.org/officeDocument/2006/relationships/slideLayout" Target="../slideLayouts/slideLayout747.xml"/><Relationship Id="rId4" Type="http://schemas.openxmlformats.org/officeDocument/2006/relationships/slideLayout" Target="../slideLayouts/slideLayout741.xml"/><Relationship Id="rId9" Type="http://schemas.openxmlformats.org/officeDocument/2006/relationships/slideLayout" Target="../slideLayouts/slideLayout746.xml"/></Relationships>
</file>

<file path=ppt/slideMasters/_rels/slideMaster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6.xml"/><Relationship Id="rId3" Type="http://schemas.openxmlformats.org/officeDocument/2006/relationships/slideLayout" Target="../slideLayouts/slideLayout751.xml"/><Relationship Id="rId7" Type="http://schemas.openxmlformats.org/officeDocument/2006/relationships/slideLayout" Target="../slideLayouts/slideLayout755.xml"/><Relationship Id="rId12" Type="http://schemas.openxmlformats.org/officeDocument/2006/relationships/theme" Target="../theme/theme70.xml"/><Relationship Id="rId2" Type="http://schemas.openxmlformats.org/officeDocument/2006/relationships/slideLayout" Target="../slideLayouts/slideLayout750.xml"/><Relationship Id="rId1" Type="http://schemas.openxmlformats.org/officeDocument/2006/relationships/slideLayout" Target="../slideLayouts/slideLayout749.xml"/><Relationship Id="rId6" Type="http://schemas.openxmlformats.org/officeDocument/2006/relationships/slideLayout" Target="../slideLayouts/slideLayout754.xml"/><Relationship Id="rId11" Type="http://schemas.openxmlformats.org/officeDocument/2006/relationships/slideLayout" Target="../slideLayouts/slideLayout759.xml"/><Relationship Id="rId5" Type="http://schemas.openxmlformats.org/officeDocument/2006/relationships/slideLayout" Target="../slideLayouts/slideLayout753.xml"/><Relationship Id="rId10" Type="http://schemas.openxmlformats.org/officeDocument/2006/relationships/slideLayout" Target="../slideLayouts/slideLayout758.xml"/><Relationship Id="rId4" Type="http://schemas.openxmlformats.org/officeDocument/2006/relationships/slideLayout" Target="../slideLayouts/slideLayout752.xml"/><Relationship Id="rId9" Type="http://schemas.openxmlformats.org/officeDocument/2006/relationships/slideLayout" Target="../slideLayouts/slideLayout757.xml"/></Relationships>
</file>

<file path=ppt/slideMasters/_rels/slideMaster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2.xml"/><Relationship Id="rId2" Type="http://schemas.openxmlformats.org/officeDocument/2006/relationships/slideLayout" Target="../slideLayouts/slideLayout761.xml"/><Relationship Id="rId1" Type="http://schemas.openxmlformats.org/officeDocument/2006/relationships/slideLayout" Target="../slideLayouts/slideLayout760.xml"/><Relationship Id="rId6" Type="http://schemas.openxmlformats.org/officeDocument/2006/relationships/theme" Target="../theme/theme71.xml"/><Relationship Id="rId5" Type="http://schemas.openxmlformats.org/officeDocument/2006/relationships/slideLayout" Target="../slideLayouts/slideLayout764.xml"/><Relationship Id="rId4" Type="http://schemas.openxmlformats.org/officeDocument/2006/relationships/slideLayout" Target="../slideLayouts/slideLayout7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2024. 6. 20.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6/20/24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4" r:id="rId1"/>
    <p:sldLayoutId id="2147487745" r:id="rId2"/>
    <p:sldLayoutId id="2147487746" r:id="rId3"/>
    <p:sldLayoutId id="2147487747" r:id="rId4"/>
    <p:sldLayoutId id="2147487748" r:id="rId5"/>
    <p:sldLayoutId id="2147487749" r:id="rId6"/>
    <p:sldLayoutId id="2147487750" r:id="rId7"/>
    <p:sldLayoutId id="2147487751" r:id="rId8"/>
    <p:sldLayoutId id="2147487752" r:id="rId9"/>
    <p:sldLayoutId id="2147487753" r:id="rId10"/>
    <p:sldLayoutId id="2147487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089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9D29E3-D8D3-9442-B127-7FC5C7AABDC8}" type="slidenum">
              <a:rPr lang="en-US" altLang="en-US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8090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8090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6416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73" r:id="rId1"/>
    <p:sldLayoutId id="2147488074" r:id="rId2"/>
    <p:sldLayoutId id="2147488075" r:id="rId3"/>
    <p:sldLayoutId id="2147488076" r:id="rId4"/>
    <p:sldLayoutId id="2147488077" r:id="rId5"/>
    <p:sldLayoutId id="2147488078" r:id="rId6"/>
    <p:sldLayoutId id="2147488079" r:id="rId7"/>
    <p:sldLayoutId id="2147488080" r:id="rId8"/>
    <p:sldLayoutId id="2147488081" r:id="rId9"/>
    <p:sldLayoutId id="2147488082" r:id="rId10"/>
    <p:sldLayoutId id="2147488083" r:id="rId11"/>
    <p:sldLayoutId id="214748808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86" r:id="rId1"/>
    <p:sldLayoutId id="2147488087" r:id="rId2"/>
    <p:sldLayoutId id="2147488088" r:id="rId3"/>
    <p:sldLayoutId id="2147488089" r:id="rId4"/>
    <p:sldLayoutId id="2147488090" r:id="rId5"/>
    <p:sldLayoutId id="2147488091" r:id="rId6"/>
    <p:sldLayoutId id="2147488092" r:id="rId7"/>
    <p:sldLayoutId id="2147488093" r:id="rId8"/>
    <p:sldLayoutId id="2147488094" r:id="rId9"/>
    <p:sldLayoutId id="2147488095" r:id="rId10"/>
    <p:sldLayoutId id="214748809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6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98" r:id="rId1"/>
    <p:sldLayoutId id="2147488099" r:id="rId2"/>
    <p:sldLayoutId id="2147488100" r:id="rId3"/>
    <p:sldLayoutId id="2147488101" r:id="rId4"/>
    <p:sldLayoutId id="2147488102" r:id="rId5"/>
    <p:sldLayoutId id="2147488103" r:id="rId6"/>
    <p:sldLayoutId id="2147488104" r:id="rId7"/>
    <p:sldLayoutId id="2147488105" r:id="rId8"/>
    <p:sldLayoutId id="2147488106" r:id="rId9"/>
    <p:sldLayoutId id="2147488107" r:id="rId10"/>
    <p:sldLayoutId id="214748810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6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66" r:id="rId1"/>
    <p:sldLayoutId id="2147488267" r:id="rId2"/>
    <p:sldLayoutId id="2147488268" r:id="rId3"/>
    <p:sldLayoutId id="2147488269" r:id="rId4"/>
    <p:sldLayoutId id="2147488270" r:id="rId5"/>
    <p:sldLayoutId id="2147488271" r:id="rId6"/>
    <p:sldLayoutId id="2147488272" r:id="rId7"/>
    <p:sldLayoutId id="2147488273" r:id="rId8"/>
    <p:sldLayoutId id="2147488274" r:id="rId9"/>
    <p:sldLayoutId id="2147488275" r:id="rId10"/>
    <p:sldLayoutId id="2147488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885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17" r:id="rId1"/>
    <p:sldLayoutId id="2147488318" r:id="rId2"/>
    <p:sldLayoutId id="2147488319" r:id="rId3"/>
    <p:sldLayoutId id="2147488320" r:id="rId4"/>
    <p:sldLayoutId id="2147488321" r:id="rId5"/>
    <p:sldLayoutId id="2147488322" r:id="rId6"/>
    <p:sldLayoutId id="2147488323" r:id="rId7"/>
    <p:sldLayoutId id="2147488324" r:id="rId8"/>
    <p:sldLayoutId id="2147488325" r:id="rId9"/>
    <p:sldLayoutId id="2147488326" r:id="rId10"/>
    <p:sldLayoutId id="2147488327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72694B9D-8BFE-654E-8D86-2D1B27ECA5D0}" type="slidenum">
              <a:rPr lang="en-US" altLang="en-US"/>
              <a:pPr eaLnBrk="1" hangingPunct="1"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79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41" r:id="rId1"/>
    <p:sldLayoutId id="2147488342" r:id="rId2"/>
    <p:sldLayoutId id="2147488343" r:id="rId3"/>
    <p:sldLayoutId id="2147488344" r:id="rId4"/>
    <p:sldLayoutId id="2147488345" r:id="rId5"/>
    <p:sldLayoutId id="2147488346" r:id="rId6"/>
    <p:sldLayoutId id="2147488347" r:id="rId7"/>
    <p:sldLayoutId id="2147488348" r:id="rId8"/>
    <p:sldLayoutId id="2147488349" r:id="rId9"/>
    <p:sldLayoutId id="2147488350" r:id="rId10"/>
    <p:sldLayoutId id="214748835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0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2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79" r:id="rId1"/>
    <p:sldLayoutId id="2147488380" r:id="rId2"/>
    <p:sldLayoutId id="2147488381" r:id="rId3"/>
    <p:sldLayoutId id="2147488382" r:id="rId4"/>
    <p:sldLayoutId id="2147488383" r:id="rId5"/>
    <p:sldLayoutId id="2147488384" r:id="rId6"/>
    <p:sldLayoutId id="2147488385" r:id="rId7"/>
    <p:sldLayoutId id="2147488386" r:id="rId8"/>
    <p:sldLayoutId id="2147488387" r:id="rId9"/>
    <p:sldLayoutId id="2147488388" r:id="rId10"/>
    <p:sldLayoutId id="214748838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0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60" r:id="rId1"/>
    <p:sldLayoutId id="2147488561" r:id="rId2"/>
    <p:sldLayoutId id="2147488562" r:id="rId3"/>
    <p:sldLayoutId id="2147488563" r:id="rId4"/>
    <p:sldLayoutId id="2147488564" r:id="rId5"/>
    <p:sldLayoutId id="2147488565" r:id="rId6"/>
    <p:sldLayoutId id="2147488566" r:id="rId7"/>
    <p:sldLayoutId id="2147488567" r:id="rId8"/>
    <p:sldLayoutId id="2147488568" r:id="rId9"/>
    <p:sldLayoutId id="2147488569" r:id="rId10"/>
    <p:sldLayoutId id="214748857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50C7FBDD-E441-CD4F-8D0B-986DA964BE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4C961336-C8C0-B349-AA8E-7AF2E5542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59B2321-3A35-4A4F-B784-F9EB82CDF0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803C6AB3-8E66-0C47-9AFC-E6BBCC85987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1D4941C2-832B-CE44-A6CD-6ECEF18066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84905974-26AA-1845-8C01-E86327ED2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E18BF5C3-4749-A240-A740-B0558883607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25" r:id="rId1"/>
    <p:sldLayoutId id="2147488626" r:id="rId2"/>
    <p:sldLayoutId id="2147488627" r:id="rId3"/>
    <p:sldLayoutId id="2147488628" r:id="rId4"/>
    <p:sldLayoutId id="2147488629" r:id="rId5"/>
    <p:sldLayoutId id="2147488630" r:id="rId6"/>
    <p:sldLayoutId id="2147488631" r:id="rId7"/>
    <p:sldLayoutId id="2147488632" r:id="rId8"/>
    <p:sldLayoutId id="2147488633" r:id="rId9"/>
    <p:sldLayoutId id="2147488634" r:id="rId10"/>
    <p:sldLayoutId id="2147488635" r:id="rId11"/>
    <p:sldLayoutId id="214748863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9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38" r:id="rId1"/>
    <p:sldLayoutId id="2147488639" r:id="rId2"/>
    <p:sldLayoutId id="2147488640" r:id="rId3"/>
    <p:sldLayoutId id="2147488641" r:id="rId4"/>
    <p:sldLayoutId id="2147488642" r:id="rId5"/>
    <p:sldLayoutId id="2147488643" r:id="rId6"/>
    <p:sldLayoutId id="2147488644" r:id="rId7"/>
    <p:sldLayoutId id="2147488645" r:id="rId8"/>
    <p:sldLayoutId id="2147488646" r:id="rId9"/>
    <p:sldLayoutId id="2147488647" r:id="rId10"/>
    <p:sldLayoutId id="2147488648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5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48" r:id="rId1"/>
    <p:sldLayoutId id="2147488749" r:id="rId2"/>
    <p:sldLayoutId id="2147488750" r:id="rId3"/>
    <p:sldLayoutId id="2147488751" r:id="rId4"/>
    <p:sldLayoutId id="2147488752" r:id="rId5"/>
    <p:sldLayoutId id="2147488753" r:id="rId6"/>
    <p:sldLayoutId id="2147488754" r:id="rId7"/>
    <p:sldLayoutId id="2147488755" r:id="rId8"/>
    <p:sldLayoutId id="2147488756" r:id="rId9"/>
    <p:sldLayoutId id="2147488757" r:id="rId10"/>
    <p:sldLayoutId id="2147488758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92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79" r:id="rId1"/>
    <p:sldLayoutId id="2147488980" r:id="rId2"/>
    <p:sldLayoutId id="2147488981" r:id="rId3"/>
    <p:sldLayoutId id="2147488982" r:id="rId4"/>
    <p:sldLayoutId id="2147488983" r:id="rId5"/>
    <p:sldLayoutId id="2147488984" r:id="rId6"/>
    <p:sldLayoutId id="2147488985" r:id="rId7"/>
    <p:sldLayoutId id="2147488986" r:id="rId8"/>
    <p:sldLayoutId id="2147488987" r:id="rId9"/>
    <p:sldLayoutId id="2147488988" r:id="rId10"/>
    <p:sldLayoutId id="2147488989" r:id="rId11"/>
    <p:sldLayoutId id="2147488990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8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92" r:id="rId1"/>
    <p:sldLayoutId id="2147488993" r:id="rId2"/>
    <p:sldLayoutId id="2147488994" r:id="rId3"/>
    <p:sldLayoutId id="2147488995" r:id="rId4"/>
    <p:sldLayoutId id="2147488996" r:id="rId5"/>
    <p:sldLayoutId id="2147488997" r:id="rId6"/>
    <p:sldLayoutId id="2147488998" r:id="rId7"/>
    <p:sldLayoutId id="2147488999" r:id="rId8"/>
    <p:sldLayoutId id="2147489000" r:id="rId9"/>
    <p:sldLayoutId id="2147489001" r:id="rId10"/>
    <p:sldLayoutId id="214748900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7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17" r:id="rId1"/>
    <p:sldLayoutId id="2147489018" r:id="rId2"/>
    <p:sldLayoutId id="2147489019" r:id="rId3"/>
    <p:sldLayoutId id="2147489020" r:id="rId4"/>
    <p:sldLayoutId id="2147489021" r:id="rId5"/>
    <p:sldLayoutId id="2147489022" r:id="rId6"/>
    <p:sldLayoutId id="2147489023" r:id="rId7"/>
    <p:sldLayoutId id="2147489024" r:id="rId8"/>
    <p:sldLayoutId id="2147489025" r:id="rId9"/>
    <p:sldLayoutId id="2147489026" r:id="rId10"/>
    <p:sldLayoutId id="214748902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3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29" r:id="rId1"/>
    <p:sldLayoutId id="2147489030" r:id="rId2"/>
    <p:sldLayoutId id="2147489031" r:id="rId3"/>
    <p:sldLayoutId id="2147489032" r:id="rId4"/>
    <p:sldLayoutId id="2147489033" r:id="rId5"/>
    <p:sldLayoutId id="2147489034" r:id="rId6"/>
    <p:sldLayoutId id="2147489035" r:id="rId7"/>
    <p:sldLayoutId id="2147489036" r:id="rId8"/>
    <p:sldLayoutId id="2147489037" r:id="rId9"/>
    <p:sldLayoutId id="2147489038" r:id="rId10"/>
    <p:sldLayoutId id="2147489039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5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17" r:id="rId1"/>
    <p:sldLayoutId id="2147489218" r:id="rId2"/>
    <p:sldLayoutId id="2147489219" r:id="rId3"/>
    <p:sldLayoutId id="2147489220" r:id="rId4"/>
    <p:sldLayoutId id="2147489221" r:id="rId5"/>
    <p:sldLayoutId id="2147489222" r:id="rId6"/>
    <p:sldLayoutId id="2147489223" r:id="rId7"/>
    <p:sldLayoutId id="2147489224" r:id="rId8"/>
    <p:sldLayoutId id="2147489225" r:id="rId9"/>
    <p:sldLayoutId id="2147489226" r:id="rId10"/>
    <p:sldLayoutId id="214748922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3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29" r:id="rId1"/>
    <p:sldLayoutId id="2147489230" r:id="rId2"/>
    <p:sldLayoutId id="2147489231" r:id="rId3"/>
    <p:sldLayoutId id="2147489232" r:id="rId4"/>
    <p:sldLayoutId id="2147489233" r:id="rId5"/>
    <p:sldLayoutId id="2147489234" r:id="rId6"/>
    <p:sldLayoutId id="2147489235" r:id="rId7"/>
    <p:sldLayoutId id="2147489236" r:id="rId8"/>
    <p:sldLayoutId id="2147489237" r:id="rId9"/>
    <p:sldLayoutId id="2147489238" r:id="rId10"/>
    <p:sldLayoutId id="214748923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2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53" r:id="rId1"/>
    <p:sldLayoutId id="2147489254" r:id="rId2"/>
    <p:sldLayoutId id="2147489255" r:id="rId3"/>
    <p:sldLayoutId id="2147489256" r:id="rId4"/>
    <p:sldLayoutId id="2147489257" r:id="rId5"/>
    <p:sldLayoutId id="2147489258" r:id="rId6"/>
    <p:sldLayoutId id="2147489259" r:id="rId7"/>
    <p:sldLayoutId id="2147489260" r:id="rId8"/>
    <p:sldLayoutId id="2147489261" r:id="rId9"/>
    <p:sldLayoutId id="2147489262" r:id="rId10"/>
    <p:sldLayoutId id="2147489263" r:id="rId11"/>
    <p:sldLayoutId id="21474892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66" r:id="rId1"/>
    <p:sldLayoutId id="2147489267" r:id="rId2"/>
    <p:sldLayoutId id="2147489268" r:id="rId3"/>
    <p:sldLayoutId id="2147489269" r:id="rId4"/>
    <p:sldLayoutId id="2147489270" r:id="rId5"/>
    <p:sldLayoutId id="2147489271" r:id="rId6"/>
    <p:sldLayoutId id="2147489272" r:id="rId7"/>
    <p:sldLayoutId id="2147489273" r:id="rId8"/>
    <p:sldLayoutId id="2147489274" r:id="rId9"/>
    <p:sldLayoutId id="2147489275" r:id="rId10"/>
    <p:sldLayoutId id="2147489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4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78" r:id="rId1"/>
    <p:sldLayoutId id="2147489279" r:id="rId2"/>
    <p:sldLayoutId id="2147489280" r:id="rId3"/>
    <p:sldLayoutId id="2147489281" r:id="rId4"/>
    <p:sldLayoutId id="2147489282" r:id="rId5"/>
    <p:sldLayoutId id="2147489283" r:id="rId6"/>
    <p:sldLayoutId id="2147489284" r:id="rId7"/>
    <p:sldLayoutId id="2147489285" r:id="rId8"/>
    <p:sldLayoutId id="2147489286" r:id="rId9"/>
    <p:sldLayoutId id="2147489287" r:id="rId10"/>
    <p:sldLayoutId id="21474892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515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90" r:id="rId1"/>
    <p:sldLayoutId id="2147489291" r:id="rId2"/>
    <p:sldLayoutId id="2147489292" r:id="rId3"/>
    <p:sldLayoutId id="2147489293" r:id="rId4"/>
    <p:sldLayoutId id="2147489294" r:id="rId5"/>
    <p:sldLayoutId id="2147489295" r:id="rId6"/>
    <p:sldLayoutId id="2147489296" r:id="rId7"/>
    <p:sldLayoutId id="2147489297" r:id="rId8"/>
    <p:sldLayoutId id="2147489298" r:id="rId9"/>
    <p:sldLayoutId id="2147489299" r:id="rId10"/>
    <p:sldLayoutId id="2147489300" r:id="rId11"/>
    <p:sldLayoutId id="2147489301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1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51" r:id="rId1"/>
    <p:sldLayoutId id="2147489552" r:id="rId2"/>
    <p:sldLayoutId id="2147489553" r:id="rId3"/>
    <p:sldLayoutId id="2147489554" r:id="rId4"/>
    <p:sldLayoutId id="2147489555" r:id="rId5"/>
    <p:sldLayoutId id="2147489556" r:id="rId6"/>
    <p:sldLayoutId id="2147489557" r:id="rId7"/>
    <p:sldLayoutId id="2147489558" r:id="rId8"/>
    <p:sldLayoutId id="2147489559" r:id="rId9"/>
    <p:sldLayoutId id="2147489560" r:id="rId10"/>
    <p:sldLayoutId id="214748956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50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63" r:id="rId1"/>
    <p:sldLayoutId id="2147489564" r:id="rId2"/>
    <p:sldLayoutId id="2147489565" r:id="rId3"/>
    <p:sldLayoutId id="2147489566" r:id="rId4"/>
    <p:sldLayoutId id="2147489567" r:id="rId5"/>
    <p:sldLayoutId id="2147489568" r:id="rId6"/>
    <p:sldLayoutId id="2147489569" r:id="rId7"/>
    <p:sldLayoutId id="2147489570" r:id="rId8"/>
    <p:sldLayoutId id="2147489571" r:id="rId9"/>
    <p:sldLayoutId id="2147489572" r:id="rId10"/>
    <p:sldLayoutId id="2147489573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/>
              <a:t>6/20/24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37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88" r:id="rId1"/>
    <p:sldLayoutId id="2147489589" r:id="rId2"/>
    <p:sldLayoutId id="2147489590" r:id="rId3"/>
    <p:sldLayoutId id="2147489591" r:id="rId4"/>
    <p:sldLayoutId id="2147489592" r:id="rId5"/>
    <p:sldLayoutId id="2147489593" r:id="rId6"/>
    <p:sldLayoutId id="2147489594" r:id="rId7"/>
    <p:sldLayoutId id="2147489595" r:id="rId8"/>
    <p:sldLayoutId id="2147489596" r:id="rId9"/>
    <p:sldLayoutId id="2147489597" r:id="rId10"/>
    <p:sldLayoutId id="2147489598" r:id="rId11"/>
    <p:sldLayoutId id="2147489599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612" r:id="rId1"/>
    <p:sldLayoutId id="2147489613" r:id="rId2"/>
    <p:sldLayoutId id="2147489614" r:id="rId3"/>
    <p:sldLayoutId id="2147489615" r:id="rId4"/>
    <p:sldLayoutId id="2147489616" r:id="rId5"/>
    <p:sldLayoutId id="2147489617" r:id="rId6"/>
    <p:sldLayoutId id="2147489618" r:id="rId7"/>
    <p:sldLayoutId id="2147489619" r:id="rId8"/>
    <p:sldLayoutId id="2147489620" r:id="rId9"/>
    <p:sldLayoutId id="2147489621" r:id="rId10"/>
    <p:sldLayoutId id="2147489622" r:id="rId11"/>
    <p:sldLayoutId id="214748962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79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644" r:id="rId1"/>
    <p:sldLayoutId id="2147489645" r:id="rId2"/>
    <p:sldLayoutId id="2147489646" r:id="rId3"/>
    <p:sldLayoutId id="2147489647" r:id="rId4"/>
    <p:sldLayoutId id="2147489648" r:id="rId5"/>
    <p:sldLayoutId id="2147489649" r:id="rId6"/>
    <p:sldLayoutId id="2147489650" r:id="rId7"/>
    <p:sldLayoutId id="2147489651" r:id="rId8"/>
    <p:sldLayoutId id="2147489652" r:id="rId9"/>
    <p:sldLayoutId id="2147489653" r:id="rId10"/>
    <p:sldLayoutId id="214748965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1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806" r:id="rId1"/>
    <p:sldLayoutId id="2147489807" r:id="rId2"/>
    <p:sldLayoutId id="2147489808" r:id="rId3"/>
    <p:sldLayoutId id="2147489809" r:id="rId4"/>
    <p:sldLayoutId id="2147489810" r:id="rId5"/>
    <p:sldLayoutId id="2147489811" r:id="rId6"/>
    <p:sldLayoutId id="2147489812" r:id="rId7"/>
    <p:sldLayoutId id="2147489813" r:id="rId8"/>
    <p:sldLayoutId id="2147489814" r:id="rId9"/>
    <p:sldLayoutId id="2147489815" r:id="rId10"/>
    <p:sldLayoutId id="2147489816" r:id="rId11"/>
    <p:sldLayoutId id="2147489817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905E7BDC-7850-0840-AE02-4CD684FE1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1027">
            <a:extLst>
              <a:ext uri="{FF2B5EF4-FFF2-40B4-BE49-F238E27FC236}">
                <a16:creationId xmlns:a16="http://schemas.microsoft.com/office/drawing/2014/main" id="{6E0880CC-46D8-144C-AB8F-FA38446BBE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E2720296-8B91-D64B-9FD7-7AF64C7323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39D3AC41-115F-0845-A7A4-47BF361B187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2E03388C-8DDE-5549-8BDC-829E3484E1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342" name="Line 1032">
            <a:extLst>
              <a:ext uri="{FF2B5EF4-FFF2-40B4-BE49-F238E27FC236}">
                <a16:creationId xmlns:a16="http://schemas.microsoft.com/office/drawing/2014/main" id="{C35EBA84-E5B9-C34A-9AC4-3C109F724BD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Line 1033">
            <a:extLst>
              <a:ext uri="{FF2B5EF4-FFF2-40B4-BE49-F238E27FC236}">
                <a16:creationId xmlns:a16="http://schemas.microsoft.com/office/drawing/2014/main" id="{F5BD3987-485D-E042-8A19-7C18DF05F31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8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819" r:id="rId1"/>
    <p:sldLayoutId id="2147489820" r:id="rId2"/>
    <p:sldLayoutId id="2147489821" r:id="rId3"/>
    <p:sldLayoutId id="2147489822" r:id="rId4"/>
    <p:sldLayoutId id="2147489823" r:id="rId5"/>
    <p:sldLayoutId id="2147489824" r:id="rId6"/>
    <p:sldLayoutId id="2147489825" r:id="rId7"/>
    <p:sldLayoutId id="2147489826" r:id="rId8"/>
    <p:sldLayoutId id="2147489827" r:id="rId9"/>
    <p:sldLayoutId id="2147489828" r:id="rId10"/>
    <p:sldLayoutId id="2147489829" r:id="rId11"/>
    <p:sldLayoutId id="214748983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eaLnBrk="1" hangingPunct="1"/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eaLnBrk="1" hangingPunct="1"/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412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844" r:id="rId1"/>
    <p:sldLayoutId id="2147489845" r:id="rId2"/>
    <p:sldLayoutId id="2147489846" r:id="rId3"/>
    <p:sldLayoutId id="2147489847" r:id="rId4"/>
    <p:sldLayoutId id="2147489848" r:id="rId5"/>
    <p:sldLayoutId id="2147489849" r:id="rId6"/>
    <p:sldLayoutId id="2147489850" r:id="rId7"/>
    <p:sldLayoutId id="2147489851" r:id="rId8"/>
    <p:sldLayoutId id="2147489852" r:id="rId9"/>
    <p:sldLayoutId id="2147489853" r:id="rId10"/>
    <p:sldLayoutId id="2147489854" r:id="rId11"/>
    <p:sldLayoutId id="214748985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6">
            <a:extLst>
              <a:ext uri="{FF2B5EF4-FFF2-40B4-BE49-F238E27FC236}">
                <a16:creationId xmlns:a16="http://schemas.microsoft.com/office/drawing/2014/main" id="{4100DFBF-1FEE-4ACB-900C-42CD990BE5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1027">
            <a:extLst>
              <a:ext uri="{FF2B5EF4-FFF2-40B4-BE49-F238E27FC236}">
                <a16:creationId xmlns:a16="http://schemas.microsoft.com/office/drawing/2014/main" id="{7B86C5D9-AB13-4DED-A44A-D17CB1C1FD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D84474C4-284F-9440-A98C-FA4AB90F76F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653E7E89-9F9B-F740-A030-C38912ADA0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6A6BA0A0-A7BE-4DC4-A1D2-67560873BD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4" name="Line 1032">
            <a:extLst>
              <a:ext uri="{FF2B5EF4-FFF2-40B4-BE49-F238E27FC236}">
                <a16:creationId xmlns:a16="http://schemas.microsoft.com/office/drawing/2014/main" id="{B2BA4185-DAF2-4408-906B-C503302DE4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5" name="Line 1033">
            <a:extLst>
              <a:ext uri="{FF2B5EF4-FFF2-40B4-BE49-F238E27FC236}">
                <a16:creationId xmlns:a16="http://schemas.microsoft.com/office/drawing/2014/main" id="{BFB13A2A-7836-4554-BA73-7213A39EA28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056" name="Picture 7" descr="safari.png">
            <a:extLst>
              <a:ext uri="{FF2B5EF4-FFF2-40B4-BE49-F238E27FC236}">
                <a16:creationId xmlns:a16="http://schemas.microsoft.com/office/drawing/2014/main" id="{1177FD16-61A1-4390-9ECA-67D35227FB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875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26" r:id="rId1"/>
    <p:sldLayoutId id="2147489927" r:id="rId2"/>
    <p:sldLayoutId id="2147489928" r:id="rId3"/>
    <p:sldLayoutId id="2147489929" r:id="rId4"/>
    <p:sldLayoutId id="2147489930" r:id="rId5"/>
    <p:sldLayoutId id="2147489931" r:id="rId6"/>
    <p:sldLayoutId id="2147489932" r:id="rId7"/>
    <p:sldLayoutId id="2147489933" r:id="rId8"/>
    <p:sldLayoutId id="2147489934" r:id="rId9"/>
    <p:sldLayoutId id="2147489935" r:id="rId10"/>
    <p:sldLayoutId id="2147489936" r:id="rId11"/>
    <p:sldLayoutId id="2147489937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06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51" r:id="rId1"/>
    <p:sldLayoutId id="2147489952" r:id="rId2"/>
    <p:sldLayoutId id="2147489953" r:id="rId3"/>
    <p:sldLayoutId id="21474899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E5EADF-E8A8-9548-6E81-2DAF4AC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91AB1-7A0A-F67A-A59E-47B51F0A3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56271B-B905-57CC-06C2-739306F43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6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algn="r"/>
            <a:fld id="{FDEAB76D-489F-BC47-AE8A-9A4958F60173}" type="slidenum">
              <a:rPr lang="en-CH" smtClean="0"/>
              <a:pPr algn="r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1749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041" r:id="rId1"/>
    <p:sldLayoutId id="2147490042" r:id="rId2"/>
    <p:sldLayoutId id="2147490043" r:id="rId3"/>
    <p:sldLayoutId id="214749004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152400"/>
            <a:ext cx="86868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98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219200"/>
            <a:ext cx="8686800" cy="55022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04427566-1EA6-5D4B-A5C7-FD3E6A54E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33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046" r:id="rId1"/>
    <p:sldLayoutId id="2147490047" r:id="rId2"/>
    <p:sldLayoutId id="2147490048" r:id="rId3"/>
    <p:sldLayoutId id="2147490049" r:id="rId4"/>
    <p:sldLayoutId id="2147490050" r:id="rId5"/>
    <p:sldLayoutId id="2147490051" r:id="rId6"/>
    <p:sldLayoutId id="2147490052" r:id="rId7"/>
    <p:sldLayoutId id="2147490053" r:id="rId8"/>
    <p:sldLayoutId id="2147490054" r:id="rId9"/>
    <p:sldLayoutId id="2147490055" r:id="rId10"/>
    <p:sldLayoutId id="2147490056" r:id="rId1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1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058" r:id="rId1"/>
    <p:sldLayoutId id="2147490059" r:id="rId2"/>
    <p:sldLayoutId id="2147490060" r:id="rId3"/>
    <p:sldLayoutId id="2147490061" r:id="rId4"/>
    <p:sldLayoutId id="2147490062" r:id="rId5"/>
    <p:sldLayoutId id="2147490063" r:id="rId6"/>
    <p:sldLayoutId id="2147490064" r:id="rId7"/>
    <p:sldLayoutId id="2147490065" r:id="rId8"/>
    <p:sldLayoutId id="2147490066" r:id="rId9"/>
    <p:sldLayoutId id="2147490067" r:id="rId10"/>
    <p:sldLayoutId id="214749006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663" y="365126"/>
            <a:ext cx="8638674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663" y="1335505"/>
            <a:ext cx="8638674" cy="4836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777A21B-5E9D-45BB-84A5-530574EDE4F4}"/>
              </a:ext>
            </a:extLst>
          </p:cNvPr>
          <p:cNvSpPr/>
          <p:nvPr userDrawn="1"/>
        </p:nvSpPr>
        <p:spPr>
          <a:xfrm>
            <a:off x="8386618" y="5132173"/>
            <a:ext cx="757382" cy="172582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93828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115" r:id="rId1"/>
    <p:sldLayoutId id="2147490116" r:id="rId2"/>
    <p:sldLayoutId id="2147490117" r:id="rId3"/>
    <p:sldLayoutId id="2147490118" r:id="rId4"/>
    <p:sldLayoutId id="2147490119" r:id="rId5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gyaglikci@gmail.com" TargetMode="External"/><Relationship Id="rId2" Type="http://schemas.openxmlformats.org/officeDocument/2006/relationships/hyperlink" Target="https://geraldofojunior.github.io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https://safari.ethz.ch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2-qB0J7KHw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9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conomist.com/news/21631808-so-much-genetic-data-so-many-uses-genes-unzipped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30.png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7.x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3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7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qAYMx34euU" TargetMode="External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9.xml"/><Relationship Id="rId6" Type="http://schemas.openxmlformats.org/officeDocument/2006/relationships/hyperlink" Target="https://community.microcenter.com/discussion/5134/comparing-zen-3-to-zen-2" TargetMode="External"/><Relationship Id="rId5" Type="http://schemas.openxmlformats.org/officeDocument/2006/relationships/image" Target="../media/image39.png"/><Relationship Id="rId4" Type="http://schemas.openxmlformats.org/officeDocument/2006/relationships/hyperlink" Target="https://www.tech-critter.com/amd-keynote-computex-2021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9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569.xml"/><Relationship Id="rId4" Type="http://schemas.openxmlformats.org/officeDocument/2006/relationships/image" Target="../media/image43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pactconf.org/" TargetMode="External"/><Relationship Id="rId7" Type="http://schemas.openxmlformats.org/officeDocument/2006/relationships/image" Target="../media/image44.png"/><Relationship Id="rId2" Type="http://schemas.openxmlformats.org/officeDocument/2006/relationships/hyperlink" Target="https://people.inf.ethz.ch/omutlu/pub/Google-neural-networks-for-edge-devices-Mensa-Framework_pact21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youtube.com/watch?v=A5gxjDbLRAs&amp;list=PL5Q2soXY2Zi8_VVChACnON4sfh2bJ5IrD&amp;index=178" TargetMode="External"/><Relationship Id="rId5" Type="http://schemas.openxmlformats.org/officeDocument/2006/relationships/hyperlink" Target="https://people.inf.ethz.ch/omutlu/pub/Google-neural-networks-for-edge-devices-Mensa-Framework_pact21-talk.pdf" TargetMode="External"/><Relationship Id="rId4" Type="http://schemas.openxmlformats.org/officeDocument/2006/relationships/hyperlink" Target="https://people.inf.ethz.ch/omutlu/pub/Google-neural-networks-for-edge-devices-Mensa-Framework_pact21-talk.pptx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arizona.edu/hpca9/" TargetMode="External"/><Relationship Id="rId2" Type="http://schemas.openxmlformats.org/officeDocument/2006/relationships/hyperlink" Target="https://people.inf.ethz.ch/omutlu/pub/mutlu_hpca03.pdf" TargetMode="External"/><Relationship Id="rId1" Type="http://schemas.openxmlformats.org/officeDocument/2006/relationships/slideLayout" Target="../slideLayouts/slideLayout390.xml"/><Relationship Id="rId5" Type="http://schemas.openxmlformats.org/officeDocument/2006/relationships/image" Target="../media/image47.tiff"/><Relationship Id="rId4" Type="http://schemas.openxmlformats.org/officeDocument/2006/relationships/hyperlink" Target="https://people.inf.ethz.ch/omutlu/pub/mutlu_hpca03_talk.pdf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3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3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eAZZGDlsDAY" TargetMode="External"/><Relationship Id="rId3" Type="http://schemas.openxmlformats.org/officeDocument/2006/relationships/hyperlink" Target="http://www.date-conference.com/" TargetMode="External"/><Relationship Id="rId7" Type="http://schemas.openxmlformats.org/officeDocument/2006/relationships/hyperlink" Target="https://people.inf.ethz.ch/omutlu/pub/onur-IEDM-Tutorial-MemoryCentricComputingSystems-December-12-2020-FINAL.pdf" TargetMode="External"/><Relationship Id="rId2" Type="http://schemas.openxmlformats.org/officeDocument/2006/relationships/hyperlink" Target="https://people.inf.ethz.ch/omutlu/pub/intelligent-architectures-for-intelligent-computingsystems-invited_paper_DATE21.pdf" TargetMode="External"/><Relationship Id="rId1" Type="http://schemas.openxmlformats.org/officeDocument/2006/relationships/slideLayout" Target="../slideLayouts/slideLayout592.xml"/><Relationship Id="rId6" Type="http://schemas.openxmlformats.org/officeDocument/2006/relationships/hyperlink" Target="https://people.inf.ethz.ch/omutlu/pub/onur-IEDM-Tutorial-MemoryCentricComputingSystems-December-12-2020-FINAL.pptx" TargetMode="External"/><Relationship Id="rId5" Type="http://schemas.openxmlformats.org/officeDocument/2006/relationships/hyperlink" Target="https://people.inf.ethz.ch/omutlu/pub/onur-DATE-InvitedTalk-IntelligentArchitecturesForIntelligentComputingSystems-January-22-2021.pdf" TargetMode="External"/><Relationship Id="rId10" Type="http://schemas.openxmlformats.org/officeDocument/2006/relationships/image" Target="../media/image51.png"/><Relationship Id="rId4" Type="http://schemas.openxmlformats.org/officeDocument/2006/relationships/hyperlink" Target="https://people.inf.ethz.ch/omutlu/pub/onur-DATE-InvitedTalk-IntelligentArchitecturesForIntelligentComputingSystems-January-22-2021.pptx" TargetMode="External"/><Relationship Id="rId9" Type="http://schemas.openxmlformats.org/officeDocument/2006/relationships/hyperlink" Target="https://www.youtube.com/watch?v=H3sEaINPBOE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2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doi.org/10.1109/T-C.1969.222754" TargetMode="External"/><Relationship Id="rId1" Type="http://schemas.openxmlformats.org/officeDocument/2006/relationships/slideLayout" Target="../slideLayouts/slideLayout660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safari.ethz.ch/architecture/fall2020/lib/exe/fetch.php?media=stone_logic_in_memory_1970.pdf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doi.org/10.1109/40.592312" TargetMode="Externa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tiff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memory-scaling_memcon13.pdf" TargetMode="External"/><Relationship Id="rId3" Type="http://schemas.openxmlformats.org/officeDocument/2006/relationships/hyperlink" Target="http://www.ewh.ieee.org/soc/eds/imw/" TargetMode="External"/><Relationship Id="rId7" Type="http://schemas.openxmlformats.org/officeDocument/2006/relationships/image" Target="../media/image65.png"/><Relationship Id="rId2" Type="http://schemas.openxmlformats.org/officeDocument/2006/relationships/hyperlink" Target="https://people.inf.ethz.ch/omutlu/pub/memory-scaling_imw13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www.eetimes.com/document.asp?doc_id=1280950" TargetMode="External"/><Relationship Id="rId5" Type="http://schemas.openxmlformats.org/officeDocument/2006/relationships/hyperlink" Target="https://people.inf.ethz.ch/omutlu/pub/mutlu_memory-scaling_imw13_invited-talk.pdf" TargetMode="External"/><Relationship Id="rId4" Type="http://schemas.openxmlformats.org/officeDocument/2006/relationships/hyperlink" Target="https://people.inf.ethz.ch/omutlu/pub/mutlu_memory-scaling_imw13_invited-talk.pptx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people.inf.ethz.ch/omutlu/pub/dram-row-hammer_isca14.pdf" TargetMode="External"/><Relationship Id="rId1" Type="http://schemas.openxmlformats.org/officeDocument/2006/relationships/slideLayout" Target="../slideLayouts/slideLayout56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dram-row-hammer_isca14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3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50.xml"/><Relationship Id="rId5" Type="http://schemas.openxmlformats.org/officeDocument/2006/relationships/hyperlink" Target="http://users.ece.cmu.edu/~omutlu/pub/dram-row-hammer_isca14.pdf" TargetMode="External"/><Relationship Id="rId4" Type="http://schemas.microsoft.com/office/2007/relationships/hdphoto" Target="../media/hdphoto1.wdp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69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row-hammer_kim_lightning-talk_isca14.pdf" TargetMode="External"/><Relationship Id="rId13" Type="http://schemas.openxmlformats.org/officeDocument/2006/relationships/hyperlink" Target="https://sites.coecis.cornell.edu/isca50retrospective/" TargetMode="External"/><Relationship Id="rId3" Type="http://schemas.openxmlformats.org/officeDocument/2006/relationships/hyperlink" Target="https://people.inf.ethz.ch/omutlu/pub/dram-row-hammer_isca14.pdf" TargetMode="External"/><Relationship Id="rId7" Type="http://schemas.openxmlformats.org/officeDocument/2006/relationships/hyperlink" Target="https://people.inf.ethz.ch/omutlu/pub/dram-row-hammer_kim_lightning-talk_isca14.pptx" TargetMode="External"/><Relationship Id="rId12" Type="http://schemas.openxmlformats.org/officeDocument/2006/relationships/hyperlink" Target="https://people.inf.ethz.ch/omutlu/pub/RowHammer_50YearsOfISCA-Retrospective_isca23.pdf" TargetMode="Externa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80.xml"/><Relationship Id="rId6" Type="http://schemas.openxmlformats.org/officeDocument/2006/relationships/hyperlink" Target="https://people.inf.ethz.ch/omutlu/pub/dram-row-hammer_kim_talk_isca14.pdf" TargetMode="External"/><Relationship Id="rId11" Type="http://schemas.openxmlformats.org/officeDocument/2006/relationships/hyperlink" Target="https://wp.nyu.edu/toppicksinhardwaresecurity/" TargetMode="External"/><Relationship Id="rId5" Type="http://schemas.openxmlformats.org/officeDocument/2006/relationships/hyperlink" Target="https://people.inf.ethz.ch/omutlu/pub/dram-row-hammer_kim_talk_isca14.pptx" TargetMode="External"/><Relationship Id="rId10" Type="http://schemas.openxmlformats.org/officeDocument/2006/relationships/hyperlink" Target="https://www.youtube.com/watch?v=KDy632z23UE" TargetMode="External"/><Relationship Id="rId4" Type="http://schemas.openxmlformats.org/officeDocument/2006/relationships/hyperlink" Target="http://cag.engr.uconn.edu/isca2014/" TargetMode="External"/><Relationship Id="rId9" Type="http://schemas.openxmlformats.org/officeDocument/2006/relationships/hyperlink" Target="https://github.com/CMU-SAFARI/rowhammer" TargetMode="Externa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sgd7PHQQ1AI&amp;list=PL5Q2soXY2Zi8D_5MGV6EnXEJHnV2YFBJl&amp;index=39" TargetMode="External"/><Relationship Id="rId3" Type="http://schemas.openxmlformats.org/officeDocument/2006/relationships/hyperlink" Target="https://ieeexplore.ieee.org/xpl/RecentIssue.jsp?punumber=43" TargetMode="External"/><Relationship Id="rId7" Type="http://schemas.openxmlformats.org/officeDocument/2006/relationships/hyperlink" Target="https://people.inf.ethz.ch/omutlu/pub/onur-RowHammer-VLSI-SOC-October-9-2020.pdf" TargetMode="External"/><Relationship Id="rId2" Type="http://schemas.openxmlformats.org/officeDocument/2006/relationships/hyperlink" Target="https://people.inf.ethz.ch/omutlu/pub/RowHammer-Retrospective_ieee_tcad19.pdf" TargetMode="External"/><Relationship Id="rId1" Type="http://schemas.openxmlformats.org/officeDocument/2006/relationships/slideLayout" Target="../slideLayouts/slideLayout580.xml"/><Relationship Id="rId6" Type="http://schemas.openxmlformats.org/officeDocument/2006/relationships/hyperlink" Target="https://people.inf.ethz.ch/omutlu/pub/onur-RowHammer-VLSI-SOC-October-9-2020.pptx" TargetMode="External"/><Relationship Id="rId5" Type="http://schemas.openxmlformats.org/officeDocument/2006/relationships/hyperlink" Target="https://people.inf.ethz.ch/omutlu/pub/onur-RowHammer-COSADE-Keynote-April-4-2019.pptx" TargetMode="External"/><Relationship Id="rId4" Type="http://schemas.openxmlformats.org/officeDocument/2006/relationships/hyperlink" Target="https://arxiv.org/pdf/1904.09724.pdf" TargetMode="External"/><Relationship Id="rId9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hyperlink" Target="http://www.aspdac.com/aspdac2023/" TargetMode="External"/><Relationship Id="rId7" Type="http://schemas.openxmlformats.org/officeDocument/2006/relationships/hyperlink" Target="https://www.youtube.com/watch?v=1kpDJkh_I8s" TargetMode="External"/><Relationship Id="rId2" Type="http://schemas.openxmlformats.org/officeDocument/2006/relationships/hyperlink" Target="https://arxiv.org/pdf/2211.07613.pdf" TargetMode="External"/><Relationship Id="rId1" Type="http://schemas.openxmlformats.org/officeDocument/2006/relationships/slideLayout" Target="../slideLayouts/slideLayout580.xml"/><Relationship Id="rId6" Type="http://schemas.openxmlformats.org/officeDocument/2006/relationships/hyperlink" Target="https://people.inf.ethz.ch/omutlu/pub/rowhammer_aspdac23-talk.pdf" TargetMode="External"/><Relationship Id="rId5" Type="http://schemas.openxmlformats.org/officeDocument/2006/relationships/hyperlink" Target="https://people.inf.ethz.ch/omutlu/pub/rowhammer_aspdac23-talk.pptx" TargetMode="External"/><Relationship Id="rId4" Type="http://schemas.openxmlformats.org/officeDocument/2006/relationships/hyperlink" Target="https://arxiv.org/abs/2211.07613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wh.ieee.org/soc/eds/imw/" TargetMode="External"/><Relationship Id="rId2" Type="http://schemas.openxmlformats.org/officeDocument/2006/relationships/hyperlink" Target="https://people.inf.ethz.ch/omutlu/pub/onur-RowHammer-IMW-Tutorial-May-15-2022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image" Target="../media/image72.png"/><Relationship Id="rId5" Type="http://schemas.openxmlformats.org/officeDocument/2006/relationships/hyperlink" Target="https://www.youtube.com/watch?v=37hWglkQRG0" TargetMode="External"/><Relationship Id="rId4" Type="http://schemas.openxmlformats.org/officeDocument/2006/relationships/hyperlink" Target="https://people.inf.ethz.ch/omutlu/pub/onur-RowHammer-IMW-Tutorial-May-15-2022-FINAL.pdf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rss2workshop.github.io/" TargetMode="External"/><Relationship Id="rId7" Type="http://schemas.openxmlformats.org/officeDocument/2006/relationships/hyperlink" Target="https://www.youtube.com/watch?v=ctKTRyi96Bk" TargetMode="External"/><Relationship Id="rId2" Type="http://schemas.openxmlformats.org/officeDocument/2006/relationships/hyperlink" Target="https://people.inf.ethz.ch/omutlu/pub/onur-RowHammer-RSS2-ASPLOS-February-28-2022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image" Target="../media/image73.png"/><Relationship Id="rId5" Type="http://schemas.openxmlformats.org/officeDocument/2006/relationships/hyperlink" Target="https://people.inf.ethz.ch/omutlu/pub/onur-RowHammer-RSS2-ASPLOS-February-28-2022.pdf" TargetMode="External"/><Relationship Id="rId4" Type="http://schemas.openxmlformats.org/officeDocument/2006/relationships/hyperlink" Target="https://asplos-conference.org/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hyperlink" Target="https://www.youtube.com/watch?v=p1pjF8WvERQ" TargetMode="External"/><Relationship Id="rId1" Type="http://schemas.openxmlformats.org/officeDocument/2006/relationships/slideLayout" Target="../slideLayouts/slideLayout26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BlockHammer-IntelHardwareSecurityAcademicAwards-short-talk.pptx" TargetMode="External"/><Relationship Id="rId13" Type="http://schemas.openxmlformats.org/officeDocument/2006/relationships/hyperlink" Target="https://github.com/CMU-SAFARI/BlockHammer" TargetMode="External"/><Relationship Id="rId3" Type="http://schemas.openxmlformats.org/officeDocument/2006/relationships/hyperlink" Target="https://www.hpca-conf.org/2021/" TargetMode="External"/><Relationship Id="rId7" Type="http://schemas.openxmlformats.org/officeDocument/2006/relationships/hyperlink" Target="https://people.inf.ethz.ch/omutlu/pub/BlockHammer-preventing-rowhammer-at-low-cost-by-blacklisting-rapidly-accessed-dram-rows_hpca21-short-talk.pdf" TargetMode="External"/><Relationship Id="rId12" Type="http://schemas.openxmlformats.org/officeDocument/2006/relationships/hyperlink" Target="https://www.youtube.com/watch?v=5TymwquygZM" TargetMode="External"/><Relationship Id="rId2" Type="http://schemas.openxmlformats.org/officeDocument/2006/relationships/hyperlink" Target="https://people.inf.ethz.ch/omutlu/pub/BlockHammer_preventing-DRAM-rowhammer-at-low-cost_hpca21.pdf" TargetMode="External"/><Relationship Id="rId1" Type="http://schemas.openxmlformats.org/officeDocument/2006/relationships/slideLayout" Target="../slideLayouts/slideLayout125.xml"/><Relationship Id="rId6" Type="http://schemas.openxmlformats.org/officeDocument/2006/relationships/hyperlink" Target="https://people.inf.ethz.ch/omutlu/pub/BlockHammer-preventing-rowhammer-at-low-cost-by-blacklisting-rapidly-accessed-dram-rows_hpca21-short-talk.pptx" TargetMode="External"/><Relationship Id="rId11" Type="http://schemas.openxmlformats.org/officeDocument/2006/relationships/hyperlink" Target="https://www.youtube.com/watch?v=h0WiOTVIH70&amp;list=PL5Q2soXY2Zi8_VVChACnON4sfh2bJ5IrD&amp;index=124" TargetMode="External"/><Relationship Id="rId5" Type="http://schemas.openxmlformats.org/officeDocument/2006/relationships/hyperlink" Target="https://people.inf.ethz.ch/omutlu/pub/BlockHammer-preventing-rowhammer-at-low-cost-by-blacklisting-rapidly-accessed-dram-rows_hpca21-talk.pdf" TargetMode="External"/><Relationship Id="rId10" Type="http://schemas.openxmlformats.org/officeDocument/2006/relationships/hyperlink" Target="https://www.youtube.com/watch?v=4Y01N1BhWv4&amp;list=PL5Q2soXY2Zi8_VVChACnON4sfh2bJ5IrD&amp;index=102" TargetMode="External"/><Relationship Id="rId4" Type="http://schemas.openxmlformats.org/officeDocument/2006/relationships/hyperlink" Target="https://people.inf.ethz.ch/omutlu/pub/BlockHammer-preventing-rowhammer-at-low-cost-by-blacklisting-rapidly-accessed-dram-rows_hpca21-talk.pptx" TargetMode="External"/><Relationship Id="rId9" Type="http://schemas.openxmlformats.org/officeDocument/2006/relationships/hyperlink" Target="https://people.inf.ethz.ch/omutlu/pub/BlockHammer-IntelHardwareSecurityAcademicAwards-short-talk.pdf" TargetMode="External"/><Relationship Id="rId14" Type="http://schemas.openxmlformats.org/officeDocument/2006/relationships/image" Target="../media/image75.tif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60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8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8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302.03591v1.pdf" TargetMode="Externa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8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80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R3VKbbbWMnY" TargetMode="External"/><Relationship Id="rId3" Type="http://schemas.openxmlformats.org/officeDocument/2006/relationships/hyperlink" Target="http://iscaconf.org/isca2023/" TargetMode="External"/><Relationship Id="rId7" Type="http://schemas.openxmlformats.org/officeDocument/2006/relationships/hyperlink" Target="https://people.inf.ethz.ch/omutlu/pub/RowPress_isca23-lightning-talk.pdf" TargetMode="External"/><Relationship Id="rId2" Type="http://schemas.openxmlformats.org/officeDocument/2006/relationships/hyperlink" Target="https://people.inf.ethz.ch/omutlu/pub/RowPress_isca23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RowPress_isca23-lightning-talk.pptx" TargetMode="External"/><Relationship Id="rId11" Type="http://schemas.openxmlformats.org/officeDocument/2006/relationships/image" Target="../media/image82.png"/><Relationship Id="rId5" Type="http://schemas.openxmlformats.org/officeDocument/2006/relationships/hyperlink" Target="https://people.inf.ethz.ch/omutlu/pub/RowPress_isca23-talk.pdf" TargetMode="External"/><Relationship Id="rId10" Type="http://schemas.openxmlformats.org/officeDocument/2006/relationships/image" Target="../media/image81.png"/><Relationship Id="rId4" Type="http://schemas.openxmlformats.org/officeDocument/2006/relationships/hyperlink" Target="https://people.inf.ethz.ch/omutlu/pub/RowPress_isca23-talk.pptx" TargetMode="External"/><Relationship Id="rId9" Type="http://schemas.openxmlformats.org/officeDocument/2006/relationships/hyperlink" Target="https://github.com/CMU-SAFARI/RowPress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isca09.cs.columbia.edu/" TargetMode="External"/><Relationship Id="rId2" Type="http://schemas.openxmlformats.org/officeDocument/2006/relationships/hyperlink" Target="https://people.inf.ethz.ch/omutlu/pub/pcm_isca09.pdf" TargetMode="External"/><Relationship Id="rId1" Type="http://schemas.openxmlformats.org/officeDocument/2006/relationships/slideLayout" Target="../slideLayouts/slideLayout707.xml"/><Relationship Id="rId5" Type="http://schemas.openxmlformats.org/officeDocument/2006/relationships/image" Target="../media/image83.png"/><Relationship Id="rId4" Type="http://schemas.openxmlformats.org/officeDocument/2006/relationships/hyperlink" Target="https://people.inf.ethz.ch/omutlu/pub/lee_isca09_talk.pdf" TargetMode="Externa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8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80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6.png"/><Relationship Id="rId4" Type="http://schemas.openxmlformats.org/officeDocument/2006/relationships/hyperlink" Target="https://arxiv.org/pdf/1903.03988.pdf" TargetMode="Externa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67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hyperlink" Target="https://www.youtube.com/watch?v=H3sEaINPBOE" TargetMode="Externa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7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45B1E4-4A3E-4B44-B90F-77CA8B5BE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1143000"/>
            <a:ext cx="8382000" cy="2209800"/>
          </a:xfrm>
        </p:spPr>
        <p:txBody>
          <a:bodyPr anchor="ctr"/>
          <a:lstStyle/>
          <a:p>
            <a:pPr algn="ctr"/>
            <a:r>
              <a:rPr lang="en-US" altLang="en-US" b="1" dirty="0">
                <a:solidFill>
                  <a:srgbClr val="C00000"/>
                </a:solidFill>
                <a:ea typeface="ＭＳ Ｐゴシック" charset="-128"/>
              </a:rPr>
              <a:t>Tutorial on </a:t>
            </a:r>
            <a:br>
              <a:rPr lang="en-US" altLang="en-US" b="1" dirty="0">
                <a:solidFill>
                  <a:srgbClr val="C00000"/>
                </a:solidFill>
                <a:ea typeface="ＭＳ Ｐゴシック" charset="-128"/>
              </a:rPr>
            </a:br>
            <a:r>
              <a:rPr lang="en-US" altLang="en-US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Memory-Centric Computing:</a:t>
            </a:r>
            <a:br>
              <a:rPr lang="en-US" altLang="en-US" b="1">
                <a:solidFill>
                  <a:srgbClr val="C00000"/>
                </a:solidFill>
                <a:ea typeface="ＭＳ Ｐゴシック" panose="020B0600070205080204" pitchFamily="34" charset="-128"/>
              </a:rPr>
            </a:br>
            <a:r>
              <a:rPr lang="en-US" altLang="en-US">
                <a:solidFill>
                  <a:srgbClr val="006633"/>
                </a:solidFill>
                <a:ea typeface="ＭＳ Ｐゴシック" panose="020B0600070205080204" pitchFamily="34" charset="-128"/>
              </a:rPr>
              <a:t>Introduction 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safari.png">
            <a:extLst>
              <a:ext uri="{FF2B5EF4-FFF2-40B4-BE49-F238E27FC236}">
                <a16:creationId xmlns:a16="http://schemas.microsoft.com/office/drawing/2014/main" id="{6F338064-9249-C04B-BB1E-830D09E569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023" y="6133800"/>
            <a:ext cx="2239579" cy="648000"/>
          </a:xfrm>
          <a:prstGeom prst="rect">
            <a:avLst/>
          </a:prstGeom>
        </p:spPr>
      </p:pic>
      <p:pic>
        <p:nvPicPr>
          <p:cNvPr id="5" name="Picture 2" descr="ETH Zurich short logo, black">
            <a:extLst>
              <a:ext uri="{FF2B5EF4-FFF2-40B4-BE49-F238E27FC236}">
                <a16:creationId xmlns:a16="http://schemas.microsoft.com/office/drawing/2014/main" id="{6BB9B15D-F9ED-6140-BDA2-30DF4E4A36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6357969" y="6074246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957E2F-C1A4-A3BE-483B-9F1225948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3573017"/>
            <a:ext cx="7848600" cy="3361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3200" kern="0" dirty="0">
                <a:solidFill>
                  <a:srgbClr val="003399"/>
                </a:solidFill>
                <a:ea typeface="ＭＳ Ｐゴシック" panose="020B0600070205080204" pitchFamily="34" charset="-128"/>
              </a:rPr>
              <a:t>Geraldo F. Oliveira</a:t>
            </a:r>
          </a:p>
          <a:p>
            <a:pPr eaLnBrk="1" hangingPunct="1"/>
            <a:r>
              <a:rPr lang="en-US" altLang="en-US" sz="3200" kern="0" dirty="0">
                <a:ea typeface="ＭＳ Ｐゴシック" panose="020B0600070205080204" pitchFamily="34" charset="-128"/>
              </a:rPr>
              <a:t>Prof. Onur Mutlu </a:t>
            </a:r>
            <a:br>
              <a:rPr lang="en-US" altLang="en-US" sz="3200" kern="0" dirty="0">
                <a:ea typeface="ＭＳ Ｐゴシック" panose="020B0600070205080204" pitchFamily="34" charset="-128"/>
              </a:rPr>
            </a:br>
            <a:endParaRPr lang="en-US" altLang="en-US" sz="2800" kern="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 kern="0" dirty="0">
                <a:ea typeface="ＭＳ Ｐゴシック" panose="020B0600070205080204" pitchFamily="34" charset="-128"/>
              </a:rPr>
              <a:t>HEART 2024</a:t>
            </a:r>
          </a:p>
          <a:p>
            <a:pPr eaLnBrk="1" hangingPunct="1"/>
            <a:r>
              <a:rPr lang="en-US" altLang="en-US" sz="2800" kern="0" dirty="0">
                <a:ea typeface="ＭＳ Ｐゴシック" panose="020B0600070205080204" pitchFamily="34" charset="-128"/>
              </a:rPr>
              <a:t>21 June 2024</a:t>
            </a:r>
            <a:endParaRPr lang="en-US" altLang="en-US" kern="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kern="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kern="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kern="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156509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Title 1">
            <a:extLst>
              <a:ext uri="{FF2B5EF4-FFF2-40B4-BE49-F238E27FC236}">
                <a16:creationId xmlns:a16="http://schemas.microsoft.com/office/drawing/2014/main" id="{0DF95D71-4717-9641-A2B1-944FC9032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Brief Self Introduction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9CD130D2-C623-7247-B0C8-1800F218DB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9144000" cy="5194300"/>
          </a:xfrm>
        </p:spPr>
        <p:txBody>
          <a:bodyPr/>
          <a:lstStyle/>
          <a:p>
            <a:r>
              <a:rPr lang="en-US" altLang="en-US" sz="2200" dirty="0">
                <a:ea typeface="ＭＳ Ｐゴシック" panose="020B0600070205080204" pitchFamily="34" charset="-128"/>
              </a:rPr>
              <a:t>Geraldo F. Oliveira 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Researcher @ SAFARI Research Group since November 2017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Soon, I will defend my PhD thesis, advised by Onur Mutlu</a:t>
            </a:r>
          </a:p>
          <a:p>
            <a:pPr lvl="1"/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https://geraldofojunior.github.io/</a:t>
            </a:r>
            <a:endParaRPr lang="en-US" altLang="en-US" sz="1800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geraldofojunior@gmail.com</a:t>
            </a:r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1800" dirty="0">
                <a:ea typeface="ＭＳ Ｐゴシック" panose="020B0600070205080204" pitchFamily="34" charset="-128"/>
              </a:rPr>
              <a:t>(Best way to reach me)</a:t>
            </a:r>
          </a:p>
          <a:p>
            <a:pPr lvl="1"/>
            <a:r>
              <a:rPr lang="en-US" sz="1800" dirty="0">
                <a:solidFill>
                  <a:srgbClr val="0000FF"/>
                </a:solidFill>
                <a:latin typeface="Tahoma" charset="0"/>
                <a:ea typeface="ＭＳ Ｐゴシック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lang="en-US" sz="1800" dirty="0">
              <a:solidFill>
                <a:srgbClr val="0000FF"/>
              </a:solidFill>
              <a:latin typeface="Tahoma" charset="0"/>
              <a:ea typeface="ＭＳ Ｐゴシック" charset="0"/>
            </a:endParaRPr>
          </a:p>
          <a:p>
            <a:pPr lvl="1"/>
            <a:endParaRPr lang="en-US" altLang="en-US" sz="10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1000" dirty="0">
              <a:ea typeface="ＭＳ Ｐゴシック" panose="020B0600070205080204" pitchFamily="34" charset="-128"/>
            </a:endParaRPr>
          </a:p>
          <a:p>
            <a:r>
              <a:rPr lang="en-US" altLang="en-US" sz="22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Research in: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Computer architecture, computer systems, hardware security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Memory and storage systems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 security, safety, predictability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Fault tolerance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Hardware/software cooperation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… 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99011" name="Slide Number Placeholder 3">
            <a:extLst>
              <a:ext uri="{FF2B5EF4-FFF2-40B4-BE49-F238E27FC236}">
                <a16:creationId xmlns:a16="http://schemas.microsoft.com/office/drawing/2014/main" id="{382C1846-515D-6048-9FA0-627CDD03DE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F3043E-DAD2-F347-A0C9-60754FCE566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11D0893-1369-5A50-76C4-07E42D3D2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408" y="152400"/>
            <a:ext cx="1556792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760216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16D87-696D-EBE3-B3FB-6E893454A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9F7F1-2CCF-BFF6-A24D-8078A7448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41648"/>
            <a:ext cx="8610600" cy="5123656"/>
          </a:xfrm>
        </p:spPr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 to Memory-Centric Computing Systems 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Real-World Processing-Near-Memory Systems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Processing-Using-Memory Architectures for Bulk Bitwise Operations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Lunch Break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PIM Programming &amp; Infrastructure for PIM Research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Tentatively: </a:t>
            </a:r>
            <a:r>
              <a:rPr lang="en-US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Hands-on Lab on Programming and Understanding a Real Processing-in-Memory Architecture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8CF5E-3525-5BE8-7EE2-34D14BBC1C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077401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16D87-696D-EBE3-B3FB-6E893454A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9F7F1-2CCF-BFF6-A24D-8078A7448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41648"/>
            <a:ext cx="8610600" cy="512365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 to Memory-Centric Computing Systems </a:t>
            </a:r>
            <a:br>
              <a:rPr lang="en-US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Real-World Processing-Near-Memory Systems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Processing-Using-Memory Architectures for Bulk Bitwise Operations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Lunch Break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PIM Programming &amp; Infrastructure for PIM Research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Tentatively: </a:t>
            </a:r>
            <a:r>
              <a:rPr lang="en-US" b="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Hands-on Lab on Programming and Understanding a Real Processing-in-Memory Architecture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8CF5E-3525-5BE8-7EE2-34D14BBC1C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235760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Computing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is Bottlenecked by Data</a:t>
            </a:r>
            <a:endParaRPr lang="en-US" sz="64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34464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295C2-3E3A-BE4F-87A7-5F3FBBA5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is Key for AI, ML, Genomics,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937BE-0F8C-6D46-8EBB-F986B2A5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r>
              <a:rPr lang="en-US" dirty="0"/>
              <a:t>Important workloads are all data intensive</a:t>
            </a:r>
          </a:p>
          <a:p>
            <a:pPr marL="344487" lvl="1" indent="0">
              <a:buNone/>
            </a:pPr>
            <a:endParaRPr lang="en-US" dirty="0"/>
          </a:p>
          <a:p>
            <a:pPr marL="344487" lvl="1" indent="0">
              <a:buNone/>
            </a:pPr>
            <a:endParaRPr lang="en-US" dirty="0"/>
          </a:p>
          <a:p>
            <a:r>
              <a:rPr lang="en-US" dirty="0"/>
              <a:t>They require rapid and efficient processing of large amounts of data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Data is increasing</a:t>
            </a:r>
          </a:p>
          <a:p>
            <a:pPr lvl="1"/>
            <a:r>
              <a:rPr lang="en-US" dirty="0"/>
              <a:t>We can generate more than we can process</a:t>
            </a:r>
          </a:p>
          <a:p>
            <a:pPr lvl="1"/>
            <a:r>
              <a:rPr lang="en-US" dirty="0"/>
              <a:t>We need to perform more sophisticated analyses on more data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8508-7955-3943-9F95-75E9A621D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55506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045C2-D56A-F349-9D1D-3A399E622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Huge Demand for Performance &amp; 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80964-3B8A-EB4B-90E3-4FAF562FC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739E1-0CC7-ED4B-90C7-E21FEA675B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76AFB4-569C-7941-BC9F-F91503D37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3228"/>
            <a:ext cx="9144000" cy="51151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3EA380-E863-364E-AE27-A90C0B722468}"/>
              </a:ext>
            </a:extLst>
          </p:cNvPr>
          <p:cNvSpPr txBox="1"/>
          <p:nvPr/>
        </p:nvSpPr>
        <p:spPr>
          <a:xfrm>
            <a:off x="2438400" y="6462299"/>
            <a:ext cx="44660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0432FF"/>
                </a:solidFill>
                <a:latin typeface="Arial" panose="020B0604020202020204" pitchFamily="34" charset="0"/>
                <a:ea typeface="ＭＳ Ｐゴシック" panose="020B0600070205080204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https://www.youtube.com/watch?v=x2-qB0J7KHw</a:t>
            </a:r>
            <a:r>
              <a:rPr lang="en-US" sz="1400" b="1" dirty="0">
                <a:solidFill>
                  <a:srgbClr val="0432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CD6EAF-34CB-31C8-F077-23B27725A581}"/>
              </a:ext>
            </a:extLst>
          </p:cNvPr>
          <p:cNvGrpSpPr/>
          <p:nvPr/>
        </p:nvGrpSpPr>
        <p:grpSpPr>
          <a:xfrm>
            <a:off x="899592" y="4509410"/>
            <a:ext cx="8041887" cy="1295854"/>
            <a:chOff x="899592" y="4509410"/>
            <a:chExt cx="8041887" cy="129585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29497B2-0AEA-F1A1-9A6E-90899212E72A}"/>
                </a:ext>
              </a:extLst>
            </p:cNvPr>
            <p:cNvSpPr/>
            <p:nvPr/>
          </p:nvSpPr>
          <p:spPr>
            <a:xfrm>
              <a:off x="899592" y="5327393"/>
              <a:ext cx="360040" cy="26184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F0500E-777F-A86C-DED4-D2D6BD63CCAC}"/>
                </a:ext>
              </a:extLst>
            </p:cNvPr>
            <p:cNvSpPr/>
            <p:nvPr/>
          </p:nvSpPr>
          <p:spPr>
            <a:xfrm>
              <a:off x="4139952" y="5301208"/>
              <a:ext cx="542156" cy="271541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183913F-3B34-4860-7E22-D296C61CC736}"/>
                </a:ext>
              </a:extLst>
            </p:cNvPr>
            <p:cNvCxnSpPr/>
            <p:nvPr/>
          </p:nvCxnSpPr>
          <p:spPr>
            <a:xfrm>
              <a:off x="1187624" y="5805264"/>
              <a:ext cx="3384376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748F25-B63D-AECD-E773-51FFD92266FA}"/>
                </a:ext>
              </a:extLst>
            </p:cNvPr>
            <p:cNvSpPr txBox="1"/>
            <p:nvPr/>
          </p:nvSpPr>
          <p:spPr>
            <a:xfrm>
              <a:off x="4867383" y="4509410"/>
              <a:ext cx="407409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~4 orders of magnitude increase in memory requirement in </a:t>
              </a:r>
              <a:br>
                <a:rPr lang="en-US" b="1" dirty="0">
                  <a:solidFill>
                    <a:srgbClr val="FF0000"/>
                  </a:solidFill>
                </a:rPr>
              </a:br>
              <a:r>
                <a:rPr lang="en-US" b="1" dirty="0">
                  <a:solidFill>
                    <a:srgbClr val="FF0000"/>
                  </a:solidFill>
                </a:rPr>
                <a:t>just two years!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609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>
                <a:solidFill>
                  <a:srgbClr val="006633"/>
                </a:solidFill>
              </a:rPr>
              <a:t>Data is Key for Future Workloads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C1B220-1603-C3FC-53D8-1911AF93A86A}"/>
              </a:ext>
            </a:extLst>
          </p:cNvPr>
          <p:cNvSpPr txBox="1">
            <a:spLocks/>
          </p:cNvSpPr>
          <p:nvPr/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FDEAB76D-489F-BC47-AE8A-9A4958F60173}" type="slidenum">
              <a:rPr lang="en-CH" sz="1600" smtClean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pPr algn="r" defTabSz="457200">
                <a:defRPr/>
              </a:pPr>
              <a:t>8</a:t>
            </a:fld>
            <a:endParaRPr lang="en-CH" sz="1600"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11441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/>
              <a:t>Data Overwhelms Modern Machines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DBA5BF-B61F-33D5-6EC5-5621170C67FE}"/>
              </a:ext>
            </a:extLst>
          </p:cNvPr>
          <p:cNvSpPr txBox="1">
            <a:spLocks/>
          </p:cNvSpPr>
          <p:nvPr/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FDEAB76D-489F-BC47-AE8A-9A4958F60173}" type="slidenum">
              <a:rPr lang="en-CH" sz="1600" smtClean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pPr algn="r" defTabSz="457200">
                <a:defRPr/>
              </a:pPr>
              <a:t>9</a:t>
            </a:fld>
            <a:endParaRPr lang="en-CH" sz="1600"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64499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2C30508-BBE9-0049-8B62-499400F76D8D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lvl="0">
              <a:defRPr/>
            </a:pPr>
            <a:r>
              <a:rPr lang="en-US" sz="3800" kern="0" dirty="0">
                <a:solidFill>
                  <a:srgbClr val="006633"/>
                </a:solidFill>
                <a:latin typeface="Garamond"/>
              </a:rPr>
              <a:t>Data is Key for Future Workloads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981C1DA5-06A4-AC75-1350-5AAA7BB751F7}"/>
              </a:ext>
            </a:extLst>
          </p:cNvPr>
          <p:cNvSpPr txBox="1">
            <a:spLocks/>
          </p:cNvSpPr>
          <p:nvPr/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FDEAB76D-489F-BC47-AE8A-9A4958F60173}" type="slidenum">
              <a:rPr lang="en-CH" sz="1600" smtClean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pPr algn="r" defTabSz="457200">
                <a:defRPr/>
              </a:pPr>
              <a:t>10</a:t>
            </a:fld>
            <a:endParaRPr lang="en-CH" sz="1600"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679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510B7D2-8949-194C-A951-66E3876F4C90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lvl="0">
              <a:defRPr/>
            </a:pPr>
            <a:r>
              <a:rPr lang="en-US" sz="3800" kern="0" dirty="0">
                <a:solidFill>
                  <a:srgbClr val="006633"/>
                </a:solidFill>
                <a:latin typeface="Garamond"/>
              </a:rPr>
              <a:t>Data Overwhelms Modern Machines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B0F726-3DD6-564A-9BCA-59E1A719EC12}"/>
              </a:ext>
            </a:extLst>
          </p:cNvPr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946F99FC-64F2-4B42-5938-C4466A95CAE9}"/>
              </a:ext>
            </a:extLst>
          </p:cNvPr>
          <p:cNvSpPr txBox="1">
            <a:spLocks/>
          </p:cNvSpPr>
          <p:nvPr/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FDEAB76D-489F-BC47-AE8A-9A4958F60173}" type="slidenum">
              <a:rPr lang="en-CH" sz="1600" smtClean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pPr algn="r" defTabSz="457200">
                <a:defRPr/>
              </a:pPr>
              <a:t>11</a:t>
            </a:fld>
            <a:endParaRPr lang="en-CH" sz="1600"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848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0151101_stc002_59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713" y="2799766"/>
            <a:ext cx="7602783" cy="3552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srgbClr val="006633"/>
                </a:solidFill>
              </a:rPr>
              <a:t>Data is Key for Future Workloads</a:t>
            </a:r>
            <a:endParaRPr lang="en-US" sz="4400" dirty="0">
              <a:solidFill>
                <a:srgbClr val="0066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2" descr="https://www.genome.gov/images/content/costpermb2015_4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011651"/>
            <a:ext cx="3764149" cy="277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966911" y="1688007"/>
            <a:ext cx="228825" cy="228825"/>
          </a:xfrm>
          <a:prstGeom prst="ellipse">
            <a:avLst/>
          </a:prstGeom>
          <a:solidFill>
            <a:srgbClr val="FF0000"/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79912" y="1198493"/>
            <a:ext cx="354068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development of high-throughput sequencing (HTS) technologies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355978" y="2060848"/>
            <a:ext cx="288030" cy="432048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Image result for the economist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485" y="5963008"/>
            <a:ext cx="790158" cy="40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530363" y="6460344"/>
            <a:ext cx="72901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http://www.economist.com/news/21631808-so-much-genetic-data-so-many-uses-genes-unzipped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3" name="Down Arrow 2"/>
          <p:cNvSpPr/>
          <p:nvPr/>
        </p:nvSpPr>
        <p:spPr>
          <a:xfrm rot="4961981">
            <a:off x="2655370" y="840988"/>
            <a:ext cx="517315" cy="1382049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7924" y="4006805"/>
            <a:ext cx="230584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Number of Genomes Sequenced</a:t>
            </a:r>
          </a:p>
        </p:txBody>
      </p:sp>
    </p:spTree>
    <p:extLst>
      <p:ext uri="{BB962C8B-B14F-4D97-AF65-F5344CB8AC3E}">
        <p14:creationId xmlns:p14="http://schemas.microsoft.com/office/powerpoint/2010/main" val="78683253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-11591" y="0"/>
            <a:ext cx="914585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34400" y="4129073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71" name="Picture 70" descr="http://www.nextplatform.com/wp-content/uploads/2015/03/Glenn1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49" y="4094761"/>
            <a:ext cx="4224963" cy="18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5894" y="3689818"/>
            <a:ext cx="2867618" cy="2653333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8022677" y="4174288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628782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" y="338328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610761" y="2895290"/>
            <a:ext cx="2103160" cy="1077218"/>
          </a:xfrm>
          <a:prstGeom prst="rect">
            <a:avLst/>
          </a:prstGeom>
          <a:solidFill>
            <a:schemeClr val="bg1"/>
          </a:solidFill>
          <a:ln>
            <a:solidFill>
              <a:srgbClr val="1B65A8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Genome Analysis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5311176" y="36301"/>
          <a:ext cx="3509639" cy="3353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2695276" imgH="2509932" progId="Visio.Drawing.11">
                  <p:embed/>
                </p:oleObj>
              </mc:Choice>
              <mc:Fallback>
                <p:oleObj name="Visio" r:id="rId5" imgW="2695276" imgH="2509932" progId="Visio.Drawing.11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11176" y="36301"/>
                        <a:ext cx="3509639" cy="3353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77467" y="500679"/>
          <a:ext cx="4895872" cy="2150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3859122" imgH="1695796" progId="Visio.Drawing.11">
                  <p:embed/>
                </p:oleObj>
              </mc:Choice>
              <mc:Fallback>
                <p:oleObj name="Visio" r:id="rId7" imgW="3859122" imgH="1695796" progId="Visio.Drawing.11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7467" y="500679"/>
                        <a:ext cx="4895872" cy="2150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Snip Diagonal Corner Rectangle 80"/>
          <p:cNvSpPr/>
          <p:nvPr/>
        </p:nvSpPr>
        <p:spPr>
          <a:xfrm>
            <a:off x="0" y="292493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1</a:t>
            </a:r>
          </a:p>
        </p:txBody>
      </p:sp>
      <p:sp>
        <p:nvSpPr>
          <p:cNvPr id="82" name="Snip Diagonal Corner Rectangle 81"/>
          <p:cNvSpPr/>
          <p:nvPr/>
        </p:nvSpPr>
        <p:spPr>
          <a:xfrm>
            <a:off x="8675925" y="292493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8343" y="29249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Sequencing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04876" y="2916378"/>
            <a:ext cx="2473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Read Mapping</a:t>
            </a:r>
          </a:p>
        </p:txBody>
      </p:sp>
      <p:sp>
        <p:nvSpPr>
          <p:cNvPr id="85" name="Snip Diagonal Corner Rectangle 84"/>
          <p:cNvSpPr/>
          <p:nvPr/>
        </p:nvSpPr>
        <p:spPr>
          <a:xfrm>
            <a:off x="-11591" y="639965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3</a:t>
            </a:r>
          </a:p>
        </p:txBody>
      </p:sp>
      <p:sp>
        <p:nvSpPr>
          <p:cNvPr id="86" name="Snip Diagonal Corner Rectangle 85"/>
          <p:cNvSpPr/>
          <p:nvPr/>
        </p:nvSpPr>
        <p:spPr>
          <a:xfrm>
            <a:off x="8678558" y="639965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4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83743" y="63793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Variant Calling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8503" y="6399656"/>
            <a:ext cx="340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Scientific Discovery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CFF81F-F748-1245-84EF-EB79E2E2F17A}"/>
              </a:ext>
            </a:extLst>
          </p:cNvPr>
          <p:cNvSpPr/>
          <p:nvPr/>
        </p:nvSpPr>
        <p:spPr>
          <a:xfrm>
            <a:off x="0" y="4077072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30158720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295C2-3E3A-BE4F-87A7-5F3FBBA5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Overwhelms Modern Machines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937BE-0F8C-6D46-8EBB-F986B2A5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r>
              <a:rPr lang="en-US" dirty="0"/>
              <a:t>Storage/memory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Communication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Computation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Greatly impacts robustness, energy, performance, cost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8508-7955-3943-9F95-75E9A621D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3860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Computing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key components</a:t>
            </a:r>
          </a:p>
          <a:p>
            <a:r>
              <a:rPr lang="en-US" dirty="0">
                <a:solidFill>
                  <a:srgbClr val="0000FF"/>
                </a:solidFill>
              </a:rPr>
              <a:t>Computation </a:t>
            </a:r>
          </a:p>
          <a:p>
            <a:r>
              <a:rPr lang="en-US" dirty="0">
                <a:solidFill>
                  <a:srgbClr val="0000FF"/>
                </a:solidFill>
              </a:rPr>
              <a:t>Communication</a:t>
            </a:r>
          </a:p>
          <a:p>
            <a:r>
              <a:rPr lang="en-US" dirty="0">
                <a:solidFill>
                  <a:srgbClr val="0000FF"/>
                </a:solidFill>
              </a:rPr>
              <a:t>Storage/memory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3429000"/>
            <a:ext cx="72263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798168" y="2852936"/>
            <a:ext cx="8334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Burks, Goldstein, von Neumann, “</a:t>
            </a:r>
            <a:r>
              <a:rPr lang="en-US" sz="1400" dirty="0">
                <a:solidFill>
                  <a:srgbClr val="0000FF"/>
                </a:solidFill>
              </a:rPr>
              <a:t>Preliminary discussion of the</a:t>
            </a:r>
          </a:p>
          <a:p>
            <a:r>
              <a:rPr lang="en-US" sz="1400" dirty="0">
                <a:solidFill>
                  <a:srgbClr val="0000FF"/>
                </a:solidFill>
              </a:rPr>
              <a:t>logical design of an electronic computing instrument</a:t>
            </a:r>
            <a:r>
              <a:rPr lang="en-US" sz="1400" dirty="0">
                <a:solidFill>
                  <a:srgbClr val="000000"/>
                </a:solidFill>
              </a:rPr>
              <a:t>,” 1946.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3" y="152400"/>
            <a:ext cx="3255263" cy="25548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846" y="6630115"/>
            <a:ext cx="5666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Image source: https://lbsitbytes2010.wordpress.com/2013/03/29/john-von-neumann-roll-no-15/</a:t>
            </a:r>
          </a:p>
        </p:txBody>
      </p:sp>
      <p:sp>
        <p:nvSpPr>
          <p:cNvPr id="10" name="AutoShape 25">
            <a:extLst>
              <a:ext uri="{FF2B5EF4-FFF2-40B4-BE49-F238E27FC236}">
                <a16:creationId xmlns:a16="http://schemas.microsoft.com/office/drawing/2014/main" id="{D9E911D2-E77B-FF4B-9489-176C3DB04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656" y="3862079"/>
            <a:ext cx="1800200" cy="122413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840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Perils of Processor-Centric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9573"/>
            <a:ext cx="8610600" cy="519372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6" name="Picture 5" descr="many-core3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54782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3856">
            <a:off x="6691556" y="2327775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21"/>
          <p:cNvSpPr>
            <a:spLocks noChangeShapeType="1"/>
          </p:cNvSpPr>
          <p:nvPr/>
        </p:nvSpPr>
        <p:spPr bwMode="auto">
          <a:xfrm>
            <a:off x="6080368" y="3372350"/>
            <a:ext cx="1044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6021288"/>
            <a:ext cx="7811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Most of the system is dedicated to storing and moving data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460DFD-7FBB-C847-BDB7-45C727A8D8F6}"/>
              </a:ext>
            </a:extLst>
          </p:cNvPr>
          <p:cNvSpPr txBox="1"/>
          <p:nvPr/>
        </p:nvSpPr>
        <p:spPr>
          <a:xfrm>
            <a:off x="1599443" y="6457890"/>
            <a:ext cx="58689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Yet,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system is still bottlenecked by memory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154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1066800"/>
          </a:xfrm>
        </p:spPr>
        <p:txBody>
          <a:bodyPr/>
          <a:lstStyle/>
          <a:p>
            <a:r>
              <a:rPr lang="en-US" sz="3200" dirty="0"/>
              <a:t>A Solution: Deeper and Larger Memory Hierarchies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6CF17A-3047-224B-BC46-DD606BE3B229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1" y="1399401"/>
            <a:ext cx="6722200" cy="44333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2974" y="6520190"/>
            <a:ext cx="84938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https://wccftech.com/amd-ryzen-5000-zen-3-vermeer-undressed-high-res-die-shots-close-ups-pictured-detailed/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3702" y="6047457"/>
            <a:ext cx="3258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AMD Ryzen 5000, 2020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6600" y="1432441"/>
            <a:ext cx="249995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Core Count: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8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cores/16 threads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L1 Caches: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32 KB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per core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L2 Caches: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512 KB per core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L3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Cache: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32 MB shared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Rectangle 39">
            <a:extLst>
              <a:ext uri="{FF2B5EF4-FFF2-40B4-BE49-F238E27FC236}">
                <a16:creationId xmlns:a16="http://schemas.microsoft.com/office/drawing/2014/main" id="{E43B13E5-F680-354D-8F66-3B88FCFE528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543157" y="1924098"/>
            <a:ext cx="3711767" cy="4022321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95196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7BD4C-42D6-944C-AB93-1F2E7C88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AMD’s 3D Last Level Cache (2021)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4BE51-ACF8-CE44-AA89-9ADF4B621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E0D01-23CA-4248-B1F9-623D1F5F6D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C9DCE1-9387-224F-B474-2091B2AD1D02}"/>
              </a:ext>
            </a:extLst>
          </p:cNvPr>
          <p:cNvSpPr txBox="1"/>
          <p:nvPr/>
        </p:nvSpPr>
        <p:spPr>
          <a:xfrm>
            <a:off x="187233" y="6459379"/>
            <a:ext cx="19463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https://youtu.be/gqAYMx34euU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628116-A674-6B47-B5A5-66C8134061BF}"/>
              </a:ext>
            </a:extLst>
          </p:cNvPr>
          <p:cNvSpPr/>
          <p:nvPr/>
        </p:nvSpPr>
        <p:spPr>
          <a:xfrm>
            <a:off x="187233" y="6611779"/>
            <a:ext cx="6019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4"/>
              </a:rPr>
              <a:t>https://www.tech-critter.com/amd-keynote-computex-2021/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457267-7C22-2546-AC36-075A3FCB4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39" y="1143000"/>
            <a:ext cx="2321095" cy="16055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64E69AA-9F57-594C-94FD-1C2F8CE71CE7}"/>
              </a:ext>
            </a:extLst>
          </p:cNvPr>
          <p:cNvSpPr txBox="1"/>
          <p:nvPr/>
        </p:nvSpPr>
        <p:spPr>
          <a:xfrm>
            <a:off x="189215" y="2720681"/>
            <a:ext cx="1831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6"/>
              </a:rPr>
              <a:t>https://community.microcenter.com/discussion/5134/comparing-zen-3-to-zen-2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E1BA0A-A982-F949-9AD7-117233B424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086073"/>
            <a:ext cx="7081838" cy="323852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4D4E1FF-4B6E-B549-A45F-DEC4188FF16D}"/>
              </a:ext>
            </a:extLst>
          </p:cNvPr>
          <p:cNvSpPr txBox="1"/>
          <p:nvPr/>
        </p:nvSpPr>
        <p:spPr>
          <a:xfrm>
            <a:off x="5075226" y="1905000"/>
            <a:ext cx="4068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Additional 64 MB L3 cache die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stacked on top of the processor die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- Connected using Through Silicon Vias (TSVs)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- Total of 96 MB L3 cache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1D9142-3631-7D49-9D01-95EB2AD2E5B2}"/>
              </a:ext>
            </a:extLst>
          </p:cNvPr>
          <p:cNvSpPr txBox="1"/>
          <p:nvPr/>
        </p:nvSpPr>
        <p:spPr>
          <a:xfrm>
            <a:off x="2667000" y="1048434"/>
            <a:ext cx="573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AMD increases the L3 size of their 8-core Zen 3 processors from 32 MB to 96 MB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28858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6A72A-7A5D-D742-AA80-43A4ED0F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91600" cy="1066800"/>
          </a:xfrm>
        </p:spPr>
        <p:txBody>
          <a:bodyPr/>
          <a:lstStyle/>
          <a:p>
            <a:r>
              <a:rPr lang="en-US" dirty="0"/>
              <a:t>Deeper and Larger Memory Hierarchies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B463F-D9A5-F246-AEBF-B6E35DCE8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D3246B-4504-6A44-A3C6-3AD1B220008A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2" descr="Logical structure of the IBM POWER10 processor">
            <a:extLst>
              <a:ext uri="{FF2B5EF4-FFF2-40B4-BE49-F238E27FC236}">
                <a16:creationId xmlns:a16="http://schemas.microsoft.com/office/drawing/2014/main" id="{6ADD481E-19DE-9A41-BC9C-3EE0A79F1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90600"/>
            <a:ext cx="5679107" cy="547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5642F6-54C9-E34D-85DE-D198E153BB67}"/>
              </a:ext>
            </a:extLst>
          </p:cNvPr>
          <p:cNvSpPr txBox="1"/>
          <p:nvPr/>
        </p:nvSpPr>
        <p:spPr>
          <a:xfrm>
            <a:off x="738673" y="6498451"/>
            <a:ext cx="72438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https://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www.it-techblog.de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/ibm-power10-prozessor-mehr-speicher-mehr-tempo-mehr-sicherheit/09/2020/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78BC4D-1A2D-3F42-9A30-04C1B7FB7A52}"/>
              </a:ext>
            </a:extLst>
          </p:cNvPr>
          <p:cNvSpPr txBox="1"/>
          <p:nvPr/>
        </p:nvSpPr>
        <p:spPr>
          <a:xfrm>
            <a:off x="7304291" y="1065539"/>
            <a:ext cx="1915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IBM POWER10,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2020</a:t>
            </a:r>
          </a:p>
        </p:txBody>
      </p:sp>
      <p:sp>
        <p:nvSpPr>
          <p:cNvPr id="8" name="Rectangle 39">
            <a:extLst>
              <a:ext uri="{FF2B5EF4-FFF2-40B4-BE49-F238E27FC236}">
                <a16:creationId xmlns:a16="http://schemas.microsoft.com/office/drawing/2014/main" id="{354C51D2-A9DE-7B4B-8BF6-162BD3236CB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1398" y="2895601"/>
            <a:ext cx="1371602" cy="3657600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Rectangle 39">
            <a:extLst>
              <a:ext uri="{FF2B5EF4-FFF2-40B4-BE49-F238E27FC236}">
                <a16:creationId xmlns:a16="http://schemas.microsoft.com/office/drawing/2014/main" id="{9F37681C-67D9-8347-A15E-41A12301640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01552" y="568871"/>
            <a:ext cx="1371602" cy="3657600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DAAC93-B839-BF47-AAD1-4D6898B3644F}"/>
              </a:ext>
            </a:extLst>
          </p:cNvPr>
          <p:cNvSpPr txBox="1"/>
          <p:nvPr/>
        </p:nvSpPr>
        <p:spPr>
          <a:xfrm>
            <a:off x="7239000" y="2166640"/>
            <a:ext cx="24999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Cores: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15-16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cores,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8 threads/core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L2 Caches: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 MB per core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L3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Cache: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120 MB shared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63584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6E630-A1E5-804C-A757-BA15C2E67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372600" cy="884238"/>
          </a:xfrm>
        </p:spPr>
        <p:txBody>
          <a:bodyPr/>
          <a:lstStyle/>
          <a:p>
            <a:r>
              <a:rPr lang="en-US" dirty="0">
                <a:solidFill>
                  <a:srgbClr val="006633"/>
                </a:solidFill>
                <a:ea typeface="ＭＳ Ｐゴシック" charset="0"/>
              </a:rPr>
              <a:t>Deeper and Larger Memory Hierarchies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AEBD90-9301-6C4A-BC8C-2EDBB0E5DD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6ABE56-5E07-4208-997F-19E78ED34494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77506" name="Picture 2" descr="Apple announces M1 Ultra with 20-core CPU and 64-core GPU">
            <a:extLst>
              <a:ext uri="{FF2B5EF4-FFF2-40B4-BE49-F238E27FC236}">
                <a16:creationId xmlns:a16="http://schemas.microsoft.com/office/drawing/2014/main" id="{39E66091-2514-8942-B762-7B5B63853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637"/>
            <a:ext cx="9144000" cy="51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2F3789-731D-3743-920B-1975EC699A4D}"/>
              </a:ext>
            </a:extLst>
          </p:cNvPr>
          <p:cNvSpPr txBox="1"/>
          <p:nvPr/>
        </p:nvSpPr>
        <p:spPr>
          <a:xfrm>
            <a:off x="1932065" y="6566356"/>
            <a:ext cx="52036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https://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www.gsmarena.com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/apple_announces_m1_ultra_with_20core_cpu_and_64core_gpu-news-53481.php</a:t>
            </a:r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F3942E71-DCB7-734B-AA89-8B7623663BC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189528" y="2921226"/>
            <a:ext cx="3900363" cy="1375647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5542B0FB-0C7F-4D40-80A7-3CAD0B7D599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44671" y="2921226"/>
            <a:ext cx="3900363" cy="1375647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FAF078-3519-72EE-F756-8F1AAF73B425}"/>
              </a:ext>
            </a:extLst>
          </p:cNvPr>
          <p:cNvSpPr txBox="1"/>
          <p:nvPr/>
        </p:nvSpPr>
        <p:spPr>
          <a:xfrm>
            <a:off x="3048000" y="6140130"/>
            <a:ext cx="2933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Apple M1 Ultra System (2022)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A1C5B9-D3CC-6035-D80C-A166B5BD945F}"/>
              </a:ext>
            </a:extLst>
          </p:cNvPr>
          <p:cNvSpPr txBox="1"/>
          <p:nvPr/>
        </p:nvSpPr>
        <p:spPr>
          <a:xfrm>
            <a:off x="2615830" y="5609553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A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C8947E-A616-D75A-85A7-B17561B4DB64}"/>
              </a:ext>
            </a:extLst>
          </p:cNvPr>
          <p:cNvSpPr txBox="1"/>
          <p:nvPr/>
        </p:nvSpPr>
        <p:spPr>
          <a:xfrm>
            <a:off x="5562682" y="5617106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A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3E168C-9134-1C6E-4F85-8F2B609395F6}"/>
              </a:ext>
            </a:extLst>
          </p:cNvPr>
          <p:cNvSpPr txBox="1"/>
          <p:nvPr/>
        </p:nvSpPr>
        <p:spPr>
          <a:xfrm>
            <a:off x="4122255" y="5263143"/>
            <a:ext cx="890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D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 lot of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D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SRAM</a:t>
            </a:r>
          </a:p>
        </p:txBody>
      </p:sp>
      <p:sp>
        <p:nvSpPr>
          <p:cNvPr id="9" name="Rectangle 39">
            <a:extLst>
              <a:ext uri="{FF2B5EF4-FFF2-40B4-BE49-F238E27FC236}">
                <a16:creationId xmlns:a16="http://schemas.microsoft.com/office/drawing/2014/main" id="{007D205A-1318-551D-5272-8115998B125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-746620" y="2472860"/>
            <a:ext cx="3900363" cy="2272379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Rectangle 39">
            <a:extLst>
              <a:ext uri="{FF2B5EF4-FFF2-40B4-BE49-F238E27FC236}">
                <a16:creationId xmlns:a16="http://schemas.microsoft.com/office/drawing/2014/main" id="{3662BFAB-2D15-A3C2-7D02-D2FB2B6A3B5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03240" y="2459876"/>
            <a:ext cx="3900364" cy="2298349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11B37C-D3AA-9992-83DB-6800B95039FA}"/>
              </a:ext>
            </a:extLst>
          </p:cNvPr>
          <p:cNvSpPr txBox="1"/>
          <p:nvPr/>
        </p:nvSpPr>
        <p:spPr>
          <a:xfrm>
            <a:off x="755576" y="558924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Storage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A0D39A-0DC5-90B4-0DBB-6BBA80E3CBFA}"/>
              </a:ext>
            </a:extLst>
          </p:cNvPr>
          <p:cNvSpPr txBox="1"/>
          <p:nvPr/>
        </p:nvSpPr>
        <p:spPr>
          <a:xfrm>
            <a:off x="7470117" y="5610646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Storage</a:t>
            </a:r>
          </a:p>
        </p:txBody>
      </p:sp>
    </p:spTree>
    <p:extLst>
      <p:ext uri="{BB962C8B-B14F-4D97-AF65-F5344CB8AC3E}">
        <p14:creationId xmlns:p14="http://schemas.microsoft.com/office/powerpoint/2010/main" val="13469959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Workloads for Consumer Devices: Mitigating Data Movement Bottlenecks"</a:t>
            </a:r>
            <a:r>
              <a:rPr lang="en-US" sz="1500" dirty="0">
                <a:solidFill>
                  <a:srgbClr val="0000FF"/>
                </a:solidFill>
              </a:rPr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18136"/>
            <a:ext cx="9144000" cy="2235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0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62.7%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data movement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AED7D-7FD9-2A42-BDA3-4593BF0DF855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Movement Overwhelms Modern Machines </a:t>
            </a:r>
          </a:p>
        </p:txBody>
      </p:sp>
    </p:spTree>
    <p:extLst>
      <p:ext uri="{BB962C8B-B14F-4D97-AF65-F5344CB8AC3E}">
        <p14:creationId xmlns:p14="http://schemas.microsoft.com/office/powerpoint/2010/main" val="218597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C49EE-1A88-0243-A7DE-08C788E89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1066800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Movement Overwhelms Accelerators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60743-ABA5-274B-A6DC-99D41985D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76536"/>
            <a:ext cx="8610600" cy="5195664"/>
          </a:xfrm>
        </p:spPr>
        <p:txBody>
          <a:bodyPr/>
          <a:lstStyle/>
          <a:p>
            <a:r>
              <a:rPr lang="en-US" sz="1500" dirty="0" err="1"/>
              <a:t>Amirali</a:t>
            </a:r>
            <a:r>
              <a:rPr lang="en-US" sz="1500" dirty="0"/>
              <a:t> </a:t>
            </a:r>
            <a:r>
              <a:rPr lang="en-US" sz="1500" dirty="0" err="1"/>
              <a:t>Boroumand</a:t>
            </a:r>
            <a:r>
              <a:rPr lang="en-US" sz="1500" dirty="0"/>
              <a:t>, </a:t>
            </a:r>
            <a:r>
              <a:rPr lang="en-US" sz="1500" dirty="0" err="1"/>
              <a:t>Saugata</a:t>
            </a:r>
            <a:r>
              <a:rPr lang="en-US" sz="1500" dirty="0"/>
              <a:t> Ghose, </a:t>
            </a:r>
            <a:r>
              <a:rPr lang="en-US" sz="1500" dirty="0" err="1"/>
              <a:t>Berkin</a:t>
            </a:r>
            <a:r>
              <a:rPr lang="en-US" sz="1500" dirty="0"/>
              <a:t> Akin, Ravi Narayanaswami, Geraldo F. Oliveira, </a:t>
            </a:r>
            <a:r>
              <a:rPr lang="en-US" sz="1500" dirty="0" err="1"/>
              <a:t>Xiaoyu</a:t>
            </a:r>
            <a:r>
              <a:rPr lang="en-US" sz="1500" dirty="0"/>
              <a:t> Ma, Eric </a:t>
            </a:r>
            <a:r>
              <a:rPr lang="en-US" sz="1500" dirty="0" err="1"/>
              <a:t>Shiu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Neural Network Models for Edge Devices: Analyzing and Mitigating Machine Learning Inference Bottlenecks"</a:t>
            </a:r>
            <a:br>
              <a:rPr lang="en-US" sz="1500" dirty="0">
                <a:solidFill>
                  <a:srgbClr val="0000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30th International Conference on Parallel Architectures and Compilation Techniques</a:t>
            </a:r>
            <a:r>
              <a:rPr lang="en-US" sz="1500" i="1" dirty="0"/>
              <a:t> (</a:t>
            </a:r>
            <a:r>
              <a:rPr lang="en-US" sz="1500" b="1" i="1" dirty="0"/>
              <a:t>PACT</a:t>
            </a:r>
            <a:r>
              <a:rPr lang="en-US" sz="1500" i="1" dirty="0"/>
              <a:t>)</a:t>
            </a:r>
            <a:r>
              <a:rPr lang="en-US" sz="1500" dirty="0"/>
              <a:t>, Virtual, September 2021.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5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6"/>
              </a:rPr>
              <a:t>Talk Video</a:t>
            </a:r>
            <a:r>
              <a:rPr lang="en-US" sz="1500" dirty="0"/>
              <a:t> (14 minutes)]</a:t>
            </a:r>
          </a:p>
          <a:p>
            <a:pPr marL="0" indent="0">
              <a:buNone/>
            </a:pP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 marL="0" indent="0">
              <a:buNone/>
            </a:pPr>
            <a:br>
              <a:rPr lang="en-US" sz="1800" dirty="0"/>
            </a:br>
            <a:br>
              <a:rPr lang="en-US" sz="1800" dirty="0"/>
            </a:b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A2729-1732-2046-89F9-FA4DB169A5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F50240-ACFE-DB4C-B85E-0E66A9F6E1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453707"/>
            <a:ext cx="9144000" cy="17946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6B1348-F067-3402-A629-42472D44DBC9}"/>
              </a:ext>
            </a:extLst>
          </p:cNvPr>
          <p:cNvSpPr/>
          <p:nvPr/>
        </p:nvSpPr>
        <p:spPr>
          <a:xfrm>
            <a:off x="0" y="320040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&gt; 90%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memory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in large ML models</a:t>
            </a:r>
          </a:p>
        </p:txBody>
      </p:sp>
    </p:spTree>
    <p:extLst>
      <p:ext uri="{BB962C8B-B14F-4D97-AF65-F5344CB8AC3E}">
        <p14:creationId xmlns:p14="http://schemas.microsoft.com/office/powerpoint/2010/main" val="333213153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97964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Data access is the major performance and energy bottleneck</a:t>
            </a:r>
          </a:p>
          <a:p>
            <a:endParaRPr lang="en-US" sz="1000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000" dirty="0"/>
              <a:t>Our current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design principles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cause </a:t>
            </a:r>
            <a:r>
              <a:rPr lang="en-US" sz="5000" dirty="0">
                <a:solidFill>
                  <a:srgbClr val="FF0000"/>
                </a:solidFill>
              </a:rPr>
              <a:t>great energy waste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rgbClr val="FF0000"/>
                </a:solidFill>
              </a:rPr>
              <a:t>(and great performance loss)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3284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884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Processing</a:t>
            </a:r>
            <a:r>
              <a:rPr lang="en-US" sz="5000" dirty="0"/>
              <a:t> of data </a:t>
            </a:r>
          </a:p>
          <a:p>
            <a:pPr marL="0" indent="0" algn="ctr">
              <a:buNone/>
            </a:pPr>
            <a:r>
              <a:rPr lang="en-US" sz="5000" dirty="0"/>
              <a:t>is performed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far away from the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022384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Computing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/>
              <a:t>Processor centric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All data processed in the processor </a:t>
            </a:r>
            <a:r>
              <a:rPr lang="en-US" dirty="0">
                <a:sym typeface="Wingdings"/>
              </a:rPr>
              <a:t> </a:t>
            </a:r>
            <a:r>
              <a:rPr lang="en-US" dirty="0">
                <a:solidFill>
                  <a:srgbClr val="0000FF"/>
                </a:solidFill>
                <a:sym typeface="Wingdings"/>
              </a:rPr>
              <a:t>at great system cost</a:t>
            </a:r>
            <a:endParaRPr lang="en-US" dirty="0">
              <a:solidFill>
                <a:srgbClr val="0000FF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3583384"/>
            <a:ext cx="6669360" cy="304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1331640" y="3933056"/>
            <a:ext cx="1800200" cy="122413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01609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Yet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sz="2800" b="1" dirty="0">
                <a:solidFill>
                  <a:srgbClr val="0000FF"/>
                </a:solidFill>
              </a:rPr>
              <a:t>It</a:t>
            </a:r>
            <a:r>
              <a:rPr lang="fr-FR" sz="2800" b="1" dirty="0">
                <a:solidFill>
                  <a:srgbClr val="0000FF"/>
                </a:solidFill>
              </a:rPr>
              <a:t>’</a:t>
            </a:r>
            <a:r>
              <a:rPr lang="en-US" sz="2800" b="1" dirty="0">
                <a:solidFill>
                  <a:srgbClr val="0000FF"/>
                </a:solidFill>
              </a:rPr>
              <a:t>s the Memory, Stupid!</a:t>
            </a:r>
            <a:r>
              <a:rPr lang="en-US" dirty="0"/>
              <a:t>” (Richard Sites, MPR, 1996)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606128"/>
            <a:ext cx="8724900" cy="4775200"/>
          </a:xfrm>
          <a:prstGeom prst="rect">
            <a:avLst/>
          </a:prstGeom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2123728" y="3573016"/>
            <a:ext cx="2016224" cy="2304256"/>
          </a:xfrm>
          <a:prstGeom prst="roundRect">
            <a:avLst>
              <a:gd name="adj" fmla="val 16667"/>
            </a:avLst>
          </a:prstGeom>
          <a:noFill/>
          <a:ln w="889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496146"/>
            <a:ext cx="8871173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Mutlu+, “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Runahead Execution: An Alternative to Very Large Instruction Windows for Out-of-Order Processors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HPCA 2003.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497AFD-D3FF-E347-A706-7E82FC4BB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210079"/>
            <a:ext cx="4434582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73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Performance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915400" cy="5193723"/>
          </a:xfrm>
        </p:spPr>
        <p:txBody>
          <a:bodyPr/>
          <a:lstStyle/>
          <a:p>
            <a:r>
              <a:rPr lang="en-US" sz="1800" dirty="0"/>
              <a:t>Onur Mutlu, Jared Stark, Chris Wilkerson, and Yale N. </a:t>
            </a:r>
            <a:r>
              <a:rPr lang="en-US" sz="1800" dirty="0" err="1"/>
              <a:t>Patt</a:t>
            </a:r>
            <a:r>
              <a:rPr lang="en-US" sz="1800" dirty="0"/>
              <a:t>, 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"Runahead Execution: An Alternative to Very Large Instruction Windows for Out-of-order Processors"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9th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pages 129-140, Anaheim, CA, February 2003. </a:t>
            </a:r>
            <a:r>
              <a:rPr lang="en-US" sz="1800" dirty="0">
                <a:hlinkClick r:id="rId4"/>
              </a:rPr>
              <a:t>Slides (pdf)</a:t>
            </a:r>
            <a:r>
              <a:rPr lang="en-US" sz="1800" dirty="0"/>
              <a:t> </a:t>
            </a:r>
            <a:r>
              <a:rPr lang="en-US" sz="1800" b="1" i="1" dirty="0"/>
              <a:t> </a:t>
            </a:r>
          </a:p>
          <a:p>
            <a:pPr marL="327025" lvl="1" indent="0">
              <a:buNone/>
            </a:pPr>
            <a:r>
              <a:rPr lang="en-US" sz="1600" b="1" i="1" dirty="0">
                <a:solidFill>
                  <a:srgbClr val="FF0000"/>
                </a:solidFill>
              </a:rPr>
              <a:t>One of the 15 computer arch. papers of 2003 selected as Top Picks by IEEE Micro.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b="1" i="1" dirty="0">
                <a:solidFill>
                  <a:srgbClr val="FF0000"/>
                </a:solidFill>
              </a:rPr>
              <a:t>HPCA Test of Time Award (awarded in 2021).</a:t>
            </a:r>
            <a:endParaRPr lang="en-US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93BED2-1B18-8744-B8F0-03CBD3594789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28774"/>
            <a:ext cx="9144000" cy="249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89124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Performance Perspective (Today)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of Google’s Data Center Workloads (2015):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618579"/>
            <a:ext cx="6984776" cy="4821475"/>
          </a:xfrm>
          <a:prstGeom prst="rect">
            <a:avLst/>
          </a:prstGeom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3779912" y="2442260"/>
            <a:ext cx="3096344" cy="2304256"/>
          </a:xfrm>
          <a:prstGeom prst="roundRect">
            <a:avLst>
              <a:gd name="adj" fmla="val 16667"/>
            </a:avLst>
          </a:prstGeom>
          <a:noFill/>
          <a:ln w="889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6528683"/>
            <a:ext cx="4516749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Kanev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+, “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Profiling a Warehouse-Scale Computer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ISCA 2015.</a:t>
            </a:r>
          </a:p>
        </p:txBody>
      </p:sp>
    </p:spTree>
    <p:extLst>
      <p:ext uri="{BB962C8B-B14F-4D97-AF65-F5344CB8AC3E}">
        <p14:creationId xmlns:p14="http://schemas.microsoft.com/office/powerpoint/2010/main" val="24500458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Performance Perspective (Today)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of Google’s Data Center Workloads (2015):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6528683"/>
            <a:ext cx="4516749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Kanev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+, “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Profiling a Warehouse-Scale Computer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ISCA 2015.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1732974"/>
            <a:ext cx="8581113" cy="436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4811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Perils of Processor-Centric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3549"/>
            <a:ext cx="8915400" cy="5193723"/>
          </a:xfrm>
        </p:spPr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Grossly-imbalanced systems</a:t>
            </a:r>
          </a:p>
          <a:p>
            <a:pPr lvl="1"/>
            <a:r>
              <a:rPr lang="en-US" dirty="0"/>
              <a:t>Processing done only in </a:t>
            </a:r>
            <a:r>
              <a:rPr lang="en-US" b="1" dirty="0"/>
              <a:t>one</a:t>
            </a:r>
            <a:r>
              <a:rPr lang="en-US" dirty="0"/>
              <a:t> </a:t>
            </a:r>
            <a:r>
              <a:rPr lang="en-US" b="1" dirty="0"/>
              <a:t>place</a:t>
            </a:r>
          </a:p>
          <a:p>
            <a:pPr lvl="1"/>
            <a:r>
              <a:rPr lang="en-US" dirty="0"/>
              <a:t>All else just stores and moves data: </a:t>
            </a:r>
            <a:r>
              <a:rPr lang="en-US" b="1" dirty="0"/>
              <a:t>data moves a lot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Energy inefficient 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Low performance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Complex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Overly complex and bloated processor (and accelerators)</a:t>
            </a:r>
          </a:p>
          <a:p>
            <a:pPr lvl="1"/>
            <a:r>
              <a:rPr lang="en-US" dirty="0"/>
              <a:t>To tolerate data access from memory</a:t>
            </a:r>
          </a:p>
          <a:p>
            <a:pPr lvl="1"/>
            <a:r>
              <a:rPr lang="en-US" dirty="0"/>
              <a:t>Complex hierarchies and mechanisms 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Energy inefficient 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Low performance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Complex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6768693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Energy Perspective</a:t>
            </a:r>
          </a:p>
        </p:txBody>
      </p:sp>
      <p:sp>
        <p:nvSpPr>
          <p:cNvPr id="270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8AE50-A064-BF4D-97C5-B7B9F4FAAF31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Dally, HiPEAC 2015</a:t>
            </a: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971600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5724128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220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</a:p>
        </p:txBody>
      </p:sp>
      <p:sp>
        <p:nvSpPr>
          <p:cNvPr id="270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8AE50-A064-BF4D-97C5-B7B9F4FAAF31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Dally, HiPEAC 2015</a:t>
            </a: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971600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5724128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2358" y="4869160"/>
            <a:ext cx="9201750" cy="1261884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memory access consumes ~100-1000X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energy of a complex addition </a:t>
            </a:r>
          </a:p>
        </p:txBody>
      </p:sp>
    </p:spTree>
    <p:extLst>
      <p:ext uri="{BB962C8B-B14F-4D97-AF65-F5344CB8AC3E}">
        <p14:creationId xmlns:p14="http://schemas.microsoft.com/office/powerpoint/2010/main" val="695855351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26EC4-A15A-354C-9F10-B13F9551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9BD5A-66B4-0246-ABA0-C450E95087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273B9C7-2C8E-0A45-976F-C3F7499F2EF0}"/>
              </a:ext>
            </a:extLst>
          </p:cNvPr>
          <p:cNvGraphicFramePr>
            <a:graphicFrameLocks/>
          </p:cNvGraphicFramePr>
          <p:nvPr/>
        </p:nvGraphicFramePr>
        <p:xfrm>
          <a:off x="-1600200" y="309916"/>
          <a:ext cx="11201400" cy="5933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0F6603D-44EC-1B49-91F1-F9C4B6635C9F}"/>
              </a:ext>
            </a:extLst>
          </p:cNvPr>
          <p:cNvSpPr txBox="1"/>
          <p:nvPr/>
        </p:nvSpPr>
        <p:spPr>
          <a:xfrm>
            <a:off x="1595132" y="6428250"/>
            <a:ext cx="6563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Han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+, “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EIE: Efficient Inference Engine on Compressed Deep Neural Network,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”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ISCA 2016.</a:t>
            </a:r>
          </a:p>
        </p:txBody>
      </p:sp>
    </p:spTree>
    <p:extLst>
      <p:ext uri="{BB962C8B-B14F-4D97-AF65-F5344CB8AC3E}">
        <p14:creationId xmlns:p14="http://schemas.microsoft.com/office/powerpoint/2010/main" val="9712894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26EC4-A15A-354C-9F10-B13F9551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9BD5A-66B4-0246-ABA0-C450E95087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273B9C7-2C8E-0A45-976F-C3F7499F2EF0}"/>
              </a:ext>
            </a:extLst>
          </p:cNvPr>
          <p:cNvGraphicFramePr>
            <a:graphicFrameLocks/>
          </p:cNvGraphicFramePr>
          <p:nvPr/>
        </p:nvGraphicFramePr>
        <p:xfrm>
          <a:off x="-1600200" y="309916"/>
          <a:ext cx="11201400" cy="5933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0F6603D-44EC-1B49-91F1-F9C4B6635C9F}"/>
              </a:ext>
            </a:extLst>
          </p:cNvPr>
          <p:cNvSpPr txBox="1"/>
          <p:nvPr/>
        </p:nvSpPr>
        <p:spPr>
          <a:xfrm>
            <a:off x="1595132" y="6428250"/>
            <a:ext cx="6563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Han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+, “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EIE: Efficient Inference Engine on Compressed Deep Neural Network,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”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ISCA 2016.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1008893-8A27-9240-93C2-6EECFADC9969}"/>
              </a:ext>
            </a:extLst>
          </p:cNvPr>
          <p:cNvCxnSpPr>
            <a:cxnSpLocks/>
          </p:cNvCxnSpPr>
          <p:nvPr/>
        </p:nvCxnSpPr>
        <p:spPr>
          <a:xfrm flipV="1">
            <a:off x="1905000" y="1676400"/>
            <a:ext cx="6477000" cy="2895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708F94A4-B4A7-C941-9E76-8E5F06CE95CE}"/>
              </a:ext>
            </a:extLst>
          </p:cNvPr>
          <p:cNvSpPr/>
          <p:nvPr/>
        </p:nvSpPr>
        <p:spPr>
          <a:xfrm>
            <a:off x="7848600" y="1129460"/>
            <a:ext cx="11769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6400X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7F9D75-0F0F-1055-1031-865FCB768539}"/>
              </a:ext>
            </a:extLst>
          </p:cNvPr>
          <p:cNvSpPr txBox="1"/>
          <p:nvPr/>
        </p:nvSpPr>
        <p:spPr>
          <a:xfrm>
            <a:off x="0" y="5623500"/>
            <a:ext cx="9144000" cy="1261884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memory access consumes 6400X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energy of a simple integer addition </a:t>
            </a:r>
          </a:p>
        </p:txBody>
      </p:sp>
    </p:spTree>
    <p:extLst>
      <p:ext uri="{BB962C8B-B14F-4D97-AF65-F5344CB8AC3E}">
        <p14:creationId xmlns:p14="http://schemas.microsoft.com/office/powerpoint/2010/main" val="2734386006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We Do Not Want to Move Data!</a:t>
            </a:r>
          </a:p>
        </p:txBody>
      </p:sp>
      <p:sp>
        <p:nvSpPr>
          <p:cNvPr id="270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8AE50-A064-BF4D-97C5-B7B9F4FAAF31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Dally, HiPEAC 2015</a:t>
            </a: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971600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5724128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8786B6-2FA5-F746-BEAB-9E9E6CF3FEAC}"/>
              </a:ext>
            </a:extLst>
          </p:cNvPr>
          <p:cNvSpPr txBox="1"/>
          <p:nvPr/>
        </p:nvSpPr>
        <p:spPr>
          <a:xfrm>
            <a:off x="-32358" y="4869160"/>
            <a:ext cx="9201750" cy="1261884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memory access consumes ~100-1000X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energy of a complex addition </a:t>
            </a:r>
          </a:p>
        </p:txBody>
      </p:sp>
    </p:spTree>
    <p:extLst>
      <p:ext uri="{BB962C8B-B14F-4D97-AF65-F5344CB8AC3E}">
        <p14:creationId xmlns:p14="http://schemas.microsoft.com/office/powerpoint/2010/main" val="275438620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</a:t>
            </a:r>
            <a:r>
              <a:rPr lang="en-US" b="1" dirty="0"/>
              <a:t>Paradigm Shift </a:t>
            </a:r>
            <a:r>
              <a:rPr lang="en-US" dirty="0"/>
              <a:t>To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Enable computation with </a:t>
            </a:r>
            <a:r>
              <a:rPr lang="en-US" sz="2800" dirty="0">
                <a:solidFill>
                  <a:srgbClr val="0000FF"/>
                </a:solidFill>
              </a:rPr>
              <a:t>minimal data movement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>
                <a:solidFill>
                  <a:srgbClr val="0000FF"/>
                </a:solidFill>
              </a:rPr>
              <a:t>Compute where it makes sense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</a:rPr>
              <a:t>where data resides</a:t>
            </a:r>
            <a:r>
              <a:rPr lang="en-US" sz="2800" dirty="0"/>
              <a:t>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Make computing architectures more </a:t>
            </a:r>
            <a:r>
              <a:rPr lang="en-US" sz="2800" dirty="0">
                <a:solidFill>
                  <a:srgbClr val="0000FF"/>
                </a:solidFill>
              </a:rPr>
              <a:t>data-centric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2905826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Axiom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An Intelligent Architecture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Handles Data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07119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A2A0-7490-744D-B60D-81215B72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 Data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39C49-7CA6-0A4F-B6A6-39271AEA7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4876800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Ensure data does not overwhelm </a:t>
            </a:r>
            <a:r>
              <a:rPr lang="en-US" dirty="0">
                <a:solidFill>
                  <a:srgbClr val="0000FF"/>
                </a:solidFill>
              </a:rPr>
              <a:t>the components</a:t>
            </a:r>
          </a:p>
          <a:p>
            <a:pPr lvl="1"/>
            <a:r>
              <a:rPr lang="en-US" dirty="0"/>
              <a:t>via intelligent algorithms</a:t>
            </a:r>
          </a:p>
          <a:p>
            <a:pPr lvl="1"/>
            <a:r>
              <a:rPr lang="en-US" dirty="0"/>
              <a:t>via intelligent architectures</a:t>
            </a:r>
          </a:p>
          <a:p>
            <a:pPr lvl="1"/>
            <a:r>
              <a:rPr lang="en-US" dirty="0"/>
              <a:t>via whole system designs: algorithm-architecture-devices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Take advantage of </a:t>
            </a:r>
            <a:r>
              <a:rPr lang="en-US" dirty="0">
                <a:solidFill>
                  <a:srgbClr val="0000FF"/>
                </a:solidFill>
              </a:rPr>
              <a:t>vast amounts of </a:t>
            </a:r>
            <a:r>
              <a:rPr lang="en-US" b="1" dirty="0">
                <a:solidFill>
                  <a:srgbClr val="0000FF"/>
                </a:solidFill>
              </a:rPr>
              <a:t>data</a:t>
            </a:r>
            <a:r>
              <a:rPr lang="en-US" dirty="0">
                <a:solidFill>
                  <a:srgbClr val="0000FF"/>
                </a:solidFill>
              </a:rPr>
              <a:t> and metadata</a:t>
            </a:r>
          </a:p>
          <a:p>
            <a:pPr lvl="1"/>
            <a:r>
              <a:rPr lang="en-US" dirty="0"/>
              <a:t>to improve architectural &amp; system-level decisions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Understand and exploit </a:t>
            </a:r>
            <a:r>
              <a:rPr lang="en-US" dirty="0">
                <a:solidFill>
                  <a:srgbClr val="0000FF"/>
                </a:solidFill>
              </a:rPr>
              <a:t>properties of (different) </a:t>
            </a:r>
            <a:r>
              <a:rPr lang="en-US" b="1" dirty="0">
                <a:solidFill>
                  <a:srgbClr val="0000FF"/>
                </a:solidFill>
              </a:rPr>
              <a:t>data</a:t>
            </a:r>
          </a:p>
          <a:p>
            <a:pPr lvl="1"/>
            <a:r>
              <a:rPr lang="en-US" dirty="0"/>
              <a:t>to improve algorithms &amp; architectures in various metrics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3FF48-EF17-B147-BE03-650132864B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094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8E84E-ADC1-5249-886C-95085282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Corollaries: Computing Systems Today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18612-8984-844F-B9E9-73680A050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dirty="0"/>
              <a:t>Are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processor-centric</a:t>
            </a:r>
            <a:r>
              <a:rPr lang="en-US" dirty="0">
                <a:solidFill>
                  <a:srgbClr val="0432FF"/>
                </a:solidFill>
              </a:rPr>
              <a:t> vs. </a:t>
            </a:r>
            <a:r>
              <a:rPr lang="en-US" b="1" dirty="0">
                <a:solidFill>
                  <a:srgbClr val="0432FF"/>
                </a:solidFill>
              </a:rPr>
              <a:t>data-centric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/>
              <a:t>Make </a:t>
            </a:r>
            <a:r>
              <a:rPr lang="en-US" dirty="0">
                <a:solidFill>
                  <a:srgbClr val="FF0000"/>
                </a:solidFill>
              </a:rPr>
              <a:t>designer-dictated </a:t>
            </a:r>
            <a:r>
              <a:rPr lang="en-US" dirty="0">
                <a:solidFill>
                  <a:srgbClr val="0432FF"/>
                </a:solidFill>
              </a:rPr>
              <a:t>decisions vs. </a:t>
            </a:r>
            <a:r>
              <a:rPr lang="en-US" b="1" dirty="0">
                <a:solidFill>
                  <a:srgbClr val="0432FF"/>
                </a:solidFill>
              </a:rPr>
              <a:t>data-driven</a:t>
            </a:r>
            <a:endParaRPr lang="en-US" dirty="0">
              <a:solidFill>
                <a:srgbClr val="0432FF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/>
              <a:t>Make </a:t>
            </a:r>
            <a:r>
              <a:rPr lang="en-US" dirty="0">
                <a:solidFill>
                  <a:srgbClr val="FF0000"/>
                </a:solidFill>
              </a:rPr>
              <a:t>component-based myopic </a:t>
            </a:r>
            <a:r>
              <a:rPr lang="en-US" dirty="0">
                <a:solidFill>
                  <a:srgbClr val="0000FF"/>
                </a:solidFill>
              </a:rPr>
              <a:t>decisions vs. </a:t>
            </a:r>
            <a:r>
              <a:rPr lang="en-US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336A3-DE7D-504A-A23C-315D49EE68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7007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D515-2CD3-FE48-A36D-1EDBB48C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Architectures for Intelligent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1BD7-9134-8948-A688-D1C8BE8F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3252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Data-centric</a:t>
            </a:r>
          </a:p>
          <a:p>
            <a:pPr algn="ctr"/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Data-driven</a:t>
            </a:r>
          </a:p>
          <a:p>
            <a:pPr marL="0" indent="0" algn="ctr">
              <a:buNone/>
            </a:pPr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D387B-E70B-6A4A-BE99-B968136C01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64901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4F852-247E-8E45-911F-917B88B44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879904" cy="1066800"/>
          </a:xfrm>
        </p:spPr>
        <p:txBody>
          <a:bodyPr/>
          <a:lstStyle/>
          <a:p>
            <a:r>
              <a:rPr lang="en-US" sz="3400" dirty="0"/>
              <a:t>A Blueprint for Fundamentally Better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775C0-662F-E944-BE80-00AD35D75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sz="2000" dirty="0"/>
              <a:t>Onur Mutlu,</a:t>
            </a:r>
            <a:br>
              <a:rPr lang="en-US" sz="2000" dirty="0"/>
            </a:br>
            <a:r>
              <a:rPr lang="en-US" sz="20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"Intelligent Architectures for Intelligent Computing Systems"</a:t>
            </a:r>
            <a:br>
              <a:rPr lang="en-US" sz="2000" dirty="0"/>
            </a:br>
            <a:r>
              <a:rPr lang="en-US" sz="2000" i="1" dirty="0"/>
              <a:t>Invited Paper in Proceedings of the </a:t>
            </a:r>
            <a:r>
              <a:rPr lang="en-US" sz="2000" i="1" dirty="0">
                <a:hlinkClick r:id="rId3"/>
              </a:rPr>
              <a:t>Design, Automation, and Test in Europe Conference</a:t>
            </a:r>
            <a:r>
              <a:rPr lang="en-US" sz="2000" i="1" dirty="0"/>
              <a:t> (</a:t>
            </a:r>
            <a:r>
              <a:rPr lang="en-US" sz="2000" b="1" i="1" dirty="0"/>
              <a:t>DATE</a:t>
            </a:r>
            <a:r>
              <a:rPr lang="en-US" sz="2000" i="1" dirty="0"/>
              <a:t>)</a:t>
            </a:r>
            <a:r>
              <a:rPr lang="en-US" sz="2000" dirty="0"/>
              <a:t>, Virtual, February 2021.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IEDM Tutorial Slides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Short DATE Talk Video</a:t>
            </a:r>
            <a:r>
              <a:rPr lang="en-US" sz="2000" dirty="0"/>
              <a:t> (11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9"/>
              </a:rPr>
              <a:t>Longer IEDM Tutorial Video</a:t>
            </a:r>
            <a:r>
              <a:rPr lang="en-US" sz="2000" dirty="0"/>
              <a:t> (1 </a:t>
            </a:r>
            <a:r>
              <a:rPr lang="en-US" sz="2000" dirty="0" err="1"/>
              <a:t>hr</a:t>
            </a:r>
            <a:r>
              <a:rPr lang="en-US" sz="2000" dirty="0"/>
              <a:t> 51 minutes)]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2EC93-2093-4A4C-9A55-4B63386A8D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91863D-16AC-D747-BA17-510BFEEF04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399550"/>
            <a:ext cx="9144000" cy="154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981677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420221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6037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Data-Centric (Memory-Centric) Architectures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>
                <a:solidFill>
                  <a:srgbClr val="000000"/>
                </a:solidFill>
              </a:rPr>
              <a:pPr/>
              <a:t>43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465672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A36DD-E071-084E-A698-25D80E2E2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Data-Centric Architectures: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915FF-65F1-9148-84F8-D897101D7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Process data where it resides </a:t>
            </a:r>
            <a:r>
              <a:rPr lang="en-US" dirty="0">
                <a:solidFill>
                  <a:srgbClr val="0000FF"/>
                </a:solidFill>
              </a:rPr>
              <a:t>(where it makes sense)</a:t>
            </a:r>
          </a:p>
          <a:p>
            <a:pPr lvl="1"/>
            <a:r>
              <a:rPr lang="en-US" dirty="0"/>
              <a:t>Processing in and near memory structures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Low-latency and low-energy data access</a:t>
            </a:r>
          </a:p>
          <a:p>
            <a:pPr lvl="1"/>
            <a:r>
              <a:rPr lang="en-US" dirty="0"/>
              <a:t>Low latency memory</a:t>
            </a:r>
          </a:p>
          <a:p>
            <a:pPr lvl="1"/>
            <a:r>
              <a:rPr lang="en-US" dirty="0"/>
              <a:t>Low energy memory</a:t>
            </a:r>
          </a:p>
          <a:p>
            <a:pPr marL="344487" lvl="1" indent="0">
              <a:buNone/>
            </a:pPr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Low-cost data storage and processing</a:t>
            </a:r>
          </a:p>
          <a:p>
            <a:pPr lvl="1"/>
            <a:r>
              <a:rPr lang="en-US" dirty="0"/>
              <a:t>High capacity memory at low cost: hybrid memory, compression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Intelligent data management</a:t>
            </a:r>
          </a:p>
          <a:p>
            <a:pPr lvl="1"/>
            <a:r>
              <a:rPr lang="en-US" dirty="0"/>
              <a:t>Intelligent controllers handling robustness, security, cost, perf.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F47AA-F773-7243-876F-B38D973B45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F2DDA778-26A3-A449-9FF9-F9A4D7854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124744"/>
            <a:ext cx="7920880" cy="480566"/>
          </a:xfrm>
          <a:prstGeom prst="roundRect">
            <a:avLst>
              <a:gd name="adj" fmla="val 16667"/>
            </a:avLst>
          </a:prstGeom>
          <a:noFill/>
          <a:ln w="79375">
            <a:solidFill>
              <a:srgbClr val="8C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247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924800" cy="1752600"/>
          </a:xfrm>
        </p:spPr>
        <p:txBody>
          <a:bodyPr/>
          <a:lstStyle/>
          <a:p>
            <a:r>
              <a:rPr lang="en-US" dirty="0"/>
              <a:t>Processing Data </a:t>
            </a:r>
            <a:br>
              <a:rPr lang="en-US" dirty="0"/>
            </a:br>
            <a:r>
              <a:rPr lang="en-US" dirty="0"/>
              <a:t>	        Where It Makes Sense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413268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6E630-A1E5-804C-A757-BA15C2E67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372600" cy="884238"/>
          </a:xfrm>
        </p:spPr>
        <p:txBody>
          <a:bodyPr/>
          <a:lstStyle/>
          <a:p>
            <a:r>
              <a:rPr lang="en-US" dirty="0">
                <a:solidFill>
                  <a:srgbClr val="006633"/>
                </a:solidFill>
                <a:ea typeface="ＭＳ Ｐゴシック" charset="0"/>
              </a:rPr>
              <a:t>Process Data Where It Makes Sense 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AEBD90-9301-6C4A-BC8C-2EDBB0E5DD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6ABE56-5E07-4208-997F-19E78ED34494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77506" name="Picture 2" descr="Apple announces M1 Ultra with 20-core CPU and 64-core GPU">
            <a:extLst>
              <a:ext uri="{FF2B5EF4-FFF2-40B4-BE49-F238E27FC236}">
                <a16:creationId xmlns:a16="http://schemas.microsoft.com/office/drawing/2014/main" id="{39E66091-2514-8942-B762-7B5B63853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637"/>
            <a:ext cx="9144000" cy="51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2F3789-731D-3743-920B-1975EC699A4D}"/>
              </a:ext>
            </a:extLst>
          </p:cNvPr>
          <p:cNvSpPr txBox="1"/>
          <p:nvPr/>
        </p:nvSpPr>
        <p:spPr>
          <a:xfrm>
            <a:off x="1932065" y="6566356"/>
            <a:ext cx="52036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https://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www.gsmarena.com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/apple_announces_m1_ultra_with_20core_cpu_and_64core_gpu-news-53481.php</a:t>
            </a:r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F3942E71-DCB7-734B-AA89-8B7623663BC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189528" y="2921226"/>
            <a:ext cx="3900363" cy="1375647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5542B0FB-0C7F-4D40-80A7-3CAD0B7D599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44671" y="2921226"/>
            <a:ext cx="3900363" cy="1375647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FAF078-3519-72EE-F756-8F1AAF73B425}"/>
              </a:ext>
            </a:extLst>
          </p:cNvPr>
          <p:cNvSpPr txBox="1"/>
          <p:nvPr/>
        </p:nvSpPr>
        <p:spPr>
          <a:xfrm>
            <a:off x="3048000" y="6140130"/>
            <a:ext cx="2933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Apple M1 Ultra System (2022)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A1C5B9-D3CC-6035-D80C-A166B5BD945F}"/>
              </a:ext>
            </a:extLst>
          </p:cNvPr>
          <p:cNvSpPr txBox="1"/>
          <p:nvPr/>
        </p:nvSpPr>
        <p:spPr>
          <a:xfrm>
            <a:off x="2615830" y="5609553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A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C8947E-A616-D75A-85A7-B17561B4DB64}"/>
              </a:ext>
            </a:extLst>
          </p:cNvPr>
          <p:cNvSpPr txBox="1"/>
          <p:nvPr/>
        </p:nvSpPr>
        <p:spPr>
          <a:xfrm>
            <a:off x="5562682" y="5617106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A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3E168C-9134-1C6E-4F85-8F2B609395F6}"/>
              </a:ext>
            </a:extLst>
          </p:cNvPr>
          <p:cNvSpPr txBox="1"/>
          <p:nvPr/>
        </p:nvSpPr>
        <p:spPr>
          <a:xfrm>
            <a:off x="4122255" y="5263143"/>
            <a:ext cx="890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D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 lot of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FD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SRAM</a:t>
            </a:r>
          </a:p>
        </p:txBody>
      </p:sp>
      <p:sp>
        <p:nvSpPr>
          <p:cNvPr id="9" name="Rectangle 39">
            <a:extLst>
              <a:ext uri="{FF2B5EF4-FFF2-40B4-BE49-F238E27FC236}">
                <a16:creationId xmlns:a16="http://schemas.microsoft.com/office/drawing/2014/main" id="{007D205A-1318-551D-5272-8115998B125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-746620" y="2472860"/>
            <a:ext cx="3900363" cy="2272379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Rectangle 39">
            <a:extLst>
              <a:ext uri="{FF2B5EF4-FFF2-40B4-BE49-F238E27FC236}">
                <a16:creationId xmlns:a16="http://schemas.microsoft.com/office/drawing/2014/main" id="{3662BFAB-2D15-A3C2-7D02-D2FB2B6A3B5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03240" y="2459876"/>
            <a:ext cx="3900364" cy="2298349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11B37C-D3AA-9992-83DB-6800B95039FA}"/>
              </a:ext>
            </a:extLst>
          </p:cNvPr>
          <p:cNvSpPr txBox="1"/>
          <p:nvPr/>
        </p:nvSpPr>
        <p:spPr>
          <a:xfrm>
            <a:off x="755576" y="558924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Storage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A0D39A-0DC5-90B4-0DBB-6BBA80E3CBFA}"/>
              </a:ext>
            </a:extLst>
          </p:cNvPr>
          <p:cNvSpPr txBox="1"/>
          <p:nvPr/>
        </p:nvSpPr>
        <p:spPr>
          <a:xfrm>
            <a:off x="7470117" y="5610646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Storage</a:t>
            </a:r>
          </a:p>
        </p:txBody>
      </p:sp>
      <p:sp>
        <p:nvSpPr>
          <p:cNvPr id="15" name="Rectangle 39">
            <a:extLst>
              <a:ext uri="{FF2B5EF4-FFF2-40B4-BE49-F238E27FC236}">
                <a16:creationId xmlns:a16="http://schemas.microsoft.com/office/drawing/2014/main" id="{71AD81D4-F29E-78E6-F541-517C58C8DC6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17705" y="-3213695"/>
            <a:ext cx="534558" cy="9035225"/>
          </a:xfrm>
          <a:prstGeom prst="rect">
            <a:avLst/>
          </a:prstGeom>
          <a:noFill/>
          <a:ln w="50800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93D85F-140C-F27C-6FA0-DFE552ECD580}"/>
              </a:ext>
            </a:extLst>
          </p:cNvPr>
          <p:cNvSpPr txBox="1"/>
          <p:nvPr/>
        </p:nvSpPr>
        <p:spPr>
          <a:xfrm>
            <a:off x="4104204" y="1108594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Sensors</a:t>
            </a:r>
          </a:p>
        </p:txBody>
      </p:sp>
    </p:spTree>
    <p:extLst>
      <p:ext uri="{BB962C8B-B14F-4D97-AF65-F5344CB8AC3E}">
        <p14:creationId xmlns:p14="http://schemas.microsoft.com/office/powerpoint/2010/main" val="420471630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D9B52-F2B8-8348-BBF0-9CC338373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343" y="141277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We Need to Think Differently from the Past Approaches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3E67C-D070-004D-ADD7-E5EC7486AA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DEE094-EFFB-5A43-AF3E-891771815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238693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412750" y="1295400"/>
            <a:ext cx="5740400" cy="39497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89300" y="4584704"/>
            <a:ext cx="0" cy="881857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724900" cy="558800"/>
          </a:xfrm>
          <a:ln/>
        </p:spPr>
        <p:txBody>
          <a:bodyPr/>
          <a:lstStyle/>
          <a:p>
            <a:r>
              <a:rPr lang="en-US" sz="4400" dirty="0">
                <a:solidFill>
                  <a:srgbClr val="1A5712"/>
                </a:solidFill>
                <a:latin typeface="Garamond"/>
                <a:cs typeface="Garamond"/>
              </a:rPr>
              <a:t>Mindset: Memory as an Accelerator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6921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1062323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19240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2296604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6921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10647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19240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22966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3155950" y="16129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172966" y="1734751"/>
            <a:ext cx="5485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mini-CPU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155950" y="226695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313402" y="2379668"/>
            <a:ext cx="269304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video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4025900" y="16637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4053619" y="1762943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4984750" y="16700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5010087" y="17724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4025900" y="26416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4051237" y="274401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4984750" y="26479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5010087" y="27503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3930650" y="1593850"/>
            <a:ext cx="1981200" cy="18796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3" name="Rectangle 25"/>
          <p:cNvSpPr>
            <a:spLocks/>
          </p:cNvSpPr>
          <p:nvPr/>
        </p:nvSpPr>
        <p:spPr bwMode="auto">
          <a:xfrm>
            <a:off x="692150" y="3733800"/>
            <a:ext cx="5207000" cy="8509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4" name="Rectangle 26"/>
          <p:cNvSpPr>
            <a:spLocks/>
          </p:cNvSpPr>
          <p:nvPr/>
        </p:nvSpPr>
        <p:spPr bwMode="auto">
          <a:xfrm>
            <a:off x="3188665" y="4107461"/>
            <a:ext cx="211597" cy="2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LLC</a:t>
            </a:r>
          </a:p>
        </p:txBody>
      </p:sp>
      <p:sp>
        <p:nvSpPr>
          <p:cNvPr id="22555" name="Rectangle 27"/>
          <p:cNvSpPr>
            <a:spLocks/>
          </p:cNvSpPr>
          <p:nvPr/>
        </p:nvSpPr>
        <p:spPr bwMode="auto">
          <a:xfrm>
            <a:off x="2444750" y="4686300"/>
            <a:ext cx="1695450" cy="4445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6" name="Rectangle 28"/>
          <p:cNvSpPr>
            <a:spLocks/>
          </p:cNvSpPr>
          <p:nvPr/>
        </p:nvSpPr>
        <p:spPr bwMode="auto">
          <a:xfrm>
            <a:off x="2702571" y="4825008"/>
            <a:ext cx="1179810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Controller</a:t>
            </a:r>
          </a:p>
        </p:txBody>
      </p:sp>
      <p:sp>
        <p:nvSpPr>
          <p:cNvPr id="22557" name="Rectangle 29"/>
          <p:cNvSpPr>
            <a:spLocks/>
          </p:cNvSpPr>
          <p:nvPr/>
        </p:nvSpPr>
        <p:spPr bwMode="auto">
          <a:xfrm>
            <a:off x="6965950" y="4565650"/>
            <a:ext cx="1695450" cy="5842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8" name="Rectangle 30"/>
          <p:cNvSpPr>
            <a:spLocks/>
          </p:cNvSpPr>
          <p:nvPr/>
        </p:nvSpPr>
        <p:spPr bwMode="auto">
          <a:xfrm>
            <a:off x="7005762" y="4602304"/>
            <a:ext cx="1615827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Specialized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compute-capability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in memory</a:t>
            </a:r>
          </a:p>
        </p:txBody>
      </p:sp>
      <p:sp>
        <p:nvSpPr>
          <p:cNvPr id="22559" name="Rectangle 31"/>
          <p:cNvSpPr>
            <a:spLocks/>
          </p:cNvSpPr>
          <p:nvPr/>
        </p:nvSpPr>
        <p:spPr bwMode="auto">
          <a:xfrm>
            <a:off x="6654800" y="1276350"/>
            <a:ext cx="2324100" cy="39497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0" name="Rectangle 32"/>
          <p:cNvSpPr>
            <a:spLocks/>
          </p:cNvSpPr>
          <p:nvPr/>
        </p:nvSpPr>
        <p:spPr bwMode="auto">
          <a:xfrm>
            <a:off x="7542787" y="2989858"/>
            <a:ext cx="538609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</a:p>
        </p:txBody>
      </p:sp>
      <p:sp>
        <p:nvSpPr>
          <p:cNvPr id="22561" name="Rectangle 33"/>
          <p:cNvSpPr>
            <a:spLocks/>
          </p:cNvSpPr>
          <p:nvPr/>
        </p:nvSpPr>
        <p:spPr bwMode="auto">
          <a:xfrm>
            <a:off x="6718300" y="1339850"/>
            <a:ext cx="2184400" cy="3136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2" name="Rectangle 34"/>
          <p:cNvSpPr>
            <a:spLocks/>
          </p:cNvSpPr>
          <p:nvPr/>
        </p:nvSpPr>
        <p:spPr bwMode="auto">
          <a:xfrm>
            <a:off x="3149600" y="29210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3" name="Rectangle 35"/>
          <p:cNvSpPr>
            <a:spLocks/>
          </p:cNvSpPr>
          <p:nvPr/>
        </p:nvSpPr>
        <p:spPr bwMode="auto">
          <a:xfrm>
            <a:off x="3245710" y="3033718"/>
            <a:ext cx="397545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imaging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64" name="Rectangle 36"/>
          <p:cNvSpPr>
            <a:spLocks/>
          </p:cNvSpPr>
          <p:nvPr/>
        </p:nvSpPr>
        <p:spPr bwMode="auto">
          <a:xfrm>
            <a:off x="4311318" y="5523508"/>
            <a:ext cx="807913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Bus</a:t>
            </a:r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 rot="10800000" flipH="1">
            <a:off x="416722" y="5460207"/>
            <a:ext cx="8562181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7816850" y="5226848"/>
            <a:ext cx="0" cy="239713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ounded Rectangle 43"/>
          <p:cNvSpPr>
            <a:spLocks noChangeArrowheads="1"/>
          </p:cNvSpPr>
          <p:nvPr/>
        </p:nvSpPr>
        <p:spPr bwMode="auto">
          <a:xfrm rot="5400000">
            <a:off x="6712425" y="3890443"/>
            <a:ext cx="2133601" cy="2286000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1526" y="6279703"/>
            <a:ext cx="7466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ヒラギノ角ゴ ProN W6"/>
                <a:cs typeface="Tahoma"/>
              </a:rPr>
              <a:t>Memory similar to a “conventional” accelerator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56E0C4E6-C94B-1BDF-A646-85E4D9FA24EB}"/>
              </a:ext>
            </a:extLst>
          </p:cNvPr>
          <p:cNvSpPr txBox="1">
            <a:spLocks/>
          </p:cNvSpPr>
          <p:nvPr/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FDEAB76D-489F-BC47-AE8A-9A4958F60173}" type="slidenum">
              <a:rPr lang="en-CH" sz="1600" smtClean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pPr algn="r" defTabSz="457200">
                <a:defRPr/>
              </a:pPr>
              <a:t>48</a:t>
            </a:fld>
            <a:endParaRPr lang="en-CH" sz="1600"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60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DC6A04-D80E-184D-BC07-63C1F510E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/>
          <a:lstStyle/>
          <a:p>
            <a:r>
              <a:rPr lang="en-US" dirty="0"/>
              <a:t>Kautz, “</a:t>
            </a:r>
            <a:r>
              <a:rPr lang="en-US" dirty="0">
                <a:solidFill>
                  <a:srgbClr val="0000FF"/>
                </a:solidFill>
              </a:rPr>
              <a:t>Cellular Logic-in-Memory Arrays</a:t>
            </a:r>
            <a:r>
              <a:rPr lang="en-US" dirty="0"/>
              <a:t>”, IEEE TC 1969.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9EA16-0367-EB43-921A-3C42949CA66E}"/>
              </a:ext>
            </a:extLst>
          </p:cNvPr>
          <p:cNvSpPr txBox="1"/>
          <p:nvPr/>
        </p:nvSpPr>
        <p:spPr>
          <a:xfrm>
            <a:off x="3384816" y="6557759"/>
            <a:ext cx="23743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https://doi.org/10.1109/T-C.1969.222754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8C4192-E29D-E24F-8502-741864FE9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40" y="1545034"/>
            <a:ext cx="7422488" cy="1614853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5F294C-7C0D-9C40-83D9-362BA2329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43" y="3159887"/>
            <a:ext cx="3821257" cy="3260576"/>
          </a:xfrm>
          <a:prstGeom prst="rect">
            <a:avLst/>
          </a:prstGeom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3F4E44-82BE-F649-AE47-8490FABD9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130" y="3594249"/>
            <a:ext cx="3289819" cy="24607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EFFEB3E-E419-4F42-ACDC-B356AE150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Processing in Memory: An Old Idea (I)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41C67527-F208-1F5C-2678-ADB818712F06}"/>
              </a:ext>
            </a:extLst>
          </p:cNvPr>
          <p:cNvSpPr txBox="1">
            <a:spLocks/>
          </p:cNvSpPr>
          <p:nvPr/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FDEAB76D-489F-BC47-AE8A-9A4958F60173}" type="slidenum">
              <a:rPr lang="en-CH" sz="1600" smtClean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pPr algn="r" defTabSz="457200">
                <a:defRPr/>
              </a:pPr>
              <a:t>49</a:t>
            </a:fld>
            <a:endParaRPr lang="en-CH" sz="1600"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640188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92169-91D1-9547-8D20-ED078F3E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in Memory: An Old Idea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ED294-5647-F94B-A57E-CA0F09C77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r>
              <a:rPr lang="en-US" dirty="0"/>
              <a:t>Stone, “</a:t>
            </a:r>
            <a:r>
              <a:rPr lang="en-US" dirty="0">
                <a:solidFill>
                  <a:srgbClr val="0000FF"/>
                </a:solidFill>
              </a:rPr>
              <a:t>A Logic-in-Memory Computer,</a:t>
            </a:r>
            <a:r>
              <a:rPr lang="en-US" dirty="0"/>
              <a:t>” IEEE TC 1970.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2AF82-6637-2C44-8C3C-BCD2E1584B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122" name="Picture 2" descr="https://lh4.googleusercontent.com/U1R3vifukrki6oE_6n0P6HEXhr0-6hnFc-YEWOmKgJErOZXD7VhesI797XMOeMxkM-noaFtXVfpS4SZ7WoDIcJ-N4M2SciBhN8Bh5H1JW9tYfXt6vybr78FdMyDrURzG_C9R2mlSuS8">
            <a:extLst>
              <a:ext uri="{FF2B5EF4-FFF2-40B4-BE49-F238E27FC236}">
                <a16:creationId xmlns:a16="http://schemas.microsoft.com/office/drawing/2014/main" id="{31087902-35DE-004D-94F5-7D884184D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936" y="2259569"/>
            <a:ext cx="9144000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7DE9C9-2D44-EB4D-B6C3-44873EE82368}"/>
              </a:ext>
            </a:extLst>
          </p:cNvPr>
          <p:cNvSpPr txBox="1"/>
          <p:nvPr/>
        </p:nvSpPr>
        <p:spPr>
          <a:xfrm>
            <a:off x="1475656" y="6467135"/>
            <a:ext cx="66319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https://safari.ethz.ch/architecture/fall2020/lib/exe/fetch.php?media=stone_logic_in_memory_1970.pdf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5535859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92169-91D1-9547-8D20-ED078F3E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in Memory: An Old Idea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ED294-5647-F94B-A57E-CA0F09C77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r>
              <a:rPr lang="en-US" dirty="0"/>
              <a:t>Patterson et al., “</a:t>
            </a:r>
            <a:r>
              <a:rPr lang="en-US" dirty="0">
                <a:solidFill>
                  <a:srgbClr val="0000FF"/>
                </a:solidFill>
              </a:rPr>
              <a:t>A Case for Intelligent RAM,</a:t>
            </a:r>
            <a:r>
              <a:rPr lang="en-US" dirty="0"/>
              <a:t>” IEEE Micro 1997.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2AF82-6637-2C44-8C3C-BCD2E1584B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DE9C9-2D44-EB4D-B6C3-44873EE82368}"/>
              </a:ext>
            </a:extLst>
          </p:cNvPr>
          <p:cNvSpPr txBox="1"/>
          <p:nvPr/>
        </p:nvSpPr>
        <p:spPr>
          <a:xfrm>
            <a:off x="3388824" y="6467135"/>
            <a:ext cx="23663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https://doi.org/10.1109/40.592312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F150CE-D5FB-DB4F-BCBE-CC2EB6A69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676" y="2061023"/>
            <a:ext cx="5832648" cy="421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59192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In-Memory Computation Today?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915400" cy="50292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Huge problems with Memory Technology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 technology scaling is not going well </a:t>
            </a:r>
            <a:r>
              <a:rPr lang="en-US" dirty="0">
                <a:solidFill>
                  <a:srgbClr val="0000FF"/>
                </a:solidFill>
                <a:sym typeface="Wingdings" pitchFamily="2" charset="2"/>
              </a:rPr>
              <a:t>(e.g., RowHammer)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dirty="0">
                <a:solidFill>
                  <a:srgbClr val="C00000"/>
                </a:solidFill>
                <a:sym typeface="Wingdings"/>
              </a:rPr>
              <a:t>Many scaling issues demand intelligence in memory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Huge demand from Applications &amp; Systems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 access bottleneck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Energy &amp; power bottlenecks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 movement energy dominates computation energy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Need all at the same time: performance, energy, sustainability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We can improve all metrics by minimizing data movement</a:t>
            </a:r>
          </a:p>
          <a:p>
            <a:pPr lvl="1"/>
            <a:endParaRPr lang="en-US" dirty="0">
              <a:solidFill>
                <a:srgbClr val="0000FF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Designs are squeezed in the middle</a:t>
            </a:r>
          </a:p>
          <a:p>
            <a:pPr lvl="1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88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9239944" cy="1066800"/>
          </a:xfrm>
        </p:spPr>
        <p:txBody>
          <a:bodyPr/>
          <a:lstStyle/>
          <a:p>
            <a:r>
              <a:rPr lang="en-US" dirty="0"/>
              <a:t>Processing-in-Memory Landscape Today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14512"/>
            <a:ext cx="7772400" cy="1422400"/>
          </a:xfrm>
          <a:prstGeom prst="rect">
            <a:avLst/>
          </a:prstGeom>
        </p:spPr>
      </p:pic>
      <p:pic>
        <p:nvPicPr>
          <p:cNvPr id="6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1052736"/>
            <a:ext cx="5040560" cy="36191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264" y="980728"/>
            <a:ext cx="1689100" cy="2451100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8736F91-0BC9-C847-AB64-94496038D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760" y="4581128"/>
            <a:ext cx="2173718" cy="145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988699-6AF6-3841-9CDD-4206BB7010B6}"/>
              </a:ext>
            </a:extLst>
          </p:cNvPr>
          <p:cNvSpPr txBox="1"/>
          <p:nvPr/>
        </p:nvSpPr>
        <p:spPr>
          <a:xfrm>
            <a:off x="7186632" y="6031782"/>
            <a:ext cx="1242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[UPMEM 2019]</a:t>
            </a:r>
          </a:p>
        </p:txBody>
      </p:sp>
      <p:pic>
        <p:nvPicPr>
          <p:cNvPr id="10" name="Picture 6" descr="Samsung's New HBM2 Memory Has 1.2 TFLOPS of Embedded Processing Power |  Tom's Hardware">
            <a:extLst>
              <a:ext uri="{FF2B5EF4-FFF2-40B4-BE49-F238E27FC236}">
                <a16:creationId xmlns:a16="http://schemas.microsoft.com/office/drawing/2014/main" id="{DB677117-788F-B745-91AC-7DC496BAD2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8" t="26829" r="12417" b="21602"/>
          <a:stretch/>
        </p:blipFill>
        <p:spPr bwMode="auto">
          <a:xfrm>
            <a:off x="3419872" y="4628696"/>
            <a:ext cx="2825358" cy="135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1E3104-281D-B940-8970-5A8D461C8A51}"/>
              </a:ext>
            </a:extLst>
          </p:cNvPr>
          <p:cNvSpPr txBox="1"/>
          <p:nvPr/>
        </p:nvSpPr>
        <p:spPr>
          <a:xfrm>
            <a:off x="4167946" y="6011815"/>
            <a:ext cx="1329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[Samsung 2021]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84518-A322-FA4A-A8BF-F522E389B2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700" y="4639795"/>
            <a:ext cx="2173719" cy="13906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B37708-47D2-AA4C-B681-2F27BAD859EE}"/>
              </a:ext>
            </a:extLst>
          </p:cNvPr>
          <p:cNvSpPr txBox="1"/>
          <p:nvPr/>
        </p:nvSpPr>
        <p:spPr>
          <a:xfrm>
            <a:off x="866557" y="6044659"/>
            <a:ext cx="13260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[SK Hynix 2022]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910DB0-36D9-F1E7-F738-D7E414A3F4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504" y="2835288"/>
            <a:ext cx="1595405" cy="160556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D80C8E7-2665-4469-4CC0-DBACE1761498}"/>
              </a:ext>
            </a:extLst>
          </p:cNvPr>
          <p:cNvSpPr txBox="1"/>
          <p:nvPr/>
        </p:nvSpPr>
        <p:spPr>
          <a:xfrm>
            <a:off x="1947434" y="3944090"/>
            <a:ext cx="1329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[Samsung 2021]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64CC0F-C747-9188-8A22-865BF7B7B2FD}"/>
              </a:ext>
            </a:extLst>
          </p:cNvPr>
          <p:cNvSpPr txBox="1"/>
          <p:nvPr/>
        </p:nvSpPr>
        <p:spPr>
          <a:xfrm>
            <a:off x="2456307" y="6495760"/>
            <a:ext cx="40863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And, many other experimental chips and startups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A05738-9332-244C-A268-2008812B4A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0950" y="3244368"/>
            <a:ext cx="1316608" cy="13367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7471B9D-8C0D-66E1-C07A-AB0CB025F226}"/>
              </a:ext>
            </a:extLst>
          </p:cNvPr>
          <p:cNvSpPr txBox="1"/>
          <p:nvPr/>
        </p:nvSpPr>
        <p:spPr>
          <a:xfrm>
            <a:off x="6550694" y="3834117"/>
            <a:ext cx="12394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[Alibaba 2022]</a:t>
            </a:r>
          </a:p>
        </p:txBody>
      </p:sp>
    </p:spTree>
    <p:extLst>
      <p:ext uri="{BB962C8B-B14F-4D97-AF65-F5344CB8AC3E}">
        <p14:creationId xmlns:p14="http://schemas.microsoft.com/office/powerpoint/2010/main" val="384345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16" grpId="0"/>
      <p:bldP spid="1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Scaling Issues </a:t>
            </a:r>
            <a:r>
              <a:rPr lang="en-US" b="1" dirty="0"/>
              <a:t>Are</a:t>
            </a:r>
            <a:r>
              <a:rPr lang="en-US" dirty="0"/>
              <a:t> Real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 Scaling: A Systems Architecture Perspective"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Proceedings of the </a:t>
            </a:r>
            <a:r>
              <a:rPr lang="en-US" i="1" dirty="0">
                <a:hlinkClick r:id="rId3"/>
              </a:rPr>
              <a:t>5th International Memory Workshop</a:t>
            </a:r>
            <a:r>
              <a:rPr lang="en-US" i="1" dirty="0"/>
              <a:t> (</a:t>
            </a:r>
            <a:r>
              <a:rPr lang="en-US" b="1" i="1" dirty="0"/>
              <a:t>IMW</a:t>
            </a:r>
            <a:r>
              <a:rPr lang="en-US" i="1" dirty="0"/>
              <a:t>)</a:t>
            </a:r>
            <a:r>
              <a:rPr lang="en-US" dirty="0"/>
              <a:t>, Monterey, CA, May 2013. </a:t>
            </a:r>
            <a:r>
              <a:rPr lang="en-US" dirty="0">
                <a:hlinkClick r:id="rId4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5"/>
              </a:rPr>
              <a:t>(pdf)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>
                <a:hlinkClick r:id="rId6"/>
              </a:rPr>
              <a:t>EETimes Reprint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149080"/>
            <a:ext cx="9144000" cy="1639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B311F9-F741-644A-9EB2-894E4CF2F735}"/>
              </a:ext>
            </a:extLst>
          </p:cNvPr>
          <p:cNvSpPr txBox="1"/>
          <p:nvPr/>
        </p:nvSpPr>
        <p:spPr>
          <a:xfrm>
            <a:off x="192006" y="6488668"/>
            <a:ext cx="868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8"/>
              </a:rPr>
              <a:t>https://people.inf.ethz.ch/omutlu/pub/memory-scaling_memcon13.pdf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85127DD-DD17-399B-1787-34923054CAC4}"/>
              </a:ext>
            </a:extLst>
          </p:cNvPr>
          <p:cNvSpPr txBox="1">
            <a:spLocks/>
          </p:cNvSpPr>
          <p:nvPr/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FDEAB76D-489F-BC47-AE8A-9A4958F60173}" type="slidenum">
              <a:rPr lang="en-CH" sz="1600" smtClean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pPr algn="r" defTabSz="457200">
                <a:defRPr/>
              </a:pPr>
              <a:t>54</a:t>
            </a:fld>
            <a:endParaRPr lang="en-CH" sz="1600"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136585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 Curious Phenomenon </a:t>
            </a:r>
            <a:r>
              <a:rPr lang="en-US" sz="3000" b="1" dirty="0"/>
              <a:t>[Kim et al., ISCA 2014]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88504"/>
            <a:ext cx="8610600" cy="4876800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One can 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0000FF"/>
                </a:solidFill>
              </a:rPr>
              <a:t>predictably</a:t>
            </a:r>
            <a:r>
              <a:rPr lang="en-US" sz="4400" dirty="0"/>
              <a:t> </a:t>
            </a:r>
            <a:r>
              <a:rPr lang="en-US" sz="4400" dirty="0">
                <a:solidFill>
                  <a:srgbClr val="FF0000"/>
                </a:solidFill>
              </a:rPr>
              <a:t>induce errors </a:t>
            </a:r>
          </a:p>
          <a:p>
            <a:pPr marL="0" indent="0" algn="ctr">
              <a:buNone/>
            </a:pPr>
            <a:r>
              <a:rPr lang="en-US" sz="4400" dirty="0"/>
              <a:t>in </a:t>
            </a:r>
            <a:r>
              <a:rPr lang="en-US" sz="4400" dirty="0">
                <a:solidFill>
                  <a:srgbClr val="0000FF"/>
                </a:solidFill>
              </a:rPr>
              <a:t>most</a:t>
            </a:r>
            <a:r>
              <a:rPr lang="en-US" sz="4400" dirty="0"/>
              <a:t> DRAM </a:t>
            </a:r>
            <a:r>
              <a:rPr lang="en-US" sz="4400" dirty="0">
                <a:solidFill>
                  <a:srgbClr val="0000FF"/>
                </a:solidFill>
              </a:rPr>
              <a:t>memory</a:t>
            </a:r>
            <a:r>
              <a:rPr lang="en-US" sz="4400" dirty="0"/>
              <a:t> chips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DB61AD-6F6C-BFFD-F5E3-D83AE6F5B82F}"/>
              </a:ext>
            </a:extLst>
          </p:cNvPr>
          <p:cNvSpPr/>
          <p:nvPr/>
        </p:nvSpPr>
        <p:spPr>
          <a:xfrm>
            <a:off x="107504" y="5857527"/>
            <a:ext cx="9217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Kim+,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Flipping Bits in Memory Without Accessing Them: An Experimental Study of DRAM Disturbance Errors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,” ISCA 2014.</a:t>
            </a:r>
          </a:p>
        </p:txBody>
      </p:sp>
    </p:spTree>
    <p:extLst>
      <p:ext uri="{BB962C8B-B14F-4D97-AF65-F5344CB8AC3E}">
        <p14:creationId xmlns:p14="http://schemas.microsoft.com/office/powerpoint/2010/main" val="42362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2" y="404664"/>
            <a:ext cx="9144000" cy="6057900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6E44B7AA-B122-FD22-3645-1546B58B1B98}"/>
              </a:ext>
            </a:extLst>
          </p:cNvPr>
          <p:cNvSpPr txBox="1">
            <a:spLocks/>
          </p:cNvSpPr>
          <p:nvPr/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FDEAB76D-489F-BC47-AE8A-9A4958F60173}" type="slidenum">
              <a:rPr lang="en-CH" sz="1600" smtClean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pPr algn="r" defTabSz="457200">
                <a:defRPr/>
              </a:pPr>
              <a:t>56</a:t>
            </a:fld>
            <a:endParaRPr lang="en-CH" sz="1600"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91067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914400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6764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2860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28956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5052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116388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828800" y="13827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 of Cells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8800" y="19812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17" name="Row"/>
          <p:cNvSpPr/>
          <p:nvPr/>
        </p:nvSpPr>
        <p:spPr>
          <a:xfrm>
            <a:off x="1828800" y="25908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28800" y="32004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28800" y="38100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0" y="14478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Wordline</a:t>
            </a:r>
          </a:p>
        </p:txBody>
      </p:sp>
      <p:sp>
        <p:nvSpPr>
          <p:cNvPr id="21" name="Low Volt"/>
          <p:cNvSpPr txBox="1"/>
          <p:nvPr/>
        </p:nvSpPr>
        <p:spPr>
          <a:xfrm>
            <a:off x="5943600" y="26670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V</a:t>
            </a:r>
            <a:r>
              <a:rPr kumimoji="0" lang="en-US" sz="4800" b="1" i="1" u="none" strike="noStrike" kern="1200" cap="none" spc="0" normalizeH="0" baseline="-2000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LOW</a:t>
            </a:r>
            <a:endParaRPr kumimoji="0" lang="en-US" sz="4400" b="1" i="1" u="none" strike="noStrike" kern="1200" cap="none" spc="0" normalizeH="0" baseline="-2000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High Volt"/>
          <p:cNvSpPr txBox="1"/>
          <p:nvPr/>
        </p:nvSpPr>
        <p:spPr>
          <a:xfrm>
            <a:off x="5943600" y="26670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4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V</a:t>
            </a:r>
            <a:r>
              <a:rPr kumimoji="0" lang="en-US" sz="4800" b="1" i="1" u="none" strike="noStrike" kern="1200" cap="none" spc="0" normalizeH="0" baseline="-2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HIGH</a:t>
            </a:r>
            <a:endParaRPr kumimoji="0" lang="en-US" sz="4400" b="1" i="1" u="none" strike="noStrike" kern="1200" cap="none" spc="0" normalizeH="0" baseline="-20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Error"/>
          <p:cNvSpPr/>
          <p:nvPr/>
        </p:nvSpPr>
        <p:spPr>
          <a:xfrm>
            <a:off x="487680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rror"/>
          <p:cNvSpPr/>
          <p:nvPr/>
        </p:nvSpPr>
        <p:spPr>
          <a:xfrm>
            <a:off x="4267200" y="3203575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Error"/>
          <p:cNvSpPr/>
          <p:nvPr/>
        </p:nvSpPr>
        <p:spPr>
          <a:xfrm>
            <a:off x="365760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Error"/>
          <p:cNvSpPr/>
          <p:nvPr/>
        </p:nvSpPr>
        <p:spPr>
          <a:xfrm>
            <a:off x="3657600" y="3197225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Error"/>
          <p:cNvSpPr/>
          <p:nvPr/>
        </p:nvSpPr>
        <p:spPr>
          <a:xfrm>
            <a:off x="241935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Victim"/>
          <p:cNvSpPr/>
          <p:nvPr/>
        </p:nvSpPr>
        <p:spPr>
          <a:xfrm>
            <a:off x="1828800" y="3200400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Victim Row</a:t>
            </a:r>
          </a:p>
        </p:txBody>
      </p:sp>
      <p:sp>
        <p:nvSpPr>
          <p:cNvPr id="32" name="Victim"/>
          <p:cNvSpPr/>
          <p:nvPr/>
        </p:nvSpPr>
        <p:spPr>
          <a:xfrm>
            <a:off x="1828800" y="1982788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Victim Row</a:t>
            </a:r>
          </a:p>
        </p:txBody>
      </p:sp>
      <p:sp>
        <p:nvSpPr>
          <p:cNvPr id="33" name="Aggressor"/>
          <p:cNvSpPr/>
          <p:nvPr/>
        </p:nvSpPr>
        <p:spPr>
          <a:xfrm>
            <a:off x="1828800" y="2590800"/>
            <a:ext cx="3657600" cy="60960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Hammered Row</a:t>
            </a:r>
          </a:p>
        </p:txBody>
      </p:sp>
      <p:sp>
        <p:nvSpPr>
          <p:cNvPr id="34" name="Punchline"/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Repeatedly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reading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a row enough times (before memory gets refreshed) induces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disturbance errors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in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adjacent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rows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in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most real DRAM chips you can buy today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35" name="Opened"/>
          <p:cNvSpPr txBox="1"/>
          <p:nvPr/>
        </p:nvSpPr>
        <p:spPr>
          <a:xfrm>
            <a:off x="3124200" y="2671763"/>
            <a:ext cx="2209800" cy="4572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Opened</a:t>
            </a:r>
          </a:p>
        </p:txBody>
      </p:sp>
      <p:sp>
        <p:nvSpPr>
          <p:cNvPr id="28" name="Closed"/>
          <p:cNvSpPr txBox="1"/>
          <p:nvPr/>
        </p:nvSpPr>
        <p:spPr>
          <a:xfrm>
            <a:off x="3133725" y="2671763"/>
            <a:ext cx="2200275" cy="4572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Closed</a:t>
            </a:r>
          </a:p>
        </p:txBody>
      </p:sp>
      <p:sp>
        <p:nvSpPr>
          <p:cNvPr id="23964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EFCF5-C8B9-AF45-B0E3-7DB4F7D988EA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mbria Math" charset="0"/>
                <a:ea typeface="ＭＳ Ｐゴシック" charset="0"/>
                <a:cs typeface="Cambria Math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mbria Math" charset="0"/>
              <a:ea typeface="ＭＳ Ｐゴシック" charset="0"/>
              <a:cs typeface="Cambria Math" charset="0"/>
            </a:endParaRPr>
          </a:p>
        </p:txBody>
      </p:sp>
      <p:sp>
        <p:nvSpPr>
          <p:cNvPr id="239643" name="Title 1"/>
          <p:cNvSpPr>
            <a:spLocks noGrp="1"/>
          </p:cNvSpPr>
          <p:nvPr>
            <p:ph type="title"/>
          </p:nvPr>
        </p:nvSpPr>
        <p:spPr>
          <a:xfrm>
            <a:off x="228600" y="-14288"/>
            <a:ext cx="8915400" cy="1066801"/>
          </a:xfrm>
        </p:spPr>
        <p:txBody>
          <a:bodyPr/>
          <a:lstStyle/>
          <a:p>
            <a:r>
              <a:rPr lang="en-US" sz="3600" b="0" dirty="0">
                <a:solidFill>
                  <a:schemeClr val="accent6">
                    <a:lumMod val="50000"/>
                  </a:schemeClr>
                </a:solidFill>
                <a:latin typeface="Garamond" charset="0"/>
              </a:rPr>
              <a:t>Modern Memory is Prone to Disturbance Errors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7950" y="6239053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  <a:hlinkClick r:id="rId3"/>
              </a:rPr>
              <a:t>Flipping Bits in Memory Without Accessing Them: An Experimental Study of DRAM Disturbance Errors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90297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5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9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8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7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0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2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9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7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1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7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1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1" grpId="2"/>
      <p:bldP spid="21" grpId="3"/>
      <p:bldP spid="21" grpId="4"/>
      <p:bldP spid="21" grpId="5"/>
      <p:bldP spid="21" grpId="6"/>
      <p:bldP spid="21" grpId="7"/>
      <p:bldP spid="21" grpId="8"/>
      <p:bldP spid="21" grpId="9"/>
      <p:bldP spid="21" grpId="10"/>
      <p:bldP spid="21" grpId="11"/>
      <p:bldP spid="22" grpId="0"/>
      <p:bldP spid="22" grpId="1"/>
      <p:bldP spid="22" grpId="2"/>
      <p:bldP spid="22" grpId="3"/>
      <p:bldP spid="22" grpId="4"/>
      <p:bldP spid="22" grpId="5"/>
      <p:bldP spid="22" grpId="6"/>
      <p:bldP spid="22" grpId="7"/>
      <p:bldP spid="22" grpId="8"/>
      <p:bldP spid="22" grpId="9"/>
      <p:bldP spid="22" grpId="10"/>
      <p:bldP spid="22" grpId="11"/>
      <p:bldP spid="22" grpId="12"/>
      <p:bldP spid="31" grpId="0" animBg="1"/>
      <p:bldP spid="32" grpId="0" animBg="1"/>
      <p:bldP spid="33" grpId="0" animBg="1"/>
      <p:bldP spid="34" grpId="0"/>
      <p:bldP spid="35" grpId="0"/>
      <p:bldP spid="35" grpId="1"/>
      <p:bldP spid="28" grpId="0"/>
      <p:bldP spid="28" grpId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2000" y="2057399"/>
            <a:ext cx="2147590" cy="1295400"/>
            <a:chOff x="914400" y="2095500"/>
            <a:chExt cx="2147590" cy="12954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X"/>
          <p:cNvSpPr/>
          <p:nvPr/>
        </p:nvSpPr>
        <p:spPr>
          <a:xfrm>
            <a:off x="762000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86%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(37/43)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498205" y="2057400"/>
            <a:ext cx="2147590" cy="1295400"/>
            <a:chOff x="914400" y="2095500"/>
            <a:chExt cx="2147590" cy="129540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X"/>
          <p:cNvSpPr/>
          <p:nvPr/>
        </p:nvSpPr>
        <p:spPr>
          <a:xfrm>
            <a:off x="3498205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83%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(45/54)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248400" y="2057399"/>
            <a:ext cx="2147590" cy="1295400"/>
            <a:chOff x="914400" y="2095500"/>
            <a:chExt cx="2147590" cy="12954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X"/>
          <p:cNvSpPr/>
          <p:nvPr/>
        </p:nvSpPr>
        <p:spPr>
          <a:xfrm>
            <a:off x="6248400" y="2057398"/>
            <a:ext cx="2147590" cy="106680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88%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(28/32)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9602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company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352801" y="1066801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company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96001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company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5" name="X"/>
          <p:cNvSpPr/>
          <p:nvPr/>
        </p:nvSpPr>
        <p:spPr>
          <a:xfrm>
            <a:off x="7480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Up 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1.0×10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7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6" name="X"/>
          <p:cNvSpPr/>
          <p:nvPr/>
        </p:nvSpPr>
        <p:spPr>
          <a:xfrm>
            <a:off x="3484215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Up 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2.7×10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6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7" name="X"/>
          <p:cNvSpPr/>
          <p:nvPr/>
        </p:nvSpPr>
        <p:spPr>
          <a:xfrm>
            <a:off x="62344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Up 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3.3×10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5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D2B188-1D62-4FCA-8363-938AD4629BBB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p:sp>
        <p:nvSpPr>
          <p:cNvPr id="48" name="Title 1"/>
          <p:cNvSpPr>
            <a:spLocks noGrp="1"/>
          </p:cNvSpPr>
          <p:nvPr>
            <p:ph type="title"/>
          </p:nvPr>
        </p:nvSpPr>
        <p:spPr>
          <a:xfrm>
            <a:off x="228600" y="-27384"/>
            <a:ext cx="8610600" cy="1066800"/>
          </a:xfrm>
        </p:spPr>
        <p:txBody>
          <a:bodyPr/>
          <a:lstStyle/>
          <a:p>
            <a:r>
              <a:rPr lang="en-US" sz="4400" b="0" dirty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Most DRAM Modules Are Vulnerable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7950" y="6165304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  <a:hlinkClick r:id="rId5"/>
              </a:rPr>
              <a:t>Flipping Bits in Memory Without Accessing Them: An Experimental Study of DRAM Disturbance Errors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335753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The RowHammer Vulnerability</a:t>
            </a:r>
          </a:p>
        </p:txBody>
      </p:sp>
      <p:sp>
        <p:nvSpPr>
          <p:cNvPr id="231426" name="Content Placeholder 2"/>
          <p:cNvSpPr>
            <a:spLocks noGrp="1"/>
          </p:cNvSpPr>
          <p:nvPr>
            <p:ph idx="1"/>
          </p:nvPr>
        </p:nvSpPr>
        <p:spPr>
          <a:xfrm>
            <a:off x="228600" y="1115020"/>
            <a:ext cx="8610600" cy="51943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A simple hardware failure mechanism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can create a widespread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  <a:latin typeface="Tahoma" charset="0"/>
              </a:rPr>
              <a:t>system security vulnerability</a:t>
            </a:r>
          </a:p>
        </p:txBody>
      </p:sp>
      <p:sp>
        <p:nvSpPr>
          <p:cNvPr id="2304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2E3B1D-8F75-8B42-8367-02A3C0FD41CB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6413"/>
            <a:ext cx="9144000" cy="381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68A616-645F-CCC1-FE03-2C4993C70A55}"/>
              </a:ext>
            </a:extLst>
          </p:cNvPr>
          <p:cNvSpPr txBox="1">
            <a:spLocks/>
          </p:cNvSpPr>
          <p:nvPr/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FDEAB76D-489F-BC47-AE8A-9A4958F60173}" type="slidenum">
              <a:rPr lang="en-CH" sz="1600" smtClean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pPr algn="r" defTabSz="457200">
                <a:defRPr/>
              </a:pPr>
              <a:t>59</a:t>
            </a:fld>
            <a:endParaRPr lang="en-CH" sz="1600"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8725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 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ＭＳ Ｐゴシック" pitchFamily="-106" charset="-128"/>
              </a:rPr>
              <a:t>[ISCA 2014]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96" y="4310268"/>
            <a:ext cx="9144000" cy="2359092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436215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1800" dirty="0" err="1"/>
              <a:t>Yoongu</a:t>
            </a:r>
            <a:r>
              <a:rPr lang="en-US" sz="1800" dirty="0"/>
              <a:t> Kim, Ross Daly, </a:t>
            </a:r>
            <a:r>
              <a:rPr lang="en-US" sz="1800" dirty="0" err="1"/>
              <a:t>Jeremie</a:t>
            </a:r>
            <a:r>
              <a:rPr lang="en-US" sz="1800" dirty="0"/>
              <a:t> Kim, Chris </a:t>
            </a:r>
            <a:r>
              <a:rPr lang="en-US" sz="1800" dirty="0" err="1"/>
              <a:t>Fallin</a:t>
            </a:r>
            <a:r>
              <a:rPr lang="en-US" sz="1800" dirty="0"/>
              <a:t>, Ji Hye Lee, </a:t>
            </a:r>
            <a:r>
              <a:rPr lang="en-US" sz="1800" dirty="0" err="1"/>
              <a:t>Donghyuk</a:t>
            </a:r>
            <a:r>
              <a:rPr lang="en-US" sz="1800" dirty="0"/>
              <a:t> Lee, Chris Wilkerson, Konrad Lai, and 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"Flipping Bits in Memory Without Accessing Them: An Experimental Study of DRAM Disturbance Errors"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 </a:t>
            </a:r>
            <a:r>
              <a:rPr lang="en-US" sz="1800" i="1" dirty="0">
                <a:hlinkClick r:id="rId4"/>
              </a:rPr>
              <a:t>41st International Symposium on Computer Architecture</a:t>
            </a:r>
            <a:r>
              <a:rPr lang="en-US" sz="1800" i="1" dirty="0"/>
              <a:t> (</a:t>
            </a:r>
            <a:r>
              <a:rPr lang="en-US" sz="1800" b="1" i="1" dirty="0"/>
              <a:t>ISCA</a:t>
            </a:r>
            <a:r>
              <a:rPr lang="en-US" sz="1800" i="1" dirty="0"/>
              <a:t>)</a:t>
            </a:r>
            <a:r>
              <a:rPr lang="en-US" sz="1800" dirty="0"/>
              <a:t>, Minneapolis, MN, June 2014. 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5"/>
              </a:rPr>
              <a:t>Slides (pptx)</a:t>
            </a:r>
            <a:r>
              <a:rPr lang="en-US" sz="1800" dirty="0"/>
              <a:t> </a:t>
            </a:r>
            <a:r>
              <a:rPr lang="en-US" sz="1800" dirty="0">
                <a:hlinkClick r:id="rId6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7"/>
              </a:rPr>
              <a:t>Lightning Session Slides (pptx)</a:t>
            </a:r>
            <a:r>
              <a:rPr lang="en-US" sz="1800" dirty="0"/>
              <a:t> </a:t>
            </a:r>
            <a:r>
              <a:rPr lang="en-US" sz="1800" dirty="0">
                <a:hlinkClick r:id="rId8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9"/>
              </a:rPr>
              <a:t>Source Code and Data</a:t>
            </a:r>
            <a:r>
              <a:rPr lang="en-US" sz="1800" dirty="0"/>
              <a:t>] [</a:t>
            </a:r>
            <a:r>
              <a:rPr lang="en-US" sz="1800" dirty="0">
                <a:hlinkClick r:id="rId10"/>
              </a:rPr>
              <a:t>Lecture Video</a:t>
            </a:r>
            <a:r>
              <a:rPr lang="en-US" sz="1800" dirty="0"/>
              <a:t> (1 </a:t>
            </a:r>
            <a:r>
              <a:rPr lang="en-US" sz="1800" dirty="0" err="1"/>
              <a:t>hr</a:t>
            </a:r>
            <a:r>
              <a:rPr lang="en-US" sz="1800" dirty="0"/>
              <a:t> 49 mins), 25 September 2020]</a:t>
            </a:r>
            <a:br>
              <a:rPr lang="en-US" sz="1800" dirty="0"/>
            </a:br>
            <a:r>
              <a:rPr lang="en-US" sz="1800" b="1" i="1" dirty="0">
                <a:solidFill>
                  <a:srgbClr val="FF0000"/>
                </a:solidFill>
              </a:rPr>
              <a:t>One of the 7 papers of 2012-2017 selected as Top Picks in Hardware and Embedded Security for IEEE TCAD (</a:t>
            </a:r>
            <a:r>
              <a:rPr lang="en-US" sz="1800" b="1" i="1" dirty="0">
                <a:solidFill>
                  <a:srgbClr val="FF000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n-US" sz="1800" b="1" i="1" dirty="0">
                <a:solidFill>
                  <a:srgbClr val="FF0000"/>
                </a:solidFill>
              </a:rPr>
              <a:t>).</a:t>
            </a:r>
            <a:br>
              <a:rPr lang="en-US" dirty="0"/>
            </a:br>
            <a:r>
              <a:rPr lang="en-US" sz="1800" b="1" i="1" dirty="0">
                <a:solidFill>
                  <a:srgbClr val="FF0000"/>
                </a:solidFill>
                <a:effectLst/>
              </a:rPr>
              <a:t>Selected to the ISCA-50 25-Year Retrospective Issue covering 1996-2020 in 2023 (</a:t>
            </a:r>
            <a:r>
              <a:rPr lang="en-US" sz="1800" b="1" i="1" dirty="0">
                <a:solidFill>
                  <a:srgbClr val="FF0000"/>
                </a:solidFill>
                <a:effectLst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Retrospective (pdf)</a:t>
            </a:r>
            <a:r>
              <a:rPr lang="en-US" sz="1800" b="1" i="1" dirty="0">
                <a:solidFill>
                  <a:srgbClr val="FF0000"/>
                </a:solidFill>
                <a:effectLst/>
              </a:rPr>
              <a:t> </a:t>
            </a:r>
            <a:r>
              <a:rPr lang="en-US" sz="1800" b="1" i="1" dirty="0">
                <a:solidFill>
                  <a:srgbClr val="FF0000"/>
                </a:solidFill>
                <a:effectLst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Full Issue</a:t>
            </a:r>
            <a:r>
              <a:rPr lang="en-US" sz="1800" b="1" i="1" dirty="0">
                <a:solidFill>
                  <a:srgbClr val="FF0000"/>
                </a:solidFill>
                <a:effectLst/>
              </a:rPr>
              <a:t>).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90452625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 dirty="0"/>
              <a:t>Memory Scaling Issues </a:t>
            </a:r>
            <a:r>
              <a:rPr lang="en-US" b="1" dirty="0"/>
              <a:t>Are</a:t>
            </a:r>
            <a:r>
              <a:rPr lang="en-US" dirty="0"/>
              <a:t> Real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Onur Mutlu and </a:t>
            </a:r>
            <a:r>
              <a:rPr lang="en-US" sz="2000" dirty="0" err="1"/>
              <a:t>Jeremie</a:t>
            </a:r>
            <a:r>
              <a:rPr lang="en-US" sz="2000" dirty="0"/>
              <a:t> Kim,</a:t>
            </a:r>
            <a:br>
              <a:rPr lang="en-US" sz="2000" dirty="0"/>
            </a:br>
            <a:r>
              <a:rPr lang="en-US" sz="20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"RowHammer: A Retrospective"</a:t>
            </a:r>
            <a:br>
              <a:rPr lang="en-US" sz="2000" dirty="0"/>
            </a:br>
            <a:r>
              <a:rPr lang="en-US" sz="2000" i="1" dirty="0">
                <a:hlinkClick r:id="rId3"/>
              </a:rPr>
              <a:t>IEEE Transactions on Computer-Aided Design of Integrated Circuits and Systems</a:t>
            </a:r>
            <a:r>
              <a:rPr lang="en-US" sz="2000" i="1" dirty="0"/>
              <a:t> (</a:t>
            </a:r>
            <a:r>
              <a:rPr lang="en-US" sz="2000" b="1" i="1" dirty="0"/>
              <a:t>TCAD</a:t>
            </a:r>
            <a:r>
              <a:rPr lang="en-US" sz="2000" i="1" dirty="0"/>
              <a:t>) Special Issue on Top Picks in Hardware and Embedded Security</a:t>
            </a:r>
            <a:r>
              <a:rPr lang="en-US" sz="2000" dirty="0"/>
              <a:t>, 2019.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Preliminary arXiv version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from COSADE 2019 (pptx)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Slides from VLSI-SOC 2020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Talk Video</a:t>
            </a:r>
            <a:r>
              <a:rPr lang="en-US" sz="2000" dirty="0"/>
              <a:t> (1 </a:t>
            </a:r>
            <a:r>
              <a:rPr lang="en-US" sz="2000" dirty="0" err="1"/>
              <a:t>hr</a:t>
            </a:r>
            <a:r>
              <a:rPr lang="en-US" sz="2000" dirty="0"/>
              <a:t> 15 minutes, with Q&amp;A)]</a:t>
            </a:r>
          </a:p>
          <a:p>
            <a:pPr marL="0" indent="0">
              <a:buNone/>
            </a:pPr>
            <a:br>
              <a:rPr lang="en-US" sz="2000" dirty="0"/>
            </a:b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600" y="4495800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2409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 dirty="0"/>
              <a:t>Memory Scaling Issues </a:t>
            </a:r>
            <a:r>
              <a:rPr lang="en-US" b="1" dirty="0"/>
              <a:t>Are</a:t>
            </a:r>
            <a:r>
              <a:rPr lang="en-US" dirty="0"/>
              <a:t> Real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i="0" dirty="0">
                <a:solidFill>
                  <a:srgbClr val="000000"/>
                </a:solidFill>
                <a:effectLst/>
              </a:rPr>
              <a:t>Onur Mutlu, </a:t>
            </a:r>
            <a:r>
              <a:rPr lang="en-US" sz="2000" b="0" i="0" dirty="0" err="1">
                <a:solidFill>
                  <a:srgbClr val="000000"/>
                </a:solidFill>
                <a:effectLst/>
              </a:rPr>
              <a:t>Ataberk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</a:rPr>
              <a:t>Olgun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, and A. </a:t>
            </a:r>
            <a:r>
              <a:rPr lang="en-US" sz="2000" b="0" i="0" dirty="0" err="1">
                <a:solidFill>
                  <a:srgbClr val="000000"/>
                </a:solidFill>
                <a:effectLst/>
              </a:rPr>
              <a:t>Giray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 Yaglikci,</a:t>
            </a:r>
            <a:br>
              <a:rPr lang="en-US" sz="2000" b="0" i="0" dirty="0">
                <a:solidFill>
                  <a:srgbClr val="000000"/>
                </a:solidFill>
                <a:effectLst/>
              </a:rPr>
            </a:br>
            <a:r>
              <a:rPr lang="en-US" sz="2000" b="1" i="0" dirty="0">
                <a:solidFill>
                  <a:srgbClr val="0432FF"/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"Fundamentally Understanding and Solving RowHammer"</a:t>
            </a:r>
            <a:br>
              <a:rPr lang="en-US" sz="2000" b="0" i="0" dirty="0">
                <a:solidFill>
                  <a:srgbClr val="000000"/>
                </a:solidFill>
                <a:effectLst/>
              </a:rPr>
            </a:br>
            <a:r>
              <a:rPr lang="en-US" sz="2000" b="0" i="1" dirty="0">
                <a:solidFill>
                  <a:srgbClr val="000000"/>
                </a:solidFill>
                <a:effectLst/>
              </a:rPr>
              <a:t>Invited Special Session Paper at the </a:t>
            </a:r>
            <a:r>
              <a:rPr lang="en-US" sz="2000" b="0" i="1" dirty="0">
                <a:solidFill>
                  <a:srgbClr val="000000"/>
                </a:solidFill>
                <a:effectLst/>
                <a:hlinkClick r:id="rId3"/>
              </a:rPr>
              <a:t>28th Asia and South Pacific Design Automation Conference (</a:t>
            </a:r>
            <a:r>
              <a:rPr lang="en-US" sz="2000" b="1" i="1" dirty="0">
                <a:solidFill>
                  <a:srgbClr val="000000"/>
                </a:solidFill>
                <a:effectLst/>
                <a:hlinkClick r:id="rId3"/>
              </a:rPr>
              <a:t>ASP-DAC</a:t>
            </a:r>
            <a:r>
              <a:rPr lang="en-US" sz="2000" b="0" i="1" dirty="0">
                <a:solidFill>
                  <a:srgbClr val="000000"/>
                </a:solidFill>
                <a:effectLst/>
                <a:hlinkClick r:id="rId3"/>
              </a:rPr>
              <a:t>)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, Tokyo, Japan, January 2023.</a:t>
            </a:r>
            <a:br>
              <a:rPr lang="en-US" sz="2000" b="0" i="0" dirty="0">
                <a:solidFill>
                  <a:srgbClr val="000000"/>
                </a:solidFill>
                <a:effectLst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2000" b="0" i="0" dirty="0">
                <a:solidFill>
                  <a:srgbClr val="000000"/>
                </a:solidFill>
                <a:effectLst/>
                <a:hlinkClick r:id="rId4"/>
              </a:rPr>
              <a:t>arXiv version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]</a:t>
            </a:r>
            <a:br>
              <a:rPr lang="en-US" sz="2000" b="0" i="0" dirty="0">
                <a:solidFill>
                  <a:srgbClr val="000000"/>
                </a:solidFill>
                <a:effectLst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2000" b="0" i="0" dirty="0">
                <a:solidFill>
                  <a:srgbClr val="000000"/>
                </a:solidFill>
                <a:effectLst/>
                <a:hlinkClick r:id="rId5"/>
              </a:rPr>
              <a:t>Slides (pptx)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2000" b="0" i="0" dirty="0">
                <a:solidFill>
                  <a:srgbClr val="000000"/>
                </a:solidFill>
                <a:effectLst/>
                <a:hlinkClick r:id="rId6"/>
              </a:rPr>
              <a:t>(pdf)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]</a:t>
            </a:r>
            <a:br>
              <a:rPr lang="en-US" sz="2000" b="0" i="0" dirty="0">
                <a:solidFill>
                  <a:srgbClr val="000000"/>
                </a:solidFill>
                <a:effectLst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2000" b="0" i="0" dirty="0">
                <a:solidFill>
                  <a:srgbClr val="000000"/>
                </a:solidFill>
                <a:effectLst/>
                <a:hlinkClick r:id="rId7"/>
              </a:rPr>
              <a:t>Talk Video</a:t>
            </a:r>
            <a:r>
              <a:rPr lang="en-US" sz="2000" b="0" i="0" dirty="0">
                <a:solidFill>
                  <a:srgbClr val="000000"/>
                </a:solidFill>
                <a:effectLst/>
              </a:rPr>
              <a:t> (26 minutes)]</a:t>
            </a:r>
          </a:p>
          <a:p>
            <a:pPr marL="0" indent="0">
              <a:buNone/>
            </a:pPr>
            <a:br>
              <a:rPr lang="en-US" sz="2000" dirty="0"/>
            </a:b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0196C5-02F3-2C63-ED8C-CD164A3D875F}"/>
              </a:ext>
            </a:extLst>
          </p:cNvPr>
          <p:cNvSpPr txBox="1"/>
          <p:nvPr/>
        </p:nvSpPr>
        <p:spPr>
          <a:xfrm>
            <a:off x="2422284" y="6488668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https://arxiv.org/pdf/2211.07613.pdf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D12868-A861-EB93-7A79-3523C1F795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4021703"/>
            <a:ext cx="8792194" cy="154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53101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Story of RowHammer </a:t>
            </a:r>
            <a:r>
              <a:rPr lang="en-US" dirty="0"/>
              <a:t>Tutorial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</a:rPr>
              <a:t>Onur Mutlu,</a:t>
            </a:r>
            <a:br>
              <a:rPr lang="en-US" sz="1600" b="0" i="0" dirty="0">
                <a:solidFill>
                  <a:srgbClr val="000000"/>
                </a:solidFill>
                <a:effectLst/>
              </a:rPr>
            </a:br>
            <a:r>
              <a:rPr lang="en-US" sz="1600" b="1" i="0" dirty="0">
                <a:solidFill>
                  <a:srgbClr val="0432FF"/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"Security Aspects of DRAM: The Story of RowHammer"</a:t>
            </a:r>
            <a:br>
              <a:rPr lang="en-US" sz="1600" b="0" i="0" dirty="0">
                <a:solidFill>
                  <a:srgbClr val="000000"/>
                </a:solidFill>
                <a:effectLst/>
              </a:rPr>
            </a:br>
            <a:r>
              <a:rPr lang="en-US" sz="1600" b="0" i="1" dirty="0">
                <a:solidFill>
                  <a:srgbClr val="000000"/>
                </a:solidFill>
                <a:effectLst/>
              </a:rPr>
              <a:t>Invited Tutorial at </a:t>
            </a:r>
            <a:r>
              <a:rPr lang="en-US" sz="1600" b="0" i="1" dirty="0">
                <a:solidFill>
                  <a:srgbClr val="000000"/>
                </a:solidFill>
                <a:effectLst/>
                <a:hlinkClick r:id="rId3"/>
              </a:rPr>
              <a:t>14th IEEE Electron Devices Society International Memory Workshop</a:t>
            </a:r>
            <a:r>
              <a:rPr lang="en-US" sz="1600" b="0" i="1" dirty="0">
                <a:solidFill>
                  <a:srgbClr val="000000"/>
                </a:solidFill>
                <a:effectLst/>
              </a:rPr>
              <a:t> (</a:t>
            </a:r>
            <a:r>
              <a:rPr lang="en-US" sz="1600" b="1" i="1" dirty="0">
                <a:solidFill>
                  <a:srgbClr val="000000"/>
                </a:solidFill>
                <a:effectLst/>
              </a:rPr>
              <a:t>IMW</a:t>
            </a:r>
            <a:r>
              <a:rPr lang="en-US" sz="1600" b="0" i="1" dirty="0">
                <a:solidFill>
                  <a:srgbClr val="000000"/>
                </a:solidFill>
                <a:effectLst/>
              </a:rPr>
              <a:t>)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, Dresden, Germany, May 2022.</a:t>
            </a:r>
            <a:br>
              <a:rPr lang="en-US" sz="1600" b="0" i="0" dirty="0">
                <a:solidFill>
                  <a:srgbClr val="000000"/>
                </a:solidFill>
                <a:effectLst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600" b="0" i="0" dirty="0">
                <a:solidFill>
                  <a:srgbClr val="000000"/>
                </a:solidFill>
                <a:effectLst/>
                <a:hlinkClick r:id="rId2"/>
              </a:rPr>
              <a:t>Slides (pptx)</a:t>
            </a:r>
            <a:r>
              <a:rPr lang="en-US" sz="1600" b="0" i="0" dirty="0">
                <a:solidFill>
                  <a:srgbClr val="000000"/>
                </a:solidFill>
                <a:effectLst/>
                <a:hlinkClick r:id="rId4"/>
              </a:rPr>
              <a:t>(pdf)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]</a:t>
            </a:r>
            <a:br>
              <a:rPr lang="en-US" sz="1600" b="0" i="0" dirty="0">
                <a:solidFill>
                  <a:srgbClr val="000000"/>
                </a:solidFill>
                <a:effectLst/>
              </a:rPr>
            </a:br>
            <a:r>
              <a:rPr lang="en-US" sz="16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600" b="0" i="0" dirty="0">
                <a:solidFill>
                  <a:srgbClr val="000000"/>
                </a:solidFill>
                <a:effectLst/>
                <a:hlinkClick r:id="rId5"/>
              </a:rPr>
              <a:t>Tutorial Video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 (57 minutes)]</a:t>
            </a:r>
          </a:p>
          <a:p>
            <a:pPr marL="0" indent="0">
              <a:buNone/>
            </a:pPr>
            <a:br>
              <a:rPr lang="en-US" sz="1600" dirty="0"/>
            </a:b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9B286E-F79B-FDB9-56D1-AB444EE332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40" y="2488351"/>
            <a:ext cx="6178042" cy="42870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C5F87A-7D79-2748-8FC3-ED1DCFBCB44E}"/>
              </a:ext>
            </a:extLst>
          </p:cNvPr>
          <p:cNvSpPr txBox="1"/>
          <p:nvPr/>
        </p:nvSpPr>
        <p:spPr>
          <a:xfrm>
            <a:off x="2483768" y="6546850"/>
            <a:ext cx="3713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https://www.youtube.com/watch?v=37hWglkQRG0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8334968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b="1" dirty="0"/>
              <a:t>10 Years of RowHammer </a:t>
            </a:r>
            <a:r>
              <a:rPr lang="en-US" dirty="0"/>
              <a:t>in 20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Story of RowHammer"</a:t>
            </a:r>
            <a:br>
              <a:rPr lang="en-US" sz="1600" dirty="0">
                <a:solidFill>
                  <a:srgbClr val="0000FF"/>
                </a:solidFill>
              </a:rPr>
            </a:br>
            <a:r>
              <a:rPr lang="en-US" sz="1600" i="1" dirty="0"/>
              <a:t>Invited Talk at the </a:t>
            </a:r>
            <a:r>
              <a:rPr lang="en-US" sz="1600" i="1" dirty="0">
                <a:hlinkClick r:id="rId3"/>
              </a:rPr>
              <a:t>Workshop on Robust and Safe Software 2.0 (</a:t>
            </a:r>
            <a:r>
              <a:rPr lang="en-US" sz="1600" b="1" i="1" dirty="0">
                <a:hlinkClick r:id="rId3"/>
              </a:rPr>
              <a:t>RSS2</a:t>
            </a:r>
            <a:r>
              <a:rPr lang="en-US" sz="1600" i="1" dirty="0">
                <a:hlinkClick r:id="rId3"/>
              </a:rPr>
              <a:t>)</a:t>
            </a:r>
            <a:r>
              <a:rPr lang="en-US" sz="1600" dirty="0"/>
              <a:t>, held with </a:t>
            </a:r>
            <a:r>
              <a:rPr lang="en-US" sz="1600" i="1" dirty="0">
                <a:hlinkClick r:id="rId4"/>
              </a:rPr>
              <a:t>the 27th International Conference on Architectural Support for Programming Languages and Operating Systems</a:t>
            </a:r>
            <a:r>
              <a:rPr lang="en-US" sz="1600" i="1" dirty="0"/>
              <a:t> (</a:t>
            </a:r>
            <a:r>
              <a:rPr lang="en-US" sz="1600" b="1" i="1" dirty="0"/>
              <a:t>ASPLOS</a:t>
            </a:r>
            <a:r>
              <a:rPr lang="en-US" sz="1600" i="1" dirty="0"/>
              <a:t>)</a:t>
            </a:r>
            <a:r>
              <a:rPr lang="en-US" sz="1600" dirty="0"/>
              <a:t>, Virtual, 28 February 2022.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4723C9-FE25-9385-0C6B-05C68AF3F4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8524" y="2456204"/>
            <a:ext cx="5531788" cy="43479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C5F87A-7D79-2748-8FC3-ED1DCFBCB44E}"/>
              </a:ext>
            </a:extLst>
          </p:cNvPr>
          <p:cNvSpPr txBox="1"/>
          <p:nvPr/>
        </p:nvSpPr>
        <p:spPr>
          <a:xfrm>
            <a:off x="3014425" y="6536377"/>
            <a:ext cx="3573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https://www.youtube.com/watch?v=ctKTRyi96Bk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8669179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05D34-26B4-5307-08C3-107C164F8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Latest RowHammer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EE245-D620-D528-51B8-644D43978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347F4-CE55-B036-976D-2412C95E1D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CE5183-096E-AC2B-78BF-87261DEF6BDF}"/>
              </a:ext>
            </a:extLst>
          </p:cNvPr>
          <p:cNvSpPr txBox="1"/>
          <p:nvPr/>
        </p:nvSpPr>
        <p:spPr>
          <a:xfrm>
            <a:off x="1768476" y="6460468"/>
            <a:ext cx="5760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https://www.youtube.com/watch?v=p1pjF8WvERQ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2826DE-FBB5-E87A-3592-B64BDCB6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39115"/>
            <a:ext cx="7772400" cy="544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548824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Push from Circuits and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Main Memory Needs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Intelligent Controllers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555871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B0F1-22FF-5647-9EA2-576FA50F7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 Intelligent Controller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2BFC6-3EA8-844B-B6B5-0C6543648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40271"/>
            <a:ext cx="8610600" cy="5153025"/>
          </a:xfrm>
        </p:spPr>
        <p:txBody>
          <a:bodyPr/>
          <a:lstStyle/>
          <a:p>
            <a:r>
              <a:rPr lang="en-US" sz="1500" dirty="0"/>
              <a:t>A. </a:t>
            </a:r>
            <a:r>
              <a:rPr lang="en-US" sz="1500" dirty="0" err="1"/>
              <a:t>Giray</a:t>
            </a:r>
            <a:r>
              <a:rPr lang="en-US" sz="1500" dirty="0"/>
              <a:t> </a:t>
            </a:r>
            <a:r>
              <a:rPr lang="en-US" sz="1500" dirty="0" err="1"/>
              <a:t>Yaglikci</a:t>
            </a:r>
            <a:r>
              <a:rPr lang="en-US" sz="1500" dirty="0"/>
              <a:t>, Minesh Patel, </a:t>
            </a:r>
            <a:r>
              <a:rPr lang="en-US" sz="1500" dirty="0" err="1"/>
              <a:t>Jeremie</a:t>
            </a:r>
            <a:r>
              <a:rPr lang="en-US" sz="1500" dirty="0"/>
              <a:t> S. Kim, </a:t>
            </a:r>
            <a:r>
              <a:rPr lang="en-US" sz="1500" dirty="0" err="1"/>
              <a:t>Roknoddin</a:t>
            </a:r>
            <a:r>
              <a:rPr lang="en-US" sz="1500" dirty="0"/>
              <a:t> Azizi, </a:t>
            </a:r>
            <a:r>
              <a:rPr lang="en-US" sz="1500" dirty="0" err="1"/>
              <a:t>Ataberk</a:t>
            </a:r>
            <a:r>
              <a:rPr lang="en-US" sz="1500" dirty="0"/>
              <a:t> </a:t>
            </a:r>
            <a:r>
              <a:rPr lang="en-US" sz="1500" dirty="0" err="1"/>
              <a:t>Olgun</a:t>
            </a:r>
            <a:r>
              <a:rPr lang="en-US" sz="1500" dirty="0"/>
              <a:t>, Lois </a:t>
            </a:r>
            <a:r>
              <a:rPr lang="en-US" sz="1500" dirty="0" err="1"/>
              <a:t>Orosa</a:t>
            </a:r>
            <a:r>
              <a:rPr lang="en-US" sz="1500" dirty="0"/>
              <a:t>, Hasan Hassan, </a:t>
            </a:r>
            <a:r>
              <a:rPr lang="en-US" sz="1500" dirty="0" err="1"/>
              <a:t>Jisung</a:t>
            </a:r>
            <a:r>
              <a:rPr lang="en-US" sz="1500" dirty="0"/>
              <a:t> Park, Konstantinos </a:t>
            </a:r>
            <a:r>
              <a:rPr lang="en-US" sz="1500" dirty="0" err="1"/>
              <a:t>Kanellopoulos</a:t>
            </a:r>
            <a:r>
              <a:rPr lang="en-US" sz="1500" dirty="0"/>
              <a:t>, Taha </a:t>
            </a:r>
            <a:r>
              <a:rPr lang="en-US" sz="1500" dirty="0" err="1"/>
              <a:t>Shahroodi</a:t>
            </a:r>
            <a:r>
              <a:rPr lang="en-US" sz="1500" dirty="0"/>
              <a:t>, </a:t>
            </a:r>
            <a:r>
              <a:rPr lang="en-US" sz="1500" dirty="0" err="1"/>
              <a:t>Saugata</a:t>
            </a:r>
            <a:r>
              <a:rPr lang="en-US" sz="1500" dirty="0"/>
              <a:t> Ghose,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"BlockHammer: Preventing RowHammer at Low Cost by Blacklisting Rapidly-Accessed DRAM Rows"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27th International Symposium on High-Performance Computer Architecture</a:t>
            </a:r>
            <a:r>
              <a:rPr lang="en-US" sz="1500" i="1" dirty="0"/>
              <a:t> (</a:t>
            </a:r>
            <a:r>
              <a:rPr lang="en-US" sz="1500" b="1" i="1" dirty="0"/>
              <a:t>HPCA</a:t>
            </a:r>
            <a:r>
              <a:rPr lang="en-US" sz="1500" i="1" dirty="0"/>
              <a:t>)</a:t>
            </a:r>
            <a:r>
              <a:rPr lang="en-US" sz="1500" dirty="0"/>
              <a:t>, Virtual, February-March 2021.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5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6"/>
              </a:rPr>
              <a:t>Short Talk Slides (pptx)</a:t>
            </a:r>
            <a:r>
              <a:rPr lang="en-US" sz="1500" dirty="0"/>
              <a:t> </a:t>
            </a:r>
            <a:r>
              <a:rPr lang="en-US" sz="1500" dirty="0">
                <a:hlinkClick r:id="rId7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Intel Hardware Security Academic Awards Short Talk Slides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0"/>
              </a:rPr>
              <a:t>Talk Video</a:t>
            </a:r>
            <a:r>
              <a:rPr lang="en-US" sz="1500" dirty="0"/>
              <a:t> (22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1"/>
              </a:rPr>
              <a:t>Short Talk Video</a:t>
            </a:r>
            <a:r>
              <a:rPr lang="en-US" sz="1500" dirty="0"/>
              <a:t> (7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2"/>
              </a:rPr>
              <a:t>Intel Hardware Security Academic Awards Short Talk Video</a:t>
            </a:r>
            <a:r>
              <a:rPr lang="en-US" sz="1500" dirty="0"/>
              <a:t> (2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3"/>
              </a:rPr>
              <a:t>BlockHammer Source Code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b="1" i="1" dirty="0">
                <a:solidFill>
                  <a:srgbClr val="FF0000"/>
                </a:solidFill>
              </a:rPr>
              <a:t>Intel Hardware Security Academic Award Finalist (one of 4 finalists out of 34 nominations)</a:t>
            </a:r>
            <a:endParaRPr lang="en-US" sz="15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D83A9-2106-8E46-A4D9-BF54A23B8A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8D06FD-75D7-A34F-BBF6-07F7398B757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5027328"/>
            <a:ext cx="9144000" cy="149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39674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DB319-8E66-00F6-93DD-5722518EB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167936" cy="884238"/>
          </a:xfrm>
        </p:spPr>
        <p:txBody>
          <a:bodyPr/>
          <a:lstStyle/>
          <a:p>
            <a:r>
              <a:rPr lang="en-US" dirty="0"/>
              <a:t>Industry’s Intelligent DRAM Controllers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4365F-0157-71AB-EE28-F37F7F5A8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6D3A6-F51A-07E9-0938-5B27AEBFC6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3D02F1-D557-14EC-35D5-3427B9903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16" y="969962"/>
            <a:ext cx="6522180" cy="44304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36A4D7-6D7A-2850-497F-89229559C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4985185"/>
            <a:ext cx="4335618" cy="135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46595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DABE2-29FF-FCE3-C45F-A2088EB05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311952" cy="884238"/>
          </a:xfrm>
        </p:spPr>
        <p:txBody>
          <a:bodyPr/>
          <a:lstStyle/>
          <a:p>
            <a:r>
              <a:rPr lang="en-US" dirty="0"/>
              <a:t>Industry’s Intelligent DRAM Controllers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BC413-CAB8-60DE-6F64-4280CA9E7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22142-6FCC-F9E0-4AB8-A2C2846B8C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625A21-4CB9-8B74-EBC7-9CC55B409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350" y="1162051"/>
            <a:ext cx="68453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18001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3A01C-343C-5A36-824B-7546B1343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95928" cy="884238"/>
          </a:xfrm>
        </p:spPr>
        <p:txBody>
          <a:bodyPr/>
          <a:lstStyle/>
          <a:p>
            <a:r>
              <a:rPr lang="en-US" sz="3900" dirty="0"/>
              <a:t>Industry’s Intelligent DRAM Controllers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2DB4A-C62C-8126-3A46-E74923B2E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40593-8450-7483-393A-8B4DBB79E0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C564D4-3ABE-D817-0CBB-AE75FE507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993663"/>
            <a:ext cx="5541529" cy="5356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A29F55-ED59-1DFC-F7B8-41092CC2F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869" y="4742904"/>
            <a:ext cx="2319745" cy="157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4409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DABE2-29FF-FCE3-C45F-A2088EB05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311952" cy="884238"/>
          </a:xfrm>
        </p:spPr>
        <p:txBody>
          <a:bodyPr/>
          <a:lstStyle/>
          <a:p>
            <a:r>
              <a:rPr lang="en-US" sz="3900" dirty="0"/>
              <a:t>Industry’s Intelligent DRAM Controllers (IV)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BC413-CAB8-60DE-6F64-4280CA9E7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22142-6FCC-F9E0-4AB8-A2C2846B8C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27A97-F7BB-2650-ADCB-37E17A064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247547"/>
            <a:ext cx="7772400" cy="23629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0AA65C-143F-FE03-0282-08D7A1127241}"/>
              </a:ext>
            </a:extLst>
          </p:cNvPr>
          <p:cNvSpPr txBox="1"/>
          <p:nvPr/>
        </p:nvSpPr>
        <p:spPr>
          <a:xfrm>
            <a:off x="2123728" y="5577958"/>
            <a:ext cx="502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https://arxiv.org/pdf/2302.03591v1.pdf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6222100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E4DC4-F332-078B-7A9F-E840E9FED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We Now </a:t>
            </a:r>
            <a:r>
              <a:rPr lang="en-US" dirty="0" err="1"/>
              <a:t>BitFlip</a:t>
            </a:r>
            <a:r>
              <a:rPr lang="en-US" dirty="0"/>
              <a:t> Free?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6AF9C-5598-50C3-183B-4DB1B26C2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432FF"/>
                </a:solidFill>
              </a:rPr>
              <a:t>Appears at ISCA 2023</a:t>
            </a:r>
          </a:p>
          <a:p>
            <a:endParaRPr lang="en-US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94A4F-7D74-3D31-7A9C-2D7F33B149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6693CA-E872-8F99-BF9D-9AC9DEA4D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6" y="3738136"/>
            <a:ext cx="9036618" cy="213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98401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E4DC4-F332-078B-7A9F-E840E9FED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RowPress</a:t>
            </a:r>
            <a:r>
              <a:rPr lang="en-US" dirty="0"/>
              <a:t> </a:t>
            </a:r>
            <a:r>
              <a:rPr lang="en-US" sz="3000" b="1" dirty="0"/>
              <a:t>[ISCA 2023]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6AF9C-5598-50C3-183B-4DB1B26C2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153025"/>
          </a:xfrm>
        </p:spPr>
        <p:txBody>
          <a:bodyPr/>
          <a:lstStyle/>
          <a:p>
            <a:r>
              <a:rPr lang="en-US" sz="1800" b="0" i="0" dirty="0" err="1">
                <a:solidFill>
                  <a:srgbClr val="000000"/>
                </a:solidFill>
                <a:effectLst/>
              </a:rPr>
              <a:t>Haocong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 Luo,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Ataberk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Olgun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Giray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Yaglikci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Yahya Can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Tugrul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Steve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Rhyner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M. Banu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Cavlak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Joel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Lindegger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Mohammad </a:t>
            </a:r>
            <a:r>
              <a:rPr lang="en-US" sz="1800" b="0" i="0" dirty="0" err="1">
                <a:solidFill>
                  <a:srgbClr val="000000"/>
                </a:solidFill>
                <a:effectLst/>
              </a:rPr>
              <a:t>Sadrosadati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and Onur Mutlu,</a:t>
            </a:r>
            <a:br>
              <a:rPr lang="en-US" sz="1800" b="0" i="0" dirty="0">
                <a:solidFill>
                  <a:srgbClr val="000000"/>
                </a:solidFill>
                <a:effectLst/>
              </a:rPr>
            </a:br>
            <a:r>
              <a:rPr lang="en-US" sz="1800" b="1" i="0" dirty="0">
                <a:solidFill>
                  <a:srgbClr val="0000FF"/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"RowPress: Amplifying Read Disturbance in Modern DRAM Chips"</a:t>
            </a:r>
            <a:br>
              <a:rPr lang="en-US" sz="1800" b="0" i="0" dirty="0">
                <a:solidFill>
                  <a:srgbClr val="000000"/>
                </a:solidFill>
                <a:effectLst/>
              </a:rPr>
            </a:br>
            <a:r>
              <a:rPr lang="en-US" sz="1800" b="0" i="1" dirty="0">
                <a:solidFill>
                  <a:srgbClr val="000000"/>
                </a:solidFill>
                <a:effectLst/>
              </a:rPr>
              <a:t>Proceedings of the </a:t>
            </a:r>
            <a:r>
              <a:rPr lang="en-US" sz="1800" b="0" i="1" dirty="0">
                <a:solidFill>
                  <a:srgbClr val="000000"/>
                </a:solidFill>
                <a:effectLst/>
                <a:hlinkClick r:id="rId3"/>
              </a:rPr>
              <a:t>50th International Symposium on Computer Architecture</a:t>
            </a:r>
            <a:r>
              <a:rPr lang="en-US" sz="1800" b="0" i="1" dirty="0">
                <a:solidFill>
                  <a:srgbClr val="000000"/>
                </a:solidFill>
                <a:effectLst/>
              </a:rPr>
              <a:t> (</a:t>
            </a:r>
            <a:r>
              <a:rPr lang="en-US" sz="1800" b="1" i="1" dirty="0">
                <a:solidFill>
                  <a:srgbClr val="000000"/>
                </a:solidFill>
                <a:effectLst/>
              </a:rPr>
              <a:t>ISCA</a:t>
            </a:r>
            <a:r>
              <a:rPr lang="en-US" sz="1800" b="0" i="1" dirty="0">
                <a:solidFill>
                  <a:srgbClr val="000000"/>
                </a:solidFill>
                <a:effectLst/>
              </a:rPr>
              <a:t>)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, Orlando, FL, USA, June 2023.</a:t>
            </a:r>
            <a:br>
              <a:rPr lang="en-US" sz="1800" b="0" i="0" dirty="0">
                <a:solidFill>
                  <a:srgbClr val="000000"/>
                </a:solidFill>
                <a:effectLst/>
              </a:rPr>
            </a:br>
            <a:r>
              <a:rPr lang="en-US" sz="18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800" b="0" i="0" dirty="0">
                <a:solidFill>
                  <a:srgbClr val="000000"/>
                </a:solidFill>
                <a:effectLst/>
                <a:hlinkClick r:id="rId4"/>
              </a:rPr>
              <a:t>Slides (pptx)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800" b="0" i="0" dirty="0">
                <a:solidFill>
                  <a:srgbClr val="000000"/>
                </a:solidFill>
                <a:effectLst/>
                <a:hlinkClick r:id="rId5"/>
              </a:rPr>
              <a:t>(pdf)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]</a:t>
            </a:r>
            <a:br>
              <a:rPr lang="en-US" sz="1800" b="0" i="0" dirty="0">
                <a:solidFill>
                  <a:srgbClr val="000000"/>
                </a:solidFill>
                <a:effectLst/>
              </a:rPr>
            </a:br>
            <a:r>
              <a:rPr lang="en-US" sz="18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800" b="0" i="0" dirty="0">
                <a:solidFill>
                  <a:srgbClr val="000000"/>
                </a:solidFill>
                <a:effectLst/>
                <a:hlinkClick r:id="rId6"/>
              </a:rPr>
              <a:t>Lightning Talk Slides (pptx)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sz="1800" b="0" i="0" dirty="0">
                <a:solidFill>
                  <a:srgbClr val="000000"/>
                </a:solidFill>
                <a:effectLst/>
                <a:hlinkClick r:id="rId7"/>
              </a:rPr>
              <a:t>(pdf)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]</a:t>
            </a:r>
            <a:br>
              <a:rPr lang="en-US" sz="1800" b="0" i="0" dirty="0">
                <a:solidFill>
                  <a:srgbClr val="000000"/>
                </a:solidFill>
                <a:effectLst/>
              </a:rPr>
            </a:br>
            <a:r>
              <a:rPr lang="en-US" sz="18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800" b="0" i="0" dirty="0">
                <a:solidFill>
                  <a:srgbClr val="000000"/>
                </a:solidFill>
                <a:effectLst/>
                <a:hlinkClick r:id="rId8"/>
              </a:rPr>
              <a:t>Lightning Talk Video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 (3 minutes)]</a:t>
            </a:r>
            <a:br>
              <a:rPr lang="en-US" sz="1800" b="0" i="0" dirty="0">
                <a:solidFill>
                  <a:srgbClr val="000000"/>
                </a:solidFill>
                <a:effectLst/>
              </a:rPr>
            </a:br>
            <a:r>
              <a:rPr lang="en-US" sz="1800" b="0" i="0" dirty="0">
                <a:solidFill>
                  <a:srgbClr val="000000"/>
                </a:solidFill>
                <a:effectLst/>
              </a:rPr>
              <a:t>[</a:t>
            </a:r>
            <a:r>
              <a:rPr lang="en-US" sz="1800" b="0" i="0" dirty="0">
                <a:solidFill>
                  <a:srgbClr val="000000"/>
                </a:solidFill>
                <a:effectLst/>
                <a:hlinkClick r:id="rId9"/>
              </a:rPr>
              <a:t>RowPress Source Code and Datasets (Officially Artifact Evaluated with All Badges)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]</a:t>
            </a:r>
            <a:br>
              <a:rPr lang="en-US" sz="1800" b="0" i="0" dirty="0">
                <a:solidFill>
                  <a:srgbClr val="000000"/>
                </a:solidFill>
                <a:effectLst/>
              </a:rPr>
            </a:br>
            <a:r>
              <a:rPr lang="en-US" sz="1800" b="1" i="1" dirty="0">
                <a:solidFill>
                  <a:srgbClr val="FF0000"/>
                </a:solidFill>
                <a:effectLst/>
              </a:rPr>
              <a:t>Officially artifact evaluated as available, reusable and reproducible.</a:t>
            </a:r>
            <a:br>
              <a:rPr lang="en-US" sz="1800" b="0" i="0" dirty="0">
                <a:solidFill>
                  <a:srgbClr val="FF0000"/>
                </a:solidFill>
                <a:effectLst/>
              </a:rPr>
            </a:br>
            <a:r>
              <a:rPr lang="en-US" sz="1800" b="1" i="1" dirty="0">
                <a:solidFill>
                  <a:srgbClr val="FF0000"/>
                </a:solidFill>
                <a:effectLst/>
              </a:rPr>
              <a:t>Best artifact award at ISCA 2023.</a:t>
            </a:r>
            <a:endParaRPr lang="en-US" sz="1800" b="0" i="0" dirty="0">
              <a:solidFill>
                <a:srgbClr val="FF0000"/>
              </a:solidFill>
              <a:effectLst/>
            </a:endParaRPr>
          </a:p>
          <a:p>
            <a:pPr marL="0" indent="0">
              <a:buNone/>
            </a:pPr>
            <a:br>
              <a:rPr lang="en-US" sz="1800" dirty="0"/>
            </a:br>
            <a:endParaRPr lang="en-US" sz="1800" b="1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94A4F-7D74-3D31-7A9C-2D7F33B149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6693CA-E872-8F99-BF9D-9AC9DEA4D0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384" y="4674240"/>
            <a:ext cx="9036618" cy="21391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00B822-B653-4393-EB2C-9F79EBE83C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26459" y="88763"/>
            <a:ext cx="2410037" cy="787593"/>
          </a:xfrm>
          <a:prstGeom prst="rect">
            <a:avLst/>
          </a:prstGeom>
        </p:spPr>
      </p:pic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4463EA7-A749-2BF5-D018-1BB357DC6F8F}"/>
              </a:ext>
            </a:extLst>
          </p:cNvPr>
          <p:cNvSpPr txBox="1">
            <a:spLocks/>
          </p:cNvSpPr>
          <p:nvPr/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defRPr/>
            </a:pPr>
            <a:fld id="{FDEAB76D-489F-BC47-AE8A-9A4958F60173}" type="slidenum">
              <a:rPr lang="en-CH" sz="1600" smtClean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pPr algn="r" defTabSz="457200">
                <a:defRPr/>
              </a:pPr>
              <a:t>73</a:t>
            </a:fld>
            <a:endParaRPr lang="en-CH" sz="1600"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724498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9220200" cy="1066800"/>
          </a:xfrm>
        </p:spPr>
        <p:txBody>
          <a:bodyPr/>
          <a:lstStyle/>
          <a:p>
            <a:r>
              <a:rPr lang="en-US" sz="3200" dirty="0"/>
              <a:t>Emerging Memories Also Need Intelligent Controllers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7527"/>
            <a:ext cx="9144000" cy="5193723"/>
          </a:xfrm>
        </p:spPr>
        <p:txBody>
          <a:bodyPr/>
          <a:lstStyle/>
          <a:p>
            <a:r>
              <a:rPr lang="en-US" sz="1900" dirty="0"/>
              <a:t>Benjamin C. Lee, Engin Ipek, Onur Mutlu, and Doug Burger,</a:t>
            </a:r>
            <a:br>
              <a:rPr lang="en-US" sz="1900" dirty="0"/>
            </a:br>
            <a:r>
              <a:rPr lang="en-US" sz="19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"Architecting Phase Change Memory as a Scalable DRAM Alternative"</a:t>
            </a:r>
            <a:br>
              <a:rPr lang="en-US" sz="1900" dirty="0">
                <a:solidFill>
                  <a:srgbClr val="0000FF"/>
                </a:solidFill>
              </a:rPr>
            </a:br>
            <a:r>
              <a:rPr lang="en-US" sz="1900" i="1" dirty="0"/>
              <a:t>Proceedings of the </a:t>
            </a:r>
            <a:r>
              <a:rPr lang="en-US" sz="1900" i="1" dirty="0">
                <a:hlinkClick r:id="rId3"/>
              </a:rPr>
              <a:t>36th International Symposium on Computer Architecture</a:t>
            </a:r>
            <a:r>
              <a:rPr lang="en-US" sz="1900" i="1" dirty="0"/>
              <a:t> (</a:t>
            </a:r>
            <a:r>
              <a:rPr lang="en-US" sz="1900" b="1" i="1" dirty="0"/>
              <a:t>ISCA</a:t>
            </a:r>
            <a:r>
              <a:rPr lang="en-US" sz="1900" i="1" dirty="0"/>
              <a:t>)</a:t>
            </a:r>
            <a:r>
              <a:rPr lang="en-US" sz="1900" dirty="0"/>
              <a:t>, pages 2-13, Austin, TX, June 2009. </a:t>
            </a:r>
            <a:r>
              <a:rPr lang="en-US" sz="1900" dirty="0">
                <a:hlinkClick r:id="rId4"/>
              </a:rPr>
              <a:t>Slides (pdf)</a:t>
            </a:r>
            <a:br>
              <a:rPr lang="en-US" sz="1900" dirty="0"/>
            </a:br>
            <a:r>
              <a:rPr lang="en-US" sz="1900" b="1" i="1" dirty="0">
                <a:solidFill>
                  <a:srgbClr val="FF0000"/>
                </a:solidFill>
              </a:rPr>
              <a:t>One of the 13 computer architecture papers of 2009 selected as Top Picks by IEEE Micro. Selected as a CACM Research Highlight.           2022 Persistent Impact Prize.</a:t>
            </a:r>
          </a:p>
          <a:p>
            <a:endParaRPr lang="en-US" sz="1900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sz="1900" dirty="0"/>
            </a:br>
            <a:endParaRPr lang="en-US" sz="1900" dirty="0"/>
          </a:p>
          <a:p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73016"/>
            <a:ext cx="9144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2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516" y="152400"/>
            <a:ext cx="8972996" cy="884238"/>
          </a:xfrm>
        </p:spPr>
        <p:txBody>
          <a:bodyPr/>
          <a:lstStyle/>
          <a:p>
            <a:r>
              <a:rPr lang="en-US" dirty="0"/>
              <a:t>Industry Is Writing Papers About It, Too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542"/>
            <a:ext cx="7850402" cy="587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9951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516" y="152400"/>
            <a:ext cx="8972996" cy="884238"/>
          </a:xfrm>
        </p:spPr>
        <p:txBody>
          <a:bodyPr/>
          <a:lstStyle/>
          <a:p>
            <a:r>
              <a:rPr lang="en-US" dirty="0"/>
              <a:t>Call for Intelligent Memory Controllers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542"/>
            <a:ext cx="7850402" cy="58754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4864"/>
            <a:ext cx="9144000" cy="304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91533"/>
      </p:ext>
    </p:extLst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Takeaway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2376264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Intelligent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Memory Controllers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Can Avoid Many Failures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&amp; Enable Better Scaling</a:t>
            </a:r>
          </a:p>
          <a:p>
            <a:pPr marL="0" indent="0" algn="ctr">
              <a:buNone/>
            </a:pPr>
            <a:endParaRPr lang="en-US" sz="6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221906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Key Systems &amp; Application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03629"/>
            <a:ext cx="8610600" cy="5193723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1. Data access is the major bottleneck</a:t>
            </a:r>
          </a:p>
          <a:p>
            <a:pPr lvl="1"/>
            <a:r>
              <a:rPr lang="en-US" dirty="0"/>
              <a:t>Applications are increasingly data hungry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2. Energy consumption is a key limiter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3. Data movement energy dominates compute</a:t>
            </a:r>
          </a:p>
          <a:p>
            <a:pPr lvl="1"/>
            <a:r>
              <a:rPr lang="en-US" dirty="0"/>
              <a:t>Especially true for off-chip to on-chip movement</a:t>
            </a:r>
          </a:p>
          <a:p>
            <a:pPr marL="344487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2823029"/>
      </p:ext>
    </p:extLst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 Performance,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Energy Efficient,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Sustainable</a:t>
            </a:r>
          </a:p>
          <a:p>
            <a:pPr marL="0" indent="0" algn="ctr">
              <a:buNone/>
            </a:pPr>
            <a:r>
              <a:rPr lang="en-US" sz="6400" dirty="0"/>
              <a:t>(All at the Same Time)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635961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Goal: Processing Inside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ahoma"/>
              <a:cs typeface="Tahoma"/>
            </a:endParaRPr>
          </a:p>
          <a:p>
            <a:r>
              <a:rPr lang="en-US" sz="2400" dirty="0">
                <a:latin typeface="Tahoma"/>
                <a:cs typeface="Tahoma"/>
              </a:rPr>
              <a:t>Many questions </a:t>
            </a:r>
            <a:r>
              <a:rPr lang="is-IS" sz="2400" dirty="0">
                <a:latin typeface="Tahoma"/>
                <a:cs typeface="Tahoma"/>
              </a:rPr>
              <a:t>… </a:t>
            </a:r>
            <a:r>
              <a:rPr lang="en-US" dirty="0">
                <a:cs typeface="Tahoma"/>
              </a:rPr>
              <a:t>How do we design the:</a:t>
            </a:r>
            <a:endParaRPr lang="is-IS" sz="2400" dirty="0">
              <a:latin typeface="Tahoma"/>
              <a:cs typeface="Tahoma"/>
            </a:endParaRPr>
          </a:p>
          <a:p>
            <a:pPr lvl="1"/>
            <a:r>
              <a:rPr lang="en-US" sz="2200" dirty="0">
                <a:latin typeface="Tahoma"/>
                <a:cs typeface="Tahoma"/>
              </a:rPr>
              <a:t>compute-capable memory &amp; controllers?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p</a:t>
            </a:r>
            <a:r>
              <a:rPr lang="en-US" sz="2200" dirty="0">
                <a:latin typeface="Tahoma"/>
                <a:cs typeface="Tahoma"/>
              </a:rPr>
              <a:t>rocessors </a:t>
            </a:r>
            <a:r>
              <a:rPr lang="en-US" dirty="0">
                <a:latin typeface="Tahoma"/>
                <a:cs typeface="Tahoma"/>
              </a:rPr>
              <a:t>&amp;</a:t>
            </a:r>
            <a:r>
              <a:rPr lang="en-US" sz="2200" dirty="0">
                <a:latin typeface="Tahoma"/>
                <a:cs typeface="Tahoma"/>
              </a:rPr>
              <a:t> communication units?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s</a:t>
            </a:r>
            <a:r>
              <a:rPr lang="en-US" sz="2200" dirty="0">
                <a:latin typeface="Tahoma"/>
                <a:cs typeface="Tahoma"/>
              </a:rPr>
              <a:t>oftware &amp; hardware interfaces?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system software, compilers, languages?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algorithms &amp; theoretical </a:t>
            </a:r>
            <a:r>
              <a:rPr lang="en-US" dirty="0">
                <a:latin typeface="Tahoma"/>
                <a:cs typeface="Tahoma"/>
              </a:rPr>
              <a:t>f</a:t>
            </a:r>
            <a:r>
              <a:rPr lang="en-US" sz="2200" dirty="0">
                <a:latin typeface="Tahoma"/>
                <a:cs typeface="Tahoma"/>
              </a:rPr>
              <a:t>oundations?</a:t>
            </a:r>
          </a:p>
        </p:txBody>
      </p:sp>
      <p:sp>
        <p:nvSpPr>
          <p:cNvPr id="4" name="Rectangle 5"/>
          <p:cNvSpPr>
            <a:spLocks/>
          </p:cNvSpPr>
          <p:nvPr/>
        </p:nvSpPr>
        <p:spPr bwMode="auto">
          <a:xfrm>
            <a:off x="1475656" y="1327945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1647106" y="2369345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1882056" y="2432845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212256" y="2864645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212256" y="2039145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634406" y="1499395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1691680" y="1584102"/>
            <a:ext cx="10081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5735414" y="3372645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Interconnect</a:t>
            </a: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914056" y="1327945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5014764" y="1386535"/>
            <a:ext cx="1069404" cy="20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Memory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364238" y="3011489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1482006" y="3295652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40220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8"/>
          <p:cNvSpPr>
            <a:spLocks/>
          </p:cNvSpPr>
          <p:nvPr/>
        </p:nvSpPr>
        <p:spPr bwMode="auto">
          <a:xfrm>
            <a:off x="40220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40220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0220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1"/>
          <p:cNvSpPr>
            <a:spLocks/>
          </p:cNvSpPr>
          <p:nvPr/>
        </p:nvSpPr>
        <p:spPr bwMode="auto">
          <a:xfrm>
            <a:off x="40220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55714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3"/>
          <p:cNvSpPr>
            <a:spLocks/>
          </p:cNvSpPr>
          <p:nvPr/>
        </p:nvSpPr>
        <p:spPr bwMode="auto">
          <a:xfrm>
            <a:off x="55714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55714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55714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6"/>
          <p:cNvSpPr>
            <a:spLocks/>
          </p:cNvSpPr>
          <p:nvPr/>
        </p:nvSpPr>
        <p:spPr bwMode="auto">
          <a:xfrm>
            <a:off x="55714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7"/>
          <p:cNvSpPr>
            <a:spLocks/>
          </p:cNvSpPr>
          <p:nvPr/>
        </p:nvSpPr>
        <p:spPr bwMode="auto">
          <a:xfrm>
            <a:off x="1736006" y="2674145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6917606" y="15570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Rectangle 29"/>
          <p:cNvSpPr>
            <a:spLocks/>
          </p:cNvSpPr>
          <p:nvPr/>
        </p:nvSpPr>
        <p:spPr bwMode="auto">
          <a:xfrm>
            <a:off x="7020272" y="1530934"/>
            <a:ext cx="1368152" cy="138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Graphs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Media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1835696" y="2060848"/>
            <a:ext cx="3742060" cy="1451497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2195737" y="2122489"/>
            <a:ext cx="3661420" cy="1090487"/>
            <a:chOff x="0" y="0"/>
            <a:chExt cx="4219" cy="1352"/>
          </a:xfrm>
        </p:grpSpPr>
        <p:sp>
          <p:nvSpPr>
            <p:cNvPr id="31" name="Rectangle 31"/>
            <p:cNvSpPr>
              <a:spLocks/>
            </p:cNvSpPr>
            <p:nvPr/>
          </p:nvSpPr>
          <p:spPr bwMode="auto">
            <a:xfrm>
              <a:off x="2987" y="880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0" y="0"/>
              <a:ext cx="3651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Rectangle 33"/>
            <p:cNvSpPr>
              <a:spLocks/>
            </p:cNvSpPr>
            <p:nvPr/>
          </p:nvSpPr>
          <p:spPr bwMode="auto">
            <a:xfrm>
              <a:off x="1245" y="1010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D90B00"/>
                  </a:solidFill>
                  <a:effectLst/>
                  <a:uLnTx/>
                  <a:uFillTx/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</a:t>
              </a:r>
            </a:p>
          </p:txBody>
        </p:sp>
      </p:grpSp>
      <p:sp>
        <p:nvSpPr>
          <p:cNvPr id="34" name="Rectangle 35"/>
          <p:cNvSpPr>
            <a:spLocks/>
          </p:cNvSpPr>
          <p:nvPr/>
        </p:nvSpPr>
        <p:spPr bwMode="auto">
          <a:xfrm>
            <a:off x="3287142" y="3607047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0B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568243" y="1366158"/>
            <a:ext cx="2133601" cy="1650776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6957984" y="527451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37" name="Text Box 18"/>
          <p:cNvSpPr txBox="1">
            <a:spLocks noChangeAspect="1" noChangeArrowheads="1"/>
          </p:cNvSpPr>
          <p:nvPr/>
        </p:nvSpPr>
        <p:spPr bwMode="auto">
          <a:xfrm>
            <a:off x="6957984" y="490304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38" name="Text Box 19"/>
          <p:cNvSpPr txBox="1">
            <a:spLocks noChangeAspect="1" noChangeArrowheads="1"/>
          </p:cNvSpPr>
          <p:nvPr/>
        </p:nvSpPr>
        <p:spPr bwMode="auto">
          <a:xfrm>
            <a:off x="6954809" y="423872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39" name="Text Box 20"/>
          <p:cNvSpPr txBox="1">
            <a:spLocks noChangeAspect="1" noChangeArrowheads="1"/>
          </p:cNvSpPr>
          <p:nvPr/>
        </p:nvSpPr>
        <p:spPr bwMode="auto">
          <a:xfrm>
            <a:off x="6954809" y="386724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40" name="Text Box 21"/>
          <p:cNvSpPr txBox="1">
            <a:spLocks noChangeAspect="1" noChangeArrowheads="1"/>
          </p:cNvSpPr>
          <p:nvPr/>
        </p:nvSpPr>
        <p:spPr bwMode="auto">
          <a:xfrm>
            <a:off x="6954809" y="350053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41" name="Text Box 22"/>
          <p:cNvSpPr txBox="1">
            <a:spLocks noChangeAspect="1" noChangeArrowheads="1"/>
          </p:cNvSpPr>
          <p:nvPr/>
        </p:nvSpPr>
        <p:spPr bwMode="auto">
          <a:xfrm>
            <a:off x="6957984" y="564758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42" name="Text Box 23"/>
          <p:cNvSpPr txBox="1">
            <a:spLocks noChangeAspect="1" noChangeArrowheads="1"/>
          </p:cNvSpPr>
          <p:nvPr/>
        </p:nvSpPr>
        <p:spPr bwMode="auto">
          <a:xfrm>
            <a:off x="6957984" y="601905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43" name="Text Box 24"/>
          <p:cNvSpPr txBox="1">
            <a:spLocks noChangeAspect="1" noChangeArrowheads="1"/>
          </p:cNvSpPr>
          <p:nvPr/>
        </p:nvSpPr>
        <p:spPr bwMode="auto">
          <a:xfrm>
            <a:off x="6957984" y="458065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44" name="Text Box 23"/>
          <p:cNvSpPr txBox="1">
            <a:spLocks noChangeAspect="1" noChangeArrowheads="1"/>
          </p:cNvSpPr>
          <p:nvPr/>
        </p:nvSpPr>
        <p:spPr bwMode="auto">
          <a:xfrm>
            <a:off x="6959572" y="637465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45" name="Rounded Rectangle 44"/>
          <p:cNvSpPr>
            <a:spLocks noChangeArrowheads="1"/>
          </p:cNvSpPr>
          <p:nvPr/>
        </p:nvSpPr>
        <p:spPr bwMode="auto">
          <a:xfrm rot="5400000">
            <a:off x="6849380" y="397771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9151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utoUpdateAnimBg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2022.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7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/>
              <a:t>		Two </a:t>
            </a:r>
            <a:r>
              <a:rPr lang="en-US" sz="6000" dirty="0"/>
              <a:t>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/>
              <a:t>1. Processing near Memory</a:t>
            </a:r>
          </a:p>
          <a:p>
            <a:pPr algn="l"/>
            <a:r>
              <a:rPr lang="en-US" sz="3600" dirty="0"/>
              <a:t>2. Processing using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1211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41AE0-544C-AA4C-B8F5-232DBF7EB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PIM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F999D-0C9A-9C49-95EE-90346FD7F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064" y="2564904"/>
            <a:ext cx="3475112" cy="1993776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Onur Mutlu, </a:t>
            </a:r>
            <a:r>
              <a:rPr lang="en-US" sz="1200" dirty="0" err="1"/>
              <a:t>Saugata</a:t>
            </a:r>
            <a:r>
              <a:rPr lang="en-US" sz="1200" dirty="0"/>
              <a:t> Ghose, Juan Gomez-Luna, and </a:t>
            </a:r>
            <a:r>
              <a:rPr lang="en-US" sz="1200" dirty="0" err="1"/>
              <a:t>Rachata</a:t>
            </a:r>
            <a:r>
              <a:rPr lang="en-US" sz="1200" dirty="0"/>
              <a:t> </a:t>
            </a:r>
            <a:r>
              <a:rPr lang="en-US" sz="1200" dirty="0" err="1"/>
              <a:t>Ausavarungnirun</a:t>
            </a:r>
            <a:r>
              <a:rPr lang="en-US" sz="1200" dirty="0"/>
              <a:t>,</a:t>
            </a:r>
            <a:br>
              <a:rPr lang="en-US" sz="1200" dirty="0"/>
            </a:br>
            <a:r>
              <a:rPr lang="en-US" sz="1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lang="en-US" sz="1200" dirty="0"/>
            </a:br>
            <a:r>
              <a:rPr lang="en-US" sz="1200" i="1" dirty="0"/>
              <a:t>Invited Book Chapter in </a:t>
            </a:r>
            <a:r>
              <a:rPr lang="en-US" sz="1200" b="1" i="1" dirty="0">
                <a:hlinkClick r:id="rId3"/>
              </a:rPr>
              <a:t>Emerging Computing: From Devices to Systems - Looking Beyond Moore and Von Neumann</a:t>
            </a:r>
            <a:r>
              <a:rPr lang="en-US" sz="1200" dirty="0"/>
              <a:t>, Springer, to be published in 2021.</a:t>
            </a:r>
            <a:br>
              <a:rPr lang="en-US" sz="1200" dirty="0"/>
            </a:br>
            <a:r>
              <a:rPr lang="en-US" sz="1200" dirty="0"/>
              <a:t>[</a:t>
            </a:r>
            <a:r>
              <a:rPr lang="en-US" sz="1200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 Video on "Memory-Centric Computing Systems"</a:t>
            </a:r>
            <a:r>
              <a:rPr lang="en-US" sz="1200" dirty="0">
                <a:solidFill>
                  <a:srgbClr val="0432FF"/>
                </a:solidFill>
              </a:rPr>
              <a:t> </a:t>
            </a:r>
            <a:r>
              <a:rPr lang="en-US" sz="1200" dirty="0"/>
              <a:t>(1 hour 51 minutes)]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D8FFF-445C-E441-A3A7-FFE2CB54C3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83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C491F0-7113-1E49-91B6-188FB8991FFE}"/>
              </a:ext>
            </a:extLst>
          </p:cNvPr>
          <p:cNvSpPr txBox="1"/>
          <p:nvPr/>
        </p:nvSpPr>
        <p:spPr>
          <a:xfrm>
            <a:off x="1338545" y="6472238"/>
            <a:ext cx="70743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https://people.inf.ethz.ch/omutlu/pub/ModernPrimerOnPIM_springer-emerging-computing-bookchapter21.pdf</a:t>
            </a:r>
            <a:r>
              <a:rPr lang="en-US" sz="1100" dirty="0">
                <a:solidFill>
                  <a:srgbClr val="0432FF"/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03CDE0-5982-5347-942A-A8DEDE38D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040" y="962776"/>
            <a:ext cx="4320000" cy="23942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0CD49D-F1D9-8C48-AEDA-A8536DAAA0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40" y="3284984"/>
            <a:ext cx="4320000" cy="30664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624E45-573F-2840-A943-99389681D2C5}"/>
              </a:ext>
            </a:extLst>
          </p:cNvPr>
          <p:cNvSpPr/>
          <p:nvPr/>
        </p:nvSpPr>
        <p:spPr bwMode="auto">
          <a:xfrm>
            <a:off x="762000" y="4148469"/>
            <a:ext cx="4038600" cy="880732"/>
          </a:xfrm>
          <a:prstGeom prst="rect">
            <a:avLst/>
          </a:prstGeom>
          <a:solidFill>
            <a:srgbClr val="92D05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843A9-7492-9840-B7E6-073C9B639DF6}"/>
              </a:ext>
            </a:extLst>
          </p:cNvPr>
          <p:cNvSpPr/>
          <p:nvPr/>
        </p:nvSpPr>
        <p:spPr bwMode="auto">
          <a:xfrm>
            <a:off x="762000" y="5029199"/>
            <a:ext cx="4038600" cy="1143002"/>
          </a:xfrm>
          <a:prstGeom prst="rect">
            <a:avLst/>
          </a:prstGeom>
          <a:solidFill>
            <a:srgbClr val="C0000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B012C3-4F4D-B24C-9E58-B765C26A8E1C}"/>
              </a:ext>
            </a:extLst>
          </p:cNvPr>
          <p:cNvSpPr/>
          <p:nvPr/>
        </p:nvSpPr>
        <p:spPr bwMode="auto">
          <a:xfrm>
            <a:off x="688240" y="992902"/>
            <a:ext cx="4188560" cy="454898"/>
          </a:xfrm>
          <a:prstGeom prst="rect">
            <a:avLst/>
          </a:prstGeom>
          <a:solidFill>
            <a:srgbClr val="0070C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759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45B1E4-4A3E-4B44-B90F-77CA8B5BE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1143000"/>
            <a:ext cx="8382000" cy="2209800"/>
          </a:xfrm>
        </p:spPr>
        <p:txBody>
          <a:bodyPr anchor="ctr"/>
          <a:lstStyle/>
          <a:p>
            <a:pPr algn="ctr"/>
            <a:r>
              <a:rPr lang="en-US" altLang="en-US" b="1" dirty="0">
                <a:solidFill>
                  <a:srgbClr val="C00000"/>
                </a:solidFill>
                <a:ea typeface="ＭＳ Ｐゴシック" charset="-128"/>
              </a:rPr>
              <a:t>Tutorial on </a:t>
            </a:r>
            <a:br>
              <a:rPr lang="en-US" altLang="en-US" b="1" dirty="0">
                <a:solidFill>
                  <a:srgbClr val="C00000"/>
                </a:solidFill>
                <a:ea typeface="ＭＳ Ｐゴシック" charset="-128"/>
              </a:rPr>
            </a:br>
            <a:r>
              <a:rPr lang="en-US" altLang="en-US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Memory-Centric Computing:</a:t>
            </a:r>
            <a:br>
              <a:rPr lang="en-US" altLang="en-US" b="1" dirty="0">
                <a:solidFill>
                  <a:srgbClr val="C0000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Introduction 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safari.png">
            <a:extLst>
              <a:ext uri="{FF2B5EF4-FFF2-40B4-BE49-F238E27FC236}">
                <a16:creationId xmlns:a16="http://schemas.microsoft.com/office/drawing/2014/main" id="{6F338064-9249-C04B-BB1E-830D09E569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023" y="6133800"/>
            <a:ext cx="2239579" cy="648000"/>
          </a:xfrm>
          <a:prstGeom prst="rect">
            <a:avLst/>
          </a:prstGeom>
        </p:spPr>
      </p:pic>
      <p:pic>
        <p:nvPicPr>
          <p:cNvPr id="5" name="Picture 2" descr="ETH Zurich short logo, black">
            <a:extLst>
              <a:ext uri="{FF2B5EF4-FFF2-40B4-BE49-F238E27FC236}">
                <a16:creationId xmlns:a16="http://schemas.microsoft.com/office/drawing/2014/main" id="{6BB9B15D-F9ED-6140-BDA2-30DF4E4A36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6357969" y="6074246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6957E2F-C1A4-A3BE-483B-9F1225948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3573017"/>
            <a:ext cx="7848600" cy="3361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3200" kern="0" dirty="0">
                <a:solidFill>
                  <a:srgbClr val="003399"/>
                </a:solidFill>
                <a:ea typeface="ＭＳ Ｐゴシック" panose="020B0600070205080204" pitchFamily="34" charset="-128"/>
              </a:rPr>
              <a:t>Geraldo F. Oliveira</a:t>
            </a:r>
          </a:p>
          <a:p>
            <a:pPr eaLnBrk="1" hangingPunct="1"/>
            <a:r>
              <a:rPr lang="en-US" altLang="en-US" sz="3200" kern="0" dirty="0">
                <a:ea typeface="ＭＳ Ｐゴシック" panose="020B0600070205080204" pitchFamily="34" charset="-128"/>
              </a:rPr>
              <a:t>Prof. Onur Mutlu </a:t>
            </a:r>
            <a:br>
              <a:rPr lang="en-US" altLang="en-US" sz="3200" kern="0" dirty="0">
                <a:ea typeface="ＭＳ Ｐゴシック" panose="020B0600070205080204" pitchFamily="34" charset="-128"/>
              </a:rPr>
            </a:br>
            <a:endParaRPr lang="en-US" altLang="en-US" sz="2800" kern="0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 kern="0" dirty="0">
                <a:ea typeface="ＭＳ Ｐゴシック" panose="020B0600070205080204" pitchFamily="34" charset="-128"/>
              </a:rPr>
              <a:t>HEART 2024</a:t>
            </a:r>
          </a:p>
          <a:p>
            <a:pPr eaLnBrk="1" hangingPunct="1"/>
            <a:r>
              <a:rPr lang="en-US" altLang="en-US" sz="2800" kern="0" dirty="0">
                <a:ea typeface="ＭＳ Ｐゴシック" panose="020B0600070205080204" pitchFamily="34" charset="-128"/>
              </a:rPr>
              <a:t>21 June 2024</a:t>
            </a:r>
            <a:endParaRPr lang="en-US" altLang="en-US" kern="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kern="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kern="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kern="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242904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5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1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7.xml><?xml version="1.0" encoding="utf-8"?>
<a:theme xmlns:a="http://schemas.openxmlformats.org/drawingml/2006/main" name="1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B3B3"/>
      </a:accent5>
      <a:accent6>
        <a:srgbClr val="777777"/>
      </a:accent6>
      <a:hlink>
        <a:srgbClr val="0000FF"/>
      </a:hlink>
      <a:folHlink>
        <a:srgbClr val="80008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3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42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99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1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1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100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10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61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1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3.xml><?xml version="1.0" encoding="utf-8"?>
<a:theme xmlns:a="http://schemas.openxmlformats.org/drawingml/2006/main" name="31_Edge">
  <a:themeElements>
    <a:clrScheme name="Custom 4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0432FF"/>
      </a:hlink>
      <a:folHlink>
        <a:srgbClr val="0432FF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6.xml><?xml version="1.0" encoding="utf-8"?>
<a:theme xmlns:a="http://schemas.openxmlformats.org/drawingml/2006/main" name="3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7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8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9.xml><?xml version="1.0" encoding="utf-8"?>
<a:theme xmlns:a="http://schemas.openxmlformats.org/drawingml/2006/main" name="1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0.xml><?xml version="1.0" encoding="utf-8"?>
<a:theme xmlns:a="http://schemas.openxmlformats.org/drawingml/2006/main" name="1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1.xml><?xml version="1.0" encoding="utf-8"?>
<a:theme xmlns:a="http://schemas.openxmlformats.org/drawingml/2006/main" name="BE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er" id="{8BF39661-A2EB-4A57-959D-1412D4B6AA4D}" vid="{29ACB7AB-B96D-4826-A0CC-9CFCC9A4501F}"/>
    </a:ext>
  </a:extLst>
</a:theme>
</file>

<file path=ppt/theme/theme7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336329</TotalTime>
  <Words>4042</Words>
  <Application>Microsoft Macintosh PowerPoint</Application>
  <PresentationFormat>On-screen Show (4:3)</PresentationFormat>
  <Paragraphs>686</Paragraphs>
  <Slides>84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71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173" baseType="lpstr">
      <vt:lpstr>europa</vt:lpstr>
      <vt:lpstr>medium-content-sans-serif-font</vt:lpstr>
      <vt:lpstr>Myriad Pro Bold Cond</vt:lpstr>
      <vt:lpstr>Arial</vt:lpstr>
      <vt:lpstr>Calibri</vt:lpstr>
      <vt:lpstr>Calibri Light</vt:lpstr>
      <vt:lpstr>Cambria</vt:lpstr>
      <vt:lpstr>Cambria Math</vt:lpstr>
      <vt:lpstr>Corbel</vt:lpstr>
      <vt:lpstr>Futura Medium</vt:lpstr>
      <vt:lpstr>Garamond</vt:lpstr>
      <vt:lpstr>Gill Sans</vt:lpstr>
      <vt:lpstr>Gill Sans MT</vt:lpstr>
      <vt:lpstr>Tahoma</vt:lpstr>
      <vt:lpstr>Times New Roman</vt:lpstr>
      <vt:lpstr>Trebuchet MS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95_Edge</vt:lpstr>
      <vt:lpstr>1_Metropolitan_bullet</vt:lpstr>
      <vt:lpstr>98_Edge</vt:lpstr>
      <vt:lpstr>1_Office 테마</vt:lpstr>
      <vt:lpstr>136_Edge</vt:lpstr>
      <vt:lpstr>144_Edge</vt:lpstr>
      <vt:lpstr>148_Edge</vt:lpstr>
      <vt:lpstr>3_Metropolitan_bullet</vt:lpstr>
      <vt:lpstr>151_Edge</vt:lpstr>
      <vt:lpstr>152_Edge</vt:lpstr>
      <vt:lpstr>154_Edge</vt:lpstr>
      <vt:lpstr>156_Edge</vt:lpstr>
      <vt:lpstr>159_Edge</vt:lpstr>
      <vt:lpstr>safari</vt:lpstr>
      <vt:lpstr>153_Edge</vt:lpstr>
      <vt:lpstr>5_Edge</vt:lpstr>
      <vt:lpstr>7_Edge</vt:lpstr>
      <vt:lpstr>18_Edge</vt:lpstr>
      <vt:lpstr>4_sesha-theme</vt:lpstr>
      <vt:lpstr>19_Edge</vt:lpstr>
      <vt:lpstr>11_Edge</vt:lpstr>
      <vt:lpstr>14_Edge</vt:lpstr>
      <vt:lpstr>2_Edge</vt:lpstr>
      <vt:lpstr>40_Edge</vt:lpstr>
      <vt:lpstr>15_Edge</vt:lpstr>
      <vt:lpstr>99_Edge</vt:lpstr>
      <vt:lpstr>137_Edge</vt:lpstr>
      <vt:lpstr>24_Edge</vt:lpstr>
      <vt:lpstr>155_Edge</vt:lpstr>
      <vt:lpstr>27_Edge</vt:lpstr>
      <vt:lpstr>28_Edge</vt:lpstr>
      <vt:lpstr>100_Edge</vt:lpstr>
      <vt:lpstr>29_Edge</vt:lpstr>
      <vt:lpstr>41_Edge</vt:lpstr>
      <vt:lpstr>101_Edge</vt:lpstr>
      <vt:lpstr>16_Edge</vt:lpstr>
      <vt:lpstr>12_Edge</vt:lpstr>
      <vt:lpstr>Metropolitan_bullet</vt:lpstr>
      <vt:lpstr>25_Edge</vt:lpstr>
      <vt:lpstr>157_Edge</vt:lpstr>
      <vt:lpstr>31_Edge</vt:lpstr>
      <vt:lpstr>30_Edge</vt:lpstr>
      <vt:lpstr>33_Edge</vt:lpstr>
      <vt:lpstr>34_Edge</vt:lpstr>
      <vt:lpstr>Office Theme</vt:lpstr>
      <vt:lpstr>Custom Design</vt:lpstr>
      <vt:lpstr>15_Office Theme</vt:lpstr>
      <vt:lpstr>16_Office Theme</vt:lpstr>
      <vt:lpstr>BEER</vt:lpstr>
      <vt:lpstr>Visio</vt:lpstr>
      <vt:lpstr>Tutorial on  Memory-Centric Computing: Introduction </vt:lpstr>
      <vt:lpstr>Brief Self Introduction</vt:lpstr>
      <vt:lpstr>Agenda </vt:lpstr>
      <vt:lpstr>Agenda </vt:lpstr>
      <vt:lpstr>The Problem</vt:lpstr>
      <vt:lpstr>Data is Key for AI, ML, Genomics, …</vt:lpstr>
      <vt:lpstr>Huge Demand for Performance &amp; Efficiency</vt:lpstr>
      <vt:lpstr>Data is Key for Future Workloads</vt:lpstr>
      <vt:lpstr>Data Overwhelms Modern Machines </vt:lpstr>
      <vt:lpstr>PowerPoint Presentation</vt:lpstr>
      <vt:lpstr>PowerPoint Presentation</vt:lpstr>
      <vt:lpstr>Data is Key for Future Workloads</vt:lpstr>
      <vt:lpstr>PowerPoint Presentation</vt:lpstr>
      <vt:lpstr>Data Overwhelms Modern Machines …</vt:lpstr>
      <vt:lpstr>A Computing System</vt:lpstr>
      <vt:lpstr>Perils of Processor-Centric Design</vt:lpstr>
      <vt:lpstr>A Solution: Deeper and Larger Memory Hierarchies</vt:lpstr>
      <vt:lpstr>AMD’s 3D Last Level Cache (2021)</vt:lpstr>
      <vt:lpstr>Deeper and Larger Memory Hierarchies</vt:lpstr>
      <vt:lpstr>Deeper and Larger Memory Hierarchies</vt:lpstr>
      <vt:lpstr>PowerPoint Presentation</vt:lpstr>
      <vt:lpstr>Data Movement Overwhelms Accelerators</vt:lpstr>
      <vt:lpstr>The Problem</vt:lpstr>
      <vt:lpstr>The Problem</vt:lpstr>
      <vt:lpstr>Today’s Computing Systems</vt:lpstr>
      <vt:lpstr>Yet …</vt:lpstr>
      <vt:lpstr>The Performance Perspective</vt:lpstr>
      <vt:lpstr>The Performance Perspective (Today)</vt:lpstr>
      <vt:lpstr>The Performance Perspective (Today)</vt:lpstr>
      <vt:lpstr>Perils of Processor-Centric Design</vt:lpstr>
      <vt:lpstr>The Energy Perspective</vt:lpstr>
      <vt:lpstr>Data Movement vs. Computation Energy</vt:lpstr>
      <vt:lpstr>Data Movement vs. Computation Energy</vt:lpstr>
      <vt:lpstr>Data Movement vs. Computation Energy</vt:lpstr>
      <vt:lpstr>We Do Not Want to Move Data!</vt:lpstr>
      <vt:lpstr>We Need A Paradigm Shift To …</vt:lpstr>
      <vt:lpstr>Axiom</vt:lpstr>
      <vt:lpstr>How to Handle Data Well</vt:lpstr>
      <vt:lpstr>Corollaries: Computing Systems Today …</vt:lpstr>
      <vt:lpstr>Architectures for Intelligent Machines</vt:lpstr>
      <vt:lpstr>A Blueprint for Fundamentally Better Architectures</vt:lpstr>
      <vt:lpstr>We Need to Revisit the Entire Stack</vt:lpstr>
      <vt:lpstr>Data-Centric (Memory-Centric) Architectures</vt:lpstr>
      <vt:lpstr>Data-Centric Architectures: Properties</vt:lpstr>
      <vt:lpstr>Processing Data           Where It Makes Sense</vt:lpstr>
      <vt:lpstr>Process Data Where It Makes Sense </vt:lpstr>
      <vt:lpstr>We Need to Think Differently from the Past Approaches</vt:lpstr>
      <vt:lpstr>Mindset: Memory as an Accelerator</vt:lpstr>
      <vt:lpstr>Processing in Memory: An Old Idea (I)</vt:lpstr>
      <vt:lpstr>Processing in Memory: An Old Idea (II)</vt:lpstr>
      <vt:lpstr>Processing in Memory: An Old Idea (III)</vt:lpstr>
      <vt:lpstr>Why In-Memory Computation Today?</vt:lpstr>
      <vt:lpstr>Processing-in-Memory Landscape Today</vt:lpstr>
      <vt:lpstr>Memory Scaling Issues Are Real</vt:lpstr>
      <vt:lpstr>A Curious Phenomenon [Kim et al., ISCA 2014]</vt:lpstr>
      <vt:lpstr>PowerPoint Presentation</vt:lpstr>
      <vt:lpstr>Modern Memory is Prone to Disturbance Errors</vt:lpstr>
      <vt:lpstr>Most DRAM Modules Are Vulnerable</vt:lpstr>
      <vt:lpstr>The RowHammer Vulnerability</vt:lpstr>
      <vt:lpstr>RowHammer [ISCA 2014]</vt:lpstr>
      <vt:lpstr>Memory Scaling Issues Are Real</vt:lpstr>
      <vt:lpstr>Memory Scaling Issues Are Real</vt:lpstr>
      <vt:lpstr>The Story of RowHammer Tutorial …</vt:lpstr>
      <vt:lpstr>10 Years of RowHammer in 20 Minutes</vt:lpstr>
      <vt:lpstr>Latest RowHammer Lecture</vt:lpstr>
      <vt:lpstr>The Push from Circuits and Devices</vt:lpstr>
      <vt:lpstr>An Example Intelligent Controller</vt:lpstr>
      <vt:lpstr>Industry’s Intelligent DRAM Controllers (I)</vt:lpstr>
      <vt:lpstr>Industry’s Intelligent DRAM Controllers (II)</vt:lpstr>
      <vt:lpstr>Industry’s Intelligent DRAM Controllers (III)</vt:lpstr>
      <vt:lpstr>Industry’s Intelligent DRAM Controllers (IV)</vt:lpstr>
      <vt:lpstr>Are We Now BitFlip Free?</vt:lpstr>
      <vt:lpstr>RowPress [ISCA 2023]</vt:lpstr>
      <vt:lpstr>Emerging Memories Also Need Intelligent Controllers</vt:lpstr>
      <vt:lpstr>Industry Is Writing Papers About It, Too</vt:lpstr>
      <vt:lpstr>Call for Intelligent Memory Controllers</vt:lpstr>
      <vt:lpstr>The Takeaway</vt:lpstr>
      <vt:lpstr>Three Key Systems &amp; Application Trends</vt:lpstr>
      <vt:lpstr>Challenge and Opportunity for Future</vt:lpstr>
      <vt:lpstr>Goal: Processing Inside Memory</vt:lpstr>
      <vt:lpstr>PIM Review and Open Problems</vt:lpstr>
      <vt:lpstr>Processing in Memory:   Two Approaches</vt:lpstr>
      <vt:lpstr>Two PIM Approaches</vt:lpstr>
      <vt:lpstr>Tutorial on  Memory-Centric Computing: Introduction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De Oliveira Junior  Geraldo Francisco</cp:lastModifiedBy>
  <cp:revision>3238</cp:revision>
  <cp:lastPrinted>2017-12-05T03:30:35Z</cp:lastPrinted>
  <dcterms:created xsi:type="dcterms:W3CDTF">2010-10-08T20:41:54Z</dcterms:created>
  <dcterms:modified xsi:type="dcterms:W3CDTF">2024-06-20T10:16:22Z</dcterms:modified>
</cp:coreProperties>
</file>